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60" r:id="rId3"/>
    <p:sldId id="261" r:id="rId4"/>
    <p:sldId id="263" r:id="rId5"/>
    <p:sldId id="274" r:id="rId6"/>
    <p:sldId id="275" r:id="rId7"/>
    <p:sldId id="262" r:id="rId8"/>
    <p:sldId id="266" r:id="rId9"/>
    <p:sldId id="264"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41"/>
    <a:srgbClr val="00FA00"/>
    <a:srgbClr val="00D6FF"/>
    <a:srgbClr val="CB3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06"/>
    <p:restoredTop sz="95982"/>
  </p:normalViewPr>
  <p:slideViewPr>
    <p:cSldViewPr snapToGrid="0" snapToObjects="1">
      <p:cViewPr>
        <p:scale>
          <a:sx n="123" d="100"/>
          <a:sy n="123" d="100"/>
        </p:scale>
        <p:origin x="166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14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20904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11462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80281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55230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91363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1188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68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80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188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2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973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8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15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363EFA5E-FA76-400D-B3DC-F0BA90E6D107}" type="datetimeFigureOut">
              <a:rPr lang="en-US" smtClean="0"/>
              <a:t>12/1/21</a:t>
            </a:fld>
            <a:endParaRPr lang="en-US" dirty="0"/>
          </a:p>
        </p:txBody>
      </p:sp>
    </p:spTree>
    <p:extLst>
      <p:ext uri="{BB962C8B-B14F-4D97-AF65-F5344CB8AC3E}">
        <p14:creationId xmlns:p14="http://schemas.microsoft.com/office/powerpoint/2010/main" val="40533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12/1/21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1631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CD6D64-38BA-514A-B9D4-41A741B5652F}"/>
              </a:ext>
            </a:extLst>
          </p:cNvPr>
          <p:cNvSpPr/>
          <p:nvPr/>
        </p:nvSpPr>
        <p:spPr>
          <a:xfrm>
            <a:off x="0" y="1890117"/>
            <a:ext cx="12192000" cy="5139869"/>
          </a:xfrm>
          <a:prstGeom prst="rect">
            <a:avLst/>
          </a:prstGeom>
        </p:spPr>
        <p:txBody>
          <a:bodyPr wrap="square">
            <a:spAutoFit/>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GENESIS: A LEARNING PLATFORM</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ctr">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Devanshu</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Mahapatra(20104036)</a:t>
            </a:r>
          </a:p>
          <a:p>
            <a:pPr algn="ctr">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Subhashish Mahapatra (20104049)</a:t>
            </a:r>
          </a:p>
          <a:p>
            <a:pPr algn="ctr">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Athul</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Nair (20104048)</a:t>
            </a:r>
          </a:p>
          <a:p>
            <a:pPr algn="ctr">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Nishank</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Jain (20104046)</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Vishal Badgujar</a:t>
            </a:r>
          </a:p>
          <a:p>
            <a:pPr algn="ctr">
              <a:defRPr/>
            </a:pPr>
            <a:endParaRPr lang="en-IN" altLang="en-US" sz="1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7B716ECF-0E42-864C-9F25-8AF0D2F43F9C}"/>
              </a:ext>
            </a:extLst>
          </p:cNvPr>
          <p:cNvCxnSpPr>
            <a:cxnSpLocks/>
          </p:cNvCxnSpPr>
          <p:nvPr/>
        </p:nvCxnSpPr>
        <p:spPr>
          <a:xfrm>
            <a:off x="0" y="1743075"/>
            <a:ext cx="12192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 name="Picture 2">
            <a:extLst>
              <a:ext uri="{FF2B5EF4-FFF2-40B4-BE49-F238E27FC236}">
                <a16:creationId xmlns:a16="http://schemas.microsoft.com/office/drawing/2014/main" id="{92617867-9BCC-F648-8C0C-FAF5415D1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919" y="18455"/>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118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B1DE-414B-49D8-842D-B766B19B2A4A}"/>
              </a:ext>
            </a:extLst>
          </p:cNvPr>
          <p:cNvSpPr>
            <a:spLocks noGrp="1"/>
          </p:cNvSpPr>
          <p:nvPr>
            <p:ph type="title"/>
          </p:nvPr>
        </p:nvSpPr>
        <p:spPr>
          <a:xfrm>
            <a:off x="1051264" y="3037304"/>
            <a:ext cx="10515600" cy="1325563"/>
          </a:xfrm>
        </p:spPr>
        <p:txBody>
          <a:bodyPr>
            <a:normAutofit/>
          </a:bodyPr>
          <a:lstStyle/>
          <a:p>
            <a:pPr algn="ctr"/>
            <a:r>
              <a:rPr lang="en-US" sz="5400" b="1" dirty="0">
                <a:latin typeface="Georgia" panose="02040502050405020303" pitchFamily="18" charset="0"/>
              </a:rPr>
              <a:t>THANK YOU </a:t>
            </a:r>
            <a:endParaRPr lang="en-IN" sz="5400" b="1" dirty="0">
              <a:latin typeface="Georgia" panose="02040502050405020303" pitchFamily="18" charset="0"/>
            </a:endParaRPr>
          </a:p>
        </p:txBody>
      </p:sp>
    </p:spTree>
    <p:extLst>
      <p:ext uri="{BB962C8B-B14F-4D97-AF65-F5344CB8AC3E}">
        <p14:creationId xmlns:p14="http://schemas.microsoft.com/office/powerpoint/2010/main" val="369910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0612-8A5E-D842-AE6C-86B763259A09}"/>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3B61E893-1D85-334A-B8E5-50E226181AB0}"/>
              </a:ext>
            </a:extLst>
          </p:cNvPr>
          <p:cNvSpPr>
            <a:spLocks noGrp="1"/>
          </p:cNvSpPr>
          <p:nvPr>
            <p:ph idx="1"/>
          </p:nvPr>
        </p:nvSpPr>
        <p:spPr>
          <a:xfrm>
            <a:off x="677334" y="1825475"/>
            <a:ext cx="9613861" cy="5226071"/>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 Introduction</a:t>
            </a:r>
          </a:p>
          <a:p>
            <a:pPr marL="457200" indent="-457200">
              <a:buAutoNum type="arabicPeriod"/>
            </a:pPr>
            <a:r>
              <a:rPr lang="en-US" sz="2400" dirty="0">
                <a:latin typeface="Times New Roman" panose="02020603050405020304" pitchFamily="18" charset="0"/>
                <a:cs typeface="Times New Roman" panose="02020603050405020304" pitchFamily="18" charset="0"/>
              </a:rPr>
              <a:t> Objectives</a:t>
            </a:r>
          </a:p>
          <a:p>
            <a:pPr marL="457200" indent="-457200">
              <a:buAutoNum type="arabicPeriod"/>
            </a:pPr>
            <a:r>
              <a:rPr lang="en-US" sz="2400" dirty="0">
                <a:latin typeface="Times New Roman" panose="02020603050405020304" pitchFamily="18" charset="0"/>
                <a:cs typeface="Times New Roman" panose="02020603050405020304" pitchFamily="18" charset="0"/>
              </a:rPr>
              <a:t> Scope</a:t>
            </a:r>
          </a:p>
          <a:p>
            <a:pPr marL="457200" indent="-457200">
              <a:buFont typeface="Arial" panose="020B0604020202020204" pitchFamily="34" charset="0"/>
              <a:buAutoNum type="arabicPeriod"/>
            </a:pPr>
            <a:r>
              <a:rPr lang="en-IN" sz="2400" dirty="0">
                <a:latin typeface="Times New Roman" panose="02020603050405020304" pitchFamily="18" charset="0"/>
                <a:cs typeface="Times New Roman" panose="02020603050405020304" pitchFamily="18" charset="0"/>
              </a:rPr>
              <a:t> Features/ Functionality</a:t>
            </a:r>
          </a:p>
          <a:p>
            <a:pPr marL="457200" indent="-457200">
              <a:buFont typeface="Arial" panose="020B0604020202020204" pitchFamily="34" charset="0"/>
              <a:buAutoNum type="arabicPeriod"/>
            </a:pPr>
            <a:r>
              <a:rPr lang="en-IN" sz="2400" dirty="0">
                <a:latin typeface="Times New Roman" panose="02020603050405020304" pitchFamily="18" charset="0"/>
                <a:cs typeface="Times New Roman" panose="02020603050405020304" pitchFamily="18" charset="0"/>
              </a:rPr>
              <a:t> Project Outcome</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 Technology Stack</a:t>
            </a:r>
          </a:p>
          <a:p>
            <a:pPr marL="457200" indent="-45720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 Block Diagram</a:t>
            </a:r>
          </a:p>
        </p:txBody>
      </p:sp>
    </p:spTree>
    <p:extLst>
      <p:ext uri="{BB962C8B-B14F-4D97-AF65-F5344CB8AC3E}">
        <p14:creationId xmlns:p14="http://schemas.microsoft.com/office/powerpoint/2010/main" val="410368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494E-CD2E-A444-99D8-4CC98AE43214}"/>
              </a:ext>
            </a:extLst>
          </p:cNvPr>
          <p:cNvSpPr>
            <a:spLocks noGrp="1"/>
          </p:cNvSpPr>
          <p:nvPr>
            <p:ph type="title"/>
          </p:nvPr>
        </p:nvSpPr>
        <p:spPr>
          <a:xfrm>
            <a:off x="838200" y="17311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49660F2A-6B9A-BE41-A72C-F3157AB58D51}"/>
              </a:ext>
            </a:extLst>
          </p:cNvPr>
          <p:cNvSpPr>
            <a:spLocks noGrp="1"/>
          </p:cNvSpPr>
          <p:nvPr>
            <p:ph idx="1"/>
          </p:nvPr>
        </p:nvSpPr>
        <p:spPr>
          <a:xfrm>
            <a:off x="838200" y="1402672"/>
            <a:ext cx="10515600" cy="5282213"/>
          </a:xfrm>
        </p:spPr>
        <p:txBody>
          <a:bodyPr>
            <a:normAutofit lnSpcReduction="10000"/>
          </a:bodyPr>
          <a:lstStyle/>
          <a:p>
            <a:pPr algn="just"/>
            <a:r>
              <a:rPr lang="en-US" sz="2600" dirty="0">
                <a:latin typeface="Times New Roman" panose="02020603050405020304" pitchFamily="18" charset="0"/>
                <a:cs typeface="Times New Roman" panose="02020603050405020304" pitchFamily="18" charset="0"/>
              </a:rPr>
              <a:t>The Project “Genesis” is developed in JAVA language. It mainly focuses on basic operations of an institute’s database information system. Like Inserting, Deleting, Editing information regarding students , faculty and the library. </a:t>
            </a:r>
          </a:p>
          <a:p>
            <a:pPr algn="just"/>
            <a:r>
              <a:rPr lang="en-US" sz="2600" dirty="0">
                <a:latin typeface="Times New Roman" panose="02020603050405020304" pitchFamily="18" charset="0"/>
                <a:cs typeface="Times New Roman" panose="02020603050405020304" pitchFamily="18" charset="0"/>
              </a:rPr>
              <a:t>Using this application, a user can get every information about an Institute’s database and download reference material.</a:t>
            </a:r>
          </a:p>
          <a:p>
            <a:pPr algn="just"/>
            <a:r>
              <a:rPr lang="en-US" sz="2600" dirty="0">
                <a:latin typeface="Times New Roman" panose="02020603050405020304" pitchFamily="18" charset="0"/>
                <a:cs typeface="Times New Roman" panose="02020603050405020304" pitchFamily="18" charset="0"/>
              </a:rPr>
              <a:t>The implementation of Genesis starts with integrating Library with  College Management System and Student Database.</a:t>
            </a:r>
          </a:p>
          <a:p>
            <a:pPr algn="just"/>
            <a:r>
              <a:rPr lang="en-US" sz="2600" dirty="0">
                <a:latin typeface="Times New Roman" panose="02020603050405020304" pitchFamily="18" charset="0"/>
                <a:cs typeface="Times New Roman" panose="02020603050405020304" pitchFamily="18" charset="0"/>
              </a:rPr>
              <a:t>The application is tasked with entering and updating master records like Student and Faculty Details, Library Information and Downloading eBooks etc.</a:t>
            </a:r>
          </a:p>
          <a:p>
            <a:pPr algn="just"/>
            <a:r>
              <a:rPr lang="en-US" sz="2600" dirty="0">
                <a:latin typeface="Times New Roman" panose="02020603050405020304" pitchFamily="18" charset="0"/>
                <a:cs typeface="Times New Roman" panose="02020603050405020304" pitchFamily="18" charset="0"/>
              </a:rPr>
              <a:t>The records can be further managed by the user based on their access level.</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64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542-8BBF-8143-AA11-F8C3CD7DF42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2. Objectives</a:t>
            </a:r>
          </a:p>
        </p:txBody>
      </p:sp>
      <p:sp>
        <p:nvSpPr>
          <p:cNvPr id="3" name="Content Placeholder 2">
            <a:extLst>
              <a:ext uri="{FF2B5EF4-FFF2-40B4-BE49-F238E27FC236}">
                <a16:creationId xmlns:a16="http://schemas.microsoft.com/office/drawing/2014/main" id="{4391959F-EEA3-DA4E-B4AC-9A9B989A70D0}"/>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To provide a friendly environment to maintain the details of books and college infrastructure.</a:t>
            </a:r>
          </a:p>
          <a:p>
            <a:r>
              <a:rPr lang="en-US" sz="2600" dirty="0">
                <a:latin typeface="Georgia" panose="02040502050405020303" pitchFamily="18" charset="0"/>
              </a:rPr>
              <a:t>To maintain easy circulation system using computers and to provide  automated reports rather than the traditional way.</a:t>
            </a:r>
          </a:p>
          <a:p>
            <a:r>
              <a:rPr lang="en-US" sz="2600" dirty="0">
                <a:latin typeface="Georgia" panose="02040502050405020303" pitchFamily="18" charset="0"/>
              </a:rPr>
              <a:t>To improve customer service through greater access to accurate information and user friendly GUI.</a:t>
            </a:r>
          </a:p>
          <a:p>
            <a:r>
              <a:rPr lang="en-US" sz="2600" dirty="0">
                <a:latin typeface="Georgia" panose="02040502050405020303" pitchFamily="18" charset="0"/>
              </a:rPr>
              <a:t>To increase efficiency of Academic Management.</a:t>
            </a:r>
          </a:p>
          <a:p>
            <a:r>
              <a:rPr lang="en-US" sz="2600" dirty="0">
                <a:latin typeface="Georgia" panose="02040502050405020303" pitchFamily="18" charset="0"/>
              </a:rPr>
              <a:t>To achieve greater accountability and transparency in operations.</a:t>
            </a:r>
          </a:p>
        </p:txBody>
      </p:sp>
    </p:spTree>
    <p:extLst>
      <p:ext uri="{BB962C8B-B14F-4D97-AF65-F5344CB8AC3E}">
        <p14:creationId xmlns:p14="http://schemas.microsoft.com/office/powerpoint/2010/main" val="174633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542-8BBF-8143-AA11-F8C3CD7DF422}"/>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Scope</a:t>
            </a:r>
          </a:p>
        </p:txBody>
      </p:sp>
      <p:sp>
        <p:nvSpPr>
          <p:cNvPr id="6" name="Content Placeholder 2">
            <a:extLst>
              <a:ext uri="{FF2B5EF4-FFF2-40B4-BE49-F238E27FC236}">
                <a16:creationId xmlns:a16="http://schemas.microsoft.com/office/drawing/2014/main" id="{20585587-B483-AD45-84F8-472C58DAD72F}"/>
              </a:ext>
            </a:extLst>
          </p:cNvPr>
          <p:cNvSpPr txBox="1">
            <a:spLocks/>
          </p:cNvSpPr>
          <p:nvPr/>
        </p:nvSpPr>
        <p:spPr>
          <a:xfrm>
            <a:off x="677334" y="1756611"/>
            <a:ext cx="8596668" cy="4284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600" dirty="0">
                <a:latin typeface="Times New Roman" panose="02020603050405020304" pitchFamily="18" charset="0"/>
                <a:cs typeface="Times New Roman" panose="02020603050405020304" pitchFamily="18" charset="0"/>
              </a:rPr>
              <a:t>Can be applied in Coaching Institutes, Industries, Colleges, Schools etc.</a:t>
            </a:r>
          </a:p>
          <a:p>
            <a:pPr marL="0" indent="0" algn="just">
              <a:buFont typeface="Arial" panose="020B0604020202020204" pitchFamily="34" charset="0"/>
              <a:buNone/>
            </a:pP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Useful for the students, faculty and the administration</a:t>
            </a:r>
          </a:p>
        </p:txBody>
      </p:sp>
    </p:spTree>
    <p:extLst>
      <p:ext uri="{BB962C8B-B14F-4D97-AF65-F5344CB8AC3E}">
        <p14:creationId xmlns:p14="http://schemas.microsoft.com/office/powerpoint/2010/main" val="168032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542-8BBF-8143-AA11-F8C3CD7DF422}"/>
              </a:ext>
            </a:extLst>
          </p:cNvPr>
          <p:cNvSpPr>
            <a:spLocks noGrp="1"/>
          </p:cNvSpPr>
          <p:nvPr>
            <p:ph type="title"/>
          </p:nvPr>
        </p:nvSpPr>
        <p:spPr>
          <a:xfrm>
            <a:off x="768626" y="0"/>
            <a:ext cx="10515600" cy="1017450"/>
          </a:xfrm>
        </p:spPr>
        <p:txBody>
          <a:bodyPr>
            <a:normAutofit/>
          </a:bodyPr>
          <a:lstStyle/>
          <a:p>
            <a:r>
              <a:rPr lang="en-US" sz="4000" dirty="0">
                <a:latin typeface="Times New Roman" panose="02020603050405020304" pitchFamily="18" charset="0"/>
                <a:cs typeface="Times New Roman" panose="02020603050405020304" pitchFamily="18" charset="0"/>
              </a:rPr>
              <a:t>4.</a:t>
            </a:r>
            <a:r>
              <a:rPr lang="en-IN" sz="4000" dirty="0">
                <a:latin typeface="Times New Roman" panose="02020603050405020304" pitchFamily="18" charset="0"/>
                <a:cs typeface="Times New Roman" panose="02020603050405020304" pitchFamily="18" charset="0"/>
              </a:rPr>
              <a:t> Features/ functionality</a:t>
            </a:r>
            <a:endParaRPr lang="en-US" sz="4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96DD191-8FCB-EF4C-BE89-B094A3BFDEC0}"/>
              </a:ext>
            </a:extLst>
          </p:cNvPr>
          <p:cNvSpPr>
            <a:spLocks noGrp="1"/>
          </p:cNvSpPr>
          <p:nvPr>
            <p:ph idx="1"/>
          </p:nvPr>
        </p:nvSpPr>
        <p:spPr>
          <a:xfrm>
            <a:off x="907774" y="704124"/>
            <a:ext cx="9836426" cy="5945154"/>
          </a:xfrm>
        </p:spPr>
        <p:txBody>
          <a:bodyPr>
            <a:normAutofit fontScale="77500" lnSpcReduction="20000"/>
          </a:bodyPr>
          <a:lstStyle/>
          <a:p>
            <a:pPr>
              <a:buFont typeface="+mj-lt"/>
              <a:buAutoNum type="arabicPeriod"/>
            </a:pPr>
            <a:r>
              <a:rPr lang="en-IN" sz="2400" u="sng" dirty="0">
                <a:latin typeface="Times New Roman" panose="02020603050405020304" pitchFamily="18" charset="0"/>
                <a:cs typeface="Times New Roman" panose="02020603050405020304" pitchFamily="18" charset="0"/>
              </a:rPr>
              <a:t>Log in/ Apply Now/ Forget password</a:t>
            </a:r>
            <a:br>
              <a:rPr lang="en-IN" sz="2400" u="sng" dirty="0">
                <a:latin typeface="Times New Roman" panose="02020603050405020304" pitchFamily="18" charset="0"/>
                <a:cs typeface="Times New Roman" panose="02020603050405020304" pitchFamily="18" charset="0"/>
              </a:rPr>
            </a:br>
            <a:endParaRPr lang="en-IN" sz="2400"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Log in and Apply now helps user to register and login themselves which gives a security to the user by preventing unauthorized actions and thus protects the data.  If user Forget password they able to change password.</a:t>
            </a:r>
            <a:br>
              <a:rPr lang="en-IN" sz="2100" dirty="0">
                <a:latin typeface="Times New Roman" panose="02020603050405020304" pitchFamily="18" charset="0"/>
                <a:cs typeface="Times New Roman" panose="02020603050405020304" pitchFamily="18" charset="0"/>
              </a:rPr>
            </a:br>
            <a:endParaRPr lang="en-IN" sz="2100" dirty="0">
              <a:latin typeface="Times New Roman" panose="02020603050405020304" pitchFamily="18" charset="0"/>
              <a:cs typeface="Times New Roman" panose="02020603050405020304" pitchFamily="18" charset="0"/>
            </a:endParaRPr>
          </a:p>
          <a:p>
            <a:pPr>
              <a:buFont typeface="+mj-lt"/>
              <a:buAutoNum type="arabicPeriod"/>
            </a:pPr>
            <a:r>
              <a:rPr lang="en-IN" sz="2400" u="sng" dirty="0">
                <a:latin typeface="Times New Roman" panose="02020603050405020304" pitchFamily="18" charset="0"/>
                <a:cs typeface="Times New Roman" panose="02020603050405020304" pitchFamily="18" charset="0"/>
              </a:rPr>
              <a:t>Home Screen</a:t>
            </a:r>
            <a:br>
              <a:rPr lang="en-IN" sz="2400" u="sng" dirty="0">
                <a:latin typeface="Times New Roman" panose="02020603050405020304" pitchFamily="18" charset="0"/>
                <a:cs typeface="Times New Roman" panose="02020603050405020304" pitchFamily="18" charset="0"/>
              </a:rPr>
            </a:br>
            <a:endParaRPr lang="en-IN" sz="2400"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 Combo boxes are added to the dashboard which makes it easier for the user to select the branch, department and course through which they can view or edit the data according to their convince.</a:t>
            </a:r>
          </a:p>
          <a:p>
            <a:pPr marL="457200" lvl="1" indent="0">
              <a:buNone/>
            </a:pPr>
            <a:endParaRPr lang="en-IN" sz="21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 </a:t>
            </a:r>
            <a:r>
              <a:rPr lang="en-US" sz="2400" u="sng" dirty="0">
                <a:latin typeface="Times New Roman" panose="02020603050405020304" pitchFamily="18" charset="0"/>
                <a:cs typeface="Times New Roman" panose="02020603050405020304" pitchFamily="18" charset="0"/>
              </a:rPr>
              <a:t>The user of the system are</a:t>
            </a:r>
            <a:br>
              <a:rPr lang="en-US" sz="2400" u="sng" dirty="0">
                <a:latin typeface="Times New Roman" panose="02020603050405020304" pitchFamily="18" charset="0"/>
                <a:cs typeface="Times New Roman" panose="02020603050405020304" pitchFamily="18" charset="0"/>
              </a:rPr>
            </a:br>
            <a:endParaRPr lang="en-US" sz="2400" u="sng" dirty="0">
              <a:latin typeface="Times New Roman" panose="02020603050405020304" pitchFamily="18" charset="0"/>
              <a:cs typeface="Times New Roman" panose="02020603050405020304" pitchFamily="18" charset="0"/>
            </a:endParaRPr>
          </a:p>
          <a:p>
            <a:pPr lvl="2">
              <a:buFont typeface="Wingdings" pitchFamily="2" charset="2"/>
              <a:buChar char="Ø"/>
            </a:pPr>
            <a:r>
              <a:rPr lang="en-US" sz="2100" dirty="0">
                <a:latin typeface="Times New Roman" panose="02020603050405020304" pitchFamily="18" charset="0"/>
                <a:cs typeface="Times New Roman" panose="02020603050405020304" pitchFamily="18" charset="0"/>
              </a:rPr>
              <a:t>Admin</a:t>
            </a:r>
            <a:endParaRPr lang="en-US" sz="1900" dirty="0">
              <a:latin typeface="Times New Roman" panose="02020603050405020304" pitchFamily="18" charset="0"/>
              <a:cs typeface="Times New Roman" panose="02020603050405020304" pitchFamily="18" charset="0"/>
            </a:endParaRPr>
          </a:p>
          <a:p>
            <a:pPr lvl="2">
              <a:buFont typeface="Wingdings" pitchFamily="2" charset="2"/>
              <a:buChar char="Ø"/>
            </a:pPr>
            <a:r>
              <a:rPr lang="en-US" sz="2100" dirty="0">
                <a:latin typeface="Times New Roman" panose="02020603050405020304" pitchFamily="18" charset="0"/>
                <a:cs typeface="Times New Roman" panose="02020603050405020304" pitchFamily="18" charset="0"/>
              </a:rPr>
              <a:t>Faculty</a:t>
            </a:r>
          </a:p>
          <a:p>
            <a:pPr lvl="2">
              <a:buFont typeface="Wingdings" pitchFamily="2" charset="2"/>
              <a:buChar char="Ø"/>
            </a:pPr>
            <a:r>
              <a:rPr lang="en-US" sz="2100" dirty="0">
                <a:latin typeface="Times New Roman" panose="02020603050405020304" pitchFamily="18" charset="0"/>
                <a:cs typeface="Times New Roman" panose="02020603050405020304" pitchFamily="18" charset="0"/>
              </a:rPr>
              <a:t>Students</a:t>
            </a: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The software provides excellent graphical interface for the user through which they can perform various tasks such as create, update and view details.</a:t>
            </a:r>
          </a:p>
          <a:p>
            <a:pPr>
              <a:buFont typeface="Wingdings" pitchFamily="2" charset="2"/>
              <a:buChar char="Ø"/>
            </a:pPr>
            <a:r>
              <a:rPr lang="en-US" sz="2100" dirty="0">
                <a:latin typeface="Times New Roman" panose="02020603050405020304" pitchFamily="18" charset="0"/>
                <a:cs typeface="Times New Roman" panose="02020603050405020304" pitchFamily="18" charset="0"/>
              </a:rPr>
              <a:t>The user </a:t>
            </a:r>
            <a:r>
              <a:rPr lang="en-US" sz="2400" dirty="0">
                <a:latin typeface="Times New Roman" panose="02020603050405020304" pitchFamily="18" charset="0"/>
                <a:cs typeface="Times New Roman" panose="02020603050405020304" pitchFamily="18" charset="0"/>
              </a:rPr>
              <a:t>should  be a part of the institute where this software is being implemented.</a:t>
            </a:r>
            <a:endParaRPr lang="en-US" sz="2100" dirty="0">
              <a:latin typeface="Times New Roman" panose="02020603050405020304" pitchFamily="18" charset="0"/>
              <a:cs typeface="Times New Roman" panose="02020603050405020304" pitchFamily="18" charset="0"/>
            </a:endParaRPr>
          </a:p>
          <a:p>
            <a:pPr marL="914400" lvl="2" indent="0">
              <a:buNone/>
            </a:pP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a:p>
            <a:pPr marL="457200" lvl="1"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17648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032"/>
          </a:xfrm>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5. Project Outcomes</a:t>
            </a:r>
            <a:endParaRPr lang="en-IN" sz="4000" dirty="0">
              <a:solidFill>
                <a:schemeClr val="tx1"/>
              </a:solidFill>
            </a:endParaRPr>
          </a:p>
        </p:txBody>
      </p:sp>
      <p:sp>
        <p:nvSpPr>
          <p:cNvPr id="3" name="Content Placeholder 2"/>
          <p:cNvSpPr>
            <a:spLocks noGrp="1"/>
          </p:cNvSpPr>
          <p:nvPr>
            <p:ph idx="1"/>
          </p:nvPr>
        </p:nvSpPr>
        <p:spPr>
          <a:xfrm>
            <a:off x="677333" y="1564104"/>
            <a:ext cx="10166257" cy="4684295"/>
          </a:xfrm>
        </p:spPr>
        <p:txBody>
          <a:bodyPr>
            <a:normAutofit lnSpcReduction="10000"/>
          </a:bodyPr>
          <a:lstStyle/>
          <a:p>
            <a:pPr algn="just"/>
            <a:r>
              <a:rPr lang="en-IN" sz="2600" dirty="0">
                <a:latin typeface="Times New Roman" panose="02020603050405020304" pitchFamily="18" charset="0"/>
                <a:cs typeface="Times New Roman" panose="02020603050405020304" pitchFamily="18" charset="0"/>
              </a:rPr>
              <a:t>User will be able to login &amp; Signup  if in case user forget their password then they can change their password too.</a:t>
            </a:r>
          </a:p>
          <a:p>
            <a:pPr algn="just"/>
            <a:r>
              <a:rPr lang="en-IN" sz="2600" dirty="0">
                <a:latin typeface="Times New Roman" panose="02020603050405020304" pitchFamily="18" charset="0"/>
                <a:cs typeface="Times New Roman" panose="02020603050405020304" pitchFamily="18" charset="0"/>
              </a:rPr>
              <a:t>User will be able to access the Homepage.</a:t>
            </a:r>
          </a:p>
          <a:p>
            <a:pPr algn="just"/>
            <a:r>
              <a:rPr lang="en-IN" sz="2600" dirty="0">
                <a:latin typeface="Times New Roman" panose="02020603050405020304" pitchFamily="18" charset="0"/>
                <a:cs typeface="Times New Roman" panose="02020603050405020304" pitchFamily="18" charset="0"/>
              </a:rPr>
              <a:t>User will be able to maintain the records of students, Faculty and Library based on their access level</a:t>
            </a:r>
          </a:p>
          <a:p>
            <a:pPr algn="just"/>
            <a:r>
              <a:rPr lang="en-IN" sz="2600" dirty="0">
                <a:latin typeface="Times New Roman" panose="02020603050405020304" pitchFamily="18" charset="0"/>
                <a:cs typeface="Times New Roman" panose="02020603050405020304" pitchFamily="18" charset="0"/>
              </a:rPr>
              <a:t>Records of every student, faculty and books issues in library are available with their scanned copy. The E books can be downloaded in .zip format</a:t>
            </a:r>
          </a:p>
          <a:p>
            <a:pPr algn="just"/>
            <a:r>
              <a:rPr lang="en-IN" sz="2600" dirty="0">
                <a:latin typeface="Times New Roman" panose="02020603050405020304" pitchFamily="18" charset="0"/>
                <a:cs typeface="Times New Roman" panose="02020603050405020304" pitchFamily="18" charset="0"/>
              </a:rPr>
              <a:t>Only Registered Users can view the data and download books while only the admin and faculty members can edit the details . Thus providing protection to the data.</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81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53100-BDAB-5346-995D-BC012BCFBFE9}"/>
              </a:ext>
            </a:extLst>
          </p:cNvPr>
          <p:cNvSpPr>
            <a:spLocks noGrp="1"/>
          </p:cNvSpPr>
          <p:nvPr>
            <p:ph idx="1"/>
          </p:nvPr>
        </p:nvSpPr>
        <p:spPr>
          <a:xfrm>
            <a:off x="838200" y="1211586"/>
            <a:ext cx="10515600" cy="5374293"/>
          </a:xfrm>
        </p:spPr>
        <p:txBody>
          <a:bodyPr>
            <a:normAutofit fontScale="85000" lnSpcReduction="20000"/>
          </a:bodyPr>
          <a:lstStyle/>
          <a:p>
            <a:pPr marL="0" indent="0">
              <a:buNone/>
            </a:pPr>
            <a:r>
              <a:rPr lang="en-US" sz="5700" dirty="0">
                <a:latin typeface="Times New Roman" panose="02020603050405020304" pitchFamily="18" charset="0"/>
                <a:cs typeface="Times New Roman" panose="02020603050405020304" pitchFamily="18" charset="0"/>
              </a:rPr>
              <a:t>Hardware Requirements: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Hard Drive: 20 Gb or more</a:t>
            </a:r>
          </a:p>
          <a:p>
            <a:r>
              <a:rPr lang="en-US" dirty="0">
                <a:latin typeface="Times New Roman" panose="02020603050405020304" pitchFamily="18" charset="0"/>
                <a:cs typeface="Times New Roman" panose="02020603050405020304" pitchFamily="18" charset="0"/>
              </a:rPr>
              <a:t>RAM: 200 Mb and above</a:t>
            </a:r>
          </a:p>
          <a:p>
            <a:r>
              <a:rPr lang="en-US" dirty="0">
                <a:latin typeface="Times New Roman" panose="02020603050405020304" pitchFamily="18" charset="0"/>
                <a:cs typeface="Times New Roman" panose="02020603050405020304" pitchFamily="18" charset="0"/>
              </a:rPr>
              <a:t>Processor: Intel i3 and above, M1 and above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r>
              <a:rPr lang="en-US" sz="5700" dirty="0">
                <a:latin typeface="Times New Roman" panose="02020603050405020304" pitchFamily="18" charset="0"/>
                <a:cs typeface="Times New Roman" panose="02020603050405020304" pitchFamily="18" charset="0"/>
              </a:rPr>
              <a:t>Software Requirements</a:t>
            </a:r>
            <a:r>
              <a:rPr lang="en-US" sz="4000" dirty="0">
                <a:latin typeface="Times New Roman" panose="02020603050405020304" pitchFamily="18" charset="0"/>
                <a:cs typeface="Times New Roman" panose="02020603050405020304" pitchFamily="18" charset="0"/>
              </a:rPr>
              <a:t>: -</a:t>
            </a:r>
          </a:p>
          <a:p>
            <a:pPr marL="0" indent="0">
              <a:buNone/>
            </a:pPr>
            <a:endParaRPr lang="en-US" sz="4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Operating System: Windows 7 and above , MacOS X and above </a:t>
            </a:r>
          </a:p>
          <a:p>
            <a:r>
              <a:rPr lang="en-US" dirty="0">
                <a:latin typeface="Times New Roman" panose="02020603050405020304" pitchFamily="18" charset="0"/>
                <a:cs typeface="Times New Roman" panose="02020603050405020304" pitchFamily="18" charset="0"/>
              </a:rPr>
              <a:t>Database: MySQL  JDBC  Connector</a:t>
            </a:r>
          </a:p>
          <a:p>
            <a:r>
              <a:rPr lang="en-US" dirty="0">
                <a:latin typeface="Times New Roman" panose="02020603050405020304" pitchFamily="18" charset="0"/>
                <a:cs typeface="Times New Roman" panose="02020603050405020304" pitchFamily="18" charset="0"/>
              </a:rPr>
              <a:t>Server: </a:t>
            </a:r>
            <a:r>
              <a:rPr lang="en-IN" dirty="0">
                <a:latin typeface="Times New Roman" panose="02020603050405020304" pitchFamily="18" charset="0"/>
                <a:cs typeface="Times New Roman" panose="02020603050405020304" pitchFamily="18" charset="0"/>
              </a:rPr>
              <a:t>MySQL Community Server</a:t>
            </a:r>
          </a:p>
          <a:p>
            <a:r>
              <a:rPr lang="en-IN" dirty="0">
                <a:latin typeface="Times New Roman" panose="02020603050405020304" pitchFamily="18" charset="0"/>
                <a:cs typeface="Times New Roman" panose="02020603050405020304" pitchFamily="18" charset="0"/>
              </a:rPr>
              <a:t>Language: Java (16.0.1)</a:t>
            </a:r>
          </a:p>
          <a:p>
            <a:r>
              <a:rPr lang="en-IN" dirty="0">
                <a:latin typeface="Times New Roman" panose="02020603050405020304" pitchFamily="18" charset="0"/>
                <a:cs typeface="Times New Roman" panose="02020603050405020304" pitchFamily="18" charset="0"/>
              </a:rPr>
              <a:t>Framework: Java Framework</a:t>
            </a:r>
          </a:p>
          <a:p>
            <a:r>
              <a:rPr lang="en-IN" dirty="0">
                <a:latin typeface="Times New Roman" panose="02020603050405020304" pitchFamily="18" charset="0"/>
                <a:cs typeface="Times New Roman" panose="02020603050405020304" pitchFamily="18" charset="0"/>
              </a:rPr>
              <a:t>Development Tools: Eclipse IDE</a:t>
            </a: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25B24A-2644-FC4A-AA89-1BB26FDBCABC}"/>
              </a:ext>
            </a:extLst>
          </p:cNvPr>
          <p:cNvSpPr txBox="1"/>
          <p:nvPr/>
        </p:nvSpPr>
        <p:spPr>
          <a:xfrm>
            <a:off x="342146" y="93217"/>
            <a:ext cx="582211" cy="769441"/>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6</a:t>
            </a:r>
            <a:r>
              <a:rPr lang="en-US" sz="4400" dirty="0">
                <a:latin typeface="Times New Roman" panose="02020603050405020304" pitchFamily="18" charset="0"/>
                <a:cs typeface="Times New Roman" panose="02020603050405020304" pitchFamily="18" charset="0"/>
              </a:rPr>
              <a:t>.</a:t>
            </a:r>
          </a:p>
        </p:txBody>
      </p:sp>
      <p:sp>
        <p:nvSpPr>
          <p:cNvPr id="5" name="Title 1">
            <a:extLst>
              <a:ext uri="{FF2B5EF4-FFF2-40B4-BE49-F238E27FC236}">
                <a16:creationId xmlns:a16="http://schemas.microsoft.com/office/drawing/2014/main" id="{9CBD0316-0B82-504B-9270-8A85EF9B9E91}"/>
              </a:ext>
            </a:extLst>
          </p:cNvPr>
          <p:cNvSpPr txBox="1">
            <a:spLocks/>
          </p:cNvSpPr>
          <p:nvPr/>
        </p:nvSpPr>
        <p:spPr>
          <a:xfrm>
            <a:off x="1233925" y="93217"/>
            <a:ext cx="8596668" cy="858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 </a:t>
            </a:r>
            <a:r>
              <a:rPr lang="en-US" sz="4000" dirty="0">
                <a:latin typeface="Times New Roman" panose="02020603050405020304" pitchFamily="18" charset="0"/>
                <a:cs typeface="Times New Roman" panose="02020603050405020304" pitchFamily="18" charset="0"/>
              </a:rPr>
              <a:t>Technology Stack</a:t>
            </a:r>
            <a:endParaRPr lang="en-IN" sz="4000" dirty="0"/>
          </a:p>
        </p:txBody>
      </p:sp>
    </p:spTree>
    <p:extLst>
      <p:ext uri="{BB962C8B-B14F-4D97-AF65-F5344CB8AC3E}">
        <p14:creationId xmlns:p14="http://schemas.microsoft.com/office/powerpoint/2010/main" val="225780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670" y="146878"/>
            <a:ext cx="8596668" cy="689811"/>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7. Block Diagram</a:t>
            </a:r>
            <a:endParaRPr lang="en-IN" dirty="0">
              <a:solidFill>
                <a:schemeClr val="tx1"/>
              </a:solidFill>
            </a:endParaRPr>
          </a:p>
        </p:txBody>
      </p:sp>
      <p:pic>
        <p:nvPicPr>
          <p:cNvPr id="7" name="Picture 6">
            <a:extLst>
              <a:ext uri="{FF2B5EF4-FFF2-40B4-BE49-F238E27FC236}">
                <a16:creationId xmlns:a16="http://schemas.microsoft.com/office/drawing/2014/main" id="{8E86CCCB-0150-9E4D-9DFF-EF5A640CEF88}"/>
              </a:ext>
            </a:extLst>
          </p:cNvPr>
          <p:cNvPicPr>
            <a:picLocks noChangeAspect="1"/>
          </p:cNvPicPr>
          <p:nvPr/>
        </p:nvPicPr>
        <p:blipFill rotWithShape="1">
          <a:blip r:embed="rId2"/>
          <a:srcRect b="1847"/>
          <a:stretch/>
        </p:blipFill>
        <p:spPr>
          <a:xfrm>
            <a:off x="1566573" y="836689"/>
            <a:ext cx="6256627" cy="5733200"/>
          </a:xfrm>
          <a:prstGeom prst="rect">
            <a:avLst/>
          </a:prstGeom>
        </p:spPr>
      </p:pic>
    </p:spTree>
    <p:extLst>
      <p:ext uri="{BB962C8B-B14F-4D97-AF65-F5344CB8AC3E}">
        <p14:creationId xmlns:p14="http://schemas.microsoft.com/office/powerpoint/2010/main" val="4119746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{6EBFF199-F383-9540-8EB9-189B50D024BD}tf10001060_mac</Template>
  <TotalTime>1170</TotalTime>
  <Words>602</Words>
  <Application>Microsoft Macintosh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Georgia</vt:lpstr>
      <vt:lpstr>Times New Roman</vt:lpstr>
      <vt:lpstr>Trebuchet MS</vt:lpstr>
      <vt:lpstr>Wingdings</vt:lpstr>
      <vt:lpstr>Wingdings 3</vt:lpstr>
      <vt:lpstr>Facet</vt:lpstr>
      <vt:lpstr>PowerPoint Presentation</vt:lpstr>
      <vt:lpstr>CONTENTS</vt:lpstr>
      <vt:lpstr>1. Introduction</vt:lpstr>
      <vt:lpstr>2. Objectives</vt:lpstr>
      <vt:lpstr>3.Scope</vt:lpstr>
      <vt:lpstr>4. Features/ functionality</vt:lpstr>
      <vt:lpstr>5. Project Outcomes</vt:lpstr>
      <vt:lpstr>PowerPoint Presentation</vt:lpstr>
      <vt:lpstr>7. Block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cp:revision>
  <dcterms:created xsi:type="dcterms:W3CDTF">2021-09-26T16:17:46Z</dcterms:created>
  <dcterms:modified xsi:type="dcterms:W3CDTF">2021-12-01T20:01:21Z</dcterms:modified>
</cp:coreProperties>
</file>