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8" r:id="rId16"/>
    <p:sldId id="272" r:id="rId17"/>
    <p:sldId id="26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Label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numRef>
              <c:f>Sheet1!$A$2:$A$3</c:f>
              <c:numCache>
                <c:formatCode>General</c:formatCode>
                <c:ptCount val="2"/>
                <c:pt idx="0">
                  <c:v>1</c:v>
                </c:pt>
                <c:pt idx="1">
                  <c:v>2</c:v>
                </c:pt>
              </c:numCache>
            </c:numRef>
          </c:cat>
          <c:val>
            <c:numRef>
              <c:f>Sheet1!$B$2:$B$3</c:f>
              <c:numCache>
                <c:formatCode>General</c:formatCode>
                <c:ptCount val="2"/>
                <c:pt idx="0">
                  <c:v>88.3</c:v>
                </c:pt>
                <c:pt idx="1">
                  <c:v>11.68</c:v>
                </c:pt>
              </c:numCache>
            </c:numRef>
          </c:val>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21536"/>
            <a:ext cx="9448800" cy="1825096"/>
          </a:xfrm>
        </p:spPr>
        <p:txBody>
          <a:bodyPr/>
          <a:lstStyle/>
          <a:p>
            <a:r>
              <a:rPr lang="en-IN" dirty="0">
                <a:latin typeface="Algerian" panose="04020705040A02060702" pitchFamily="82" charset="0"/>
              </a:rPr>
              <a:t>Micro-Credit Defaulter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272" y="2561601"/>
            <a:ext cx="4295686" cy="39332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629" y="2649197"/>
            <a:ext cx="5085546" cy="3572142"/>
          </a:xfrm>
          <a:prstGeom prst="rect">
            <a:avLst/>
          </a:prstGeom>
        </p:spPr>
      </p:pic>
    </p:spTree>
    <p:extLst>
      <p:ext uri="{BB962C8B-B14F-4D97-AF65-F5344CB8AC3E}">
        <p14:creationId xmlns:p14="http://schemas.microsoft.com/office/powerpoint/2010/main" val="1270491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22" y="261206"/>
            <a:ext cx="5007585" cy="601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612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55" y="1073761"/>
            <a:ext cx="5066239"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113" y="2187453"/>
            <a:ext cx="5057775" cy="2923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5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2" y="1190992"/>
            <a:ext cx="4591050"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398" y="2086707"/>
            <a:ext cx="4895850" cy="252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176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23" y="481013"/>
            <a:ext cx="4733925"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838" y="1810481"/>
            <a:ext cx="4800600" cy="221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92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22" y="1172674"/>
            <a:ext cx="5609893"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167" y="2640258"/>
            <a:ext cx="4895850" cy="204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99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368179"/>
            <a:ext cx="4591050"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415" y="1835394"/>
            <a:ext cx="5114925" cy="227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04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19" y="368177"/>
            <a:ext cx="4926989"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1873128"/>
            <a:ext cx="5301882" cy="220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97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29" y="265601"/>
            <a:ext cx="5374686" cy="525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505" y="1883934"/>
            <a:ext cx="4829175" cy="218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79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9697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578" y="764373"/>
            <a:ext cx="5537674" cy="1293028"/>
          </a:xfrm>
        </p:spPr>
        <p:txBody>
          <a:bodyPr/>
          <a:lstStyle/>
          <a:p>
            <a:r>
              <a:rPr lang="en-IN" dirty="0" smtClean="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r>
              <a:rPr lang="en-US" dirty="0"/>
              <a:t>In a </a:t>
            </a:r>
            <a:r>
              <a:rPr lang="en-US" dirty="0" err="1" smtClean="0"/>
              <a:t>statement,The</a:t>
            </a:r>
            <a:r>
              <a:rPr lang="en-US" dirty="0" smtClean="0"/>
              <a:t> </a:t>
            </a:r>
            <a:r>
              <a:rPr lang="en-US" dirty="0"/>
              <a:t>problem we will be exploring is binary classification (a sample can only be one of two things</a:t>
            </a:r>
            <a:r>
              <a:rPr lang="en-US" dirty="0" smtClean="0"/>
              <a:t>).This </a:t>
            </a:r>
            <a:r>
              <a:rPr lang="en-US" dirty="0"/>
              <a:t>is because we're going to be using a number of </a:t>
            </a:r>
            <a:r>
              <a:rPr lang="en-US" dirty="0" err="1"/>
              <a:t>differnet</a:t>
            </a:r>
            <a:r>
              <a:rPr lang="en-US" dirty="0"/>
              <a:t> features (pieces of information) about a person to predict in terms of a probability for each loan transaction, whether the customer will be paying back the loaned amount within 5 days of insurance of loan. 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 </a:t>
            </a:r>
            <a:endParaRPr lang="en-US" dirty="0" smtClean="0"/>
          </a:p>
          <a:p>
            <a:pPr marL="0" indent="0">
              <a:buNone/>
            </a:pPr>
            <a:r>
              <a:rPr lang="en-US" dirty="0"/>
              <a:t>Points to Remember:</a:t>
            </a:r>
          </a:p>
          <a:p>
            <a:pPr marL="0" indent="0">
              <a:buNone/>
            </a:pPr>
            <a:r>
              <a:rPr lang="en-US" dirty="0" smtClean="0"/>
              <a:t>     •  There </a:t>
            </a:r>
            <a:r>
              <a:rPr lang="en-US" dirty="0"/>
              <a:t>are no null values in the dataset. </a:t>
            </a:r>
          </a:p>
          <a:p>
            <a:pPr marL="0" indent="0">
              <a:buNone/>
            </a:pPr>
            <a:r>
              <a:rPr lang="en-US" dirty="0" smtClean="0"/>
              <a:t>     •  There </a:t>
            </a:r>
            <a:r>
              <a:rPr lang="en-US" dirty="0"/>
              <a:t>may be some customers with no loan history. </a:t>
            </a:r>
          </a:p>
          <a:p>
            <a:pPr marL="0" indent="0">
              <a:buNone/>
            </a:pPr>
            <a:r>
              <a:rPr lang="en-US" dirty="0" smtClean="0"/>
              <a:t>     •  The </a:t>
            </a:r>
            <a:r>
              <a:rPr lang="en-US" dirty="0"/>
              <a:t>dataset is imbalanced. Label ‘1’ has approximately 87.5% records, while, label ‘0’ has </a:t>
            </a:r>
            <a:r>
              <a:rPr lang="en-US" dirty="0" smtClean="0"/>
              <a:t>     approximately </a:t>
            </a:r>
            <a:r>
              <a:rPr lang="en-US" dirty="0"/>
              <a:t>12.5% records.</a:t>
            </a:r>
          </a:p>
          <a:p>
            <a:pPr marL="0" indent="0">
              <a:buNone/>
            </a:pPr>
            <a:r>
              <a:rPr lang="en-US" dirty="0" smtClean="0"/>
              <a:t>     •  For </a:t>
            </a:r>
            <a:r>
              <a:rPr lang="en-US" dirty="0"/>
              <a:t>some features, there may be values which might not be realistic. You may have to observe them and treat them with a suitable explanation.</a:t>
            </a:r>
          </a:p>
          <a:p>
            <a:pPr marL="0" indent="0">
              <a:buNone/>
            </a:pPr>
            <a:r>
              <a:rPr lang="en-US" dirty="0" smtClean="0"/>
              <a:t>     •  You </a:t>
            </a:r>
            <a:r>
              <a:rPr lang="en-US" dirty="0"/>
              <a:t>might come across outliers in some features which you need to handle as per your </a:t>
            </a:r>
            <a:r>
              <a:rPr lang="en-US" dirty="0" smtClean="0"/>
              <a:t>   understanding</a:t>
            </a:r>
            <a:r>
              <a:rPr lang="en-US" dirty="0"/>
              <a:t>. Keep in mind that data is expensive and we cannot lose more than 7-8% of the data. </a:t>
            </a:r>
            <a:endParaRPr lang="en-IN" dirty="0" smtClean="0"/>
          </a:p>
          <a:p>
            <a:endParaRPr lang="en-IN" dirty="0"/>
          </a:p>
        </p:txBody>
      </p:sp>
    </p:spTree>
    <p:extLst>
      <p:ext uri="{BB962C8B-B14F-4D97-AF65-F5344CB8AC3E}">
        <p14:creationId xmlns:p14="http://schemas.microsoft.com/office/powerpoint/2010/main" val="6134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272" y="0"/>
            <a:ext cx="7663655" cy="970085"/>
          </a:xfrm>
        </p:spPr>
        <p:txBody>
          <a:bodyPr>
            <a:normAutofit fontScale="90000"/>
          </a:bodyPr>
          <a:lstStyle/>
          <a:p>
            <a:r>
              <a:rPr lang="en-IN" b="1" dirty="0">
                <a:latin typeface="Algerian" panose="04020705040A02060702" pitchFamily="82" charset="0"/>
              </a:rPr>
              <a:t>Analytical Problem Framing</a:t>
            </a:r>
            <a:r>
              <a:rPr lang="en-IN" dirty="0"/>
              <a:t/>
            </a:r>
            <a:br>
              <a:rPr lang="en-IN" dirty="0"/>
            </a:br>
            <a:endParaRPr lang="en-IN" dirty="0"/>
          </a:p>
        </p:txBody>
      </p:sp>
      <p:sp>
        <p:nvSpPr>
          <p:cNvPr id="3" name="Content Placeholder 2"/>
          <p:cNvSpPr>
            <a:spLocks noGrp="1"/>
          </p:cNvSpPr>
          <p:nvPr>
            <p:ph idx="1"/>
          </p:nvPr>
        </p:nvSpPr>
        <p:spPr>
          <a:xfrm>
            <a:off x="5409488" y="2194560"/>
            <a:ext cx="6096712" cy="4024125"/>
          </a:xfrm>
        </p:spPr>
        <p:txBody>
          <a:bodyPr>
            <a:normAutofit fontScale="85000" lnSpcReduction="20000"/>
          </a:bodyPr>
          <a:lstStyle/>
          <a:p>
            <a:r>
              <a:rPr lang="en-IN" dirty="0"/>
              <a:t>From the above statistical summary of the above part of the dataset, we can see that the min value is negative which is not even possible for most of the features like daily recharge and main account balance, and last recharge can't be negative.</a:t>
            </a:r>
          </a:p>
          <a:p>
            <a:r>
              <a:rPr lang="en-IN" dirty="0"/>
              <a:t>We created multiple group based on min, 25% to 75%, above 75% and we compared it VS payback within 5 days.</a:t>
            </a:r>
          </a:p>
          <a:p>
            <a:r>
              <a:rPr lang="en-IN" dirty="0"/>
              <a:t>We identified the outliers for features whose Z-score&gt;3, and then did mean imputing and also applied cube root to bring the data closer to distribution.</a:t>
            </a:r>
          </a:p>
          <a:p>
            <a:r>
              <a:rPr lang="en-IN" dirty="0"/>
              <a:t>We checked the correlation of the independent and dependent features and dropped the negative and less important features with the help of correlation matrix.</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058" y="876300"/>
            <a:ext cx="4952430" cy="5787772"/>
          </a:xfrm>
          <a:prstGeom prst="rect">
            <a:avLst/>
          </a:prstGeom>
          <a:noFill/>
          <a:ln>
            <a:noFill/>
          </a:ln>
        </p:spPr>
      </p:pic>
    </p:spTree>
    <p:extLst>
      <p:ext uri="{BB962C8B-B14F-4D97-AF65-F5344CB8AC3E}">
        <p14:creationId xmlns:p14="http://schemas.microsoft.com/office/powerpoint/2010/main" val="139569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5375" y="66676"/>
            <a:ext cx="10515600" cy="1162050"/>
          </a:xfrm>
        </p:spPr>
        <p:txBody>
          <a:bodyPr>
            <a:normAutofit/>
          </a:bodyPr>
          <a:lstStyle/>
          <a:p>
            <a:pPr lvl="0"/>
            <a:r>
              <a:rPr lang="en-IN" dirty="0">
                <a:latin typeface="Algerian" panose="04020705040A02060702" pitchFamily="82" charset="0"/>
              </a:rPr>
              <a:t>Data Pre-processing Done</a:t>
            </a:r>
          </a:p>
        </p:txBody>
      </p:sp>
      <p:sp>
        <p:nvSpPr>
          <p:cNvPr id="3" name="Subtitle 2"/>
          <p:cNvSpPr>
            <a:spLocks noGrp="1"/>
          </p:cNvSpPr>
          <p:nvPr>
            <p:ph type="subTitle" idx="1"/>
          </p:nvPr>
        </p:nvSpPr>
        <p:spPr>
          <a:xfrm>
            <a:off x="1095375" y="1908175"/>
            <a:ext cx="10610850" cy="4864099"/>
          </a:xfrm>
        </p:spPr>
        <p:txBody>
          <a:bodyPr>
            <a:normAutofit fontScale="92500" lnSpcReduction="10000"/>
          </a:bodyPr>
          <a:lstStyle/>
          <a:p>
            <a:pPr marL="342900" lvl="0" indent="-342900">
              <a:buFont typeface="Wingdings" panose="05000000000000000000" pitchFamily="2" charset="2"/>
              <a:buChar char="Ø"/>
            </a:pPr>
            <a:r>
              <a:rPr lang="en-IN" dirty="0"/>
              <a:t>We checked the correlation of the independent and dependent features and dropped the negative and less important features with the help of correlation matrix.</a:t>
            </a:r>
          </a:p>
          <a:p>
            <a:pPr marL="342900" lvl="0" indent="-342900">
              <a:buFont typeface="Wingdings" panose="05000000000000000000" pitchFamily="2" charset="2"/>
              <a:buChar char="Ø"/>
            </a:pPr>
            <a:r>
              <a:rPr lang="en-IN" dirty="0"/>
              <a:t>There were data for 30 and 90 days, so considering data for 90 days is adding more information rather than then data of 30 days.</a:t>
            </a:r>
          </a:p>
          <a:p>
            <a:pPr marL="342900" lvl="0" indent="-342900">
              <a:buFont typeface="Wingdings" panose="05000000000000000000" pitchFamily="2" charset="2"/>
              <a:buChar char="Ø"/>
            </a:pPr>
            <a:r>
              <a:rPr lang="en-IN" dirty="0"/>
              <a:t>Some features can’t have any negative value, so those features were treated accordingly.</a:t>
            </a:r>
          </a:p>
          <a:p>
            <a:pPr marL="342900" lvl="0" indent="-342900">
              <a:buFont typeface="Wingdings" panose="05000000000000000000" pitchFamily="2" charset="2"/>
              <a:buChar char="Ø"/>
            </a:pPr>
            <a:r>
              <a:rPr lang="en-IN" dirty="0"/>
              <a:t>Outliers are treated manually for the features giving some important information, and then the threshold values were set to make the data </a:t>
            </a:r>
            <a:r>
              <a:rPr lang="en-IN" dirty="0" err="1"/>
              <a:t>freee</a:t>
            </a:r>
            <a:r>
              <a:rPr lang="en-IN" dirty="0"/>
              <a:t> from outliers.</a:t>
            </a:r>
          </a:p>
          <a:p>
            <a:pPr marL="342900" lvl="0" indent="-342900">
              <a:buFont typeface="Wingdings" panose="05000000000000000000" pitchFamily="2" charset="2"/>
              <a:buChar char="Ø"/>
            </a:pPr>
            <a:r>
              <a:rPr lang="en-IN" dirty="0"/>
              <a:t>Data lost is very less </a:t>
            </a:r>
            <a:r>
              <a:rPr lang="en-IN" dirty="0" err="1"/>
              <a:t>i.e</a:t>
            </a:r>
            <a:r>
              <a:rPr lang="en-IN" dirty="0"/>
              <a:t> less than the 7% which was stated in the documentation. </a:t>
            </a:r>
          </a:p>
          <a:p>
            <a:pPr marL="342900" lvl="0" indent="-342900">
              <a:buFont typeface="Wingdings" panose="05000000000000000000" pitchFamily="2" charset="2"/>
              <a:buChar char="Ø"/>
            </a:pPr>
            <a:r>
              <a:rPr lang="en-IN" dirty="0"/>
              <a:t>Applied </a:t>
            </a:r>
            <a:r>
              <a:rPr lang="en-IN" dirty="0" err="1"/>
              <a:t>SMOTETomek</a:t>
            </a:r>
            <a:r>
              <a:rPr lang="en-IN" dirty="0"/>
              <a:t>, to balance the dataset as the dataset was imbalanced dataset.</a:t>
            </a:r>
          </a:p>
          <a:p>
            <a:pPr marL="342900" lvl="0" indent="-342900">
              <a:buFont typeface="Wingdings" panose="05000000000000000000" pitchFamily="2" charset="2"/>
              <a:buChar char="Ø"/>
            </a:pPr>
            <a:r>
              <a:rPr lang="en-IN" dirty="0"/>
              <a:t>Applied </a:t>
            </a:r>
            <a:r>
              <a:rPr lang="en-IN" dirty="0" err="1"/>
              <a:t>StandardScaler</a:t>
            </a:r>
            <a:r>
              <a:rPr lang="en-IN" dirty="0"/>
              <a:t> to our dependent features.</a:t>
            </a:r>
          </a:p>
          <a:p>
            <a:pPr marL="342900" lvl="0" indent="-342900">
              <a:buFont typeface="Wingdings" panose="05000000000000000000" pitchFamily="2" charset="2"/>
              <a:buChar char="Ø"/>
            </a:pPr>
            <a:r>
              <a:rPr lang="en-IN" dirty="0"/>
              <a:t>Applied various machine learning model and compared it.</a:t>
            </a:r>
          </a:p>
          <a:p>
            <a:pPr marL="342900" lvl="0" indent="-342900">
              <a:buFont typeface="Wingdings" panose="05000000000000000000" pitchFamily="2" charset="2"/>
              <a:buChar char="Ø"/>
            </a:pPr>
            <a:r>
              <a:rPr lang="en-IN" dirty="0"/>
              <a:t>Applied hyper </a:t>
            </a:r>
            <a:r>
              <a:rPr lang="en-IN" dirty="0" err="1"/>
              <a:t>tunning</a:t>
            </a:r>
            <a:r>
              <a:rPr lang="en-IN" dirty="0"/>
              <a:t> several models, but couldn’t achieve much better results.</a:t>
            </a:r>
          </a:p>
          <a:p>
            <a:pPr marL="342900" lvl="0" indent="-342900">
              <a:buFont typeface="Wingdings" panose="05000000000000000000" pitchFamily="2" charset="2"/>
              <a:buChar char="Ø"/>
            </a:pPr>
            <a:r>
              <a:rPr lang="en-IN" dirty="0"/>
              <a:t>Saving final predictions in file.csv format</a:t>
            </a:r>
          </a:p>
        </p:txBody>
      </p:sp>
    </p:spTree>
    <p:extLst>
      <p:ext uri="{BB962C8B-B14F-4D97-AF65-F5344CB8AC3E}">
        <p14:creationId xmlns:p14="http://schemas.microsoft.com/office/powerpoint/2010/main" val="3011878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0"/>
            <a:ext cx="12306300" cy="1857375"/>
          </a:xfrm>
        </p:spPr>
        <p:txBody>
          <a:bodyPr>
            <a:normAutofit/>
          </a:bodyPr>
          <a:lstStyle/>
          <a:p>
            <a:pPr lvl="0"/>
            <a:r>
              <a:rPr lang="en-IN" dirty="0">
                <a:latin typeface="Algerian" panose="04020705040A02060702" pitchFamily="82" charset="0"/>
              </a:rPr>
              <a:t>Data Inputs- Logic- Output Relationships</a:t>
            </a:r>
            <a:r>
              <a:rPr lang="en-IN" dirty="0"/>
              <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166686" y="1181099"/>
            <a:ext cx="5091113" cy="3228975"/>
          </a:xfrm>
          <a:prstGeom prst="rect">
            <a:avLst/>
          </a:prstGeom>
        </p:spPr>
      </p:pic>
      <p:pic>
        <p:nvPicPr>
          <p:cNvPr id="6" name="Picture 5"/>
          <p:cNvPicPr>
            <a:picLocks noChangeAspect="1"/>
          </p:cNvPicPr>
          <p:nvPr/>
        </p:nvPicPr>
        <p:blipFill>
          <a:blip r:embed="rId3"/>
          <a:stretch>
            <a:fillRect/>
          </a:stretch>
        </p:blipFill>
        <p:spPr>
          <a:xfrm>
            <a:off x="5800726" y="1181099"/>
            <a:ext cx="6181724" cy="3290888"/>
          </a:xfrm>
          <a:prstGeom prst="rect">
            <a:avLst/>
          </a:prstGeom>
        </p:spPr>
      </p:pic>
    </p:spTree>
    <p:extLst>
      <p:ext uri="{BB962C8B-B14F-4D97-AF65-F5344CB8AC3E}">
        <p14:creationId xmlns:p14="http://schemas.microsoft.com/office/powerpoint/2010/main" val="1817854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500" y="35232"/>
            <a:ext cx="5162550" cy="3412818"/>
          </a:xfrm>
          <a:prstGeom prst="rect">
            <a:avLst/>
          </a:prstGeom>
        </p:spPr>
      </p:pic>
      <p:pic>
        <p:nvPicPr>
          <p:cNvPr id="5" name="Picture 4"/>
          <p:cNvPicPr>
            <a:picLocks noChangeAspect="1"/>
          </p:cNvPicPr>
          <p:nvPr/>
        </p:nvPicPr>
        <p:blipFill>
          <a:blip r:embed="rId3"/>
          <a:stretch>
            <a:fillRect/>
          </a:stretch>
        </p:blipFill>
        <p:spPr>
          <a:xfrm>
            <a:off x="6248399" y="35232"/>
            <a:ext cx="5638801" cy="3429000"/>
          </a:xfrm>
          <a:prstGeom prst="rect">
            <a:avLst/>
          </a:prstGeom>
        </p:spPr>
      </p:pic>
    </p:spTree>
    <p:extLst>
      <p:ext uri="{BB962C8B-B14F-4D97-AF65-F5344CB8AC3E}">
        <p14:creationId xmlns:p14="http://schemas.microsoft.com/office/powerpoint/2010/main" val="1426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95250" y="6959"/>
            <a:ext cx="3767138" cy="3231541"/>
          </a:xfrm>
          <a:prstGeom prst="rect">
            <a:avLst/>
          </a:prstGeom>
        </p:spPr>
      </p:pic>
      <p:pic>
        <p:nvPicPr>
          <p:cNvPr id="6" name="Picture 5"/>
          <p:cNvPicPr>
            <a:picLocks noChangeAspect="1"/>
          </p:cNvPicPr>
          <p:nvPr/>
        </p:nvPicPr>
        <p:blipFill>
          <a:blip r:embed="rId3"/>
          <a:stretch>
            <a:fillRect/>
          </a:stretch>
        </p:blipFill>
        <p:spPr>
          <a:xfrm>
            <a:off x="4238625" y="83160"/>
            <a:ext cx="3524250" cy="3155340"/>
          </a:xfrm>
          <a:prstGeom prst="rect">
            <a:avLst/>
          </a:prstGeom>
        </p:spPr>
      </p:pic>
      <p:pic>
        <p:nvPicPr>
          <p:cNvPr id="7" name="Picture 6"/>
          <p:cNvPicPr>
            <a:picLocks noChangeAspect="1"/>
          </p:cNvPicPr>
          <p:nvPr/>
        </p:nvPicPr>
        <p:blipFill>
          <a:blip r:embed="rId4"/>
          <a:stretch>
            <a:fillRect/>
          </a:stretch>
        </p:blipFill>
        <p:spPr>
          <a:xfrm>
            <a:off x="8139112" y="6961"/>
            <a:ext cx="3929063" cy="3231539"/>
          </a:xfrm>
          <a:prstGeom prst="rect">
            <a:avLst/>
          </a:prstGeom>
        </p:spPr>
      </p:pic>
    </p:spTree>
    <p:extLst>
      <p:ext uri="{BB962C8B-B14F-4D97-AF65-F5344CB8AC3E}">
        <p14:creationId xmlns:p14="http://schemas.microsoft.com/office/powerpoint/2010/main" val="3684538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
            <a:ext cx="11677649" cy="2257424"/>
          </a:xfrm>
        </p:spPr>
        <p:txBody>
          <a:bodyPr>
            <a:normAutofit fontScale="90000"/>
          </a:bodyPr>
          <a:lstStyle/>
          <a:p>
            <a:r>
              <a:rPr lang="en-IN" b="1" dirty="0" smtClean="0">
                <a:latin typeface="Algerian" panose="04020705040A02060702" pitchFamily="82" charset="0"/>
              </a:rPr>
              <a:t>Model/s </a:t>
            </a:r>
            <a:r>
              <a:rPr lang="en-IN" b="1" dirty="0">
                <a:latin typeface="Algerian" panose="04020705040A02060702" pitchFamily="82" charset="0"/>
              </a:rPr>
              <a:t>Development and Evaluation </a:t>
            </a:r>
            <a:r>
              <a:rPr lang="en-IN" dirty="0"/>
              <a:t/>
            </a:r>
            <a:br>
              <a:rPr lang="en-IN" dirty="0"/>
            </a:br>
            <a:endParaRPr lang="en-IN" dirty="0"/>
          </a:p>
        </p:txBody>
      </p:sp>
      <p:sp>
        <p:nvSpPr>
          <p:cNvPr id="3" name="Subtitle 2"/>
          <p:cNvSpPr>
            <a:spLocks noGrp="1"/>
          </p:cNvSpPr>
          <p:nvPr>
            <p:ph type="subTitle" idx="1"/>
          </p:nvPr>
        </p:nvSpPr>
        <p:spPr>
          <a:xfrm>
            <a:off x="400050" y="1895474"/>
            <a:ext cx="11620500" cy="4429125"/>
          </a:xfrm>
        </p:spPr>
        <p:txBody>
          <a:bodyPr/>
          <a:lstStyle/>
          <a:p>
            <a:r>
              <a:rPr lang="en-IN" u="sng" dirty="0" smtClean="0"/>
              <a:t>Identification of possible problem-solving methods</a:t>
            </a:r>
          </a:p>
          <a:p>
            <a:endParaRPr lang="en-IN" u="sng" dirty="0"/>
          </a:p>
        </p:txBody>
      </p:sp>
      <p:sp>
        <p:nvSpPr>
          <p:cNvPr id="7" name="TextBox 6"/>
          <p:cNvSpPr txBox="1"/>
          <p:nvPr/>
        </p:nvSpPr>
        <p:spPr>
          <a:xfrm>
            <a:off x="6229349" y="2409822"/>
            <a:ext cx="5648325" cy="2031325"/>
          </a:xfrm>
          <a:prstGeom prst="rect">
            <a:avLst/>
          </a:prstGeom>
          <a:noFill/>
        </p:spPr>
        <p:txBody>
          <a:bodyPr wrap="square" rtlCol="0">
            <a:spAutoFit/>
          </a:bodyPr>
          <a:lstStyle/>
          <a:p>
            <a:pPr lvl="0"/>
            <a:r>
              <a:rPr lang="en-US" dirty="0" smtClean="0"/>
              <a:t>As we seen the </a:t>
            </a:r>
            <a:r>
              <a:rPr lang="en-US" dirty="0"/>
              <a:t>dataset is </a:t>
            </a:r>
            <a:r>
              <a:rPr lang="en-US" dirty="0" smtClean="0"/>
              <a:t>imbalanced </a:t>
            </a:r>
            <a:r>
              <a:rPr lang="en-US" dirty="0" err="1" smtClean="0"/>
              <a:t>i.e</a:t>
            </a:r>
            <a:endParaRPr lang="en-US" dirty="0" smtClean="0"/>
          </a:p>
          <a:p>
            <a:pPr lvl="0"/>
            <a:r>
              <a:rPr lang="en-US" dirty="0" smtClean="0"/>
              <a:t> </a:t>
            </a:r>
            <a:r>
              <a:rPr lang="en-US" dirty="0"/>
              <a:t>Label ‘1’ has approximately </a:t>
            </a:r>
            <a:r>
              <a:rPr lang="en-US" dirty="0" smtClean="0"/>
              <a:t>88.3% </a:t>
            </a:r>
            <a:r>
              <a:rPr lang="en-US" dirty="0"/>
              <a:t>records, while, label ‘0’ has approximately </a:t>
            </a:r>
            <a:r>
              <a:rPr lang="en-US" dirty="0" smtClean="0"/>
              <a:t>11.6% </a:t>
            </a:r>
            <a:r>
              <a:rPr lang="en-US" dirty="0"/>
              <a:t>records</a:t>
            </a:r>
            <a:r>
              <a:rPr lang="en-US" dirty="0" smtClean="0"/>
              <a:t>.</a:t>
            </a:r>
          </a:p>
          <a:p>
            <a:r>
              <a:rPr lang="en-US" dirty="0" smtClean="0"/>
              <a:t>So to make dataset balanced </a:t>
            </a:r>
            <a:r>
              <a:rPr lang="en-IN" dirty="0" smtClean="0"/>
              <a:t>applied </a:t>
            </a:r>
            <a:r>
              <a:rPr lang="en-IN" dirty="0" err="1" smtClean="0"/>
              <a:t>SMOTETomek</a:t>
            </a:r>
            <a:r>
              <a:rPr lang="en-IN" dirty="0" smtClean="0"/>
              <a:t>.</a:t>
            </a:r>
            <a:endParaRPr lang="en-IN" dirty="0"/>
          </a:p>
          <a:p>
            <a:pPr lvl="0"/>
            <a:endParaRPr lang="en-IN" dirty="0"/>
          </a:p>
          <a:p>
            <a:endParaRPr lang="en-IN" dirty="0"/>
          </a:p>
        </p:txBody>
      </p:sp>
      <p:graphicFrame>
        <p:nvGraphicFramePr>
          <p:cNvPr id="12" name="Chart 11"/>
          <p:cNvGraphicFramePr/>
          <p:nvPr>
            <p:extLst>
              <p:ext uri="{D42A27DB-BD31-4B8C-83A1-F6EECF244321}">
                <p14:modId xmlns:p14="http://schemas.microsoft.com/office/powerpoint/2010/main" val="2570153915"/>
              </p:ext>
            </p:extLst>
          </p:nvPr>
        </p:nvGraphicFramePr>
        <p:xfrm>
          <a:off x="228600" y="2409823"/>
          <a:ext cx="5676899" cy="40100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4418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75" y="365125"/>
            <a:ext cx="9448800" cy="4483099"/>
          </a:xfrm>
        </p:spPr>
        <p:txBody>
          <a:bodyPr/>
          <a:lstStyle/>
          <a:p>
            <a:pPr lvl="0"/>
            <a:r>
              <a:rPr lang="en-IN" dirty="0"/>
              <a:t>Testing of Identified Approaches (</a:t>
            </a:r>
            <a:r>
              <a:rPr lang="en-IN" dirty="0" smtClean="0"/>
              <a:t>Algorithms)</a:t>
            </a:r>
          </a:p>
          <a:p>
            <a:pPr lvl="0"/>
            <a:r>
              <a:rPr lang="en-IN" dirty="0" err="1"/>
              <a:t>RandomForestClassifier</a:t>
            </a:r>
            <a:r>
              <a:rPr lang="en-IN" dirty="0"/>
              <a:t> </a:t>
            </a:r>
            <a:endParaRPr lang="en-IN" dirty="0" smtClean="0"/>
          </a:p>
          <a:p>
            <a:pPr lvl="0"/>
            <a:r>
              <a:rPr lang="en-IN" dirty="0" err="1"/>
              <a:t>GradientBoostingClassifier</a:t>
            </a:r>
            <a:r>
              <a:rPr lang="en-IN" dirty="0"/>
              <a:t> </a:t>
            </a:r>
            <a:endParaRPr lang="en-IN" dirty="0" smtClean="0"/>
          </a:p>
          <a:p>
            <a:pPr lvl="0"/>
            <a:r>
              <a:rPr lang="en-IN" dirty="0" err="1"/>
              <a:t>LogisticRegression</a:t>
            </a:r>
            <a:r>
              <a:rPr lang="en-IN" dirty="0"/>
              <a:t> </a:t>
            </a:r>
            <a:endParaRPr lang="en-IN" dirty="0" smtClean="0"/>
          </a:p>
          <a:p>
            <a:pPr lvl="0"/>
            <a:r>
              <a:rPr lang="en-IN" dirty="0" err="1"/>
              <a:t>AdaBoostClassifier</a:t>
            </a:r>
            <a:r>
              <a:rPr lang="en-IN" dirty="0"/>
              <a:t> </a:t>
            </a:r>
            <a:endParaRPr lang="en-IN" dirty="0" smtClean="0"/>
          </a:p>
          <a:p>
            <a:pPr lvl="0"/>
            <a:r>
              <a:rPr lang="en-IN" dirty="0" err="1"/>
              <a:t>ExtraTreesClassifier</a:t>
            </a:r>
            <a:r>
              <a:rPr lang="en-IN" dirty="0"/>
              <a:t> </a:t>
            </a:r>
            <a:endParaRPr lang="en-IN" dirty="0" smtClean="0"/>
          </a:p>
          <a:p>
            <a:pPr lvl="0"/>
            <a:r>
              <a:rPr lang="en-IN" dirty="0" err="1"/>
              <a:t>XGBClassifier</a:t>
            </a:r>
            <a:endParaRPr lang="en-IN" dirty="0"/>
          </a:p>
        </p:txBody>
      </p:sp>
    </p:spTree>
    <p:extLst>
      <p:ext uri="{BB962C8B-B14F-4D97-AF65-F5344CB8AC3E}">
        <p14:creationId xmlns:p14="http://schemas.microsoft.com/office/powerpoint/2010/main" val="3938149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213</TotalTime>
  <Words>599</Words>
  <Application>Microsoft Office PowerPoint</Application>
  <PresentationFormat>Custom</PresentationFormat>
  <Paragraphs>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Micro-Credit Defaulter Model</vt:lpstr>
      <vt:lpstr>PROBLEM statement</vt:lpstr>
      <vt:lpstr>Analytical Problem Framing </vt:lpstr>
      <vt:lpstr>Data Pre-processing Done</vt:lpstr>
      <vt:lpstr>Data Inputs- Logic- Output Relationships </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suri</dc:creator>
  <cp:lastModifiedBy>swati kohli</cp:lastModifiedBy>
  <cp:revision>36</cp:revision>
  <dcterms:created xsi:type="dcterms:W3CDTF">2020-11-13T12:49:41Z</dcterms:created>
  <dcterms:modified xsi:type="dcterms:W3CDTF">2020-11-13T19:57:31Z</dcterms:modified>
</cp:coreProperties>
</file>