
<file path=[Content_Types].xml><?xml version="1.0" encoding="utf-8"?>
<Types xmlns="http://schemas.openxmlformats.org/package/2006/content-types">
  <Default Extension="jpeg" ContentType="image/jpeg"/>
  <Default Extension="vml" ContentType="application/vnd.openxmlformats-officedocument.vmlDrawing"/>
  <Default Extension="xlsx" ContentType="application/vnd.openxmlformats-officedocument.spreadsheetml.sheet"/>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olors1.xml" ContentType="application/vnd.ms-office.chartcolorstyle+xml"/>
  <Override PartName="/ppt/charts/style1.xml" ContentType="application/vnd.ms-office.chartstyl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70" r:id="rId14"/>
    <p:sldId id="267" r:id="rId15"/>
    <p:sldId id="271" r:id="rId16"/>
    <p:sldId id="268" r:id="rId17"/>
    <p:sldId id="272" r:id="rId18"/>
    <p:sldId id="269" r:id="rId19"/>
    <p:sldId id="273" r:id="rId20"/>
    <p:sldId id="277" r:id="rId21"/>
    <p:sldId id="278"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81" d="100"/>
          <a:sy n="81" d="100"/>
        </p:scale>
        <p:origin x="-300" y="-25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package" Target="../embeddings/Workbook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Label</c:v>
                </c:pt>
              </c:strCache>
            </c:strRef>
          </c:tx>
          <c:spPr/>
          <c:explosion val="0"/>
          <c:dPt>
            <c:idx val="0"/>
            <c:bubble3D val="0"/>
            <c:spPr>
              <a:solidFill>
                <a:schemeClr val="accent6"/>
              </a:solidFill>
              <a:ln>
                <a:noFill/>
              </a:ln>
              <a:effectLst>
                <a:outerShdw blurRad="254000" sx="102000" sy="102000" algn="ctr" rotWithShape="0">
                  <a:prstClr val="black">
                    <a:alpha val="20000"/>
                  </a:prstClr>
                </a:outerShdw>
              </a:effectLst>
              <a:sp3d/>
            </c:spPr>
          </c:dPt>
          <c:dPt>
            <c:idx val="1"/>
            <c:bubble3D val="0"/>
            <c:spPr>
              <a:solidFill>
                <a:schemeClr val="accent5"/>
              </a:solidFill>
              <a:ln>
                <a:noFill/>
              </a:ln>
              <a:effectLst>
                <a:outerShdw blurRad="254000" sx="102000" sy="102000" algn="ctr" rotWithShape="0">
                  <a:prstClr val="black">
                    <a:alpha val="20000"/>
                  </a:prstClr>
                </a:outerShdw>
              </a:effectLst>
              <a:sp3d/>
            </c:spPr>
          </c:dPt>
          <c:dLbls>
            <c:spPr>
              <a:pattFill prst="pct75">
                <a:fgClr>
                  <a:prstClr val="black">
                    <a:lumMod val="75000"/>
                    <a:lumOff val="25000"/>
                  </a:prstClr>
                </a:fgClr>
                <a:bgClr>
                  <a:prstClr val="black">
                    <a:lumMod val="65000"/>
                    <a:lumOff val="35000"/>
                  </a:prst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lang="en-US" sz="1330" b="1" i="0" u="none" strike="noStrike" kern="1200" baseline="0">
                    <a:solidFill>
                      <a:schemeClr val="lt1"/>
                    </a:solidFill>
                    <a:latin typeface="+mn-lt"/>
                    <a:ea typeface="+mn-ea"/>
                    <a:cs typeface="+mn-cs"/>
                  </a:defRPr>
                </a:pPr>
              </a:p>
            </c:txPr>
            <c:dLblPos val="bestFit"/>
            <c:showLegendKey val="0"/>
            <c:showVal val="1"/>
            <c:showCatName val="0"/>
            <c:showSerName val="0"/>
            <c:showPercent val="0"/>
            <c:showBubbleSize val="0"/>
            <c:showLeaderLines val="1"/>
            <c:extLst>
              <c:ext xmlns:c15="http://schemas.microsoft.com/office/drawing/2012/chart" uri="{CE6537A1-D6FC-4f65-9D91-7224C49458BB}">
                <c15:layout/>
                <c15:showLeaderLines val="1"/>
                <c15:leaderLines>
                  <c:spPr>
                    <a:ln w="9525">
                      <a:solidFill>
                        <a:schemeClr val="dk1">
                          <a:lumMod val="50000"/>
                          <a:lumOff val="50000"/>
                        </a:schemeClr>
                      </a:solidFill>
                    </a:ln>
                    <a:effectLst/>
                  </c:spPr>
                </c15:leaderLines>
              </c:ext>
            </c:extLst>
          </c:dLbls>
          <c:cat>
            <c:numRef>
              <c:f>Sheet1!$A$2:$A$3</c:f>
              <c:numCache>
                <c:formatCode>General</c:formatCode>
                <c:ptCount val="2"/>
                <c:pt idx="0">
                  <c:v>1</c:v>
                </c:pt>
                <c:pt idx="1">
                  <c:v>2</c:v>
                </c:pt>
              </c:numCache>
            </c:numRef>
          </c:cat>
          <c:val>
            <c:numRef>
              <c:f>Sheet1!$B$2:$B$3</c:f>
              <c:numCache>
                <c:formatCode>General</c:formatCode>
                <c:ptCount val="2"/>
                <c:pt idx="0">
                  <c:v>88.3</c:v>
                </c:pt>
                <c:pt idx="1">
                  <c:v>11.68</c:v>
                </c:pt>
              </c:numCache>
            </c:numRef>
          </c:val>
        </c:ser>
        <c:dLbls>
          <c:showLegendKey val="0"/>
          <c:showVal val="1"/>
          <c:showCatName val="0"/>
          <c:showSerName val="0"/>
          <c:showPercent val="0"/>
          <c:showBubbleSize val="0"/>
          <c:showLeaderLines val="1"/>
        </c:dLbls>
        <c:firstSliceAng val="0"/>
      </c:pieChart>
      <c:spPr>
        <a:noFill/>
        <a:ln>
          <a:noFill/>
        </a:ln>
        <a:effectLst/>
      </c:spPr>
    </c:plotArea>
    <c:plotVisOnly val="1"/>
    <c:dispBlanksAs val="gap"/>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lang="en-US"/>
      </a:pPr>
    </a:p>
  </c:txPr>
  <c:externalData r:id="rId1">
    <c:autoUpdate val="0"/>
  </c:externalData>
</c:chartSpace>
</file>

<file path=ppt/charts/colors1.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64">
  <cs:axisTitle>
    <cs:lnRef idx="0"/>
    <cs:fillRef idx="0"/>
    <cs:effectRef idx="0"/>
    <cs:fontRef idx="minor">
      <a:schemeClr val="dk1">
        <a:lumMod val="75000"/>
        <a:lumOff val="25000"/>
      </a:schemeClr>
    </cs:fontRef>
    <cs:defRPr sz="1195"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5"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5"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5"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5"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5"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5"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5" kern="1200"/>
  </cs:valueAxis>
  <cs:wall>
    <cs:lnRef idx="0"/>
    <cs:fillRef idx="0"/>
    <cs:effectRef idx="0"/>
    <cs:fontRef idx="minor">
      <a:schemeClr val="dk1"/>
    </cs:fontRef>
  </cs:wall>
</cs:chartStyle>
</file>

<file path=ppt/drawings/_rels/vmlDrawing1.vml.rels><?xml version="1.0" encoding="UTF-8" standalone="yes"?>
<Relationships xmlns="http://schemas.openxmlformats.org/package/2006/relationships"><Relationship Id="rId1" Type="http://schemas.openxmlformats.org/officeDocument/2006/relationships/image" Target="../media/image29.wmf"/></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48A87A34-81AB-432B-8DAE-1953F412C126}"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showMasterSp="0">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endParaRPr lang="en-US" sz="8000" dirty="0">
              <a:solidFill>
                <a:schemeClr val="tx1"/>
              </a:solidFill>
              <a:effectLst/>
            </a:endParaRP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endParaRPr lang="en-US" sz="8000" dirty="0">
              <a:solidFill>
                <a:schemeClr val="tx1"/>
              </a:solidFill>
              <a:effectLst/>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showMasterSp="0">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3" name="Date Placeholder 2"/>
          <p:cNvSpPr>
            <a:spLocks noGrp="1"/>
          </p:cNvSpPr>
          <p:nvPr>
            <p:ph type="dt" sz="half" idx="10"/>
          </p:nvPr>
        </p:nvSpPr>
        <p:spPr/>
        <p:txBody>
          <a:bodyPr/>
          <a:lstStyle/>
          <a:p>
            <a:fld id="{48A87A34-81AB-432B-8DAE-1953F412C126}" type="datetimeFigureOut">
              <a:rPr lang="en-US" dirty="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3" name="Date Placeholder 2"/>
          <p:cNvSpPr>
            <a:spLocks noGrp="1"/>
          </p:cNvSpPr>
          <p:nvPr>
            <p:ph type="dt" sz="half" idx="10"/>
          </p:nvPr>
        </p:nvSpPr>
        <p:spPr/>
        <p:txBody>
          <a:bodyPr/>
          <a:lstStyle/>
          <a:p>
            <a:fld id="{48A87A34-81AB-432B-8DAE-1953F412C126}" type="datetimeFigureOut">
              <a:rPr lang="en-US" dirty="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685800" y="3132666"/>
            <a:ext cx="5311775" cy="3086019"/>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3132666"/>
            <a:ext cx="5334000" cy="3086019"/>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smtClean="0"/>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48A87A34-81AB-432B-8DAE-1953F412C126}"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48A87A34-81AB-432B-8DAE-1953F412C126}"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image" Target="../media/image2.png"/><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4.jpeg"/><Relationship Id="rId1"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4.png"/><Relationship Id="rId1"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6.png"/><Relationship Id="rId1"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8.png"/><Relationship Id="rId1"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0.png"/><Relationship Id="rId1"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2.png"/><Relationship Id="rId1" Type="http://schemas.openxmlformats.org/officeDocument/2006/relationships/image" Target="../media/image21.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4.png"/><Relationship Id="rId1" Type="http://schemas.openxmlformats.org/officeDocument/2006/relationships/image" Target="../media/image23.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6.png"/><Relationship Id="rId1" Type="http://schemas.openxmlformats.org/officeDocument/2006/relationships/image" Target="../media/image25.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8.png"/><Relationship Id="rId1" Type="http://schemas.openxmlformats.org/officeDocument/2006/relationships/image" Target="../media/image27.png"/></Relationships>
</file>

<file path=ppt/slides/_rels/slide18.xml.rels><?xml version="1.0" encoding="UTF-8" standalone="yes"?>
<Relationships xmlns="http://schemas.openxmlformats.org/package/2006/relationships"><Relationship Id="rId5" Type="http://schemas.openxmlformats.org/officeDocument/2006/relationships/vmlDrawing" Target="../drawings/vmlDrawing1.vml"/><Relationship Id="rId4" Type="http://schemas.openxmlformats.org/officeDocument/2006/relationships/slideLayout" Target="../slideLayouts/slideLayout2.xml"/><Relationship Id="rId3" Type="http://schemas.openxmlformats.org/officeDocument/2006/relationships/image" Target="../media/image30.png"/><Relationship Id="rId2" Type="http://schemas.openxmlformats.org/officeDocument/2006/relationships/image" Target="../media/image29.wmf"/><Relationship Id="rId1" Type="http://schemas.openxmlformats.org/officeDocument/2006/relationships/oleObject" Target="../embeddings/oleObject1.bin"/></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9.png"/><Relationship Id="rId1" Type="http://schemas.openxmlformats.org/officeDocument/2006/relationships/image" Target="../media/image8.png"/></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chart" Target="../charts/char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521536"/>
            <a:ext cx="9448800" cy="1825096"/>
          </a:xfrm>
        </p:spPr>
        <p:txBody>
          <a:bodyPr/>
          <a:lstStyle/>
          <a:p>
            <a:r>
              <a:rPr lang="en-IN" dirty="0">
                <a:latin typeface="Algerian" panose="04020705040A02060702" pitchFamily="82" charset="0"/>
              </a:rPr>
              <a:t>Micro-Credit Defaulter Model</a:t>
            </a:r>
            <a:endParaRPr lang="en-IN" dirty="0">
              <a:latin typeface="Algerian" panose="04020705040A02060702" pitchFamily="82" charset="0"/>
            </a:endParaRPr>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481272" y="2561601"/>
            <a:ext cx="4295686" cy="3933203"/>
          </a:xfrm>
          <a:prstGeom prst="rect">
            <a:avLst/>
          </a:prstGeom>
        </p:spPr>
      </p:pic>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20629" y="2649197"/>
            <a:ext cx="5085546" cy="3572142"/>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62402" y="728566"/>
            <a:ext cx="5007585" cy="60106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 Box 2"/>
          <p:cNvSpPr txBox="1"/>
          <p:nvPr/>
        </p:nvSpPr>
        <p:spPr>
          <a:xfrm>
            <a:off x="462280" y="182245"/>
            <a:ext cx="5331460" cy="460375"/>
          </a:xfrm>
          <a:prstGeom prst="rect">
            <a:avLst/>
          </a:prstGeom>
          <a:noFill/>
        </p:spPr>
        <p:txBody>
          <a:bodyPr wrap="none" rtlCol="0">
            <a:spAutoFit/>
          </a:bodyPr>
          <a:p>
            <a:pPr algn="l"/>
            <a:r>
              <a:rPr lang="en-US" sz="2400"/>
              <a:t>Run and Evaluate selected models</a:t>
            </a:r>
            <a:endParaRPr lang="en-US" sz="2400"/>
          </a:p>
        </p:txBody>
      </p:sp>
      <p:sp>
        <p:nvSpPr>
          <p:cNvPr id="4" name="Text Box 3"/>
          <p:cNvSpPr txBox="1"/>
          <p:nvPr/>
        </p:nvSpPr>
        <p:spPr>
          <a:xfrm>
            <a:off x="6451600" y="182245"/>
            <a:ext cx="5026660" cy="829945"/>
          </a:xfrm>
          <a:prstGeom prst="rect">
            <a:avLst/>
          </a:prstGeom>
          <a:noFill/>
        </p:spPr>
        <p:txBody>
          <a:bodyPr wrap="square" rtlCol="0">
            <a:spAutoFit/>
          </a:bodyPr>
          <a:p>
            <a:pPr algn="l"/>
            <a:r>
              <a:rPr lang="en-US" sz="2400"/>
              <a:t>Key Metrics for success in solving problem under consideration</a:t>
            </a:r>
            <a:endParaRPr lang="en-US" sz="2400"/>
          </a:p>
        </p:txBody>
      </p:sp>
      <p:pic>
        <p:nvPicPr>
          <p:cNvPr id="15" name="Picture 15"/>
          <p:cNvPicPr>
            <a:picLocks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451600" y="1253490"/>
            <a:ext cx="5523865" cy="3334385"/>
          </a:xfrm>
          <a:prstGeom prst="rect">
            <a:avLst/>
          </a:prstGeom>
          <a:noFill/>
          <a:ln>
            <a:noFill/>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08035" y="1510641"/>
            <a:ext cx="5066239" cy="49284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39193" y="2278893"/>
            <a:ext cx="5057775" cy="29238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 Box 1"/>
          <p:cNvSpPr txBox="1"/>
          <p:nvPr/>
        </p:nvSpPr>
        <p:spPr>
          <a:xfrm>
            <a:off x="375920" y="802640"/>
            <a:ext cx="2399030" cy="460375"/>
          </a:xfrm>
          <a:prstGeom prst="rect">
            <a:avLst/>
          </a:prstGeom>
          <a:noFill/>
        </p:spPr>
        <p:txBody>
          <a:bodyPr wrap="none" rtlCol="0">
            <a:spAutoFit/>
          </a:bodyPr>
          <a:p>
            <a:r>
              <a:rPr lang="en-IN" altLang="en-US" sz="2400"/>
              <a:t>Random Forest</a:t>
            </a:r>
            <a:endParaRPr lang="en-IN" altLang="en-US" sz="2400"/>
          </a:p>
        </p:txBody>
      </p:sp>
      <p:sp>
        <p:nvSpPr>
          <p:cNvPr id="3" name="Text Box 2"/>
          <p:cNvSpPr txBox="1"/>
          <p:nvPr/>
        </p:nvSpPr>
        <p:spPr>
          <a:xfrm>
            <a:off x="3180080" y="-20320"/>
            <a:ext cx="5593080" cy="706755"/>
          </a:xfrm>
          <a:prstGeom prst="rect">
            <a:avLst/>
          </a:prstGeom>
          <a:noFill/>
        </p:spPr>
        <p:txBody>
          <a:bodyPr wrap="square" rtlCol="0">
            <a:spAutoFit/>
          </a:bodyPr>
          <a:p>
            <a:r>
              <a:rPr lang="en-IN" altLang="en-US" sz="4000">
                <a:latin typeface="Algerian" panose="04020705040A02060702" pitchFamily="82" charset="0"/>
                <a:cs typeface="Algerian" panose="04020705040A02060702" pitchFamily="82" charset="0"/>
              </a:rPr>
              <a:t>VISUALIZATIONS</a:t>
            </a:r>
            <a:endParaRPr lang="en-IN" altLang="en-US" sz="4000">
              <a:latin typeface="Algerian" panose="04020705040A02060702" pitchFamily="82" charset="0"/>
              <a:cs typeface="Algerian" panose="04020705040A02060702" pitchFamily="82"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68142" y="1373872"/>
            <a:ext cx="4591050" cy="49284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79478" y="2169257"/>
            <a:ext cx="4895850" cy="25204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 Box 1"/>
          <p:cNvSpPr txBox="1"/>
          <p:nvPr/>
        </p:nvSpPr>
        <p:spPr>
          <a:xfrm>
            <a:off x="467995" y="741680"/>
            <a:ext cx="7122160" cy="460375"/>
          </a:xfrm>
          <a:prstGeom prst="rect">
            <a:avLst/>
          </a:prstGeom>
          <a:noFill/>
        </p:spPr>
        <p:txBody>
          <a:bodyPr wrap="square" rtlCol="0">
            <a:spAutoFit/>
          </a:bodyPr>
          <a:p>
            <a:r>
              <a:rPr lang="en-IN" altLang="en-US" sz="2400"/>
              <a:t>Decision Tree</a:t>
            </a:r>
            <a:endParaRPr lang="en-IN" altLang="en-US" sz="24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56663" y="1131253"/>
            <a:ext cx="4733925" cy="54625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38678" y="2324196"/>
            <a:ext cx="4800600" cy="22105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 Box 1"/>
          <p:cNvSpPr txBox="1"/>
          <p:nvPr/>
        </p:nvSpPr>
        <p:spPr>
          <a:xfrm>
            <a:off x="345440" y="568960"/>
            <a:ext cx="4183380" cy="460375"/>
          </a:xfrm>
          <a:prstGeom prst="rect">
            <a:avLst/>
          </a:prstGeom>
          <a:noFill/>
        </p:spPr>
        <p:txBody>
          <a:bodyPr wrap="none" rtlCol="0">
            <a:spAutoFit/>
          </a:bodyPr>
          <a:p>
            <a:r>
              <a:rPr lang="en-IN" altLang="en-US" sz="2400"/>
              <a:t>Gradient Boosting Classifier</a:t>
            </a:r>
            <a:endParaRPr lang="en-IN" altLang="en-US" sz="24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08122" y="1172674"/>
            <a:ext cx="5609893" cy="54625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38167" y="2640258"/>
            <a:ext cx="4895850" cy="20489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 Box 1"/>
          <p:cNvSpPr txBox="1"/>
          <p:nvPr/>
        </p:nvSpPr>
        <p:spPr>
          <a:xfrm>
            <a:off x="508000" y="416560"/>
            <a:ext cx="2914015" cy="460375"/>
          </a:xfrm>
          <a:prstGeom prst="rect">
            <a:avLst/>
          </a:prstGeom>
          <a:noFill/>
        </p:spPr>
        <p:txBody>
          <a:bodyPr wrap="none" rtlCol="0">
            <a:spAutoFit/>
          </a:bodyPr>
          <a:p>
            <a:r>
              <a:rPr lang="en-IN" altLang="en-US" sz="2400"/>
              <a:t>Logistic Regression</a:t>
            </a:r>
            <a:endParaRPr lang="en-IN" altLang="en-US" sz="24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08635" y="998099"/>
            <a:ext cx="4591050" cy="56809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05855" y="2353554"/>
            <a:ext cx="5114925" cy="22794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 Box 1"/>
          <p:cNvSpPr txBox="1"/>
          <p:nvPr/>
        </p:nvSpPr>
        <p:spPr>
          <a:xfrm>
            <a:off x="508635" y="365760"/>
            <a:ext cx="2998470" cy="460375"/>
          </a:xfrm>
          <a:prstGeom prst="rect">
            <a:avLst/>
          </a:prstGeom>
          <a:noFill/>
        </p:spPr>
        <p:txBody>
          <a:bodyPr wrap="none" rtlCol="0">
            <a:spAutoFit/>
          </a:bodyPr>
          <a:p>
            <a:r>
              <a:rPr lang="en-IN" altLang="en-US" sz="2400"/>
              <a:t>Adaboost Classifier</a:t>
            </a:r>
            <a:endParaRPr lang="en-IN" altLang="en-US" sz="24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49959" y="1008257"/>
            <a:ext cx="4926989" cy="56809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16613" y="2325248"/>
            <a:ext cx="5301882" cy="22065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 Box 1"/>
          <p:cNvSpPr txBox="1"/>
          <p:nvPr/>
        </p:nvSpPr>
        <p:spPr>
          <a:xfrm>
            <a:off x="487680" y="325120"/>
            <a:ext cx="2975610" cy="460375"/>
          </a:xfrm>
          <a:prstGeom prst="rect">
            <a:avLst/>
          </a:prstGeom>
          <a:noFill/>
        </p:spPr>
        <p:txBody>
          <a:bodyPr wrap="none" rtlCol="0">
            <a:spAutoFit/>
          </a:bodyPr>
          <a:p>
            <a:r>
              <a:rPr lang="en-IN" altLang="en-US" sz="2400"/>
              <a:t>Extra TreesClassifier</a:t>
            </a:r>
            <a:endParaRPr lang="en-IN" altLang="en-US" sz="24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85469" y="1322241"/>
            <a:ext cx="5374686" cy="52559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84865" y="2473214"/>
            <a:ext cx="4829175" cy="21839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 Box 1"/>
          <p:cNvSpPr txBox="1"/>
          <p:nvPr/>
        </p:nvSpPr>
        <p:spPr>
          <a:xfrm>
            <a:off x="185420" y="497840"/>
            <a:ext cx="3034665" cy="460375"/>
          </a:xfrm>
          <a:prstGeom prst="rect">
            <a:avLst/>
          </a:prstGeom>
          <a:noFill/>
        </p:spPr>
        <p:txBody>
          <a:bodyPr wrap="none" rtlCol="0">
            <a:spAutoFit/>
          </a:bodyPr>
          <a:p>
            <a:r>
              <a:rPr lang="en-IN" altLang="en-US" sz="2400"/>
              <a:t>XGB Boost Classifier</a:t>
            </a:r>
            <a:endParaRPr lang="en-IN" altLang="en-US" sz="24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240" y="-119547"/>
            <a:ext cx="8610600" cy="1293028"/>
          </a:xfrm>
        </p:spPr>
        <p:txBody>
          <a:bodyPr/>
          <a:lstStyle/>
          <a:p>
            <a:r>
              <a:rPr lang="en-IN">
                <a:latin typeface="Algerian" panose="04020705040A02060702" pitchFamily="82" charset="0"/>
                <a:cs typeface="Algerian" panose="04020705040A02060702" pitchFamily="82" charset="0"/>
              </a:rPr>
              <a:t>Finalize the model</a:t>
            </a:r>
            <a:endParaRPr lang="en-IN">
              <a:latin typeface="Algerian" panose="04020705040A02060702" pitchFamily="82" charset="0"/>
              <a:cs typeface="Algerian" panose="04020705040A02060702" pitchFamily="82" charset="0"/>
            </a:endParaRPr>
          </a:p>
        </p:txBody>
      </p:sp>
      <p:sp>
        <p:nvSpPr>
          <p:cNvPr id="3" name="Content Placeholder 2"/>
          <p:cNvSpPr>
            <a:spLocks noGrp="1"/>
          </p:cNvSpPr>
          <p:nvPr>
            <p:ph idx="1"/>
          </p:nvPr>
        </p:nvSpPr>
        <p:spPr>
          <a:xfrm>
            <a:off x="401320" y="4795520"/>
            <a:ext cx="11582400" cy="1351915"/>
          </a:xfrm>
        </p:spPr>
        <p:txBody>
          <a:bodyPr/>
          <a:lstStyle/>
          <a:p>
            <a:pPr marL="0" indent="0">
              <a:buNone/>
            </a:pPr>
            <a:r>
              <a:rPr lang="en-IN"/>
              <a:t>From the above visualization and matrices found that the RandomForest Classifier performed the best 98% AOC_ROC_SCORE, with precision recall score of 95%, however the max score which we were able to achieve from dataset provided.</a:t>
            </a:r>
            <a:endParaRPr lang="en-IN"/>
          </a:p>
          <a:p>
            <a:endParaRPr lang="en-IN"/>
          </a:p>
        </p:txBody>
      </p:sp>
      <p:graphicFrame>
        <p:nvGraphicFramePr>
          <p:cNvPr id="4" name="Object 3"/>
          <p:cNvGraphicFramePr/>
          <p:nvPr/>
        </p:nvGraphicFramePr>
        <p:xfrm>
          <a:off x="892175" y="1039495"/>
          <a:ext cx="6033770" cy="2493645"/>
        </p:xfrm>
        <a:graphic>
          <a:graphicData uri="http://schemas.openxmlformats.org/presentationml/2006/ole">
            <mc:AlternateContent xmlns:mc="http://schemas.openxmlformats.org/markup-compatibility/2006">
              <mc:Choice xmlns:v="urn:schemas-microsoft-com:vml" Requires="v">
                <p:oleObj spid="_x0000_s5" name="" r:id="rId1" imgW="10271760" imgH="2095500" progId="Paint.Picture">
                  <p:embed/>
                </p:oleObj>
              </mc:Choice>
              <mc:Fallback>
                <p:oleObj name="" r:id="rId1" imgW="10271760" imgH="2095500" progId="Paint.Picture">
                  <p:embed/>
                  <p:pic>
                    <p:nvPicPr>
                      <p:cNvPr id="0" name="Picture 4"/>
                      <p:cNvPicPr/>
                      <p:nvPr/>
                    </p:nvPicPr>
                    <p:blipFill>
                      <a:blip r:embed="rId2"/>
                      <a:stretch>
                        <a:fillRect/>
                      </a:stretch>
                    </p:blipFill>
                    <p:spPr>
                      <a:xfrm>
                        <a:off x="892175" y="1039495"/>
                        <a:ext cx="6033770" cy="2493645"/>
                      </a:xfrm>
                      <a:prstGeom prst="rect">
                        <a:avLst/>
                      </a:prstGeom>
                    </p:spPr>
                  </p:pic>
                </p:oleObj>
              </mc:Fallback>
            </mc:AlternateContent>
          </a:graphicData>
        </a:graphic>
      </p:graphicFrame>
      <p:pic>
        <p:nvPicPr>
          <p:cNvPr id="34" name="Picture 34"/>
          <p:cNvPicPr/>
          <p:nvPr/>
        </p:nvPicPr>
        <p:blipFill>
          <a:blip r:embed="rId3">
            <a:extLst>
              <a:ext uri="{28A0092B-C50C-407E-A947-70E740481C1C}">
                <a14:useLocalDpi xmlns:a14="http://schemas.microsoft.com/office/drawing/2010/main" val="0"/>
              </a:ext>
            </a:extLst>
          </a:blip>
          <a:srcRect/>
          <a:stretch>
            <a:fillRect/>
          </a:stretch>
        </p:blipFill>
        <p:spPr bwMode="auto">
          <a:xfrm>
            <a:off x="8128000" y="1173480"/>
            <a:ext cx="3093720" cy="222504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46405" y="83820"/>
            <a:ext cx="5645150" cy="1292860"/>
          </a:xfrm>
        </p:spPr>
        <p:txBody>
          <a:bodyPr/>
          <a:p>
            <a:r>
              <a:rPr lang="en-IN" altLang="en-US">
                <a:latin typeface="Algerian" panose="04020705040A02060702" pitchFamily="82" charset="0"/>
                <a:cs typeface="Algerian" panose="04020705040A02060702" pitchFamily="82" charset="0"/>
              </a:rPr>
              <a:t>FEATURE iMPORTANCE</a:t>
            </a:r>
            <a:endParaRPr lang="en-IN" altLang="en-US">
              <a:latin typeface="Algerian" panose="04020705040A02060702" pitchFamily="82" charset="0"/>
              <a:cs typeface="Algerian" panose="04020705040A02060702" pitchFamily="82" charset="0"/>
            </a:endParaRPr>
          </a:p>
        </p:txBody>
      </p:sp>
      <p:pic>
        <p:nvPicPr>
          <p:cNvPr id="35" name="Picture 35"/>
          <p:cNvPicPr>
            <a:picLocks noChangeAspect="1"/>
          </p:cNvPicPr>
          <p:nvPr>
            <p:ph idx="1"/>
          </p:nvPr>
        </p:nvPicPr>
        <p:blipFill>
          <a:blip r:embed="rId1">
            <a:extLst>
              <a:ext uri="{28A0092B-C50C-407E-A947-70E740481C1C}">
                <a14:useLocalDpi xmlns:a14="http://schemas.microsoft.com/office/drawing/2010/main" val="0"/>
              </a:ext>
            </a:extLst>
          </a:blip>
          <a:srcRect/>
          <a:stretch>
            <a:fillRect/>
          </a:stretch>
        </p:blipFill>
        <p:spPr bwMode="auto">
          <a:xfrm>
            <a:off x="507365" y="1258570"/>
            <a:ext cx="7546975" cy="3103245"/>
          </a:xfrm>
          <a:prstGeom prst="rect">
            <a:avLst/>
          </a:prstGeom>
          <a:noFill/>
          <a:ln>
            <a:noFill/>
          </a:ln>
        </p:spPr>
      </p:pic>
      <p:sp>
        <p:nvSpPr>
          <p:cNvPr id="4" name="Text Box 3"/>
          <p:cNvSpPr txBox="1"/>
          <p:nvPr/>
        </p:nvSpPr>
        <p:spPr>
          <a:xfrm>
            <a:off x="446405" y="4836160"/>
            <a:ext cx="7852410" cy="368300"/>
          </a:xfrm>
          <a:prstGeom prst="rect">
            <a:avLst/>
          </a:prstGeom>
          <a:noFill/>
        </p:spPr>
        <p:txBody>
          <a:bodyPr wrap="none" rtlCol="0">
            <a:spAutoFit/>
          </a:bodyPr>
          <a:p>
            <a:pPr algn="l"/>
            <a:r>
              <a:rPr lang="en-US"/>
              <a:t>Cnt_ma_rech90 is contribute the most as compared to other features</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93578" y="764373"/>
            <a:ext cx="5537674" cy="1293028"/>
          </a:xfrm>
        </p:spPr>
        <p:txBody>
          <a:bodyPr/>
          <a:lstStyle/>
          <a:p>
            <a:r>
              <a:rPr lang="en-IN" dirty="0" smtClean="0">
                <a:latin typeface="Algerian" panose="04020705040A02060702" pitchFamily="82" charset="0"/>
              </a:rPr>
              <a:t>PROBLEM statement</a:t>
            </a:r>
            <a:endParaRPr lang="en-IN" dirty="0">
              <a:latin typeface="Algerian" panose="04020705040A02060702" pitchFamily="82" charset="0"/>
            </a:endParaRPr>
          </a:p>
        </p:txBody>
      </p:sp>
      <p:sp>
        <p:nvSpPr>
          <p:cNvPr id="3" name="Content Placeholder 2"/>
          <p:cNvSpPr>
            <a:spLocks noGrp="1"/>
          </p:cNvSpPr>
          <p:nvPr>
            <p:ph idx="1"/>
          </p:nvPr>
        </p:nvSpPr>
        <p:spPr/>
        <p:txBody>
          <a:bodyPr>
            <a:normAutofit fontScale="77500" lnSpcReduction="20000"/>
          </a:bodyPr>
          <a:lstStyle/>
          <a:p>
            <a:r>
              <a:rPr lang="en-US" dirty="0"/>
              <a:t>In a </a:t>
            </a:r>
            <a:r>
              <a:rPr lang="en-US" dirty="0" err="1" smtClean="0"/>
              <a:t>statement,The</a:t>
            </a:r>
            <a:r>
              <a:rPr lang="en-US" dirty="0" smtClean="0"/>
              <a:t> </a:t>
            </a:r>
            <a:r>
              <a:rPr lang="en-US" dirty="0"/>
              <a:t>problem we will be exploring is binary classification (a sample can only be one of two things</a:t>
            </a:r>
            <a:r>
              <a:rPr lang="en-US" dirty="0" smtClean="0"/>
              <a:t>).This </a:t>
            </a:r>
            <a:r>
              <a:rPr lang="en-US" dirty="0"/>
              <a:t>is because we're going to be using a number of </a:t>
            </a:r>
            <a:r>
              <a:rPr lang="en-US" dirty="0" err="1"/>
              <a:t>differnet</a:t>
            </a:r>
            <a:r>
              <a:rPr lang="en-US" dirty="0"/>
              <a:t> features (pieces of information) about a person to predict in terms of a probability for each loan transaction, whether the customer will be paying back the loaned amount within 5 days of insurance of loan. In this case, Label ‘1’ indicates that the loan has been </a:t>
            </a:r>
            <a:r>
              <a:rPr lang="en-US" dirty="0" err="1"/>
              <a:t>payed</a:t>
            </a:r>
            <a:r>
              <a:rPr lang="en-US" dirty="0"/>
              <a:t> i.e. Non- defaulter, while, Label ‘0’ indicates that the loan has not been </a:t>
            </a:r>
            <a:r>
              <a:rPr lang="en-US" dirty="0" err="1"/>
              <a:t>payed</a:t>
            </a:r>
            <a:r>
              <a:rPr lang="en-US" dirty="0"/>
              <a:t> i.e. defaulter. </a:t>
            </a:r>
            <a:endParaRPr lang="en-US" dirty="0" smtClean="0"/>
          </a:p>
          <a:p>
            <a:pPr marL="0" indent="0">
              <a:buNone/>
            </a:pPr>
            <a:r>
              <a:rPr lang="en-US" dirty="0"/>
              <a:t>Points to Remember:</a:t>
            </a:r>
            <a:endParaRPr lang="en-US" dirty="0"/>
          </a:p>
          <a:p>
            <a:pPr marL="0" indent="0">
              <a:buNone/>
            </a:pPr>
            <a:r>
              <a:rPr lang="en-US" dirty="0" smtClean="0"/>
              <a:t>     •  There </a:t>
            </a:r>
            <a:r>
              <a:rPr lang="en-US" dirty="0"/>
              <a:t>are no null values in the dataset. </a:t>
            </a:r>
            <a:endParaRPr lang="en-US" dirty="0"/>
          </a:p>
          <a:p>
            <a:pPr marL="0" indent="0">
              <a:buNone/>
            </a:pPr>
            <a:r>
              <a:rPr lang="en-US" dirty="0" smtClean="0"/>
              <a:t>     •  There </a:t>
            </a:r>
            <a:r>
              <a:rPr lang="en-US" dirty="0"/>
              <a:t>may be some customers with no loan history. </a:t>
            </a:r>
            <a:endParaRPr lang="en-US" dirty="0"/>
          </a:p>
          <a:p>
            <a:pPr marL="0" indent="0">
              <a:buNone/>
            </a:pPr>
            <a:r>
              <a:rPr lang="en-US" dirty="0" smtClean="0"/>
              <a:t>     •  The </a:t>
            </a:r>
            <a:r>
              <a:rPr lang="en-US" dirty="0"/>
              <a:t>dataset is imbalanced. Label ‘1’ has approximately 87.5% records, while, label ‘0’ has </a:t>
            </a:r>
            <a:r>
              <a:rPr lang="en-US" dirty="0" smtClean="0"/>
              <a:t>     approximately </a:t>
            </a:r>
            <a:r>
              <a:rPr lang="en-US" dirty="0"/>
              <a:t>12.5% records.</a:t>
            </a:r>
            <a:endParaRPr lang="en-US" dirty="0"/>
          </a:p>
          <a:p>
            <a:pPr marL="0" indent="0">
              <a:buNone/>
            </a:pPr>
            <a:r>
              <a:rPr lang="en-US" dirty="0" smtClean="0"/>
              <a:t>     •  For </a:t>
            </a:r>
            <a:r>
              <a:rPr lang="en-US" dirty="0"/>
              <a:t>some features, there may be values which might not be realistic. You may have to observe them and treat them with a suitable explanation.</a:t>
            </a:r>
            <a:endParaRPr lang="en-US" dirty="0"/>
          </a:p>
          <a:p>
            <a:pPr marL="0" indent="0">
              <a:buNone/>
            </a:pPr>
            <a:r>
              <a:rPr lang="en-US" dirty="0" smtClean="0"/>
              <a:t>     •  You </a:t>
            </a:r>
            <a:r>
              <a:rPr lang="en-US" dirty="0"/>
              <a:t>might come across outliers in some features which you need to handle as per your </a:t>
            </a:r>
            <a:r>
              <a:rPr lang="en-US" dirty="0" smtClean="0"/>
              <a:t>   understanding</a:t>
            </a:r>
            <a:r>
              <a:rPr lang="en-US" dirty="0"/>
              <a:t>. Keep in mind that data is expensive and we cannot lose more than 7-8% of the data. </a:t>
            </a:r>
            <a:endParaRPr lang="en-IN" dirty="0" smtClean="0"/>
          </a:p>
          <a:p>
            <a:endParaRPr lang="en-IN"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85800" y="-88900"/>
            <a:ext cx="3966845" cy="1292860"/>
          </a:xfrm>
        </p:spPr>
        <p:txBody>
          <a:bodyPr/>
          <a:p>
            <a:r>
              <a:rPr lang="en-US">
                <a:latin typeface="Algerian" panose="04020705040A02060702" pitchFamily="82" charset="0"/>
                <a:cs typeface="Algerian" panose="04020705040A02060702" pitchFamily="82" charset="0"/>
              </a:rPr>
              <a:t>CONCLUSION </a:t>
            </a:r>
            <a:endParaRPr lang="en-US">
              <a:latin typeface="Algerian" panose="04020705040A02060702" pitchFamily="82" charset="0"/>
              <a:cs typeface="Algerian" panose="04020705040A02060702" pitchFamily="82" charset="0"/>
            </a:endParaRPr>
          </a:p>
        </p:txBody>
      </p:sp>
      <p:sp>
        <p:nvSpPr>
          <p:cNvPr id="3" name="Content Placeholder 2"/>
          <p:cNvSpPr>
            <a:spLocks noGrp="1"/>
          </p:cNvSpPr>
          <p:nvPr>
            <p:ph idx="1"/>
          </p:nvPr>
        </p:nvSpPr>
        <p:spPr>
          <a:xfrm>
            <a:off x="889000" y="1076960"/>
            <a:ext cx="10820400" cy="5172075"/>
          </a:xfrm>
        </p:spPr>
        <p:txBody>
          <a:bodyPr>
            <a:normAutofit fontScale="50000"/>
          </a:bodyPr>
          <a:p>
            <a:pPr marL="0" indent="0">
              <a:buNone/>
            </a:pPr>
            <a:r>
              <a:rPr lang="en-US"/>
              <a:t>1) 28% of Users having negative or zero balance are defaulters, which is very high.</a:t>
            </a:r>
            <a:endParaRPr lang="en-US"/>
          </a:p>
          <a:p>
            <a:pPr marL="0" indent="0">
              <a:buNone/>
            </a:pPr>
            <a:r>
              <a:rPr lang="en-US"/>
              <a:t>2) 10% to 12% Users are defaulters which falls in the category of Average and Low balancecategory.</a:t>
            </a:r>
            <a:endParaRPr lang="en-US"/>
          </a:p>
          <a:p>
            <a:pPr marL="0" indent="0">
              <a:buNone/>
            </a:pPr>
            <a:r>
              <a:rPr lang="en-US"/>
              <a:t>3) Users having high balance and are defaulters are very less in number</a:t>
            </a:r>
            <a:endParaRPr lang="en-US"/>
          </a:p>
          <a:p>
            <a:pPr marL="0" indent="0">
              <a:buNone/>
            </a:pPr>
            <a:r>
              <a:rPr lang="en-IN" altLang="en-US"/>
              <a:t>4</a:t>
            </a:r>
            <a:r>
              <a:rPr lang="en-US"/>
              <a:t>) Users who take more number of loans are non-defaulters (i.e. 98% of the category) as they repays the loan within the given time i.e. 5 days.</a:t>
            </a:r>
            <a:endParaRPr lang="en-US"/>
          </a:p>
          <a:p>
            <a:pPr marL="0" indent="0">
              <a:buNone/>
            </a:pPr>
            <a:r>
              <a:rPr lang="en-IN" altLang="en-US"/>
              <a:t>5</a:t>
            </a:r>
            <a:r>
              <a:rPr lang="en-US"/>
              <a:t>) 14% of the Users are are among the average number of loan taken category are defaulters.</a:t>
            </a:r>
            <a:endParaRPr lang="en-US"/>
          </a:p>
          <a:p>
            <a:pPr marL="0" indent="0">
              <a:buNone/>
            </a:pPr>
            <a:r>
              <a:rPr lang="en-IN" altLang="en-US"/>
              <a:t>6</a:t>
            </a:r>
            <a:r>
              <a:rPr lang="en-US"/>
              <a:t>) 40 % of the Users who do not even recharged in the 90 days are defaulters only.</a:t>
            </a:r>
            <a:endParaRPr lang="en-US"/>
          </a:p>
          <a:p>
            <a:pPr marL="0" indent="0">
              <a:buNone/>
            </a:pPr>
            <a:r>
              <a:rPr lang="en-IN" altLang="en-US"/>
              <a:t>7</a:t>
            </a:r>
            <a:r>
              <a:rPr lang="en-US"/>
              <a:t>) Users who do very high amount of recharge always pays their loans on time. i.e 98% of them are non-defaulters.    	</a:t>
            </a:r>
            <a:endParaRPr lang="en-US"/>
          </a:p>
          <a:p>
            <a:pPr marL="0" indent="0">
              <a:buNone/>
            </a:pPr>
            <a:r>
              <a:rPr lang="en-IN" altLang="en-US"/>
              <a:t>8</a:t>
            </a:r>
            <a:r>
              <a:rPr lang="en-US"/>
              <a:t>) 34% of the Users who do less amount of recharge are defaulters.</a:t>
            </a:r>
            <a:endParaRPr lang="en-US"/>
          </a:p>
          <a:p>
            <a:pPr marL="0" indent="0">
              <a:buNone/>
            </a:pPr>
            <a:r>
              <a:rPr lang="en-IN" altLang="en-US"/>
              <a:t>9</a:t>
            </a:r>
            <a:r>
              <a:rPr lang="en-US"/>
              <a:t>) Users who did not take any loans are non-defaulters.</a:t>
            </a:r>
            <a:endParaRPr lang="en-US"/>
          </a:p>
          <a:p>
            <a:pPr marL="0" indent="0">
              <a:buNone/>
            </a:pPr>
            <a:r>
              <a:rPr lang="en-IN" altLang="en-US"/>
              <a:t>10</a:t>
            </a:r>
            <a:r>
              <a:rPr lang="en-US"/>
              <a:t>) Most of the Users (i.e. 97%) who take large amount of loans comes under non defaulter category.</a:t>
            </a:r>
            <a:endParaRPr lang="en-US"/>
          </a:p>
          <a:p>
            <a:pPr marL="0" indent="0">
              <a:buNone/>
            </a:pPr>
            <a:r>
              <a:rPr lang="en-IN" altLang="en-US"/>
              <a:t>11</a:t>
            </a:r>
            <a:r>
              <a:rPr lang="en-US"/>
              <a:t>) 17% of the users who take small loans are defaulters.</a:t>
            </a:r>
            <a:endParaRPr lang="en-US"/>
          </a:p>
          <a:p>
            <a:pPr marL="0" indent="0">
              <a:buNone/>
            </a:pPr>
            <a:r>
              <a:rPr lang="en-US"/>
              <a:t>1</a:t>
            </a:r>
            <a:r>
              <a:rPr lang="en-IN" altLang="en-US"/>
              <a:t>2</a:t>
            </a:r>
            <a:r>
              <a:rPr lang="en-US"/>
              <a:t>) Among the Users who have not done a single recharge in 3 months 40% are defaulters.</a:t>
            </a:r>
            <a:endParaRPr lang="en-US"/>
          </a:p>
          <a:p>
            <a:pPr marL="0" indent="0">
              <a:buNone/>
            </a:pPr>
            <a:r>
              <a:rPr lang="en-IN" altLang="en-US"/>
              <a:t>13</a:t>
            </a:r>
            <a:r>
              <a:rPr lang="en-US"/>
              <a:t>) Among the Users who are very frequent in recharging and who always pay their loans on time are more in number i.e 99% of the total category, which is a good news for the company.</a:t>
            </a:r>
            <a:endParaRPr lang="en-US"/>
          </a:p>
          <a:p>
            <a:pPr marL="0" indent="0">
              <a:buNone/>
            </a:pPr>
            <a:r>
              <a:rPr lang="en-US"/>
              <a:t>1</a:t>
            </a:r>
            <a:r>
              <a:rPr lang="en-IN" altLang="en-US"/>
              <a:t>4</a:t>
            </a:r>
            <a:r>
              <a:rPr lang="en-US"/>
              <a:t>) 32% of the users who are defaulters are the new users.</a:t>
            </a:r>
            <a:endParaRPr lang="en-US"/>
          </a:p>
          <a:p>
            <a:pPr marL="0" indent="0">
              <a:buNone/>
            </a:pPr>
            <a:r>
              <a:rPr lang="en-IN" altLang="en-US"/>
              <a:t>15</a:t>
            </a:r>
            <a:r>
              <a:rPr lang="en-US"/>
              <a:t>) Old Users are trusted and they are mostly non defaulters.</a:t>
            </a:r>
            <a:endParaRPr lang="en-US"/>
          </a:p>
          <a:p>
            <a:pPr marL="0" indent="0">
              <a:buNone/>
            </a:pPr>
            <a:r>
              <a:rPr lang="en-IN" altLang="en-US"/>
              <a:t>16)Random forest performs the best as compared to others models with high f1 score of 95% and roc_auc score 98% .</a:t>
            </a:r>
            <a:endParaRPr lang="en-IN" altLang="en-US"/>
          </a:p>
          <a:p>
            <a:pPr marL="0" indent="0">
              <a:buNone/>
            </a:pPr>
            <a:r>
              <a:rPr lang="en-IN" altLang="en-US"/>
              <a:t>17)</a:t>
            </a:r>
            <a:r>
              <a:rPr lang="en-US">
                <a:sym typeface="+mn-ea"/>
              </a:rPr>
              <a:t>Cnt_ma_rech90 is contribute the most as compared to other features</a:t>
            </a:r>
            <a:endParaRPr lang="en-US"/>
          </a:p>
          <a:p>
            <a:pPr marL="0" indent="0">
              <a:buNone/>
            </a:pPr>
            <a:endParaRPr lang="en-US"/>
          </a:p>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33272" y="0"/>
            <a:ext cx="7663655" cy="970085"/>
          </a:xfrm>
        </p:spPr>
        <p:txBody>
          <a:bodyPr>
            <a:normAutofit fontScale="90000"/>
          </a:bodyPr>
          <a:lstStyle/>
          <a:p>
            <a:r>
              <a:rPr lang="en-IN" b="1" dirty="0">
                <a:latin typeface="Algerian" panose="04020705040A02060702" pitchFamily="82" charset="0"/>
              </a:rPr>
              <a:t>Analytical Problem Framing</a:t>
            </a:r>
            <a:br>
              <a:rPr lang="en-IN" dirty="0"/>
            </a:br>
            <a:endParaRPr lang="en-IN" dirty="0"/>
          </a:p>
        </p:txBody>
      </p:sp>
      <p:sp>
        <p:nvSpPr>
          <p:cNvPr id="3" name="Content Placeholder 2"/>
          <p:cNvSpPr>
            <a:spLocks noGrp="1"/>
          </p:cNvSpPr>
          <p:nvPr>
            <p:ph idx="1"/>
          </p:nvPr>
        </p:nvSpPr>
        <p:spPr>
          <a:xfrm>
            <a:off x="5409488" y="2194560"/>
            <a:ext cx="6096712" cy="4024125"/>
          </a:xfrm>
        </p:spPr>
        <p:txBody>
          <a:bodyPr>
            <a:normAutofit fontScale="85000" lnSpcReduction="20000"/>
          </a:bodyPr>
          <a:lstStyle/>
          <a:p>
            <a:r>
              <a:rPr lang="en-IN" dirty="0"/>
              <a:t>From the above statistical summary of the above part of the dataset, we can see that the min value is negative which is not even possible for most of the features like daily recharge and main account balance, and last recharge can't be negative.</a:t>
            </a:r>
            <a:endParaRPr lang="en-IN" dirty="0"/>
          </a:p>
          <a:p>
            <a:r>
              <a:rPr lang="en-IN" dirty="0"/>
              <a:t>We created multiple group based on min, 25% to 75%, above 75% and we compared it VS payback within 5 days.</a:t>
            </a:r>
            <a:endParaRPr lang="en-IN" dirty="0"/>
          </a:p>
          <a:p>
            <a:r>
              <a:rPr lang="en-IN" dirty="0"/>
              <a:t>We identified the outliers for features whose Z-score&gt;3, and then did mean imputing and also applied cube root to bring the data closer to distribution.</a:t>
            </a:r>
            <a:endParaRPr lang="en-IN" dirty="0"/>
          </a:p>
          <a:p>
            <a:r>
              <a:rPr lang="en-IN" dirty="0"/>
              <a:t>We checked the correlation of the independent and dependent features and dropped the negative and less important features with the help of correlation matrix.</a:t>
            </a:r>
            <a:endParaRPr lang="en-IN" dirty="0"/>
          </a:p>
          <a:p>
            <a:endParaRPr lang="en-IN" dirty="0"/>
          </a:p>
        </p:txBody>
      </p:sp>
      <p:pic>
        <p:nvPicPr>
          <p:cNvPr id="4" name="Picture 3"/>
          <p:cNvPicPr/>
          <p:nvPr/>
        </p:nvPicPr>
        <p:blipFill>
          <a:blip r:embed="rId1">
            <a:extLst>
              <a:ext uri="{28A0092B-C50C-407E-A947-70E740481C1C}">
                <a14:useLocalDpi xmlns:a14="http://schemas.microsoft.com/office/drawing/2010/main" val="0"/>
              </a:ext>
            </a:extLst>
          </a:blip>
          <a:srcRect/>
          <a:stretch>
            <a:fillRect/>
          </a:stretch>
        </p:blipFill>
        <p:spPr bwMode="auto">
          <a:xfrm>
            <a:off x="457058" y="876300"/>
            <a:ext cx="4952430" cy="5787772"/>
          </a:xfrm>
          <a:prstGeom prst="rect">
            <a:avLst/>
          </a:prstGeom>
          <a:noFill/>
          <a:ln>
            <a:noFill/>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95375" y="66676"/>
            <a:ext cx="10515600" cy="1162050"/>
          </a:xfrm>
        </p:spPr>
        <p:txBody>
          <a:bodyPr>
            <a:normAutofit/>
          </a:bodyPr>
          <a:lstStyle/>
          <a:p>
            <a:pPr lvl="0"/>
            <a:r>
              <a:rPr lang="en-IN" dirty="0">
                <a:latin typeface="Algerian" panose="04020705040A02060702" pitchFamily="82" charset="0"/>
              </a:rPr>
              <a:t>Data Pre-processing Done</a:t>
            </a:r>
            <a:endParaRPr lang="en-IN" dirty="0">
              <a:latin typeface="Algerian" panose="04020705040A02060702" pitchFamily="82" charset="0"/>
            </a:endParaRPr>
          </a:p>
        </p:txBody>
      </p:sp>
      <p:sp>
        <p:nvSpPr>
          <p:cNvPr id="3" name="Subtitle 2"/>
          <p:cNvSpPr>
            <a:spLocks noGrp="1"/>
          </p:cNvSpPr>
          <p:nvPr>
            <p:ph type="subTitle" idx="1"/>
          </p:nvPr>
        </p:nvSpPr>
        <p:spPr>
          <a:xfrm>
            <a:off x="1095375" y="1908175"/>
            <a:ext cx="10610850" cy="4864099"/>
          </a:xfrm>
        </p:spPr>
        <p:txBody>
          <a:bodyPr>
            <a:normAutofit fontScale="92500" lnSpcReduction="10000"/>
          </a:bodyPr>
          <a:lstStyle/>
          <a:p>
            <a:pPr marL="342900" lvl="0" indent="-342900">
              <a:buFont typeface="Wingdings" panose="05000000000000000000" pitchFamily="2" charset="2"/>
              <a:buChar char="Ø"/>
            </a:pPr>
            <a:r>
              <a:rPr lang="en-IN" dirty="0"/>
              <a:t>We checked the correlation of the independent and dependent features and dropped the negative and less important features with the help of correlation matrix.</a:t>
            </a:r>
            <a:endParaRPr lang="en-IN" dirty="0"/>
          </a:p>
          <a:p>
            <a:pPr marL="342900" lvl="0" indent="-342900">
              <a:buFont typeface="Wingdings" panose="05000000000000000000" pitchFamily="2" charset="2"/>
              <a:buChar char="Ø"/>
            </a:pPr>
            <a:r>
              <a:rPr lang="en-IN" dirty="0"/>
              <a:t>There were data for 30 and 90 days, so considering data for 90 days is adding more information rather than then data of 30 days.</a:t>
            </a:r>
            <a:endParaRPr lang="en-IN" dirty="0"/>
          </a:p>
          <a:p>
            <a:pPr marL="342900" lvl="0" indent="-342900">
              <a:buFont typeface="Wingdings" panose="05000000000000000000" pitchFamily="2" charset="2"/>
              <a:buChar char="Ø"/>
            </a:pPr>
            <a:r>
              <a:rPr lang="en-IN" dirty="0"/>
              <a:t>Some features can’t have any negative value, so those features were treated accordingly.</a:t>
            </a:r>
            <a:endParaRPr lang="en-IN" dirty="0"/>
          </a:p>
          <a:p>
            <a:pPr marL="342900" lvl="0" indent="-342900">
              <a:buFont typeface="Wingdings" panose="05000000000000000000" pitchFamily="2" charset="2"/>
              <a:buChar char="Ø"/>
            </a:pPr>
            <a:r>
              <a:rPr lang="en-IN" dirty="0"/>
              <a:t>Outliers are treated manually for the features giving some important information, and then the threshold values were set to make the data </a:t>
            </a:r>
            <a:r>
              <a:rPr lang="en-IN" dirty="0" err="1"/>
              <a:t>freee</a:t>
            </a:r>
            <a:r>
              <a:rPr lang="en-IN" dirty="0"/>
              <a:t> from outliers.</a:t>
            </a:r>
            <a:endParaRPr lang="en-IN" dirty="0"/>
          </a:p>
          <a:p>
            <a:pPr marL="342900" lvl="0" indent="-342900">
              <a:buFont typeface="Wingdings" panose="05000000000000000000" pitchFamily="2" charset="2"/>
              <a:buChar char="Ø"/>
            </a:pPr>
            <a:r>
              <a:rPr lang="en-IN" dirty="0"/>
              <a:t>Data lost is very less </a:t>
            </a:r>
            <a:r>
              <a:rPr lang="en-IN" dirty="0" err="1"/>
              <a:t>i.e</a:t>
            </a:r>
            <a:r>
              <a:rPr lang="en-IN" dirty="0"/>
              <a:t> less than the 7% which was stated in the documentation. </a:t>
            </a:r>
            <a:endParaRPr lang="en-IN" dirty="0"/>
          </a:p>
          <a:p>
            <a:pPr marL="342900" lvl="0" indent="-342900">
              <a:buFont typeface="Wingdings" panose="05000000000000000000" pitchFamily="2" charset="2"/>
              <a:buChar char="Ø"/>
            </a:pPr>
            <a:r>
              <a:rPr lang="en-IN" dirty="0"/>
              <a:t>Applied </a:t>
            </a:r>
            <a:r>
              <a:rPr lang="en-IN" dirty="0" err="1"/>
              <a:t>SMOTETomek</a:t>
            </a:r>
            <a:r>
              <a:rPr lang="en-IN" dirty="0"/>
              <a:t>, to balance the dataset as the dataset was imbalanced dataset.</a:t>
            </a:r>
            <a:endParaRPr lang="en-IN" dirty="0"/>
          </a:p>
          <a:p>
            <a:pPr marL="342900" lvl="0" indent="-342900">
              <a:buFont typeface="Wingdings" panose="05000000000000000000" pitchFamily="2" charset="2"/>
              <a:buChar char="Ø"/>
            </a:pPr>
            <a:r>
              <a:rPr lang="en-IN" dirty="0"/>
              <a:t>Applied </a:t>
            </a:r>
            <a:r>
              <a:rPr lang="en-IN" dirty="0" err="1"/>
              <a:t>StandardScaler</a:t>
            </a:r>
            <a:r>
              <a:rPr lang="en-IN" dirty="0"/>
              <a:t> to our dependent features.</a:t>
            </a:r>
            <a:endParaRPr lang="en-IN" dirty="0"/>
          </a:p>
          <a:p>
            <a:pPr marL="342900" lvl="0" indent="-342900">
              <a:buFont typeface="Wingdings" panose="05000000000000000000" pitchFamily="2" charset="2"/>
              <a:buChar char="Ø"/>
            </a:pPr>
            <a:r>
              <a:rPr lang="en-IN" dirty="0"/>
              <a:t>Applied various machine learning model and compared it.</a:t>
            </a:r>
            <a:endParaRPr lang="en-IN" dirty="0"/>
          </a:p>
          <a:p>
            <a:pPr marL="342900" lvl="0" indent="-342900">
              <a:buFont typeface="Wingdings" panose="05000000000000000000" pitchFamily="2" charset="2"/>
              <a:buChar char="Ø"/>
            </a:pPr>
            <a:r>
              <a:rPr lang="en-IN" dirty="0"/>
              <a:t>Applied hyper </a:t>
            </a:r>
            <a:r>
              <a:rPr lang="en-IN" dirty="0" err="1"/>
              <a:t>tunning</a:t>
            </a:r>
            <a:r>
              <a:rPr lang="en-IN" dirty="0"/>
              <a:t> several models, but couldn’t achieve much better results.</a:t>
            </a:r>
            <a:endParaRPr lang="en-IN" dirty="0"/>
          </a:p>
          <a:p>
            <a:pPr marL="342900" lvl="0" indent="-342900">
              <a:buFont typeface="Wingdings" panose="05000000000000000000" pitchFamily="2" charset="2"/>
              <a:buChar char="Ø"/>
            </a:pPr>
            <a:r>
              <a:rPr lang="en-IN" dirty="0"/>
              <a:t>Saving final predictions in file.csv format</a:t>
            </a:r>
            <a:endParaRPr lang="en-IN"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025" y="0"/>
            <a:ext cx="12306300" cy="1857375"/>
          </a:xfrm>
        </p:spPr>
        <p:txBody>
          <a:bodyPr>
            <a:normAutofit/>
          </a:bodyPr>
          <a:lstStyle/>
          <a:p>
            <a:pPr lvl="0"/>
            <a:r>
              <a:rPr lang="en-IN" dirty="0">
                <a:latin typeface="Algerian" panose="04020705040A02060702" pitchFamily="82" charset="0"/>
              </a:rPr>
              <a:t>Data Inputs- Logic- Output Relationships</a:t>
            </a:r>
            <a:br>
              <a:rPr lang="en-IN" dirty="0"/>
            </a:br>
            <a:endParaRPr lang="en-IN" dirty="0"/>
          </a:p>
        </p:txBody>
      </p:sp>
      <p:pic>
        <p:nvPicPr>
          <p:cNvPr id="5" name="Content Placeholder 4"/>
          <p:cNvPicPr>
            <a:picLocks noGrp="1" noChangeAspect="1"/>
          </p:cNvPicPr>
          <p:nvPr>
            <p:ph idx="1"/>
          </p:nvPr>
        </p:nvPicPr>
        <p:blipFill>
          <a:blip r:embed="rId1"/>
          <a:stretch>
            <a:fillRect/>
          </a:stretch>
        </p:blipFill>
        <p:spPr>
          <a:xfrm>
            <a:off x="166686" y="1181099"/>
            <a:ext cx="5091113" cy="3228975"/>
          </a:xfrm>
          <a:prstGeom prst="rect">
            <a:avLst/>
          </a:prstGeom>
        </p:spPr>
      </p:pic>
      <p:pic>
        <p:nvPicPr>
          <p:cNvPr id="6" name="Picture 5"/>
          <p:cNvPicPr>
            <a:picLocks noChangeAspect="1"/>
          </p:cNvPicPr>
          <p:nvPr/>
        </p:nvPicPr>
        <p:blipFill>
          <a:blip r:embed="rId2"/>
          <a:stretch>
            <a:fillRect/>
          </a:stretch>
        </p:blipFill>
        <p:spPr>
          <a:xfrm>
            <a:off x="5800726" y="1181099"/>
            <a:ext cx="6181724" cy="3290888"/>
          </a:xfrm>
          <a:prstGeom prst="rect">
            <a:avLst/>
          </a:prstGeom>
        </p:spPr>
      </p:pic>
      <p:sp>
        <p:nvSpPr>
          <p:cNvPr id="3" name="Text Box 2"/>
          <p:cNvSpPr txBox="1"/>
          <p:nvPr/>
        </p:nvSpPr>
        <p:spPr>
          <a:xfrm>
            <a:off x="166370" y="4587240"/>
            <a:ext cx="5201920" cy="2030095"/>
          </a:xfrm>
          <a:prstGeom prst="rect">
            <a:avLst/>
          </a:prstGeom>
          <a:noFill/>
        </p:spPr>
        <p:txBody>
          <a:bodyPr wrap="square" rtlCol="0">
            <a:spAutoFit/>
          </a:bodyPr>
          <a:p>
            <a:pPr algn="l"/>
            <a:r>
              <a:rPr lang="en-US"/>
              <a:t>1) 28% of Users having negative or zero balance are defaulters, which is very high.</a:t>
            </a:r>
            <a:endParaRPr lang="en-US"/>
          </a:p>
          <a:p>
            <a:pPr algn="l"/>
            <a:r>
              <a:rPr lang="en-US"/>
              <a:t>2) 10% to 12% Users are defaulters which falls in the category of Average and Low balancecategory.</a:t>
            </a:r>
            <a:endParaRPr lang="en-US"/>
          </a:p>
          <a:p>
            <a:pPr algn="l"/>
            <a:r>
              <a:rPr lang="en-US"/>
              <a:t>3) Users having high balance and are defaulters are very less in number</a:t>
            </a:r>
            <a:endParaRPr lang="en-US"/>
          </a:p>
        </p:txBody>
      </p:sp>
      <p:sp>
        <p:nvSpPr>
          <p:cNvPr id="4" name="Text Box 3"/>
          <p:cNvSpPr txBox="1"/>
          <p:nvPr/>
        </p:nvSpPr>
        <p:spPr>
          <a:xfrm>
            <a:off x="5800725" y="4472305"/>
            <a:ext cx="6336030" cy="1476375"/>
          </a:xfrm>
          <a:prstGeom prst="rect">
            <a:avLst/>
          </a:prstGeom>
          <a:noFill/>
        </p:spPr>
        <p:txBody>
          <a:bodyPr wrap="square" rtlCol="0">
            <a:spAutoFit/>
          </a:bodyPr>
          <a:p>
            <a:pPr algn="l"/>
            <a:r>
              <a:rPr lang="en-US"/>
              <a:t>1) Users who take more number of loans are non-defaulters (i.e. 98% of the category) as they repays the loan within the given time i.e. 5 days.</a:t>
            </a:r>
            <a:endParaRPr lang="en-US"/>
          </a:p>
          <a:p>
            <a:pPr algn="l"/>
            <a:r>
              <a:rPr lang="en-US"/>
              <a:t>2) 14% of the Users are are among the average number of loan taken category are defaulters.</a:t>
            </a:r>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1"/>
          <a:stretch>
            <a:fillRect/>
          </a:stretch>
        </p:blipFill>
        <p:spPr>
          <a:xfrm>
            <a:off x="190500" y="35232"/>
            <a:ext cx="5162550" cy="3412818"/>
          </a:xfrm>
          <a:prstGeom prst="rect">
            <a:avLst/>
          </a:prstGeom>
        </p:spPr>
      </p:pic>
      <p:pic>
        <p:nvPicPr>
          <p:cNvPr id="5" name="Picture 4"/>
          <p:cNvPicPr>
            <a:picLocks noChangeAspect="1"/>
          </p:cNvPicPr>
          <p:nvPr/>
        </p:nvPicPr>
        <p:blipFill>
          <a:blip r:embed="rId2"/>
          <a:stretch>
            <a:fillRect/>
          </a:stretch>
        </p:blipFill>
        <p:spPr>
          <a:xfrm>
            <a:off x="6248399" y="35232"/>
            <a:ext cx="5638801" cy="3429000"/>
          </a:xfrm>
          <a:prstGeom prst="rect">
            <a:avLst/>
          </a:prstGeom>
        </p:spPr>
      </p:pic>
      <p:sp>
        <p:nvSpPr>
          <p:cNvPr id="2" name="Text Box 1"/>
          <p:cNvSpPr txBox="1"/>
          <p:nvPr/>
        </p:nvSpPr>
        <p:spPr>
          <a:xfrm>
            <a:off x="190500" y="3677920"/>
            <a:ext cx="5223510" cy="2030095"/>
          </a:xfrm>
          <a:prstGeom prst="rect">
            <a:avLst/>
          </a:prstGeom>
          <a:noFill/>
        </p:spPr>
        <p:txBody>
          <a:bodyPr wrap="square" rtlCol="0">
            <a:spAutoFit/>
          </a:bodyPr>
          <a:p>
            <a:pPr algn="l"/>
            <a:r>
              <a:rPr lang="en-US"/>
              <a:t>1) 40 % of the Users who do not even recharged in the 90 days are defaulters only.</a:t>
            </a:r>
            <a:endParaRPr lang="en-US"/>
          </a:p>
          <a:p>
            <a:pPr algn="l"/>
            <a:r>
              <a:rPr lang="en-US"/>
              <a:t>2) Users who do very high amount of recharge always pays their loans on time. i.e 98% of them are non-defaulters.    	</a:t>
            </a:r>
            <a:endParaRPr lang="en-US"/>
          </a:p>
          <a:p>
            <a:pPr algn="l"/>
            <a:r>
              <a:rPr lang="en-US"/>
              <a:t>3) 34% of the Users who do less amount of recharge are defaulters.</a:t>
            </a:r>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4294967295"/>
          </p:nvPr>
        </p:nvPicPr>
        <p:blipFill>
          <a:blip r:embed="rId1"/>
          <a:stretch>
            <a:fillRect/>
          </a:stretch>
        </p:blipFill>
        <p:spPr>
          <a:xfrm>
            <a:off x="95250" y="6959"/>
            <a:ext cx="3767138" cy="3231541"/>
          </a:xfrm>
          <a:prstGeom prst="rect">
            <a:avLst/>
          </a:prstGeom>
        </p:spPr>
      </p:pic>
      <p:pic>
        <p:nvPicPr>
          <p:cNvPr id="6" name="Picture 5"/>
          <p:cNvPicPr>
            <a:picLocks noChangeAspect="1"/>
          </p:cNvPicPr>
          <p:nvPr/>
        </p:nvPicPr>
        <p:blipFill>
          <a:blip r:embed="rId2"/>
          <a:stretch>
            <a:fillRect/>
          </a:stretch>
        </p:blipFill>
        <p:spPr>
          <a:xfrm>
            <a:off x="4238625" y="83160"/>
            <a:ext cx="3524250" cy="3155340"/>
          </a:xfrm>
          <a:prstGeom prst="rect">
            <a:avLst/>
          </a:prstGeom>
        </p:spPr>
      </p:pic>
      <p:pic>
        <p:nvPicPr>
          <p:cNvPr id="7" name="Picture 6"/>
          <p:cNvPicPr>
            <a:picLocks noChangeAspect="1"/>
          </p:cNvPicPr>
          <p:nvPr/>
        </p:nvPicPr>
        <p:blipFill>
          <a:blip r:embed="rId3"/>
          <a:stretch>
            <a:fillRect/>
          </a:stretch>
        </p:blipFill>
        <p:spPr>
          <a:xfrm>
            <a:off x="8139112" y="6961"/>
            <a:ext cx="3929063" cy="3231539"/>
          </a:xfrm>
          <a:prstGeom prst="rect">
            <a:avLst/>
          </a:prstGeom>
        </p:spPr>
      </p:pic>
      <p:sp>
        <p:nvSpPr>
          <p:cNvPr id="2" name="Text Box 1"/>
          <p:cNvSpPr txBox="1"/>
          <p:nvPr/>
        </p:nvSpPr>
        <p:spPr>
          <a:xfrm>
            <a:off x="95250" y="3566160"/>
            <a:ext cx="3767455" cy="2306955"/>
          </a:xfrm>
          <a:prstGeom prst="rect">
            <a:avLst/>
          </a:prstGeom>
          <a:noFill/>
        </p:spPr>
        <p:txBody>
          <a:bodyPr wrap="square" rtlCol="0">
            <a:spAutoFit/>
          </a:bodyPr>
          <a:p>
            <a:pPr algn="l"/>
            <a:r>
              <a:rPr lang="en-US"/>
              <a:t>1) Users who did not take any loans are non-defaulters.</a:t>
            </a:r>
            <a:endParaRPr lang="en-US"/>
          </a:p>
          <a:p>
            <a:pPr algn="l"/>
            <a:r>
              <a:rPr lang="en-US"/>
              <a:t>2) Most of the Users (i.e. 97%) who take large amount of loans comes under non defaulter category.</a:t>
            </a:r>
            <a:endParaRPr lang="en-US"/>
          </a:p>
          <a:p>
            <a:pPr algn="l"/>
            <a:r>
              <a:rPr lang="en-US"/>
              <a:t>3) 17% of the users who take small loans are defaulters.</a:t>
            </a:r>
            <a:endParaRPr lang="en-US"/>
          </a:p>
        </p:txBody>
      </p:sp>
      <p:sp>
        <p:nvSpPr>
          <p:cNvPr id="3" name="Text Box 2"/>
          <p:cNvSpPr txBox="1"/>
          <p:nvPr/>
        </p:nvSpPr>
        <p:spPr>
          <a:xfrm>
            <a:off x="4238625" y="3566160"/>
            <a:ext cx="3304540" cy="3138170"/>
          </a:xfrm>
          <a:prstGeom prst="rect">
            <a:avLst/>
          </a:prstGeom>
          <a:noFill/>
        </p:spPr>
        <p:txBody>
          <a:bodyPr wrap="square" rtlCol="0">
            <a:spAutoFit/>
          </a:bodyPr>
          <a:p>
            <a:pPr algn="l"/>
            <a:r>
              <a:rPr lang="en-US"/>
              <a:t>1) Among the Users who have not done a single recharge in 3 months 40% are defaulters.</a:t>
            </a:r>
            <a:endParaRPr lang="en-US"/>
          </a:p>
          <a:p>
            <a:pPr algn="l"/>
            <a:r>
              <a:rPr lang="en-US"/>
              <a:t>2) Among the Users who are very frequent in recharging and who always pay their loans on time are more in number i.e 99% of the total category, which is a good news for the company.</a:t>
            </a:r>
            <a:endParaRPr lang="en-US"/>
          </a:p>
        </p:txBody>
      </p:sp>
      <p:sp>
        <p:nvSpPr>
          <p:cNvPr id="4" name="Text Box 3"/>
          <p:cNvSpPr txBox="1"/>
          <p:nvPr/>
        </p:nvSpPr>
        <p:spPr>
          <a:xfrm>
            <a:off x="8138795" y="3698240"/>
            <a:ext cx="3929380" cy="1198880"/>
          </a:xfrm>
          <a:prstGeom prst="rect">
            <a:avLst/>
          </a:prstGeom>
          <a:noFill/>
        </p:spPr>
        <p:txBody>
          <a:bodyPr wrap="square" rtlCol="0">
            <a:spAutoFit/>
          </a:bodyPr>
          <a:p>
            <a:pPr algn="l"/>
            <a:r>
              <a:rPr lang="en-US"/>
              <a:t>1) 32% of the users who are defaulters are the new users.</a:t>
            </a:r>
            <a:endParaRPr lang="en-US"/>
          </a:p>
          <a:p>
            <a:pPr algn="l"/>
            <a:r>
              <a:rPr lang="en-US"/>
              <a:t>2) Old Users are trusted and they are mostly non defaulters.</a:t>
            </a:r>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
            <a:ext cx="11677649" cy="2257424"/>
          </a:xfrm>
        </p:spPr>
        <p:txBody>
          <a:bodyPr>
            <a:normAutofit fontScale="90000"/>
          </a:bodyPr>
          <a:lstStyle/>
          <a:p>
            <a:r>
              <a:rPr lang="en-IN" b="1" dirty="0" smtClean="0">
                <a:latin typeface="Algerian" panose="04020705040A02060702" pitchFamily="82" charset="0"/>
              </a:rPr>
              <a:t>Model/s </a:t>
            </a:r>
            <a:r>
              <a:rPr lang="en-IN" b="1" dirty="0">
                <a:latin typeface="Algerian" panose="04020705040A02060702" pitchFamily="82" charset="0"/>
              </a:rPr>
              <a:t>Development and Evaluation </a:t>
            </a:r>
            <a:br>
              <a:rPr lang="en-IN" dirty="0"/>
            </a:br>
            <a:endParaRPr lang="en-IN" dirty="0"/>
          </a:p>
        </p:txBody>
      </p:sp>
      <p:sp>
        <p:nvSpPr>
          <p:cNvPr id="3" name="Subtitle 2"/>
          <p:cNvSpPr>
            <a:spLocks noGrp="1"/>
          </p:cNvSpPr>
          <p:nvPr>
            <p:ph type="subTitle" idx="1"/>
          </p:nvPr>
        </p:nvSpPr>
        <p:spPr>
          <a:xfrm>
            <a:off x="400050" y="1895474"/>
            <a:ext cx="11620500" cy="4429125"/>
          </a:xfrm>
        </p:spPr>
        <p:txBody>
          <a:bodyPr/>
          <a:lstStyle/>
          <a:p>
            <a:r>
              <a:rPr lang="en-IN" u="sng" dirty="0" smtClean="0"/>
              <a:t>Identification of possible problem-solving methods</a:t>
            </a:r>
            <a:endParaRPr lang="en-IN" u="sng" dirty="0" smtClean="0"/>
          </a:p>
          <a:p>
            <a:endParaRPr lang="en-IN" u="sng" dirty="0"/>
          </a:p>
        </p:txBody>
      </p:sp>
      <p:sp>
        <p:nvSpPr>
          <p:cNvPr id="7" name="TextBox 6"/>
          <p:cNvSpPr txBox="1"/>
          <p:nvPr/>
        </p:nvSpPr>
        <p:spPr>
          <a:xfrm>
            <a:off x="6229349" y="2409822"/>
            <a:ext cx="5648325" cy="2031325"/>
          </a:xfrm>
          <a:prstGeom prst="rect">
            <a:avLst/>
          </a:prstGeom>
          <a:noFill/>
        </p:spPr>
        <p:txBody>
          <a:bodyPr wrap="square" rtlCol="0">
            <a:spAutoFit/>
          </a:bodyPr>
          <a:lstStyle/>
          <a:p>
            <a:pPr lvl="0"/>
            <a:r>
              <a:rPr lang="en-US" dirty="0" smtClean="0"/>
              <a:t>As we seen the </a:t>
            </a:r>
            <a:r>
              <a:rPr lang="en-US" dirty="0"/>
              <a:t>dataset is </a:t>
            </a:r>
            <a:r>
              <a:rPr lang="en-US" dirty="0" smtClean="0"/>
              <a:t>imbalanced </a:t>
            </a:r>
            <a:r>
              <a:rPr lang="en-US" dirty="0" err="1" smtClean="0"/>
              <a:t>i.e</a:t>
            </a:r>
            <a:endParaRPr lang="en-US" dirty="0" smtClean="0"/>
          </a:p>
          <a:p>
            <a:pPr lvl="0"/>
            <a:r>
              <a:rPr lang="en-US" dirty="0" smtClean="0"/>
              <a:t> </a:t>
            </a:r>
            <a:r>
              <a:rPr lang="en-US" dirty="0"/>
              <a:t>Label ‘1’ has approximately </a:t>
            </a:r>
            <a:r>
              <a:rPr lang="en-US" dirty="0" smtClean="0"/>
              <a:t>88.3% </a:t>
            </a:r>
            <a:r>
              <a:rPr lang="en-US" dirty="0"/>
              <a:t>records, while, label ‘0’ has approximately </a:t>
            </a:r>
            <a:r>
              <a:rPr lang="en-US" dirty="0" smtClean="0"/>
              <a:t>11.6% </a:t>
            </a:r>
            <a:r>
              <a:rPr lang="en-US" dirty="0"/>
              <a:t>records</a:t>
            </a:r>
            <a:r>
              <a:rPr lang="en-US" dirty="0" smtClean="0"/>
              <a:t>.</a:t>
            </a:r>
            <a:endParaRPr lang="en-US" dirty="0" smtClean="0"/>
          </a:p>
          <a:p>
            <a:r>
              <a:rPr lang="en-US" dirty="0" smtClean="0"/>
              <a:t>So to make dataset balanced </a:t>
            </a:r>
            <a:r>
              <a:rPr lang="en-IN" dirty="0" smtClean="0"/>
              <a:t>applied </a:t>
            </a:r>
            <a:r>
              <a:rPr lang="en-IN" dirty="0" err="1" smtClean="0"/>
              <a:t>SMOTETomek</a:t>
            </a:r>
            <a:r>
              <a:rPr lang="en-IN" dirty="0" smtClean="0"/>
              <a:t>.</a:t>
            </a:r>
            <a:endParaRPr lang="en-IN" dirty="0"/>
          </a:p>
          <a:p>
            <a:pPr lvl="0"/>
            <a:endParaRPr lang="en-IN" dirty="0"/>
          </a:p>
          <a:p>
            <a:endParaRPr lang="en-IN" dirty="0"/>
          </a:p>
        </p:txBody>
      </p:sp>
      <p:graphicFrame>
        <p:nvGraphicFramePr>
          <p:cNvPr id="12" name="Chart 11"/>
          <p:cNvGraphicFramePr/>
          <p:nvPr/>
        </p:nvGraphicFramePr>
        <p:xfrm>
          <a:off x="228600" y="2409823"/>
          <a:ext cx="5676899" cy="4010028"/>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47675" y="365125"/>
            <a:ext cx="9448800" cy="4483099"/>
          </a:xfrm>
        </p:spPr>
        <p:txBody>
          <a:bodyPr/>
          <a:lstStyle/>
          <a:p>
            <a:pPr lvl="0"/>
            <a:r>
              <a:rPr lang="en-IN" sz="4000" dirty="0">
                <a:latin typeface="Algerian" panose="04020705040A02060702" pitchFamily="82" charset="0"/>
                <a:cs typeface="Algerian" panose="04020705040A02060702" pitchFamily="82" charset="0"/>
              </a:rPr>
              <a:t>Testing of Identified Approaches (</a:t>
            </a:r>
            <a:r>
              <a:rPr lang="en-IN" sz="4000" dirty="0" smtClean="0">
                <a:latin typeface="Algerian" panose="04020705040A02060702" pitchFamily="82" charset="0"/>
                <a:cs typeface="Algerian" panose="04020705040A02060702" pitchFamily="82" charset="0"/>
              </a:rPr>
              <a:t>Algorithms)</a:t>
            </a:r>
            <a:endParaRPr lang="en-IN" sz="4000" dirty="0" smtClean="0">
              <a:latin typeface="Algerian" panose="04020705040A02060702" pitchFamily="82" charset="0"/>
              <a:cs typeface="Algerian" panose="04020705040A02060702" pitchFamily="82" charset="0"/>
            </a:endParaRPr>
          </a:p>
          <a:p>
            <a:pPr marL="457200" lvl="0" indent="-457200">
              <a:buFont typeface="+mj-lt"/>
              <a:buAutoNum type="arabicPeriod"/>
            </a:pPr>
            <a:r>
              <a:rPr lang="en-IN" dirty="0" err="1"/>
              <a:t>RandomForestClassifier</a:t>
            </a:r>
            <a:r>
              <a:rPr lang="en-IN" dirty="0"/>
              <a:t> </a:t>
            </a:r>
            <a:endParaRPr lang="en-IN" dirty="0" smtClean="0"/>
          </a:p>
          <a:p>
            <a:pPr marL="457200" lvl="0" indent="-457200">
              <a:buFont typeface="+mj-lt"/>
              <a:buAutoNum type="arabicPeriod"/>
            </a:pPr>
            <a:r>
              <a:rPr lang="en-IN" dirty="0" err="1"/>
              <a:t>GradientBoostingClassifier</a:t>
            </a:r>
            <a:r>
              <a:rPr lang="en-IN" dirty="0"/>
              <a:t> </a:t>
            </a:r>
            <a:endParaRPr lang="en-IN" dirty="0" smtClean="0"/>
          </a:p>
          <a:p>
            <a:pPr marL="457200" lvl="0" indent="-457200">
              <a:buFont typeface="+mj-lt"/>
              <a:buAutoNum type="arabicPeriod"/>
            </a:pPr>
            <a:r>
              <a:rPr lang="en-IN" dirty="0" err="1"/>
              <a:t>LogisticRegression</a:t>
            </a:r>
            <a:r>
              <a:rPr lang="en-IN" dirty="0"/>
              <a:t> </a:t>
            </a:r>
            <a:endParaRPr lang="en-IN" dirty="0" smtClean="0"/>
          </a:p>
          <a:p>
            <a:pPr marL="457200" lvl="0" indent="-457200">
              <a:buFont typeface="+mj-lt"/>
              <a:buAutoNum type="arabicPeriod"/>
            </a:pPr>
            <a:r>
              <a:rPr lang="en-IN" dirty="0" err="1"/>
              <a:t>AdaBoostClassifier</a:t>
            </a:r>
            <a:r>
              <a:rPr lang="en-IN" dirty="0"/>
              <a:t> </a:t>
            </a:r>
            <a:endParaRPr lang="en-IN" dirty="0" smtClean="0"/>
          </a:p>
          <a:p>
            <a:pPr marL="457200" lvl="0" indent="-457200">
              <a:buFont typeface="+mj-lt"/>
              <a:buAutoNum type="arabicPeriod"/>
            </a:pPr>
            <a:r>
              <a:rPr lang="en-IN" dirty="0" err="1"/>
              <a:t>ExtraTreesClassifier</a:t>
            </a:r>
            <a:r>
              <a:rPr lang="en-IN" dirty="0"/>
              <a:t> </a:t>
            </a:r>
            <a:endParaRPr lang="en-IN" dirty="0" smtClean="0"/>
          </a:p>
          <a:p>
            <a:pPr marL="457200" lvl="0" indent="-457200">
              <a:buFont typeface="+mj-lt"/>
              <a:buAutoNum type="arabicPeriod"/>
            </a:pPr>
            <a:r>
              <a:rPr lang="en-IN" dirty="0" err="1"/>
              <a:t>XGBClassifier</a:t>
            </a:r>
            <a:endParaRPr lang="en-IN"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TM04033937[[fn=Vapor Trail]]</Template>
  <TotalTime>0</TotalTime>
  <Words>6758</Words>
  <Application>WPS Presentation</Application>
  <PresentationFormat>Custom</PresentationFormat>
  <Paragraphs>127</Paragraphs>
  <Slides>20</Slides>
  <Notes>0</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1</vt:i4>
      </vt:variant>
      <vt:variant>
        <vt:lpstr>幻灯片标题</vt:lpstr>
      </vt:variant>
      <vt:variant>
        <vt:i4>20</vt:i4>
      </vt:variant>
    </vt:vector>
  </HeadingPairs>
  <TitlesOfParts>
    <vt:vector size="33" baseType="lpstr">
      <vt:lpstr>Arial</vt:lpstr>
      <vt:lpstr>SimSun</vt:lpstr>
      <vt:lpstr>Wingdings</vt:lpstr>
      <vt:lpstr>Algerian</vt:lpstr>
      <vt:lpstr>Microsoft YaHei</vt:lpstr>
      <vt:lpstr>Arial Unicode MS</vt:lpstr>
      <vt:lpstr>Century Gothic</vt:lpstr>
      <vt:lpstr>Calibri</vt:lpstr>
      <vt:lpstr>HP Simplified Hans</vt:lpstr>
      <vt:lpstr>MS Gothic</vt:lpstr>
      <vt:lpstr>Arial Narrow</vt:lpstr>
      <vt:lpstr>Vapor Trail</vt:lpstr>
      <vt:lpstr>Paint.Picture</vt:lpstr>
      <vt:lpstr>Micro-Credit Defaulter Model</vt:lpstr>
      <vt:lpstr>PROBLEM statement</vt:lpstr>
      <vt:lpstr>Analytical Problem Framing </vt:lpstr>
      <vt:lpstr>Data Pre-processing Done</vt:lpstr>
      <vt:lpstr>Data Inputs- Logic- Output Relationships </vt:lpstr>
      <vt:lpstr>PowerPoint 演示文稿</vt:lpstr>
      <vt:lpstr>PowerPoint 演示文稿</vt:lpstr>
      <vt:lpstr>Model/s Development and Evaluation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HP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devanshu suri</dc:creator>
  <cp:lastModifiedBy>devanshu suri</cp:lastModifiedBy>
  <cp:revision>37</cp:revision>
  <dcterms:created xsi:type="dcterms:W3CDTF">2020-11-13T12:49:00Z</dcterms:created>
  <dcterms:modified xsi:type="dcterms:W3CDTF">2020-11-14T13:15:40Z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1033-10.2.0.7636</vt:lpwstr>
  </property>
</Properties>
</file>