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0" r:id="rId3"/>
    <p:sldId id="267" r:id="rId4"/>
    <p:sldId id="261" r:id="rId5"/>
    <p:sldId id="266" r:id="rId6"/>
    <p:sldId id="262" r:id="rId7"/>
    <p:sldId id="264" r:id="rId8"/>
    <p:sldId id="265" r:id="rId9"/>
    <p:sldId id="258" r:id="rId10"/>
    <p:sldId id="259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20000"/>
                <a:lumOff val="80000"/>
                <a:alpha val="0"/>
              </a:schemeClr>
            </a:gs>
            <a:gs pos="100000">
              <a:schemeClr val="accent1">
                <a:tint val="44500"/>
                <a:satMod val="160000"/>
              </a:schemeClr>
            </a:gs>
            <a:gs pos="42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5FEDF4E-9F77-4650-A054-766E749E198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DB7C020-F9AC-4897-BF4F-559DF7E414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IMPLEMENTATION OF 3D TIC TAC TOE IN 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Artificial Intelligence Techniques</a:t>
            </a:r>
          </a:p>
        </p:txBody>
      </p:sp>
    </p:spTree>
    <p:extLst>
      <p:ext uri="{BB962C8B-B14F-4D97-AF65-F5344CB8AC3E}">
        <p14:creationId xmlns:p14="http://schemas.microsoft.com/office/powerpoint/2010/main" val="96565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cs typeface="Arial" pitchFamily="34" charset="0"/>
              </a:rPr>
              <a:t>WINNING WAYS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2823"/>
              </p:ext>
            </p:extLst>
          </p:nvPr>
        </p:nvGraphicFramePr>
        <p:xfrm>
          <a:off x="762000" y="1676400"/>
          <a:ext cx="6598762" cy="4800600"/>
        </p:xfrm>
        <a:graphic>
          <a:graphicData uri="http://schemas.openxmlformats.org/drawingml/2006/table">
            <a:tbl>
              <a:tblPr firstRow="1">
                <a:effectLst>
                  <a:outerShdw blurRad="50800" dist="50800" dir="5400000" algn="ctr" rotWithShape="0">
                    <a:schemeClr val="bg1"/>
                  </a:outerShdw>
                  <a:reflection endPos="0" dist="50800" dir="5400000" sy="-100000" algn="bl" rotWithShape="0"/>
                </a:effectLst>
                <a:tableStyleId>{073A0DAA-6AF3-43AB-8588-CEC1D06C72B9}</a:tableStyleId>
              </a:tblPr>
              <a:tblGrid>
                <a:gridCol w="3299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BOARD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NO. OF WAYS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HORIZONTALLY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 x 4 = 16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VERTICALLY(1 PLANE)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 x 4 = 16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DIAGONALLY (L TO R)(1P)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 x 1 = 4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DIAGONALLY (R TO L)(1P)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 x 1 = 4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VERTICALLY(4P)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 x 1 = 16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DIAGONALLY(L TO R)(4P)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 x 1 = 8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DIAGONALLY (R TO L)(4P)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 x 1 = 8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DIAGONALLY ACROSS(4P)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 x 1 = 4</a:t>
                      </a:r>
                    </a:p>
                  </a:txBody>
                  <a:tcPr marL="98981" marR="98981" marT="49491" marB="49491">
                    <a:gradFill flip="none" rotWithShape="1">
                      <a:gsLst>
                        <a:gs pos="2000">
                          <a:schemeClr val="tx2"/>
                        </a:gs>
                        <a:gs pos="10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8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GUI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04035"/>
            <a:ext cx="5272405" cy="429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44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39000" cy="4093536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DEVANSHU SAVE (084027)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/>
              <a:t>GAURAV </a:t>
            </a:r>
            <a:r>
              <a:rPr lang="en-US" dirty="0"/>
              <a:t>NARANG (084032)</a:t>
            </a:r>
          </a:p>
        </p:txBody>
      </p:sp>
    </p:spTree>
    <p:extLst>
      <p:ext uri="{BB962C8B-B14F-4D97-AF65-F5344CB8AC3E}">
        <p14:creationId xmlns:p14="http://schemas.microsoft.com/office/powerpoint/2010/main" val="373836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Problem 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670560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Implementation of 3D Tic-Tac-Toe using Artificial Intelligence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Minimax Theorem, Alpha-Beta Pruning, Heuristics calculation</a:t>
            </a:r>
          </a:p>
        </p:txBody>
      </p:sp>
    </p:spTree>
    <p:extLst>
      <p:ext uri="{BB962C8B-B14F-4D97-AF65-F5344CB8AC3E}">
        <p14:creationId xmlns:p14="http://schemas.microsoft.com/office/powerpoint/2010/main" val="19298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416"/>
            <a:ext cx="7239000" cy="281018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Selection of 4x4x4 board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Deciding the number of plies to look forward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Implementation of A.I. techniques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Creation of GUI in Java Applet</a:t>
            </a:r>
          </a:p>
        </p:txBody>
      </p:sp>
    </p:spTree>
    <p:extLst>
      <p:ext uri="{BB962C8B-B14F-4D97-AF65-F5344CB8AC3E}">
        <p14:creationId xmlns:p14="http://schemas.microsoft.com/office/powerpoint/2010/main" val="35266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FUTURE OF THE BOARD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76400"/>
            <a:ext cx="5486400" cy="3595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51963" y="5638800"/>
            <a:ext cx="1218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cs typeface="Arial" pitchFamily="34" charset="0"/>
              </a:rPr>
              <a:t>2 PLY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596347"/>
            <a:ext cx="6553200" cy="4271053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75763" y="5943600"/>
            <a:ext cx="1172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4 PLY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981200"/>
            <a:ext cx="543527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b="1" dirty="0"/>
              <a:t>Programming decisions taken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Memory available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Waiting time per computer move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306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7" grpId="0"/>
      <p:bldP spid="7" grpId="1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Pruning the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344" y="1752600"/>
            <a:ext cx="27414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Alpha cutoff</a:t>
            </a:r>
            <a:endParaRPr lang="en-US" sz="3000" dirty="0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600200" y="2667000"/>
            <a:ext cx="4191000" cy="3276600"/>
            <a:chOff x="48" y="1200"/>
            <a:chExt cx="2640" cy="20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5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44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32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-3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0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9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24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776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352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8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536" y="120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7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20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15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9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72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87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304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44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720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872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208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1056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632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720" y="1344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Verdana" pitchFamily="34" charset="0"/>
                </a:rPr>
                <a:t>Your</a:t>
              </a:r>
              <a:br>
                <a:rPr lang="en-US" sz="1800" dirty="0">
                  <a:latin typeface="Verdana" pitchFamily="34" charset="0"/>
                </a:rPr>
              </a:br>
              <a:r>
                <a:rPr lang="en-US" sz="1800" dirty="0">
                  <a:latin typeface="Verdana" pitchFamily="34" charset="0"/>
                </a:rPr>
                <a:t>move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8" y="2640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Verdana" pitchFamily="34" charset="0"/>
                </a:rPr>
                <a:t>Your</a:t>
              </a:r>
              <a:br>
                <a:rPr lang="en-US" sz="1800">
                  <a:latin typeface="Verdana" pitchFamily="34" charset="0"/>
                </a:rPr>
              </a:br>
              <a:r>
                <a:rPr lang="en-US" sz="1800">
                  <a:latin typeface="Verdana" pitchFamily="34" charset="0"/>
                </a:rPr>
                <a:t>move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96" y="1996"/>
              <a:ext cx="10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Verdana" pitchFamily="34" charset="0"/>
                </a:rPr>
                <a:t>Opponents</a:t>
              </a:r>
              <a:br>
                <a:rPr lang="en-US" sz="1800">
                  <a:latin typeface="Verdana" pitchFamily="34" charset="0"/>
                </a:rPr>
              </a:br>
              <a:r>
                <a:rPr lang="en-US" sz="1800">
                  <a:latin typeface="Verdana" pitchFamily="34" charset="0"/>
                </a:rPr>
                <a:t>move</a:t>
              </a:r>
            </a:p>
          </p:txBody>
        </p:sp>
      </p:grp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4876800" y="3352800"/>
            <a:ext cx="1524000" cy="1600200"/>
            <a:chOff x="2112" y="1632"/>
            <a:chExt cx="960" cy="1008"/>
          </a:xfrm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112" y="2048"/>
              <a:ext cx="624" cy="592"/>
            </a:xfrm>
            <a:custGeom>
              <a:avLst/>
              <a:gdLst>
                <a:gd name="T0" fmla="*/ 0 w 624"/>
                <a:gd name="T1" fmla="*/ 592 h 592"/>
                <a:gd name="T2" fmla="*/ 96 w 624"/>
                <a:gd name="T3" fmla="*/ 352 h 592"/>
                <a:gd name="T4" fmla="*/ 288 w 624"/>
                <a:gd name="T5" fmla="*/ 112 h 592"/>
                <a:gd name="T6" fmla="*/ 528 w 624"/>
                <a:gd name="T7" fmla="*/ 16 h 592"/>
                <a:gd name="T8" fmla="*/ 624 w 624"/>
                <a:gd name="T9" fmla="*/ 1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592">
                  <a:moveTo>
                    <a:pt x="0" y="592"/>
                  </a:moveTo>
                  <a:cubicBezTo>
                    <a:pt x="24" y="512"/>
                    <a:pt x="48" y="432"/>
                    <a:pt x="96" y="352"/>
                  </a:cubicBezTo>
                  <a:cubicBezTo>
                    <a:pt x="144" y="272"/>
                    <a:pt x="216" y="168"/>
                    <a:pt x="288" y="112"/>
                  </a:cubicBezTo>
                  <a:cubicBezTo>
                    <a:pt x="360" y="56"/>
                    <a:pt x="472" y="32"/>
                    <a:pt x="528" y="16"/>
                  </a:cubicBezTo>
                  <a:cubicBezTo>
                    <a:pt x="584" y="0"/>
                    <a:pt x="604" y="8"/>
                    <a:pt x="624" y="16"/>
                  </a:cubicBez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448" y="1632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latin typeface="Times New Roman" pitchFamily="18" charset="0"/>
                </a:rPr>
                <a:t>alpha</a:t>
              </a:r>
              <a:br>
                <a:rPr lang="en-US" sz="2000">
                  <a:solidFill>
                    <a:schemeClr val="tx2"/>
                  </a:solidFill>
                  <a:latin typeface="Times New Roman" pitchFamily="18" charset="0"/>
                </a:rPr>
              </a:br>
              <a:r>
                <a:rPr lang="en-US" sz="2000">
                  <a:solidFill>
                    <a:schemeClr val="tx2"/>
                  </a:solidFill>
                  <a:latin typeface="Times New Roman" pitchFamily="18" charset="0"/>
                </a:rPr>
                <a:t>cutoff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5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9416"/>
            <a:ext cx="7162800" cy="4867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Rules for choosing those branches that are most likely to lead to an acceptable problem solution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Heuristics rule used </a:t>
            </a:r>
            <a:r>
              <a:rPr lang="en-US" sz="2400"/>
              <a:t>= (9999*3cp+99*2cp+9*1cp</a:t>
            </a:r>
            <a:r>
              <a:rPr lang="en-US" sz="2400" dirty="0"/>
              <a:t>)+ (10000*3up+100*2up+10*1up)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9725"/>
            <a:ext cx="2018866" cy="48466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3810000" y="1915045"/>
            <a:ext cx="3200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POSITION 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Heuristics =100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POSITION 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Heuristics = 130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POSITION 3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Heuristics = 20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9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12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13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2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8" presetID="42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9" presetID="42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2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8" presetID="42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9" presetID="42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6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6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96240"/>
            <a:ext cx="7239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Tree generation</a:t>
            </a: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981200" y="2362200"/>
            <a:ext cx="4191000" cy="3276600"/>
            <a:chOff x="48" y="1200"/>
            <a:chExt cx="2640" cy="20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5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44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32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0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9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24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776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2352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536" y="120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57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720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H="1">
              <a:off x="115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129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172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87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2304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244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720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056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H="1">
              <a:off x="1872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208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H="1">
              <a:off x="1056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720" y="1344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Verdana" pitchFamily="34" charset="0"/>
                </a:rPr>
                <a:t>Your</a:t>
              </a:r>
              <a:br>
                <a:rPr lang="en-US" sz="1800" dirty="0">
                  <a:latin typeface="Verdana" pitchFamily="34" charset="0"/>
                </a:rPr>
              </a:br>
              <a:r>
                <a:rPr lang="en-US" sz="1800" dirty="0">
                  <a:latin typeface="Verdana" pitchFamily="34" charset="0"/>
                </a:rPr>
                <a:t>move</a:t>
              </a:r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48" y="2640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Verdana" pitchFamily="34" charset="0"/>
                </a:rPr>
                <a:t>Your</a:t>
              </a:r>
              <a:br>
                <a:rPr lang="en-US" sz="1800">
                  <a:latin typeface="Verdana" pitchFamily="34" charset="0"/>
                </a:rPr>
              </a:br>
              <a:r>
                <a:rPr lang="en-US" sz="1800">
                  <a:latin typeface="Verdana" pitchFamily="34" charset="0"/>
                </a:rPr>
                <a:t>move</a:t>
              </a: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96" y="1996"/>
              <a:ext cx="10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Verdana" pitchFamily="34" charset="0"/>
                </a:rPr>
                <a:t>Opponents</a:t>
              </a:r>
              <a:br>
                <a:rPr lang="en-US" sz="1800">
                  <a:latin typeface="Verdana" pitchFamily="34" charset="0"/>
                </a:rPr>
              </a:br>
              <a:r>
                <a:rPr lang="en-US" sz="1800">
                  <a:latin typeface="Verdana" pitchFamily="34" charset="0"/>
                </a:rPr>
                <a:t>move</a:t>
              </a:r>
            </a:p>
          </p:txBody>
        </p:sp>
      </p:grpSp>
      <p:sp>
        <p:nvSpPr>
          <p:cNvPr id="40" name="Line 46"/>
          <p:cNvSpPr>
            <a:spLocks noChangeShapeType="1"/>
          </p:cNvSpPr>
          <p:nvPr/>
        </p:nvSpPr>
        <p:spPr bwMode="auto">
          <a:xfrm flipH="1">
            <a:off x="3581400" y="2667000"/>
            <a:ext cx="9144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 flipH="1">
            <a:off x="3048000" y="3733800"/>
            <a:ext cx="5334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H="1">
            <a:off x="28194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49"/>
          <p:cNvSpPr>
            <a:spLocks noChangeArrowheads="1"/>
          </p:cNvSpPr>
          <p:nvPr/>
        </p:nvSpPr>
        <p:spPr bwMode="auto">
          <a:xfrm>
            <a:off x="2667000" y="5334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8</a:t>
            </a:r>
          </a:p>
        </p:txBody>
      </p:sp>
      <p:sp>
        <p:nvSpPr>
          <p:cNvPr id="44" name="Freeform 50"/>
          <p:cNvSpPr>
            <a:spLocks/>
          </p:cNvSpPr>
          <p:nvPr/>
        </p:nvSpPr>
        <p:spPr bwMode="auto">
          <a:xfrm>
            <a:off x="2717800" y="4648200"/>
            <a:ext cx="177800" cy="685800"/>
          </a:xfrm>
          <a:custGeom>
            <a:avLst/>
            <a:gdLst>
              <a:gd name="T0" fmla="*/ 16 w 112"/>
              <a:gd name="T1" fmla="*/ 432 h 432"/>
              <a:gd name="T2" fmla="*/ 16 w 112"/>
              <a:gd name="T3" fmla="*/ 144 h 432"/>
              <a:gd name="T4" fmla="*/ 112 w 11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432">
                <a:moveTo>
                  <a:pt x="16" y="432"/>
                </a:moveTo>
                <a:cubicBezTo>
                  <a:pt x="8" y="324"/>
                  <a:pt x="0" y="216"/>
                  <a:pt x="16" y="144"/>
                </a:cubicBezTo>
                <a:cubicBezTo>
                  <a:pt x="32" y="72"/>
                  <a:pt x="72" y="36"/>
                  <a:pt x="112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51"/>
          <p:cNvSpPr>
            <a:spLocks noChangeArrowheads="1"/>
          </p:cNvSpPr>
          <p:nvPr/>
        </p:nvSpPr>
        <p:spPr bwMode="auto">
          <a:xfrm>
            <a:off x="2895600" y="44196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8</a:t>
            </a:r>
          </a:p>
        </p:txBody>
      </p:sp>
      <p:sp>
        <p:nvSpPr>
          <p:cNvPr id="47" name="Line 53"/>
          <p:cNvSpPr>
            <a:spLocks noChangeShapeType="1"/>
          </p:cNvSpPr>
          <p:nvPr/>
        </p:nvSpPr>
        <p:spPr bwMode="auto">
          <a:xfrm>
            <a:off x="30480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54"/>
          <p:cNvSpPr>
            <a:spLocks noChangeArrowheads="1"/>
          </p:cNvSpPr>
          <p:nvPr/>
        </p:nvSpPr>
        <p:spPr bwMode="auto">
          <a:xfrm>
            <a:off x="3124200" y="5334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5</a:t>
            </a:r>
          </a:p>
        </p:txBody>
      </p:sp>
      <p:sp>
        <p:nvSpPr>
          <p:cNvPr id="49" name="Line 55"/>
          <p:cNvSpPr>
            <a:spLocks noChangeShapeType="1"/>
          </p:cNvSpPr>
          <p:nvPr/>
        </p:nvSpPr>
        <p:spPr bwMode="auto">
          <a:xfrm flipV="1">
            <a:off x="28194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6"/>
          <p:cNvSpPr>
            <a:spLocks noChangeShapeType="1"/>
          </p:cNvSpPr>
          <p:nvPr/>
        </p:nvSpPr>
        <p:spPr bwMode="auto">
          <a:xfrm flipH="1" flipV="1">
            <a:off x="30480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7"/>
          <p:cNvSpPr>
            <a:spLocks noChangeShapeType="1"/>
          </p:cNvSpPr>
          <p:nvPr/>
        </p:nvSpPr>
        <p:spPr bwMode="auto">
          <a:xfrm flipV="1">
            <a:off x="3048000" y="3733800"/>
            <a:ext cx="5334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8"/>
          <p:cNvSpPr>
            <a:spLocks noChangeArrowheads="1"/>
          </p:cNvSpPr>
          <p:nvPr/>
        </p:nvSpPr>
        <p:spPr bwMode="auto">
          <a:xfrm>
            <a:off x="3429000" y="3429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8</a:t>
            </a:r>
          </a:p>
        </p:txBody>
      </p:sp>
      <p:sp>
        <p:nvSpPr>
          <p:cNvPr id="54" name="Freeform 60"/>
          <p:cNvSpPr>
            <a:spLocks/>
          </p:cNvSpPr>
          <p:nvPr/>
        </p:nvSpPr>
        <p:spPr bwMode="auto">
          <a:xfrm>
            <a:off x="2971800" y="3625850"/>
            <a:ext cx="407988" cy="793750"/>
          </a:xfrm>
          <a:custGeom>
            <a:avLst/>
            <a:gdLst>
              <a:gd name="T0" fmla="*/ 0 w 257"/>
              <a:gd name="T1" fmla="*/ 500 h 500"/>
              <a:gd name="T2" fmla="*/ 63 w 257"/>
              <a:gd name="T3" fmla="*/ 238 h 500"/>
              <a:gd name="T4" fmla="*/ 257 w 257"/>
              <a:gd name="T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500">
                <a:moveTo>
                  <a:pt x="0" y="500"/>
                </a:moveTo>
                <a:cubicBezTo>
                  <a:pt x="10" y="456"/>
                  <a:pt x="20" y="321"/>
                  <a:pt x="63" y="238"/>
                </a:cubicBezTo>
                <a:cubicBezTo>
                  <a:pt x="106" y="155"/>
                  <a:pt x="217" y="50"/>
                  <a:pt x="257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>
            <a:off x="3581400" y="3733800"/>
            <a:ext cx="381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2"/>
          <p:cNvSpPr>
            <a:spLocks noChangeShapeType="1"/>
          </p:cNvSpPr>
          <p:nvPr/>
        </p:nvSpPr>
        <p:spPr bwMode="auto">
          <a:xfrm flipH="1">
            <a:off x="37338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63"/>
          <p:cNvSpPr>
            <a:spLocks noChangeArrowheads="1"/>
          </p:cNvSpPr>
          <p:nvPr/>
        </p:nvSpPr>
        <p:spPr bwMode="auto">
          <a:xfrm>
            <a:off x="3581400" y="5334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2</a:t>
            </a:r>
          </a:p>
        </p:txBody>
      </p:sp>
      <p:sp>
        <p:nvSpPr>
          <p:cNvPr id="58" name="Freeform 64"/>
          <p:cNvSpPr>
            <a:spLocks/>
          </p:cNvSpPr>
          <p:nvPr/>
        </p:nvSpPr>
        <p:spPr bwMode="auto">
          <a:xfrm>
            <a:off x="3556000" y="4648200"/>
            <a:ext cx="254000" cy="685800"/>
          </a:xfrm>
          <a:custGeom>
            <a:avLst/>
            <a:gdLst>
              <a:gd name="T0" fmla="*/ 64 w 160"/>
              <a:gd name="T1" fmla="*/ 432 h 432"/>
              <a:gd name="T2" fmla="*/ 16 w 160"/>
              <a:gd name="T3" fmla="*/ 192 h 432"/>
              <a:gd name="T4" fmla="*/ 160 w 160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64" y="432"/>
                </a:moveTo>
                <a:cubicBezTo>
                  <a:pt x="32" y="348"/>
                  <a:pt x="0" y="264"/>
                  <a:pt x="16" y="192"/>
                </a:cubicBezTo>
                <a:cubicBezTo>
                  <a:pt x="32" y="120"/>
                  <a:pt x="96" y="60"/>
                  <a:pt x="16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65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2</a:t>
            </a:r>
          </a:p>
        </p:txBody>
      </p:sp>
      <p:sp>
        <p:nvSpPr>
          <p:cNvPr id="61" name="Line 67"/>
          <p:cNvSpPr>
            <a:spLocks noChangeShapeType="1"/>
          </p:cNvSpPr>
          <p:nvPr/>
        </p:nvSpPr>
        <p:spPr bwMode="auto">
          <a:xfrm>
            <a:off x="3962400" y="4800600"/>
            <a:ext cx="2286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68"/>
          <p:cNvSpPr>
            <a:spLocks noChangeArrowheads="1"/>
          </p:cNvSpPr>
          <p:nvPr/>
        </p:nvSpPr>
        <p:spPr bwMode="auto">
          <a:xfrm>
            <a:off x="4038600" y="5334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9</a:t>
            </a:r>
          </a:p>
        </p:txBody>
      </p:sp>
      <p:sp>
        <p:nvSpPr>
          <p:cNvPr id="64" name="Freeform 70"/>
          <p:cNvSpPr>
            <a:spLocks/>
          </p:cNvSpPr>
          <p:nvPr/>
        </p:nvSpPr>
        <p:spPr bwMode="auto">
          <a:xfrm>
            <a:off x="4114800" y="4648200"/>
            <a:ext cx="254000" cy="685800"/>
          </a:xfrm>
          <a:custGeom>
            <a:avLst/>
            <a:gdLst>
              <a:gd name="T0" fmla="*/ 96 w 160"/>
              <a:gd name="T1" fmla="*/ 432 h 432"/>
              <a:gd name="T2" fmla="*/ 144 w 160"/>
              <a:gd name="T3" fmla="*/ 192 h 432"/>
              <a:gd name="T4" fmla="*/ 0 w 160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96" y="432"/>
                </a:moveTo>
                <a:cubicBezTo>
                  <a:pt x="128" y="348"/>
                  <a:pt x="160" y="264"/>
                  <a:pt x="144" y="192"/>
                </a:cubicBezTo>
                <a:cubicBezTo>
                  <a:pt x="128" y="120"/>
                  <a:pt x="64" y="60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71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9</a:t>
            </a:r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 flipH="1" flipV="1">
            <a:off x="39624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73"/>
          <p:cNvSpPr>
            <a:spLocks noChangeShapeType="1"/>
          </p:cNvSpPr>
          <p:nvPr/>
        </p:nvSpPr>
        <p:spPr bwMode="auto">
          <a:xfrm flipH="1" flipV="1">
            <a:off x="3581400" y="3733800"/>
            <a:ext cx="381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74"/>
          <p:cNvSpPr>
            <a:spLocks noChangeShapeType="1"/>
          </p:cNvSpPr>
          <p:nvPr/>
        </p:nvSpPr>
        <p:spPr bwMode="auto">
          <a:xfrm flipV="1">
            <a:off x="3581400" y="2667000"/>
            <a:ext cx="9144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>
            <a:off x="4495800" y="2667000"/>
            <a:ext cx="9144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76"/>
          <p:cNvSpPr>
            <a:spLocks noChangeShapeType="1"/>
          </p:cNvSpPr>
          <p:nvPr/>
        </p:nvSpPr>
        <p:spPr bwMode="auto">
          <a:xfrm flipH="1">
            <a:off x="4876800" y="3733800"/>
            <a:ext cx="5334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7"/>
          <p:cNvSpPr>
            <a:spLocks noChangeShapeType="1"/>
          </p:cNvSpPr>
          <p:nvPr/>
        </p:nvSpPr>
        <p:spPr bwMode="auto">
          <a:xfrm flipH="1">
            <a:off x="4648200" y="47244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78"/>
          <p:cNvSpPr>
            <a:spLocks noChangeArrowheads="1"/>
          </p:cNvSpPr>
          <p:nvPr/>
        </p:nvSpPr>
        <p:spPr bwMode="auto">
          <a:xfrm>
            <a:off x="4495800" y="5334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93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41" grpId="0" animBg="1"/>
      <p:bldP spid="42" grpId="0" animBg="1"/>
      <p:bldP spid="43" grpId="0" animBg="1" autoUpdateAnimBg="0"/>
      <p:bldP spid="44" grpId="0" animBg="1"/>
      <p:bldP spid="45" grpId="0" animBg="1" autoUpdateAnimBg="0"/>
      <p:bldP spid="47" grpId="0" animBg="1"/>
      <p:bldP spid="48" grpId="0" animBg="1" autoUpdateAnimBg="0"/>
      <p:bldP spid="49" grpId="0" animBg="1"/>
      <p:bldP spid="50" grpId="0" animBg="1"/>
      <p:bldP spid="51" grpId="0" animBg="1"/>
      <p:bldP spid="52" grpId="0" animBg="1" autoUpdateAnimBg="0"/>
      <p:bldP spid="54" grpId="0" animBg="1"/>
      <p:bldP spid="55" grpId="0" animBg="1"/>
      <p:bldP spid="56" grpId="0" animBg="1"/>
      <p:bldP spid="57" grpId="0" animBg="1" autoUpdateAnimBg="0"/>
      <p:bldP spid="58" grpId="0" animBg="1"/>
      <p:bldP spid="59" grpId="0" animBg="1" autoUpdateAnimBg="0"/>
      <p:bldP spid="61" grpId="0" animBg="1"/>
      <p:bldP spid="62" grpId="0" animBg="1" autoUpdateAnimBg="0"/>
      <p:bldP spid="64" grpId="0" animBg="1"/>
      <p:bldP spid="65" grpId="0" animBg="1" autoUpdateAnimBg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Minimax search algorithm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209800"/>
            <a:ext cx="35433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8882" y="2209800"/>
            <a:ext cx="3982118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64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1.11111E-6 L -0.23958 1.11111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20000"/>
                <a:lumOff val="80000"/>
                <a:alpha val="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WINNING WAYS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953411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334000"/>
            <a:ext cx="3580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HORIZONTALLY IN 1 PLANE</a:t>
            </a:r>
            <a:endParaRPr lang="en-US" b="1" dirty="0"/>
          </a:p>
        </p:txBody>
      </p:sp>
      <p:pic>
        <p:nvPicPr>
          <p:cNvPr id="7" name="Picture 5" descr="http://home.earthlink.net/~cmalumphy/tt-ve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1" y="2514600"/>
            <a:ext cx="6001980" cy="158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3200" y="5334000"/>
            <a:ext cx="314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VERTICALLY IN 1 PLANE</a:t>
            </a:r>
            <a:endParaRPr lang="en-US" sz="24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8" y="2514600"/>
            <a:ext cx="6148005" cy="1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3600" y="5334000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DIAGONALLY IN 1 PLANE (L TO R)</a:t>
            </a:r>
          </a:p>
        </p:txBody>
      </p:sp>
      <p:pic>
        <p:nvPicPr>
          <p:cNvPr id="11" name="Picture 7" descr="http://home.earthlink.net/~cmalumphy/tt-rdia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1" y="2590800"/>
            <a:ext cx="5973119" cy="14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7400" y="5334000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DIAGONALLY IN 1 PLANE (R TO L)</a:t>
            </a:r>
          </a:p>
        </p:txBody>
      </p:sp>
      <p:pic>
        <p:nvPicPr>
          <p:cNvPr id="13" name="Picture 8" descr="http://home.earthlink.net/~cmalumphy/tt-straigh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2" y="2570942"/>
            <a:ext cx="5963594" cy="15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5000" y="5334000"/>
            <a:ext cx="476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ACROSS 4 PLANES STRAIGHT DOWN</a:t>
            </a:r>
          </a:p>
        </p:txBody>
      </p:sp>
      <p:pic>
        <p:nvPicPr>
          <p:cNvPr id="15" name="Picture 9" descr="http://home.earthlink.net/~cmalumphy/tt-sdiag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1" y="2546728"/>
            <a:ext cx="5928227" cy="14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0200" y="5329535"/>
            <a:ext cx="523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ACROSS 4 PLANES DIAGONALLY (L TO 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22913" y="5329535"/>
            <a:ext cx="523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ACROSS 4 PLANES DIAGONALLY (R TO L)</a:t>
            </a:r>
          </a:p>
        </p:txBody>
      </p:sp>
      <p:pic>
        <p:nvPicPr>
          <p:cNvPr id="18" name="Picture 10" descr="http://home.earthlink.net/~cmalumphy/tt-rsdiag4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5867400" cy="148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http://home.earthlink.net/~cmalumphy/tt-rdiag4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2" y="2590800"/>
            <a:ext cx="5810133" cy="14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33182" y="5334000"/>
            <a:ext cx="653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ACROSS 4 PLANES ALONG LONGEST 3D DIAGONAL</a:t>
            </a:r>
          </a:p>
        </p:txBody>
      </p:sp>
    </p:spTree>
    <p:extLst>
      <p:ext uri="{BB962C8B-B14F-4D97-AF65-F5344CB8AC3E}">
        <p14:creationId xmlns:p14="http://schemas.microsoft.com/office/powerpoint/2010/main" val="7038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7" grpId="0"/>
      <p:bldP spid="17" grpId="1"/>
      <p:bldP spid="20" grpId="0"/>
      <p:bldP spid="20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403</TotalTime>
  <Words>311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Trebuchet MS</vt:lpstr>
      <vt:lpstr>Verdana</vt:lpstr>
      <vt:lpstr>Wingdings</vt:lpstr>
      <vt:lpstr>Wingdings 2</vt:lpstr>
      <vt:lpstr>Opulent</vt:lpstr>
      <vt:lpstr>IMPLEMENTATION OF 3D TIC TAC TOE IN  JAVA</vt:lpstr>
      <vt:lpstr>Problem definition</vt:lpstr>
      <vt:lpstr>SCOPE of project</vt:lpstr>
      <vt:lpstr>FUTURE OF THE BOARD</vt:lpstr>
      <vt:lpstr>Pruning the tree</vt:lpstr>
      <vt:lpstr>HEURISTICS</vt:lpstr>
      <vt:lpstr>Tree generation</vt:lpstr>
      <vt:lpstr>Minimax search algorithm</vt:lpstr>
      <vt:lpstr>WINNING WAYS</vt:lpstr>
      <vt:lpstr>WINNING WAYS</vt:lpstr>
      <vt:lpstr>GUI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3D TIC TAC TOE IN  JAVA</dc:title>
  <dc:creator>Baba</dc:creator>
  <cp:lastModifiedBy>Devanshu Save</cp:lastModifiedBy>
  <cp:revision>94</cp:revision>
  <dcterms:created xsi:type="dcterms:W3CDTF">2011-04-17T15:17:08Z</dcterms:created>
  <dcterms:modified xsi:type="dcterms:W3CDTF">2016-11-27T08:20:09Z</dcterms:modified>
</cp:coreProperties>
</file>