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28F3FB5-5D8C-4632-83DA-BA42FAFA879C}">
  <a:tblStyle styleId="{628F3FB5-5D8C-4632-83DA-BA42FAFA879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337af30c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337af30c5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3337af30c5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337af30c5_1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337af30c5_1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3337af30c5_1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337af30c5_1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337af30c5_1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33337af30c5_1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ed4ff5481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33ed4ff5481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3ed4ff5481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3ed4ff5481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33ed4ff5481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337af30c5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337af30c5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33337af30c5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337af30c5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337af30c5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33337af30c5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337af30c5_1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337af30c5_1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33337af30c5_1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337af30c5_1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337af30c5_1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3337af30c5_1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337af30c5_5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337af30c5_5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3337af30c5_5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337af30c5_1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337af30c5_1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3337af30c5_1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337af30c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337af30c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3337af30c5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universe.roboflow.com/lung-cancer-3gsnq/lung-cancer-dataset" TargetMode="External"/><Relationship Id="rId4" Type="http://schemas.openxmlformats.org/officeDocument/2006/relationships/hyperlink" Target="https://mlflow.org/" TargetMode="External"/><Relationship Id="rId5" Type="http://schemas.openxmlformats.org/officeDocument/2006/relationships/hyperlink" Target="https://dvc.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838200" y="365125"/>
            <a:ext cx="10515600" cy="101346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br>
              <a:rPr b="1" lang="en-US"/>
            </a:br>
            <a:br>
              <a:rPr b="1" lang="en-US"/>
            </a:br>
            <a:br>
              <a:rPr b="1" lang="en-US"/>
            </a:br>
            <a:br>
              <a:rPr b="1" lang="en-US"/>
            </a:br>
            <a:br>
              <a:rPr b="1" lang="en-US"/>
            </a:br>
            <a:br>
              <a:rPr b="1" lang="en-US"/>
            </a:br>
            <a:r>
              <a:rPr b="1" lang="en-US"/>
              <a:t>SCET-MITWPU</a:t>
            </a:r>
            <a:endParaRPr b="1"/>
          </a:p>
          <a:p>
            <a:pPr indent="0" lvl="0" marL="0" rtl="0" algn="ctr">
              <a:lnSpc>
                <a:spcPct val="90000"/>
              </a:lnSpc>
              <a:spcBef>
                <a:spcPts val="0"/>
              </a:spcBef>
              <a:spcAft>
                <a:spcPts val="0"/>
              </a:spcAft>
              <a:buClr>
                <a:schemeClr val="dk1"/>
              </a:buClr>
              <a:buSzPct val="132044"/>
              <a:buFont typeface="Calibri"/>
              <a:buNone/>
            </a:pPr>
            <a:r>
              <a:t/>
            </a:r>
            <a:endParaRPr b="1" sz="3332" u="sng"/>
          </a:p>
          <a:p>
            <a:pPr indent="0" lvl="0" marL="0" rtl="0" algn="ctr">
              <a:lnSpc>
                <a:spcPct val="90000"/>
              </a:lnSpc>
              <a:spcBef>
                <a:spcPts val="0"/>
              </a:spcBef>
              <a:spcAft>
                <a:spcPts val="0"/>
              </a:spcAft>
              <a:buClr>
                <a:schemeClr val="dk1"/>
              </a:buClr>
              <a:buSzPct val="132044"/>
              <a:buFont typeface="Calibri"/>
              <a:buNone/>
            </a:pPr>
            <a:r>
              <a:rPr b="1" lang="en-US" sz="3332" u="sng"/>
              <a:t>DeepTumorNet</a:t>
            </a:r>
            <a:r>
              <a:rPr b="1" lang="en-US" sz="3332"/>
              <a:t> </a:t>
            </a:r>
            <a:endParaRPr b="1" sz="3332"/>
          </a:p>
          <a:p>
            <a:pPr indent="0" lvl="0" marL="0" rtl="0" algn="ctr">
              <a:lnSpc>
                <a:spcPct val="90000"/>
              </a:lnSpc>
              <a:spcBef>
                <a:spcPts val="0"/>
              </a:spcBef>
              <a:spcAft>
                <a:spcPts val="0"/>
              </a:spcAft>
              <a:buClr>
                <a:schemeClr val="dk1"/>
              </a:buClr>
              <a:buSzPct val="132044"/>
              <a:buFont typeface="Calibri"/>
              <a:buNone/>
            </a:pPr>
            <a:r>
              <a:t/>
            </a:r>
            <a:endParaRPr b="1" sz="3332"/>
          </a:p>
          <a:p>
            <a:pPr indent="0" lvl="0" marL="0" rtl="0" algn="ctr">
              <a:lnSpc>
                <a:spcPct val="90000"/>
              </a:lnSpc>
              <a:spcBef>
                <a:spcPts val="0"/>
              </a:spcBef>
              <a:spcAft>
                <a:spcPts val="0"/>
              </a:spcAft>
              <a:buClr>
                <a:schemeClr val="dk1"/>
              </a:buClr>
              <a:buSzPct val="172249"/>
              <a:buFont typeface="Calibri"/>
              <a:buNone/>
            </a:pPr>
            <a:r>
              <a:rPr b="1" lang="en-US" sz="2554"/>
              <a:t>Domain: </a:t>
            </a:r>
            <a:r>
              <a:rPr b="1" lang="en-US" sz="2554"/>
              <a:t>Deep Learning</a:t>
            </a:r>
            <a:endParaRPr b="1" sz="2554"/>
          </a:p>
          <a:p>
            <a:pPr indent="0" lvl="0" marL="0" rtl="0" algn="ctr">
              <a:lnSpc>
                <a:spcPct val="90000"/>
              </a:lnSpc>
              <a:spcBef>
                <a:spcPts val="0"/>
              </a:spcBef>
              <a:spcAft>
                <a:spcPts val="0"/>
              </a:spcAft>
              <a:buClr>
                <a:schemeClr val="dk1"/>
              </a:buClr>
              <a:buSzPct val="172249"/>
              <a:buFont typeface="Calibri"/>
              <a:buNone/>
            </a:pPr>
            <a:r>
              <a:rPr b="1" lang="en-US" sz="2554"/>
              <a:t>(In-House Project)</a:t>
            </a:r>
            <a:endParaRPr b="1" sz="2554"/>
          </a:p>
        </p:txBody>
      </p:sp>
      <p:sp>
        <p:nvSpPr>
          <p:cNvPr id="89" name="Google Shape;89;p13"/>
          <p:cNvSpPr txBox="1"/>
          <p:nvPr>
            <p:ph idx="1" type="body"/>
          </p:nvPr>
        </p:nvSpPr>
        <p:spPr>
          <a:xfrm>
            <a:off x="427200" y="3896125"/>
            <a:ext cx="11581500" cy="33351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dk1"/>
              </a:buClr>
              <a:buSzPts val="1800"/>
              <a:buChar char="•"/>
            </a:pPr>
            <a:r>
              <a:rPr lang="en-US" sz="1800"/>
              <a:t>Names of Students with ERP Nos :</a:t>
            </a:r>
            <a:endParaRPr sz="1800"/>
          </a:p>
          <a:p>
            <a:pPr indent="228600" lvl="0" marL="228600" rtl="0" algn="l">
              <a:lnSpc>
                <a:spcPct val="90000"/>
              </a:lnSpc>
              <a:spcBef>
                <a:spcPts val="0"/>
              </a:spcBef>
              <a:spcAft>
                <a:spcPts val="0"/>
              </a:spcAft>
              <a:buNone/>
            </a:pPr>
            <a:r>
              <a:rPr lang="en-US" sz="1800"/>
              <a:t>(PG 01) Dharmika Tank -1032210159</a:t>
            </a:r>
            <a:endParaRPr sz="1800"/>
          </a:p>
          <a:p>
            <a:pPr indent="228600" lvl="0" marL="228600" rtl="0" algn="l">
              <a:lnSpc>
                <a:spcPct val="90000"/>
              </a:lnSpc>
              <a:spcBef>
                <a:spcPts val="0"/>
              </a:spcBef>
              <a:spcAft>
                <a:spcPts val="0"/>
              </a:spcAft>
              <a:buNone/>
            </a:pPr>
            <a:r>
              <a:rPr lang="en-US" sz="1800"/>
              <a:t>(PG 08) Jay Mehta -1032210499</a:t>
            </a:r>
            <a:endParaRPr sz="1800"/>
          </a:p>
          <a:p>
            <a:pPr indent="228600" lvl="0" marL="228600" rtl="0" algn="l">
              <a:lnSpc>
                <a:spcPct val="90000"/>
              </a:lnSpc>
              <a:spcBef>
                <a:spcPts val="0"/>
              </a:spcBef>
              <a:spcAft>
                <a:spcPts val="0"/>
              </a:spcAft>
              <a:buNone/>
            </a:pPr>
            <a:r>
              <a:rPr lang="en-US" sz="1800"/>
              <a:t>(PG 18) Devanshu Surana -1032210755</a:t>
            </a:r>
            <a:endParaRPr sz="1800"/>
          </a:p>
          <a:p>
            <a:pPr indent="228600" lvl="0" marL="228600" rtl="0" algn="l">
              <a:lnSpc>
                <a:spcPct val="90000"/>
              </a:lnSpc>
              <a:spcBef>
                <a:spcPts val="0"/>
              </a:spcBef>
              <a:spcAft>
                <a:spcPts val="0"/>
              </a:spcAft>
              <a:buNone/>
            </a:pPr>
            <a:r>
              <a:rPr lang="en-US" sz="1800"/>
              <a:t>(PG 28) Tejas Redkar -1032210937</a:t>
            </a:r>
            <a:endParaRPr sz="1800"/>
          </a:p>
          <a:p>
            <a:pPr indent="-228600" lvl="0" marL="228600" rtl="0" algn="l">
              <a:lnSpc>
                <a:spcPct val="90000"/>
              </a:lnSpc>
              <a:spcBef>
                <a:spcPts val="1000"/>
              </a:spcBef>
              <a:spcAft>
                <a:spcPts val="0"/>
              </a:spcAft>
              <a:buClr>
                <a:schemeClr val="dk1"/>
              </a:buClr>
              <a:buSzPts val="1800"/>
              <a:buChar char="•"/>
            </a:pPr>
            <a:r>
              <a:rPr lang="en-US" sz="1800"/>
              <a:t>Name of BTech Capstone Project Guide :  </a:t>
            </a:r>
            <a:r>
              <a:rPr b="1" lang="en-US" sz="1800"/>
              <a:t>Dr. Pratvina Talele </a:t>
            </a:r>
            <a:endParaRPr b="1" sz="1800"/>
          </a:p>
          <a:p>
            <a:pPr indent="-228600" lvl="0" marL="228600" rtl="0" algn="l">
              <a:lnSpc>
                <a:spcPct val="90000"/>
              </a:lnSpc>
              <a:spcBef>
                <a:spcPts val="1000"/>
              </a:spcBef>
              <a:spcAft>
                <a:spcPts val="0"/>
              </a:spcAft>
              <a:buClr>
                <a:schemeClr val="dk1"/>
              </a:buClr>
              <a:buSzPts val="1800"/>
              <a:buChar char="•"/>
            </a:pPr>
            <a:r>
              <a:rPr lang="en-US" sz="1800"/>
              <a:t>Is the project inhouse/industry sponsored : In-House</a:t>
            </a:r>
            <a:endParaRPr sz="1800"/>
          </a:p>
          <a:p>
            <a:pPr indent="-228600" lvl="0" marL="228600" rtl="0" algn="l">
              <a:lnSpc>
                <a:spcPct val="90000"/>
              </a:lnSpc>
              <a:spcBef>
                <a:spcPts val="1000"/>
              </a:spcBef>
              <a:spcAft>
                <a:spcPts val="0"/>
              </a:spcAft>
              <a:buClr>
                <a:schemeClr val="dk1"/>
              </a:buClr>
              <a:buSzPts val="1800"/>
              <a:buChar char="•"/>
            </a:pPr>
            <a:r>
              <a:rPr lang="en-US" sz="1800"/>
              <a:t>Number of Time Students met the Project Guide : 4</a:t>
            </a:r>
            <a:endParaRPr sz="1800"/>
          </a:p>
          <a:p>
            <a:pPr indent="-228600" lvl="0" marL="228600" rtl="0" algn="l">
              <a:lnSpc>
                <a:spcPct val="90000"/>
              </a:lnSpc>
              <a:spcBef>
                <a:spcPts val="1000"/>
              </a:spcBef>
              <a:spcAft>
                <a:spcPts val="0"/>
              </a:spcAft>
              <a:buClr>
                <a:schemeClr val="dk1"/>
              </a:buClr>
              <a:buSzPts val="1800"/>
              <a:buChar char="•"/>
            </a:pPr>
            <a:r>
              <a:rPr lang="en-US" sz="1800"/>
              <a:t>Are the slides approved by Project Guide YES/NO : -	</a:t>
            </a:r>
            <a:endParaRPr sz="1800"/>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90" name="Google Shape;9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1" name="Google Shape;91;p13"/>
          <p:cNvPicPr preferRelativeResize="0"/>
          <p:nvPr/>
        </p:nvPicPr>
        <p:blipFill>
          <a:blip r:embed="rId3">
            <a:alphaModFix/>
          </a:blip>
          <a:stretch>
            <a:fillRect/>
          </a:stretch>
        </p:blipFill>
        <p:spPr>
          <a:xfrm>
            <a:off x="3984325" y="0"/>
            <a:ext cx="4202752" cy="12969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56" name="Google Shape;156;p22"/>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600"/>
                        <a:t>9</a:t>
                      </a:r>
                      <a:endParaRPr sz="1600"/>
                    </a:p>
                  </a:txBody>
                  <a:tcPr marT="45725" marB="45725" marR="91450" marL="91450"/>
                </a:tc>
                <a:tc>
                  <a:txBody>
                    <a:bodyPr/>
                    <a:lstStyle/>
                    <a:p>
                      <a:pPr indent="0" lvl="0" marL="0" rtl="0" algn="l">
                        <a:lnSpc>
                          <a:spcPct val="123913"/>
                        </a:lnSpc>
                        <a:spcBef>
                          <a:spcPts val="0"/>
                        </a:spcBef>
                        <a:spcAft>
                          <a:spcPts val="0"/>
                        </a:spcAft>
                        <a:buNone/>
                      </a:pPr>
                      <a:r>
                        <a:rPr lang="en-US" sz="1600"/>
                        <a:t>Deep Learning Methods for Lung Cancer Segmentation in Whole-Slide Histopathology Images</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[Z. Li et al., "Deep Learning Methods for Lung Cancer Segmentation in Whole-Slide Histopathology Images—The ACDC@LungHP Challenge 2019," in IEEE Journal of Biomedical and Health Informatics, vol. 25, no. 2, pp. 429-440, Feb. 2021, doi: 10.1109/JBHI.2020.3039741.]</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(Journal)</a:t>
                      </a:r>
                      <a:endParaRPr sz="1600"/>
                    </a:p>
                  </a:txBody>
                  <a:tcPr marT="45725" marB="45725" marR="91450" marL="91450"/>
                </a:tc>
                <a:tc>
                  <a:txBody>
                    <a:bodyPr/>
                    <a:lstStyle/>
                    <a:p>
                      <a:pPr indent="0" lvl="0" marL="0" rtl="0" algn="l">
                        <a:spcBef>
                          <a:spcPts val="0"/>
                        </a:spcBef>
                        <a:spcAft>
                          <a:spcPts val="0"/>
                        </a:spcAft>
                        <a:buNone/>
                      </a:pPr>
                      <a:r>
                        <a:rPr lang="en-US"/>
                        <a:t>2020</a:t>
                      </a:r>
                      <a:endParaRPr/>
                    </a:p>
                  </a:txBody>
                  <a:tcPr marT="45725" marB="45725" marR="91450" marL="91450"/>
                </a:tc>
                <a:tc>
                  <a:txBody>
                    <a:bodyPr/>
                    <a:lstStyle/>
                    <a:p>
                      <a:pPr indent="0" lvl="0" marL="0" rtl="0" algn="ctr">
                        <a:spcBef>
                          <a:spcPts val="0"/>
                        </a:spcBef>
                        <a:spcAft>
                          <a:spcPts val="0"/>
                        </a:spcAft>
                        <a:buNone/>
                      </a:pPr>
                      <a:r>
                        <a:rPr lang="en-US"/>
                        <a:t>1</a:t>
                      </a:r>
                      <a:r>
                        <a:rPr lang="en-US"/>
                        <a:t>. Automated Cancer Segmentation – Develop deep learning methods to accurately segment lung cancer tissues in whole-slide histopathology images (WSI).</a:t>
                      </a:r>
                      <a:endParaRPr/>
                    </a:p>
                    <a:p>
                      <a:pPr indent="0" lvl="0" marL="0" rtl="0" algn="ctr">
                        <a:spcBef>
                          <a:spcPts val="0"/>
                        </a:spcBef>
                        <a:spcAft>
                          <a:spcPts val="0"/>
                        </a:spcAft>
                        <a:buNone/>
                      </a:pPr>
                      <a:r>
                        <a:rPr lang="en-US"/>
                        <a:t>2. Challenge Benchmarking – The ACDC@LungHP Challenge 2019 aimed to evaluate different AI-based segmentation methods on lung cancer WSI. </a:t>
                      </a:r>
                      <a:endParaRPr/>
                    </a:p>
                    <a:p>
                      <a:pPr indent="0" lvl="0" marL="0" rtl="0" algn="ctr">
                        <a:spcBef>
                          <a:spcPts val="0"/>
                        </a:spcBef>
                        <a:spcAft>
                          <a:spcPts val="0"/>
                        </a:spcAft>
                        <a:buNone/>
                      </a:pPr>
                      <a:r>
                        <a:rPr lang="en-US"/>
                        <a:t>3. Model Evaluation – Assess CNN-based models using metrics like Dice Coefficient (DC), Precision, Sensitivity, and Specificity. </a:t>
                      </a:r>
                      <a:endParaRPr/>
                    </a:p>
                    <a:p>
                      <a:pPr indent="0" lvl="0" marL="0" rtl="0" algn="ctr">
                        <a:spcBef>
                          <a:spcPts val="0"/>
                        </a:spcBef>
                        <a:spcAft>
                          <a:spcPts val="0"/>
                        </a:spcAft>
                        <a:buNone/>
                      </a:pPr>
                      <a:r>
                        <a:rPr lang="en-US"/>
                        <a:t>4. Multi-Model vs. Single Model Performance – Compare the effectiveness of multi-model vs. single-model architectures. </a:t>
                      </a:r>
                      <a:endParaRPr/>
                    </a:p>
                    <a:p>
                      <a:pPr indent="0" lvl="0" marL="0" rtl="0" algn="ctr">
                        <a:spcBef>
                          <a:spcPts val="0"/>
                        </a:spcBef>
                        <a:spcAft>
                          <a:spcPts val="0"/>
                        </a:spcAft>
                        <a:buNone/>
                      </a:pPr>
                      <a:r>
                        <a:rPr lang="en-US"/>
                        <a:t>5. Enhance Pathologists' Workflow – Use AI to assist in cancer tissue reducing pathologists’ workload. </a:t>
                      </a:r>
                      <a:endParaRPr/>
                    </a:p>
                  </a:txBody>
                  <a:tcPr marT="45725" marB="45725" marR="91450" marL="91450"/>
                </a:tc>
                <a:tc>
                  <a:txBody>
                    <a:bodyPr/>
                    <a:lstStyle/>
                    <a:p>
                      <a:pPr indent="0" lvl="0" marL="0" rtl="0" algn="ctr">
                        <a:spcBef>
                          <a:spcPts val="0"/>
                        </a:spcBef>
                        <a:spcAft>
                          <a:spcPts val="0"/>
                        </a:spcAft>
                        <a:buNone/>
                      </a:pPr>
                      <a:r>
                        <a:rPr lang="en-US"/>
                        <a:t>1. Lack of Clinical Deployment – Model not tested in real-world pathology labs.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2. Limited Performance on Challenging Cases – Models struggled with complex tumor structures, reducing accuracy.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US"/>
                        <a:t>3. No Integration with Cloud AI – The study does explore not scalable cloud-based implementations for remote pathology. </a:t>
                      </a:r>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63" name="Google Shape;163;p23"/>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600"/>
                        <a:t>10</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a:t>Lung Cancer Detection and Classification using CT Scan Image Processing.</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[Z. Li et al., "Deep Learning Methods for Lung Cancer Segmentation in Whole-Slide Histopathology Images—The ACDC@LungHP Challenge 2019," in IEEE Journal of Biomedical and Health Informatics, vol. 25, no. 2, pp. 429-440, Feb. 2021, doi: 10.1109/JBHI.2020.3039741]</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(Journal)</a:t>
                      </a:r>
                      <a:endParaRPr sz="1600"/>
                    </a:p>
                  </a:txBody>
                  <a:tcPr marT="45725" marB="45725" marR="91450" marL="91450"/>
                </a:tc>
                <a:tc>
                  <a:txBody>
                    <a:bodyPr/>
                    <a:lstStyle/>
                    <a:p>
                      <a:pPr indent="0" lvl="0" marL="0" marR="0" rtl="0" algn="ctr">
                        <a:spcBef>
                          <a:spcPts val="0"/>
                        </a:spcBef>
                        <a:spcAft>
                          <a:spcPts val="0"/>
                        </a:spcAft>
                        <a:buNone/>
                      </a:pPr>
                      <a:r>
                        <a:rPr lang="en-US" sz="1600"/>
                        <a:t>2020</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300"/>
                        <a:t>1. To propose a novel approach for lung cancer detection and classification using CT scan image processing.</a:t>
                      </a:r>
                      <a:endParaRPr sz="1300"/>
                    </a:p>
                    <a:p>
                      <a:pPr indent="0" lvl="0" marL="0" rtl="0" algn="ctr">
                        <a:spcBef>
                          <a:spcPts val="0"/>
                        </a:spcBef>
                        <a:spcAft>
                          <a:spcPts val="0"/>
                        </a:spcAft>
                        <a:buClr>
                          <a:schemeClr val="dk1"/>
                        </a:buClr>
                        <a:buSzPts val="1100"/>
                        <a:buFont typeface="Arial"/>
                        <a:buNone/>
                      </a:pPr>
                      <a:r>
                        <a:rPr lang="en-US" sz="1300"/>
                        <a:t>2. To implement image preprocessing techniques such as smoothing and enhancement for better image quality.</a:t>
                      </a:r>
                      <a:endParaRPr sz="1300"/>
                    </a:p>
                    <a:p>
                      <a:pPr indent="0" lvl="0" marL="0" rtl="0" algn="ctr">
                        <a:spcBef>
                          <a:spcPts val="0"/>
                        </a:spcBef>
                        <a:spcAft>
                          <a:spcPts val="0"/>
                        </a:spcAft>
                        <a:buClr>
                          <a:schemeClr val="dk1"/>
                        </a:buClr>
                        <a:buSzPts val="1100"/>
                        <a:buFont typeface="Arial"/>
                        <a:buNone/>
                      </a:pPr>
                      <a:r>
                        <a:rPr lang="en-US" sz="1300"/>
                        <a:t>3. To apply thresholding and edge detection methods for segmentation of the lung tumor region from the lung mask.</a:t>
                      </a:r>
                      <a:endParaRPr sz="1300"/>
                    </a:p>
                    <a:p>
                      <a:pPr indent="0" lvl="0" marL="0" rtl="0" algn="ctr">
                        <a:spcBef>
                          <a:spcPts val="0"/>
                        </a:spcBef>
                        <a:spcAft>
                          <a:spcPts val="0"/>
                        </a:spcAft>
                        <a:buClr>
                          <a:schemeClr val="dk1"/>
                        </a:buClr>
                        <a:buSzPts val="1100"/>
                        <a:buFont typeface="Arial"/>
                        <a:buNone/>
                      </a:pPr>
                      <a:r>
                        <a:rPr lang="en-US" sz="1300"/>
                        <a:t>4. To extract geometrical features like area, perimeter, eccentricity, compactness, and circularity of the segmented tumor regions.</a:t>
                      </a:r>
                      <a:endParaRPr sz="1300"/>
                    </a:p>
                    <a:p>
                      <a:pPr indent="0" lvl="0" marL="0" rtl="0" algn="ctr">
                        <a:spcBef>
                          <a:spcPts val="0"/>
                        </a:spcBef>
                        <a:spcAft>
                          <a:spcPts val="0"/>
                        </a:spcAft>
                        <a:buClr>
                          <a:schemeClr val="dk1"/>
                        </a:buClr>
                        <a:buSzPts val="1100"/>
                        <a:buFont typeface="Arial"/>
                        <a:buNone/>
                      </a:pPr>
                      <a:r>
                        <a:rPr lang="en-US" sz="1300"/>
                        <a:t>5. To classify the extracted features into benign or malignant tumors using a Support Vector Machine (SVM) classifier.</a:t>
                      </a:r>
                      <a:endParaRPr sz="1300"/>
                    </a:p>
                    <a:p>
                      <a:pPr indent="0" lvl="0" marL="0" rtl="0" algn="ctr">
                        <a:spcBef>
                          <a:spcPts val="0"/>
                        </a:spcBef>
                        <a:spcAft>
                          <a:spcPts val="0"/>
                        </a:spcAft>
                        <a:buNone/>
                      </a:pPr>
                      <a:r>
                        <a:rPr lang="en-US" sz="1300"/>
                        <a:t>6. To evaluate the performance of the proposed system in terms of accuracy and detection of lung cancer nodules.</a:t>
                      </a:r>
                      <a:endParaRPr sz="1300"/>
                    </a:p>
                  </a:txBody>
                  <a:tcPr marT="45725" marB="45725" marR="91450" marL="91450"/>
                </a:tc>
                <a:tc>
                  <a:txBody>
                    <a:bodyPr/>
                    <a:lstStyle/>
                    <a:p>
                      <a:pPr indent="0" lvl="0" marL="0" marR="0" rtl="0" algn="ctr">
                        <a:spcBef>
                          <a:spcPts val="0"/>
                        </a:spcBef>
                        <a:spcAft>
                          <a:spcPts val="0"/>
                        </a:spcAft>
                        <a:buNone/>
                      </a:pPr>
                      <a:r>
                        <a:rPr lang="en-US" sz="1300"/>
                        <a:t>1. Existing methods for lung cancer detection using CT scans often require prior information, which limits the accuracy and applicability in real-world scenarios.</a:t>
                      </a:r>
                      <a:endParaRPr sz="1300"/>
                    </a:p>
                    <a:p>
                      <a:pPr indent="0" lvl="0" marL="0" rtl="0" algn="ctr">
                        <a:spcBef>
                          <a:spcPts val="0"/>
                        </a:spcBef>
                        <a:spcAft>
                          <a:spcPts val="0"/>
                        </a:spcAft>
                        <a:buClr>
                          <a:schemeClr val="dk1"/>
                        </a:buClr>
                        <a:buSzPts val="1100"/>
                        <a:buFont typeface="Arial"/>
                        <a:buNone/>
                      </a:pPr>
                      <a:r>
                        <a:rPr lang="en-US" sz="1300"/>
                        <a:t>2. Many current approaches for lung cancer classification focus on only benign or malignant detection but lack clear distinction in the severity stages.</a:t>
                      </a:r>
                      <a:endParaRPr sz="1300"/>
                    </a:p>
                    <a:p>
                      <a:pPr indent="0" lvl="0" marL="0" rtl="0" algn="ctr">
                        <a:spcBef>
                          <a:spcPts val="0"/>
                        </a:spcBef>
                        <a:spcAft>
                          <a:spcPts val="0"/>
                        </a:spcAft>
                        <a:buClr>
                          <a:schemeClr val="dk1"/>
                        </a:buClr>
                        <a:buSzPts val="1100"/>
                        <a:buFont typeface="Arial"/>
                        <a:buNone/>
                      </a:pPr>
                      <a:r>
                        <a:rPr lang="en-US" sz="1300"/>
                        <a:t>3. Image preprocessing methods, such as filtering and enhancement, have room for optimization to improve segmentation and feature extraction processes.</a:t>
                      </a:r>
                      <a:endParaRPr sz="1300"/>
                    </a:p>
                    <a:p>
                      <a:pPr indent="0" lvl="0" marL="0" rtl="0" algn="ctr">
                        <a:spcBef>
                          <a:spcPts val="0"/>
                        </a:spcBef>
                        <a:spcAft>
                          <a:spcPts val="0"/>
                        </a:spcAft>
                        <a:buClr>
                          <a:schemeClr val="dk1"/>
                        </a:buClr>
                        <a:buSzPts val="1100"/>
                        <a:buFont typeface="Arial"/>
                        <a:buNone/>
                      </a:pPr>
                      <a:r>
                        <a:rPr lang="en-US" sz="1300"/>
                        <a:t>4. There is a need for more reliable and generalized classification models that can work efficiently across different datasets without manual adjustments.</a:t>
                      </a:r>
                      <a:endParaRPr sz="1300"/>
                    </a:p>
                    <a:p>
                      <a:pPr indent="0" lvl="0" marL="0" rtl="0" algn="ctr">
                        <a:spcBef>
                          <a:spcPts val="0"/>
                        </a:spcBef>
                        <a:spcAft>
                          <a:spcPts val="0"/>
                        </a:spcAft>
                        <a:buNone/>
                      </a:pPr>
                      <a:r>
                        <a:rPr lang="en-US" sz="1300"/>
                        <a:t>5. ⁠Current methods lack robustness in handling noise and artifacts in CT images, which can lead to incorrect tumor identification and classification.</a:t>
                      </a:r>
                      <a:endParaRPr sz="13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2853525" y="-72375"/>
            <a:ext cx="64491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sz="3100"/>
              <a:t>Identified Gaps in Existing Literature</a:t>
            </a:r>
            <a:endParaRPr sz="3100"/>
          </a:p>
        </p:txBody>
      </p:sp>
      <p:sp>
        <p:nvSpPr>
          <p:cNvPr id="169" name="Google Shape;169;p24"/>
          <p:cNvSpPr txBox="1"/>
          <p:nvPr>
            <p:ph idx="1" type="body"/>
          </p:nvPr>
        </p:nvSpPr>
        <p:spPr>
          <a:xfrm>
            <a:off x="513625" y="1017750"/>
            <a:ext cx="10840200" cy="5202900"/>
          </a:xfrm>
          <a:prstGeom prst="rect">
            <a:avLst/>
          </a:prstGeom>
          <a:noFill/>
          <a:ln>
            <a:noFill/>
          </a:ln>
        </p:spPr>
        <p:txBody>
          <a:bodyPr anchorCtr="0" anchor="t" bIns="45700" lIns="91425" spcFirstLastPara="1" rIns="91425" wrap="square" tIns="45700">
            <a:normAutofit lnSpcReduction="10000"/>
          </a:bodyPr>
          <a:lstStyle/>
          <a:p>
            <a:pPr indent="-374650" lvl="0" marL="457200" rtl="0" algn="l">
              <a:lnSpc>
                <a:spcPct val="115000"/>
              </a:lnSpc>
              <a:spcBef>
                <a:spcPts val="1400"/>
              </a:spcBef>
              <a:spcAft>
                <a:spcPts val="0"/>
              </a:spcAft>
              <a:buSzPts val="2300"/>
              <a:buChar char="●"/>
            </a:pPr>
            <a:r>
              <a:rPr b="1" lang="en-US" sz="2300"/>
              <a:t>Limited Interpretability</a:t>
            </a:r>
            <a:r>
              <a:rPr lang="en-US" sz="2300"/>
              <a:t> – Reliance on Grad-CAM, lacking SHAP and LIME for better transparency.</a:t>
            </a:r>
            <a:endParaRPr sz="2300"/>
          </a:p>
          <a:p>
            <a:pPr indent="-374650" lvl="0" marL="457200" rtl="0" algn="l">
              <a:lnSpc>
                <a:spcPct val="115000"/>
              </a:lnSpc>
              <a:spcBef>
                <a:spcPts val="0"/>
              </a:spcBef>
              <a:spcAft>
                <a:spcPts val="0"/>
              </a:spcAft>
              <a:buSzPts val="2300"/>
              <a:buChar char="●"/>
            </a:pPr>
            <a:r>
              <a:rPr b="1" lang="en-US" sz="2300"/>
              <a:t>No Transfer Learning</a:t>
            </a:r>
            <a:r>
              <a:rPr lang="en-US" sz="2300"/>
              <a:t> – Models miss out on pre-trained architectures for improved feature learning.</a:t>
            </a:r>
            <a:endParaRPr sz="2300"/>
          </a:p>
          <a:p>
            <a:pPr indent="-374650" lvl="0" marL="457200" rtl="0" algn="l">
              <a:lnSpc>
                <a:spcPct val="115000"/>
              </a:lnSpc>
              <a:spcBef>
                <a:spcPts val="0"/>
              </a:spcBef>
              <a:spcAft>
                <a:spcPts val="0"/>
              </a:spcAft>
              <a:buSzPts val="2300"/>
              <a:buChar char="●"/>
            </a:pPr>
            <a:r>
              <a:rPr b="1" lang="en-US" sz="2300"/>
              <a:t>No 3D Image Analysis</a:t>
            </a:r>
            <a:r>
              <a:rPr lang="en-US" sz="2300"/>
              <a:t> – Focus on 2D imaging, ignoring crucial depth information in lung scans.</a:t>
            </a:r>
            <a:endParaRPr sz="2300"/>
          </a:p>
          <a:p>
            <a:pPr indent="-374650" lvl="0" marL="457200" rtl="0" algn="l">
              <a:lnSpc>
                <a:spcPct val="115000"/>
              </a:lnSpc>
              <a:spcBef>
                <a:spcPts val="0"/>
              </a:spcBef>
              <a:spcAft>
                <a:spcPts val="0"/>
              </a:spcAft>
              <a:buSzPts val="2300"/>
              <a:buChar char="●"/>
            </a:pPr>
            <a:r>
              <a:rPr b="1" lang="en-US" sz="2300"/>
              <a:t>Dataset Issues</a:t>
            </a:r>
            <a:r>
              <a:rPr lang="en-US" sz="2300"/>
              <a:t> – Small, non-diverse datasets cause biases and limit generalization.</a:t>
            </a:r>
            <a:endParaRPr sz="2300"/>
          </a:p>
          <a:p>
            <a:pPr indent="-374650" lvl="0" marL="457200" rtl="0" algn="l">
              <a:lnSpc>
                <a:spcPct val="115000"/>
              </a:lnSpc>
              <a:spcBef>
                <a:spcPts val="0"/>
              </a:spcBef>
              <a:spcAft>
                <a:spcPts val="0"/>
              </a:spcAft>
              <a:buSzPts val="2300"/>
              <a:buChar char="●"/>
            </a:pPr>
            <a:r>
              <a:rPr b="1" lang="en-US" sz="2300"/>
              <a:t>No Standard Metrics</a:t>
            </a:r>
            <a:r>
              <a:rPr lang="en-US" sz="2300"/>
              <a:t> – Lack of universal benchmarks makes model comparisons difficult.</a:t>
            </a:r>
            <a:endParaRPr sz="2300"/>
          </a:p>
          <a:p>
            <a:pPr indent="-374650" lvl="0" marL="457200" rtl="0" algn="l">
              <a:lnSpc>
                <a:spcPct val="115000"/>
              </a:lnSpc>
              <a:spcBef>
                <a:spcPts val="0"/>
              </a:spcBef>
              <a:spcAft>
                <a:spcPts val="0"/>
              </a:spcAft>
              <a:buSzPts val="2300"/>
              <a:buChar char="●"/>
            </a:pPr>
            <a:r>
              <a:rPr b="1" lang="en-US" sz="2300"/>
              <a:t>Clinical Deployment Issues</a:t>
            </a:r>
            <a:r>
              <a:rPr lang="en-US" sz="2300"/>
              <a:t> – AI models are not tested in real hospital settings.</a:t>
            </a:r>
            <a:endParaRPr sz="2300"/>
          </a:p>
          <a:p>
            <a:pPr indent="-374650" lvl="0" marL="457200" rtl="0" algn="l">
              <a:lnSpc>
                <a:spcPct val="115000"/>
              </a:lnSpc>
              <a:spcBef>
                <a:spcPts val="0"/>
              </a:spcBef>
              <a:spcAft>
                <a:spcPts val="0"/>
              </a:spcAft>
              <a:buSzPts val="2300"/>
              <a:buChar char="●"/>
            </a:pPr>
            <a:r>
              <a:rPr b="1" lang="en-US" sz="2300"/>
              <a:t>High Computational Costs</a:t>
            </a:r>
            <a:r>
              <a:rPr lang="en-US" sz="2300"/>
              <a:t> – Expensive models hinder real-time clinical use.</a:t>
            </a:r>
            <a:endParaRPr sz="2300"/>
          </a:p>
          <a:p>
            <a:pPr indent="-374650" lvl="0" marL="457200" rtl="0" algn="l">
              <a:lnSpc>
                <a:spcPct val="115000"/>
              </a:lnSpc>
              <a:spcBef>
                <a:spcPts val="0"/>
              </a:spcBef>
              <a:spcAft>
                <a:spcPts val="0"/>
              </a:spcAft>
              <a:buSzPts val="2300"/>
              <a:buChar char="●"/>
            </a:pPr>
            <a:r>
              <a:rPr b="1" lang="en-US" sz="2300"/>
              <a:t>Ethical &amp; Legal Concerns</a:t>
            </a:r>
            <a:r>
              <a:rPr lang="en-US" sz="2300"/>
              <a:t> – Issues with data privacy, accountability, and explainability.</a:t>
            </a:r>
            <a:endParaRPr sz="2300"/>
          </a:p>
          <a:p>
            <a:pPr indent="0" lvl="0" marL="457200" rtl="0" algn="l">
              <a:lnSpc>
                <a:spcPct val="90000"/>
              </a:lnSpc>
              <a:spcBef>
                <a:spcPts val="1400"/>
              </a:spcBef>
              <a:spcAft>
                <a:spcPts val="0"/>
              </a:spcAft>
              <a:buNone/>
            </a:pPr>
            <a:r>
              <a:t/>
            </a:r>
            <a:endParaRPr/>
          </a:p>
        </p:txBody>
      </p:sp>
      <p:sp>
        <p:nvSpPr>
          <p:cNvPr id="170" name="Google Shape;1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066450" y="136850"/>
            <a:ext cx="6059100" cy="1156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2900"/>
              <a:t>Justification of the Problem Statement</a:t>
            </a:r>
            <a:endParaRPr sz="2900"/>
          </a:p>
        </p:txBody>
      </p:sp>
      <p:sp>
        <p:nvSpPr>
          <p:cNvPr id="177" name="Google Shape;177;p25"/>
          <p:cNvSpPr txBox="1"/>
          <p:nvPr>
            <p:ph idx="1" type="body"/>
          </p:nvPr>
        </p:nvSpPr>
        <p:spPr>
          <a:xfrm>
            <a:off x="663450" y="1253400"/>
            <a:ext cx="11150100" cy="5195700"/>
          </a:xfrm>
          <a:prstGeom prst="rect">
            <a:avLst/>
          </a:prstGeom>
        </p:spPr>
        <p:txBody>
          <a:bodyPr anchorCtr="0" anchor="t" bIns="45700" lIns="91425" spcFirstLastPara="1" rIns="91425" wrap="square" tIns="45700">
            <a:normAutofit fontScale="77500" lnSpcReduction="10000"/>
          </a:bodyPr>
          <a:lstStyle/>
          <a:p>
            <a:pPr indent="0" lvl="0" marL="0" rtl="0" algn="l">
              <a:spcBef>
                <a:spcPts val="1000"/>
              </a:spcBef>
              <a:spcAft>
                <a:spcPts val="0"/>
              </a:spcAft>
              <a:buNone/>
            </a:pPr>
            <a:r>
              <a:rPr lang="en-US" sz="2687"/>
              <a:t>To bridge these gaps, this research proposes an end-to-end AI-driven chest cancer detection system that is interpretable, computationally efficient, and clinically deployable. The following enhancements will be incorporated:</a:t>
            </a:r>
            <a:endParaRPr sz="2687"/>
          </a:p>
          <a:p>
            <a:pPr indent="-356343" lvl="0" marL="457200" rtl="0" algn="l">
              <a:lnSpc>
                <a:spcPct val="115000"/>
              </a:lnSpc>
              <a:spcBef>
                <a:spcPts val="1400"/>
              </a:spcBef>
              <a:spcAft>
                <a:spcPts val="0"/>
              </a:spcAft>
              <a:buSzPct val="100000"/>
              <a:buChar char="●"/>
            </a:pPr>
            <a:r>
              <a:rPr b="1" lang="en-US" sz="2595"/>
              <a:t>Enhanced Interpretability</a:t>
            </a:r>
            <a:r>
              <a:rPr lang="en-US" sz="2595"/>
              <a:t> – Integrate SHAP and LIME with Grad-CAM for better AI explainability.</a:t>
            </a:r>
            <a:endParaRPr sz="2595"/>
          </a:p>
          <a:p>
            <a:pPr indent="-356343" lvl="0" marL="457200" rtl="0" algn="l">
              <a:lnSpc>
                <a:spcPct val="115000"/>
              </a:lnSpc>
              <a:spcBef>
                <a:spcPts val="0"/>
              </a:spcBef>
              <a:spcAft>
                <a:spcPts val="0"/>
              </a:spcAft>
              <a:buSzPct val="100000"/>
              <a:buChar char="●"/>
            </a:pPr>
            <a:r>
              <a:rPr b="1" lang="en-US" sz="2595"/>
              <a:t>Transfer Learning</a:t>
            </a:r>
            <a:r>
              <a:rPr lang="en-US" sz="2595"/>
              <a:t> – Use pre-trained models (ResNet, EfficientNet) for improved feature extraction and accuracy.</a:t>
            </a:r>
            <a:endParaRPr sz="2595"/>
          </a:p>
          <a:p>
            <a:pPr indent="-356343" lvl="0" marL="457200" rtl="0" algn="l">
              <a:lnSpc>
                <a:spcPct val="115000"/>
              </a:lnSpc>
              <a:spcBef>
                <a:spcPts val="0"/>
              </a:spcBef>
              <a:spcAft>
                <a:spcPts val="0"/>
              </a:spcAft>
              <a:buSzPct val="100000"/>
              <a:buChar char="●"/>
            </a:pPr>
            <a:r>
              <a:rPr b="1" lang="en-US" sz="2595"/>
              <a:t>3D Image Analysis</a:t>
            </a:r>
            <a:r>
              <a:rPr lang="en-US" sz="2595"/>
              <a:t> – Develop models for 3D lung CT scans to enhance tumor detection.</a:t>
            </a:r>
            <a:endParaRPr sz="2595"/>
          </a:p>
          <a:p>
            <a:pPr indent="-356343" lvl="0" marL="457200" rtl="0" algn="l">
              <a:lnSpc>
                <a:spcPct val="115000"/>
              </a:lnSpc>
              <a:spcBef>
                <a:spcPts val="0"/>
              </a:spcBef>
              <a:spcAft>
                <a:spcPts val="0"/>
              </a:spcAft>
              <a:buSzPct val="100000"/>
              <a:buChar char="●"/>
            </a:pPr>
            <a:r>
              <a:rPr b="1" lang="en-US" sz="2595"/>
              <a:t>Diverse Datasets</a:t>
            </a:r>
            <a:r>
              <a:rPr lang="en-US" sz="2595"/>
              <a:t> – Use multi-source data and augmentation to reduce biases and improve generalization.</a:t>
            </a:r>
            <a:endParaRPr sz="2595"/>
          </a:p>
          <a:p>
            <a:pPr indent="-356343" lvl="0" marL="457200" rtl="0" algn="l">
              <a:lnSpc>
                <a:spcPct val="115000"/>
              </a:lnSpc>
              <a:spcBef>
                <a:spcPts val="0"/>
              </a:spcBef>
              <a:spcAft>
                <a:spcPts val="0"/>
              </a:spcAft>
              <a:buSzPct val="100000"/>
              <a:buChar char="●"/>
            </a:pPr>
            <a:r>
              <a:rPr b="1" lang="en-US" sz="2595"/>
              <a:t>Standardized Metrics</a:t>
            </a:r>
            <a:r>
              <a:rPr lang="en-US" sz="2595"/>
              <a:t> – Implement AUC-ROC, sensitivity, and F1-score for better model comparisons.</a:t>
            </a:r>
            <a:endParaRPr sz="2595"/>
          </a:p>
          <a:p>
            <a:pPr indent="-356343" lvl="0" marL="457200" rtl="0" algn="l">
              <a:lnSpc>
                <a:spcPct val="115000"/>
              </a:lnSpc>
              <a:spcBef>
                <a:spcPts val="0"/>
              </a:spcBef>
              <a:spcAft>
                <a:spcPts val="0"/>
              </a:spcAft>
              <a:buSzPct val="100000"/>
              <a:buChar char="●"/>
            </a:pPr>
            <a:r>
              <a:rPr b="1" lang="en-US" sz="2595"/>
              <a:t>Clinical Integration</a:t>
            </a:r>
            <a:r>
              <a:rPr lang="en-US" sz="2595"/>
              <a:t> – Collaborate with hospitals for real-world testing and cloud-based deployment.</a:t>
            </a:r>
            <a:endParaRPr sz="2595"/>
          </a:p>
          <a:p>
            <a:pPr indent="-356343" lvl="0" marL="457200" rtl="0" algn="l">
              <a:lnSpc>
                <a:spcPct val="115000"/>
              </a:lnSpc>
              <a:spcBef>
                <a:spcPts val="0"/>
              </a:spcBef>
              <a:spcAft>
                <a:spcPts val="0"/>
              </a:spcAft>
              <a:buSzPct val="100000"/>
              <a:buChar char="●"/>
            </a:pPr>
            <a:r>
              <a:rPr b="1" lang="en-US" sz="2595"/>
              <a:t>Computational Efficiency</a:t>
            </a:r>
            <a:r>
              <a:rPr lang="en-US" sz="2595"/>
              <a:t> – Optimize AI models using quantization and pruning for faster diagnoses.</a:t>
            </a:r>
            <a:endParaRPr sz="2595"/>
          </a:p>
          <a:p>
            <a:pPr indent="-356343" lvl="0" marL="457200" rtl="0" algn="l">
              <a:lnSpc>
                <a:spcPct val="115000"/>
              </a:lnSpc>
              <a:spcBef>
                <a:spcPts val="0"/>
              </a:spcBef>
              <a:spcAft>
                <a:spcPts val="0"/>
              </a:spcAft>
              <a:buSzPct val="100000"/>
              <a:buChar char="●"/>
            </a:pPr>
            <a:r>
              <a:rPr b="1" lang="en-US" sz="2595"/>
              <a:t>Ethical &amp; Legal Compliance</a:t>
            </a:r>
            <a:r>
              <a:rPr lang="en-US" sz="2595"/>
              <a:t> – Ensure data privacy with federated learning and transparent AI protocols.</a:t>
            </a:r>
            <a:endParaRPr sz="2595"/>
          </a:p>
          <a:p>
            <a:pPr indent="0" lvl="0" marL="457200" rtl="0" algn="l">
              <a:spcBef>
                <a:spcPts val="1400"/>
              </a:spcBef>
              <a:spcAft>
                <a:spcPts val="0"/>
              </a:spcAft>
              <a:buNone/>
            </a:pPr>
            <a:r>
              <a:t/>
            </a:r>
            <a:endParaRPr sz="2300"/>
          </a:p>
        </p:txBody>
      </p:sp>
      <p:sp>
        <p:nvSpPr>
          <p:cNvPr id="178" name="Google Shape;178;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Requirements Gathering</a:t>
            </a:r>
            <a:endParaRPr/>
          </a:p>
        </p:txBody>
      </p:sp>
      <p:sp>
        <p:nvSpPr>
          <p:cNvPr id="184" name="Google Shape;184;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700">
                <a:latin typeface="Times New Roman"/>
                <a:ea typeface="Times New Roman"/>
                <a:cs typeface="Times New Roman"/>
                <a:sym typeface="Times New Roman"/>
              </a:rPr>
              <a:t>Dataset : </a:t>
            </a:r>
            <a:r>
              <a:rPr lang="en-US" sz="2700" u="sng">
                <a:solidFill>
                  <a:schemeClr val="hlink"/>
                </a:solidFill>
                <a:latin typeface="Times New Roman"/>
                <a:ea typeface="Times New Roman"/>
                <a:cs typeface="Times New Roman"/>
                <a:sym typeface="Times New Roman"/>
                <a:hlinkClick r:id="rId3"/>
              </a:rPr>
              <a:t>https://universe.roboflow.com/lung-cancer-3gsnq/lung-cancer-dataset</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rPr lang="en-US" sz="2700">
                <a:latin typeface="Times New Roman"/>
                <a:ea typeface="Times New Roman"/>
                <a:cs typeface="Times New Roman"/>
                <a:sym typeface="Times New Roman"/>
              </a:rPr>
              <a:t>Orchestration Tools (Software): MLFlow - </a:t>
            </a:r>
            <a:r>
              <a:rPr lang="en-US" sz="2700" u="sng">
                <a:solidFill>
                  <a:schemeClr val="hlink"/>
                </a:solidFill>
                <a:latin typeface="Times New Roman"/>
                <a:ea typeface="Times New Roman"/>
                <a:cs typeface="Times New Roman"/>
                <a:sym typeface="Times New Roman"/>
                <a:hlinkClick r:id="rId4"/>
              </a:rPr>
              <a:t>https://mlflow.org/</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rPr lang="en-US" sz="2700">
                <a:latin typeface="Times New Roman"/>
                <a:ea typeface="Times New Roman"/>
                <a:cs typeface="Times New Roman"/>
                <a:sym typeface="Times New Roman"/>
              </a:rPr>
              <a:t>						   				DVC - </a:t>
            </a:r>
            <a:r>
              <a:rPr lang="en-US" sz="2700" u="sng">
                <a:solidFill>
                  <a:schemeClr val="hlink"/>
                </a:solidFill>
                <a:latin typeface="Times New Roman"/>
                <a:ea typeface="Times New Roman"/>
                <a:cs typeface="Times New Roman"/>
                <a:sym typeface="Times New Roman"/>
                <a:hlinkClick r:id="rId5"/>
              </a:rPr>
              <a:t>https://dvc.org/</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t/>
            </a:r>
            <a:endParaRPr sz="27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2800"/>
              <a:buNone/>
            </a:pPr>
            <a:r>
              <a:rPr lang="en-US" sz="2700">
                <a:latin typeface="Times New Roman"/>
                <a:ea typeface="Times New Roman"/>
                <a:cs typeface="Times New Roman"/>
                <a:sym typeface="Times New Roman"/>
              </a:rPr>
              <a:t>Hardware - Intel i5 Processor, 8 GB RAM, 512 SSD</a:t>
            </a:r>
            <a:br>
              <a:rPr lang="en-US" sz="2700">
                <a:latin typeface="Times New Roman"/>
                <a:ea typeface="Times New Roman"/>
                <a:cs typeface="Times New Roman"/>
                <a:sym typeface="Times New Roman"/>
              </a:rPr>
            </a:br>
            <a:br>
              <a:rPr lang="en-US" sz="2700">
                <a:latin typeface="Times New Roman"/>
                <a:ea typeface="Times New Roman"/>
                <a:cs typeface="Times New Roman"/>
                <a:sym typeface="Times New Roman"/>
              </a:rPr>
            </a:br>
            <a:br>
              <a:rPr lang="en-US" sz="2700">
                <a:latin typeface="Times New Roman"/>
                <a:ea typeface="Times New Roman"/>
                <a:cs typeface="Times New Roman"/>
                <a:sym typeface="Times New Roman"/>
              </a:rPr>
            </a:br>
            <a:endParaRPr sz="2700">
              <a:latin typeface="Times New Roman"/>
              <a:ea typeface="Times New Roman"/>
              <a:cs typeface="Times New Roman"/>
              <a:sym typeface="Times New Roman"/>
            </a:endParaRPr>
          </a:p>
        </p:txBody>
      </p:sp>
      <p:sp>
        <p:nvSpPr>
          <p:cNvPr id="185" name="Google Shape;18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Project Timeline Diagram</a:t>
            </a:r>
            <a:endParaRPr/>
          </a:p>
        </p:txBody>
      </p:sp>
      <p:sp>
        <p:nvSpPr>
          <p:cNvPr id="191" name="Google Shape;19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2" name="Google Shape;192;p27"/>
          <p:cNvPicPr preferRelativeResize="0"/>
          <p:nvPr/>
        </p:nvPicPr>
        <p:blipFill>
          <a:blip r:embed="rId3">
            <a:alphaModFix/>
          </a:blip>
          <a:stretch>
            <a:fillRect/>
          </a:stretch>
        </p:blipFill>
        <p:spPr>
          <a:xfrm>
            <a:off x="1086300" y="1512199"/>
            <a:ext cx="9738627" cy="490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System Design [ Entire system] - Team Approach</a:t>
            </a:r>
            <a:endParaRPr/>
          </a:p>
        </p:txBody>
      </p:sp>
      <p:sp>
        <p:nvSpPr>
          <p:cNvPr id="198" name="Google Shape;19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28"/>
          <p:cNvPicPr preferRelativeResize="0"/>
          <p:nvPr/>
        </p:nvPicPr>
        <p:blipFill>
          <a:blip r:embed="rId3">
            <a:alphaModFix/>
          </a:blip>
          <a:stretch>
            <a:fillRect/>
          </a:stretch>
        </p:blipFill>
        <p:spPr>
          <a:xfrm>
            <a:off x="838200" y="1552098"/>
            <a:ext cx="10019482" cy="48042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Publication details</a:t>
            </a:r>
            <a:endParaRPr/>
          </a:p>
        </p:txBody>
      </p:sp>
      <p:sp>
        <p:nvSpPr>
          <p:cNvPr id="205" name="Google Shape;205;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400"/>
              </a:spcBef>
              <a:spcAft>
                <a:spcPts val="0"/>
              </a:spcAft>
              <a:buSzPts val="770"/>
              <a:buNone/>
            </a:pPr>
            <a:r>
              <a:rPr b="1" lang="en-US" sz="1500">
                <a:latin typeface="Times New Roman"/>
                <a:ea typeface="Times New Roman"/>
                <a:cs typeface="Times New Roman"/>
                <a:sym typeface="Times New Roman"/>
              </a:rPr>
              <a:t>Literature Review on DeepTumorNet</a:t>
            </a:r>
            <a:endParaRPr b="1" sz="150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b="1" lang="en-US" sz="1500">
                <a:latin typeface="Times New Roman"/>
                <a:ea typeface="Times New Roman"/>
                <a:cs typeface="Times New Roman"/>
                <a:sym typeface="Times New Roman"/>
              </a:rPr>
              <a:t>1. Introduction</a:t>
            </a:r>
            <a:endParaRPr b="1" sz="150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lang="en-US" sz="1500">
                <a:latin typeface="Times New Roman"/>
                <a:ea typeface="Times New Roman"/>
                <a:cs typeface="Times New Roman"/>
                <a:sym typeface="Times New Roman"/>
              </a:rPr>
              <a:t>Lung cancer is a leading cause of cancer-related deaths, with early detection crucial for survival. Traditional diagnostic methods are time-consuming and error-prone. AI and deep learning offer automated, accurate solutions. This paper reviews AI-driven lung cancer detection methods, key challenges, and future directions.</a:t>
            </a:r>
            <a:endParaRPr sz="1500">
              <a:latin typeface="Times New Roman"/>
              <a:ea typeface="Times New Roman"/>
              <a:cs typeface="Times New Roman"/>
              <a:sym typeface="Times New Roman"/>
            </a:endParaRPr>
          </a:p>
          <a:p>
            <a:pPr indent="0" lvl="0" marL="0" rtl="0" algn="l">
              <a:lnSpc>
                <a:spcPct val="95000"/>
              </a:lnSpc>
              <a:spcBef>
                <a:spcPts val="1200"/>
              </a:spcBef>
              <a:spcAft>
                <a:spcPts val="0"/>
              </a:spcAft>
              <a:buSzPts val="770"/>
              <a:buNone/>
            </a:pPr>
            <a:r>
              <a:rPr b="1" lang="en-US" sz="1500">
                <a:latin typeface="Times New Roman"/>
                <a:ea typeface="Times New Roman"/>
                <a:cs typeface="Times New Roman"/>
                <a:sym typeface="Times New Roman"/>
              </a:rPr>
              <a:t>2. Existing Work</a:t>
            </a:r>
            <a:endParaRPr b="1" sz="1500">
              <a:latin typeface="Times New Roman"/>
              <a:ea typeface="Times New Roman"/>
              <a:cs typeface="Times New Roman"/>
              <a:sym typeface="Times New Roman"/>
            </a:endParaRPr>
          </a:p>
          <a:p>
            <a:pPr indent="-323850" lvl="0" marL="457200" rtl="0" algn="l">
              <a:lnSpc>
                <a:spcPct val="95000"/>
              </a:lnSpc>
              <a:spcBef>
                <a:spcPts val="1200"/>
              </a:spcBef>
              <a:spcAft>
                <a:spcPts val="0"/>
              </a:spcAft>
              <a:buSzPts val="1500"/>
              <a:buChar char="●"/>
            </a:pPr>
            <a:r>
              <a:rPr b="1" lang="en-US" sz="1500">
                <a:latin typeface="Times New Roman"/>
                <a:ea typeface="Times New Roman"/>
                <a:cs typeface="Times New Roman"/>
                <a:sym typeface="Times New Roman"/>
              </a:rPr>
              <a:t>CNN-Based Detection:</a:t>
            </a:r>
            <a:r>
              <a:rPr lang="en-US" sz="1500">
                <a:latin typeface="Times New Roman"/>
                <a:ea typeface="Times New Roman"/>
                <a:cs typeface="Times New Roman"/>
                <a:sym typeface="Times New Roman"/>
              </a:rPr>
              <a:t> Identifies lung nodules and classifies them as benign or malignant.</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Char char="●"/>
            </a:pPr>
            <a:r>
              <a:rPr b="1" lang="en-US" sz="1500">
                <a:latin typeface="Times New Roman"/>
                <a:ea typeface="Times New Roman"/>
                <a:cs typeface="Times New Roman"/>
                <a:sym typeface="Times New Roman"/>
              </a:rPr>
              <a:t>Subtype Classification:</a:t>
            </a:r>
            <a:r>
              <a:rPr lang="en-US" sz="1500">
                <a:latin typeface="Times New Roman"/>
                <a:ea typeface="Times New Roman"/>
                <a:cs typeface="Times New Roman"/>
                <a:sym typeface="Times New Roman"/>
              </a:rPr>
              <a:t> Differentiates adenocarcinoma, squamous cell carcinoma, etc.</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Char char="●"/>
            </a:pPr>
            <a:r>
              <a:rPr b="1" lang="en-US" sz="1500">
                <a:latin typeface="Times New Roman"/>
                <a:ea typeface="Times New Roman"/>
                <a:cs typeface="Times New Roman"/>
                <a:sym typeface="Times New Roman"/>
              </a:rPr>
              <a:t>Segmentation Techniques:</a:t>
            </a:r>
            <a:r>
              <a:rPr lang="en-US" sz="1500">
                <a:latin typeface="Times New Roman"/>
                <a:ea typeface="Times New Roman"/>
                <a:cs typeface="Times New Roman"/>
                <a:sym typeface="Times New Roman"/>
              </a:rPr>
              <a:t> AI-driven identification of cancerous regions in CT scans.</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Char char="●"/>
            </a:pPr>
            <a:r>
              <a:rPr b="1" lang="en-US" sz="1500">
                <a:latin typeface="Times New Roman"/>
                <a:ea typeface="Times New Roman"/>
                <a:cs typeface="Times New Roman"/>
                <a:sym typeface="Times New Roman"/>
              </a:rPr>
              <a:t>Hybrid Approaches:</a:t>
            </a:r>
            <a:r>
              <a:rPr lang="en-US" sz="1500">
                <a:latin typeface="Times New Roman"/>
                <a:ea typeface="Times New Roman"/>
                <a:cs typeface="Times New Roman"/>
                <a:sym typeface="Times New Roman"/>
              </a:rPr>
              <a:t> Combines deep learning with traditional ML methods for better accuracy.</a:t>
            </a:r>
            <a:endParaRPr sz="1500">
              <a:latin typeface="Times New Roman"/>
              <a:ea typeface="Times New Roman"/>
              <a:cs typeface="Times New Roman"/>
              <a:sym typeface="Times New Roman"/>
            </a:endParaRPr>
          </a:p>
          <a:p>
            <a:pPr indent="-323850" lvl="0" marL="457200" rtl="0" algn="l">
              <a:lnSpc>
                <a:spcPct val="95000"/>
              </a:lnSpc>
              <a:spcBef>
                <a:spcPts val="0"/>
              </a:spcBef>
              <a:spcAft>
                <a:spcPts val="0"/>
              </a:spcAft>
              <a:buSzPts val="1500"/>
              <a:buChar char="●"/>
            </a:pPr>
            <a:r>
              <a:rPr b="1" lang="en-US" sz="1500">
                <a:latin typeface="Times New Roman"/>
                <a:ea typeface="Times New Roman"/>
                <a:cs typeface="Times New Roman"/>
                <a:sym typeface="Times New Roman"/>
              </a:rPr>
              <a:t>Performance Metrics:</a:t>
            </a:r>
            <a:r>
              <a:rPr lang="en-US" sz="1500">
                <a:latin typeface="Times New Roman"/>
                <a:ea typeface="Times New Roman"/>
                <a:cs typeface="Times New Roman"/>
                <a:sym typeface="Times New Roman"/>
              </a:rPr>
              <a:t> Evaluations based on accuracy, precision, recall, AUC-ROC, etc.</a:t>
            </a:r>
            <a:endParaRPr sz="150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sz="1500">
              <a:latin typeface="Times New Roman"/>
              <a:ea typeface="Times New Roman"/>
              <a:cs typeface="Times New Roman"/>
              <a:sym typeface="Times New Roman"/>
            </a:endParaRPr>
          </a:p>
        </p:txBody>
      </p:sp>
      <p:sp>
        <p:nvSpPr>
          <p:cNvPr id="206" name="Google Shape;20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Publication details</a:t>
            </a:r>
            <a:endParaRPr/>
          </a:p>
        </p:txBody>
      </p:sp>
      <p:sp>
        <p:nvSpPr>
          <p:cNvPr id="212" name="Google Shape;212;p3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770"/>
              <a:buFont typeface="Arial"/>
              <a:buNone/>
            </a:pPr>
            <a:r>
              <a:rPr b="1" lang="en-US" sz="1800">
                <a:latin typeface="Times New Roman"/>
                <a:ea typeface="Times New Roman"/>
                <a:cs typeface="Times New Roman"/>
                <a:sym typeface="Times New Roman"/>
              </a:rPr>
              <a:t>3. Challenges &amp; Gaps</a:t>
            </a:r>
            <a:endParaRPr b="1" sz="1800">
              <a:latin typeface="Times New Roman"/>
              <a:ea typeface="Times New Roman"/>
              <a:cs typeface="Times New Roman"/>
              <a:sym typeface="Times New Roman"/>
            </a:endParaRPr>
          </a:p>
          <a:p>
            <a:pPr indent="-342900" lvl="0" marL="457200" rtl="0" algn="l">
              <a:lnSpc>
                <a:spcPct val="95000"/>
              </a:lnSpc>
              <a:spcBef>
                <a:spcPts val="1200"/>
              </a:spcBef>
              <a:spcAft>
                <a:spcPts val="0"/>
              </a:spcAft>
              <a:buSzPts val="1800"/>
              <a:buChar char="●"/>
            </a:pPr>
            <a:r>
              <a:rPr b="1" lang="en-US" sz="1800">
                <a:latin typeface="Times New Roman"/>
                <a:ea typeface="Times New Roman"/>
                <a:cs typeface="Times New Roman"/>
                <a:sym typeface="Times New Roman"/>
              </a:rPr>
              <a:t>Limited Interpretability:</a:t>
            </a:r>
            <a:r>
              <a:rPr lang="en-US" sz="1800">
                <a:latin typeface="Times New Roman"/>
                <a:ea typeface="Times New Roman"/>
                <a:cs typeface="Times New Roman"/>
                <a:sym typeface="Times New Roman"/>
              </a:rPr>
              <a:t> AI models function as black boxes.</a:t>
            </a:r>
            <a:endParaRPr sz="1800">
              <a:latin typeface="Times New Roman"/>
              <a:ea typeface="Times New Roman"/>
              <a:cs typeface="Times New Roman"/>
              <a:sym typeface="Times New Roman"/>
            </a:endParaRPr>
          </a:p>
          <a:p>
            <a:pPr indent="-342900" lvl="0" marL="457200" rtl="0" algn="l">
              <a:lnSpc>
                <a:spcPct val="95000"/>
              </a:lnSpc>
              <a:spcBef>
                <a:spcPts val="0"/>
              </a:spcBef>
              <a:spcAft>
                <a:spcPts val="0"/>
              </a:spcAft>
              <a:buSzPts val="1800"/>
              <a:buChar char="●"/>
            </a:pPr>
            <a:r>
              <a:rPr b="1" lang="en-US" sz="1800">
                <a:latin typeface="Times New Roman"/>
                <a:ea typeface="Times New Roman"/>
                <a:cs typeface="Times New Roman"/>
                <a:sym typeface="Times New Roman"/>
              </a:rPr>
              <a:t>Dataset Limitations:</a:t>
            </a:r>
            <a:r>
              <a:rPr lang="en-US" sz="1800">
                <a:latin typeface="Times New Roman"/>
                <a:ea typeface="Times New Roman"/>
                <a:cs typeface="Times New Roman"/>
                <a:sym typeface="Times New Roman"/>
              </a:rPr>
              <a:t> Small, imbalanced datasets reduce generalization.</a:t>
            </a:r>
            <a:endParaRPr sz="1800">
              <a:latin typeface="Times New Roman"/>
              <a:ea typeface="Times New Roman"/>
              <a:cs typeface="Times New Roman"/>
              <a:sym typeface="Times New Roman"/>
            </a:endParaRPr>
          </a:p>
          <a:p>
            <a:pPr indent="-342900" lvl="0" marL="457200" rtl="0" algn="l">
              <a:lnSpc>
                <a:spcPct val="95000"/>
              </a:lnSpc>
              <a:spcBef>
                <a:spcPts val="0"/>
              </a:spcBef>
              <a:spcAft>
                <a:spcPts val="0"/>
              </a:spcAft>
              <a:buSzPts val="1800"/>
              <a:buChar char="●"/>
            </a:pPr>
            <a:r>
              <a:rPr b="1" lang="en-US" sz="1800">
                <a:latin typeface="Times New Roman"/>
                <a:ea typeface="Times New Roman"/>
                <a:cs typeface="Times New Roman"/>
                <a:sym typeface="Times New Roman"/>
              </a:rPr>
              <a:t>Lack of Clinical Validation:</a:t>
            </a:r>
            <a:r>
              <a:rPr lang="en-US" sz="1800">
                <a:latin typeface="Times New Roman"/>
                <a:ea typeface="Times New Roman"/>
                <a:cs typeface="Times New Roman"/>
                <a:sym typeface="Times New Roman"/>
              </a:rPr>
              <a:t> Models remain untested in real-world settings.</a:t>
            </a:r>
            <a:endParaRPr sz="1800">
              <a:latin typeface="Times New Roman"/>
              <a:ea typeface="Times New Roman"/>
              <a:cs typeface="Times New Roman"/>
              <a:sym typeface="Times New Roman"/>
            </a:endParaRPr>
          </a:p>
          <a:p>
            <a:pPr indent="-342900" lvl="0" marL="457200" rtl="0" algn="l">
              <a:lnSpc>
                <a:spcPct val="95000"/>
              </a:lnSpc>
              <a:spcBef>
                <a:spcPts val="0"/>
              </a:spcBef>
              <a:spcAft>
                <a:spcPts val="0"/>
              </a:spcAft>
              <a:buSzPts val="1800"/>
              <a:buChar char="●"/>
            </a:pPr>
            <a:r>
              <a:rPr b="1" lang="en-US" sz="1800">
                <a:latin typeface="Times New Roman"/>
                <a:ea typeface="Times New Roman"/>
                <a:cs typeface="Times New Roman"/>
                <a:sym typeface="Times New Roman"/>
              </a:rPr>
              <a:t>Hyperparameter Tuning:</a:t>
            </a:r>
            <a:r>
              <a:rPr lang="en-US" sz="1800">
                <a:latin typeface="Times New Roman"/>
                <a:ea typeface="Times New Roman"/>
                <a:cs typeface="Times New Roman"/>
                <a:sym typeface="Times New Roman"/>
              </a:rPr>
              <a:t> Most studies lack automated optimization.</a:t>
            </a:r>
            <a:endParaRPr sz="1800">
              <a:latin typeface="Times New Roman"/>
              <a:ea typeface="Times New Roman"/>
              <a:cs typeface="Times New Roman"/>
              <a:sym typeface="Times New Roman"/>
            </a:endParaRPr>
          </a:p>
          <a:p>
            <a:pPr indent="-342900" lvl="0" marL="457200" rtl="0" algn="l">
              <a:lnSpc>
                <a:spcPct val="95000"/>
              </a:lnSpc>
              <a:spcBef>
                <a:spcPts val="0"/>
              </a:spcBef>
              <a:spcAft>
                <a:spcPts val="0"/>
              </a:spcAft>
              <a:buSzPts val="1800"/>
              <a:buChar char="●"/>
            </a:pPr>
            <a:r>
              <a:rPr b="1" lang="en-US" sz="1800">
                <a:latin typeface="Times New Roman"/>
                <a:ea typeface="Times New Roman"/>
                <a:cs typeface="Times New Roman"/>
                <a:sym typeface="Times New Roman"/>
              </a:rPr>
              <a:t>Cloud Integration:</a:t>
            </a:r>
            <a:r>
              <a:rPr lang="en-US" sz="1800">
                <a:latin typeface="Times New Roman"/>
                <a:ea typeface="Times New Roman"/>
                <a:cs typeface="Times New Roman"/>
                <a:sym typeface="Times New Roman"/>
              </a:rPr>
              <a:t> Few implementations support real-time diagnostics.</a:t>
            </a:r>
            <a:endParaRPr sz="1800">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770"/>
              <a:buFont typeface="Arial"/>
              <a:buNone/>
            </a:pPr>
            <a:r>
              <a:rPr b="1" lang="en-US" sz="1800">
                <a:latin typeface="Times New Roman"/>
                <a:ea typeface="Times New Roman"/>
                <a:cs typeface="Times New Roman"/>
                <a:sym typeface="Times New Roman"/>
              </a:rPr>
              <a:t>4.  Conclusion</a:t>
            </a:r>
            <a:endParaRPr b="1" sz="1800">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770"/>
              <a:buFont typeface="Arial"/>
              <a:buNone/>
            </a:pPr>
            <a:r>
              <a:rPr lang="en-US" sz="1800">
                <a:latin typeface="Times New Roman"/>
                <a:ea typeface="Times New Roman"/>
                <a:cs typeface="Times New Roman"/>
                <a:sym typeface="Times New Roman"/>
              </a:rPr>
              <a:t>AI is transforming lung cancer detection but needs improvements in interpretability, dataset quality, and clinical validation. Future research should focus on explainability, data integration, and real-world deployment.</a:t>
            </a:r>
            <a:endParaRPr sz="1800">
              <a:latin typeface="Times New Roman"/>
              <a:ea typeface="Times New Roman"/>
              <a:cs typeface="Times New Roman"/>
              <a:sym typeface="Times New Roman"/>
            </a:endParaRPr>
          </a:p>
          <a:p>
            <a:pPr indent="0" lvl="0" marL="0" rtl="0" algn="l">
              <a:lnSpc>
                <a:spcPct val="95000"/>
              </a:lnSpc>
              <a:spcBef>
                <a:spcPts val="1200"/>
              </a:spcBef>
              <a:spcAft>
                <a:spcPts val="1200"/>
              </a:spcAft>
              <a:buSzPts val="770"/>
              <a:buNone/>
            </a:pPr>
            <a:r>
              <a:t/>
            </a:r>
            <a:endParaRPr b="1" sz="1800">
              <a:latin typeface="Times New Roman"/>
              <a:ea typeface="Times New Roman"/>
              <a:cs typeface="Times New Roman"/>
              <a:sym typeface="Times New Roman"/>
            </a:endParaRPr>
          </a:p>
        </p:txBody>
      </p:sp>
      <p:sp>
        <p:nvSpPr>
          <p:cNvPr id="213" name="Google Shape;213;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Future Directions</a:t>
            </a:r>
            <a:endParaRPr/>
          </a:p>
        </p:txBody>
      </p:sp>
      <p:sp>
        <p:nvSpPr>
          <p:cNvPr id="220" name="Google Shape;220;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49250" lvl="0" marL="457200" rtl="0" algn="l">
              <a:lnSpc>
                <a:spcPct val="115000"/>
              </a:lnSpc>
              <a:spcBef>
                <a:spcPts val="1200"/>
              </a:spcBef>
              <a:spcAft>
                <a:spcPts val="0"/>
              </a:spcAft>
              <a:buSzPts val="1900"/>
              <a:buAutoNum type="arabicPeriod"/>
            </a:pPr>
            <a:r>
              <a:rPr b="1" lang="en-US" sz="1900">
                <a:latin typeface="Times New Roman"/>
                <a:ea typeface="Times New Roman"/>
                <a:cs typeface="Times New Roman"/>
                <a:sym typeface="Times New Roman"/>
              </a:rPr>
              <a:t>Explainable AI (XAI):</a:t>
            </a:r>
            <a:r>
              <a:rPr lang="en-US" sz="1900">
                <a:latin typeface="Times New Roman"/>
                <a:ea typeface="Times New Roman"/>
                <a:cs typeface="Times New Roman"/>
                <a:sym typeface="Times New Roman"/>
              </a:rPr>
              <a:t> Enhance model transparency by using techniques like Grad-CAM to visualize important regions in CT scans and SHAP to analyze feature contributions in predictions.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AutoNum type="arabicPeriod"/>
            </a:pPr>
            <a:r>
              <a:rPr b="1" lang="en-US" sz="1900">
                <a:latin typeface="Times New Roman"/>
                <a:ea typeface="Times New Roman"/>
                <a:cs typeface="Times New Roman"/>
                <a:sym typeface="Times New Roman"/>
              </a:rPr>
              <a:t>Transfer Learning:</a:t>
            </a:r>
            <a:r>
              <a:rPr lang="en-US" sz="1900">
                <a:latin typeface="Times New Roman"/>
                <a:ea typeface="Times New Roman"/>
                <a:cs typeface="Times New Roman"/>
                <a:sym typeface="Times New Roman"/>
              </a:rPr>
              <a:t> Improve model performance by leveraging pre-trained deep learning models, allowing better feature extraction and faster training on lung cancer datasets.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AutoNum type="arabicPeriod"/>
            </a:pPr>
            <a:r>
              <a:rPr b="1" lang="en-US" sz="1900">
                <a:latin typeface="Times New Roman"/>
                <a:ea typeface="Times New Roman"/>
                <a:cs typeface="Times New Roman"/>
                <a:sym typeface="Times New Roman"/>
              </a:rPr>
              <a:t>Multi-Modal Data Fusion:</a:t>
            </a:r>
            <a:r>
              <a:rPr lang="en-US" sz="1900">
                <a:latin typeface="Times New Roman"/>
                <a:ea typeface="Times New Roman"/>
                <a:cs typeface="Times New Roman"/>
                <a:sym typeface="Times New Roman"/>
              </a:rPr>
              <a:t> Integrate imaging data with patient clinical records, genetic markers, and lab reports to enhance diagnostic accuracy and provide a holistic analysis.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AutoNum type="arabicPeriod"/>
            </a:pPr>
            <a:r>
              <a:rPr b="1" lang="en-US" sz="1900">
                <a:latin typeface="Times New Roman"/>
                <a:ea typeface="Times New Roman"/>
                <a:cs typeface="Times New Roman"/>
                <a:sym typeface="Times New Roman"/>
              </a:rPr>
              <a:t>Cloud-Based Deployment:</a:t>
            </a:r>
            <a:r>
              <a:rPr lang="en-US" sz="1900">
                <a:latin typeface="Times New Roman"/>
                <a:ea typeface="Times New Roman"/>
                <a:cs typeface="Times New Roman"/>
                <a:sym typeface="Times New Roman"/>
              </a:rPr>
              <a:t> Deploy AI models on cloud platforms like AWS or GCP, enabling real-time, scalable diagnostics for hospitals and healthcare providers.</a:t>
            </a:r>
            <a:endParaRPr sz="1900">
              <a:latin typeface="Times New Roman"/>
              <a:ea typeface="Times New Roman"/>
              <a:cs typeface="Times New Roman"/>
              <a:sym typeface="Times New Roman"/>
            </a:endParaRPr>
          </a:p>
          <a:p>
            <a:pPr indent="-349250" lvl="0" marL="457200" rtl="0" algn="l">
              <a:lnSpc>
                <a:spcPct val="115000"/>
              </a:lnSpc>
              <a:spcBef>
                <a:spcPts val="0"/>
              </a:spcBef>
              <a:spcAft>
                <a:spcPts val="0"/>
              </a:spcAft>
              <a:buSzPts val="1900"/>
              <a:buAutoNum type="arabicPeriod"/>
            </a:pPr>
            <a:r>
              <a:rPr b="1" lang="en-US" sz="1900">
                <a:latin typeface="Times New Roman"/>
                <a:ea typeface="Times New Roman"/>
                <a:cs typeface="Times New Roman"/>
                <a:sym typeface="Times New Roman"/>
              </a:rPr>
              <a:t>Clinical Trials:</a:t>
            </a:r>
            <a:r>
              <a:rPr lang="en-US" sz="1900">
                <a:latin typeface="Times New Roman"/>
                <a:ea typeface="Times New Roman"/>
                <a:cs typeface="Times New Roman"/>
                <a:sym typeface="Times New Roman"/>
              </a:rPr>
              <a:t> Conduct real-world validation by testing AI models on patient data in collaboration with medical professionals to ensure reliability and clinical applicability.</a:t>
            </a:r>
            <a:endParaRPr b="1" sz="1900">
              <a:latin typeface="Times New Roman"/>
              <a:ea typeface="Times New Roman"/>
              <a:cs typeface="Times New Roman"/>
              <a:sym typeface="Times New Roman"/>
            </a:endParaRPr>
          </a:p>
        </p:txBody>
      </p:sp>
      <p:sp>
        <p:nvSpPr>
          <p:cNvPr id="221" name="Google Shape;221;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98" name="Google Shape;98;p14"/>
          <p:cNvGraphicFramePr/>
          <p:nvPr/>
        </p:nvGraphicFramePr>
        <p:xfrm>
          <a:off x="296020" y="950665"/>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9673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3812700">
                <a:tc>
                  <a:txBody>
                    <a:bodyPr/>
                    <a:lstStyle/>
                    <a:p>
                      <a:pPr indent="0" lvl="0" marL="0" marR="0" rtl="0" algn="ctr">
                        <a:spcBef>
                          <a:spcPts val="0"/>
                        </a:spcBef>
                        <a:spcAft>
                          <a:spcPts val="0"/>
                        </a:spcAft>
                        <a:buNone/>
                      </a:pPr>
                      <a:r>
                        <a:rPr lang="en-US" sz="1600"/>
                        <a:t>1</a:t>
                      </a:r>
                      <a:endParaRPr sz="1600" u="none" cap="none" strike="noStrike"/>
                    </a:p>
                  </a:txBody>
                  <a:tcPr marT="45725" marB="45725" marR="91450" marL="91450"/>
                </a:tc>
                <a:tc>
                  <a:txBody>
                    <a:bodyPr/>
                    <a:lstStyle/>
                    <a:p>
                      <a:pPr indent="0" lvl="0" marL="0" rtl="0" algn="ctr">
                        <a:lnSpc>
                          <a:spcPct val="123913"/>
                        </a:lnSpc>
                        <a:spcBef>
                          <a:spcPts val="0"/>
                        </a:spcBef>
                        <a:spcAft>
                          <a:spcPts val="0"/>
                        </a:spcAft>
                        <a:buClr>
                          <a:schemeClr val="dk1"/>
                        </a:buClr>
                        <a:buSzPts val="1100"/>
                        <a:buFont typeface="Arial"/>
                        <a:buNone/>
                      </a:pPr>
                      <a:r>
                        <a:rPr lang="en-US" sz="1600"/>
                        <a:t>Lung Cancer Detection in Radiological Imaging using Deep Learning: A Review</a:t>
                      </a:r>
                      <a:endParaRPr b="1" sz="2400">
                        <a:solidFill>
                          <a:srgbClr val="333333"/>
                        </a:solidFill>
                        <a:highlight>
                          <a:srgbClr val="FFFFFF"/>
                        </a:highlight>
                        <a:latin typeface="Arial"/>
                        <a:ea typeface="Arial"/>
                        <a:cs typeface="Arial"/>
                        <a:sym typeface="Arial"/>
                      </a:endParaRPr>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a:t>
                      </a:r>
                      <a:r>
                        <a:rPr lang="en-US" sz="1600"/>
                        <a:t>N. S. Jozi and G. A. Al-Suhail, "Lung Cancer Detection in Radiological Imaging using Deep Learning: A Review," 2024 5th International Conference on Communications, Information, Electronic and Energy Systems (CIEES), Veliko Tarnovo, Bulgaria, 2024, pp. 1-8, doi: 10.1109/CIEES62939.2024.10811230.</a:t>
                      </a:r>
                      <a:r>
                        <a:rPr lang="en-US" sz="1600"/>
                        <a:t>]</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(Conference)</a:t>
                      </a:r>
                      <a:endParaRPr sz="1600"/>
                    </a:p>
                  </a:txBody>
                  <a:tcPr marT="45725" marB="45725" marR="91450" marL="91450"/>
                </a:tc>
                <a:tc>
                  <a:txBody>
                    <a:bodyPr/>
                    <a:lstStyle/>
                    <a:p>
                      <a:pPr indent="0" lvl="0" marL="0" marR="0" rtl="0" algn="ctr">
                        <a:spcBef>
                          <a:spcPts val="0"/>
                        </a:spcBef>
                        <a:spcAft>
                          <a:spcPts val="0"/>
                        </a:spcAft>
                        <a:buNone/>
                      </a:pPr>
                      <a:r>
                        <a:rPr lang="en-US" sz="1600"/>
                        <a:t>2024</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a:t>1. Review state-of-the-art deep learning models for lung cancer detection.</a:t>
                      </a:r>
                      <a:endParaRPr sz="1600"/>
                    </a:p>
                    <a:p>
                      <a:pPr indent="0" lvl="0" marL="0" marR="0" rtl="0" algn="ctr">
                        <a:spcBef>
                          <a:spcPts val="0"/>
                        </a:spcBef>
                        <a:spcAft>
                          <a:spcPts val="0"/>
                        </a:spcAft>
                        <a:buNone/>
                      </a:pPr>
                      <a:r>
                        <a:rPr lang="en-US" sz="1600"/>
                        <a:t> 2. Assess performance on different imaging modalities like CT scans and X-rays.</a:t>
                      </a:r>
                      <a:endParaRPr sz="1600"/>
                    </a:p>
                    <a:p>
                      <a:pPr indent="0" lvl="0" marL="0" marR="0" rtl="0" algn="ctr">
                        <a:spcBef>
                          <a:spcPts val="0"/>
                        </a:spcBef>
                        <a:spcAft>
                          <a:spcPts val="0"/>
                        </a:spcAft>
                        <a:buNone/>
                      </a:pPr>
                      <a:r>
                        <a:rPr lang="en-US" sz="1600"/>
                        <a:t>3. Analyze advancements, trends, and challenges in AI-driven lung detection. </a:t>
                      </a:r>
                      <a:endParaRPr sz="1600"/>
                    </a:p>
                    <a:p>
                      <a:pPr indent="0" lvl="0" marL="0" marR="0" rtl="0" algn="ctr">
                        <a:spcBef>
                          <a:spcPts val="0"/>
                        </a:spcBef>
                        <a:spcAft>
                          <a:spcPts val="0"/>
                        </a:spcAft>
                        <a:buNone/>
                      </a:pPr>
                      <a:r>
                        <a:rPr lang="en-US" sz="1600"/>
                        <a:t>4. Explore clinical applications for improved early detection and patient outcomes. </a:t>
                      </a:r>
                      <a:endParaRPr sz="1600"/>
                    </a:p>
                    <a:p>
                      <a:pPr indent="0" lvl="0" marL="0" marR="0" rtl="0" algn="ctr">
                        <a:spcBef>
                          <a:spcPts val="0"/>
                        </a:spcBef>
                        <a:spcAft>
                          <a:spcPts val="0"/>
                        </a:spcAft>
                        <a:buNone/>
                      </a:pPr>
                      <a:r>
                        <a:rPr lang="en-US" sz="1600"/>
                        <a:t>5. Emphasize the need for diverse datasets and model interpretability. </a:t>
                      </a:r>
                      <a:endParaRPr sz="1600"/>
                    </a:p>
                    <a:p>
                      <a:pPr indent="0" lvl="0" marL="0" marR="0" rtl="0" algn="ctr">
                        <a:spcBef>
                          <a:spcPts val="0"/>
                        </a:spcBef>
                        <a:spcAft>
                          <a:spcPts val="0"/>
                        </a:spcAft>
                        <a:buNone/>
                      </a:pPr>
                      <a:r>
                        <a:rPr lang="en-US" sz="1600"/>
                        <a:t>6. Investigate ethical concerns and deployment challenges in AI-based diagnostics.  </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a:t>1. Limited dataset diversity leading to biases and reduced generalizability.</a:t>
                      </a:r>
                      <a:endParaRPr sz="1600"/>
                    </a:p>
                    <a:p>
                      <a:pPr indent="0" lvl="0" marL="0" marR="0" rtl="0" algn="ctr">
                        <a:spcBef>
                          <a:spcPts val="0"/>
                        </a:spcBef>
                        <a:spcAft>
                          <a:spcPts val="0"/>
                        </a:spcAft>
                        <a:buNone/>
                      </a:pPr>
                      <a:r>
                        <a:rPr lang="en-US" sz="1600"/>
                        <a:t> 2. Lack of standardized evaluation metrics for  model comparison.</a:t>
                      </a:r>
                      <a:endParaRPr sz="1600"/>
                    </a:p>
                    <a:p>
                      <a:pPr indent="0" lvl="0" marL="0" marR="0" rtl="0" algn="ctr">
                        <a:spcBef>
                          <a:spcPts val="0"/>
                        </a:spcBef>
                        <a:spcAft>
                          <a:spcPts val="0"/>
                        </a:spcAft>
                        <a:buNone/>
                      </a:pPr>
                      <a:r>
                        <a:rPr lang="en-US" sz="1600"/>
                        <a:t> 3. Model interpretability issues making AI decisions less transparent.</a:t>
                      </a:r>
                      <a:endParaRPr sz="1600"/>
                    </a:p>
                    <a:p>
                      <a:pPr indent="0" lvl="0" marL="0" marR="0" rtl="0" algn="ctr">
                        <a:spcBef>
                          <a:spcPts val="0"/>
                        </a:spcBef>
                        <a:spcAft>
                          <a:spcPts val="0"/>
                        </a:spcAft>
                        <a:buNone/>
                      </a:pPr>
                      <a:r>
                        <a:rPr lang="en-US" sz="1600"/>
                        <a:t> 4. Integration challenges preventing seamless adoption in clinical workflows. </a:t>
                      </a:r>
                      <a:endParaRPr sz="1600"/>
                    </a:p>
                    <a:p>
                      <a:pPr indent="0" lvl="0" marL="0" marR="0" rtl="0" algn="ctr">
                        <a:spcBef>
                          <a:spcPts val="0"/>
                        </a:spcBef>
                        <a:spcAft>
                          <a:spcPts val="0"/>
                        </a:spcAft>
                        <a:buNone/>
                      </a:pPr>
                      <a:r>
                        <a:rPr lang="en-US" sz="1600"/>
                        <a:t>5. High computational costs limiting real-time clinical applicability. </a:t>
                      </a:r>
                      <a:endParaRPr sz="1600"/>
                    </a:p>
                    <a:p>
                      <a:pPr indent="0" lvl="0" marL="0" marR="0" rtl="0" algn="ctr">
                        <a:spcBef>
                          <a:spcPts val="0"/>
                        </a:spcBef>
                        <a:spcAft>
                          <a:spcPts val="0"/>
                        </a:spcAft>
                        <a:buNone/>
                      </a:pPr>
                      <a:r>
                        <a:rPr lang="en-US" sz="1600"/>
                        <a:t>6. Ethical and legal concerns regarding data privacy, accountability, and transparency. </a:t>
                      </a:r>
                      <a:endParaRPr sz="1600" u="none" cap="none" strike="noStrike"/>
                    </a:p>
                  </a:txBody>
                  <a:tcPr marT="45725" marB="45725" marR="91450" marL="91450"/>
                </a:tc>
              </a:tr>
            </a:tbl>
          </a:graphicData>
        </a:graphic>
      </p:graphicFrame>
      <p:sp>
        <p:nvSpPr>
          <p:cNvPr id="99" name="Google Shape;99;p14"/>
          <p:cNvSpPr txBox="1"/>
          <p:nvPr/>
        </p:nvSpPr>
        <p:spPr>
          <a:xfrm>
            <a:off x="2039100" y="156575"/>
            <a:ext cx="8113800" cy="79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4400">
                <a:solidFill>
                  <a:schemeClr val="dk1"/>
                </a:solidFill>
                <a:latin typeface="Calibri"/>
                <a:ea typeface="Calibri"/>
                <a:cs typeface="Calibri"/>
                <a:sym typeface="Calibri"/>
              </a:rPr>
              <a:t>Literature Survey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400"/>
              <a:buNone/>
            </a:pPr>
            <a:r>
              <a:t/>
            </a:r>
            <a:endParaRPr sz="4400"/>
          </a:p>
          <a:p>
            <a:pPr indent="0" lvl="0" marL="0" rtl="0" algn="l">
              <a:spcBef>
                <a:spcPts val="0"/>
              </a:spcBef>
              <a:spcAft>
                <a:spcPts val="0"/>
              </a:spcAft>
              <a:buClr>
                <a:schemeClr val="dk1"/>
              </a:buClr>
              <a:buSzPts val="4400"/>
              <a:buNone/>
            </a:pPr>
            <a:r>
              <a:t/>
            </a:r>
            <a:endParaRPr sz="4400"/>
          </a:p>
          <a:p>
            <a:pPr indent="0" lvl="0" marL="0" rtl="0" algn="ctr">
              <a:spcBef>
                <a:spcPts val="0"/>
              </a:spcBef>
              <a:spcAft>
                <a:spcPts val="0"/>
              </a:spcAft>
              <a:buClr>
                <a:schemeClr val="dk1"/>
              </a:buClr>
              <a:buSzPts val="4400"/>
              <a:buFont typeface="Calibri"/>
              <a:buNone/>
            </a:pPr>
            <a:r>
              <a:rPr lang="en-US" sz="5200"/>
              <a:t>Thank You </a:t>
            </a:r>
            <a:endParaRPr sz="3600"/>
          </a:p>
        </p:txBody>
      </p:sp>
      <p:sp>
        <p:nvSpPr>
          <p:cNvPr id="227" name="Google Shape;22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06" name="Google Shape;106;p15"/>
          <p:cNvGraphicFramePr/>
          <p:nvPr/>
        </p:nvGraphicFramePr>
        <p:xfrm>
          <a:off x="296020" y="-8656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800"/>
                        <a:t>2</a:t>
                      </a:r>
                      <a:endParaRPr sz="1800"/>
                    </a:p>
                  </a:txBody>
                  <a:tcPr marT="45725" marB="45725" marR="91450" marL="91450"/>
                </a:tc>
                <a:tc>
                  <a:txBody>
                    <a:bodyPr/>
                    <a:lstStyle/>
                    <a:p>
                      <a:pPr indent="0" lvl="0" marL="0" rtl="0" algn="l">
                        <a:lnSpc>
                          <a:spcPct val="123913"/>
                        </a:lnSpc>
                        <a:spcBef>
                          <a:spcPts val="0"/>
                        </a:spcBef>
                        <a:spcAft>
                          <a:spcPts val="0"/>
                        </a:spcAft>
                        <a:buNone/>
                      </a:pPr>
                      <a:r>
                        <a:rPr lang="en-US" sz="1600"/>
                        <a:t>Enhancing Predictive Accuracy in Lung Disease Diagnosis Through Hybrid ResNet and Transfer Learning Models</a:t>
                      </a:r>
                      <a:endParaRPr sz="1600"/>
                    </a:p>
                    <a:p>
                      <a:pPr indent="0" lvl="0" marL="0" rtl="0" algn="l">
                        <a:lnSpc>
                          <a:spcPct val="123913"/>
                        </a:lnSpc>
                        <a:spcBef>
                          <a:spcPts val="0"/>
                        </a:spcBef>
                        <a:spcAft>
                          <a:spcPts val="0"/>
                        </a:spcAft>
                        <a:buNone/>
                      </a:pPr>
                      <a:r>
                        <a:t/>
                      </a:r>
                      <a:endParaRPr sz="1600"/>
                    </a:p>
                    <a:p>
                      <a:pPr indent="0" lvl="0" marL="0" rtl="0" algn="l">
                        <a:lnSpc>
                          <a:spcPct val="123913"/>
                        </a:lnSpc>
                        <a:spcBef>
                          <a:spcPts val="0"/>
                        </a:spcBef>
                        <a:spcAft>
                          <a:spcPts val="0"/>
                        </a:spcAft>
                        <a:buNone/>
                      </a:pPr>
                      <a:r>
                        <a:rPr lang="en-US" sz="1600"/>
                        <a:t>[S. Marappan, S. Roy, B. Ankayarkanni, S. Revathy and P. Asha, "Enhancing Predictive Accuracy in Lung Disease Diagnosis Through Hybrid ResNet and Transfer Learning Models," 2024 International Conference on Advances in Modern Age Technologies for Health and Engineering Science (AMATHE), Shivamogga, India, 2024, pp. 1-7, doi: 10.1109/AMATHE61652.2024.10582190.]</a:t>
                      </a:r>
                      <a:endParaRPr sz="1600"/>
                    </a:p>
                    <a:p>
                      <a:pPr indent="0" lvl="0" marL="0" rtl="0" algn="ctr">
                        <a:lnSpc>
                          <a:spcPct val="123913"/>
                        </a:lnSpc>
                        <a:spcBef>
                          <a:spcPts val="0"/>
                        </a:spcBef>
                        <a:spcAft>
                          <a:spcPts val="0"/>
                        </a:spcAft>
                        <a:buNone/>
                      </a:pPr>
                      <a:r>
                        <a:t/>
                      </a:r>
                      <a:endParaRPr sz="1600"/>
                    </a:p>
                    <a:p>
                      <a:pPr indent="0" lvl="0" marL="0" rtl="0" algn="ctr">
                        <a:lnSpc>
                          <a:spcPct val="123913"/>
                        </a:lnSpc>
                        <a:spcBef>
                          <a:spcPts val="0"/>
                        </a:spcBef>
                        <a:spcAft>
                          <a:spcPts val="0"/>
                        </a:spcAft>
                        <a:buClr>
                          <a:schemeClr val="dk1"/>
                        </a:buClr>
                        <a:buSzPts val="1100"/>
                        <a:buFont typeface="Arial"/>
                        <a:buNone/>
                      </a:pPr>
                      <a:r>
                        <a:rPr lang="en-US" sz="1600"/>
                        <a:t>(Conference)</a:t>
                      </a:r>
                      <a:endParaRPr sz="1600"/>
                    </a:p>
                    <a:p>
                      <a:pPr indent="0" lvl="0" marL="0" marR="0" rtl="0" algn="ctr">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2024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700"/>
                        <a:t>Improve Lung Disease Diagnosis Accuracy: </a:t>
                      </a:r>
                      <a:endParaRPr sz="1700"/>
                    </a:p>
                    <a:p>
                      <a:pPr indent="0" lvl="0" marL="0" marR="0" rtl="0" algn="ctr">
                        <a:spcBef>
                          <a:spcPts val="0"/>
                        </a:spcBef>
                        <a:spcAft>
                          <a:spcPts val="0"/>
                        </a:spcAft>
                        <a:buNone/>
                      </a:pPr>
                      <a:r>
                        <a:rPr lang="en-US" sz="1700"/>
                        <a:t>1. Develop a hybrid model combining ResNet and Transfer Learning to enhance predictive performance in lung disease classification. Utilize Deep Learning for Medical Imaging: </a:t>
                      </a:r>
                      <a:endParaRPr sz="1700"/>
                    </a:p>
                    <a:p>
                      <a:pPr indent="0" lvl="0" marL="0" marR="0" rtl="0" algn="ctr">
                        <a:spcBef>
                          <a:spcPts val="0"/>
                        </a:spcBef>
                        <a:spcAft>
                          <a:spcPts val="0"/>
                        </a:spcAft>
                        <a:buNone/>
                      </a:pPr>
                      <a:r>
                        <a:rPr lang="en-US" sz="1700"/>
                        <a:t>2. Compare multiple deep learning models (CNN, ResNet, Transfer Learning, and a Hybrid ResNet-Transfer Learning Model) for lung disease classification. Benchmark Model Performance: </a:t>
                      </a:r>
                      <a:endParaRPr sz="1700"/>
                    </a:p>
                    <a:p>
                      <a:pPr indent="0" lvl="0" marL="0" marR="0" rtl="0" algn="ctr">
                        <a:spcBef>
                          <a:spcPts val="0"/>
                        </a:spcBef>
                        <a:spcAft>
                          <a:spcPts val="0"/>
                        </a:spcAft>
                        <a:buNone/>
                      </a:pPr>
                      <a:r>
                        <a:rPr lang="en-US" sz="1700"/>
                        <a:t>3. Evaluate model accuracy, sensitivity, and F1-score, demonstrating the superiority of the hybrid approach. </a:t>
                      </a:r>
                      <a:endParaRPr sz="1700" u="none" cap="none" strike="noStrike"/>
                    </a:p>
                  </a:txBody>
                  <a:tcPr marT="45725" marB="45725" marR="91450" marL="91450"/>
                </a:tc>
                <a:tc>
                  <a:txBody>
                    <a:bodyPr/>
                    <a:lstStyle/>
                    <a:p>
                      <a:pPr indent="0" lvl="0" marL="0" marR="0" rtl="0" algn="ctr">
                        <a:spcBef>
                          <a:spcPts val="0"/>
                        </a:spcBef>
                        <a:spcAft>
                          <a:spcPts val="0"/>
                        </a:spcAft>
                        <a:buNone/>
                      </a:pPr>
                      <a:r>
                        <a:rPr lang="en-US" sz="1700"/>
                        <a:t>Lack of Explainability Robustness: </a:t>
                      </a:r>
                      <a:endParaRPr sz="1700"/>
                    </a:p>
                    <a:p>
                      <a:pPr indent="0" lvl="0" marL="0" marR="0" rtl="0" algn="ctr">
                        <a:spcBef>
                          <a:spcPts val="0"/>
                        </a:spcBef>
                        <a:spcAft>
                          <a:spcPts val="0"/>
                        </a:spcAft>
                        <a:buNone/>
                      </a:pPr>
                      <a:r>
                        <a:rPr lang="en-US" sz="1700"/>
                        <a:t>1. Deep &amp; learning models in healthcare  often struggle with interpretability and robustness when diagnosing complex diseases. </a:t>
                      </a:r>
                      <a:endParaRPr sz="1700"/>
                    </a:p>
                    <a:p>
                      <a:pPr indent="0" lvl="0" marL="0" marR="0" rtl="0" algn="ctr">
                        <a:spcBef>
                          <a:spcPts val="0"/>
                        </a:spcBef>
                        <a:spcAft>
                          <a:spcPts val="0"/>
                        </a:spcAft>
                        <a:buNone/>
                      </a:pPr>
                      <a:r>
                        <a:rPr lang="en-US" sz="1700"/>
                        <a:t>2. The study emphasizes feature extraction and fusion techniques to enhance the model’s understanding of lung disease patterns. Need for Generalized Predictive Models: </a:t>
                      </a:r>
                      <a:endParaRPr sz="1700"/>
                    </a:p>
                    <a:p>
                      <a:pPr indent="0" lvl="0" marL="0" marR="0" rtl="0" algn="ctr">
                        <a:spcBef>
                          <a:spcPts val="0"/>
                        </a:spcBef>
                        <a:spcAft>
                          <a:spcPts val="0"/>
                        </a:spcAft>
                        <a:buNone/>
                      </a:pPr>
                      <a:r>
                        <a:rPr lang="en-US" sz="1700"/>
                        <a:t>3. Prior research often focused on specific lung diseases, limiting applicability. </a:t>
                      </a:r>
                      <a:endParaRPr sz="1700"/>
                    </a:p>
                    <a:p>
                      <a:pPr indent="0" lvl="0" marL="0" marR="0" rtl="0" algn="ctr">
                        <a:spcBef>
                          <a:spcPts val="0"/>
                        </a:spcBef>
                        <a:spcAft>
                          <a:spcPts val="0"/>
                        </a:spcAft>
                        <a:buNone/>
                      </a:pPr>
                      <a:r>
                        <a:rPr lang="en-US" sz="1700"/>
                        <a:t>4. The study extends deep learning across multiple lung conditions, making it more applicable for broad clinical use. </a:t>
                      </a:r>
                      <a:endParaRPr sz="17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13" name="Google Shape;113;p16"/>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800"/>
                        <a:t>3</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Real-time Detection of Lung Cancer Using CNN.</a:t>
                      </a:r>
                      <a:endParaRPr sz="1800"/>
                    </a:p>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 N. S. Jozi and G. A. Al-Suhail, "Lung Cancer Detection in Radiological Imaging using Deep Learning: A Review," 2024 5th International Conference on Communications, Information, Electronic and Energy Systems (CIEES), Veliko Tarnovo, Bulgaria, 2024, pp. 1-8, doi: 10.1109/CIEES62939.2024.10811230.]</a:t>
                      </a:r>
                      <a:br>
                        <a:rPr lang="en-US" sz="1800"/>
                      </a:br>
                      <a:br>
                        <a:rPr lang="en-US" sz="1800"/>
                      </a:br>
                      <a:r>
                        <a:rPr lang="en-US" sz="1800"/>
                        <a:t>(Conference)</a:t>
                      </a:r>
                      <a:endParaRPr sz="1800"/>
                    </a:p>
                  </a:txBody>
                  <a:tcPr marT="45725" marB="45725" marR="91450" marL="91450"/>
                </a:tc>
                <a:tc>
                  <a:txBody>
                    <a:bodyPr/>
                    <a:lstStyle/>
                    <a:p>
                      <a:pPr indent="0" lvl="0" marL="0" marR="0" rtl="0" algn="ctr">
                        <a:spcBef>
                          <a:spcPts val="0"/>
                        </a:spcBef>
                        <a:spcAft>
                          <a:spcPts val="0"/>
                        </a:spcAft>
                        <a:buNone/>
                      </a:pPr>
                      <a:r>
                        <a:rPr lang="en-US" sz="1800"/>
                        <a:t>2024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1. Preprocessing &amp; Model Optimization – Implements image normalization, resizing, and contrast enhancement for better accuracy.</a:t>
                      </a:r>
                      <a:endParaRPr sz="1800"/>
                    </a:p>
                    <a:p>
                      <a:pPr indent="0" lvl="0" marL="0" rtl="0" algn="ctr">
                        <a:spcBef>
                          <a:spcPts val="0"/>
                        </a:spcBef>
                        <a:spcAft>
                          <a:spcPts val="0"/>
                        </a:spcAft>
                        <a:buClr>
                          <a:schemeClr val="dk1"/>
                        </a:buClr>
                        <a:buSzPts val="1100"/>
                        <a:buFont typeface="Arial"/>
                        <a:buNone/>
                      </a:pPr>
                      <a:r>
                        <a:rPr lang="en-US" sz="1800"/>
                        <a:t>2. CT Scan-Based Classification – Uses Convolutional Neural Networks (CNNs) to classify malignant vs. non-cancerous cases.</a:t>
                      </a:r>
                      <a:endParaRPr sz="1800"/>
                    </a:p>
                    <a:p>
                      <a:pPr indent="0" lvl="0" marL="0" rtl="0" algn="ctr">
                        <a:spcBef>
                          <a:spcPts val="0"/>
                        </a:spcBef>
                        <a:spcAft>
                          <a:spcPts val="0"/>
                        </a:spcAft>
                        <a:buNone/>
                      </a:pPr>
                      <a:r>
                        <a:rPr lang="en-US" sz="1800"/>
                        <a:t>3. Real-time Lung Cancer Detection – Develop a CNN-based model for rapid lung cancer diagnosis.</a:t>
                      </a:r>
                      <a:endParaRPr sz="1800"/>
                    </a:p>
                  </a:txBody>
                  <a:tcPr marT="45725" marB="45725" marR="91450" marL="91450"/>
                </a:tc>
                <a:tc>
                  <a:txBody>
                    <a:bodyPr/>
                    <a:lstStyle/>
                    <a:p>
                      <a:pPr indent="0" lvl="0" marL="0" marR="0" rtl="0" algn="ctr">
                        <a:spcBef>
                          <a:spcPts val="0"/>
                        </a:spcBef>
                        <a:spcAft>
                          <a:spcPts val="0"/>
                        </a:spcAft>
                        <a:buNone/>
                      </a:pPr>
                      <a:r>
                        <a:rPr lang="en-US" sz="1800"/>
                        <a:t>1. No Clinical Trials – Model is not tested in hospitals or integrated into radiology workflows.</a:t>
                      </a:r>
                      <a:endParaRPr sz="1800"/>
                    </a:p>
                    <a:p>
                      <a:pPr indent="0" lvl="0" marL="0" rtl="0" algn="ctr">
                        <a:spcBef>
                          <a:spcPts val="0"/>
                        </a:spcBef>
                        <a:spcAft>
                          <a:spcPts val="0"/>
                        </a:spcAft>
                        <a:buClr>
                          <a:schemeClr val="dk1"/>
                        </a:buClr>
                        <a:buSzPts val="1100"/>
                        <a:buFont typeface="Arial"/>
                        <a:buNone/>
                      </a:pPr>
                      <a:r>
                        <a:rPr lang="en-US" sz="1800"/>
                        <a:t>2. No Multi-Modal Data Integration – Lacks fusion with additional clinical data like blood reports or symptoms.</a:t>
                      </a:r>
                      <a:endParaRPr sz="1800"/>
                    </a:p>
                    <a:p>
                      <a:pPr indent="0" lvl="0" marL="0" rtl="0" algn="ctr">
                        <a:spcBef>
                          <a:spcPts val="0"/>
                        </a:spcBef>
                        <a:spcAft>
                          <a:spcPts val="0"/>
                        </a:spcAft>
                        <a:buNone/>
                      </a:pPr>
                      <a:r>
                        <a:rPr lang="en-US" sz="1800"/>
                        <a:t>3. Limited Explainability – No Grad-CAM or SHAP-based interpretability to aid radiologists.</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0" name="Google Shape;120;p17"/>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800"/>
                        <a:t>4</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Lung Cancer Prediction Model Using Ensemble Learning Techniques and a Systematic Review Analysis.</a:t>
                      </a:r>
                      <a:br>
                        <a:rPr lang="en-US" sz="1800"/>
                      </a:br>
                      <a:br>
                        <a:rPr lang="en-US" sz="1800"/>
                      </a:br>
                      <a:r>
                        <a:rPr lang="en-US" sz="1800"/>
                        <a:t>[B. Sumithra, G. Vallathan, M. Raman Kumar and K. Govindharaju, "Deep Learning for Accurate Chest Disease Classification: A CNN-Based Approach for Lung Cancer Subtypes and Normal Cells," 2023 International Conference on System, Computation, Automation and Networking (ICSCAN), PUDUCHERRY, India, 2023, pp. 1-7, doi: 10.1109/ICSCAN58655.2023.10394855.]</a:t>
                      </a:r>
                      <a:br>
                        <a:rPr lang="en-US" sz="1800"/>
                      </a:br>
                      <a:br>
                        <a:rPr lang="en-US" sz="1800"/>
                      </a:br>
                      <a:r>
                        <a:rPr lang="en-US" sz="1800"/>
                        <a:t>(Conference)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2023</a:t>
                      </a:r>
                      <a:endParaRPr sz="1800" u="none" cap="none" strike="noStrike"/>
                    </a:p>
                  </a:txBody>
                  <a:tcPr marT="45725" marB="45725" marR="91450" marL="91450"/>
                </a:tc>
                <a:tc>
                  <a:txBody>
                    <a:bodyPr/>
                    <a:lstStyle/>
                    <a:p>
                      <a:pPr indent="0" lvl="0" marL="0" rtl="0" algn="ctr">
                        <a:spcBef>
                          <a:spcPts val="0"/>
                        </a:spcBef>
                        <a:spcAft>
                          <a:spcPts val="0"/>
                        </a:spcAft>
                        <a:buClr>
                          <a:schemeClr val="dk1"/>
                        </a:buClr>
                        <a:buSzPts val="1100"/>
                        <a:buFont typeface="Arial"/>
                        <a:buNone/>
                      </a:pPr>
                      <a:r>
                        <a:rPr lang="en-US" sz="1800"/>
                        <a:t>1. Develop an effective machine learning-based prediction model for lung cancer diagnosis.</a:t>
                      </a:r>
                      <a:endParaRPr sz="1800"/>
                    </a:p>
                    <a:p>
                      <a:pPr indent="0" lvl="0" marL="0" rtl="0" algn="ctr">
                        <a:spcBef>
                          <a:spcPts val="0"/>
                        </a:spcBef>
                        <a:spcAft>
                          <a:spcPts val="0"/>
                        </a:spcAft>
                        <a:buClr>
                          <a:schemeClr val="dk1"/>
                        </a:buClr>
                        <a:buSzPts val="1100"/>
                        <a:buFont typeface="Arial"/>
                        <a:buNone/>
                      </a:pPr>
                      <a:r>
                        <a:rPr lang="en-US" sz="1800"/>
                        <a:t>2. Applied and compared different ensemble learning techniques such as XGBoost, LightGBM, Bagging, and AdaBoost.</a:t>
                      </a:r>
                      <a:endParaRPr sz="1800"/>
                    </a:p>
                    <a:p>
                      <a:pPr indent="0" lvl="0" marL="0" rtl="0" algn="ctr">
                        <a:spcBef>
                          <a:spcPts val="0"/>
                        </a:spcBef>
                        <a:spcAft>
                          <a:spcPts val="0"/>
                        </a:spcAft>
                        <a:buClr>
                          <a:schemeClr val="dk1"/>
                        </a:buClr>
                        <a:buSzPts val="1100"/>
                        <a:buFont typeface="Arial"/>
                        <a:buNone/>
                      </a:pPr>
                      <a:r>
                        <a:rPr lang="en-US" sz="1800"/>
                        <a:t>3. Evaluating the models using accuracy, precision, recall, F1-score, and AUC.</a:t>
                      </a:r>
                      <a:endParaRPr sz="1800"/>
                    </a:p>
                    <a:p>
                      <a:pPr indent="0" lvl="0" marL="0" rtl="0" algn="ctr">
                        <a:spcBef>
                          <a:spcPts val="0"/>
                        </a:spcBef>
                        <a:spcAft>
                          <a:spcPts val="0"/>
                        </a:spcAft>
                        <a:buNone/>
                      </a:pPr>
                      <a:r>
                        <a:rPr lang="en-US" sz="1800"/>
                        <a:t>4. Use SMOTE (Synthetic Minority Oversampling Technique) to balance the dataset and improve model reliability.</a:t>
                      </a:r>
                      <a:endParaRPr sz="1800"/>
                    </a:p>
                  </a:txBody>
                  <a:tcPr marT="45725" marB="45725" marR="91450" marL="91450"/>
                </a:tc>
                <a:tc>
                  <a:txBody>
                    <a:bodyPr/>
                    <a:lstStyle/>
                    <a:p>
                      <a:pPr indent="0" lvl="0" marL="0" rtl="0" algn="ctr">
                        <a:spcBef>
                          <a:spcPts val="0"/>
                        </a:spcBef>
                        <a:spcAft>
                          <a:spcPts val="0"/>
                        </a:spcAft>
                        <a:buClr>
                          <a:schemeClr val="dk1"/>
                        </a:buClr>
                        <a:buSzPts val="1100"/>
                        <a:buFont typeface="Arial"/>
                        <a:buNone/>
                      </a:pPr>
                      <a:r>
                        <a:rPr lang="en-US" sz="1800"/>
                        <a:t>1. Most past studies focused on single classifiers like SVM, Random Forest, or Naïve Bayes, without leveraging ensemble learning techniques.</a:t>
                      </a:r>
                      <a:endParaRPr sz="1800"/>
                    </a:p>
                    <a:p>
                      <a:pPr indent="0" lvl="0" marL="0" rtl="0" algn="ctr">
                        <a:spcBef>
                          <a:spcPts val="0"/>
                        </a:spcBef>
                        <a:spcAft>
                          <a:spcPts val="0"/>
                        </a:spcAft>
                        <a:buClr>
                          <a:schemeClr val="dk1"/>
                        </a:buClr>
                        <a:buSzPts val="1100"/>
                        <a:buFont typeface="Arial"/>
                        <a:buNone/>
                      </a:pPr>
                      <a:r>
                        <a:rPr lang="en-US" sz="1800"/>
                        <a:t>2. Many previous models used imbalanced datasets, leading to biased predictions. The study addressed this using SMOTE.</a:t>
                      </a:r>
                      <a:endParaRPr sz="1800"/>
                    </a:p>
                    <a:p>
                      <a:pPr indent="0" lvl="0" marL="0" rtl="0" algn="ctr">
                        <a:spcBef>
                          <a:spcPts val="0"/>
                        </a:spcBef>
                        <a:spcAft>
                          <a:spcPts val="0"/>
                        </a:spcAft>
                        <a:buNone/>
                      </a:pPr>
                      <a:r>
                        <a:rPr lang="en-US" sz="1800"/>
                        <a:t>3. Existing models often relied on specific datasets that were not representative. The study highlights the need for larger and more diverse datasets for better generalization.</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27" name="Google Shape;127;p18"/>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600"/>
                        <a:t>5</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a:t>Deep Learning for Accurate Chest Disease Classification: A CNN-Based Approach for Lung Cancer Subtypes and Normal Cells.</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[I. V. and D. Menaka, "Real-time detection of Lung cancer using CNN," 2023 2nd International Conference on Vision Towards Emerging Trends in Communication and Networking Technologies (ViTECoN), Vellore, India, 2023, pp. 1-6, doi: 10.1109/ViTECoN58111.2023.10157316.]</a:t>
                      </a:r>
                      <a:endParaRPr sz="1600"/>
                    </a:p>
                    <a:p>
                      <a:pPr indent="0" lvl="0" marL="0" marR="0" rtl="0" algn="ctr">
                        <a:spcBef>
                          <a:spcPts val="0"/>
                        </a:spcBef>
                        <a:spcAft>
                          <a:spcPts val="0"/>
                        </a:spcAft>
                        <a:buNone/>
                      </a:pPr>
                      <a:r>
                        <a:t/>
                      </a:r>
                      <a:endParaRPr sz="1600"/>
                    </a:p>
                    <a:p>
                      <a:pPr indent="0" lvl="0" marL="0" marR="0" rtl="0" algn="ctr">
                        <a:spcBef>
                          <a:spcPts val="0"/>
                        </a:spcBef>
                        <a:spcAft>
                          <a:spcPts val="0"/>
                        </a:spcAft>
                        <a:buNone/>
                      </a:pPr>
                      <a:r>
                        <a:rPr lang="en-US" sz="1600"/>
                        <a:t>(Conference)</a:t>
                      </a:r>
                      <a:endParaRPr sz="1600"/>
                    </a:p>
                  </a:txBody>
                  <a:tcPr marT="45725" marB="45725" marR="91450" marL="91450"/>
                </a:tc>
                <a:tc>
                  <a:txBody>
                    <a:bodyPr/>
                    <a:lstStyle/>
                    <a:p>
                      <a:pPr indent="0" lvl="0" marL="0" marR="0" rtl="0" algn="ctr">
                        <a:spcBef>
                          <a:spcPts val="0"/>
                        </a:spcBef>
                        <a:spcAft>
                          <a:spcPts val="0"/>
                        </a:spcAft>
                        <a:buNone/>
                      </a:pPr>
                      <a:r>
                        <a:rPr lang="en-US" sz="1600"/>
                        <a:t>2023</a:t>
                      </a:r>
                      <a:endParaRPr sz="1600" u="none" cap="none" strike="noStrike"/>
                    </a:p>
                  </a:txBody>
                  <a:tcPr marT="45725" marB="45725" marR="91450" marL="91450"/>
                </a:tc>
                <a:tc>
                  <a:txBody>
                    <a:bodyPr/>
                    <a:lstStyle/>
                    <a:p>
                      <a:pPr indent="0" lvl="0" marL="0" rtl="0" algn="ctr">
                        <a:spcBef>
                          <a:spcPts val="0"/>
                        </a:spcBef>
                        <a:spcAft>
                          <a:spcPts val="0"/>
                        </a:spcAft>
                        <a:buClr>
                          <a:schemeClr val="dk1"/>
                        </a:buClr>
                        <a:buSzPts val="1100"/>
                        <a:buFont typeface="Arial"/>
                        <a:buNone/>
                      </a:pPr>
                      <a:r>
                        <a:rPr lang="en-US" sz="1600"/>
                        <a:t>1. Lung Cancer Subtype Classification – Identify Adenocarcinoma, Large Cell Carcinoma, Squamous Cell Carcinoma, and Normal Cells.</a:t>
                      </a:r>
                      <a:endParaRPr sz="1600"/>
                    </a:p>
                    <a:p>
                      <a:pPr indent="0" lvl="0" marL="0" rtl="0" algn="ctr">
                        <a:spcBef>
                          <a:spcPts val="0"/>
                        </a:spcBef>
                        <a:spcAft>
                          <a:spcPts val="0"/>
                        </a:spcAft>
                        <a:buClr>
                          <a:schemeClr val="dk1"/>
                        </a:buClr>
                        <a:buSzPts val="1100"/>
                        <a:buFont typeface="Arial"/>
                        <a:buNone/>
                      </a:pPr>
                      <a:r>
                        <a:rPr lang="en-US" sz="1600"/>
                        <a:t>2. AI-Powered Diagnosis – Implement CNNs for accurate chest disease classification.</a:t>
                      </a:r>
                      <a:endParaRPr sz="1600"/>
                    </a:p>
                    <a:p>
                      <a:pPr indent="0" lvl="0" marL="0" rtl="0" algn="ctr">
                        <a:spcBef>
                          <a:spcPts val="0"/>
                        </a:spcBef>
                        <a:spcAft>
                          <a:spcPts val="0"/>
                        </a:spcAft>
                        <a:buClr>
                          <a:schemeClr val="dk1"/>
                        </a:buClr>
                        <a:buSzPts val="1100"/>
                        <a:buFont typeface="Arial"/>
                        <a:buNone/>
                      </a:pPr>
                      <a:r>
                        <a:rPr lang="en-US" sz="1600"/>
                        <a:t>3. High-Performance Model – Optimize accuracy, precision, recall, and AUC-ROC.</a:t>
                      </a:r>
                      <a:endParaRPr sz="1600"/>
                    </a:p>
                    <a:p>
                      <a:pPr indent="0" lvl="0" marL="0" rtl="0" algn="ctr">
                        <a:spcBef>
                          <a:spcPts val="0"/>
                        </a:spcBef>
                        <a:spcAft>
                          <a:spcPts val="0"/>
                        </a:spcAft>
                        <a:buClr>
                          <a:schemeClr val="dk1"/>
                        </a:buClr>
                        <a:buSzPts val="1100"/>
                        <a:buFont typeface="Arial"/>
                        <a:buNone/>
                      </a:pPr>
                      <a:r>
                        <a:rPr lang="en-US" sz="1600"/>
                        <a:t>4. Clinical Validation – Ensure model aligns with real-world</a:t>
                      </a:r>
                      <a:endParaRPr sz="1600"/>
                    </a:p>
                    <a:p>
                      <a:pPr indent="0" lvl="0" marL="0" rtl="0" algn="ctr">
                        <a:spcBef>
                          <a:spcPts val="0"/>
                        </a:spcBef>
                        <a:spcAft>
                          <a:spcPts val="0"/>
                        </a:spcAft>
                        <a:buClr>
                          <a:schemeClr val="dk1"/>
                        </a:buClr>
                        <a:buSzPts val="1100"/>
                        <a:buFont typeface="Arial"/>
                        <a:buNone/>
                      </a:pPr>
                      <a:r>
                        <a:rPr lang="en-US" sz="1600"/>
                        <a:t>medical diagnostics.</a:t>
                      </a:r>
                      <a:endParaRPr sz="1600"/>
                    </a:p>
                    <a:p>
                      <a:pPr indent="0" lvl="0" marL="0" rtl="0" algn="ctr">
                        <a:spcBef>
                          <a:spcPts val="0"/>
                        </a:spcBef>
                        <a:spcAft>
                          <a:spcPts val="0"/>
                        </a:spcAft>
                        <a:buNone/>
                      </a:pPr>
                      <a:r>
                        <a:rPr lang="en-US" sz="1600"/>
                        <a:t>5. Explainability – Use Grad-CAM for visualization of decision-making areas.</a:t>
                      </a:r>
                      <a:endParaRPr sz="1600"/>
                    </a:p>
                  </a:txBody>
                  <a:tcPr marT="45725" marB="45725" marR="91450" marL="91450"/>
                </a:tc>
                <a:tc>
                  <a:txBody>
                    <a:bodyPr/>
                    <a:lstStyle/>
                    <a:p>
                      <a:pPr indent="0" lvl="0" marL="0" rtl="0" algn="ctr">
                        <a:spcBef>
                          <a:spcPts val="0"/>
                        </a:spcBef>
                        <a:spcAft>
                          <a:spcPts val="0"/>
                        </a:spcAft>
                        <a:buClr>
                          <a:schemeClr val="dk1"/>
                        </a:buClr>
                        <a:buSzPts val="1100"/>
                        <a:buFont typeface="Arial"/>
                        <a:buNone/>
                      </a:pPr>
                      <a:r>
                        <a:rPr lang="en-US" sz="1600"/>
                        <a:t>1. Limited Interpretability – Grad-CAM used, but lacks detailed explainability techniques like SHAP/LIME.</a:t>
                      </a:r>
                      <a:endParaRPr sz="1600"/>
                    </a:p>
                    <a:p>
                      <a:pPr indent="0" lvl="0" marL="0" rtl="0" algn="ctr">
                        <a:spcBef>
                          <a:spcPts val="0"/>
                        </a:spcBef>
                        <a:spcAft>
                          <a:spcPts val="0"/>
                        </a:spcAft>
                        <a:buClr>
                          <a:schemeClr val="dk1"/>
                        </a:buClr>
                        <a:buSzPts val="1100"/>
                        <a:buFont typeface="Arial"/>
                        <a:buNone/>
                      </a:pPr>
                      <a:r>
                        <a:rPr lang="en-US" sz="1600"/>
                        <a:t>2. Lack of Transfer Learning – No use of pre-trained models for enhanced feature learning.</a:t>
                      </a:r>
                      <a:endParaRPr sz="1600"/>
                    </a:p>
                    <a:p>
                      <a:pPr indent="0" lvl="0" marL="0" marR="0" rtl="0" algn="ctr">
                        <a:spcBef>
                          <a:spcPts val="0"/>
                        </a:spcBef>
                        <a:spcAft>
                          <a:spcPts val="0"/>
                        </a:spcAft>
                        <a:buNone/>
                      </a:pPr>
                      <a:r>
                        <a:rPr lang="en-US" sz="1600"/>
                        <a:t>3. No 3D Image Analysis – Model is 2D-based, missing depth details in lung scans.</a:t>
                      </a:r>
                      <a:endParaRPr sz="1600"/>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1733350" y="174900"/>
            <a:ext cx="8507700" cy="624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 </a:t>
            </a:r>
            <a:endParaRPr/>
          </a:p>
        </p:txBody>
      </p:sp>
      <p:sp>
        <p:nvSpPr>
          <p:cNvPr id="133" name="Google Shape;1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5" name="Google Shape;135;p19"/>
          <p:cNvGraphicFramePr/>
          <p:nvPr/>
        </p:nvGraphicFramePr>
        <p:xfrm>
          <a:off x="415495" y="11727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3527275">
                <a:tc>
                  <a:txBody>
                    <a:bodyPr/>
                    <a:lstStyle/>
                    <a:p>
                      <a:pPr indent="0" lvl="0" marL="0" marR="0" rtl="0" algn="ctr">
                        <a:spcBef>
                          <a:spcPts val="0"/>
                        </a:spcBef>
                        <a:spcAft>
                          <a:spcPts val="0"/>
                        </a:spcAft>
                        <a:buNone/>
                      </a:pPr>
                      <a:r>
                        <a:rPr lang="en-US" sz="1800"/>
                        <a:t>6</a:t>
                      </a:r>
                      <a:endParaRPr sz="1800" u="none" cap="none" strike="noStrike"/>
                    </a:p>
                  </a:txBody>
                  <a:tcPr marT="45725" marB="45725" marR="91450" marL="91450"/>
                </a:tc>
                <a:tc>
                  <a:txBody>
                    <a:bodyPr/>
                    <a:lstStyle/>
                    <a:p>
                      <a:pPr indent="0" lvl="0" marL="0" rtl="0" algn="ctr">
                        <a:spcBef>
                          <a:spcPts val="0"/>
                        </a:spcBef>
                        <a:spcAft>
                          <a:spcPts val="0"/>
                        </a:spcAft>
                        <a:buNone/>
                      </a:pPr>
                      <a:r>
                        <a:rPr lang="en-US" sz="1600"/>
                        <a:t>Lung Cancer Detection and Classification Using Deep CNN.</a:t>
                      </a:r>
                      <a:endParaRPr sz="1600"/>
                    </a:p>
                    <a:p>
                      <a:pPr indent="0" lvl="0" marL="0" rtl="0" algn="ctr">
                        <a:spcBef>
                          <a:spcPts val="0"/>
                        </a:spcBef>
                        <a:spcAft>
                          <a:spcPts val="0"/>
                        </a:spcAft>
                        <a:buNone/>
                      </a:pPr>
                      <a:r>
                        <a:t/>
                      </a:r>
                      <a:endParaRPr sz="1600"/>
                    </a:p>
                    <a:p>
                      <a:pPr indent="0" lvl="0" marL="0" rtl="0" algn="ctr">
                        <a:spcBef>
                          <a:spcPts val="0"/>
                        </a:spcBef>
                        <a:spcAft>
                          <a:spcPts val="0"/>
                        </a:spcAft>
                        <a:buClr>
                          <a:schemeClr val="dk1"/>
                        </a:buClr>
                        <a:buSzPts val="1100"/>
                        <a:buFont typeface="Arial"/>
                        <a:buNone/>
                      </a:pPr>
                      <a:r>
                        <a:rPr lang="en-US" sz="1600"/>
                        <a:t>[A. Rehman, M. Kashif, I. Abunadi and N. Ayesha, "Lung Cancer Detection and Classification from Chest CT Scans Using Machine Learning Techniques," 2021 1st International Conference on Artificial Intelligence and Data Analytics (CAIDA), Riyadh, Saudi Arabia, 2021, pp. 101-104, doi: 10.1109/CAIDA51941.2021.9425269.]</a:t>
                      </a:r>
                      <a:endParaRPr sz="1600"/>
                    </a:p>
                    <a:p>
                      <a:pPr indent="0" lvl="0" marL="0" rtl="0" algn="ctr">
                        <a:spcBef>
                          <a:spcPts val="0"/>
                        </a:spcBef>
                        <a:spcAft>
                          <a:spcPts val="0"/>
                        </a:spcAft>
                        <a:buClr>
                          <a:schemeClr val="dk1"/>
                        </a:buClr>
                        <a:buSzPts val="1100"/>
                        <a:buFont typeface="Arial"/>
                        <a:buNone/>
                      </a:pPr>
                      <a:br>
                        <a:rPr lang="en-US" sz="1600"/>
                      </a:br>
                      <a:r>
                        <a:rPr lang="en-US" sz="1600"/>
                        <a:t>(Journal)</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a:t>2021</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a:t>1. Early Cancer Detection using CNN on chest CT scans.</a:t>
                      </a:r>
                      <a:endParaRPr sz="1600"/>
                    </a:p>
                    <a:p>
                      <a:pPr indent="0" lvl="0" marL="0" marR="0" rtl="0" algn="ctr">
                        <a:spcBef>
                          <a:spcPts val="0"/>
                        </a:spcBef>
                        <a:spcAft>
                          <a:spcPts val="0"/>
                        </a:spcAft>
                        <a:buNone/>
                      </a:pPr>
                      <a:r>
                        <a:rPr lang="en-US" sz="1600"/>
                        <a:t>2. Automated Diagnosis with deep learning for benign vs. malignant classification.</a:t>
                      </a:r>
                      <a:endParaRPr sz="1600"/>
                    </a:p>
                    <a:p>
                      <a:pPr indent="0" lvl="0" marL="0" marR="0" rtl="0" algn="ctr">
                        <a:spcBef>
                          <a:spcPts val="0"/>
                        </a:spcBef>
                        <a:spcAft>
                          <a:spcPts val="0"/>
                        </a:spcAft>
                        <a:buNone/>
                      </a:pPr>
                      <a:r>
                        <a:rPr lang="en-US" sz="1600"/>
                        <a:t>3. End-to-End AI Pipeline including preprocessing, segmentation, and classification.</a:t>
                      </a:r>
                      <a:endParaRPr sz="1600"/>
                    </a:p>
                    <a:p>
                      <a:pPr indent="0" lvl="0" marL="0" marR="0" rtl="0" algn="ctr">
                        <a:spcBef>
                          <a:spcPts val="0"/>
                        </a:spcBef>
                        <a:spcAft>
                          <a:spcPts val="0"/>
                        </a:spcAft>
                        <a:buNone/>
                      </a:pPr>
                      <a:r>
                        <a:rPr lang="en-US" sz="1600"/>
                        <a:t>4. Performance Evaluation with metrics like accuracy (96%), precision, recall, etc.</a:t>
                      </a:r>
                      <a:endParaRPr sz="1600"/>
                    </a:p>
                  </a:txBody>
                  <a:tcPr marT="45725" marB="45725" marR="91450" marL="91450"/>
                </a:tc>
                <a:tc>
                  <a:txBody>
                    <a:bodyPr/>
                    <a:lstStyle/>
                    <a:p>
                      <a:pPr indent="0" lvl="0" marL="0" marR="0" rtl="0" algn="ctr">
                        <a:spcBef>
                          <a:spcPts val="0"/>
                        </a:spcBef>
                        <a:spcAft>
                          <a:spcPts val="0"/>
                        </a:spcAft>
                        <a:buNone/>
                      </a:pPr>
                      <a:r>
                        <a:rPr lang="en-US" sz="1600"/>
                        <a:t>1. Hyperparameter Tuning Needed – No AutoML/advanced optimizations.</a:t>
                      </a:r>
                      <a:endParaRPr sz="1600"/>
                    </a:p>
                    <a:p>
                      <a:pPr indent="0" lvl="0" marL="0" marR="0" rtl="0" algn="ctr">
                        <a:spcBef>
                          <a:spcPts val="0"/>
                        </a:spcBef>
                        <a:spcAft>
                          <a:spcPts val="0"/>
                        </a:spcAft>
                        <a:buNone/>
                      </a:pPr>
                      <a:r>
                        <a:rPr lang="en-US" sz="1600"/>
                        <a:t>2. No Cloud Deployment – Misses AWS/GCP integration for real-time AI diagnosis.</a:t>
                      </a:r>
                      <a:endParaRPr sz="1600"/>
                    </a:p>
                    <a:p>
                      <a:pPr indent="0" lvl="0" marL="0" marR="0" rtl="0" algn="ctr">
                        <a:spcBef>
                          <a:spcPts val="0"/>
                        </a:spcBef>
                        <a:spcAft>
                          <a:spcPts val="0"/>
                        </a:spcAft>
                        <a:buNone/>
                      </a:pPr>
                      <a:r>
                        <a:rPr lang="en-US" sz="1600"/>
                        <a:t>3. Limited Explainability – No Grad-CAM/SHAP for AI interpretability.</a:t>
                      </a:r>
                      <a:endParaRPr sz="16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42" name="Google Shape;142;p20"/>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800"/>
                        <a:t>7</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a:t>Lung Cancer Detection with Machine Learning and Deep Learning: A Narrative Review.</a:t>
                      </a:r>
                      <a:endParaRPr sz="1800"/>
                    </a:p>
                    <a:p>
                      <a:pPr indent="0" lvl="0" marL="0" marR="0" rtl="0" algn="ctr">
                        <a:spcBef>
                          <a:spcPts val="0"/>
                        </a:spcBef>
                        <a:spcAft>
                          <a:spcPts val="0"/>
                        </a:spcAft>
                        <a:buNone/>
                      </a:pPr>
                      <a:r>
                        <a:t/>
                      </a:r>
                      <a:endParaRPr sz="1800"/>
                    </a:p>
                    <a:p>
                      <a:pPr indent="0" lvl="0" marL="0" marR="0" rtl="0" algn="ctr">
                        <a:spcBef>
                          <a:spcPts val="0"/>
                        </a:spcBef>
                        <a:spcAft>
                          <a:spcPts val="0"/>
                        </a:spcAft>
                        <a:buNone/>
                      </a:pPr>
                      <a:r>
                        <a:rPr lang="en-US" sz="1800"/>
                        <a:t>[ N. Nawreen, U. Hany and T. Islam, "Lung Cancer Detection and Classification using CT Scan Image Processing," 2021 International Conference on Automation, Control and Mechatronics for Industry 4.0 (ACMI), Rajshahi, Bangladesh, 2021, pp. 1-6, doi: 10.1109/ACMI53878.2021.9528297.]</a:t>
                      </a:r>
                      <a:br>
                        <a:rPr lang="en-US" sz="1800"/>
                      </a:br>
                      <a:br>
                        <a:rPr lang="en-US" sz="1800"/>
                      </a:br>
                      <a:r>
                        <a:rPr lang="en-US" sz="1800"/>
                        <a:t>(Conference)</a:t>
                      </a:r>
                      <a:endParaRPr sz="1800"/>
                    </a:p>
                  </a:txBody>
                  <a:tcPr marT="45725" marB="45725" marR="91450" marL="91450"/>
                </a:tc>
                <a:tc>
                  <a:txBody>
                    <a:bodyPr/>
                    <a:lstStyle/>
                    <a:p>
                      <a:pPr indent="0" lvl="0" marL="0" marR="0" rtl="0" algn="ctr">
                        <a:spcBef>
                          <a:spcPts val="0"/>
                        </a:spcBef>
                        <a:spcAft>
                          <a:spcPts val="0"/>
                        </a:spcAft>
                        <a:buNone/>
                      </a:pPr>
                      <a:r>
                        <a:rPr lang="en-US" sz="1800"/>
                        <a:t>2021</a:t>
                      </a:r>
                      <a:endParaRPr sz="1800" u="none" cap="none" strike="noStrike"/>
                    </a:p>
                  </a:txBody>
                  <a:tcPr marT="45725" marB="45725" marR="91450" marL="91450"/>
                </a:tc>
                <a:tc>
                  <a:txBody>
                    <a:bodyPr/>
                    <a:lstStyle/>
                    <a:p>
                      <a:pPr indent="0" lvl="0" marL="0" rtl="0" algn="ctr">
                        <a:spcBef>
                          <a:spcPts val="0"/>
                        </a:spcBef>
                        <a:spcAft>
                          <a:spcPts val="0"/>
                        </a:spcAft>
                        <a:buClr>
                          <a:schemeClr val="dk1"/>
                        </a:buClr>
                        <a:buSzPts val="1100"/>
                        <a:buFont typeface="Arial"/>
                        <a:buNone/>
                      </a:pPr>
                      <a:r>
                        <a:rPr lang="en-US" sz="1800"/>
                        <a:t>1. AI for Lung Cancer Detection – Explore the role of Machine Learning (ML) and Deep Learning (DL) in improving lung cancer diagnosis.</a:t>
                      </a:r>
                      <a:endParaRPr sz="1800"/>
                    </a:p>
                    <a:p>
                      <a:pPr indent="0" lvl="0" marL="0" rtl="0" algn="ctr">
                        <a:spcBef>
                          <a:spcPts val="0"/>
                        </a:spcBef>
                        <a:spcAft>
                          <a:spcPts val="0"/>
                        </a:spcAft>
                        <a:buNone/>
                      </a:pPr>
                      <a:r>
                        <a:rPr lang="en-US" sz="1800"/>
                        <a:t>2. Automated Image Processing – Use AI-based Computer-Aided Detection (CAD) systems for lung nodule detection.</a:t>
                      </a:r>
                      <a:endParaRPr sz="1800"/>
                    </a:p>
                  </a:txBody>
                  <a:tcPr marT="45725" marB="45725" marR="91450" marL="91450"/>
                </a:tc>
                <a:tc>
                  <a:txBody>
                    <a:bodyPr/>
                    <a:lstStyle/>
                    <a:p>
                      <a:pPr indent="0" lvl="0" marL="0" rtl="0" algn="ctr">
                        <a:spcBef>
                          <a:spcPts val="0"/>
                        </a:spcBef>
                        <a:spcAft>
                          <a:spcPts val="0"/>
                        </a:spcAft>
                        <a:buClr>
                          <a:schemeClr val="dk1"/>
                        </a:buClr>
                        <a:buSzPts val="1100"/>
                        <a:buFont typeface="Arial"/>
                        <a:buNone/>
                      </a:pPr>
                      <a:r>
                        <a:rPr lang="en-US" sz="1800"/>
                        <a:t>1. Feature Extraction Needs Improvement – Requires better hybrid AI models (ML + DL) for enhanced performance.</a:t>
                      </a:r>
                      <a:endParaRPr sz="1800"/>
                    </a:p>
                    <a:p>
                      <a:pPr indent="0" lvl="0" marL="0" rtl="0" algn="ctr">
                        <a:spcBef>
                          <a:spcPts val="0"/>
                        </a:spcBef>
                        <a:spcAft>
                          <a:spcPts val="0"/>
                        </a:spcAft>
                        <a:buClr>
                          <a:schemeClr val="dk1"/>
                        </a:buClr>
                        <a:buSzPts val="1100"/>
                        <a:buFont typeface="Arial"/>
                        <a:buNone/>
                      </a:pPr>
                      <a:r>
                        <a:rPr lang="en-US" sz="1800"/>
                        <a:t>2. Dataset Limitations – Uses small datasets, limiting generalization.</a:t>
                      </a:r>
                      <a:endParaRPr sz="1800"/>
                    </a:p>
                    <a:p>
                      <a:pPr indent="0" lvl="0" marL="0" rtl="0" algn="ctr">
                        <a:spcBef>
                          <a:spcPts val="0"/>
                        </a:spcBef>
                        <a:spcAft>
                          <a:spcPts val="0"/>
                        </a:spcAft>
                        <a:buNone/>
                      </a:pPr>
                      <a:r>
                        <a:rPr lang="en-US" sz="1800"/>
                        <a:t>3. No Real-World Clinical Testing – Not validated in hospitals for real time diagnostics.</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49" name="Google Shape;149;p21"/>
          <p:cNvGraphicFramePr/>
          <p:nvPr/>
        </p:nvGraphicFramePr>
        <p:xfrm>
          <a:off x="367945" y="288190"/>
          <a:ext cx="3000000" cy="3000000"/>
        </p:xfrm>
        <a:graphic>
          <a:graphicData uri="http://schemas.openxmlformats.org/drawingml/2006/table">
            <a:tbl>
              <a:tblPr bandRow="1" firstRow="1">
                <a:noFill/>
                <a:tableStyleId>{628F3FB5-5D8C-4632-83DA-BA42FAFA879C}</a:tableStyleId>
              </a:tblPr>
              <a:tblGrid>
                <a:gridCol w="779100"/>
                <a:gridCol w="3698250"/>
                <a:gridCol w="1474325"/>
                <a:gridCol w="2767075"/>
                <a:gridCol w="2881200"/>
              </a:tblGrid>
              <a:tr h="1198650">
                <a:tc>
                  <a:txBody>
                    <a:bodyPr/>
                    <a:lstStyle/>
                    <a:p>
                      <a:pPr indent="0" lvl="0" marL="0" marR="0" rtl="0" algn="l">
                        <a:spcBef>
                          <a:spcPts val="0"/>
                        </a:spcBef>
                        <a:spcAft>
                          <a:spcPts val="0"/>
                        </a:spcAft>
                        <a:buClr>
                          <a:schemeClr val="dk1"/>
                        </a:buClr>
                        <a:buSzPts val="1800"/>
                        <a:buFont typeface="Calibri"/>
                        <a:buNone/>
                      </a:pPr>
                      <a:r>
                        <a:rPr lang="en-US" sz="1800" u="none" cap="none" strike="noStrike"/>
                        <a:t>Sr No</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Title with authors [ mention whether Journal or Conference paper]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Publication Year</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Positive points of the Publication</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lang="en-US" sz="1800" u="none" cap="none" strike="noStrike"/>
                        <a:t>Gaps in publication work</a:t>
                      </a:r>
                      <a:endParaRPr sz="1800" u="none" cap="none" strike="noStrike"/>
                    </a:p>
                  </a:txBody>
                  <a:tcPr marT="45725" marB="45725" marR="91450" marL="91450"/>
                </a:tc>
              </a:tr>
              <a:tr h="1198650">
                <a:tc>
                  <a:txBody>
                    <a:bodyPr/>
                    <a:lstStyle/>
                    <a:p>
                      <a:pPr indent="0" lvl="0" marL="0" marR="0" rtl="0" algn="ctr">
                        <a:spcBef>
                          <a:spcPts val="0"/>
                        </a:spcBef>
                        <a:spcAft>
                          <a:spcPts val="0"/>
                        </a:spcAft>
                        <a:buNone/>
                      </a:pPr>
                      <a:r>
                        <a:rPr lang="en-US" sz="1600"/>
                        <a:t>8</a:t>
                      </a:r>
                      <a:endParaRPr sz="1600" u="none" cap="none" strike="noStrike"/>
                    </a:p>
                  </a:txBody>
                  <a:tcPr marT="45725" marB="45725" marR="91450" marL="91450"/>
                </a:tc>
                <a:tc>
                  <a:txBody>
                    <a:bodyPr/>
                    <a:lstStyle/>
                    <a:p>
                      <a:pPr indent="0" lvl="0" marL="0" rtl="0" algn="l">
                        <a:lnSpc>
                          <a:spcPct val="123913"/>
                        </a:lnSpc>
                        <a:spcBef>
                          <a:spcPts val="0"/>
                        </a:spcBef>
                        <a:spcAft>
                          <a:spcPts val="0"/>
                        </a:spcAft>
                        <a:buNone/>
                      </a:pPr>
                      <a:r>
                        <a:rPr lang="en-US" sz="1600"/>
                        <a:t>Lung Cancer Detection and Classification from Chest CT Scans Using Machine Learning Techniques</a:t>
                      </a:r>
                      <a:endParaRPr sz="1600"/>
                    </a:p>
                    <a:p>
                      <a:pPr indent="0" lvl="0" marL="0" rtl="0" algn="l">
                        <a:lnSpc>
                          <a:spcPct val="123913"/>
                        </a:lnSpc>
                        <a:spcBef>
                          <a:spcPts val="0"/>
                        </a:spcBef>
                        <a:spcAft>
                          <a:spcPts val="0"/>
                        </a:spcAft>
                        <a:buNone/>
                      </a:pPr>
                      <a:r>
                        <a:t/>
                      </a:r>
                      <a:endParaRPr sz="1600"/>
                    </a:p>
                    <a:p>
                      <a:pPr indent="0" lvl="0" marL="0" rtl="0" algn="l">
                        <a:lnSpc>
                          <a:spcPct val="123913"/>
                        </a:lnSpc>
                        <a:spcBef>
                          <a:spcPts val="0"/>
                        </a:spcBef>
                        <a:spcAft>
                          <a:spcPts val="0"/>
                        </a:spcAft>
                        <a:buNone/>
                      </a:pPr>
                      <a:r>
                        <a:rPr lang="en-US" sz="1600"/>
                        <a:t>[A. Rehman, M. Kashif, I. Abunadi and N. Ayesha, "Lung Cancer Detection and Classification from Chest CT Scans Using Machine Learning Techniques," 2021 1st International Conference on Artificial Intelligence and Data Analytics (CAIDA), Riyadh, Saudi Arabia, 2021, pp. 101-104, doi: 10.1109/CAIDA51941.2021.9425269.]</a:t>
                      </a:r>
                      <a:endParaRPr sz="1600"/>
                    </a:p>
                    <a:p>
                      <a:pPr indent="0" lvl="0" marL="0" rtl="0" algn="ctr">
                        <a:lnSpc>
                          <a:spcPct val="123913"/>
                        </a:lnSpc>
                        <a:spcBef>
                          <a:spcPts val="0"/>
                        </a:spcBef>
                        <a:spcAft>
                          <a:spcPts val="0"/>
                        </a:spcAft>
                        <a:buNone/>
                      </a:pPr>
                      <a:r>
                        <a:t/>
                      </a:r>
                      <a:endParaRPr sz="1600"/>
                    </a:p>
                    <a:p>
                      <a:pPr indent="0" lvl="0" marL="0" rtl="0" algn="ctr">
                        <a:lnSpc>
                          <a:spcPct val="123913"/>
                        </a:lnSpc>
                        <a:spcBef>
                          <a:spcPts val="0"/>
                        </a:spcBef>
                        <a:spcAft>
                          <a:spcPts val="0"/>
                        </a:spcAft>
                        <a:buClr>
                          <a:schemeClr val="dk1"/>
                        </a:buClr>
                        <a:buSzPts val="1100"/>
                        <a:buFont typeface="Arial"/>
                        <a:buNone/>
                      </a:pPr>
                      <a:r>
                        <a:rPr lang="en-US" sz="1600"/>
                        <a:t>(Conference)</a:t>
                      </a:r>
                      <a:endParaRPr sz="1600"/>
                    </a:p>
                    <a:p>
                      <a:pPr indent="0" lvl="0" marL="0" rtl="0" algn="l">
                        <a:spcBef>
                          <a:spcPts val="0"/>
                        </a:spcBef>
                        <a:spcAft>
                          <a:spcPts val="0"/>
                        </a:spcAft>
                        <a:buNone/>
                      </a:pPr>
                      <a:r>
                        <a:t/>
                      </a:r>
                      <a:endParaRPr/>
                    </a:p>
                  </a:txBody>
                  <a:tcPr marT="45725" marB="45725" marR="91450" marL="91450"/>
                </a:tc>
                <a:tc>
                  <a:txBody>
                    <a:bodyPr/>
                    <a:lstStyle/>
                    <a:p>
                      <a:pPr indent="0" lvl="0" marL="0" rtl="0" algn="ctr">
                        <a:spcBef>
                          <a:spcPts val="0"/>
                        </a:spcBef>
                        <a:spcAft>
                          <a:spcPts val="0"/>
                        </a:spcAft>
                        <a:buNone/>
                      </a:pPr>
                      <a:r>
                        <a:rPr lang="en-US"/>
                        <a:t>2021</a:t>
                      </a:r>
                      <a:endParaRPr/>
                    </a:p>
                  </a:txBody>
                  <a:tcPr marT="45725" marB="45725" marR="91450" marL="91450"/>
                </a:tc>
                <a:tc>
                  <a:txBody>
                    <a:bodyPr/>
                    <a:lstStyle/>
                    <a:p>
                      <a:pPr indent="0" lvl="0" marL="0" rtl="0" algn="ctr">
                        <a:spcBef>
                          <a:spcPts val="0"/>
                        </a:spcBef>
                        <a:spcAft>
                          <a:spcPts val="0"/>
                        </a:spcAft>
                        <a:buNone/>
                      </a:pPr>
                      <a:r>
                        <a:rPr lang="en-US"/>
                        <a:t>1. Machine Learning-Based Classification – Using Support Vector Machine (SVM) and K-Nearest Neighbors (KNN) for accurate classification. </a:t>
                      </a:r>
                      <a:endParaRPr/>
                    </a:p>
                    <a:p>
                      <a:pPr indent="0" lvl="0" marL="0" rtl="0" algn="ctr">
                        <a:spcBef>
                          <a:spcPts val="0"/>
                        </a:spcBef>
                        <a:spcAft>
                          <a:spcPts val="0"/>
                        </a:spcAft>
                        <a:buNone/>
                      </a:pPr>
                      <a:r>
                        <a:rPr lang="en-US"/>
                        <a:t>2. Clinical Impact – Aims to improve cancer detection and assist radiologists diagnosis. </a:t>
                      </a:r>
                      <a:endParaRPr/>
                    </a:p>
                    <a:p>
                      <a:pPr indent="0" lvl="0" marL="0" rtl="0" algn="ctr">
                        <a:spcBef>
                          <a:spcPts val="0"/>
                        </a:spcBef>
                        <a:spcAft>
                          <a:spcPts val="0"/>
                        </a:spcAft>
                        <a:buNone/>
                      </a:pPr>
                      <a:r>
                        <a:rPr lang="en-US"/>
                        <a:t>3. Early Lung Cancer Detection – Identify Adenocarcinoma, Large Cell Carcinoma, Squamous Cell Carcinoma from CT scan. </a:t>
                      </a:r>
                      <a:endParaRPr/>
                    </a:p>
                  </a:txBody>
                  <a:tcPr marT="45725" marB="45725" marR="91450" marL="91450"/>
                </a:tc>
                <a:tc>
                  <a:txBody>
                    <a:bodyPr/>
                    <a:lstStyle/>
                    <a:p>
                      <a:pPr indent="0" lvl="0" marL="0" rtl="0" algn="ctr">
                        <a:spcBef>
                          <a:spcPts val="0"/>
                        </a:spcBef>
                        <a:spcAft>
                          <a:spcPts val="0"/>
                        </a:spcAft>
                        <a:buNone/>
                      </a:pPr>
                      <a:r>
                        <a:rPr lang="en-US"/>
                        <a:t>1. Lack of Clinical Validation – Model is not tested in real-world hospitals or integrated into radiology workflows. </a:t>
                      </a:r>
                      <a:endParaRPr/>
                    </a:p>
                    <a:p>
                      <a:pPr indent="0" lvl="0" marL="0" rtl="0" algn="ctr">
                        <a:spcBef>
                          <a:spcPts val="0"/>
                        </a:spcBef>
                        <a:spcAft>
                          <a:spcPts val="0"/>
                        </a:spcAft>
                        <a:buNone/>
                      </a:pPr>
                      <a:r>
                        <a:rPr lang="en-US"/>
                        <a:t>2. Annotation Challenges – Potential noise in labeled datasets affecting accuracy. </a:t>
                      </a:r>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