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4"/>
  </p:notesMasterIdLst>
  <p:sldIdLst>
    <p:sldId id="256" r:id="rId2"/>
    <p:sldId id="301" r:id="rId3"/>
    <p:sldId id="302" r:id="rId4"/>
    <p:sldId id="257" r:id="rId5"/>
    <p:sldId id="258" r:id="rId6"/>
    <p:sldId id="259" r:id="rId7"/>
    <p:sldId id="260" r:id="rId8"/>
    <p:sldId id="261" r:id="rId9"/>
    <p:sldId id="262" r:id="rId10"/>
    <p:sldId id="279" r:id="rId11"/>
    <p:sldId id="280" r:id="rId12"/>
    <p:sldId id="281" r:id="rId13"/>
    <p:sldId id="282" r:id="rId14"/>
    <p:sldId id="284" r:id="rId15"/>
    <p:sldId id="265" r:id="rId16"/>
    <p:sldId id="266" r:id="rId17"/>
    <p:sldId id="303" r:id="rId18"/>
    <p:sldId id="278" r:id="rId19"/>
    <p:sldId id="285" r:id="rId20"/>
    <p:sldId id="307" r:id="rId21"/>
    <p:sldId id="283" r:id="rId22"/>
    <p:sldId id="286" r:id="rId23"/>
    <p:sldId id="287" r:id="rId24"/>
    <p:sldId id="288" r:id="rId25"/>
    <p:sldId id="289" r:id="rId26"/>
    <p:sldId id="290" r:id="rId27"/>
    <p:sldId id="274" r:id="rId28"/>
    <p:sldId id="294" r:id="rId29"/>
    <p:sldId id="291" r:id="rId30"/>
    <p:sldId id="295" r:id="rId31"/>
    <p:sldId id="292" r:id="rId32"/>
    <p:sldId id="296" r:id="rId33"/>
    <p:sldId id="293" r:id="rId34"/>
    <p:sldId id="297" r:id="rId35"/>
    <p:sldId id="298" r:id="rId36"/>
    <p:sldId id="299" r:id="rId37"/>
    <p:sldId id="304" r:id="rId38"/>
    <p:sldId id="263" r:id="rId39"/>
    <p:sldId id="264" r:id="rId40"/>
    <p:sldId id="300" r:id="rId41"/>
    <p:sldId id="305" r:id="rId42"/>
    <p:sldId id="306"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tvina Talele" initials="PT" lastIdx="5" clrIdx="0">
    <p:extLst>
      <p:ext uri="{19B8F6BF-5375-455C-9EA6-DF929625EA0E}">
        <p15:presenceInfo xmlns:p15="http://schemas.microsoft.com/office/powerpoint/2012/main" userId="20abc302ee90be7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75" autoAdjust="0"/>
    <p:restoredTop sz="94660"/>
  </p:normalViewPr>
  <p:slideViewPr>
    <p:cSldViewPr snapToGrid="0">
      <p:cViewPr varScale="1">
        <p:scale>
          <a:sx n="124" d="100"/>
          <a:sy n="124" d="100"/>
        </p:scale>
        <p:origin x="5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5/6/25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3337af30c5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3337af30c5_0_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g33337af30c5_0_1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a:extLst>
            <a:ext uri="{FF2B5EF4-FFF2-40B4-BE49-F238E27FC236}">
              <a16:creationId xmlns:a16="http://schemas.microsoft.com/office/drawing/2014/main" id="{4F61AEAE-BA60-A5C5-2C4B-034ABED3CDA8}"/>
            </a:ext>
          </a:extLst>
        </p:cNvPr>
        <p:cNvGrpSpPr/>
        <p:nvPr/>
      </p:nvGrpSpPr>
      <p:grpSpPr>
        <a:xfrm>
          <a:off x="0" y="0"/>
          <a:ext cx="0" cy="0"/>
          <a:chOff x="0" y="0"/>
          <a:chExt cx="0" cy="0"/>
        </a:xfrm>
      </p:grpSpPr>
      <p:sp>
        <p:nvSpPr>
          <p:cNvPr id="158" name="Google Shape;158;g33337af30c5_10_5:notes">
            <a:extLst>
              <a:ext uri="{FF2B5EF4-FFF2-40B4-BE49-F238E27FC236}">
                <a16:creationId xmlns:a16="http://schemas.microsoft.com/office/drawing/2014/main" id="{2E630017-7CEA-F34B-6C23-32198955915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3337af30c5_10_5:notes">
            <a:extLst>
              <a:ext uri="{FF2B5EF4-FFF2-40B4-BE49-F238E27FC236}">
                <a16:creationId xmlns:a16="http://schemas.microsoft.com/office/drawing/2014/main" id="{08B98286-7C2D-19D5-7D9D-CB56C673BC91}"/>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g33337af30c5_10_5:notes">
            <a:extLst>
              <a:ext uri="{FF2B5EF4-FFF2-40B4-BE49-F238E27FC236}">
                <a16:creationId xmlns:a16="http://schemas.microsoft.com/office/drawing/2014/main" id="{435B9D7B-F76F-F024-B6ED-1E24497C7FC8}"/>
              </a:ext>
            </a:extLst>
          </p:cNvPr>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extLst>
      <p:ext uri="{BB962C8B-B14F-4D97-AF65-F5344CB8AC3E}">
        <p14:creationId xmlns:p14="http://schemas.microsoft.com/office/powerpoint/2010/main" val="15938009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a:extLst>
            <a:ext uri="{FF2B5EF4-FFF2-40B4-BE49-F238E27FC236}">
              <a16:creationId xmlns:a16="http://schemas.microsoft.com/office/drawing/2014/main" id="{ED3AB036-1306-0910-DF39-C69BD975DC14}"/>
            </a:ext>
          </a:extLst>
        </p:cNvPr>
        <p:cNvGrpSpPr/>
        <p:nvPr/>
      </p:nvGrpSpPr>
      <p:grpSpPr>
        <a:xfrm>
          <a:off x="0" y="0"/>
          <a:ext cx="0" cy="0"/>
          <a:chOff x="0" y="0"/>
          <a:chExt cx="0" cy="0"/>
        </a:xfrm>
      </p:grpSpPr>
      <p:sp>
        <p:nvSpPr>
          <p:cNvPr id="158" name="Google Shape;158;g33337af30c5_10_5:notes">
            <a:extLst>
              <a:ext uri="{FF2B5EF4-FFF2-40B4-BE49-F238E27FC236}">
                <a16:creationId xmlns:a16="http://schemas.microsoft.com/office/drawing/2014/main" id="{7936EC07-53EA-B2A0-0F4C-627B01D4CEC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3337af30c5_10_5:notes">
            <a:extLst>
              <a:ext uri="{FF2B5EF4-FFF2-40B4-BE49-F238E27FC236}">
                <a16:creationId xmlns:a16="http://schemas.microsoft.com/office/drawing/2014/main" id="{51EA6FAE-E5AB-BF09-796F-9AF414DE585F}"/>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g33337af30c5_10_5:notes">
            <a:extLst>
              <a:ext uri="{FF2B5EF4-FFF2-40B4-BE49-F238E27FC236}">
                <a16:creationId xmlns:a16="http://schemas.microsoft.com/office/drawing/2014/main" id="{159E7E82-9670-9C8C-E642-63FB4C0A7C94}"/>
              </a:ext>
            </a:extLst>
          </p:cNvPr>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extLst>
      <p:ext uri="{BB962C8B-B14F-4D97-AF65-F5344CB8AC3E}">
        <p14:creationId xmlns:p14="http://schemas.microsoft.com/office/powerpoint/2010/main" val="21066753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3337af30c5_0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33337af30c5_0_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g33337af30c5_0_2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3337af30c5_1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3337af30c5_10_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g33337af30c5_10_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3337af30c5_0_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3337af30c5_0_4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g33337af30c5_0_4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3337af30c5_10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3337af30c5_10_2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g33337af30c5_10_2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3337af30c5_10_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3337af30c5_10_4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g33337af30c5_10_4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33337af30c5_5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33337af30c5_5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g33337af30c5_5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3337af30c5_1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3337af30c5_10_3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g33337af30c5_10_3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3337af30c5_0_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3337af30c5_0_3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g33337af30c5_0_3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a:extLst>
            <a:ext uri="{FF2B5EF4-FFF2-40B4-BE49-F238E27FC236}">
              <a16:creationId xmlns:a16="http://schemas.microsoft.com/office/drawing/2014/main" id="{FE4C46C7-5C76-4B88-87B5-59EEE5E695A2}"/>
            </a:ext>
          </a:extLst>
        </p:cNvPr>
        <p:cNvGrpSpPr/>
        <p:nvPr/>
      </p:nvGrpSpPr>
      <p:grpSpPr>
        <a:xfrm>
          <a:off x="0" y="0"/>
          <a:ext cx="0" cy="0"/>
          <a:chOff x="0" y="0"/>
          <a:chExt cx="0" cy="0"/>
        </a:xfrm>
      </p:grpSpPr>
      <p:sp>
        <p:nvSpPr>
          <p:cNvPr id="158" name="Google Shape;158;g33337af30c5_10_5:notes">
            <a:extLst>
              <a:ext uri="{FF2B5EF4-FFF2-40B4-BE49-F238E27FC236}">
                <a16:creationId xmlns:a16="http://schemas.microsoft.com/office/drawing/2014/main" id="{6EDEABA0-7C58-8EA4-352A-D567185F1C1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3337af30c5_10_5:notes">
            <a:extLst>
              <a:ext uri="{FF2B5EF4-FFF2-40B4-BE49-F238E27FC236}">
                <a16:creationId xmlns:a16="http://schemas.microsoft.com/office/drawing/2014/main" id="{52CF816E-D09B-AA33-24D0-C559A049421F}"/>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g33337af30c5_10_5:notes">
            <a:extLst>
              <a:ext uri="{FF2B5EF4-FFF2-40B4-BE49-F238E27FC236}">
                <a16:creationId xmlns:a16="http://schemas.microsoft.com/office/drawing/2014/main" id="{324ED4A5-FDF7-00FA-0C6D-ADD91FDAD58A}"/>
              </a:ext>
            </a:extLst>
          </p:cNvPr>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extLst>
      <p:ext uri="{BB962C8B-B14F-4D97-AF65-F5344CB8AC3E}">
        <p14:creationId xmlns:p14="http://schemas.microsoft.com/office/powerpoint/2010/main" val="600984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1">
              <a:rPr lang="en-US" smtClean="0"/>
              <a:t>5/6/25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1">
              <a:rPr lang="en-US" smtClean="0"/>
              <a:t>5/6/25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1">
              <a:rPr lang="en-US" smtClean="0"/>
              <a:t>5/6/25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1">
              <a:rPr lang="en-US" smtClean="0"/>
              <a:t>5/6/25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1">
              <a:rPr lang="en-US" smtClean="0"/>
              <a:t>5/6/25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1">
              <a:rPr lang="en-US" smtClean="0"/>
              <a:t>5/6/25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1">
              <a:rPr lang="en-US" smtClean="0"/>
              <a:t>5/6/25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1">
              <a:rPr lang="en-US" smtClean="0"/>
              <a:t>5/6/25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1">
              <a:rPr lang="en-US" smtClean="0"/>
              <a:t>5/6/25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1">
              <a:rPr lang="en-US" smtClean="0"/>
              <a:t>5/6/25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1">
              <a:rPr lang="en-US" smtClean="0"/>
              <a:t>5/6/25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1">
              <a:rPr lang="en-US" smtClean="0"/>
              <a:t>5/6/25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mlflow.org/" TargetMode="External"/><Relationship Id="rId2" Type="http://schemas.openxmlformats.org/officeDocument/2006/relationships/hyperlink" Target="https://universe.roboflow.com/lung-cancer-3gsnq/lung-cancer-dataset"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dvc.org/"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6.jpeg"/></Relationships>
</file>

<file path=ppt/slides/_rels/slide3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9.png"/></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1013460"/>
          </a:xfrm>
        </p:spPr>
        <p:txBody>
          <a:bodyPr>
            <a:normAutofit fontScale="90000"/>
          </a:bodyPr>
          <a:lstStyle/>
          <a:p>
            <a:pPr algn="ctr"/>
            <a:br>
              <a:rPr lang="en-US" b="1" dirty="0"/>
            </a:br>
            <a:br>
              <a:rPr lang="en-US" b="1" dirty="0"/>
            </a:br>
            <a:br>
              <a:rPr lang="en-US" b="1" dirty="0"/>
            </a:br>
            <a:br>
              <a:rPr lang="en-US" b="1" dirty="0"/>
            </a:br>
            <a:br>
              <a:rPr lang="en-US" b="1" dirty="0"/>
            </a:br>
            <a:br>
              <a:rPr lang="en-US" b="1" dirty="0"/>
            </a:br>
            <a:br>
              <a:rPr lang="en-US" b="1" dirty="0"/>
            </a:br>
            <a:r>
              <a:rPr lang="en-US" sz="3110" b="1" dirty="0"/>
              <a:t>DeepTumorNet: End-to-End Lung Cancer</a:t>
            </a:r>
            <a:br>
              <a:rPr lang="en-US" sz="3110" b="1" dirty="0"/>
            </a:br>
            <a:r>
              <a:rPr lang="en-US" sz="3110" b="1" dirty="0"/>
              <a:t>Classification Using Deep Learning</a:t>
            </a:r>
            <a:br>
              <a:rPr lang="en-US" sz="3110" b="1" dirty="0"/>
            </a:br>
            <a:br>
              <a:rPr lang="en-US" sz="3110" b="1" dirty="0"/>
            </a:br>
            <a:r>
              <a:rPr lang="en-US" sz="3110" b="1" dirty="0"/>
              <a:t>Domain: Deep Learning</a:t>
            </a:r>
            <a:br>
              <a:rPr lang="en-US" sz="3110" b="1" dirty="0"/>
            </a:br>
            <a:r>
              <a:rPr lang="en-US" sz="3110" b="1" dirty="0"/>
              <a:t>In-House Project</a:t>
            </a:r>
          </a:p>
        </p:txBody>
      </p:sp>
      <p:sp>
        <p:nvSpPr>
          <p:cNvPr id="5" name="Content Placeholder 4"/>
          <p:cNvSpPr>
            <a:spLocks noGrp="1"/>
          </p:cNvSpPr>
          <p:nvPr>
            <p:ph sz="half" idx="1"/>
          </p:nvPr>
        </p:nvSpPr>
        <p:spPr>
          <a:xfrm>
            <a:off x="838200" y="4084320"/>
            <a:ext cx="7852576" cy="2272030"/>
          </a:xfrm>
        </p:spPr>
        <p:txBody>
          <a:bodyPr>
            <a:normAutofit/>
          </a:bodyPr>
          <a:lstStyle/>
          <a:p>
            <a:pPr marL="0" indent="0">
              <a:buNone/>
            </a:pPr>
            <a:r>
              <a:rPr lang="en-US" sz="1800" dirty="0"/>
              <a:t>Names of Students with ERP:</a:t>
            </a:r>
            <a:br>
              <a:rPr lang="en-US" sz="1800" dirty="0"/>
            </a:br>
            <a:r>
              <a:rPr lang="en-US" sz="1800" dirty="0"/>
              <a:t>Dharmika Tank(01) – 1032210159</a:t>
            </a:r>
            <a:br>
              <a:rPr lang="en-US" sz="1800" dirty="0"/>
            </a:br>
            <a:r>
              <a:rPr lang="en-US" sz="1800" dirty="0"/>
              <a:t>Jay Mehta(08) – 1032210499</a:t>
            </a:r>
            <a:br>
              <a:rPr lang="en-US" sz="1800" dirty="0"/>
            </a:br>
            <a:r>
              <a:rPr lang="en-US" sz="1800" dirty="0"/>
              <a:t>Devanshu Surana(18) – 1032210755</a:t>
            </a:r>
            <a:br>
              <a:rPr lang="en-US" sz="1800" dirty="0"/>
            </a:br>
            <a:r>
              <a:rPr lang="en-US" sz="1800" dirty="0"/>
              <a:t>Tejas Redkar(28) – 1032210937</a:t>
            </a:r>
          </a:p>
          <a:p>
            <a:pPr marL="0" indent="0">
              <a:buNone/>
            </a:pPr>
            <a:endParaRPr lang="en-US" sz="1800" dirty="0"/>
          </a:p>
          <a:p>
            <a:pPr marL="0" indent="0">
              <a:buNone/>
            </a:pPr>
            <a:r>
              <a:rPr lang="en-US" sz="1800" dirty="0"/>
              <a:t>Name of </a:t>
            </a:r>
            <a:r>
              <a:rPr lang="en-US" sz="1800" dirty="0" err="1"/>
              <a:t>B.Tech</a:t>
            </a:r>
            <a:r>
              <a:rPr lang="en-US" sz="1800" dirty="0"/>
              <a:t> Capstone Project Guide : Prof. Pratvina Talele</a:t>
            </a:r>
          </a:p>
        </p:txBody>
      </p:sp>
      <p:sp>
        <p:nvSpPr>
          <p:cNvPr id="6" name="Date Placeholder 5"/>
          <p:cNvSpPr>
            <a:spLocks noGrp="1"/>
          </p:cNvSpPr>
          <p:nvPr>
            <p:ph type="dt" sz="half" idx="10"/>
          </p:nvPr>
        </p:nvSpPr>
        <p:spPr/>
        <p:txBody>
          <a:bodyPr/>
          <a:lstStyle/>
          <a:p>
            <a:fld id="{63A1C593-65D0-4073-BCC9-577B9352EA97}" type="datetime1">
              <a:rPr lang="en-US" smtClean="0"/>
              <a:t>5/6/25</a:t>
            </a:fld>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1</a:t>
            </a:fld>
            <a:endParaRPr lang="en-US"/>
          </a:p>
        </p:txBody>
      </p:sp>
      <p:pic>
        <p:nvPicPr>
          <p:cNvPr id="1030" name="Picture 6" descr="MIT World Peace University (MIT-WPU) Pune">
            <a:extLst>
              <a:ext uri="{FF2B5EF4-FFF2-40B4-BE49-F238E27FC236}">
                <a16:creationId xmlns:a16="http://schemas.microsoft.com/office/drawing/2014/main" id="{A667D7A4-75A1-2BDF-B4BC-12D5E516C9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0"/>
            <a:ext cx="5035498" cy="15545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graphicFrame>
        <p:nvGraphicFramePr>
          <p:cNvPr id="142" name="Google Shape;142;p20"/>
          <p:cNvGraphicFramePr/>
          <p:nvPr>
            <p:extLst>
              <p:ext uri="{D42A27DB-BD31-4B8C-83A1-F6EECF244321}">
                <p14:modId xmlns:p14="http://schemas.microsoft.com/office/powerpoint/2010/main" val="34893494"/>
              </p:ext>
            </p:extLst>
          </p:nvPr>
        </p:nvGraphicFramePr>
        <p:xfrm>
          <a:off x="296025" y="986424"/>
          <a:ext cx="11599950" cy="5404900"/>
        </p:xfrm>
        <a:graphic>
          <a:graphicData uri="http://schemas.openxmlformats.org/drawingml/2006/table">
            <a:tbl>
              <a:tblPr firstRow="1" bandRow="1">
                <a:noFill/>
              </a:tblPr>
              <a:tblGrid>
                <a:gridCol w="779100">
                  <a:extLst>
                    <a:ext uri="{9D8B030D-6E8A-4147-A177-3AD203B41FA5}">
                      <a16:colId xmlns:a16="http://schemas.microsoft.com/office/drawing/2014/main" val="20000"/>
                    </a:ext>
                  </a:extLst>
                </a:gridCol>
                <a:gridCol w="3698250">
                  <a:extLst>
                    <a:ext uri="{9D8B030D-6E8A-4147-A177-3AD203B41FA5}">
                      <a16:colId xmlns:a16="http://schemas.microsoft.com/office/drawing/2014/main" val="20001"/>
                    </a:ext>
                  </a:extLst>
                </a:gridCol>
                <a:gridCol w="1474325">
                  <a:extLst>
                    <a:ext uri="{9D8B030D-6E8A-4147-A177-3AD203B41FA5}">
                      <a16:colId xmlns:a16="http://schemas.microsoft.com/office/drawing/2014/main" val="20002"/>
                    </a:ext>
                  </a:extLst>
                </a:gridCol>
                <a:gridCol w="2767075">
                  <a:extLst>
                    <a:ext uri="{9D8B030D-6E8A-4147-A177-3AD203B41FA5}">
                      <a16:colId xmlns:a16="http://schemas.microsoft.com/office/drawing/2014/main" val="20003"/>
                    </a:ext>
                  </a:extLst>
                </a:gridCol>
                <a:gridCol w="2881200">
                  <a:extLst>
                    <a:ext uri="{9D8B030D-6E8A-4147-A177-3AD203B41FA5}">
                      <a16:colId xmlns:a16="http://schemas.microsoft.com/office/drawing/2014/main" val="20004"/>
                    </a:ext>
                  </a:extLst>
                </a:gridCol>
              </a:tblGrid>
              <a:tr h="1198650">
                <a:tc>
                  <a:txBody>
                    <a:bodyPr/>
                    <a:lstStyle/>
                    <a:p>
                      <a:pPr marL="0" marR="0" lvl="0" indent="0" algn="l" rtl="0">
                        <a:spcBef>
                          <a:spcPts val="0"/>
                        </a:spcBef>
                        <a:spcAft>
                          <a:spcPts val="0"/>
                        </a:spcAft>
                        <a:buClr>
                          <a:schemeClr val="dk1"/>
                        </a:buClr>
                        <a:buSzPts val="1800"/>
                        <a:buFont typeface="Calibri"/>
                        <a:buNone/>
                      </a:pPr>
                      <a:r>
                        <a:rPr lang="en-US" sz="1800" u="none" strike="noStrike" cap="none"/>
                        <a:t>Sr No</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Calibri"/>
                        <a:buNone/>
                      </a:pPr>
                      <a:r>
                        <a:rPr lang="en-US" sz="1800" u="none" strike="noStrike" cap="none"/>
                        <a:t>Publication Title with authors [ mention whether Journal or Conference paper]</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Calibri"/>
                        <a:buNone/>
                      </a:pPr>
                      <a:r>
                        <a:rPr lang="en-US" sz="1800" u="none" strike="noStrike" cap="none"/>
                        <a:t>Publication Year</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Calibri"/>
                        <a:buNone/>
                      </a:pPr>
                      <a:r>
                        <a:rPr lang="en-US" sz="1800" u="none" strike="noStrike" cap="none"/>
                        <a:t>Positive points of the Publication</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Calibri"/>
                        <a:buNone/>
                      </a:pPr>
                      <a:r>
                        <a:rPr lang="en-US" sz="1800" u="none" strike="noStrike" cap="none"/>
                        <a:t>Gaps in publication work</a:t>
                      </a:r>
                      <a:endParaRPr sz="1800" u="none" strike="noStrike" cap="none"/>
                    </a:p>
                  </a:txBody>
                  <a:tcPr marL="91450" marR="91450" marT="45725" marB="45725"/>
                </a:tc>
                <a:extLst>
                  <a:ext uri="{0D108BD9-81ED-4DB2-BD59-A6C34878D82A}">
                    <a16:rowId xmlns:a16="http://schemas.microsoft.com/office/drawing/2014/main" val="10000"/>
                  </a:ext>
                </a:extLst>
              </a:tr>
              <a:tr h="1198650">
                <a:tc>
                  <a:txBody>
                    <a:bodyPr/>
                    <a:lstStyle/>
                    <a:p>
                      <a:pPr marL="0" marR="0" lvl="0" indent="0" algn="ctr" rtl="0">
                        <a:spcBef>
                          <a:spcPts val="0"/>
                        </a:spcBef>
                        <a:spcAft>
                          <a:spcPts val="0"/>
                        </a:spcAft>
                        <a:buNone/>
                      </a:pPr>
                      <a:r>
                        <a:rPr lang="en-US" sz="1800"/>
                        <a:t>7</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a:t>Lung Cancer Detection with Machine Learning and Deep Learning: A Narrative Review.</a:t>
                      </a:r>
                      <a:endParaRPr sz="1800"/>
                    </a:p>
                    <a:p>
                      <a:pPr marL="0" marR="0" lvl="0" indent="0" algn="ctr" rtl="0">
                        <a:spcBef>
                          <a:spcPts val="0"/>
                        </a:spcBef>
                        <a:spcAft>
                          <a:spcPts val="0"/>
                        </a:spcAft>
                        <a:buNone/>
                      </a:pPr>
                      <a:endParaRPr sz="1800"/>
                    </a:p>
                    <a:p>
                      <a:pPr marL="0" marR="0" lvl="0" indent="0" algn="ctr" rtl="0">
                        <a:spcBef>
                          <a:spcPts val="0"/>
                        </a:spcBef>
                        <a:spcAft>
                          <a:spcPts val="0"/>
                        </a:spcAft>
                        <a:buNone/>
                      </a:pPr>
                      <a:r>
                        <a:rPr lang="en-US" sz="1800"/>
                        <a:t>[ N. Nawreen, U. Hany and T. Islam, "Lung Cancer Detection and Classification using CT Scan Image Processing," 2021 International Conference on Automation, Control and Mechatronics for Industry 4.0 (ACMI), Rajshahi, Bangladesh, 2021, pp. 1-6, doi: 10.1109/ACMI53878.2021.9528297.]</a:t>
                      </a:r>
                      <a:br>
                        <a:rPr lang="en-US" sz="1800"/>
                      </a:br>
                      <a:br>
                        <a:rPr lang="en-US" sz="1800"/>
                      </a:br>
                      <a:r>
                        <a:rPr lang="en-US" sz="1800"/>
                        <a:t>(Conference)</a:t>
                      </a:r>
                      <a:endParaRPr sz="1800"/>
                    </a:p>
                  </a:txBody>
                  <a:tcPr marL="91450" marR="91450" marT="45725" marB="45725"/>
                </a:tc>
                <a:tc>
                  <a:txBody>
                    <a:bodyPr/>
                    <a:lstStyle/>
                    <a:p>
                      <a:pPr marL="0" marR="0" lvl="0" indent="0" algn="ctr" rtl="0">
                        <a:spcBef>
                          <a:spcPts val="0"/>
                        </a:spcBef>
                        <a:spcAft>
                          <a:spcPts val="0"/>
                        </a:spcAft>
                        <a:buNone/>
                      </a:pPr>
                      <a:r>
                        <a:rPr lang="en-US" sz="1800"/>
                        <a:t>2021</a:t>
                      </a:r>
                      <a:endParaRPr sz="1800" u="none" strike="noStrike" cap="none"/>
                    </a:p>
                  </a:txBody>
                  <a:tcPr marL="91450" marR="91450" marT="45725" marB="45725"/>
                </a:tc>
                <a:tc>
                  <a:txBody>
                    <a:bodyPr/>
                    <a:lstStyle/>
                    <a:p>
                      <a:pPr marL="0" lvl="0" indent="0" algn="ctr" rtl="0">
                        <a:spcBef>
                          <a:spcPts val="0"/>
                        </a:spcBef>
                        <a:spcAft>
                          <a:spcPts val="0"/>
                        </a:spcAft>
                        <a:buClr>
                          <a:schemeClr val="dk1"/>
                        </a:buClr>
                        <a:buSzPts val="1100"/>
                        <a:buFont typeface="Arial"/>
                        <a:buNone/>
                      </a:pPr>
                      <a:r>
                        <a:rPr lang="en-US" sz="1800"/>
                        <a:t>1. AI for Lung Cancer Detection – Explore the role of Machine Learning (ML) and Deep Learning (DL) in improving lung cancer diagnosis.</a:t>
                      </a:r>
                      <a:endParaRPr sz="1800"/>
                    </a:p>
                    <a:p>
                      <a:pPr marL="0" lvl="0" indent="0" algn="ctr" rtl="0">
                        <a:spcBef>
                          <a:spcPts val="0"/>
                        </a:spcBef>
                        <a:spcAft>
                          <a:spcPts val="0"/>
                        </a:spcAft>
                        <a:buNone/>
                      </a:pPr>
                      <a:r>
                        <a:rPr lang="en-US" sz="1800"/>
                        <a:t>2. Automated Image Processing – Use AI-based Computer-Aided Detection (CAD) systems for lung nodule detection.</a:t>
                      </a:r>
                      <a:endParaRPr sz="1800"/>
                    </a:p>
                  </a:txBody>
                  <a:tcPr marL="91450" marR="91450" marT="45725" marB="45725"/>
                </a:tc>
                <a:tc>
                  <a:txBody>
                    <a:bodyPr/>
                    <a:lstStyle/>
                    <a:p>
                      <a:pPr marL="0" lvl="0" indent="0" algn="ctr" rtl="0">
                        <a:spcBef>
                          <a:spcPts val="0"/>
                        </a:spcBef>
                        <a:spcAft>
                          <a:spcPts val="0"/>
                        </a:spcAft>
                        <a:buClr>
                          <a:schemeClr val="dk1"/>
                        </a:buClr>
                        <a:buSzPts val="1100"/>
                        <a:buFont typeface="Arial"/>
                        <a:buNone/>
                      </a:pPr>
                      <a:r>
                        <a:rPr lang="en-US" sz="1800" dirty="0"/>
                        <a:t>1. Feature Extraction Needs Improvement – Requires better hybrid AI models (ML + DL) for enhanced performance.</a:t>
                      </a:r>
                      <a:endParaRPr sz="1800" dirty="0"/>
                    </a:p>
                    <a:p>
                      <a:pPr marL="0" lvl="0" indent="0" algn="ctr" rtl="0">
                        <a:spcBef>
                          <a:spcPts val="0"/>
                        </a:spcBef>
                        <a:spcAft>
                          <a:spcPts val="0"/>
                        </a:spcAft>
                        <a:buClr>
                          <a:schemeClr val="dk1"/>
                        </a:buClr>
                        <a:buSzPts val="1100"/>
                        <a:buFont typeface="Arial"/>
                        <a:buNone/>
                      </a:pPr>
                      <a:r>
                        <a:rPr lang="en-US" sz="1800" dirty="0"/>
                        <a:t>2. Dataset Limitations – Uses small datasets, limiting generalization.</a:t>
                      </a:r>
                      <a:endParaRPr sz="1800" dirty="0"/>
                    </a:p>
                    <a:p>
                      <a:pPr marL="0" lvl="0" indent="0" algn="ctr" rtl="0">
                        <a:spcBef>
                          <a:spcPts val="0"/>
                        </a:spcBef>
                        <a:spcAft>
                          <a:spcPts val="0"/>
                        </a:spcAft>
                        <a:buNone/>
                      </a:pPr>
                      <a:r>
                        <a:rPr lang="en-US" sz="1800" dirty="0"/>
                        <a:t>3. No Real-World Clinical Testing – Not validated in hospitals for real time diagnostics.</a:t>
                      </a:r>
                      <a:endParaRPr sz="1800" dirty="0"/>
                    </a:p>
                  </a:txBody>
                  <a:tcPr marL="91450" marR="91450" marT="45725" marB="45725"/>
                </a:tc>
                <a:extLst>
                  <a:ext uri="{0D108BD9-81ED-4DB2-BD59-A6C34878D82A}">
                    <a16:rowId xmlns:a16="http://schemas.microsoft.com/office/drawing/2014/main" val="10001"/>
                  </a:ext>
                </a:extLst>
              </a:tr>
            </a:tbl>
          </a:graphicData>
        </a:graphic>
      </p:graphicFrame>
      <p:sp>
        <p:nvSpPr>
          <p:cNvPr id="2" name="Google Shape;99;p14">
            <a:extLst>
              <a:ext uri="{FF2B5EF4-FFF2-40B4-BE49-F238E27FC236}">
                <a16:creationId xmlns:a16="http://schemas.microsoft.com/office/drawing/2014/main" id="{ED1061D7-FF64-19C9-C07C-B893BA6DD9F8}"/>
              </a:ext>
            </a:extLst>
          </p:cNvPr>
          <p:cNvSpPr txBox="1"/>
          <p:nvPr/>
        </p:nvSpPr>
        <p:spPr>
          <a:xfrm>
            <a:off x="2039100" y="249708"/>
            <a:ext cx="8113800" cy="433935"/>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n-US" dirty="0">
                <a:solidFill>
                  <a:schemeClr val="dk1"/>
                </a:solidFill>
                <a:latin typeface="Calibri"/>
                <a:ea typeface="Calibri"/>
                <a:cs typeface="Calibri"/>
                <a:sym typeface="Calibri"/>
              </a:rPr>
              <a:t>Literature Survey               continued…</a:t>
            </a:r>
            <a:endParaRPr dirty="0"/>
          </a:p>
        </p:txBody>
      </p:sp>
      <p:pic>
        <p:nvPicPr>
          <p:cNvPr id="3" name="Picture 2" descr="MIT - WPU : Admission 2025, Fees, Courses, Placement, Ranking">
            <a:extLst>
              <a:ext uri="{FF2B5EF4-FFF2-40B4-BE49-F238E27FC236}">
                <a16:creationId xmlns:a16="http://schemas.microsoft.com/office/drawing/2014/main" id="{8679EFE8-DAE6-3415-DAF1-543934F523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5567"/>
            <a:ext cx="838200" cy="9080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1"/>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graphicFrame>
        <p:nvGraphicFramePr>
          <p:cNvPr id="149" name="Google Shape;149;p21"/>
          <p:cNvGraphicFramePr/>
          <p:nvPr>
            <p:extLst>
              <p:ext uri="{D42A27DB-BD31-4B8C-83A1-F6EECF244321}">
                <p14:modId xmlns:p14="http://schemas.microsoft.com/office/powerpoint/2010/main" val="2969713006"/>
              </p:ext>
            </p:extLst>
          </p:nvPr>
        </p:nvGraphicFramePr>
        <p:xfrm>
          <a:off x="256854" y="976044"/>
          <a:ext cx="11639121" cy="5698993"/>
        </p:xfrm>
        <a:graphic>
          <a:graphicData uri="http://schemas.openxmlformats.org/drawingml/2006/table">
            <a:tbl>
              <a:tblPr firstRow="1" bandRow="1">
                <a:noFill/>
              </a:tblPr>
              <a:tblGrid>
                <a:gridCol w="781731">
                  <a:extLst>
                    <a:ext uri="{9D8B030D-6E8A-4147-A177-3AD203B41FA5}">
                      <a16:colId xmlns:a16="http://schemas.microsoft.com/office/drawing/2014/main" val="20000"/>
                    </a:ext>
                  </a:extLst>
                </a:gridCol>
                <a:gridCol w="3710738">
                  <a:extLst>
                    <a:ext uri="{9D8B030D-6E8A-4147-A177-3AD203B41FA5}">
                      <a16:colId xmlns:a16="http://schemas.microsoft.com/office/drawing/2014/main" val="20001"/>
                    </a:ext>
                  </a:extLst>
                </a:gridCol>
                <a:gridCol w="1479304">
                  <a:extLst>
                    <a:ext uri="{9D8B030D-6E8A-4147-A177-3AD203B41FA5}">
                      <a16:colId xmlns:a16="http://schemas.microsoft.com/office/drawing/2014/main" val="20002"/>
                    </a:ext>
                  </a:extLst>
                </a:gridCol>
                <a:gridCol w="2776419">
                  <a:extLst>
                    <a:ext uri="{9D8B030D-6E8A-4147-A177-3AD203B41FA5}">
                      <a16:colId xmlns:a16="http://schemas.microsoft.com/office/drawing/2014/main" val="20003"/>
                    </a:ext>
                  </a:extLst>
                </a:gridCol>
                <a:gridCol w="2890929">
                  <a:extLst>
                    <a:ext uri="{9D8B030D-6E8A-4147-A177-3AD203B41FA5}">
                      <a16:colId xmlns:a16="http://schemas.microsoft.com/office/drawing/2014/main" val="20004"/>
                    </a:ext>
                  </a:extLst>
                </a:gridCol>
              </a:tblGrid>
              <a:tr h="1130285">
                <a:tc>
                  <a:txBody>
                    <a:bodyPr/>
                    <a:lstStyle/>
                    <a:p>
                      <a:pPr marL="0" marR="0" lvl="0" indent="0" algn="l" rtl="0">
                        <a:spcBef>
                          <a:spcPts val="0"/>
                        </a:spcBef>
                        <a:spcAft>
                          <a:spcPts val="0"/>
                        </a:spcAft>
                        <a:buClr>
                          <a:schemeClr val="dk1"/>
                        </a:buClr>
                        <a:buSzPts val="1800"/>
                        <a:buFont typeface="Calibri"/>
                        <a:buNone/>
                      </a:pPr>
                      <a:r>
                        <a:rPr lang="en-US" sz="1600" u="none" strike="noStrike" cap="none"/>
                        <a:t>Sr No</a:t>
                      </a:r>
                      <a:endParaRPr sz="16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Calibri"/>
                        <a:buNone/>
                      </a:pPr>
                      <a:r>
                        <a:rPr lang="en-US" sz="1600" u="none" strike="noStrike" cap="none" dirty="0"/>
                        <a:t>Publication Title with authors [ mention whether Journal or Conference paper]</a:t>
                      </a:r>
                      <a:endParaRPr sz="16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Calibri"/>
                        <a:buNone/>
                      </a:pPr>
                      <a:r>
                        <a:rPr lang="en-US" sz="1600" u="none" strike="noStrike" cap="none"/>
                        <a:t>Publication Year</a:t>
                      </a:r>
                      <a:endParaRPr sz="16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Calibri"/>
                        <a:buNone/>
                      </a:pPr>
                      <a:r>
                        <a:rPr lang="en-US" sz="1600" u="none" strike="noStrike" cap="none"/>
                        <a:t>Positive points of the Publication</a:t>
                      </a:r>
                      <a:endParaRPr sz="16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Calibri"/>
                        <a:buNone/>
                      </a:pPr>
                      <a:r>
                        <a:rPr lang="en-US" sz="1600" u="none" strike="noStrike" cap="none" dirty="0"/>
                        <a:t>Gaps in publication work</a:t>
                      </a:r>
                      <a:endParaRPr sz="1600" u="none" strike="noStrike" cap="none" dirty="0"/>
                    </a:p>
                  </a:txBody>
                  <a:tcPr marL="91450" marR="91450" marT="45725" marB="45725"/>
                </a:tc>
                <a:extLst>
                  <a:ext uri="{0D108BD9-81ED-4DB2-BD59-A6C34878D82A}">
                    <a16:rowId xmlns:a16="http://schemas.microsoft.com/office/drawing/2014/main" val="10000"/>
                  </a:ext>
                </a:extLst>
              </a:tr>
              <a:tr h="4308132">
                <a:tc>
                  <a:txBody>
                    <a:bodyPr/>
                    <a:lstStyle/>
                    <a:p>
                      <a:pPr marL="0" marR="0" lvl="0" indent="0" algn="ctr" rtl="0">
                        <a:spcBef>
                          <a:spcPts val="0"/>
                        </a:spcBef>
                        <a:spcAft>
                          <a:spcPts val="0"/>
                        </a:spcAft>
                        <a:buNone/>
                      </a:pPr>
                      <a:r>
                        <a:rPr lang="en-US" sz="1600"/>
                        <a:t>8</a:t>
                      </a:r>
                      <a:endParaRPr sz="1600" u="none" strike="noStrike" cap="none"/>
                    </a:p>
                  </a:txBody>
                  <a:tcPr marL="91450" marR="91450" marT="45725" marB="45725"/>
                </a:tc>
                <a:tc>
                  <a:txBody>
                    <a:bodyPr/>
                    <a:lstStyle/>
                    <a:p>
                      <a:pPr marL="0" lvl="0" indent="0" algn="l" rtl="0">
                        <a:lnSpc>
                          <a:spcPct val="123913"/>
                        </a:lnSpc>
                        <a:spcBef>
                          <a:spcPts val="0"/>
                        </a:spcBef>
                        <a:spcAft>
                          <a:spcPts val="0"/>
                        </a:spcAft>
                        <a:buNone/>
                      </a:pPr>
                      <a:r>
                        <a:rPr lang="en-US" sz="1600"/>
                        <a:t>Lung Cancer Detection and Classification from Chest CT Scans Using Machine Learning Techniques</a:t>
                      </a:r>
                      <a:endParaRPr sz="1600"/>
                    </a:p>
                    <a:p>
                      <a:pPr marL="0" lvl="0" indent="0" algn="l" rtl="0">
                        <a:lnSpc>
                          <a:spcPct val="123913"/>
                        </a:lnSpc>
                        <a:spcBef>
                          <a:spcPts val="0"/>
                        </a:spcBef>
                        <a:spcAft>
                          <a:spcPts val="0"/>
                        </a:spcAft>
                        <a:buNone/>
                      </a:pPr>
                      <a:endParaRPr sz="1600"/>
                    </a:p>
                    <a:p>
                      <a:pPr marL="0" lvl="0" indent="0" algn="l" rtl="0">
                        <a:lnSpc>
                          <a:spcPct val="123913"/>
                        </a:lnSpc>
                        <a:spcBef>
                          <a:spcPts val="0"/>
                        </a:spcBef>
                        <a:spcAft>
                          <a:spcPts val="0"/>
                        </a:spcAft>
                        <a:buNone/>
                      </a:pPr>
                      <a:r>
                        <a:rPr lang="en-US" sz="1600"/>
                        <a:t>[A. Rehman, M. Kashif, I. Abunadi and N. Ayesha, "Lung Cancer Detection and Classification from Chest CT Scans Using Machine Learning Techniques," 2021 1st International Conference on Artificial Intelligence and Data Analytics (CAIDA), Riyadh, Saudi Arabia, 2021, pp. 101-104, doi: 10.1109/CAIDA51941.2021.9425269.]</a:t>
                      </a:r>
                      <a:endParaRPr sz="1600"/>
                    </a:p>
                    <a:p>
                      <a:pPr marL="0" lvl="0" indent="0" algn="ctr" rtl="0">
                        <a:lnSpc>
                          <a:spcPct val="123913"/>
                        </a:lnSpc>
                        <a:spcBef>
                          <a:spcPts val="0"/>
                        </a:spcBef>
                        <a:spcAft>
                          <a:spcPts val="0"/>
                        </a:spcAft>
                        <a:buNone/>
                      </a:pPr>
                      <a:endParaRPr sz="1600"/>
                    </a:p>
                    <a:p>
                      <a:pPr marL="0" lvl="0" indent="0" algn="ctr" rtl="0">
                        <a:lnSpc>
                          <a:spcPct val="123913"/>
                        </a:lnSpc>
                        <a:spcBef>
                          <a:spcPts val="0"/>
                        </a:spcBef>
                        <a:spcAft>
                          <a:spcPts val="0"/>
                        </a:spcAft>
                        <a:buClr>
                          <a:schemeClr val="dk1"/>
                        </a:buClr>
                        <a:buSzPts val="1100"/>
                        <a:buFont typeface="Arial"/>
                        <a:buNone/>
                      </a:pPr>
                      <a:r>
                        <a:rPr lang="en-US" sz="1600"/>
                        <a:t>(Conference)</a:t>
                      </a:r>
                      <a:endParaRPr sz="1600"/>
                    </a:p>
                    <a:p>
                      <a:pPr marL="0" lvl="0" indent="0" algn="l" rtl="0">
                        <a:spcBef>
                          <a:spcPts val="0"/>
                        </a:spcBef>
                        <a:spcAft>
                          <a:spcPts val="0"/>
                        </a:spcAft>
                        <a:buNone/>
                      </a:pPr>
                      <a:endParaRPr sz="1600"/>
                    </a:p>
                  </a:txBody>
                  <a:tcPr marL="91450" marR="91450" marT="45725" marB="45725"/>
                </a:tc>
                <a:tc>
                  <a:txBody>
                    <a:bodyPr/>
                    <a:lstStyle/>
                    <a:p>
                      <a:pPr marL="0" lvl="0" indent="0" algn="ctr" rtl="0">
                        <a:spcBef>
                          <a:spcPts val="0"/>
                        </a:spcBef>
                        <a:spcAft>
                          <a:spcPts val="0"/>
                        </a:spcAft>
                        <a:buNone/>
                      </a:pPr>
                      <a:r>
                        <a:rPr lang="en-US" sz="1600" dirty="0"/>
                        <a:t>2021</a:t>
                      </a:r>
                      <a:endParaRPr sz="1600" dirty="0"/>
                    </a:p>
                  </a:txBody>
                  <a:tcPr marL="91450" marR="91450" marT="45725" marB="45725"/>
                </a:tc>
                <a:tc>
                  <a:txBody>
                    <a:bodyPr/>
                    <a:lstStyle/>
                    <a:p>
                      <a:pPr marL="0" lvl="0" indent="0" algn="ctr" rtl="0">
                        <a:spcBef>
                          <a:spcPts val="0"/>
                        </a:spcBef>
                        <a:spcAft>
                          <a:spcPts val="0"/>
                        </a:spcAft>
                        <a:buNone/>
                      </a:pPr>
                      <a:r>
                        <a:rPr lang="en-US" sz="1600"/>
                        <a:t>1. Machine Learning-Based Classification – Using Support Vector Machine (SVM) and K-Nearest Neighbors (KNN) for accurate classification. </a:t>
                      </a:r>
                      <a:endParaRPr sz="1600"/>
                    </a:p>
                    <a:p>
                      <a:pPr marL="0" lvl="0" indent="0" algn="ctr" rtl="0">
                        <a:spcBef>
                          <a:spcPts val="0"/>
                        </a:spcBef>
                        <a:spcAft>
                          <a:spcPts val="0"/>
                        </a:spcAft>
                        <a:buNone/>
                      </a:pPr>
                      <a:r>
                        <a:rPr lang="en-US" sz="1600"/>
                        <a:t>2. Clinical Impact – Aims to improve cancer detection and assist radiologists diagnosis. </a:t>
                      </a:r>
                      <a:endParaRPr sz="1600"/>
                    </a:p>
                    <a:p>
                      <a:pPr marL="0" lvl="0" indent="0" algn="ctr" rtl="0">
                        <a:spcBef>
                          <a:spcPts val="0"/>
                        </a:spcBef>
                        <a:spcAft>
                          <a:spcPts val="0"/>
                        </a:spcAft>
                        <a:buNone/>
                      </a:pPr>
                      <a:r>
                        <a:rPr lang="en-US" sz="1600"/>
                        <a:t>3. Early Lung Cancer Detection – Identify Adenocarcinoma, Large Cell Carcinoma, Squamous Cell Carcinoma from CT scan. </a:t>
                      </a:r>
                      <a:endParaRPr sz="1600"/>
                    </a:p>
                  </a:txBody>
                  <a:tcPr marL="91450" marR="91450" marT="45725" marB="45725"/>
                </a:tc>
                <a:tc>
                  <a:txBody>
                    <a:bodyPr/>
                    <a:lstStyle/>
                    <a:p>
                      <a:pPr marL="0" lvl="0" indent="0" algn="ctr" rtl="0">
                        <a:spcBef>
                          <a:spcPts val="0"/>
                        </a:spcBef>
                        <a:spcAft>
                          <a:spcPts val="0"/>
                        </a:spcAft>
                        <a:buNone/>
                      </a:pPr>
                      <a:r>
                        <a:rPr lang="en-US" sz="1600" dirty="0"/>
                        <a:t>1. Lack of Clinical Validation – Model is not tested in real-world hospitals or integrated into radiology workflows. </a:t>
                      </a:r>
                      <a:endParaRPr sz="1600" dirty="0"/>
                    </a:p>
                    <a:p>
                      <a:pPr marL="0" lvl="0" indent="0" algn="ctr" rtl="0">
                        <a:spcBef>
                          <a:spcPts val="0"/>
                        </a:spcBef>
                        <a:spcAft>
                          <a:spcPts val="0"/>
                        </a:spcAft>
                        <a:buNone/>
                      </a:pPr>
                      <a:r>
                        <a:rPr lang="en-US" sz="1600" dirty="0"/>
                        <a:t>2. Annotation Challenges – Potential noise in labeled datasets affecting accuracy. </a:t>
                      </a:r>
                      <a:endParaRPr sz="1600" dirty="0"/>
                    </a:p>
                  </a:txBody>
                  <a:tcPr marL="91450" marR="91450" marT="45725" marB="45725"/>
                </a:tc>
                <a:extLst>
                  <a:ext uri="{0D108BD9-81ED-4DB2-BD59-A6C34878D82A}">
                    <a16:rowId xmlns:a16="http://schemas.microsoft.com/office/drawing/2014/main" val="10001"/>
                  </a:ext>
                </a:extLst>
              </a:tr>
            </a:tbl>
          </a:graphicData>
        </a:graphic>
      </p:graphicFrame>
      <p:sp>
        <p:nvSpPr>
          <p:cNvPr id="4" name="Google Shape;99;p14">
            <a:extLst>
              <a:ext uri="{FF2B5EF4-FFF2-40B4-BE49-F238E27FC236}">
                <a16:creationId xmlns:a16="http://schemas.microsoft.com/office/drawing/2014/main" id="{C042662B-673E-025B-A18D-1F17B8CD5190}"/>
              </a:ext>
            </a:extLst>
          </p:cNvPr>
          <p:cNvSpPr txBox="1"/>
          <p:nvPr/>
        </p:nvSpPr>
        <p:spPr>
          <a:xfrm>
            <a:off x="2039100" y="136550"/>
            <a:ext cx="8113800" cy="433935"/>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n-US" dirty="0">
                <a:solidFill>
                  <a:schemeClr val="dk1"/>
                </a:solidFill>
                <a:latin typeface="Calibri"/>
                <a:ea typeface="Calibri"/>
                <a:cs typeface="Calibri"/>
                <a:sym typeface="Calibri"/>
              </a:rPr>
              <a:t>Literature Survey               continued…</a:t>
            </a:r>
            <a:endParaRPr dirty="0"/>
          </a:p>
        </p:txBody>
      </p:sp>
      <p:pic>
        <p:nvPicPr>
          <p:cNvPr id="2" name="Picture 2" descr="MIT - WPU : Admission 2025, Fees, Courses, Placement, Ranking">
            <a:extLst>
              <a:ext uri="{FF2B5EF4-FFF2-40B4-BE49-F238E27FC236}">
                <a16:creationId xmlns:a16="http://schemas.microsoft.com/office/drawing/2014/main" id="{C0EE512F-CFB0-1829-B56D-41E512D8B2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5567"/>
            <a:ext cx="838200" cy="9080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a:extLst>
            <a:ext uri="{FF2B5EF4-FFF2-40B4-BE49-F238E27FC236}">
              <a16:creationId xmlns:a16="http://schemas.microsoft.com/office/drawing/2014/main" id="{E15D5577-FCF7-E74D-2A1E-1A126B9AD8EE}"/>
            </a:ext>
          </a:extLst>
        </p:cNvPr>
        <p:cNvGrpSpPr/>
        <p:nvPr/>
      </p:nvGrpSpPr>
      <p:grpSpPr>
        <a:xfrm>
          <a:off x="0" y="0"/>
          <a:ext cx="0" cy="0"/>
          <a:chOff x="0" y="0"/>
          <a:chExt cx="0" cy="0"/>
        </a:xfrm>
      </p:grpSpPr>
      <p:sp>
        <p:nvSpPr>
          <p:cNvPr id="162" name="Google Shape;162;p23">
            <a:extLst>
              <a:ext uri="{FF2B5EF4-FFF2-40B4-BE49-F238E27FC236}">
                <a16:creationId xmlns:a16="http://schemas.microsoft.com/office/drawing/2014/main" id="{78A31EB6-CE14-A86E-629E-56B02A19F5EA}"/>
              </a:ext>
            </a:extLst>
          </p:cNvPr>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graphicFrame>
        <p:nvGraphicFramePr>
          <p:cNvPr id="163" name="Google Shape;163;p23">
            <a:extLst>
              <a:ext uri="{FF2B5EF4-FFF2-40B4-BE49-F238E27FC236}">
                <a16:creationId xmlns:a16="http://schemas.microsoft.com/office/drawing/2014/main" id="{58CFB77B-7D9C-90DA-ECB9-6853285DE799}"/>
              </a:ext>
            </a:extLst>
          </p:cNvPr>
          <p:cNvGraphicFramePr/>
          <p:nvPr>
            <p:extLst>
              <p:ext uri="{D42A27DB-BD31-4B8C-83A1-F6EECF244321}">
                <p14:modId xmlns:p14="http://schemas.microsoft.com/office/powerpoint/2010/main" val="302610759"/>
              </p:ext>
            </p:extLst>
          </p:nvPr>
        </p:nvGraphicFramePr>
        <p:xfrm>
          <a:off x="367945" y="1241468"/>
          <a:ext cx="11599950" cy="4375064"/>
        </p:xfrm>
        <a:graphic>
          <a:graphicData uri="http://schemas.openxmlformats.org/drawingml/2006/table">
            <a:tbl>
              <a:tblPr firstRow="1" bandRow="1">
                <a:noFill/>
              </a:tblPr>
              <a:tblGrid>
                <a:gridCol w="779100">
                  <a:extLst>
                    <a:ext uri="{9D8B030D-6E8A-4147-A177-3AD203B41FA5}">
                      <a16:colId xmlns:a16="http://schemas.microsoft.com/office/drawing/2014/main" val="20000"/>
                    </a:ext>
                  </a:extLst>
                </a:gridCol>
                <a:gridCol w="3698250">
                  <a:extLst>
                    <a:ext uri="{9D8B030D-6E8A-4147-A177-3AD203B41FA5}">
                      <a16:colId xmlns:a16="http://schemas.microsoft.com/office/drawing/2014/main" val="20001"/>
                    </a:ext>
                  </a:extLst>
                </a:gridCol>
                <a:gridCol w="1474325">
                  <a:extLst>
                    <a:ext uri="{9D8B030D-6E8A-4147-A177-3AD203B41FA5}">
                      <a16:colId xmlns:a16="http://schemas.microsoft.com/office/drawing/2014/main" val="20002"/>
                    </a:ext>
                  </a:extLst>
                </a:gridCol>
                <a:gridCol w="2767075">
                  <a:extLst>
                    <a:ext uri="{9D8B030D-6E8A-4147-A177-3AD203B41FA5}">
                      <a16:colId xmlns:a16="http://schemas.microsoft.com/office/drawing/2014/main" val="20003"/>
                    </a:ext>
                  </a:extLst>
                </a:gridCol>
                <a:gridCol w="2881200">
                  <a:extLst>
                    <a:ext uri="{9D8B030D-6E8A-4147-A177-3AD203B41FA5}">
                      <a16:colId xmlns:a16="http://schemas.microsoft.com/office/drawing/2014/main" val="20004"/>
                    </a:ext>
                  </a:extLst>
                </a:gridCol>
              </a:tblGrid>
              <a:tr h="1113694">
                <a:tc>
                  <a:txBody>
                    <a:bodyPr/>
                    <a:lstStyle/>
                    <a:p>
                      <a:pPr marL="0" marR="0" lvl="0" indent="0" algn="l" rtl="0">
                        <a:spcBef>
                          <a:spcPts val="0"/>
                        </a:spcBef>
                        <a:spcAft>
                          <a:spcPts val="0"/>
                        </a:spcAft>
                        <a:buClr>
                          <a:schemeClr val="dk1"/>
                        </a:buClr>
                        <a:buSzPts val="1800"/>
                        <a:buFont typeface="Calibri"/>
                        <a:buNone/>
                      </a:pPr>
                      <a:r>
                        <a:rPr lang="en-US" sz="1800" u="none" strike="noStrike" cap="none"/>
                        <a:t>Sr No</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Calibri"/>
                        <a:buNone/>
                      </a:pPr>
                      <a:r>
                        <a:rPr lang="en-US" sz="1800" u="none" strike="noStrike" cap="none"/>
                        <a:t>Publication Title with authors [ mention whether Journal or Conference paper]</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Calibri"/>
                        <a:buNone/>
                      </a:pPr>
                      <a:r>
                        <a:rPr lang="en-US" sz="1800" u="none" strike="noStrike" cap="none" dirty="0"/>
                        <a:t>Publication Year</a:t>
                      </a:r>
                      <a:endParaRPr sz="18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Calibri"/>
                        <a:buNone/>
                      </a:pPr>
                      <a:r>
                        <a:rPr lang="en-US" sz="1800" u="none" strike="noStrike" cap="none" dirty="0"/>
                        <a:t>Positive points of the Publication</a:t>
                      </a:r>
                      <a:endParaRPr sz="18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Calibri"/>
                        <a:buNone/>
                      </a:pPr>
                      <a:r>
                        <a:rPr lang="en-US" sz="1800" u="none" strike="noStrike" cap="none"/>
                        <a:t>Gaps in publication work</a:t>
                      </a:r>
                      <a:endParaRPr sz="1800" u="none" strike="noStrike" cap="none"/>
                    </a:p>
                  </a:txBody>
                  <a:tcPr marL="91450" marR="91450" marT="45725" marB="45725"/>
                </a:tc>
                <a:extLst>
                  <a:ext uri="{0D108BD9-81ED-4DB2-BD59-A6C34878D82A}">
                    <a16:rowId xmlns:a16="http://schemas.microsoft.com/office/drawing/2014/main" val="10000"/>
                  </a:ext>
                </a:extLst>
              </a:tr>
              <a:tr h="3030217">
                <a:tc>
                  <a:txBody>
                    <a:bodyPr/>
                    <a:lstStyle/>
                    <a:p>
                      <a:pPr marL="0" marR="0" lvl="0" indent="0" algn="ctr" rtl="0">
                        <a:spcBef>
                          <a:spcPts val="0"/>
                        </a:spcBef>
                        <a:spcAft>
                          <a:spcPts val="0"/>
                        </a:spcAft>
                        <a:buNone/>
                      </a:pPr>
                      <a:r>
                        <a:rPr lang="en-US" sz="1600" u="none" strike="noStrike" cap="none" dirty="0"/>
                        <a:t>9</a:t>
                      </a:r>
                      <a:endParaRPr sz="1600" u="none" strike="noStrike" cap="none" dirty="0"/>
                    </a:p>
                  </a:txBody>
                  <a:tcPr marL="91450" marR="91450" marT="45725" marB="45725"/>
                </a:tc>
                <a:tc>
                  <a:txBody>
                    <a:bodyPr/>
                    <a:lstStyle/>
                    <a:p>
                      <a:pPr marL="0" marR="0" lvl="0" indent="0" algn="ctr" rtl="0">
                        <a:spcBef>
                          <a:spcPts val="0"/>
                        </a:spcBef>
                        <a:spcAft>
                          <a:spcPts val="0"/>
                        </a:spcAft>
                        <a:buNone/>
                      </a:pPr>
                      <a:r>
                        <a:rPr lang="en-IN" sz="1600" dirty="0"/>
                        <a:t>A. Rehman, M. Kashif, I. </a:t>
                      </a:r>
                      <a:r>
                        <a:rPr lang="en-IN" sz="1600" dirty="0" err="1"/>
                        <a:t>Abunadi</a:t>
                      </a:r>
                      <a:r>
                        <a:rPr lang="en-IN" sz="1600" dirty="0"/>
                        <a:t>, and N. Ayesha, "Lung cancer detection and classification from chest CT scans using machine learning techniques," 2021 1st International Conference on Artificial Intelligence and Data Analytics (CAIDA), Riyadh, Saudi Arabia, pp. 101–104, </a:t>
                      </a:r>
                      <a:r>
                        <a:rPr lang="en-IN" sz="1600" dirty="0" err="1"/>
                        <a:t>doi</a:t>
                      </a:r>
                      <a:r>
                        <a:rPr lang="en-IN" sz="1600" dirty="0"/>
                        <a:t>: 10.1109/CAIDA51941.2021.9425269.</a:t>
                      </a:r>
                      <a:endParaRPr sz="1600" dirty="0"/>
                    </a:p>
                    <a:p>
                      <a:pPr marL="0" marR="0" lvl="0" indent="0" algn="ctr" rtl="0">
                        <a:spcBef>
                          <a:spcPts val="0"/>
                        </a:spcBef>
                        <a:spcAft>
                          <a:spcPts val="0"/>
                        </a:spcAft>
                        <a:buNone/>
                      </a:pPr>
                      <a:r>
                        <a:rPr lang="en-US" sz="1600" dirty="0"/>
                        <a:t>(Conference)</a:t>
                      </a:r>
                      <a:endParaRPr sz="1600" dirty="0"/>
                    </a:p>
                  </a:txBody>
                  <a:tcPr marL="91450" marR="91450" marT="45725" marB="45725"/>
                </a:tc>
                <a:tc>
                  <a:txBody>
                    <a:bodyPr/>
                    <a:lstStyle/>
                    <a:p>
                      <a:pPr marL="0" marR="0" lvl="0" indent="0" algn="ctr" rtl="0">
                        <a:spcBef>
                          <a:spcPts val="0"/>
                        </a:spcBef>
                        <a:spcAft>
                          <a:spcPts val="0"/>
                        </a:spcAft>
                        <a:buNone/>
                      </a:pPr>
                      <a:r>
                        <a:rPr lang="en-IN" sz="1600" u="none" strike="noStrike" cap="none" dirty="0"/>
                        <a:t>2021</a:t>
                      </a:r>
                      <a:endParaRPr sz="1600" u="none" strike="noStrike" cap="none" dirty="0"/>
                    </a:p>
                  </a:txBody>
                  <a:tcPr marL="91450" marR="91450" marT="45725" marB="45725"/>
                </a:tc>
                <a:tc>
                  <a:txBody>
                    <a:bodyPr/>
                    <a:lstStyle/>
                    <a:p>
                      <a:pPr marL="342900" marR="0" lvl="0" indent="-342900" algn="ctr" rtl="0">
                        <a:spcBef>
                          <a:spcPts val="0"/>
                        </a:spcBef>
                        <a:spcAft>
                          <a:spcPts val="0"/>
                        </a:spcAft>
                        <a:buFont typeface="+mj-lt"/>
                        <a:buAutoNum type="arabicPeriod"/>
                      </a:pPr>
                      <a:r>
                        <a:rPr lang="en-US" sz="1300" dirty="0"/>
                        <a:t>Utilizes machine learning techniques for early detection and classification of lung cancer from chest CT scans.</a:t>
                      </a:r>
                    </a:p>
                    <a:p>
                      <a:pPr marL="342900" marR="0" lvl="0" indent="-342900" algn="ctr" rtl="0">
                        <a:spcBef>
                          <a:spcPts val="0"/>
                        </a:spcBef>
                        <a:spcAft>
                          <a:spcPts val="0"/>
                        </a:spcAft>
                        <a:buFont typeface="+mj-lt"/>
                        <a:buAutoNum type="arabicPeriod"/>
                      </a:pPr>
                      <a:r>
                        <a:rPr lang="en-US" sz="1300" dirty="0"/>
                        <a:t>Demonstrates the potential of AI to improve diagnostic accuracy compared to traditional </a:t>
                      </a:r>
                      <a:r>
                        <a:rPr lang="en-US" sz="1300" dirty="0" err="1"/>
                        <a:t>methods.Provides</a:t>
                      </a:r>
                      <a:r>
                        <a:rPr lang="en-US" sz="1300" dirty="0"/>
                        <a:t> experimental validation on CT scan datasets, showing promising accuracy results.</a:t>
                      </a:r>
                    </a:p>
                    <a:p>
                      <a:pPr marL="342900" marR="0" lvl="0" indent="-342900" algn="ctr" rtl="0">
                        <a:spcBef>
                          <a:spcPts val="0"/>
                        </a:spcBef>
                        <a:spcAft>
                          <a:spcPts val="0"/>
                        </a:spcAft>
                        <a:buFont typeface="+mj-lt"/>
                        <a:buAutoNum type="arabicPeriod"/>
                      </a:pPr>
                      <a:r>
                        <a:rPr lang="en-US" sz="1300" dirty="0"/>
                        <a:t>Highlights the practical application of ML models in the medical imaging field.</a:t>
                      </a:r>
                      <a:endParaRPr sz="1300" dirty="0"/>
                    </a:p>
                  </a:txBody>
                  <a:tcPr marL="91450" marR="91450" marT="45725" marB="45725"/>
                </a:tc>
                <a:tc>
                  <a:txBody>
                    <a:bodyPr/>
                    <a:lstStyle/>
                    <a:p>
                      <a:pPr marL="342900" marR="0" lvl="0" indent="-342900" algn="ctr" rtl="0">
                        <a:spcBef>
                          <a:spcPts val="0"/>
                        </a:spcBef>
                        <a:spcAft>
                          <a:spcPts val="0"/>
                        </a:spcAft>
                        <a:buFont typeface="+mj-lt"/>
                        <a:buAutoNum type="arabicPeriod"/>
                      </a:pPr>
                      <a:r>
                        <a:rPr lang="en-US" sz="1300" dirty="0"/>
                        <a:t>Limited dataset size, raising concerns about model generalizability to larger or more diverse populations.</a:t>
                      </a:r>
                    </a:p>
                    <a:p>
                      <a:pPr marL="342900" marR="0" lvl="0" indent="-342900" algn="ctr" rtl="0">
                        <a:spcBef>
                          <a:spcPts val="0"/>
                        </a:spcBef>
                        <a:spcAft>
                          <a:spcPts val="0"/>
                        </a:spcAft>
                        <a:buFont typeface="+mj-lt"/>
                        <a:buAutoNum type="arabicPeriod"/>
                      </a:pPr>
                      <a:r>
                        <a:rPr lang="en-US" sz="1300" dirty="0"/>
                        <a:t>Lack of comparison with deep learning or more advanced CNN-based methods which have shown superior performance in medical imaging tasks.</a:t>
                      </a:r>
                    </a:p>
                    <a:p>
                      <a:pPr marL="342900" marR="0" lvl="0" indent="-342900" algn="ctr" rtl="0">
                        <a:spcBef>
                          <a:spcPts val="0"/>
                        </a:spcBef>
                        <a:spcAft>
                          <a:spcPts val="0"/>
                        </a:spcAft>
                        <a:buFont typeface="+mj-lt"/>
                        <a:buAutoNum type="arabicPeriod"/>
                      </a:pPr>
                      <a:r>
                        <a:rPr lang="en-US" sz="1300" dirty="0"/>
                        <a:t>The study does not explore explainability or interpretability of the ML model’s predictions, which is crucial for clinical </a:t>
                      </a:r>
                      <a:r>
                        <a:rPr lang="en-US" sz="1300" dirty="0" err="1"/>
                        <a:t>adoption.Absence</a:t>
                      </a:r>
                      <a:r>
                        <a:rPr lang="en-US" sz="1300" dirty="0"/>
                        <a:t> of external validation or testing on multi-center datasets.</a:t>
                      </a:r>
                      <a:endParaRPr sz="1300" dirty="0"/>
                    </a:p>
                  </a:txBody>
                  <a:tcPr marL="91450" marR="91450" marT="45725" marB="45725"/>
                </a:tc>
                <a:extLst>
                  <a:ext uri="{0D108BD9-81ED-4DB2-BD59-A6C34878D82A}">
                    <a16:rowId xmlns:a16="http://schemas.microsoft.com/office/drawing/2014/main" val="10001"/>
                  </a:ext>
                </a:extLst>
              </a:tr>
            </a:tbl>
          </a:graphicData>
        </a:graphic>
      </p:graphicFrame>
      <p:sp>
        <p:nvSpPr>
          <p:cNvPr id="2" name="Google Shape;99;p14">
            <a:extLst>
              <a:ext uri="{FF2B5EF4-FFF2-40B4-BE49-F238E27FC236}">
                <a16:creationId xmlns:a16="http://schemas.microsoft.com/office/drawing/2014/main" id="{AB1B39FC-19B2-3B4B-A94B-E710A8396078}"/>
              </a:ext>
            </a:extLst>
          </p:cNvPr>
          <p:cNvSpPr txBox="1"/>
          <p:nvPr/>
        </p:nvSpPr>
        <p:spPr>
          <a:xfrm>
            <a:off x="2039100" y="284682"/>
            <a:ext cx="8113800" cy="433935"/>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n-US" dirty="0">
                <a:solidFill>
                  <a:schemeClr val="dk1"/>
                </a:solidFill>
                <a:latin typeface="Calibri"/>
                <a:ea typeface="Calibri"/>
                <a:cs typeface="Calibri"/>
                <a:sym typeface="Calibri"/>
              </a:rPr>
              <a:t>Literature Survey               continued…</a:t>
            </a:r>
            <a:endParaRPr dirty="0"/>
          </a:p>
        </p:txBody>
      </p:sp>
      <p:pic>
        <p:nvPicPr>
          <p:cNvPr id="3" name="Picture 2" descr="MIT - WPU : Admission 2025, Fees, Courses, Placement, Ranking">
            <a:extLst>
              <a:ext uri="{FF2B5EF4-FFF2-40B4-BE49-F238E27FC236}">
                <a16:creationId xmlns:a16="http://schemas.microsoft.com/office/drawing/2014/main" id="{3E254762-7A17-6B8F-11D3-983596DED7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5567"/>
            <a:ext cx="8382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0110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
          <a:extLst>
            <a:ext uri="{FF2B5EF4-FFF2-40B4-BE49-F238E27FC236}">
              <a16:creationId xmlns:a16="http://schemas.microsoft.com/office/drawing/2014/main" id="{798ACE90-4420-CFE8-D5D5-9FAC5CF18044}"/>
            </a:ext>
          </a:extLst>
        </p:cNvPr>
        <p:cNvGrpSpPr/>
        <p:nvPr/>
      </p:nvGrpSpPr>
      <p:grpSpPr>
        <a:xfrm>
          <a:off x="0" y="0"/>
          <a:ext cx="0" cy="0"/>
          <a:chOff x="0" y="0"/>
          <a:chExt cx="0" cy="0"/>
        </a:xfrm>
      </p:grpSpPr>
      <p:sp>
        <p:nvSpPr>
          <p:cNvPr id="162" name="Google Shape;162;p23">
            <a:extLst>
              <a:ext uri="{FF2B5EF4-FFF2-40B4-BE49-F238E27FC236}">
                <a16:creationId xmlns:a16="http://schemas.microsoft.com/office/drawing/2014/main" id="{0051D0DA-F02F-2BB1-2ED3-7B5769EECBBE}"/>
              </a:ext>
            </a:extLst>
          </p:cNvPr>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graphicFrame>
        <p:nvGraphicFramePr>
          <p:cNvPr id="163" name="Google Shape;163;p23">
            <a:extLst>
              <a:ext uri="{FF2B5EF4-FFF2-40B4-BE49-F238E27FC236}">
                <a16:creationId xmlns:a16="http://schemas.microsoft.com/office/drawing/2014/main" id="{5CEF6113-41DE-1A1E-F158-1F4112859200}"/>
              </a:ext>
            </a:extLst>
          </p:cNvPr>
          <p:cNvGraphicFramePr/>
          <p:nvPr>
            <p:extLst>
              <p:ext uri="{D42A27DB-BD31-4B8C-83A1-F6EECF244321}">
                <p14:modId xmlns:p14="http://schemas.microsoft.com/office/powerpoint/2010/main" val="3099566058"/>
              </p:ext>
            </p:extLst>
          </p:nvPr>
        </p:nvGraphicFramePr>
        <p:xfrm>
          <a:off x="296025" y="964051"/>
          <a:ext cx="11599950" cy="4063780"/>
        </p:xfrm>
        <a:graphic>
          <a:graphicData uri="http://schemas.openxmlformats.org/drawingml/2006/table">
            <a:tbl>
              <a:tblPr firstRow="1" bandRow="1">
                <a:noFill/>
              </a:tblPr>
              <a:tblGrid>
                <a:gridCol w="779100">
                  <a:extLst>
                    <a:ext uri="{9D8B030D-6E8A-4147-A177-3AD203B41FA5}">
                      <a16:colId xmlns:a16="http://schemas.microsoft.com/office/drawing/2014/main" val="20000"/>
                    </a:ext>
                  </a:extLst>
                </a:gridCol>
                <a:gridCol w="3698250">
                  <a:extLst>
                    <a:ext uri="{9D8B030D-6E8A-4147-A177-3AD203B41FA5}">
                      <a16:colId xmlns:a16="http://schemas.microsoft.com/office/drawing/2014/main" val="20001"/>
                    </a:ext>
                  </a:extLst>
                </a:gridCol>
                <a:gridCol w="1474325">
                  <a:extLst>
                    <a:ext uri="{9D8B030D-6E8A-4147-A177-3AD203B41FA5}">
                      <a16:colId xmlns:a16="http://schemas.microsoft.com/office/drawing/2014/main" val="20002"/>
                    </a:ext>
                  </a:extLst>
                </a:gridCol>
                <a:gridCol w="2767075">
                  <a:extLst>
                    <a:ext uri="{9D8B030D-6E8A-4147-A177-3AD203B41FA5}">
                      <a16:colId xmlns:a16="http://schemas.microsoft.com/office/drawing/2014/main" val="20003"/>
                    </a:ext>
                  </a:extLst>
                </a:gridCol>
                <a:gridCol w="2881200">
                  <a:extLst>
                    <a:ext uri="{9D8B030D-6E8A-4147-A177-3AD203B41FA5}">
                      <a16:colId xmlns:a16="http://schemas.microsoft.com/office/drawing/2014/main" val="20004"/>
                    </a:ext>
                  </a:extLst>
                </a:gridCol>
              </a:tblGrid>
              <a:tr h="1198650">
                <a:tc>
                  <a:txBody>
                    <a:bodyPr/>
                    <a:lstStyle/>
                    <a:p>
                      <a:pPr marL="0" marR="0" lvl="0" indent="0" algn="l" rtl="0">
                        <a:spcBef>
                          <a:spcPts val="0"/>
                        </a:spcBef>
                        <a:spcAft>
                          <a:spcPts val="0"/>
                        </a:spcAft>
                        <a:buClr>
                          <a:schemeClr val="dk1"/>
                        </a:buClr>
                        <a:buSzPts val="1800"/>
                        <a:buFont typeface="Calibri"/>
                        <a:buNone/>
                      </a:pPr>
                      <a:r>
                        <a:rPr lang="en-US" sz="1800" u="none" strike="noStrike" cap="none"/>
                        <a:t>Sr No</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Calibri"/>
                        <a:buNone/>
                      </a:pPr>
                      <a:r>
                        <a:rPr lang="en-US" sz="1800" u="none" strike="noStrike" cap="none"/>
                        <a:t>Publication Title with authors [ mention whether Journal or Conference paper]</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Calibri"/>
                        <a:buNone/>
                      </a:pPr>
                      <a:r>
                        <a:rPr lang="en-US" sz="1800" u="none" strike="noStrike" cap="none"/>
                        <a:t>Publication Year</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Calibri"/>
                        <a:buNone/>
                      </a:pPr>
                      <a:r>
                        <a:rPr lang="en-US" sz="1800" u="none" strike="noStrike" cap="none"/>
                        <a:t>Positive points of the Publication</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Calibri"/>
                        <a:buNone/>
                      </a:pPr>
                      <a:r>
                        <a:rPr lang="en-US" sz="1800" u="none" strike="noStrike" cap="none"/>
                        <a:t>Gaps in publication work</a:t>
                      </a:r>
                      <a:endParaRPr sz="1800" u="none" strike="noStrike" cap="none"/>
                    </a:p>
                  </a:txBody>
                  <a:tcPr marL="91450" marR="91450" marT="45725" marB="45725"/>
                </a:tc>
                <a:extLst>
                  <a:ext uri="{0D108BD9-81ED-4DB2-BD59-A6C34878D82A}">
                    <a16:rowId xmlns:a16="http://schemas.microsoft.com/office/drawing/2014/main" val="10000"/>
                  </a:ext>
                </a:extLst>
              </a:tr>
              <a:tr h="1124916">
                <a:tc>
                  <a:txBody>
                    <a:bodyPr/>
                    <a:lstStyle/>
                    <a:p>
                      <a:pPr marL="0" marR="0" lvl="0" indent="0" algn="ctr" rtl="0">
                        <a:spcBef>
                          <a:spcPts val="0"/>
                        </a:spcBef>
                        <a:spcAft>
                          <a:spcPts val="0"/>
                        </a:spcAft>
                        <a:buNone/>
                      </a:pPr>
                      <a:r>
                        <a:rPr lang="en-US" sz="1600" u="none" strike="noStrike" cap="none" dirty="0"/>
                        <a:t>10</a:t>
                      </a:r>
                      <a:endParaRPr sz="1600" u="none" strike="noStrike" cap="none" dirty="0"/>
                    </a:p>
                  </a:txBody>
                  <a:tcPr marL="91450" marR="91450" marT="45725" marB="45725"/>
                </a:tc>
                <a:tc>
                  <a:txBody>
                    <a:bodyPr/>
                    <a:lstStyle/>
                    <a:p>
                      <a:pPr marL="0" marR="0" lvl="0" indent="0" algn="ctr" rtl="0">
                        <a:spcBef>
                          <a:spcPts val="0"/>
                        </a:spcBef>
                        <a:spcAft>
                          <a:spcPts val="0"/>
                        </a:spcAft>
                        <a:buNone/>
                      </a:pPr>
                      <a:r>
                        <a:rPr lang="en-IN" sz="1600" dirty="0"/>
                        <a:t>R. D. Karthikeyan, R. G., V. V., G. B. C., and K. M., "A review of lung cancer detection using image processing," 2021 Smart Technologies, Communication and Robotics (STCR), </a:t>
                      </a:r>
                      <a:r>
                        <a:rPr lang="en-IN" sz="1600" dirty="0" err="1"/>
                        <a:t>Sathyamangalam</a:t>
                      </a:r>
                      <a:r>
                        <a:rPr lang="en-IN" sz="1600" dirty="0"/>
                        <a:t>, India, 2021, pp. 1–4, </a:t>
                      </a:r>
                      <a:r>
                        <a:rPr lang="en-IN" sz="1600" dirty="0" err="1"/>
                        <a:t>doi</a:t>
                      </a:r>
                      <a:r>
                        <a:rPr lang="en-IN" sz="1600" dirty="0"/>
                        <a:t>: 10.1109/STCR51658.2021.9588835.</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(Conference)</a:t>
                      </a:r>
                    </a:p>
                    <a:p>
                      <a:pPr marL="0" marR="0" lvl="0" indent="0" algn="ctr" rtl="0">
                        <a:spcBef>
                          <a:spcPts val="0"/>
                        </a:spcBef>
                        <a:spcAft>
                          <a:spcPts val="0"/>
                        </a:spcAft>
                        <a:buNone/>
                      </a:pPr>
                      <a:endParaRPr sz="1600" dirty="0"/>
                    </a:p>
                  </a:txBody>
                  <a:tcPr marL="91450" marR="91450" marT="45725" marB="45725"/>
                </a:tc>
                <a:tc>
                  <a:txBody>
                    <a:bodyPr/>
                    <a:lstStyle/>
                    <a:p>
                      <a:pPr marL="0" marR="0" lvl="0" indent="0" algn="ctr" rtl="0">
                        <a:spcBef>
                          <a:spcPts val="0"/>
                        </a:spcBef>
                        <a:spcAft>
                          <a:spcPts val="0"/>
                        </a:spcAft>
                        <a:buNone/>
                      </a:pPr>
                      <a:r>
                        <a:rPr lang="en-IN" sz="1600" u="none" strike="noStrike" cap="none" dirty="0"/>
                        <a:t>2021</a:t>
                      </a:r>
                      <a:endParaRPr sz="1600" u="none" strike="noStrike" cap="none" dirty="0"/>
                    </a:p>
                  </a:txBody>
                  <a:tcPr marL="91450" marR="91450" marT="45725" marB="45725"/>
                </a:tc>
                <a:tc>
                  <a:txBody>
                    <a:bodyPr/>
                    <a:lstStyle/>
                    <a:p>
                      <a:pPr marL="342900" marR="0" lvl="0" indent="-342900" algn="ctr" rtl="0">
                        <a:spcBef>
                          <a:spcPts val="0"/>
                        </a:spcBef>
                        <a:spcAft>
                          <a:spcPts val="0"/>
                        </a:spcAft>
                        <a:buFont typeface="+mj-lt"/>
                        <a:buAutoNum type="arabicPeriod"/>
                      </a:pPr>
                      <a:r>
                        <a:rPr lang="en-US" sz="1300" dirty="0"/>
                        <a:t>Provides a comprehensive review of various image processing techniques applied for lung cancer detection.</a:t>
                      </a:r>
                    </a:p>
                    <a:p>
                      <a:pPr marL="342900" marR="0" lvl="0" indent="-342900" algn="ctr" rtl="0">
                        <a:spcBef>
                          <a:spcPts val="0"/>
                        </a:spcBef>
                        <a:spcAft>
                          <a:spcPts val="0"/>
                        </a:spcAft>
                        <a:buFont typeface="+mj-lt"/>
                        <a:buAutoNum type="arabicPeriod"/>
                      </a:pPr>
                      <a:r>
                        <a:rPr lang="en-US" sz="1300" dirty="0"/>
                        <a:t>Summarizes recent advancements and algorithms used in medical image analysis.</a:t>
                      </a:r>
                    </a:p>
                    <a:p>
                      <a:pPr marL="342900" marR="0" lvl="0" indent="-342900" algn="ctr" rtl="0">
                        <a:spcBef>
                          <a:spcPts val="0"/>
                        </a:spcBef>
                        <a:spcAft>
                          <a:spcPts val="0"/>
                        </a:spcAft>
                        <a:buFont typeface="+mj-lt"/>
                        <a:buAutoNum type="arabicPeriod"/>
                      </a:pPr>
                      <a:r>
                        <a:rPr lang="en-US" sz="1300" dirty="0"/>
                        <a:t>Highlights the importance of computer-aided diagnosis systems in improving detection accuracy and efficiency.</a:t>
                      </a:r>
                    </a:p>
                    <a:p>
                      <a:pPr marL="342900" marR="0" lvl="0" indent="-342900" algn="ctr" rtl="0">
                        <a:spcBef>
                          <a:spcPts val="0"/>
                        </a:spcBef>
                        <a:spcAft>
                          <a:spcPts val="0"/>
                        </a:spcAft>
                        <a:buFont typeface="+mj-lt"/>
                        <a:buAutoNum type="arabicPeriod"/>
                      </a:pPr>
                      <a:r>
                        <a:rPr lang="en-US" sz="1300" dirty="0"/>
                        <a:t>Serves as a useful starting point for researchers entering the field of lung cancer detection.</a:t>
                      </a:r>
                      <a:endParaRPr sz="1300" dirty="0"/>
                    </a:p>
                  </a:txBody>
                  <a:tcPr marL="91450" marR="91450" marT="45725" marB="45725"/>
                </a:tc>
                <a:tc>
                  <a:txBody>
                    <a:bodyPr/>
                    <a:lstStyle/>
                    <a:p>
                      <a:pPr marL="342900" marR="0" lvl="0" indent="-342900" algn="ctr" rtl="0">
                        <a:spcBef>
                          <a:spcPts val="0"/>
                        </a:spcBef>
                        <a:spcAft>
                          <a:spcPts val="0"/>
                        </a:spcAft>
                        <a:buFont typeface="+mj-lt"/>
                        <a:buAutoNum type="arabicPeriod"/>
                      </a:pPr>
                      <a:r>
                        <a:rPr lang="en-US" sz="1300" dirty="0"/>
                        <a:t>Focuses mainly on classical image processing techniques; limited discussion of modern deep learning approaches.</a:t>
                      </a:r>
                    </a:p>
                    <a:p>
                      <a:pPr marL="342900" marR="0" lvl="0" indent="-342900" algn="ctr" rtl="0">
                        <a:spcBef>
                          <a:spcPts val="0"/>
                        </a:spcBef>
                        <a:spcAft>
                          <a:spcPts val="0"/>
                        </a:spcAft>
                        <a:buFont typeface="+mj-lt"/>
                        <a:buAutoNum type="arabicPeriod"/>
                      </a:pPr>
                      <a:r>
                        <a:rPr lang="en-US" sz="1300" dirty="0"/>
                        <a:t>Lacks a quantitative comparison or evaluation of the reviewed methods’ performance.</a:t>
                      </a:r>
                    </a:p>
                    <a:p>
                      <a:pPr marL="342900" marR="0" lvl="0" indent="-342900" algn="ctr" rtl="0">
                        <a:spcBef>
                          <a:spcPts val="0"/>
                        </a:spcBef>
                        <a:spcAft>
                          <a:spcPts val="0"/>
                        </a:spcAft>
                        <a:buFont typeface="+mj-lt"/>
                        <a:buAutoNum type="arabicPeriod"/>
                      </a:pPr>
                      <a:r>
                        <a:rPr lang="en-US" sz="1300" dirty="0"/>
                        <a:t>Does not address challenges such as data imbalance, interpretability, or integration into clinical workflows.</a:t>
                      </a:r>
                    </a:p>
                    <a:p>
                      <a:pPr marL="342900" marR="0" lvl="0" indent="-342900" algn="ctr" rtl="0">
                        <a:spcBef>
                          <a:spcPts val="0"/>
                        </a:spcBef>
                        <a:spcAft>
                          <a:spcPts val="0"/>
                        </a:spcAft>
                        <a:buFont typeface="+mj-lt"/>
                        <a:buAutoNum type="arabicPeriod"/>
                      </a:pPr>
                      <a:r>
                        <a:rPr lang="en-US" sz="1300" dirty="0"/>
                        <a:t>The paper could have included more recent references or case studies to strengthen its review.</a:t>
                      </a:r>
                      <a:endParaRPr sz="1300" dirty="0"/>
                    </a:p>
                  </a:txBody>
                  <a:tcPr marL="91450" marR="91450" marT="45725" marB="45725"/>
                </a:tc>
                <a:extLst>
                  <a:ext uri="{0D108BD9-81ED-4DB2-BD59-A6C34878D82A}">
                    <a16:rowId xmlns:a16="http://schemas.microsoft.com/office/drawing/2014/main" val="10001"/>
                  </a:ext>
                </a:extLst>
              </a:tr>
            </a:tbl>
          </a:graphicData>
        </a:graphic>
      </p:graphicFrame>
      <p:sp>
        <p:nvSpPr>
          <p:cNvPr id="2" name="Google Shape;99;p14">
            <a:extLst>
              <a:ext uri="{FF2B5EF4-FFF2-40B4-BE49-F238E27FC236}">
                <a16:creationId xmlns:a16="http://schemas.microsoft.com/office/drawing/2014/main" id="{A31C4028-136F-914A-E0E1-8A3CA4D542E6}"/>
              </a:ext>
            </a:extLst>
          </p:cNvPr>
          <p:cNvSpPr txBox="1"/>
          <p:nvPr/>
        </p:nvSpPr>
        <p:spPr>
          <a:xfrm>
            <a:off x="2039100" y="246491"/>
            <a:ext cx="8113800" cy="433935"/>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n-US" dirty="0">
                <a:solidFill>
                  <a:schemeClr val="dk1"/>
                </a:solidFill>
                <a:latin typeface="Calibri"/>
                <a:ea typeface="Calibri"/>
                <a:cs typeface="Calibri"/>
                <a:sym typeface="Calibri"/>
              </a:rPr>
              <a:t>Literature Survey               continued…</a:t>
            </a:r>
            <a:endParaRPr dirty="0"/>
          </a:p>
        </p:txBody>
      </p:sp>
      <p:pic>
        <p:nvPicPr>
          <p:cNvPr id="3" name="Picture 2" descr="MIT - WPU : Admission 2025, Fees, Courses, Placement, Ranking">
            <a:extLst>
              <a:ext uri="{FF2B5EF4-FFF2-40B4-BE49-F238E27FC236}">
                <a16:creationId xmlns:a16="http://schemas.microsoft.com/office/drawing/2014/main" id="{6F328880-19D2-907F-6FFF-F89DCED62D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5567"/>
            <a:ext cx="8382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4503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1">
          <a:extLst>
            <a:ext uri="{FF2B5EF4-FFF2-40B4-BE49-F238E27FC236}">
              <a16:creationId xmlns:a16="http://schemas.microsoft.com/office/drawing/2014/main" id="{7FEE2D78-893F-57A4-EAC0-F0FB8CED55BC}"/>
            </a:ext>
          </a:extLst>
        </p:cNvPr>
        <p:cNvGrpSpPr/>
        <p:nvPr/>
      </p:nvGrpSpPr>
      <p:grpSpPr>
        <a:xfrm>
          <a:off x="0" y="0"/>
          <a:ext cx="0" cy="0"/>
          <a:chOff x="0" y="0"/>
          <a:chExt cx="0" cy="0"/>
        </a:xfrm>
      </p:grpSpPr>
      <p:sp>
        <p:nvSpPr>
          <p:cNvPr id="162" name="Google Shape;162;p23">
            <a:extLst>
              <a:ext uri="{FF2B5EF4-FFF2-40B4-BE49-F238E27FC236}">
                <a16:creationId xmlns:a16="http://schemas.microsoft.com/office/drawing/2014/main" id="{68EA2786-655D-6123-1206-1ED63C5B3568}"/>
              </a:ext>
            </a:extLst>
          </p:cNvPr>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graphicFrame>
        <p:nvGraphicFramePr>
          <p:cNvPr id="163" name="Google Shape;163;p23">
            <a:extLst>
              <a:ext uri="{FF2B5EF4-FFF2-40B4-BE49-F238E27FC236}">
                <a16:creationId xmlns:a16="http://schemas.microsoft.com/office/drawing/2014/main" id="{396416E0-AE78-537B-CEBB-C80DF2B9ECD7}"/>
              </a:ext>
            </a:extLst>
          </p:cNvPr>
          <p:cNvGraphicFramePr/>
          <p:nvPr>
            <p:extLst>
              <p:ext uri="{D42A27DB-BD31-4B8C-83A1-F6EECF244321}">
                <p14:modId xmlns:p14="http://schemas.microsoft.com/office/powerpoint/2010/main" val="2384952606"/>
              </p:ext>
            </p:extLst>
          </p:nvPr>
        </p:nvGraphicFramePr>
        <p:xfrm>
          <a:off x="296025" y="1131028"/>
          <a:ext cx="11599950" cy="4261900"/>
        </p:xfrm>
        <a:graphic>
          <a:graphicData uri="http://schemas.openxmlformats.org/drawingml/2006/table">
            <a:tbl>
              <a:tblPr firstRow="1" bandRow="1">
                <a:noFill/>
              </a:tblPr>
              <a:tblGrid>
                <a:gridCol w="779100">
                  <a:extLst>
                    <a:ext uri="{9D8B030D-6E8A-4147-A177-3AD203B41FA5}">
                      <a16:colId xmlns:a16="http://schemas.microsoft.com/office/drawing/2014/main" val="20000"/>
                    </a:ext>
                  </a:extLst>
                </a:gridCol>
                <a:gridCol w="3698250">
                  <a:extLst>
                    <a:ext uri="{9D8B030D-6E8A-4147-A177-3AD203B41FA5}">
                      <a16:colId xmlns:a16="http://schemas.microsoft.com/office/drawing/2014/main" val="20001"/>
                    </a:ext>
                  </a:extLst>
                </a:gridCol>
                <a:gridCol w="1474325">
                  <a:extLst>
                    <a:ext uri="{9D8B030D-6E8A-4147-A177-3AD203B41FA5}">
                      <a16:colId xmlns:a16="http://schemas.microsoft.com/office/drawing/2014/main" val="20002"/>
                    </a:ext>
                  </a:extLst>
                </a:gridCol>
                <a:gridCol w="2767075">
                  <a:extLst>
                    <a:ext uri="{9D8B030D-6E8A-4147-A177-3AD203B41FA5}">
                      <a16:colId xmlns:a16="http://schemas.microsoft.com/office/drawing/2014/main" val="20003"/>
                    </a:ext>
                  </a:extLst>
                </a:gridCol>
                <a:gridCol w="2881200">
                  <a:extLst>
                    <a:ext uri="{9D8B030D-6E8A-4147-A177-3AD203B41FA5}">
                      <a16:colId xmlns:a16="http://schemas.microsoft.com/office/drawing/2014/main" val="20004"/>
                    </a:ext>
                  </a:extLst>
                </a:gridCol>
              </a:tblGrid>
              <a:tr h="1198650">
                <a:tc>
                  <a:txBody>
                    <a:bodyPr/>
                    <a:lstStyle/>
                    <a:p>
                      <a:pPr marL="0" marR="0" lvl="0" indent="0" algn="l" rtl="0">
                        <a:spcBef>
                          <a:spcPts val="0"/>
                        </a:spcBef>
                        <a:spcAft>
                          <a:spcPts val="0"/>
                        </a:spcAft>
                        <a:buClr>
                          <a:schemeClr val="dk1"/>
                        </a:buClr>
                        <a:buSzPts val="1800"/>
                        <a:buFont typeface="Calibri"/>
                        <a:buNone/>
                      </a:pPr>
                      <a:r>
                        <a:rPr lang="en-US" sz="1800" u="none" strike="noStrike" cap="none"/>
                        <a:t>Sr No</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Calibri"/>
                        <a:buNone/>
                      </a:pPr>
                      <a:r>
                        <a:rPr lang="en-US" sz="1800" u="none" strike="noStrike" cap="none"/>
                        <a:t>Publication Title with authors [ mention whether Journal or Conference paper]</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Calibri"/>
                        <a:buNone/>
                      </a:pPr>
                      <a:r>
                        <a:rPr lang="en-US" sz="1800" u="none" strike="noStrike" cap="none"/>
                        <a:t>Publication Year</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Calibri"/>
                        <a:buNone/>
                      </a:pPr>
                      <a:r>
                        <a:rPr lang="en-US" sz="1800" u="none" strike="noStrike" cap="none"/>
                        <a:t>Positive points of the Publication</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Calibri"/>
                        <a:buNone/>
                      </a:pPr>
                      <a:r>
                        <a:rPr lang="en-US" sz="1800" u="none" strike="noStrike" cap="none"/>
                        <a:t>Gaps in publication work</a:t>
                      </a:r>
                      <a:endParaRPr sz="1800" u="none" strike="noStrike" cap="none"/>
                    </a:p>
                  </a:txBody>
                  <a:tcPr marL="91450" marR="91450" marT="45725" marB="45725"/>
                </a:tc>
                <a:extLst>
                  <a:ext uri="{0D108BD9-81ED-4DB2-BD59-A6C34878D82A}">
                    <a16:rowId xmlns:a16="http://schemas.microsoft.com/office/drawing/2014/main" val="10000"/>
                  </a:ext>
                </a:extLst>
              </a:tr>
              <a:tr h="1124916">
                <a:tc>
                  <a:txBody>
                    <a:bodyPr/>
                    <a:lstStyle/>
                    <a:p>
                      <a:pPr marL="0" marR="0" lvl="0" indent="0" algn="ctr" rtl="0">
                        <a:spcBef>
                          <a:spcPts val="0"/>
                        </a:spcBef>
                        <a:spcAft>
                          <a:spcPts val="0"/>
                        </a:spcAft>
                        <a:buNone/>
                      </a:pPr>
                      <a:r>
                        <a:rPr lang="en-US" sz="1600" dirty="0"/>
                        <a:t>11</a:t>
                      </a:r>
                      <a:endParaRPr sz="1600" u="none" strike="noStrike" cap="none" dirty="0"/>
                    </a:p>
                  </a:txBody>
                  <a:tcPr marL="91450" marR="91450" marT="45725" marB="45725"/>
                </a:tc>
                <a:tc>
                  <a:txBody>
                    <a:bodyPr/>
                    <a:lstStyle/>
                    <a:p>
                      <a:pPr marL="0" marR="0" lvl="0" indent="0" algn="ctr" rtl="0">
                        <a:spcBef>
                          <a:spcPts val="0"/>
                        </a:spcBef>
                        <a:spcAft>
                          <a:spcPts val="0"/>
                        </a:spcAft>
                        <a:buNone/>
                      </a:pPr>
                      <a:r>
                        <a:rPr lang="en-IN" sz="1600" dirty="0"/>
                        <a:t>R. D. Karthikeyan, R. G., V. V., G. B. C., and K. M., "A review of lung cancer detection using image processing," 2021 Smart Technologies, Communication and Robotics (STCR), </a:t>
                      </a:r>
                      <a:r>
                        <a:rPr lang="en-IN" sz="1600" dirty="0" err="1"/>
                        <a:t>Sathyamangalam</a:t>
                      </a:r>
                      <a:r>
                        <a:rPr lang="en-IN" sz="1600" dirty="0"/>
                        <a:t>, India, 2021, pp. 1–4, </a:t>
                      </a:r>
                      <a:r>
                        <a:rPr lang="en-IN" sz="1600" dirty="0" err="1"/>
                        <a:t>doi</a:t>
                      </a:r>
                      <a:r>
                        <a:rPr lang="en-IN" sz="1600" dirty="0"/>
                        <a:t>: 10.1109/STCR51658.2021.9588835.</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(Conference)</a:t>
                      </a:r>
                    </a:p>
                    <a:p>
                      <a:pPr marL="0" marR="0" lvl="0" indent="0" algn="ctr" rtl="0">
                        <a:spcBef>
                          <a:spcPts val="0"/>
                        </a:spcBef>
                        <a:spcAft>
                          <a:spcPts val="0"/>
                        </a:spcAft>
                        <a:buNone/>
                      </a:pPr>
                      <a:endParaRPr sz="1600" dirty="0"/>
                    </a:p>
                  </a:txBody>
                  <a:tcPr marL="91450" marR="91450" marT="45725" marB="45725"/>
                </a:tc>
                <a:tc>
                  <a:txBody>
                    <a:bodyPr/>
                    <a:lstStyle/>
                    <a:p>
                      <a:pPr marL="0" marR="0" lvl="0" indent="0" algn="ctr" rtl="0">
                        <a:spcBef>
                          <a:spcPts val="0"/>
                        </a:spcBef>
                        <a:spcAft>
                          <a:spcPts val="0"/>
                        </a:spcAft>
                        <a:buNone/>
                      </a:pPr>
                      <a:r>
                        <a:rPr lang="en-IN" sz="1600" u="none" strike="noStrike" cap="none" dirty="0"/>
                        <a:t>2021</a:t>
                      </a:r>
                      <a:endParaRPr sz="1600" u="none" strike="noStrike" cap="none" dirty="0"/>
                    </a:p>
                  </a:txBody>
                  <a:tcPr marL="91450" marR="91450" marT="45725" marB="45725"/>
                </a:tc>
                <a:tc>
                  <a:txBody>
                    <a:bodyPr/>
                    <a:lstStyle/>
                    <a:p>
                      <a:pPr marL="342900" marR="0" lvl="0" indent="-342900" algn="ctr" rtl="0">
                        <a:spcBef>
                          <a:spcPts val="0"/>
                        </a:spcBef>
                        <a:spcAft>
                          <a:spcPts val="0"/>
                        </a:spcAft>
                        <a:buFont typeface="+mj-lt"/>
                        <a:buAutoNum type="arabicPeriod"/>
                      </a:pPr>
                      <a:r>
                        <a:rPr lang="en-US" sz="1300" dirty="0"/>
                        <a:t>Provides an organized survey of various techniques for detecting lung carcinoma.</a:t>
                      </a:r>
                    </a:p>
                    <a:p>
                      <a:pPr marL="342900" marR="0" lvl="0" indent="-342900" algn="ctr" rtl="0">
                        <a:spcBef>
                          <a:spcPts val="0"/>
                        </a:spcBef>
                        <a:spcAft>
                          <a:spcPts val="0"/>
                        </a:spcAft>
                        <a:buFont typeface="+mj-lt"/>
                        <a:buAutoNum type="arabicPeriod"/>
                      </a:pPr>
                      <a:r>
                        <a:rPr lang="en-US" sz="1300" dirty="0"/>
                        <a:t>Covers a range of approaches including image processing, machine learning, and computer-aided diagnosis systems.</a:t>
                      </a:r>
                    </a:p>
                    <a:p>
                      <a:pPr marL="342900" marR="0" lvl="0" indent="-342900" algn="ctr" rtl="0">
                        <a:spcBef>
                          <a:spcPts val="0"/>
                        </a:spcBef>
                        <a:spcAft>
                          <a:spcPts val="0"/>
                        </a:spcAft>
                        <a:buFont typeface="+mj-lt"/>
                        <a:buAutoNum type="arabicPeriod"/>
                      </a:pPr>
                      <a:r>
                        <a:rPr lang="en-US" sz="1300" dirty="0"/>
                        <a:t>Highlights challenges and opportunities in lung cancer detection using computational methods.</a:t>
                      </a:r>
                    </a:p>
                    <a:p>
                      <a:pPr marL="342900" marR="0" lvl="0" indent="-342900" algn="ctr" rtl="0">
                        <a:spcBef>
                          <a:spcPts val="0"/>
                        </a:spcBef>
                        <a:spcAft>
                          <a:spcPts val="0"/>
                        </a:spcAft>
                        <a:buFont typeface="+mj-lt"/>
                        <a:buAutoNum type="arabicPeriod"/>
                      </a:pPr>
                      <a:r>
                        <a:rPr lang="en-US" sz="1300" dirty="0"/>
                        <a:t>Serves as a useful reference for researchers to understand different methodologies and their applications.</a:t>
                      </a:r>
                      <a:endParaRPr sz="1300" dirty="0"/>
                    </a:p>
                  </a:txBody>
                  <a:tcPr marL="91450" marR="91450" marT="45725" marB="45725"/>
                </a:tc>
                <a:tc>
                  <a:txBody>
                    <a:bodyPr/>
                    <a:lstStyle/>
                    <a:p>
                      <a:pPr marL="342900" marR="0" lvl="0" indent="-342900" algn="ctr" rtl="0">
                        <a:spcBef>
                          <a:spcPts val="0"/>
                        </a:spcBef>
                        <a:spcAft>
                          <a:spcPts val="0"/>
                        </a:spcAft>
                        <a:buFont typeface="+mj-lt"/>
                        <a:buAutoNum type="arabicPeriod"/>
                      </a:pPr>
                      <a:r>
                        <a:rPr lang="en-US" sz="1300" dirty="0"/>
                        <a:t>Focuses mainly on classical image processing techniques; limited discussion of modern deep learning approaches.</a:t>
                      </a:r>
                    </a:p>
                    <a:p>
                      <a:pPr marL="342900" marR="0" lvl="0" indent="-342900" algn="ctr" rtl="0">
                        <a:spcBef>
                          <a:spcPts val="0"/>
                        </a:spcBef>
                        <a:spcAft>
                          <a:spcPts val="0"/>
                        </a:spcAft>
                        <a:buFont typeface="+mj-lt"/>
                        <a:buAutoNum type="arabicPeriod"/>
                      </a:pPr>
                      <a:r>
                        <a:rPr lang="en-US" sz="1300" dirty="0"/>
                        <a:t>Lacks a quantitative comparison or evaluation of the reviewed methods’ performance.</a:t>
                      </a:r>
                    </a:p>
                    <a:p>
                      <a:pPr marL="342900" marR="0" lvl="0" indent="-342900" algn="ctr" rtl="0">
                        <a:spcBef>
                          <a:spcPts val="0"/>
                        </a:spcBef>
                        <a:spcAft>
                          <a:spcPts val="0"/>
                        </a:spcAft>
                        <a:buFont typeface="+mj-lt"/>
                        <a:buAutoNum type="arabicPeriod"/>
                      </a:pPr>
                      <a:r>
                        <a:rPr lang="en-US" sz="1300" dirty="0"/>
                        <a:t>Does not address challenges such as data imbalance, interpretability, or integration into clinical workflows.</a:t>
                      </a:r>
                    </a:p>
                    <a:p>
                      <a:pPr marL="342900" marR="0" lvl="0" indent="-342900" algn="ctr" rtl="0">
                        <a:spcBef>
                          <a:spcPts val="0"/>
                        </a:spcBef>
                        <a:spcAft>
                          <a:spcPts val="0"/>
                        </a:spcAft>
                        <a:buFont typeface="+mj-lt"/>
                        <a:buAutoNum type="arabicPeriod"/>
                      </a:pPr>
                      <a:r>
                        <a:rPr lang="en-US" sz="1300" dirty="0"/>
                        <a:t>The paper could have included more recent references or case studies to strengthen its review.</a:t>
                      </a:r>
                      <a:endParaRPr sz="1300" dirty="0"/>
                    </a:p>
                  </a:txBody>
                  <a:tcPr marL="91450" marR="91450" marT="45725" marB="45725"/>
                </a:tc>
                <a:extLst>
                  <a:ext uri="{0D108BD9-81ED-4DB2-BD59-A6C34878D82A}">
                    <a16:rowId xmlns:a16="http://schemas.microsoft.com/office/drawing/2014/main" val="10001"/>
                  </a:ext>
                </a:extLst>
              </a:tr>
            </a:tbl>
          </a:graphicData>
        </a:graphic>
      </p:graphicFrame>
      <p:sp>
        <p:nvSpPr>
          <p:cNvPr id="2" name="Google Shape;99;p14">
            <a:extLst>
              <a:ext uri="{FF2B5EF4-FFF2-40B4-BE49-F238E27FC236}">
                <a16:creationId xmlns:a16="http://schemas.microsoft.com/office/drawing/2014/main" id="{A40CD55A-FCD2-F40C-0C16-43E35F0F75C1}"/>
              </a:ext>
            </a:extLst>
          </p:cNvPr>
          <p:cNvSpPr txBox="1"/>
          <p:nvPr/>
        </p:nvSpPr>
        <p:spPr>
          <a:xfrm>
            <a:off x="2039100" y="301810"/>
            <a:ext cx="8113800" cy="433935"/>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n-US" dirty="0">
                <a:solidFill>
                  <a:schemeClr val="dk1"/>
                </a:solidFill>
                <a:latin typeface="Calibri"/>
                <a:ea typeface="Calibri"/>
                <a:cs typeface="Calibri"/>
                <a:sym typeface="Calibri"/>
              </a:rPr>
              <a:t>Literature Survey               continued…</a:t>
            </a:r>
            <a:endParaRPr dirty="0"/>
          </a:p>
        </p:txBody>
      </p:sp>
      <p:pic>
        <p:nvPicPr>
          <p:cNvPr id="3" name="Picture 2" descr="MIT - WPU : Admission 2025, Fees, Courses, Placement, Ranking">
            <a:extLst>
              <a:ext uri="{FF2B5EF4-FFF2-40B4-BE49-F238E27FC236}">
                <a16:creationId xmlns:a16="http://schemas.microsoft.com/office/drawing/2014/main" id="{78176747-1516-61D7-EBD8-BBA5E4F166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5567"/>
            <a:ext cx="8382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6994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2"/>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graphicFrame>
        <p:nvGraphicFramePr>
          <p:cNvPr id="156" name="Google Shape;156;p22"/>
          <p:cNvGraphicFramePr/>
          <p:nvPr>
            <p:extLst>
              <p:ext uri="{D42A27DB-BD31-4B8C-83A1-F6EECF244321}">
                <p14:modId xmlns:p14="http://schemas.microsoft.com/office/powerpoint/2010/main" val="2191024497"/>
              </p:ext>
            </p:extLst>
          </p:nvPr>
        </p:nvGraphicFramePr>
        <p:xfrm>
          <a:off x="277402" y="872483"/>
          <a:ext cx="11618573" cy="5731435"/>
        </p:xfrm>
        <a:graphic>
          <a:graphicData uri="http://schemas.openxmlformats.org/drawingml/2006/table">
            <a:tbl>
              <a:tblPr firstRow="1" bandRow="1">
                <a:noFill/>
              </a:tblPr>
              <a:tblGrid>
                <a:gridCol w="780351">
                  <a:extLst>
                    <a:ext uri="{9D8B030D-6E8A-4147-A177-3AD203B41FA5}">
                      <a16:colId xmlns:a16="http://schemas.microsoft.com/office/drawing/2014/main" val="20000"/>
                    </a:ext>
                  </a:extLst>
                </a:gridCol>
                <a:gridCol w="3704187">
                  <a:extLst>
                    <a:ext uri="{9D8B030D-6E8A-4147-A177-3AD203B41FA5}">
                      <a16:colId xmlns:a16="http://schemas.microsoft.com/office/drawing/2014/main" val="20001"/>
                    </a:ext>
                  </a:extLst>
                </a:gridCol>
                <a:gridCol w="1476692">
                  <a:extLst>
                    <a:ext uri="{9D8B030D-6E8A-4147-A177-3AD203B41FA5}">
                      <a16:colId xmlns:a16="http://schemas.microsoft.com/office/drawing/2014/main" val="20002"/>
                    </a:ext>
                  </a:extLst>
                </a:gridCol>
                <a:gridCol w="2771517">
                  <a:extLst>
                    <a:ext uri="{9D8B030D-6E8A-4147-A177-3AD203B41FA5}">
                      <a16:colId xmlns:a16="http://schemas.microsoft.com/office/drawing/2014/main" val="20003"/>
                    </a:ext>
                  </a:extLst>
                </a:gridCol>
                <a:gridCol w="2885826">
                  <a:extLst>
                    <a:ext uri="{9D8B030D-6E8A-4147-A177-3AD203B41FA5}">
                      <a16:colId xmlns:a16="http://schemas.microsoft.com/office/drawing/2014/main" val="20004"/>
                    </a:ext>
                  </a:extLst>
                </a:gridCol>
              </a:tblGrid>
              <a:tr h="1159425">
                <a:tc>
                  <a:txBody>
                    <a:bodyPr/>
                    <a:lstStyle/>
                    <a:p>
                      <a:pPr marL="0" marR="0" lvl="0" indent="0" algn="l" rtl="0">
                        <a:spcBef>
                          <a:spcPts val="0"/>
                        </a:spcBef>
                        <a:spcAft>
                          <a:spcPts val="0"/>
                        </a:spcAft>
                        <a:buClr>
                          <a:schemeClr val="dk1"/>
                        </a:buClr>
                        <a:buSzPts val="1800"/>
                        <a:buFont typeface="Calibri"/>
                        <a:buNone/>
                      </a:pPr>
                      <a:r>
                        <a:rPr lang="en-US" sz="1400" u="none" strike="noStrike" cap="none"/>
                        <a:t>Sr No</a:t>
                      </a:r>
                      <a:endParaRPr sz="14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Calibri"/>
                        <a:buNone/>
                      </a:pPr>
                      <a:r>
                        <a:rPr lang="en-US" sz="1400" u="none" strike="noStrike" cap="none"/>
                        <a:t>Publication Title with authors [ mention whether Journal or Conference paper]</a:t>
                      </a:r>
                      <a:endParaRPr sz="14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Calibri"/>
                        <a:buNone/>
                      </a:pPr>
                      <a:r>
                        <a:rPr lang="en-US" sz="1400" u="none" strike="noStrike" cap="none"/>
                        <a:t>Publication Year</a:t>
                      </a:r>
                      <a:endParaRPr sz="14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Calibri"/>
                        <a:buNone/>
                      </a:pPr>
                      <a:r>
                        <a:rPr lang="en-US" sz="1400" u="none" strike="noStrike" cap="none" dirty="0"/>
                        <a:t>Positive points of the Publication</a:t>
                      </a:r>
                      <a:endParaRPr sz="14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Calibri"/>
                        <a:buNone/>
                      </a:pPr>
                      <a:r>
                        <a:rPr lang="en-US" sz="1400" u="none" strike="noStrike" cap="none"/>
                        <a:t>Gaps in publication work</a:t>
                      </a:r>
                      <a:endParaRPr sz="1400" u="none" strike="noStrike" cap="none"/>
                    </a:p>
                  </a:txBody>
                  <a:tcPr marL="91450" marR="91450" marT="45725" marB="45725"/>
                </a:tc>
                <a:extLst>
                  <a:ext uri="{0D108BD9-81ED-4DB2-BD59-A6C34878D82A}">
                    <a16:rowId xmlns:a16="http://schemas.microsoft.com/office/drawing/2014/main" val="10000"/>
                  </a:ext>
                </a:extLst>
              </a:tr>
              <a:tr h="4422395">
                <a:tc>
                  <a:txBody>
                    <a:bodyPr/>
                    <a:lstStyle/>
                    <a:p>
                      <a:pPr marL="0" marR="0" lvl="0" indent="0" algn="ctr" rtl="0">
                        <a:spcBef>
                          <a:spcPts val="0"/>
                        </a:spcBef>
                        <a:spcAft>
                          <a:spcPts val="0"/>
                        </a:spcAft>
                        <a:buNone/>
                      </a:pPr>
                      <a:r>
                        <a:rPr lang="en-US" sz="1400" dirty="0"/>
                        <a:t>12</a:t>
                      </a:r>
                      <a:endParaRPr sz="1400" dirty="0"/>
                    </a:p>
                  </a:txBody>
                  <a:tcPr marL="91450" marR="91450" marT="45725" marB="45725"/>
                </a:tc>
                <a:tc>
                  <a:txBody>
                    <a:bodyPr/>
                    <a:lstStyle/>
                    <a:p>
                      <a:pPr marL="0" lvl="0" indent="0" algn="l" rtl="0">
                        <a:lnSpc>
                          <a:spcPct val="123913"/>
                        </a:lnSpc>
                        <a:spcBef>
                          <a:spcPts val="0"/>
                        </a:spcBef>
                        <a:spcAft>
                          <a:spcPts val="0"/>
                        </a:spcAft>
                        <a:buNone/>
                      </a:pPr>
                      <a:r>
                        <a:rPr lang="en-US" sz="1400" dirty="0"/>
                        <a:t>Deep Learning Methods for Lung Cancer Segmentation in Whole-Slide Histopathology Images</a:t>
                      </a:r>
                      <a:endParaRPr sz="1400" dirty="0"/>
                    </a:p>
                    <a:p>
                      <a:pPr marL="0" marR="0" lvl="0" indent="0" algn="ctr" rtl="0">
                        <a:spcBef>
                          <a:spcPts val="0"/>
                        </a:spcBef>
                        <a:spcAft>
                          <a:spcPts val="0"/>
                        </a:spcAft>
                        <a:buNone/>
                      </a:pPr>
                      <a:endParaRPr sz="1400" dirty="0"/>
                    </a:p>
                    <a:p>
                      <a:pPr marL="0" marR="0" lvl="0" indent="0" algn="ctr" rtl="0">
                        <a:spcBef>
                          <a:spcPts val="0"/>
                        </a:spcBef>
                        <a:spcAft>
                          <a:spcPts val="0"/>
                        </a:spcAft>
                        <a:buNone/>
                      </a:pPr>
                      <a:r>
                        <a:rPr lang="en-US" sz="1400" dirty="0"/>
                        <a:t>[Z. Li et al., "Deep Learning Methods for Lung Cancer Segmentation in Whole-Slide Histopathology Images—The </a:t>
                      </a:r>
                      <a:r>
                        <a:rPr lang="en-US" sz="1400" dirty="0" err="1"/>
                        <a:t>ACDC@LungHP</a:t>
                      </a:r>
                      <a:r>
                        <a:rPr lang="en-US" sz="1400" dirty="0"/>
                        <a:t> Challenge 2019," in IEEE Journal of Biomedical and Health Informatics, vol. 25, no. 2, pp. 429-440, Feb. 2021, </a:t>
                      </a:r>
                      <a:r>
                        <a:rPr lang="en-US" sz="1400" dirty="0" err="1"/>
                        <a:t>doi</a:t>
                      </a:r>
                      <a:r>
                        <a:rPr lang="en-US" sz="1400" dirty="0"/>
                        <a:t>: 10.1109/JBHI.2020.3039741.]</a:t>
                      </a:r>
                      <a:endParaRPr sz="1400" dirty="0"/>
                    </a:p>
                    <a:p>
                      <a:pPr marL="0" marR="0" lvl="0" indent="0" algn="ctr" rtl="0">
                        <a:spcBef>
                          <a:spcPts val="0"/>
                        </a:spcBef>
                        <a:spcAft>
                          <a:spcPts val="0"/>
                        </a:spcAft>
                        <a:buNone/>
                      </a:pPr>
                      <a:endParaRPr sz="1400" dirty="0"/>
                    </a:p>
                    <a:p>
                      <a:pPr marL="0" marR="0" lvl="0" indent="0" algn="ctr" rtl="0">
                        <a:spcBef>
                          <a:spcPts val="0"/>
                        </a:spcBef>
                        <a:spcAft>
                          <a:spcPts val="0"/>
                        </a:spcAft>
                        <a:buNone/>
                      </a:pPr>
                      <a:r>
                        <a:rPr lang="en-US" sz="1400" dirty="0"/>
                        <a:t>(Journal)</a:t>
                      </a:r>
                      <a:endParaRPr sz="1400" dirty="0"/>
                    </a:p>
                  </a:txBody>
                  <a:tcPr marL="91450" marR="91450" marT="45725" marB="45725"/>
                </a:tc>
                <a:tc>
                  <a:txBody>
                    <a:bodyPr/>
                    <a:lstStyle/>
                    <a:p>
                      <a:pPr marL="0" lvl="0" indent="0" algn="ctr" rtl="0">
                        <a:spcBef>
                          <a:spcPts val="0"/>
                        </a:spcBef>
                        <a:spcAft>
                          <a:spcPts val="0"/>
                        </a:spcAft>
                        <a:buNone/>
                      </a:pPr>
                      <a:r>
                        <a:rPr lang="en-US" sz="1400" dirty="0"/>
                        <a:t>2020</a:t>
                      </a:r>
                      <a:endParaRPr sz="1400" dirty="0"/>
                    </a:p>
                  </a:txBody>
                  <a:tcPr marL="91450" marR="91450" marT="45725" marB="45725"/>
                </a:tc>
                <a:tc>
                  <a:txBody>
                    <a:bodyPr/>
                    <a:lstStyle/>
                    <a:p>
                      <a:pPr marL="0" lvl="0" indent="0" algn="ctr" rtl="0">
                        <a:spcBef>
                          <a:spcPts val="0"/>
                        </a:spcBef>
                        <a:spcAft>
                          <a:spcPts val="0"/>
                        </a:spcAft>
                        <a:buNone/>
                      </a:pPr>
                      <a:r>
                        <a:rPr lang="en-US" sz="1400"/>
                        <a:t>1. Automated Cancer Segmentation – Develop deep learning methods to accurately segment lung cancer tissues in whole-slide histopathology images (WSI).</a:t>
                      </a:r>
                      <a:endParaRPr sz="1400"/>
                    </a:p>
                    <a:p>
                      <a:pPr marL="0" lvl="0" indent="0" algn="ctr" rtl="0">
                        <a:spcBef>
                          <a:spcPts val="0"/>
                        </a:spcBef>
                        <a:spcAft>
                          <a:spcPts val="0"/>
                        </a:spcAft>
                        <a:buNone/>
                      </a:pPr>
                      <a:r>
                        <a:rPr lang="en-US" sz="1400"/>
                        <a:t>2. Challenge Benchmarking – The ACDC@LungHP Challenge 2019 aimed to evaluate different AI-based segmentation methods on lung cancer WSI. </a:t>
                      </a:r>
                      <a:endParaRPr sz="1400"/>
                    </a:p>
                    <a:p>
                      <a:pPr marL="0" lvl="0" indent="0" algn="ctr" rtl="0">
                        <a:spcBef>
                          <a:spcPts val="0"/>
                        </a:spcBef>
                        <a:spcAft>
                          <a:spcPts val="0"/>
                        </a:spcAft>
                        <a:buNone/>
                      </a:pPr>
                      <a:r>
                        <a:rPr lang="en-US" sz="1400"/>
                        <a:t>3. Model Evaluation – Assess CNN-based models using metrics like Dice Coefficient (DC), Precision, Sensitivity, and Specificity. </a:t>
                      </a:r>
                      <a:endParaRPr sz="1400"/>
                    </a:p>
                    <a:p>
                      <a:pPr marL="0" lvl="0" indent="0" algn="ctr" rtl="0">
                        <a:spcBef>
                          <a:spcPts val="0"/>
                        </a:spcBef>
                        <a:spcAft>
                          <a:spcPts val="0"/>
                        </a:spcAft>
                        <a:buNone/>
                      </a:pPr>
                      <a:r>
                        <a:rPr lang="en-US" sz="1400"/>
                        <a:t>4. Multi-Model vs. Single Model Performance – Compare the effectiveness of multi-model vs. single-model architectures. </a:t>
                      </a:r>
                      <a:endParaRPr sz="1400"/>
                    </a:p>
                    <a:p>
                      <a:pPr marL="0" lvl="0" indent="0" algn="ctr" rtl="0">
                        <a:spcBef>
                          <a:spcPts val="0"/>
                        </a:spcBef>
                        <a:spcAft>
                          <a:spcPts val="0"/>
                        </a:spcAft>
                        <a:buNone/>
                      </a:pPr>
                      <a:r>
                        <a:rPr lang="en-US" sz="1400"/>
                        <a:t>5. Enhance Pathologists' Workflow – Use AI to assist in cancer tissue reducing pathologists’ workload. </a:t>
                      </a:r>
                      <a:endParaRPr sz="1400"/>
                    </a:p>
                  </a:txBody>
                  <a:tcPr marL="91450" marR="91450" marT="45725" marB="45725"/>
                </a:tc>
                <a:tc>
                  <a:txBody>
                    <a:bodyPr/>
                    <a:lstStyle/>
                    <a:p>
                      <a:pPr marL="0" lvl="0" indent="0" algn="ctr" rtl="0">
                        <a:spcBef>
                          <a:spcPts val="0"/>
                        </a:spcBef>
                        <a:spcAft>
                          <a:spcPts val="0"/>
                        </a:spcAft>
                        <a:buNone/>
                      </a:pPr>
                      <a:r>
                        <a:rPr lang="en-US" sz="1400" dirty="0"/>
                        <a:t>1. Lack of Clinical Deployment – Model not tested in real-world pathology labs. </a:t>
                      </a:r>
                      <a:endParaRPr sz="1400" dirty="0"/>
                    </a:p>
                    <a:p>
                      <a:pPr marL="0" lvl="0" indent="0" algn="ctr" rtl="0">
                        <a:spcBef>
                          <a:spcPts val="0"/>
                        </a:spcBef>
                        <a:spcAft>
                          <a:spcPts val="0"/>
                        </a:spcAft>
                        <a:buNone/>
                      </a:pPr>
                      <a:endParaRPr sz="1400" dirty="0"/>
                    </a:p>
                    <a:p>
                      <a:pPr marL="0" lvl="0" indent="0" algn="ctr" rtl="0">
                        <a:spcBef>
                          <a:spcPts val="0"/>
                        </a:spcBef>
                        <a:spcAft>
                          <a:spcPts val="0"/>
                        </a:spcAft>
                        <a:buNone/>
                      </a:pPr>
                      <a:r>
                        <a:rPr lang="en-US" sz="1400" dirty="0"/>
                        <a:t>2. Limited Performance on Challenging Cases – Models struggled with complex tumor structures, reducing accuracy. </a:t>
                      </a:r>
                      <a:endParaRPr sz="1400" dirty="0"/>
                    </a:p>
                    <a:p>
                      <a:pPr marL="0" lvl="0" indent="0" algn="ctr" rtl="0">
                        <a:spcBef>
                          <a:spcPts val="0"/>
                        </a:spcBef>
                        <a:spcAft>
                          <a:spcPts val="0"/>
                        </a:spcAft>
                        <a:buNone/>
                      </a:pPr>
                      <a:endParaRPr sz="1400" dirty="0"/>
                    </a:p>
                    <a:p>
                      <a:pPr marL="0" lvl="0" indent="0" algn="ctr" rtl="0">
                        <a:spcBef>
                          <a:spcPts val="0"/>
                        </a:spcBef>
                        <a:spcAft>
                          <a:spcPts val="0"/>
                        </a:spcAft>
                        <a:buNone/>
                      </a:pPr>
                      <a:r>
                        <a:rPr lang="en-US" sz="1400" dirty="0"/>
                        <a:t>3. No Integration with Cloud AI – The study does explore not scalable cloud-based implementations for remote pathology. </a:t>
                      </a:r>
                      <a:endParaRPr sz="1400" dirty="0"/>
                    </a:p>
                  </a:txBody>
                  <a:tcPr marL="91450" marR="91450" marT="45725" marB="45725"/>
                </a:tc>
                <a:extLst>
                  <a:ext uri="{0D108BD9-81ED-4DB2-BD59-A6C34878D82A}">
                    <a16:rowId xmlns:a16="http://schemas.microsoft.com/office/drawing/2014/main" val="10001"/>
                  </a:ext>
                </a:extLst>
              </a:tr>
            </a:tbl>
          </a:graphicData>
        </a:graphic>
      </p:graphicFrame>
      <p:sp>
        <p:nvSpPr>
          <p:cNvPr id="2" name="Google Shape;99;p14">
            <a:extLst>
              <a:ext uri="{FF2B5EF4-FFF2-40B4-BE49-F238E27FC236}">
                <a16:creationId xmlns:a16="http://schemas.microsoft.com/office/drawing/2014/main" id="{98A836E6-6B39-187B-5157-694F001C1522}"/>
              </a:ext>
            </a:extLst>
          </p:cNvPr>
          <p:cNvSpPr txBox="1"/>
          <p:nvPr/>
        </p:nvSpPr>
        <p:spPr>
          <a:xfrm>
            <a:off x="2039100" y="136550"/>
            <a:ext cx="8113800" cy="433935"/>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n-US" dirty="0">
                <a:solidFill>
                  <a:schemeClr val="dk1"/>
                </a:solidFill>
                <a:latin typeface="Calibri"/>
                <a:ea typeface="Calibri"/>
                <a:cs typeface="Calibri"/>
                <a:sym typeface="Calibri"/>
              </a:rPr>
              <a:t>Literature Survey               continued…</a:t>
            </a:r>
            <a:endParaRPr dirty="0"/>
          </a:p>
        </p:txBody>
      </p:sp>
      <p:pic>
        <p:nvPicPr>
          <p:cNvPr id="3" name="Picture 2" descr="MIT - WPU : Admission 2025, Fees, Courses, Placement, Ranking">
            <a:extLst>
              <a:ext uri="{FF2B5EF4-FFF2-40B4-BE49-F238E27FC236}">
                <a16:creationId xmlns:a16="http://schemas.microsoft.com/office/drawing/2014/main" id="{0124D518-7FE9-3899-74B3-028961712E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5567"/>
            <a:ext cx="838200" cy="9080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graphicFrame>
        <p:nvGraphicFramePr>
          <p:cNvPr id="163" name="Google Shape;163;p23"/>
          <p:cNvGraphicFramePr/>
          <p:nvPr>
            <p:extLst>
              <p:ext uri="{D42A27DB-BD31-4B8C-83A1-F6EECF244321}">
                <p14:modId xmlns:p14="http://schemas.microsoft.com/office/powerpoint/2010/main" val="4081050240"/>
              </p:ext>
            </p:extLst>
          </p:nvPr>
        </p:nvGraphicFramePr>
        <p:xfrm>
          <a:off x="369870" y="880806"/>
          <a:ext cx="11645733" cy="5577263"/>
        </p:xfrm>
        <a:graphic>
          <a:graphicData uri="http://schemas.openxmlformats.org/drawingml/2006/table">
            <a:tbl>
              <a:tblPr firstRow="1" bandRow="1">
                <a:noFill/>
              </a:tblPr>
              <a:tblGrid>
                <a:gridCol w="782175">
                  <a:extLst>
                    <a:ext uri="{9D8B030D-6E8A-4147-A177-3AD203B41FA5}">
                      <a16:colId xmlns:a16="http://schemas.microsoft.com/office/drawing/2014/main" val="20000"/>
                    </a:ext>
                  </a:extLst>
                </a:gridCol>
                <a:gridCol w="3712846">
                  <a:extLst>
                    <a:ext uri="{9D8B030D-6E8A-4147-A177-3AD203B41FA5}">
                      <a16:colId xmlns:a16="http://schemas.microsoft.com/office/drawing/2014/main" val="20001"/>
                    </a:ext>
                  </a:extLst>
                </a:gridCol>
                <a:gridCol w="1480144">
                  <a:extLst>
                    <a:ext uri="{9D8B030D-6E8A-4147-A177-3AD203B41FA5}">
                      <a16:colId xmlns:a16="http://schemas.microsoft.com/office/drawing/2014/main" val="20002"/>
                    </a:ext>
                  </a:extLst>
                </a:gridCol>
                <a:gridCol w="2777996">
                  <a:extLst>
                    <a:ext uri="{9D8B030D-6E8A-4147-A177-3AD203B41FA5}">
                      <a16:colId xmlns:a16="http://schemas.microsoft.com/office/drawing/2014/main" val="20003"/>
                    </a:ext>
                  </a:extLst>
                </a:gridCol>
                <a:gridCol w="2892572">
                  <a:extLst>
                    <a:ext uri="{9D8B030D-6E8A-4147-A177-3AD203B41FA5}">
                      <a16:colId xmlns:a16="http://schemas.microsoft.com/office/drawing/2014/main" val="20004"/>
                    </a:ext>
                  </a:extLst>
                </a:gridCol>
              </a:tblGrid>
              <a:tr h="1127173">
                <a:tc>
                  <a:txBody>
                    <a:bodyPr/>
                    <a:lstStyle/>
                    <a:p>
                      <a:pPr marL="0" marR="0" lvl="0" indent="0" algn="l" rtl="0">
                        <a:spcBef>
                          <a:spcPts val="0"/>
                        </a:spcBef>
                        <a:spcAft>
                          <a:spcPts val="0"/>
                        </a:spcAft>
                        <a:buClr>
                          <a:schemeClr val="dk1"/>
                        </a:buClr>
                        <a:buSzPts val="1800"/>
                        <a:buFont typeface="Calibri"/>
                        <a:buNone/>
                      </a:pPr>
                      <a:r>
                        <a:rPr lang="en-US" sz="1800" u="none" strike="noStrike" cap="none"/>
                        <a:t>Sr No</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Calibri"/>
                        <a:buNone/>
                      </a:pPr>
                      <a:r>
                        <a:rPr lang="en-US" sz="1800" u="none" strike="noStrike" cap="none" dirty="0"/>
                        <a:t>Publication Title with authors [ mention whether Journal or Conference paper]</a:t>
                      </a:r>
                      <a:endParaRPr sz="18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Calibri"/>
                        <a:buNone/>
                      </a:pPr>
                      <a:r>
                        <a:rPr lang="en-US" sz="1800" u="none" strike="noStrike" cap="none"/>
                        <a:t>Publication Year</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Calibri"/>
                        <a:buNone/>
                      </a:pPr>
                      <a:r>
                        <a:rPr lang="en-US" sz="1800" u="none" strike="noStrike" cap="none"/>
                        <a:t>Positive points of the Publication</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Calibri"/>
                        <a:buNone/>
                      </a:pPr>
                      <a:r>
                        <a:rPr lang="en-US" sz="1800" u="none" strike="noStrike" cap="none"/>
                        <a:t>Gaps in publication work</a:t>
                      </a:r>
                      <a:endParaRPr sz="1800" u="none" strike="noStrike" cap="none"/>
                    </a:p>
                  </a:txBody>
                  <a:tcPr marL="91450" marR="91450" marT="45725" marB="45725"/>
                </a:tc>
                <a:extLst>
                  <a:ext uri="{0D108BD9-81ED-4DB2-BD59-A6C34878D82A}">
                    <a16:rowId xmlns:a16="http://schemas.microsoft.com/office/drawing/2014/main" val="10000"/>
                  </a:ext>
                </a:extLst>
              </a:tr>
              <a:tr h="4371032">
                <a:tc>
                  <a:txBody>
                    <a:bodyPr/>
                    <a:lstStyle/>
                    <a:p>
                      <a:pPr marL="0" marR="0" lvl="0" indent="0" algn="ctr" rtl="0">
                        <a:spcBef>
                          <a:spcPts val="0"/>
                        </a:spcBef>
                        <a:spcAft>
                          <a:spcPts val="0"/>
                        </a:spcAft>
                        <a:buNone/>
                      </a:pPr>
                      <a:r>
                        <a:rPr lang="en-US" sz="1600" dirty="0"/>
                        <a:t>13</a:t>
                      </a:r>
                      <a:endParaRPr sz="1600" u="none" strike="noStrike" cap="none" dirty="0"/>
                    </a:p>
                  </a:txBody>
                  <a:tcPr marL="91450" marR="91450" marT="45725" marB="45725"/>
                </a:tc>
                <a:tc>
                  <a:txBody>
                    <a:bodyPr/>
                    <a:lstStyle/>
                    <a:p>
                      <a:pPr marL="0" marR="0" lvl="0" indent="0" algn="ctr" rtl="0">
                        <a:spcBef>
                          <a:spcPts val="0"/>
                        </a:spcBef>
                        <a:spcAft>
                          <a:spcPts val="0"/>
                        </a:spcAft>
                        <a:buNone/>
                      </a:pPr>
                      <a:r>
                        <a:rPr lang="en-US" sz="1600"/>
                        <a:t>Lung Cancer Detection and Classification using CT Scan Image Processing.</a:t>
                      </a:r>
                      <a:endParaRPr sz="1600"/>
                    </a:p>
                    <a:p>
                      <a:pPr marL="0" marR="0" lvl="0" indent="0" algn="ctr" rtl="0">
                        <a:spcBef>
                          <a:spcPts val="0"/>
                        </a:spcBef>
                        <a:spcAft>
                          <a:spcPts val="0"/>
                        </a:spcAft>
                        <a:buNone/>
                      </a:pPr>
                      <a:endParaRPr sz="1600"/>
                    </a:p>
                    <a:p>
                      <a:pPr marL="0" marR="0" lvl="0" indent="0" algn="ctr" rtl="0">
                        <a:spcBef>
                          <a:spcPts val="0"/>
                        </a:spcBef>
                        <a:spcAft>
                          <a:spcPts val="0"/>
                        </a:spcAft>
                        <a:buNone/>
                      </a:pPr>
                      <a:r>
                        <a:rPr lang="en-US" sz="1600"/>
                        <a:t>[Z. Li et al., "Deep Learning Methods for Lung Cancer Segmentation in Whole-Slide Histopathology Images—The ACDC@LungHP Challenge 2019," in IEEE Journal of Biomedical and Health Informatics, vol. 25, no. 2, pp. 429-440, Feb. 2021, doi: 10.1109/JBHI.2020.3039741]</a:t>
                      </a:r>
                      <a:endParaRPr sz="1600"/>
                    </a:p>
                    <a:p>
                      <a:pPr marL="0" marR="0" lvl="0" indent="0" algn="ctr" rtl="0">
                        <a:spcBef>
                          <a:spcPts val="0"/>
                        </a:spcBef>
                        <a:spcAft>
                          <a:spcPts val="0"/>
                        </a:spcAft>
                        <a:buNone/>
                      </a:pPr>
                      <a:endParaRPr sz="1600"/>
                    </a:p>
                    <a:p>
                      <a:pPr marL="0" marR="0" lvl="0" indent="0" algn="ctr" rtl="0">
                        <a:spcBef>
                          <a:spcPts val="0"/>
                        </a:spcBef>
                        <a:spcAft>
                          <a:spcPts val="0"/>
                        </a:spcAft>
                        <a:buNone/>
                      </a:pPr>
                      <a:r>
                        <a:rPr lang="en-US" sz="1600"/>
                        <a:t>(Journal)</a:t>
                      </a:r>
                      <a:endParaRPr sz="1600"/>
                    </a:p>
                  </a:txBody>
                  <a:tcPr marL="91450" marR="91450" marT="45725" marB="45725"/>
                </a:tc>
                <a:tc>
                  <a:txBody>
                    <a:bodyPr/>
                    <a:lstStyle/>
                    <a:p>
                      <a:pPr marL="0" marR="0" lvl="0" indent="0" algn="ctr" rtl="0">
                        <a:spcBef>
                          <a:spcPts val="0"/>
                        </a:spcBef>
                        <a:spcAft>
                          <a:spcPts val="0"/>
                        </a:spcAft>
                        <a:buNone/>
                      </a:pPr>
                      <a:r>
                        <a:rPr lang="en-US" sz="1600" dirty="0"/>
                        <a:t>2020</a:t>
                      </a:r>
                      <a:endParaRPr sz="1600" u="none" strike="noStrike" cap="none" dirty="0"/>
                    </a:p>
                  </a:txBody>
                  <a:tcPr marL="91450" marR="91450" marT="45725" marB="45725"/>
                </a:tc>
                <a:tc>
                  <a:txBody>
                    <a:bodyPr/>
                    <a:lstStyle/>
                    <a:p>
                      <a:pPr marL="0" marR="0" lvl="0" indent="0" algn="ctr" rtl="0">
                        <a:spcBef>
                          <a:spcPts val="0"/>
                        </a:spcBef>
                        <a:spcAft>
                          <a:spcPts val="0"/>
                        </a:spcAft>
                        <a:buNone/>
                      </a:pPr>
                      <a:r>
                        <a:rPr lang="en-US" sz="1300"/>
                        <a:t>1. To propose a novel approach for lung cancer detection and classification using CT scan image processing.</a:t>
                      </a:r>
                      <a:endParaRPr sz="1300"/>
                    </a:p>
                    <a:p>
                      <a:pPr marL="0" lvl="0" indent="0" algn="ctr" rtl="0">
                        <a:spcBef>
                          <a:spcPts val="0"/>
                        </a:spcBef>
                        <a:spcAft>
                          <a:spcPts val="0"/>
                        </a:spcAft>
                        <a:buClr>
                          <a:schemeClr val="dk1"/>
                        </a:buClr>
                        <a:buSzPts val="1100"/>
                        <a:buFont typeface="Arial"/>
                        <a:buNone/>
                      </a:pPr>
                      <a:r>
                        <a:rPr lang="en-US" sz="1300"/>
                        <a:t>2. To implement image preprocessing techniques such as smoothing and enhancement for better image quality.</a:t>
                      </a:r>
                      <a:endParaRPr sz="1300"/>
                    </a:p>
                    <a:p>
                      <a:pPr marL="0" lvl="0" indent="0" algn="ctr" rtl="0">
                        <a:spcBef>
                          <a:spcPts val="0"/>
                        </a:spcBef>
                        <a:spcAft>
                          <a:spcPts val="0"/>
                        </a:spcAft>
                        <a:buClr>
                          <a:schemeClr val="dk1"/>
                        </a:buClr>
                        <a:buSzPts val="1100"/>
                        <a:buFont typeface="Arial"/>
                        <a:buNone/>
                      </a:pPr>
                      <a:r>
                        <a:rPr lang="en-US" sz="1300"/>
                        <a:t>3. To apply thresholding and edge detection methods for segmentation of the lung tumor region from the lung mask.</a:t>
                      </a:r>
                      <a:endParaRPr sz="1300"/>
                    </a:p>
                    <a:p>
                      <a:pPr marL="0" lvl="0" indent="0" algn="ctr" rtl="0">
                        <a:spcBef>
                          <a:spcPts val="0"/>
                        </a:spcBef>
                        <a:spcAft>
                          <a:spcPts val="0"/>
                        </a:spcAft>
                        <a:buClr>
                          <a:schemeClr val="dk1"/>
                        </a:buClr>
                        <a:buSzPts val="1100"/>
                        <a:buFont typeface="Arial"/>
                        <a:buNone/>
                      </a:pPr>
                      <a:r>
                        <a:rPr lang="en-US" sz="1300"/>
                        <a:t>4. To extract geometrical features like area, perimeter, eccentricity, compactness, and circularity of the segmented tumor regions.</a:t>
                      </a:r>
                      <a:endParaRPr sz="1300"/>
                    </a:p>
                    <a:p>
                      <a:pPr marL="0" lvl="0" indent="0" algn="ctr" rtl="0">
                        <a:spcBef>
                          <a:spcPts val="0"/>
                        </a:spcBef>
                        <a:spcAft>
                          <a:spcPts val="0"/>
                        </a:spcAft>
                        <a:buClr>
                          <a:schemeClr val="dk1"/>
                        </a:buClr>
                        <a:buSzPts val="1100"/>
                        <a:buFont typeface="Arial"/>
                        <a:buNone/>
                      </a:pPr>
                      <a:r>
                        <a:rPr lang="en-US" sz="1300"/>
                        <a:t>5. To classify the extracted features into benign or malignant tumors using a Support Vector Machine (SVM) classifier.</a:t>
                      </a:r>
                      <a:endParaRPr sz="1300"/>
                    </a:p>
                    <a:p>
                      <a:pPr marL="0" lvl="0" indent="0" algn="ctr" rtl="0">
                        <a:spcBef>
                          <a:spcPts val="0"/>
                        </a:spcBef>
                        <a:spcAft>
                          <a:spcPts val="0"/>
                        </a:spcAft>
                        <a:buNone/>
                      </a:pPr>
                      <a:r>
                        <a:rPr lang="en-US" sz="1300"/>
                        <a:t>6. To evaluate the performance of the proposed system in terms of accuracy and detection of lung cancer nodules.</a:t>
                      </a:r>
                      <a:endParaRPr sz="1300"/>
                    </a:p>
                  </a:txBody>
                  <a:tcPr marL="91450" marR="91450" marT="45725" marB="45725"/>
                </a:tc>
                <a:tc>
                  <a:txBody>
                    <a:bodyPr/>
                    <a:lstStyle/>
                    <a:p>
                      <a:pPr marL="0" marR="0" lvl="0" indent="0" algn="ctr" rtl="0">
                        <a:spcBef>
                          <a:spcPts val="0"/>
                        </a:spcBef>
                        <a:spcAft>
                          <a:spcPts val="0"/>
                        </a:spcAft>
                        <a:buNone/>
                      </a:pPr>
                      <a:r>
                        <a:rPr lang="en-US" sz="1300" dirty="0"/>
                        <a:t>1. Existing methods for lung cancer detection using CT scans often require prior information, which limits the accuracy and applicability in real-world scenarios.</a:t>
                      </a:r>
                      <a:endParaRPr sz="1300" dirty="0"/>
                    </a:p>
                    <a:p>
                      <a:pPr marL="0" lvl="0" indent="0" algn="ctr" rtl="0">
                        <a:spcBef>
                          <a:spcPts val="0"/>
                        </a:spcBef>
                        <a:spcAft>
                          <a:spcPts val="0"/>
                        </a:spcAft>
                        <a:buClr>
                          <a:schemeClr val="dk1"/>
                        </a:buClr>
                        <a:buSzPts val="1100"/>
                        <a:buFont typeface="Arial"/>
                        <a:buNone/>
                      </a:pPr>
                      <a:r>
                        <a:rPr lang="en-US" sz="1300" dirty="0"/>
                        <a:t>2. Many current approaches for lung cancer classification focus on only benign or malignant detection but lack clear distinction in the severity stages.</a:t>
                      </a:r>
                      <a:endParaRPr sz="1300" dirty="0"/>
                    </a:p>
                    <a:p>
                      <a:pPr marL="0" lvl="0" indent="0" algn="ctr" rtl="0">
                        <a:spcBef>
                          <a:spcPts val="0"/>
                        </a:spcBef>
                        <a:spcAft>
                          <a:spcPts val="0"/>
                        </a:spcAft>
                        <a:buClr>
                          <a:schemeClr val="dk1"/>
                        </a:buClr>
                        <a:buSzPts val="1100"/>
                        <a:buFont typeface="Arial"/>
                        <a:buNone/>
                      </a:pPr>
                      <a:r>
                        <a:rPr lang="en-US" sz="1300" dirty="0"/>
                        <a:t>3. Image preprocessing methods, such as filtering and enhancement, have room for optimization to improve segmentation and feature extraction processes.</a:t>
                      </a:r>
                      <a:endParaRPr sz="1300" dirty="0"/>
                    </a:p>
                    <a:p>
                      <a:pPr marL="0" lvl="0" indent="0" algn="ctr" rtl="0">
                        <a:spcBef>
                          <a:spcPts val="0"/>
                        </a:spcBef>
                        <a:spcAft>
                          <a:spcPts val="0"/>
                        </a:spcAft>
                        <a:buClr>
                          <a:schemeClr val="dk1"/>
                        </a:buClr>
                        <a:buSzPts val="1100"/>
                        <a:buFont typeface="Arial"/>
                        <a:buNone/>
                      </a:pPr>
                      <a:r>
                        <a:rPr lang="en-US" sz="1300" dirty="0"/>
                        <a:t>4. There is a need for more reliable and generalized classification models that can work efficiently across different datasets without manual adjustments.</a:t>
                      </a:r>
                      <a:endParaRPr sz="1300" dirty="0"/>
                    </a:p>
                    <a:p>
                      <a:pPr marL="0" lvl="0" indent="0" algn="ctr" rtl="0">
                        <a:spcBef>
                          <a:spcPts val="0"/>
                        </a:spcBef>
                        <a:spcAft>
                          <a:spcPts val="0"/>
                        </a:spcAft>
                        <a:buNone/>
                      </a:pPr>
                      <a:r>
                        <a:rPr lang="en-US" sz="1300" dirty="0"/>
                        <a:t>5. ⁠Current methods lack robustness in handling noise and artifacts in CT images, which can lead to incorrect tumor identification and classification.</a:t>
                      </a:r>
                      <a:endParaRPr sz="1300" dirty="0"/>
                    </a:p>
                  </a:txBody>
                  <a:tcPr marL="91450" marR="91450" marT="45725" marB="45725"/>
                </a:tc>
                <a:extLst>
                  <a:ext uri="{0D108BD9-81ED-4DB2-BD59-A6C34878D82A}">
                    <a16:rowId xmlns:a16="http://schemas.microsoft.com/office/drawing/2014/main" val="10001"/>
                  </a:ext>
                </a:extLst>
              </a:tr>
            </a:tbl>
          </a:graphicData>
        </a:graphic>
      </p:graphicFrame>
      <p:sp>
        <p:nvSpPr>
          <p:cNvPr id="2" name="Google Shape;99;p14">
            <a:extLst>
              <a:ext uri="{FF2B5EF4-FFF2-40B4-BE49-F238E27FC236}">
                <a16:creationId xmlns:a16="http://schemas.microsoft.com/office/drawing/2014/main" id="{DD4052E3-C6CB-ADC9-19D5-D3A63A4316A9}"/>
              </a:ext>
            </a:extLst>
          </p:cNvPr>
          <p:cNvSpPr txBox="1"/>
          <p:nvPr/>
        </p:nvSpPr>
        <p:spPr>
          <a:xfrm>
            <a:off x="2039100" y="136550"/>
            <a:ext cx="8113800" cy="433935"/>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n-US" dirty="0">
                <a:solidFill>
                  <a:schemeClr val="dk1"/>
                </a:solidFill>
                <a:latin typeface="Calibri"/>
                <a:ea typeface="Calibri"/>
                <a:cs typeface="Calibri"/>
                <a:sym typeface="Calibri"/>
              </a:rPr>
              <a:t>Literature Survey               continued…</a:t>
            </a:r>
            <a:endParaRPr dirty="0"/>
          </a:p>
        </p:txBody>
      </p:sp>
      <p:pic>
        <p:nvPicPr>
          <p:cNvPr id="3" name="Picture 2" descr="MIT - WPU : Admission 2025, Fees, Courses, Placement, Ranking">
            <a:extLst>
              <a:ext uri="{FF2B5EF4-FFF2-40B4-BE49-F238E27FC236}">
                <a16:creationId xmlns:a16="http://schemas.microsoft.com/office/drawing/2014/main" id="{954E5C46-7703-F4F6-A629-DC634B0B5A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5567"/>
            <a:ext cx="838200" cy="9080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920D48-2DBE-F192-06B3-AF3EF67D89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09FA57-0625-0BED-160F-A35016905F57}"/>
              </a:ext>
            </a:extLst>
          </p:cNvPr>
          <p:cNvSpPr>
            <a:spLocks noGrp="1"/>
          </p:cNvSpPr>
          <p:nvPr>
            <p:ph type="title"/>
          </p:nvPr>
        </p:nvSpPr>
        <p:spPr/>
        <p:txBody>
          <a:bodyPr/>
          <a:lstStyle/>
          <a:p>
            <a:pPr algn="ctr"/>
            <a:r>
              <a:rPr lang="en-US" dirty="0"/>
              <a:t>Limitations of Existing Systems</a:t>
            </a:r>
            <a:endParaRPr lang="en-IN" dirty="0"/>
          </a:p>
        </p:txBody>
      </p:sp>
      <p:sp>
        <p:nvSpPr>
          <p:cNvPr id="4" name="Content Placeholder 3">
            <a:extLst>
              <a:ext uri="{FF2B5EF4-FFF2-40B4-BE49-F238E27FC236}">
                <a16:creationId xmlns:a16="http://schemas.microsoft.com/office/drawing/2014/main" id="{3B4940AA-92BD-DEAC-80B8-0A96DFD7C404}"/>
              </a:ext>
            </a:extLst>
          </p:cNvPr>
          <p:cNvSpPr>
            <a:spLocks noGrp="1"/>
          </p:cNvSpPr>
          <p:nvPr>
            <p:ph sz="half" idx="2"/>
          </p:nvPr>
        </p:nvSpPr>
        <p:spPr>
          <a:xfrm>
            <a:off x="838200" y="1825625"/>
            <a:ext cx="10515600" cy="4351338"/>
          </a:xfrm>
        </p:spPr>
        <p:txBody>
          <a:bodyPr>
            <a:normAutofit fontScale="92500" lnSpcReduction="10000"/>
          </a:bodyPr>
          <a:lstStyle/>
          <a:p>
            <a:pPr marL="514350" indent="-514350">
              <a:buFont typeface="+mj-lt"/>
              <a:buAutoNum type="arabicPeriod"/>
            </a:pPr>
            <a:r>
              <a:rPr lang="en-US" dirty="0"/>
              <a:t>Lack of Real-World Validation: Many studies rely on controlled datasets, and while these may show high accuracy in testing environments, real-world validation of these models in diverse, clinical settings remains limited. This poses a risk when applying models in actual healthcare scenarios, where data quality and availability can vary.</a:t>
            </a:r>
          </a:p>
          <a:p>
            <a:pPr marL="514350" indent="-514350">
              <a:buFont typeface="+mj-lt"/>
              <a:buAutoNum type="arabicPeriod"/>
            </a:pPr>
            <a:r>
              <a:rPr lang="en-US" sz="2800" dirty="0"/>
              <a:t>Ethical and legal concerns regarding data privacy, accountability, and transparency. </a:t>
            </a:r>
          </a:p>
          <a:p>
            <a:pPr marL="514350" indent="-514350">
              <a:buFont typeface="+mj-lt"/>
              <a:buAutoNum type="arabicPeriod"/>
            </a:pPr>
            <a:r>
              <a:rPr lang="en-US" sz="2800" dirty="0"/>
              <a:t>No Multi-Modal Data Integration – Lacks fusion with additional clinical data like blood reports or symptoms.</a:t>
            </a:r>
          </a:p>
          <a:p>
            <a:pPr marL="514350" indent="-514350">
              <a:buFont typeface="+mj-lt"/>
              <a:buAutoNum type="arabicPeriod"/>
            </a:pPr>
            <a:r>
              <a:rPr lang="en-US" sz="2800" dirty="0"/>
              <a:t>Limited Explainability – No Grad-CAM or SHAP-based interpretability to aid radiologists.</a:t>
            </a:r>
          </a:p>
          <a:p>
            <a:pPr marL="514350" indent="-514350">
              <a:buFont typeface="+mj-lt"/>
              <a:buAutoNum type="arabicPeriod"/>
            </a:pPr>
            <a:endParaRPr lang="en-IN" dirty="0"/>
          </a:p>
        </p:txBody>
      </p:sp>
      <p:sp>
        <p:nvSpPr>
          <p:cNvPr id="5" name="Date Placeholder 4">
            <a:extLst>
              <a:ext uri="{FF2B5EF4-FFF2-40B4-BE49-F238E27FC236}">
                <a16:creationId xmlns:a16="http://schemas.microsoft.com/office/drawing/2014/main" id="{B037D707-4907-E61F-30D1-3176C9F1FF02}"/>
              </a:ext>
            </a:extLst>
          </p:cNvPr>
          <p:cNvSpPr>
            <a:spLocks noGrp="1"/>
          </p:cNvSpPr>
          <p:nvPr>
            <p:ph type="dt" sz="half" idx="10"/>
          </p:nvPr>
        </p:nvSpPr>
        <p:spPr/>
        <p:txBody>
          <a:bodyPr/>
          <a:lstStyle/>
          <a:p>
            <a:fld id="{63A1C593-65D0-4073-BCC9-577B9352EA97}" type="datetime1">
              <a:rPr lang="en-US" smtClean="0"/>
              <a:t>5/6/25</a:t>
            </a:fld>
            <a:endParaRPr lang="en-US"/>
          </a:p>
        </p:txBody>
      </p:sp>
      <p:sp>
        <p:nvSpPr>
          <p:cNvPr id="6" name="Slide Number Placeholder 5">
            <a:extLst>
              <a:ext uri="{FF2B5EF4-FFF2-40B4-BE49-F238E27FC236}">
                <a16:creationId xmlns:a16="http://schemas.microsoft.com/office/drawing/2014/main" id="{DBAF6AE0-5F9B-D7D3-2271-86AB3F40848E}"/>
              </a:ext>
            </a:extLst>
          </p:cNvPr>
          <p:cNvSpPr>
            <a:spLocks noGrp="1"/>
          </p:cNvSpPr>
          <p:nvPr>
            <p:ph type="sldNum" sz="quarter" idx="12"/>
          </p:nvPr>
        </p:nvSpPr>
        <p:spPr/>
        <p:txBody>
          <a:bodyPr/>
          <a:lstStyle/>
          <a:p>
            <a:fld id="{9B618960-8005-486C-9A75-10CB2AAC16F9}" type="slidenum">
              <a:rPr lang="en-US" smtClean="0"/>
              <a:t>17</a:t>
            </a:fld>
            <a:endParaRPr lang="en-US"/>
          </a:p>
        </p:txBody>
      </p:sp>
      <p:pic>
        <p:nvPicPr>
          <p:cNvPr id="3" name="Picture 2" descr="MIT - WPU : Admission 2025, Fees, Courses, Placement, Ranking">
            <a:extLst>
              <a:ext uri="{FF2B5EF4-FFF2-40B4-BE49-F238E27FC236}">
                <a16:creationId xmlns:a16="http://schemas.microsoft.com/office/drawing/2014/main" id="{072F5EAB-83CA-6A05-28D8-CC1D689E9E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567"/>
            <a:ext cx="8382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32295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34304-3992-E309-5969-6053A10168F5}"/>
              </a:ext>
            </a:extLst>
          </p:cNvPr>
          <p:cNvSpPr>
            <a:spLocks noGrp="1"/>
          </p:cNvSpPr>
          <p:nvPr>
            <p:ph type="title"/>
          </p:nvPr>
        </p:nvSpPr>
        <p:spPr/>
        <p:txBody>
          <a:bodyPr/>
          <a:lstStyle/>
          <a:p>
            <a:pPr algn="ctr"/>
            <a:r>
              <a:rPr lang="en-IN" dirty="0"/>
              <a:t>Problem statement</a:t>
            </a:r>
          </a:p>
        </p:txBody>
      </p:sp>
      <p:sp>
        <p:nvSpPr>
          <p:cNvPr id="3" name="Content Placeholder 2">
            <a:extLst>
              <a:ext uri="{FF2B5EF4-FFF2-40B4-BE49-F238E27FC236}">
                <a16:creationId xmlns:a16="http://schemas.microsoft.com/office/drawing/2014/main" id="{ECAC23FB-A8E0-1D81-E0BF-657095A834BE}"/>
              </a:ext>
            </a:extLst>
          </p:cNvPr>
          <p:cNvSpPr>
            <a:spLocks noGrp="1"/>
          </p:cNvSpPr>
          <p:nvPr>
            <p:ph idx="1"/>
          </p:nvPr>
        </p:nvSpPr>
        <p:spPr/>
        <p:txBody>
          <a:bodyPr/>
          <a:lstStyle/>
          <a:p>
            <a:r>
              <a:rPr lang="en-US" b="0" i="0" dirty="0">
                <a:solidFill>
                  <a:srgbClr val="1F1F1F"/>
                </a:solidFill>
                <a:effectLst/>
                <a:latin typeface="Google Sans"/>
              </a:rPr>
              <a:t>DeepTumorNet solves this by providing an automated, end-to-end deep learning system that enables early detection, reduces diagnostic errors, and ensures scalable deployment across clinical and low-resource settings using CT scan images.</a:t>
            </a:r>
            <a:endParaRPr lang="en-IN" dirty="0"/>
          </a:p>
        </p:txBody>
      </p:sp>
      <p:sp>
        <p:nvSpPr>
          <p:cNvPr id="4" name="Date Placeholder 3">
            <a:extLst>
              <a:ext uri="{FF2B5EF4-FFF2-40B4-BE49-F238E27FC236}">
                <a16:creationId xmlns:a16="http://schemas.microsoft.com/office/drawing/2014/main" id="{9F81B5A6-D096-66D0-594C-D10921A25E68}"/>
              </a:ext>
            </a:extLst>
          </p:cNvPr>
          <p:cNvSpPr>
            <a:spLocks noGrp="1"/>
          </p:cNvSpPr>
          <p:nvPr>
            <p:ph type="dt" sz="half" idx="10"/>
          </p:nvPr>
        </p:nvSpPr>
        <p:spPr/>
        <p:txBody>
          <a:bodyPr/>
          <a:lstStyle/>
          <a:p>
            <a:fld id="{63A1C593-65D0-4073-BCC9-577B9352EA97}" type="datetime1">
              <a:rPr lang="en-US" smtClean="0"/>
              <a:t>5/6/25</a:t>
            </a:fld>
            <a:endParaRPr lang="en-US"/>
          </a:p>
        </p:txBody>
      </p:sp>
      <p:sp>
        <p:nvSpPr>
          <p:cNvPr id="5" name="Slide Number Placeholder 4">
            <a:extLst>
              <a:ext uri="{FF2B5EF4-FFF2-40B4-BE49-F238E27FC236}">
                <a16:creationId xmlns:a16="http://schemas.microsoft.com/office/drawing/2014/main" id="{E992DB89-9F49-00B6-3558-D7BB9B144598}"/>
              </a:ext>
            </a:extLst>
          </p:cNvPr>
          <p:cNvSpPr>
            <a:spLocks noGrp="1"/>
          </p:cNvSpPr>
          <p:nvPr>
            <p:ph type="sldNum" sz="quarter" idx="12"/>
          </p:nvPr>
        </p:nvSpPr>
        <p:spPr/>
        <p:txBody>
          <a:bodyPr/>
          <a:lstStyle/>
          <a:p>
            <a:fld id="{9B618960-8005-486C-9A75-10CB2AAC16F9}" type="slidenum">
              <a:rPr lang="en-US" smtClean="0"/>
              <a:t>18</a:t>
            </a:fld>
            <a:endParaRPr lang="en-US"/>
          </a:p>
        </p:txBody>
      </p:sp>
      <p:pic>
        <p:nvPicPr>
          <p:cNvPr id="6" name="Picture 2" descr="MIT - WPU : Admission 2025, Fees, Courses, Placement, Ranking">
            <a:extLst>
              <a:ext uri="{FF2B5EF4-FFF2-40B4-BE49-F238E27FC236}">
                <a16:creationId xmlns:a16="http://schemas.microsoft.com/office/drawing/2014/main" id="{17B9E4BC-7910-6714-B5A4-8D305A93E6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567"/>
            <a:ext cx="8382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8935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BB886-032E-2614-4F80-680459A1BC16}"/>
              </a:ext>
            </a:extLst>
          </p:cNvPr>
          <p:cNvSpPr>
            <a:spLocks noGrp="1"/>
          </p:cNvSpPr>
          <p:nvPr>
            <p:ph type="title"/>
          </p:nvPr>
        </p:nvSpPr>
        <p:spPr/>
        <p:txBody>
          <a:bodyPr/>
          <a:lstStyle/>
          <a:p>
            <a:pPr algn="ctr"/>
            <a:r>
              <a:rPr lang="en-US" dirty="0"/>
              <a:t>System Design</a:t>
            </a:r>
          </a:p>
        </p:txBody>
      </p:sp>
      <p:sp>
        <p:nvSpPr>
          <p:cNvPr id="4" name="Date Placeholder 3">
            <a:extLst>
              <a:ext uri="{FF2B5EF4-FFF2-40B4-BE49-F238E27FC236}">
                <a16:creationId xmlns:a16="http://schemas.microsoft.com/office/drawing/2014/main" id="{4A664E86-2EFC-5269-618C-9335C6DF650D}"/>
              </a:ext>
            </a:extLst>
          </p:cNvPr>
          <p:cNvSpPr>
            <a:spLocks noGrp="1"/>
          </p:cNvSpPr>
          <p:nvPr>
            <p:ph type="dt" sz="half" idx="10"/>
          </p:nvPr>
        </p:nvSpPr>
        <p:spPr/>
        <p:txBody>
          <a:bodyPr/>
          <a:lstStyle/>
          <a:p>
            <a:fld id="{63A1C593-65D0-4073-BCC9-577B9352EA97}" type="datetime1">
              <a:rPr lang="en-US" smtClean="0"/>
              <a:t>5/6/25</a:t>
            </a:fld>
            <a:endParaRPr lang="en-US"/>
          </a:p>
        </p:txBody>
      </p:sp>
      <p:sp>
        <p:nvSpPr>
          <p:cNvPr id="5" name="Slide Number Placeholder 4">
            <a:extLst>
              <a:ext uri="{FF2B5EF4-FFF2-40B4-BE49-F238E27FC236}">
                <a16:creationId xmlns:a16="http://schemas.microsoft.com/office/drawing/2014/main" id="{732CDE44-0627-06E1-A6DD-3F8BEBC70F2D}"/>
              </a:ext>
            </a:extLst>
          </p:cNvPr>
          <p:cNvSpPr>
            <a:spLocks noGrp="1"/>
          </p:cNvSpPr>
          <p:nvPr>
            <p:ph type="sldNum" sz="quarter" idx="12"/>
          </p:nvPr>
        </p:nvSpPr>
        <p:spPr/>
        <p:txBody>
          <a:bodyPr/>
          <a:lstStyle/>
          <a:p>
            <a:fld id="{9B618960-8005-486C-9A75-10CB2AAC16F9}" type="slidenum">
              <a:rPr lang="en-US" smtClean="0"/>
              <a:t>19</a:t>
            </a:fld>
            <a:endParaRPr lang="en-US"/>
          </a:p>
        </p:txBody>
      </p:sp>
      <p:sp>
        <p:nvSpPr>
          <p:cNvPr id="6" name="Rectangle 2">
            <a:extLst>
              <a:ext uri="{FF2B5EF4-FFF2-40B4-BE49-F238E27FC236}">
                <a16:creationId xmlns:a16="http://schemas.microsoft.com/office/drawing/2014/main" id="{703A5AA4-E688-107A-7D58-A2F4DEDF9387}"/>
              </a:ext>
            </a:extLst>
          </p:cNvPr>
          <p:cNvSpPr>
            <a:spLocks noChangeArrowheads="1"/>
          </p:cNvSpPr>
          <p:nvPr/>
        </p:nvSpPr>
        <p:spPr bwMode="auto">
          <a:xfrm>
            <a:off x="0" y="1935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7" name="Content Placeholder 2">
            <a:extLst>
              <a:ext uri="{FF2B5EF4-FFF2-40B4-BE49-F238E27FC236}">
                <a16:creationId xmlns:a16="http://schemas.microsoft.com/office/drawing/2014/main" id="{A3995B0D-F046-EAEF-3E2B-F38A2C71F845}"/>
              </a:ext>
            </a:extLst>
          </p:cNvPr>
          <p:cNvSpPr txBox="1">
            <a:spLocks/>
          </p:cNvSpPr>
          <p:nvPr/>
        </p:nvSpPr>
        <p:spPr>
          <a:xfrm>
            <a:off x="838200" y="196215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8" name="Rectangle 2">
            <a:extLst>
              <a:ext uri="{FF2B5EF4-FFF2-40B4-BE49-F238E27FC236}">
                <a16:creationId xmlns:a16="http://schemas.microsoft.com/office/drawing/2014/main" id="{35F069AD-FEDA-D927-5D54-02F694A213FF}"/>
              </a:ext>
            </a:extLst>
          </p:cNvPr>
          <p:cNvSpPr>
            <a:spLocks noChangeArrowheads="1"/>
          </p:cNvSpPr>
          <p:nvPr/>
        </p:nvSpPr>
        <p:spPr bwMode="auto">
          <a:xfrm>
            <a:off x="0" y="1365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6" name="Content Placeholder 15" descr="A diagram of a system&#10;&#10;AI-generated content may be incorrect.">
            <a:extLst>
              <a:ext uri="{FF2B5EF4-FFF2-40B4-BE49-F238E27FC236}">
                <a16:creationId xmlns:a16="http://schemas.microsoft.com/office/drawing/2014/main" id="{D7D49D5D-F526-57F6-3818-8818C5EF1485}"/>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51822" b="5870"/>
          <a:stretch/>
        </p:blipFill>
        <p:spPr bwMode="auto">
          <a:xfrm>
            <a:off x="1051681" y="2204728"/>
            <a:ext cx="4365935" cy="2775005"/>
          </a:xfrm>
          <a:prstGeom prst="rect">
            <a:avLst/>
          </a:prstGeom>
          <a:noFill/>
          <a:extLst>
            <a:ext uri="{909E8E84-426E-40DD-AFC4-6F175D3DCCD1}">
              <a14:hiddenFill xmlns:a14="http://schemas.microsoft.com/office/drawing/2010/main">
                <a:solidFill>
                  <a:srgbClr val="FFFFFF"/>
                </a:solidFill>
              </a14:hiddenFill>
            </a:ext>
          </a:extLst>
        </p:spPr>
      </p:pic>
      <p:pic>
        <p:nvPicPr>
          <p:cNvPr id="3" name="Content Placeholder 15" descr="A diagram of a system&#10;&#10;AI-generated content may be incorrect.">
            <a:extLst>
              <a:ext uri="{FF2B5EF4-FFF2-40B4-BE49-F238E27FC236}">
                <a16:creationId xmlns:a16="http://schemas.microsoft.com/office/drawing/2014/main" id="{A87FE790-D1DF-A04E-8E46-4FE8B5C5600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48146"/>
          <a:stretch/>
        </p:blipFill>
        <p:spPr bwMode="auto">
          <a:xfrm>
            <a:off x="6202740" y="1728393"/>
            <a:ext cx="4365935" cy="340121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MIT - WPU : Admission 2025, Fees, Courses, Placement, Ranking">
            <a:extLst>
              <a:ext uri="{FF2B5EF4-FFF2-40B4-BE49-F238E27FC236}">
                <a16:creationId xmlns:a16="http://schemas.microsoft.com/office/drawing/2014/main" id="{61091DDE-8918-D251-07D5-10484F8644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5567"/>
            <a:ext cx="8382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3543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D0997-27AB-3BD8-3639-81E11448DD74}"/>
              </a:ext>
            </a:extLst>
          </p:cNvPr>
          <p:cNvSpPr>
            <a:spLocks noGrp="1"/>
          </p:cNvSpPr>
          <p:nvPr>
            <p:ph type="title"/>
          </p:nvPr>
        </p:nvSpPr>
        <p:spPr/>
        <p:txBody>
          <a:bodyPr/>
          <a:lstStyle/>
          <a:p>
            <a:pPr algn="ctr"/>
            <a:r>
              <a:rPr lang="en-US" dirty="0"/>
              <a:t>Outline</a:t>
            </a:r>
            <a:endParaRPr lang="en-IN" dirty="0"/>
          </a:p>
        </p:txBody>
      </p:sp>
      <p:sp>
        <p:nvSpPr>
          <p:cNvPr id="4" name="Content Placeholder 3">
            <a:extLst>
              <a:ext uri="{FF2B5EF4-FFF2-40B4-BE49-F238E27FC236}">
                <a16:creationId xmlns:a16="http://schemas.microsoft.com/office/drawing/2014/main" id="{A70D8E30-11FB-E078-837B-D04804586381}"/>
              </a:ext>
            </a:extLst>
          </p:cNvPr>
          <p:cNvSpPr>
            <a:spLocks noGrp="1"/>
          </p:cNvSpPr>
          <p:nvPr>
            <p:ph sz="half" idx="2"/>
          </p:nvPr>
        </p:nvSpPr>
        <p:spPr>
          <a:xfrm>
            <a:off x="838200" y="1825625"/>
            <a:ext cx="10515600" cy="4351338"/>
          </a:xfrm>
        </p:spPr>
        <p:txBody>
          <a:bodyPr>
            <a:normAutofit fontScale="77500" lnSpcReduction="20000"/>
          </a:bodyPr>
          <a:lstStyle/>
          <a:p>
            <a:pPr marL="571500" indent="-571500">
              <a:buFont typeface="+mj-lt"/>
              <a:buAutoNum type="romanUcPeriod"/>
            </a:pPr>
            <a:r>
              <a:rPr lang="en-US" dirty="0"/>
              <a:t>Introduction</a:t>
            </a:r>
          </a:p>
          <a:p>
            <a:pPr marL="571500" indent="-571500">
              <a:buFont typeface="+mj-lt"/>
              <a:buAutoNum type="romanUcPeriod"/>
            </a:pPr>
            <a:r>
              <a:rPr lang="en-US" dirty="0"/>
              <a:t>Literature Survey</a:t>
            </a:r>
            <a:endParaRPr lang="en-IN" dirty="0"/>
          </a:p>
          <a:p>
            <a:pPr marL="571500" indent="-571500">
              <a:buFont typeface="+mj-lt"/>
              <a:buAutoNum type="romanUcPeriod"/>
            </a:pPr>
            <a:r>
              <a:rPr lang="en-IN" dirty="0"/>
              <a:t>Limitations of Existing Systems</a:t>
            </a:r>
          </a:p>
          <a:p>
            <a:pPr marL="571500" indent="-571500">
              <a:buFont typeface="+mj-lt"/>
              <a:buAutoNum type="romanUcPeriod"/>
            </a:pPr>
            <a:r>
              <a:rPr lang="en-IN" dirty="0"/>
              <a:t>Problem Statement</a:t>
            </a:r>
          </a:p>
          <a:p>
            <a:pPr marL="571500" indent="-571500">
              <a:buFont typeface="+mj-lt"/>
              <a:buAutoNum type="romanUcPeriod"/>
            </a:pPr>
            <a:r>
              <a:rPr lang="en-IN" dirty="0"/>
              <a:t>System Design</a:t>
            </a:r>
          </a:p>
          <a:p>
            <a:pPr marL="571500" indent="-571500">
              <a:buFont typeface="+mj-lt"/>
              <a:buAutoNum type="romanUcPeriod"/>
            </a:pPr>
            <a:r>
              <a:rPr lang="en-IN" dirty="0"/>
              <a:t>Datasets</a:t>
            </a:r>
          </a:p>
          <a:p>
            <a:pPr marL="571500" indent="-571500">
              <a:buFont typeface="+mj-lt"/>
              <a:buAutoNum type="romanUcPeriod"/>
            </a:pPr>
            <a:r>
              <a:rPr lang="en-IN" dirty="0"/>
              <a:t>Requirements Gathering</a:t>
            </a:r>
          </a:p>
          <a:p>
            <a:pPr marL="571500" indent="-571500">
              <a:buFont typeface="+mj-lt"/>
              <a:buAutoNum type="romanUcPeriod"/>
            </a:pPr>
            <a:r>
              <a:rPr lang="en-IN" dirty="0"/>
              <a:t>Implementation of Project</a:t>
            </a:r>
          </a:p>
          <a:p>
            <a:pPr marL="571500" indent="-571500">
              <a:buFont typeface="+mj-lt"/>
              <a:buAutoNum type="romanUcPeriod"/>
            </a:pPr>
            <a:r>
              <a:rPr lang="en-IN" dirty="0"/>
              <a:t>Screenshots and Graphs</a:t>
            </a:r>
          </a:p>
          <a:p>
            <a:pPr marL="571500" indent="-571500">
              <a:buFont typeface="+mj-lt"/>
              <a:buAutoNum type="romanUcPeriod"/>
            </a:pPr>
            <a:r>
              <a:rPr lang="en-IN" dirty="0"/>
              <a:t>Conclusion</a:t>
            </a:r>
          </a:p>
          <a:p>
            <a:pPr marL="571500" indent="-571500">
              <a:buFont typeface="+mj-lt"/>
              <a:buAutoNum type="romanUcPeriod"/>
            </a:pPr>
            <a:r>
              <a:rPr lang="en-IN" dirty="0"/>
              <a:t>Publication Details</a:t>
            </a:r>
          </a:p>
          <a:p>
            <a:pPr marL="571500" indent="-571500">
              <a:buFont typeface="+mj-lt"/>
              <a:buAutoNum type="romanUcPeriod"/>
            </a:pPr>
            <a:r>
              <a:rPr lang="en-IN" dirty="0"/>
              <a:t>References</a:t>
            </a:r>
            <a:endParaRPr lang="en-US" dirty="0"/>
          </a:p>
        </p:txBody>
      </p:sp>
      <p:sp>
        <p:nvSpPr>
          <p:cNvPr id="5" name="Date Placeholder 4">
            <a:extLst>
              <a:ext uri="{FF2B5EF4-FFF2-40B4-BE49-F238E27FC236}">
                <a16:creationId xmlns:a16="http://schemas.microsoft.com/office/drawing/2014/main" id="{5D43AE0C-FAF7-E3E4-6B93-5E3C7A93AC4D}"/>
              </a:ext>
            </a:extLst>
          </p:cNvPr>
          <p:cNvSpPr>
            <a:spLocks noGrp="1"/>
          </p:cNvSpPr>
          <p:nvPr>
            <p:ph type="dt" sz="half" idx="10"/>
          </p:nvPr>
        </p:nvSpPr>
        <p:spPr/>
        <p:txBody>
          <a:bodyPr/>
          <a:lstStyle/>
          <a:p>
            <a:fld id="{63A1C593-65D0-4073-BCC9-577B9352EA97}" type="datetime1">
              <a:rPr lang="en-US" smtClean="0"/>
              <a:t>5/6/25</a:t>
            </a:fld>
            <a:endParaRPr lang="en-US"/>
          </a:p>
        </p:txBody>
      </p:sp>
      <p:sp>
        <p:nvSpPr>
          <p:cNvPr id="6" name="Slide Number Placeholder 5">
            <a:extLst>
              <a:ext uri="{FF2B5EF4-FFF2-40B4-BE49-F238E27FC236}">
                <a16:creationId xmlns:a16="http://schemas.microsoft.com/office/drawing/2014/main" id="{597598EF-CA49-9B0F-CB51-7BF11BDFA4A4}"/>
              </a:ext>
            </a:extLst>
          </p:cNvPr>
          <p:cNvSpPr>
            <a:spLocks noGrp="1"/>
          </p:cNvSpPr>
          <p:nvPr>
            <p:ph type="sldNum" sz="quarter" idx="12"/>
          </p:nvPr>
        </p:nvSpPr>
        <p:spPr/>
        <p:txBody>
          <a:bodyPr/>
          <a:lstStyle/>
          <a:p>
            <a:fld id="{9B618960-8005-486C-9A75-10CB2AAC16F9}" type="slidenum">
              <a:rPr lang="en-US" smtClean="0"/>
              <a:t>2</a:t>
            </a:fld>
            <a:endParaRPr lang="en-US"/>
          </a:p>
        </p:txBody>
      </p:sp>
      <p:pic>
        <p:nvPicPr>
          <p:cNvPr id="2050" name="Picture 2" descr="MIT - WPU : Admission 2025, Fees, Courses, Placement, Ranking">
            <a:extLst>
              <a:ext uri="{FF2B5EF4-FFF2-40B4-BE49-F238E27FC236}">
                <a16:creationId xmlns:a16="http://schemas.microsoft.com/office/drawing/2014/main" id="{4EAEAFE4-2C5C-9EEC-4F3A-96397730EC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567"/>
            <a:ext cx="8382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27481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E28C8-1B01-B126-6CCB-ED740347E212}"/>
              </a:ext>
            </a:extLst>
          </p:cNvPr>
          <p:cNvSpPr>
            <a:spLocks noGrp="1"/>
          </p:cNvSpPr>
          <p:nvPr>
            <p:ph type="title"/>
          </p:nvPr>
        </p:nvSpPr>
        <p:spPr/>
        <p:txBody>
          <a:bodyPr/>
          <a:lstStyle/>
          <a:p>
            <a:pPr algn="ctr"/>
            <a:r>
              <a:rPr lang="en-US" dirty="0"/>
              <a:t>Datasets</a:t>
            </a:r>
            <a:endParaRPr lang="en-IN" dirty="0"/>
          </a:p>
        </p:txBody>
      </p:sp>
      <p:sp>
        <p:nvSpPr>
          <p:cNvPr id="3" name="Content Placeholder 2">
            <a:extLst>
              <a:ext uri="{FF2B5EF4-FFF2-40B4-BE49-F238E27FC236}">
                <a16:creationId xmlns:a16="http://schemas.microsoft.com/office/drawing/2014/main" id="{B6231DE6-7FC6-2F07-D53C-175A12CDB9C6}"/>
              </a:ext>
            </a:extLst>
          </p:cNvPr>
          <p:cNvSpPr>
            <a:spLocks noGrp="1"/>
          </p:cNvSpPr>
          <p:nvPr>
            <p:ph idx="1"/>
          </p:nvPr>
        </p:nvSpPr>
        <p:spPr/>
        <p:txBody>
          <a:bodyPr/>
          <a:lstStyle/>
          <a:p>
            <a:pPr marL="0" indent="0">
              <a:buNone/>
            </a:pPr>
            <a:r>
              <a:rPr lang="en-US" dirty="0"/>
              <a:t>For the lung cancer detection project, we utilized a combination of high-quality medical images sourced from </a:t>
            </a:r>
            <a:r>
              <a:rPr lang="en-US" dirty="0" err="1"/>
              <a:t>Roboflow</a:t>
            </a:r>
            <a:r>
              <a:rPr lang="en-US" dirty="0"/>
              <a:t> and Kaggle. These datasets provide a diverse set of labeled images, which are essential for training deep learning models to accurately identify lung cancer. The images from </a:t>
            </a:r>
            <a:r>
              <a:rPr lang="en-US" dirty="0" err="1"/>
              <a:t>Roboflow</a:t>
            </a:r>
            <a:r>
              <a:rPr lang="en-US" dirty="0"/>
              <a:t> are specifically curated for medical applications, offering a well-annotated and structured dataset. Meanwhile, the Kaggle dataset contributes additional variety and complexity, enhancing the robustness and generalization of our models. By leveraging these resources, we aim to improve the accuracy and efficiency of lung cancer detection using deep learning techniques.</a:t>
            </a:r>
            <a:endParaRPr lang="en-IN" dirty="0"/>
          </a:p>
        </p:txBody>
      </p:sp>
      <p:sp>
        <p:nvSpPr>
          <p:cNvPr id="4" name="Date Placeholder 3">
            <a:extLst>
              <a:ext uri="{FF2B5EF4-FFF2-40B4-BE49-F238E27FC236}">
                <a16:creationId xmlns:a16="http://schemas.microsoft.com/office/drawing/2014/main" id="{2EEB8E1D-BE78-178B-2B4F-A633D89F1E52}"/>
              </a:ext>
            </a:extLst>
          </p:cNvPr>
          <p:cNvSpPr>
            <a:spLocks noGrp="1"/>
          </p:cNvSpPr>
          <p:nvPr>
            <p:ph type="dt" sz="half" idx="10"/>
          </p:nvPr>
        </p:nvSpPr>
        <p:spPr/>
        <p:txBody>
          <a:bodyPr/>
          <a:lstStyle/>
          <a:p>
            <a:fld id="{63A1C593-65D0-4073-BCC9-577B9352EA97}" type="datetime1">
              <a:rPr lang="en-US" smtClean="0"/>
              <a:t>5/6/25</a:t>
            </a:fld>
            <a:endParaRPr lang="en-US"/>
          </a:p>
        </p:txBody>
      </p:sp>
      <p:sp>
        <p:nvSpPr>
          <p:cNvPr id="5" name="Slide Number Placeholder 4">
            <a:extLst>
              <a:ext uri="{FF2B5EF4-FFF2-40B4-BE49-F238E27FC236}">
                <a16:creationId xmlns:a16="http://schemas.microsoft.com/office/drawing/2014/main" id="{D1400613-1EB6-79D2-D7A6-A1EF896DE0FE}"/>
              </a:ext>
            </a:extLst>
          </p:cNvPr>
          <p:cNvSpPr>
            <a:spLocks noGrp="1"/>
          </p:cNvSpPr>
          <p:nvPr>
            <p:ph type="sldNum" sz="quarter" idx="12"/>
          </p:nvPr>
        </p:nvSpPr>
        <p:spPr/>
        <p:txBody>
          <a:bodyPr/>
          <a:lstStyle/>
          <a:p>
            <a:fld id="{9B618960-8005-486C-9A75-10CB2AAC16F9}" type="slidenum">
              <a:rPr lang="en-US" smtClean="0"/>
              <a:t>20</a:t>
            </a:fld>
            <a:endParaRPr lang="en-US"/>
          </a:p>
        </p:txBody>
      </p:sp>
      <p:pic>
        <p:nvPicPr>
          <p:cNvPr id="6" name="Picture 2" descr="MIT - WPU : Admission 2025, Fees, Courses, Placement, Ranking">
            <a:extLst>
              <a:ext uri="{FF2B5EF4-FFF2-40B4-BE49-F238E27FC236}">
                <a16:creationId xmlns:a16="http://schemas.microsoft.com/office/drawing/2014/main" id="{0CE0E9B3-C70E-FF83-B25A-8A7637052E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567"/>
            <a:ext cx="8382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82117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3EBC1-9C0D-06DB-2DEE-35536072E46C}"/>
              </a:ext>
            </a:extLst>
          </p:cNvPr>
          <p:cNvSpPr>
            <a:spLocks noGrp="1"/>
          </p:cNvSpPr>
          <p:nvPr>
            <p:ph type="title"/>
          </p:nvPr>
        </p:nvSpPr>
        <p:spPr/>
        <p:txBody>
          <a:bodyPr/>
          <a:lstStyle/>
          <a:p>
            <a:pPr algn="ctr"/>
            <a:r>
              <a:rPr lang="en-US" dirty="0">
                <a:sym typeface="+mn-ea"/>
              </a:rPr>
              <a:t>Requirements Gathering</a:t>
            </a:r>
            <a:endParaRPr lang="en-IN" dirty="0"/>
          </a:p>
        </p:txBody>
      </p:sp>
      <p:sp>
        <p:nvSpPr>
          <p:cNvPr id="3" name="Content Placeholder 2">
            <a:extLst>
              <a:ext uri="{FF2B5EF4-FFF2-40B4-BE49-F238E27FC236}">
                <a16:creationId xmlns:a16="http://schemas.microsoft.com/office/drawing/2014/main" id="{4ED72250-DE58-DE8C-87D6-E0C55C91FF6B}"/>
              </a:ext>
            </a:extLst>
          </p:cNvPr>
          <p:cNvSpPr>
            <a:spLocks noGrp="1"/>
          </p:cNvSpPr>
          <p:nvPr>
            <p:ph idx="1"/>
          </p:nvPr>
        </p:nvSpPr>
        <p:spPr/>
        <p:txBody>
          <a:bodyPr/>
          <a:lstStyle/>
          <a:p>
            <a:pPr marL="0" lvl="0" indent="0" algn="l" rtl="0">
              <a:lnSpc>
                <a:spcPct val="90000"/>
              </a:lnSpc>
              <a:spcBef>
                <a:spcPts val="0"/>
              </a:spcBef>
              <a:spcAft>
                <a:spcPts val="0"/>
              </a:spcAft>
              <a:buClr>
                <a:schemeClr val="dk1"/>
              </a:buClr>
              <a:buSzPts val="2800"/>
              <a:buNone/>
            </a:pPr>
            <a:r>
              <a:rPr lang="en-US" sz="2800" dirty="0">
                <a:latin typeface="Times New Roman"/>
                <a:ea typeface="Times New Roman"/>
                <a:cs typeface="Times New Roman"/>
                <a:sym typeface="Times New Roman"/>
              </a:rPr>
              <a:t>Dataset : </a:t>
            </a:r>
            <a:r>
              <a:rPr lang="en-US" sz="2800" u="sng" dirty="0">
                <a:solidFill>
                  <a:schemeClr val="hlink"/>
                </a:solidFill>
                <a:latin typeface="Times New Roman"/>
                <a:ea typeface="Times New Roman"/>
                <a:cs typeface="Times New Roman"/>
                <a:sym typeface="Times New Roman"/>
                <a:hlinkClick r:id="rId2"/>
              </a:rPr>
              <a:t>https://universe.roboflow.com/lung-cancer-3gsnq/lung-cancer-dataset</a:t>
            </a:r>
            <a:endParaRPr lang="en-US" sz="2800" dirty="0">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dk1"/>
              </a:buClr>
              <a:buSzPts val="2800"/>
              <a:buNone/>
            </a:pPr>
            <a:endParaRPr lang="en-US" sz="2800" dirty="0">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dk1"/>
              </a:buClr>
              <a:buSzPts val="2800"/>
              <a:buNone/>
            </a:pPr>
            <a:r>
              <a:rPr lang="en-US" sz="2800" dirty="0">
                <a:latin typeface="Times New Roman"/>
                <a:ea typeface="Times New Roman"/>
                <a:cs typeface="Times New Roman"/>
                <a:sym typeface="Times New Roman"/>
              </a:rPr>
              <a:t>Orchestration Tools (Software): </a:t>
            </a:r>
            <a:r>
              <a:rPr lang="en-US" sz="2800" dirty="0" err="1">
                <a:latin typeface="Times New Roman"/>
                <a:ea typeface="Times New Roman"/>
                <a:cs typeface="Times New Roman"/>
                <a:sym typeface="Times New Roman"/>
              </a:rPr>
              <a:t>MLFlow</a:t>
            </a:r>
            <a:r>
              <a:rPr lang="en-US" sz="2800" dirty="0">
                <a:latin typeface="Times New Roman"/>
                <a:ea typeface="Times New Roman"/>
                <a:cs typeface="Times New Roman"/>
                <a:sym typeface="Times New Roman"/>
              </a:rPr>
              <a:t> - </a:t>
            </a:r>
            <a:r>
              <a:rPr lang="en-US" sz="2800" u="sng" dirty="0">
                <a:solidFill>
                  <a:schemeClr val="hlink"/>
                </a:solidFill>
                <a:latin typeface="Times New Roman"/>
                <a:ea typeface="Times New Roman"/>
                <a:cs typeface="Times New Roman"/>
                <a:sym typeface="Times New Roman"/>
                <a:hlinkClick r:id="rId3"/>
              </a:rPr>
              <a:t>https://mlflow.org/</a:t>
            </a:r>
            <a:endParaRPr lang="en-US" sz="2800" dirty="0">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dk1"/>
              </a:buClr>
              <a:buSzPts val="2800"/>
              <a:buNone/>
            </a:pPr>
            <a:r>
              <a:rPr lang="en-US" sz="2800" dirty="0">
                <a:latin typeface="Times New Roman"/>
                <a:ea typeface="Times New Roman"/>
                <a:cs typeface="Times New Roman"/>
                <a:sym typeface="Times New Roman"/>
              </a:rPr>
              <a:t>						   				</a:t>
            </a:r>
          </a:p>
          <a:p>
            <a:pPr marL="0" lvl="0" indent="0" algn="l" rtl="0">
              <a:lnSpc>
                <a:spcPct val="90000"/>
              </a:lnSpc>
              <a:spcBef>
                <a:spcPts val="0"/>
              </a:spcBef>
              <a:spcAft>
                <a:spcPts val="0"/>
              </a:spcAft>
              <a:buClr>
                <a:schemeClr val="dk1"/>
              </a:buClr>
              <a:buSzPts val="2800"/>
              <a:buNone/>
            </a:pPr>
            <a:r>
              <a:rPr lang="en-US" sz="2800" dirty="0">
                <a:latin typeface="Times New Roman"/>
                <a:ea typeface="Times New Roman"/>
                <a:cs typeface="Times New Roman"/>
                <a:sym typeface="Times New Roman"/>
              </a:rPr>
              <a:t>DVC - </a:t>
            </a:r>
            <a:r>
              <a:rPr lang="en-US" sz="2800" u="sng" dirty="0">
                <a:solidFill>
                  <a:schemeClr val="hlink"/>
                </a:solidFill>
                <a:latin typeface="Times New Roman"/>
                <a:ea typeface="Times New Roman"/>
                <a:cs typeface="Times New Roman"/>
                <a:sym typeface="Times New Roman"/>
                <a:hlinkClick r:id="rId4"/>
              </a:rPr>
              <a:t>https://dvc.org/</a:t>
            </a:r>
            <a:endParaRPr lang="en-US" sz="2800" dirty="0">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dk1"/>
              </a:buClr>
              <a:buSzPts val="2800"/>
              <a:buNone/>
            </a:pPr>
            <a:endParaRPr lang="en-US" sz="2800" dirty="0">
              <a:latin typeface="Times New Roman"/>
              <a:ea typeface="Times New Roman"/>
              <a:cs typeface="Times New Roman"/>
              <a:sym typeface="Times New Roman"/>
            </a:endParaRPr>
          </a:p>
          <a:p>
            <a:pPr>
              <a:buNone/>
            </a:pPr>
            <a:r>
              <a:rPr lang="en-US" sz="2800" dirty="0">
                <a:latin typeface="Times New Roman"/>
                <a:ea typeface="Times New Roman"/>
                <a:cs typeface="Times New Roman"/>
                <a:sym typeface="Times New Roman"/>
              </a:rPr>
              <a:t>Hardware - </a:t>
            </a:r>
            <a:r>
              <a:rPr lang="en-US" dirty="0">
                <a:solidFill>
                  <a:srgbClr val="000000"/>
                </a:solidFill>
                <a:effectLst/>
                <a:latin typeface="Times New Roman" panose="02020603050405020304" pitchFamily="18" charset="0"/>
              </a:rPr>
              <a:t>Intel i7 Processor, NVIDIA GPU (GeForce RTX 3050), 16 GB RAM, 512 SSD</a:t>
            </a:r>
          </a:p>
          <a:p>
            <a:pPr marL="0" lvl="0" indent="0" algn="l" rtl="0">
              <a:lnSpc>
                <a:spcPct val="90000"/>
              </a:lnSpc>
              <a:spcBef>
                <a:spcPts val="0"/>
              </a:spcBef>
              <a:spcAft>
                <a:spcPts val="0"/>
              </a:spcAft>
              <a:buClr>
                <a:schemeClr val="dk1"/>
              </a:buClr>
              <a:buSzPts val="2800"/>
              <a:buNone/>
            </a:pPr>
            <a:endParaRPr lang="en-IN" dirty="0"/>
          </a:p>
        </p:txBody>
      </p:sp>
      <p:sp>
        <p:nvSpPr>
          <p:cNvPr id="4" name="Date Placeholder 3">
            <a:extLst>
              <a:ext uri="{FF2B5EF4-FFF2-40B4-BE49-F238E27FC236}">
                <a16:creationId xmlns:a16="http://schemas.microsoft.com/office/drawing/2014/main" id="{EEEB16C1-DAB2-563A-F9A9-92FCEFBE5BF1}"/>
              </a:ext>
            </a:extLst>
          </p:cNvPr>
          <p:cNvSpPr>
            <a:spLocks noGrp="1"/>
          </p:cNvSpPr>
          <p:nvPr>
            <p:ph type="dt" sz="half" idx="10"/>
          </p:nvPr>
        </p:nvSpPr>
        <p:spPr/>
        <p:txBody>
          <a:bodyPr/>
          <a:lstStyle/>
          <a:p>
            <a:fld id="{63A1C593-65D0-4073-BCC9-577B9352EA97}" type="datetime1">
              <a:rPr lang="en-US" smtClean="0"/>
              <a:t>5/6/25</a:t>
            </a:fld>
            <a:endParaRPr lang="en-US"/>
          </a:p>
        </p:txBody>
      </p:sp>
      <p:sp>
        <p:nvSpPr>
          <p:cNvPr id="5" name="Slide Number Placeholder 4">
            <a:extLst>
              <a:ext uri="{FF2B5EF4-FFF2-40B4-BE49-F238E27FC236}">
                <a16:creationId xmlns:a16="http://schemas.microsoft.com/office/drawing/2014/main" id="{B86B7C8E-25E3-4079-9F3A-50D50ED57D45}"/>
              </a:ext>
            </a:extLst>
          </p:cNvPr>
          <p:cNvSpPr>
            <a:spLocks noGrp="1"/>
          </p:cNvSpPr>
          <p:nvPr>
            <p:ph type="sldNum" sz="quarter" idx="12"/>
          </p:nvPr>
        </p:nvSpPr>
        <p:spPr/>
        <p:txBody>
          <a:bodyPr/>
          <a:lstStyle/>
          <a:p>
            <a:fld id="{9B618960-8005-486C-9A75-10CB2AAC16F9}" type="slidenum">
              <a:rPr lang="en-US" smtClean="0"/>
              <a:t>21</a:t>
            </a:fld>
            <a:endParaRPr lang="en-US"/>
          </a:p>
        </p:txBody>
      </p:sp>
      <p:pic>
        <p:nvPicPr>
          <p:cNvPr id="6" name="Picture 2" descr="MIT - WPU : Admission 2025, Fees, Courses, Placement, Ranking">
            <a:extLst>
              <a:ext uri="{FF2B5EF4-FFF2-40B4-BE49-F238E27FC236}">
                <a16:creationId xmlns:a16="http://schemas.microsoft.com/office/drawing/2014/main" id="{911C5996-7954-C7F3-0861-1156FE84245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5567"/>
            <a:ext cx="8382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96727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120F1-BFAB-452B-87C0-E93335C009E5}"/>
              </a:ext>
            </a:extLst>
          </p:cNvPr>
          <p:cNvSpPr>
            <a:spLocks noGrp="1"/>
          </p:cNvSpPr>
          <p:nvPr>
            <p:ph type="title"/>
          </p:nvPr>
        </p:nvSpPr>
        <p:spPr/>
        <p:txBody>
          <a:bodyPr/>
          <a:lstStyle/>
          <a:p>
            <a:pPr algn="ctr"/>
            <a:r>
              <a:rPr lang="en-US" dirty="0"/>
              <a:t>Implementation of Project</a:t>
            </a:r>
          </a:p>
        </p:txBody>
      </p:sp>
      <p:sp>
        <p:nvSpPr>
          <p:cNvPr id="3" name="Content Placeholder 2">
            <a:extLst>
              <a:ext uri="{FF2B5EF4-FFF2-40B4-BE49-F238E27FC236}">
                <a16:creationId xmlns:a16="http://schemas.microsoft.com/office/drawing/2014/main" id="{B338F90F-12E4-3835-DA6B-2F664F260F7F}"/>
              </a:ext>
            </a:extLst>
          </p:cNvPr>
          <p:cNvSpPr>
            <a:spLocks noGrp="1"/>
          </p:cNvSpPr>
          <p:nvPr>
            <p:ph idx="1"/>
          </p:nvPr>
        </p:nvSpPr>
        <p:spPr>
          <a:xfrm>
            <a:off x="838200" y="1568450"/>
            <a:ext cx="10515600" cy="4351338"/>
          </a:xfrm>
        </p:spPr>
        <p:txBody>
          <a:bodyPr>
            <a:normAutofit/>
          </a:bodyPr>
          <a:lstStyle/>
          <a:p>
            <a:r>
              <a:rPr lang="en-US" dirty="0"/>
              <a:t>Algorithms, Techniques &amp; Technologies Used:</a:t>
            </a:r>
          </a:p>
          <a:p>
            <a:pPr>
              <a:buNone/>
            </a:pPr>
            <a:r>
              <a:rPr lang="en-US" b="1" dirty="0"/>
              <a:t> 1. Algorithms &amp; Deep Learning Models</a:t>
            </a:r>
            <a:endParaRPr lang="en-US" dirty="0"/>
          </a:p>
          <a:p>
            <a:pPr>
              <a:buFont typeface="Arial" panose="020B0604020202020204" pitchFamily="34" charset="0"/>
              <a:buChar char="•"/>
            </a:pPr>
            <a:r>
              <a:rPr lang="en-US" b="1" dirty="0" err="1"/>
              <a:t>ResNet</a:t>
            </a:r>
            <a:r>
              <a:rPr lang="en-US" dirty="0"/>
              <a:t>, </a:t>
            </a:r>
            <a:r>
              <a:rPr lang="en-US" b="1" dirty="0"/>
              <a:t>InceptionV3</a:t>
            </a:r>
            <a:r>
              <a:rPr lang="en-US" dirty="0"/>
              <a:t>, and </a:t>
            </a:r>
            <a:r>
              <a:rPr lang="en-US" b="1" dirty="0" err="1"/>
              <a:t>NASNetMobile</a:t>
            </a:r>
            <a:r>
              <a:rPr lang="en-US" dirty="0"/>
              <a:t> (used with </a:t>
            </a:r>
            <a:r>
              <a:rPr lang="en-US" b="1" dirty="0"/>
              <a:t>transfer learning</a:t>
            </a:r>
            <a:r>
              <a:rPr lang="en-US" dirty="0"/>
              <a:t>)</a:t>
            </a:r>
          </a:p>
          <a:p>
            <a:pPr>
              <a:buFont typeface="Arial" panose="020B0604020202020204" pitchFamily="34" charset="0"/>
              <a:buChar char="•"/>
            </a:pPr>
            <a:r>
              <a:rPr lang="en-US" dirty="0"/>
              <a:t>These CNN architectures are fine-tuned for classifying CT scan images into </a:t>
            </a:r>
            <a:r>
              <a:rPr lang="en-US" i="1" dirty="0"/>
              <a:t>normal</a:t>
            </a:r>
            <a:r>
              <a:rPr lang="en-US" dirty="0"/>
              <a:t> or </a:t>
            </a:r>
            <a:r>
              <a:rPr lang="en-US" i="1" dirty="0"/>
              <a:t>adenocarcinoma</a:t>
            </a:r>
            <a:r>
              <a:rPr lang="en-US" dirty="0"/>
              <a:t> cases.</a:t>
            </a:r>
          </a:p>
          <a:p>
            <a:pPr>
              <a:buFont typeface="Arial" panose="020B0604020202020204" pitchFamily="34" charset="0"/>
              <a:buChar char="•"/>
            </a:pPr>
            <a:r>
              <a:rPr lang="en-US" b="1" dirty="0" err="1"/>
              <a:t>ResNet</a:t>
            </a:r>
            <a:r>
              <a:rPr lang="en-US" dirty="0"/>
              <a:t>: High accuracy and deep feature extraction</a:t>
            </a:r>
          </a:p>
          <a:p>
            <a:pPr>
              <a:buFont typeface="Arial" panose="020B0604020202020204" pitchFamily="34" charset="0"/>
              <a:buChar char="•"/>
            </a:pPr>
            <a:r>
              <a:rPr lang="en-US" b="1" dirty="0"/>
              <a:t>InceptionV3</a:t>
            </a:r>
            <a:r>
              <a:rPr lang="en-US" dirty="0"/>
              <a:t>: Efficient multi-scale feature recognition</a:t>
            </a:r>
          </a:p>
          <a:p>
            <a:pPr>
              <a:buFont typeface="Arial" panose="020B0604020202020204" pitchFamily="34" charset="0"/>
              <a:buChar char="•"/>
            </a:pPr>
            <a:r>
              <a:rPr lang="en-US" b="1" dirty="0" err="1"/>
              <a:t>NASNetMobile</a:t>
            </a:r>
            <a:r>
              <a:rPr lang="en-US" dirty="0"/>
              <a:t>: Lightweight model for mobile/edge deployments</a:t>
            </a:r>
          </a:p>
          <a:p>
            <a:pPr marL="0" indent="0">
              <a:buNone/>
            </a:pPr>
            <a:endParaRPr lang="en-US" dirty="0"/>
          </a:p>
        </p:txBody>
      </p:sp>
      <p:sp>
        <p:nvSpPr>
          <p:cNvPr id="4" name="Date Placeholder 3">
            <a:extLst>
              <a:ext uri="{FF2B5EF4-FFF2-40B4-BE49-F238E27FC236}">
                <a16:creationId xmlns:a16="http://schemas.microsoft.com/office/drawing/2014/main" id="{608EDA18-7DD1-0618-763D-CDE2B484680C}"/>
              </a:ext>
            </a:extLst>
          </p:cNvPr>
          <p:cNvSpPr>
            <a:spLocks noGrp="1"/>
          </p:cNvSpPr>
          <p:nvPr>
            <p:ph type="dt" sz="half" idx="10"/>
          </p:nvPr>
        </p:nvSpPr>
        <p:spPr/>
        <p:txBody>
          <a:bodyPr/>
          <a:lstStyle/>
          <a:p>
            <a:fld id="{63A1C593-65D0-4073-BCC9-577B9352EA97}" type="datetime1">
              <a:rPr lang="en-US" smtClean="0"/>
              <a:t>5/6/25</a:t>
            </a:fld>
            <a:endParaRPr lang="en-US"/>
          </a:p>
        </p:txBody>
      </p:sp>
      <p:sp>
        <p:nvSpPr>
          <p:cNvPr id="5" name="Slide Number Placeholder 4">
            <a:extLst>
              <a:ext uri="{FF2B5EF4-FFF2-40B4-BE49-F238E27FC236}">
                <a16:creationId xmlns:a16="http://schemas.microsoft.com/office/drawing/2014/main" id="{1C79037F-2E74-91FE-1E2A-1343F5D7112E}"/>
              </a:ext>
            </a:extLst>
          </p:cNvPr>
          <p:cNvSpPr>
            <a:spLocks noGrp="1"/>
          </p:cNvSpPr>
          <p:nvPr>
            <p:ph type="sldNum" sz="quarter" idx="12"/>
          </p:nvPr>
        </p:nvSpPr>
        <p:spPr/>
        <p:txBody>
          <a:bodyPr/>
          <a:lstStyle/>
          <a:p>
            <a:fld id="{9B618960-8005-486C-9A75-10CB2AAC16F9}" type="slidenum">
              <a:rPr lang="en-US" smtClean="0"/>
              <a:t>22</a:t>
            </a:fld>
            <a:endParaRPr lang="en-US"/>
          </a:p>
        </p:txBody>
      </p:sp>
      <p:pic>
        <p:nvPicPr>
          <p:cNvPr id="6" name="Picture 2" descr="MIT - WPU : Admission 2025, Fees, Courses, Placement, Ranking">
            <a:extLst>
              <a:ext uri="{FF2B5EF4-FFF2-40B4-BE49-F238E27FC236}">
                <a16:creationId xmlns:a16="http://schemas.microsoft.com/office/drawing/2014/main" id="{2C03F5A4-1AD3-6D6B-2BE7-AE4E73FC4F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567"/>
            <a:ext cx="8382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1646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B6A77-F6E4-C1EA-3BF5-CB94EA06C878}"/>
              </a:ext>
            </a:extLst>
          </p:cNvPr>
          <p:cNvSpPr>
            <a:spLocks noGrp="1"/>
          </p:cNvSpPr>
          <p:nvPr>
            <p:ph type="title"/>
          </p:nvPr>
        </p:nvSpPr>
        <p:spPr/>
        <p:txBody>
          <a:bodyPr/>
          <a:lstStyle/>
          <a:p>
            <a:pPr algn="ctr"/>
            <a:r>
              <a:rPr lang="en-US" dirty="0"/>
              <a:t>Implementation of Project</a:t>
            </a:r>
          </a:p>
        </p:txBody>
      </p:sp>
      <p:sp>
        <p:nvSpPr>
          <p:cNvPr id="3" name="Content Placeholder 2">
            <a:extLst>
              <a:ext uri="{FF2B5EF4-FFF2-40B4-BE49-F238E27FC236}">
                <a16:creationId xmlns:a16="http://schemas.microsoft.com/office/drawing/2014/main" id="{536803E1-833C-2AA2-72FB-5513F78F4F52}"/>
              </a:ext>
            </a:extLst>
          </p:cNvPr>
          <p:cNvSpPr>
            <a:spLocks noGrp="1"/>
          </p:cNvSpPr>
          <p:nvPr>
            <p:ph idx="1"/>
          </p:nvPr>
        </p:nvSpPr>
        <p:spPr/>
        <p:txBody>
          <a:bodyPr/>
          <a:lstStyle/>
          <a:p>
            <a:pPr marL="0" indent="0">
              <a:buNone/>
            </a:pPr>
            <a:r>
              <a:rPr lang="en-US" dirty="0"/>
              <a:t>2. </a:t>
            </a:r>
            <a:r>
              <a:rPr lang="en-US" b="1" dirty="0"/>
              <a:t>Data Handling &amp; Preprocessing</a:t>
            </a:r>
            <a:endParaRPr lang="en-US" dirty="0"/>
          </a:p>
          <a:p>
            <a:r>
              <a:rPr lang="en-US" dirty="0"/>
              <a:t>Image Normalization &amp; Resizing</a:t>
            </a:r>
          </a:p>
          <a:p>
            <a:r>
              <a:rPr lang="en-US" dirty="0"/>
              <a:t>DVC (Data Version Control): Ensures dataset versioning and reproducibility</a:t>
            </a:r>
          </a:p>
          <a:p>
            <a:pPr marL="0" indent="0">
              <a:buNone/>
            </a:pPr>
            <a:endParaRPr lang="en-US" dirty="0"/>
          </a:p>
        </p:txBody>
      </p:sp>
      <p:sp>
        <p:nvSpPr>
          <p:cNvPr id="4" name="Date Placeholder 3">
            <a:extLst>
              <a:ext uri="{FF2B5EF4-FFF2-40B4-BE49-F238E27FC236}">
                <a16:creationId xmlns:a16="http://schemas.microsoft.com/office/drawing/2014/main" id="{C1851BAB-9932-D0EC-F9F6-3187D959163B}"/>
              </a:ext>
            </a:extLst>
          </p:cNvPr>
          <p:cNvSpPr>
            <a:spLocks noGrp="1"/>
          </p:cNvSpPr>
          <p:nvPr>
            <p:ph type="dt" sz="half" idx="10"/>
          </p:nvPr>
        </p:nvSpPr>
        <p:spPr/>
        <p:txBody>
          <a:bodyPr/>
          <a:lstStyle/>
          <a:p>
            <a:fld id="{63A1C593-65D0-4073-BCC9-577B9352EA97}" type="datetime1">
              <a:rPr lang="en-US" smtClean="0"/>
              <a:t>5/6/25</a:t>
            </a:fld>
            <a:endParaRPr lang="en-US"/>
          </a:p>
        </p:txBody>
      </p:sp>
      <p:sp>
        <p:nvSpPr>
          <p:cNvPr id="5" name="Slide Number Placeholder 4">
            <a:extLst>
              <a:ext uri="{FF2B5EF4-FFF2-40B4-BE49-F238E27FC236}">
                <a16:creationId xmlns:a16="http://schemas.microsoft.com/office/drawing/2014/main" id="{236E3C81-6A41-6D89-601F-854561A2ACA8}"/>
              </a:ext>
            </a:extLst>
          </p:cNvPr>
          <p:cNvSpPr>
            <a:spLocks noGrp="1"/>
          </p:cNvSpPr>
          <p:nvPr>
            <p:ph type="sldNum" sz="quarter" idx="12"/>
          </p:nvPr>
        </p:nvSpPr>
        <p:spPr/>
        <p:txBody>
          <a:bodyPr/>
          <a:lstStyle/>
          <a:p>
            <a:fld id="{9B618960-8005-486C-9A75-10CB2AAC16F9}" type="slidenum">
              <a:rPr lang="en-US" smtClean="0"/>
              <a:t>23</a:t>
            </a:fld>
            <a:endParaRPr lang="en-US"/>
          </a:p>
        </p:txBody>
      </p:sp>
      <p:pic>
        <p:nvPicPr>
          <p:cNvPr id="6" name="Picture 2" descr="MIT - WPU : Admission 2025, Fees, Courses, Placement, Ranking">
            <a:extLst>
              <a:ext uri="{FF2B5EF4-FFF2-40B4-BE49-F238E27FC236}">
                <a16:creationId xmlns:a16="http://schemas.microsoft.com/office/drawing/2014/main" id="{97CD8C95-0FCE-2249-82FC-E794A96734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567"/>
            <a:ext cx="8382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37147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4D0078-EFF0-073E-35E1-64B665CF6B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8CC3F8-B9A8-AE9C-F614-193CF358FEE2}"/>
              </a:ext>
            </a:extLst>
          </p:cNvPr>
          <p:cNvSpPr>
            <a:spLocks noGrp="1"/>
          </p:cNvSpPr>
          <p:nvPr>
            <p:ph type="title"/>
          </p:nvPr>
        </p:nvSpPr>
        <p:spPr/>
        <p:txBody>
          <a:bodyPr/>
          <a:lstStyle/>
          <a:p>
            <a:pPr algn="ctr"/>
            <a:r>
              <a:rPr lang="en-US" dirty="0"/>
              <a:t>Implementation of Project</a:t>
            </a:r>
          </a:p>
        </p:txBody>
      </p:sp>
      <p:sp>
        <p:nvSpPr>
          <p:cNvPr id="3" name="Content Placeholder 2">
            <a:extLst>
              <a:ext uri="{FF2B5EF4-FFF2-40B4-BE49-F238E27FC236}">
                <a16:creationId xmlns:a16="http://schemas.microsoft.com/office/drawing/2014/main" id="{BB28D91A-D6CD-C324-61FF-4A4AF1F09C92}"/>
              </a:ext>
            </a:extLst>
          </p:cNvPr>
          <p:cNvSpPr>
            <a:spLocks noGrp="1"/>
          </p:cNvSpPr>
          <p:nvPr>
            <p:ph idx="1"/>
          </p:nvPr>
        </p:nvSpPr>
        <p:spPr/>
        <p:txBody>
          <a:bodyPr/>
          <a:lstStyle/>
          <a:p>
            <a:pPr marL="0" indent="0">
              <a:buNone/>
            </a:pPr>
            <a:r>
              <a:rPr lang="en-US" b="1" dirty="0"/>
              <a:t>3. Training &amp; Evaluation Techniques</a:t>
            </a:r>
            <a:endParaRPr lang="en-US" dirty="0"/>
          </a:p>
          <a:p>
            <a:r>
              <a:rPr lang="en-US" dirty="0"/>
              <a:t>Optimizers: Adam, SGD</a:t>
            </a:r>
          </a:p>
          <a:p>
            <a:r>
              <a:rPr lang="en-US" dirty="0"/>
              <a:t>Evaluation Metrics: Accuracy, Precision, Recall, F1-score, Specificity</a:t>
            </a:r>
          </a:p>
          <a:p>
            <a:r>
              <a:rPr lang="en-US" dirty="0" err="1"/>
              <a:t>MLflow</a:t>
            </a:r>
            <a:r>
              <a:rPr lang="en-US" dirty="0"/>
              <a:t>: Tracks training runs, model performance, and hyperparameters</a:t>
            </a:r>
          </a:p>
          <a:p>
            <a:pPr marL="0" indent="0">
              <a:buNone/>
            </a:pPr>
            <a:endParaRPr lang="en-US" dirty="0"/>
          </a:p>
        </p:txBody>
      </p:sp>
      <p:sp>
        <p:nvSpPr>
          <p:cNvPr id="4" name="Date Placeholder 3">
            <a:extLst>
              <a:ext uri="{FF2B5EF4-FFF2-40B4-BE49-F238E27FC236}">
                <a16:creationId xmlns:a16="http://schemas.microsoft.com/office/drawing/2014/main" id="{1E0AF75F-5897-D4B6-206B-F109BC3998E4}"/>
              </a:ext>
            </a:extLst>
          </p:cNvPr>
          <p:cNvSpPr>
            <a:spLocks noGrp="1"/>
          </p:cNvSpPr>
          <p:nvPr>
            <p:ph type="dt" sz="half" idx="10"/>
          </p:nvPr>
        </p:nvSpPr>
        <p:spPr/>
        <p:txBody>
          <a:bodyPr/>
          <a:lstStyle/>
          <a:p>
            <a:fld id="{63A1C593-65D0-4073-BCC9-577B9352EA97}" type="datetime1">
              <a:rPr lang="en-US" smtClean="0"/>
              <a:t>5/6/25</a:t>
            </a:fld>
            <a:endParaRPr lang="en-US"/>
          </a:p>
        </p:txBody>
      </p:sp>
      <p:sp>
        <p:nvSpPr>
          <p:cNvPr id="5" name="Slide Number Placeholder 4">
            <a:extLst>
              <a:ext uri="{FF2B5EF4-FFF2-40B4-BE49-F238E27FC236}">
                <a16:creationId xmlns:a16="http://schemas.microsoft.com/office/drawing/2014/main" id="{BB2055FE-40DC-624F-EC96-933C4CBBBBD0}"/>
              </a:ext>
            </a:extLst>
          </p:cNvPr>
          <p:cNvSpPr>
            <a:spLocks noGrp="1"/>
          </p:cNvSpPr>
          <p:nvPr>
            <p:ph type="sldNum" sz="quarter" idx="12"/>
          </p:nvPr>
        </p:nvSpPr>
        <p:spPr/>
        <p:txBody>
          <a:bodyPr/>
          <a:lstStyle/>
          <a:p>
            <a:fld id="{9B618960-8005-486C-9A75-10CB2AAC16F9}" type="slidenum">
              <a:rPr lang="en-US" smtClean="0"/>
              <a:t>24</a:t>
            </a:fld>
            <a:endParaRPr lang="en-US"/>
          </a:p>
        </p:txBody>
      </p:sp>
      <p:pic>
        <p:nvPicPr>
          <p:cNvPr id="6" name="Picture 2" descr="MIT - WPU : Admission 2025, Fees, Courses, Placement, Ranking">
            <a:extLst>
              <a:ext uri="{FF2B5EF4-FFF2-40B4-BE49-F238E27FC236}">
                <a16:creationId xmlns:a16="http://schemas.microsoft.com/office/drawing/2014/main" id="{DD3976B1-1004-08E7-B735-E76DCEC5AF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567"/>
            <a:ext cx="8382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52619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AC5C8D-54BF-2461-591E-82A1846105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4EBA0C-8E75-CD5D-0BDB-E263668CF943}"/>
              </a:ext>
            </a:extLst>
          </p:cNvPr>
          <p:cNvSpPr>
            <a:spLocks noGrp="1"/>
          </p:cNvSpPr>
          <p:nvPr>
            <p:ph type="title"/>
          </p:nvPr>
        </p:nvSpPr>
        <p:spPr/>
        <p:txBody>
          <a:bodyPr/>
          <a:lstStyle/>
          <a:p>
            <a:pPr algn="ctr"/>
            <a:r>
              <a:rPr lang="en-US" dirty="0"/>
              <a:t>Implementation of Project</a:t>
            </a:r>
          </a:p>
        </p:txBody>
      </p:sp>
      <p:sp>
        <p:nvSpPr>
          <p:cNvPr id="3" name="Content Placeholder 2">
            <a:extLst>
              <a:ext uri="{FF2B5EF4-FFF2-40B4-BE49-F238E27FC236}">
                <a16:creationId xmlns:a16="http://schemas.microsoft.com/office/drawing/2014/main" id="{E2B6A123-DF06-93F5-5F97-220D8002AA0E}"/>
              </a:ext>
            </a:extLst>
          </p:cNvPr>
          <p:cNvSpPr>
            <a:spLocks noGrp="1"/>
          </p:cNvSpPr>
          <p:nvPr>
            <p:ph idx="1"/>
          </p:nvPr>
        </p:nvSpPr>
        <p:spPr/>
        <p:txBody>
          <a:bodyPr/>
          <a:lstStyle/>
          <a:p>
            <a:pPr marL="0" indent="0">
              <a:buNone/>
            </a:pPr>
            <a:r>
              <a:rPr lang="en-US" b="1" dirty="0"/>
              <a:t>4. Deployment Technologies</a:t>
            </a:r>
          </a:p>
          <a:p>
            <a:r>
              <a:rPr lang="en-US" dirty="0"/>
              <a:t>Flask: For creating a web-based REST API for model inference</a:t>
            </a:r>
          </a:p>
          <a:p>
            <a:r>
              <a:rPr lang="en-US" dirty="0"/>
              <a:t>Docker: Containerization for portable and consistent deployment</a:t>
            </a:r>
          </a:p>
          <a:p>
            <a:r>
              <a:rPr lang="en-US" dirty="0"/>
              <a:t>Real-time &amp; Batch Inference support</a:t>
            </a:r>
          </a:p>
          <a:p>
            <a:pPr marL="0" indent="0">
              <a:buNone/>
            </a:pPr>
            <a:endParaRPr lang="en-US" dirty="0"/>
          </a:p>
        </p:txBody>
      </p:sp>
      <p:sp>
        <p:nvSpPr>
          <p:cNvPr id="4" name="Date Placeholder 3">
            <a:extLst>
              <a:ext uri="{FF2B5EF4-FFF2-40B4-BE49-F238E27FC236}">
                <a16:creationId xmlns:a16="http://schemas.microsoft.com/office/drawing/2014/main" id="{027660AE-D4F7-30C7-FFA9-2DB1AF57312C}"/>
              </a:ext>
            </a:extLst>
          </p:cNvPr>
          <p:cNvSpPr>
            <a:spLocks noGrp="1"/>
          </p:cNvSpPr>
          <p:nvPr>
            <p:ph type="dt" sz="half" idx="10"/>
          </p:nvPr>
        </p:nvSpPr>
        <p:spPr/>
        <p:txBody>
          <a:bodyPr/>
          <a:lstStyle/>
          <a:p>
            <a:fld id="{63A1C593-65D0-4073-BCC9-577B9352EA97}" type="datetime1">
              <a:rPr lang="en-US" smtClean="0"/>
              <a:t>5/6/25</a:t>
            </a:fld>
            <a:endParaRPr lang="en-US"/>
          </a:p>
        </p:txBody>
      </p:sp>
      <p:sp>
        <p:nvSpPr>
          <p:cNvPr id="5" name="Slide Number Placeholder 4">
            <a:extLst>
              <a:ext uri="{FF2B5EF4-FFF2-40B4-BE49-F238E27FC236}">
                <a16:creationId xmlns:a16="http://schemas.microsoft.com/office/drawing/2014/main" id="{CD7D1D43-8A7E-5D55-2746-5C535F60250F}"/>
              </a:ext>
            </a:extLst>
          </p:cNvPr>
          <p:cNvSpPr>
            <a:spLocks noGrp="1"/>
          </p:cNvSpPr>
          <p:nvPr>
            <p:ph type="sldNum" sz="quarter" idx="12"/>
          </p:nvPr>
        </p:nvSpPr>
        <p:spPr/>
        <p:txBody>
          <a:bodyPr/>
          <a:lstStyle/>
          <a:p>
            <a:fld id="{9B618960-8005-486C-9A75-10CB2AAC16F9}" type="slidenum">
              <a:rPr lang="en-US" smtClean="0"/>
              <a:t>25</a:t>
            </a:fld>
            <a:endParaRPr lang="en-US"/>
          </a:p>
        </p:txBody>
      </p:sp>
      <p:pic>
        <p:nvPicPr>
          <p:cNvPr id="6" name="Picture 2" descr="MIT - WPU : Admission 2025, Fees, Courses, Placement, Ranking">
            <a:extLst>
              <a:ext uri="{FF2B5EF4-FFF2-40B4-BE49-F238E27FC236}">
                <a16:creationId xmlns:a16="http://schemas.microsoft.com/office/drawing/2014/main" id="{929D394E-4AEA-FD34-BDF5-2107C1D67D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567"/>
            <a:ext cx="8382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67858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55D56C-70F8-BE2A-4083-E2B95ED67E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D2D469-8503-3B51-E631-7E7B0B00C045}"/>
              </a:ext>
            </a:extLst>
          </p:cNvPr>
          <p:cNvSpPr>
            <a:spLocks noGrp="1"/>
          </p:cNvSpPr>
          <p:nvPr>
            <p:ph type="title"/>
          </p:nvPr>
        </p:nvSpPr>
        <p:spPr/>
        <p:txBody>
          <a:bodyPr/>
          <a:lstStyle/>
          <a:p>
            <a:pPr algn="ctr"/>
            <a:r>
              <a:rPr lang="en-US" dirty="0"/>
              <a:t>Implementation of Project</a:t>
            </a:r>
          </a:p>
        </p:txBody>
      </p:sp>
      <p:sp>
        <p:nvSpPr>
          <p:cNvPr id="3" name="Content Placeholder 2">
            <a:extLst>
              <a:ext uri="{FF2B5EF4-FFF2-40B4-BE49-F238E27FC236}">
                <a16:creationId xmlns:a16="http://schemas.microsoft.com/office/drawing/2014/main" id="{1E39B9FB-0286-C128-34FF-B17CB58B2C0C}"/>
              </a:ext>
            </a:extLst>
          </p:cNvPr>
          <p:cNvSpPr>
            <a:spLocks noGrp="1"/>
          </p:cNvSpPr>
          <p:nvPr>
            <p:ph idx="1"/>
          </p:nvPr>
        </p:nvSpPr>
        <p:spPr/>
        <p:txBody>
          <a:bodyPr/>
          <a:lstStyle/>
          <a:p>
            <a:pPr marL="0" indent="0">
              <a:buNone/>
            </a:pPr>
            <a:r>
              <a:rPr lang="en-US" b="1" dirty="0"/>
              <a:t>5. Project Management &amp; Collaboration</a:t>
            </a:r>
          </a:p>
          <a:p>
            <a:r>
              <a:rPr lang="en-US" dirty="0" err="1"/>
              <a:t>DagsHub</a:t>
            </a:r>
            <a:r>
              <a:rPr lang="en-US" dirty="0"/>
              <a:t>: Unified platform for managing code, datasets, and models</a:t>
            </a:r>
          </a:p>
          <a:p>
            <a:r>
              <a:rPr lang="en-US" dirty="0"/>
              <a:t>Version-controlled pipelines for scalable and collaborative ML development</a:t>
            </a:r>
          </a:p>
        </p:txBody>
      </p:sp>
      <p:sp>
        <p:nvSpPr>
          <p:cNvPr id="4" name="Date Placeholder 3">
            <a:extLst>
              <a:ext uri="{FF2B5EF4-FFF2-40B4-BE49-F238E27FC236}">
                <a16:creationId xmlns:a16="http://schemas.microsoft.com/office/drawing/2014/main" id="{A388DE55-904E-5E14-A0D0-3F8E1220DC82}"/>
              </a:ext>
            </a:extLst>
          </p:cNvPr>
          <p:cNvSpPr>
            <a:spLocks noGrp="1"/>
          </p:cNvSpPr>
          <p:nvPr>
            <p:ph type="dt" sz="half" idx="10"/>
          </p:nvPr>
        </p:nvSpPr>
        <p:spPr/>
        <p:txBody>
          <a:bodyPr/>
          <a:lstStyle/>
          <a:p>
            <a:fld id="{63A1C593-65D0-4073-BCC9-577B9352EA97}" type="datetime1">
              <a:rPr lang="en-US" smtClean="0"/>
              <a:t>5/6/25</a:t>
            </a:fld>
            <a:endParaRPr lang="en-US"/>
          </a:p>
        </p:txBody>
      </p:sp>
      <p:sp>
        <p:nvSpPr>
          <p:cNvPr id="5" name="Slide Number Placeholder 4">
            <a:extLst>
              <a:ext uri="{FF2B5EF4-FFF2-40B4-BE49-F238E27FC236}">
                <a16:creationId xmlns:a16="http://schemas.microsoft.com/office/drawing/2014/main" id="{41FFE90C-815C-7CAD-B234-78C933845DF7}"/>
              </a:ext>
            </a:extLst>
          </p:cNvPr>
          <p:cNvSpPr>
            <a:spLocks noGrp="1"/>
          </p:cNvSpPr>
          <p:nvPr>
            <p:ph type="sldNum" sz="quarter" idx="12"/>
          </p:nvPr>
        </p:nvSpPr>
        <p:spPr/>
        <p:txBody>
          <a:bodyPr/>
          <a:lstStyle/>
          <a:p>
            <a:fld id="{9B618960-8005-486C-9A75-10CB2AAC16F9}" type="slidenum">
              <a:rPr lang="en-US" smtClean="0"/>
              <a:t>26</a:t>
            </a:fld>
            <a:endParaRPr lang="en-US"/>
          </a:p>
        </p:txBody>
      </p:sp>
      <p:pic>
        <p:nvPicPr>
          <p:cNvPr id="6" name="Picture 2" descr="MIT - WPU : Admission 2025, Fees, Courses, Placement, Ranking">
            <a:extLst>
              <a:ext uri="{FF2B5EF4-FFF2-40B4-BE49-F238E27FC236}">
                <a16:creationId xmlns:a16="http://schemas.microsoft.com/office/drawing/2014/main" id="{39A38FFC-A5F6-A94F-2025-FEFDFE4693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567"/>
            <a:ext cx="8382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14198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sym typeface="+mn-ea"/>
              </a:rPr>
              <a:t>Team Member-1: Jay Mehta</a:t>
            </a:r>
            <a:endParaRPr lang="en-US" altLang="en-IN" dirty="0">
              <a:sym typeface="+mn-ea"/>
            </a:endParaRPr>
          </a:p>
        </p:txBody>
      </p:sp>
      <p:sp>
        <p:nvSpPr>
          <p:cNvPr id="3" name="Content Placeholder 2"/>
          <p:cNvSpPr>
            <a:spLocks noGrp="1"/>
          </p:cNvSpPr>
          <p:nvPr>
            <p:ph idx="1"/>
          </p:nvPr>
        </p:nvSpPr>
        <p:spPr/>
        <p:txBody>
          <a:bodyPr>
            <a:normAutofit fontScale="97500"/>
          </a:bodyPr>
          <a:lstStyle/>
          <a:p>
            <a:r>
              <a:rPr lang="en-US" b="1" dirty="0"/>
              <a:t>Module 1: Model Architecture and Design – DeepTumorNet</a:t>
            </a:r>
            <a:br>
              <a:rPr lang="en-US" dirty="0"/>
            </a:br>
            <a:r>
              <a:rPr lang="en-US" b="1" dirty="0"/>
              <a:t>Aim:</a:t>
            </a:r>
            <a:r>
              <a:rPr lang="en-US" dirty="0"/>
              <a:t> To accurately classify CT scans into tumor and non-tumor categories using a hybrid deep learning model, enabling effective medical image analysis and early tumor detection.</a:t>
            </a:r>
          </a:p>
          <a:p>
            <a:r>
              <a:rPr lang="en-US" b="1" dirty="0"/>
              <a:t>Objective:</a:t>
            </a:r>
            <a:r>
              <a:rPr lang="en-US" dirty="0"/>
              <a:t> To implement a robust CNN-based architecture using pretrained models, optimize its structural components, and evaluate its classification performance using comprehensive metrics, establishing a strong baseline for comparison with other diagnostic techniques.</a:t>
            </a:r>
          </a:p>
        </p:txBody>
      </p:sp>
      <p:sp>
        <p:nvSpPr>
          <p:cNvPr id="4" name="Date Placeholder 3"/>
          <p:cNvSpPr>
            <a:spLocks noGrp="1"/>
          </p:cNvSpPr>
          <p:nvPr>
            <p:ph type="dt" sz="half" idx="10"/>
          </p:nvPr>
        </p:nvSpPr>
        <p:spPr/>
        <p:txBody>
          <a:bodyPr/>
          <a:lstStyle/>
          <a:p>
            <a:fld id="{63A1C593-65D0-4073-BCC9-577B9352EA97}" type="datetime1">
              <a:rPr lang="en-US" smtClean="0"/>
              <a:t>5/6/25</a:t>
            </a:fld>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27</a:t>
            </a:fld>
            <a:endParaRPr lang="en-US"/>
          </a:p>
        </p:txBody>
      </p:sp>
      <p:pic>
        <p:nvPicPr>
          <p:cNvPr id="6" name="Picture 2" descr="MIT - WPU : Admission 2025, Fees, Courses, Placement, Ranking">
            <a:extLst>
              <a:ext uri="{FF2B5EF4-FFF2-40B4-BE49-F238E27FC236}">
                <a16:creationId xmlns:a16="http://schemas.microsoft.com/office/drawing/2014/main" id="{2A89CEBF-F187-22D3-B548-8B0CC2A1A9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567"/>
            <a:ext cx="838200" cy="9080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E7D7D-0802-9D3D-D956-B0683D1CAB84}"/>
              </a:ext>
            </a:extLst>
          </p:cNvPr>
          <p:cNvSpPr>
            <a:spLocks noGrp="1"/>
          </p:cNvSpPr>
          <p:nvPr>
            <p:ph type="title"/>
          </p:nvPr>
        </p:nvSpPr>
        <p:spPr/>
        <p:txBody>
          <a:bodyPr/>
          <a:lstStyle/>
          <a:p>
            <a:pPr algn="ctr"/>
            <a:r>
              <a:rPr lang="en-US" dirty="0"/>
              <a:t>Contribution with Module Design</a:t>
            </a:r>
          </a:p>
        </p:txBody>
      </p:sp>
      <p:sp>
        <p:nvSpPr>
          <p:cNvPr id="3" name="Content Placeholder 2">
            <a:extLst>
              <a:ext uri="{FF2B5EF4-FFF2-40B4-BE49-F238E27FC236}">
                <a16:creationId xmlns:a16="http://schemas.microsoft.com/office/drawing/2014/main" id="{EA246B1E-9043-CA42-9A46-AA677C30706D}"/>
              </a:ext>
            </a:extLst>
          </p:cNvPr>
          <p:cNvSpPr>
            <a:spLocks noGrp="1"/>
          </p:cNvSpPr>
          <p:nvPr>
            <p:ph idx="1"/>
          </p:nvPr>
        </p:nvSpPr>
        <p:spPr/>
        <p:txBody>
          <a:bodyPr>
            <a:noAutofit/>
          </a:bodyPr>
          <a:lstStyle/>
          <a:p>
            <a:r>
              <a:rPr lang="en-US" sz="1800" b="1" dirty="0"/>
              <a:t>Module: Model Architecture and Design</a:t>
            </a:r>
          </a:p>
          <a:p>
            <a:r>
              <a:rPr lang="en-US" sz="1800" b="1" dirty="0"/>
              <a:t>Contribution to Module:</a:t>
            </a:r>
          </a:p>
          <a:p>
            <a:pPr lvl="1"/>
            <a:r>
              <a:rPr lang="en-US" sz="1800" dirty="0"/>
              <a:t>Selected suitable CNN models: ResNet50, InceptionV3, </a:t>
            </a:r>
            <a:r>
              <a:rPr lang="en-US" sz="1800" dirty="0" err="1"/>
              <a:t>NASNetMobile</a:t>
            </a:r>
            <a:endParaRPr lang="en-US" sz="1800" dirty="0"/>
          </a:p>
          <a:p>
            <a:pPr lvl="1"/>
            <a:r>
              <a:rPr lang="en-US" sz="1800" dirty="0"/>
              <a:t>Modified classification layers using </a:t>
            </a:r>
            <a:r>
              <a:rPr lang="en-US" sz="1800" dirty="0" err="1"/>
              <a:t>Keras</a:t>
            </a:r>
            <a:r>
              <a:rPr lang="en-US" sz="1800" dirty="0"/>
              <a:t> Functional API</a:t>
            </a:r>
          </a:p>
          <a:p>
            <a:pPr lvl="1"/>
            <a:r>
              <a:rPr lang="en-US" sz="1800" dirty="0"/>
              <a:t>Implemented transfer learning and fine-tuned weights</a:t>
            </a:r>
          </a:p>
          <a:p>
            <a:pPr lvl="1"/>
            <a:r>
              <a:rPr lang="en-US" sz="1800" dirty="0"/>
              <a:t>Defined model input/output structure and ensured compatibility with medical image data</a:t>
            </a:r>
          </a:p>
          <a:p>
            <a:pPr lvl="1"/>
            <a:r>
              <a:rPr lang="en-US" sz="1800" dirty="0"/>
              <a:t>Integrated regularization (dropout) and activation functions</a:t>
            </a:r>
          </a:p>
          <a:p>
            <a:r>
              <a:rPr lang="en-US" sz="1800" b="1" dirty="0"/>
              <a:t>Contribution to Overall Project:</a:t>
            </a:r>
          </a:p>
          <a:p>
            <a:pPr lvl="1"/>
            <a:r>
              <a:rPr lang="en-US" sz="1800" dirty="0"/>
              <a:t>Ensured base model reliability and performance</a:t>
            </a:r>
          </a:p>
          <a:p>
            <a:pPr lvl="1"/>
            <a:r>
              <a:rPr lang="en-US" sz="1800" dirty="0"/>
              <a:t>Collaborated with evaluation and deployment teams for smooth integration</a:t>
            </a:r>
          </a:p>
          <a:p>
            <a:pPr lvl="1"/>
            <a:r>
              <a:rPr lang="en-US" sz="1800" dirty="0"/>
              <a:t>Supported debugging during deployment and testing phases</a:t>
            </a:r>
          </a:p>
        </p:txBody>
      </p:sp>
      <p:sp>
        <p:nvSpPr>
          <p:cNvPr id="4" name="Date Placeholder 3">
            <a:extLst>
              <a:ext uri="{FF2B5EF4-FFF2-40B4-BE49-F238E27FC236}">
                <a16:creationId xmlns:a16="http://schemas.microsoft.com/office/drawing/2014/main" id="{A176A99B-504E-4B27-14F2-E31EDBD08C70}"/>
              </a:ext>
            </a:extLst>
          </p:cNvPr>
          <p:cNvSpPr>
            <a:spLocks noGrp="1"/>
          </p:cNvSpPr>
          <p:nvPr>
            <p:ph type="dt" sz="half" idx="10"/>
          </p:nvPr>
        </p:nvSpPr>
        <p:spPr/>
        <p:txBody>
          <a:bodyPr/>
          <a:lstStyle/>
          <a:p>
            <a:fld id="{63A1C593-65D0-4073-BCC9-577B9352EA97}" type="datetime1">
              <a:rPr lang="en-US" smtClean="0"/>
              <a:t>5/6/25</a:t>
            </a:fld>
            <a:endParaRPr lang="en-US"/>
          </a:p>
        </p:txBody>
      </p:sp>
      <p:sp>
        <p:nvSpPr>
          <p:cNvPr id="5" name="Slide Number Placeholder 4">
            <a:extLst>
              <a:ext uri="{FF2B5EF4-FFF2-40B4-BE49-F238E27FC236}">
                <a16:creationId xmlns:a16="http://schemas.microsoft.com/office/drawing/2014/main" id="{DE36845C-E7FE-E530-A3E4-4125FB55B6D7}"/>
              </a:ext>
            </a:extLst>
          </p:cNvPr>
          <p:cNvSpPr>
            <a:spLocks noGrp="1"/>
          </p:cNvSpPr>
          <p:nvPr>
            <p:ph type="sldNum" sz="quarter" idx="12"/>
          </p:nvPr>
        </p:nvSpPr>
        <p:spPr/>
        <p:txBody>
          <a:bodyPr/>
          <a:lstStyle/>
          <a:p>
            <a:fld id="{9B618960-8005-486C-9A75-10CB2AAC16F9}" type="slidenum">
              <a:rPr lang="en-US" smtClean="0"/>
              <a:t>28</a:t>
            </a:fld>
            <a:endParaRPr lang="en-US"/>
          </a:p>
        </p:txBody>
      </p:sp>
      <p:pic>
        <p:nvPicPr>
          <p:cNvPr id="6" name="Picture 2" descr="MIT - WPU : Admission 2025, Fees, Courses, Placement, Ranking">
            <a:extLst>
              <a:ext uri="{FF2B5EF4-FFF2-40B4-BE49-F238E27FC236}">
                <a16:creationId xmlns:a16="http://schemas.microsoft.com/office/drawing/2014/main" id="{51297558-7ED4-6C7F-AFC8-832C60BB35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567"/>
            <a:ext cx="8382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6736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0A94C2-06F7-87EC-400D-7FB6418D0B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F85E00-785A-0EB3-1B89-B0E77C0F360F}"/>
              </a:ext>
            </a:extLst>
          </p:cNvPr>
          <p:cNvSpPr>
            <a:spLocks noGrp="1"/>
          </p:cNvSpPr>
          <p:nvPr>
            <p:ph type="title"/>
          </p:nvPr>
        </p:nvSpPr>
        <p:spPr/>
        <p:txBody>
          <a:bodyPr/>
          <a:lstStyle/>
          <a:p>
            <a:pPr algn="ctr"/>
            <a:r>
              <a:rPr lang="en-US" altLang="en-US" dirty="0">
                <a:sym typeface="+mn-ea"/>
              </a:rPr>
              <a:t>Team Member-2: Tejas Redkar</a:t>
            </a:r>
            <a:endParaRPr lang="en-US" altLang="en-IN" dirty="0">
              <a:sym typeface="+mn-ea"/>
            </a:endParaRPr>
          </a:p>
        </p:txBody>
      </p:sp>
      <p:sp>
        <p:nvSpPr>
          <p:cNvPr id="3" name="Content Placeholder 2">
            <a:extLst>
              <a:ext uri="{FF2B5EF4-FFF2-40B4-BE49-F238E27FC236}">
                <a16:creationId xmlns:a16="http://schemas.microsoft.com/office/drawing/2014/main" id="{A1897AF6-323D-2545-AA8E-56D6FC50B4E9}"/>
              </a:ext>
            </a:extLst>
          </p:cNvPr>
          <p:cNvSpPr>
            <a:spLocks noGrp="1"/>
          </p:cNvSpPr>
          <p:nvPr>
            <p:ph idx="1"/>
          </p:nvPr>
        </p:nvSpPr>
        <p:spPr/>
        <p:txBody>
          <a:bodyPr>
            <a:normAutofit fontScale="97500"/>
          </a:bodyPr>
          <a:lstStyle/>
          <a:p>
            <a:pPr algn="just"/>
            <a:r>
              <a:rPr lang="en-IN" altLang="en-US" b="1" dirty="0">
                <a:sym typeface="+mn-ea"/>
              </a:rPr>
              <a:t>Module 2: Model Optimization and Training Strategy </a:t>
            </a:r>
          </a:p>
          <a:p>
            <a:pPr algn="just"/>
            <a:r>
              <a:rPr lang="en-IN" altLang="en-US" b="1" dirty="0">
                <a:sym typeface="+mn-ea"/>
              </a:rPr>
              <a:t>Aim: </a:t>
            </a:r>
            <a:r>
              <a:rPr lang="en-IN" altLang="en-US" dirty="0">
                <a:sym typeface="+mn-ea"/>
              </a:rPr>
              <a:t>To refine and enhance the performance of deep learning models through targeted optimization techniques and architectural adjustments.</a:t>
            </a:r>
          </a:p>
          <a:p>
            <a:pPr algn="just"/>
            <a:r>
              <a:rPr lang="en-IN" altLang="en-US" b="1" dirty="0">
                <a:sym typeface="+mn-ea"/>
              </a:rPr>
              <a:t>Objective: </a:t>
            </a:r>
            <a:r>
              <a:rPr lang="en-IN" altLang="en-US" dirty="0">
                <a:sym typeface="+mn-ea"/>
              </a:rPr>
              <a:t>To apply systematic hyperparameter tuning, activation function selection, dropout regularization, and learning rate scheduling to improve the stability, convergence, and generalization capability of the CNN models used in </a:t>
            </a:r>
            <a:r>
              <a:rPr lang="en-IN" altLang="en-US" dirty="0" err="1">
                <a:sym typeface="+mn-ea"/>
              </a:rPr>
              <a:t>DeepTumorNet</a:t>
            </a:r>
            <a:r>
              <a:rPr lang="en-IN" altLang="en-US" dirty="0">
                <a:sym typeface="+mn-ea"/>
              </a:rPr>
              <a:t>.</a:t>
            </a:r>
          </a:p>
        </p:txBody>
      </p:sp>
      <p:sp>
        <p:nvSpPr>
          <p:cNvPr id="4" name="Date Placeholder 3">
            <a:extLst>
              <a:ext uri="{FF2B5EF4-FFF2-40B4-BE49-F238E27FC236}">
                <a16:creationId xmlns:a16="http://schemas.microsoft.com/office/drawing/2014/main" id="{6CA47AF6-E69B-CC39-3A6E-75CB2E4B81E8}"/>
              </a:ext>
            </a:extLst>
          </p:cNvPr>
          <p:cNvSpPr>
            <a:spLocks noGrp="1"/>
          </p:cNvSpPr>
          <p:nvPr>
            <p:ph type="dt" sz="half" idx="10"/>
          </p:nvPr>
        </p:nvSpPr>
        <p:spPr/>
        <p:txBody>
          <a:bodyPr/>
          <a:lstStyle/>
          <a:p>
            <a:fld id="{63A1C593-65D0-4073-BCC9-577B9352EA97}" type="datetime1">
              <a:rPr lang="en-US" smtClean="0"/>
              <a:t>5/6/25</a:t>
            </a:fld>
            <a:endParaRPr lang="en-US"/>
          </a:p>
        </p:txBody>
      </p:sp>
      <p:sp>
        <p:nvSpPr>
          <p:cNvPr id="5" name="Slide Number Placeholder 4">
            <a:extLst>
              <a:ext uri="{FF2B5EF4-FFF2-40B4-BE49-F238E27FC236}">
                <a16:creationId xmlns:a16="http://schemas.microsoft.com/office/drawing/2014/main" id="{C2F3928D-92A4-B308-782F-AA57DCD8CAFE}"/>
              </a:ext>
            </a:extLst>
          </p:cNvPr>
          <p:cNvSpPr>
            <a:spLocks noGrp="1"/>
          </p:cNvSpPr>
          <p:nvPr>
            <p:ph type="sldNum" sz="quarter" idx="12"/>
          </p:nvPr>
        </p:nvSpPr>
        <p:spPr/>
        <p:txBody>
          <a:bodyPr/>
          <a:lstStyle/>
          <a:p>
            <a:fld id="{9B618960-8005-486C-9A75-10CB2AAC16F9}" type="slidenum">
              <a:rPr lang="en-US" smtClean="0"/>
              <a:t>29</a:t>
            </a:fld>
            <a:endParaRPr lang="en-US"/>
          </a:p>
        </p:txBody>
      </p:sp>
      <p:pic>
        <p:nvPicPr>
          <p:cNvPr id="6" name="Picture 2" descr="MIT - WPU : Admission 2025, Fees, Courses, Placement, Ranking">
            <a:extLst>
              <a:ext uri="{FF2B5EF4-FFF2-40B4-BE49-F238E27FC236}">
                <a16:creationId xmlns:a16="http://schemas.microsoft.com/office/drawing/2014/main" id="{4E347074-8954-07D5-8D9F-7DF22E58C7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567"/>
            <a:ext cx="8382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8715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6358DE-E8ED-C95E-31F8-98FFE19E5F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CA9835-7B85-1A55-493B-FB27322DCD9E}"/>
              </a:ext>
            </a:extLst>
          </p:cNvPr>
          <p:cNvSpPr>
            <a:spLocks noGrp="1"/>
          </p:cNvSpPr>
          <p:nvPr>
            <p:ph type="title"/>
          </p:nvPr>
        </p:nvSpPr>
        <p:spPr/>
        <p:txBody>
          <a:bodyPr/>
          <a:lstStyle/>
          <a:p>
            <a:pPr algn="ctr"/>
            <a:r>
              <a:rPr lang="en-US" dirty="0"/>
              <a:t>Introduction</a:t>
            </a:r>
            <a:endParaRPr lang="en-IN" dirty="0"/>
          </a:p>
        </p:txBody>
      </p:sp>
      <p:sp>
        <p:nvSpPr>
          <p:cNvPr id="4" name="Content Placeholder 3">
            <a:extLst>
              <a:ext uri="{FF2B5EF4-FFF2-40B4-BE49-F238E27FC236}">
                <a16:creationId xmlns:a16="http://schemas.microsoft.com/office/drawing/2014/main" id="{6B380B0E-D71A-074B-EA34-06FF8EC7F456}"/>
              </a:ext>
            </a:extLst>
          </p:cNvPr>
          <p:cNvSpPr>
            <a:spLocks noGrp="1"/>
          </p:cNvSpPr>
          <p:nvPr>
            <p:ph sz="half" idx="2"/>
          </p:nvPr>
        </p:nvSpPr>
        <p:spPr>
          <a:xfrm>
            <a:off x="838200" y="1825625"/>
            <a:ext cx="10515600" cy="4351338"/>
          </a:xfrm>
        </p:spPr>
        <p:txBody>
          <a:bodyPr/>
          <a:lstStyle/>
          <a:p>
            <a:pPr marL="0" indent="0">
              <a:buNone/>
            </a:pPr>
            <a:r>
              <a:rPr lang="en-US" sz="2400" dirty="0"/>
              <a:t>Lung cancer is among the deadliest cancers, often diagnosed late due to its subtle early symptoms. Traditional diagnostic methods are time-consuming and inconsistent, highlighting the need for automated solutions. This study introduces a deep learning-based system using CT scan images for early lung cancer detection, integrating CNN models like </a:t>
            </a:r>
            <a:r>
              <a:rPr lang="en-US" sz="2400" dirty="0" err="1"/>
              <a:t>ResNet</a:t>
            </a:r>
            <a:r>
              <a:rPr lang="en-US" sz="2400" dirty="0"/>
              <a:t>, InceptionV3, and </a:t>
            </a:r>
            <a:r>
              <a:rPr lang="en-US" sz="2400" dirty="0" err="1"/>
              <a:t>NASNetMobile</a:t>
            </a:r>
            <a:r>
              <a:rPr lang="en-US" sz="2400" dirty="0"/>
              <a:t>. These models enhance diagnostic accuracy through advanced feature extraction. The system leverages </a:t>
            </a:r>
            <a:r>
              <a:rPr lang="en-US" sz="2400" dirty="0" err="1"/>
              <a:t>MLflow</a:t>
            </a:r>
            <a:r>
              <a:rPr lang="en-US" sz="2400" dirty="0"/>
              <a:t> for experiment tracking, DVC for dataset versioning, and Flask for deployment, ensuring scalability and real-world usability. The approach aims to improve early diagnosis, reduce errors, and support medical professionals with precise AI-powered tools.</a:t>
            </a:r>
          </a:p>
          <a:p>
            <a:pPr marL="0" indent="0">
              <a:buNone/>
            </a:pPr>
            <a:endParaRPr lang="en-IN" dirty="0"/>
          </a:p>
        </p:txBody>
      </p:sp>
      <p:sp>
        <p:nvSpPr>
          <p:cNvPr id="5" name="Date Placeholder 4">
            <a:extLst>
              <a:ext uri="{FF2B5EF4-FFF2-40B4-BE49-F238E27FC236}">
                <a16:creationId xmlns:a16="http://schemas.microsoft.com/office/drawing/2014/main" id="{2D6C17BF-E7C5-E598-6060-F5573B25C85C}"/>
              </a:ext>
            </a:extLst>
          </p:cNvPr>
          <p:cNvSpPr>
            <a:spLocks noGrp="1"/>
          </p:cNvSpPr>
          <p:nvPr>
            <p:ph type="dt" sz="half" idx="10"/>
          </p:nvPr>
        </p:nvSpPr>
        <p:spPr/>
        <p:txBody>
          <a:bodyPr/>
          <a:lstStyle/>
          <a:p>
            <a:fld id="{63A1C593-65D0-4073-BCC9-577B9352EA97}" type="datetime1">
              <a:rPr lang="en-US" smtClean="0"/>
              <a:t>5/6/25</a:t>
            </a:fld>
            <a:endParaRPr lang="en-US"/>
          </a:p>
        </p:txBody>
      </p:sp>
      <p:sp>
        <p:nvSpPr>
          <p:cNvPr id="6" name="Slide Number Placeholder 5">
            <a:extLst>
              <a:ext uri="{FF2B5EF4-FFF2-40B4-BE49-F238E27FC236}">
                <a16:creationId xmlns:a16="http://schemas.microsoft.com/office/drawing/2014/main" id="{442F2316-0C55-9AA2-F7E0-405A63DB4541}"/>
              </a:ext>
            </a:extLst>
          </p:cNvPr>
          <p:cNvSpPr>
            <a:spLocks noGrp="1"/>
          </p:cNvSpPr>
          <p:nvPr>
            <p:ph type="sldNum" sz="quarter" idx="12"/>
          </p:nvPr>
        </p:nvSpPr>
        <p:spPr/>
        <p:txBody>
          <a:bodyPr/>
          <a:lstStyle/>
          <a:p>
            <a:fld id="{9B618960-8005-486C-9A75-10CB2AAC16F9}" type="slidenum">
              <a:rPr lang="en-US" smtClean="0"/>
              <a:t>3</a:t>
            </a:fld>
            <a:endParaRPr lang="en-US"/>
          </a:p>
        </p:txBody>
      </p:sp>
      <p:pic>
        <p:nvPicPr>
          <p:cNvPr id="3" name="Picture 2" descr="MIT - WPU : Admission 2025, Fees, Courses, Placement, Ranking">
            <a:extLst>
              <a:ext uri="{FF2B5EF4-FFF2-40B4-BE49-F238E27FC236}">
                <a16:creationId xmlns:a16="http://schemas.microsoft.com/office/drawing/2014/main" id="{C0415123-8BBB-F093-D319-5D286A1E36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567"/>
            <a:ext cx="8382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23415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9C20C-6ED7-456A-598B-52E49871E229}"/>
              </a:ext>
            </a:extLst>
          </p:cNvPr>
          <p:cNvSpPr>
            <a:spLocks noGrp="1"/>
          </p:cNvSpPr>
          <p:nvPr>
            <p:ph type="title"/>
          </p:nvPr>
        </p:nvSpPr>
        <p:spPr/>
        <p:txBody>
          <a:bodyPr/>
          <a:lstStyle/>
          <a:p>
            <a:pPr algn="ctr"/>
            <a:r>
              <a:rPr lang="en-US" dirty="0"/>
              <a:t>Contribution with Module Design</a:t>
            </a:r>
          </a:p>
        </p:txBody>
      </p:sp>
      <p:sp>
        <p:nvSpPr>
          <p:cNvPr id="3" name="Content Placeholder 2">
            <a:extLst>
              <a:ext uri="{FF2B5EF4-FFF2-40B4-BE49-F238E27FC236}">
                <a16:creationId xmlns:a16="http://schemas.microsoft.com/office/drawing/2014/main" id="{02E64646-F32E-3792-FE94-82A726A49D05}"/>
              </a:ext>
            </a:extLst>
          </p:cNvPr>
          <p:cNvSpPr>
            <a:spLocks noGrp="1"/>
          </p:cNvSpPr>
          <p:nvPr>
            <p:ph idx="1"/>
          </p:nvPr>
        </p:nvSpPr>
        <p:spPr>
          <a:xfrm>
            <a:off x="838200" y="1841527"/>
            <a:ext cx="10515600" cy="4351338"/>
          </a:xfrm>
        </p:spPr>
        <p:txBody>
          <a:bodyPr>
            <a:normAutofit/>
          </a:bodyPr>
          <a:lstStyle/>
          <a:p>
            <a:pPr marL="0" indent="0">
              <a:buNone/>
            </a:pPr>
            <a:r>
              <a:rPr lang="en-US" sz="1800" b="1" dirty="0"/>
              <a:t>Module: Model Optimization and Training Strategy</a:t>
            </a:r>
          </a:p>
          <a:p>
            <a:r>
              <a:rPr lang="en-US" sz="1800" b="1" dirty="0"/>
              <a:t>Contribution to Module:</a:t>
            </a:r>
          </a:p>
          <a:p>
            <a:pPr lvl="1"/>
            <a:r>
              <a:rPr lang="en-US" sz="1800" dirty="0"/>
              <a:t>Tuned hyperparameters: learning rate, batch size, epochs</a:t>
            </a:r>
          </a:p>
          <a:p>
            <a:pPr lvl="1"/>
            <a:r>
              <a:rPr lang="en-US" sz="1800" dirty="0"/>
              <a:t>Improved model convergence and generalization through structured training logic</a:t>
            </a:r>
          </a:p>
          <a:p>
            <a:pPr lvl="1"/>
            <a:r>
              <a:rPr lang="en-US" sz="1800" dirty="0"/>
              <a:t>Designed training loops to accommodate dynamic dataset sizes</a:t>
            </a:r>
          </a:p>
          <a:p>
            <a:pPr lvl="1"/>
            <a:r>
              <a:rPr lang="en-US" sz="1800" dirty="0"/>
              <a:t>Contributed insights for structural design enhancements</a:t>
            </a:r>
          </a:p>
          <a:p>
            <a:r>
              <a:rPr lang="en-US" sz="1800" b="1" dirty="0"/>
              <a:t>Contribution to Overall Project:</a:t>
            </a:r>
          </a:p>
          <a:p>
            <a:pPr lvl="1"/>
            <a:r>
              <a:rPr lang="en-US" sz="1800" dirty="0"/>
              <a:t>Validated trained models for performance stability</a:t>
            </a:r>
          </a:p>
          <a:p>
            <a:pPr lvl="1"/>
            <a:r>
              <a:rPr lang="en-US" sz="1800" dirty="0"/>
              <a:t>Assisted in finalizing the best model for deployment</a:t>
            </a:r>
          </a:p>
          <a:p>
            <a:pPr lvl="1"/>
            <a:r>
              <a:rPr lang="en-US" sz="1800" dirty="0"/>
              <a:t>Maintained training logs and helped with </a:t>
            </a:r>
            <a:r>
              <a:rPr lang="en-US" sz="1800" dirty="0" err="1"/>
              <a:t>MLflow</a:t>
            </a:r>
            <a:r>
              <a:rPr lang="en-US" sz="1800" dirty="0"/>
              <a:t> experiment tracking</a:t>
            </a:r>
          </a:p>
        </p:txBody>
      </p:sp>
      <p:sp>
        <p:nvSpPr>
          <p:cNvPr id="4" name="Date Placeholder 3">
            <a:extLst>
              <a:ext uri="{FF2B5EF4-FFF2-40B4-BE49-F238E27FC236}">
                <a16:creationId xmlns:a16="http://schemas.microsoft.com/office/drawing/2014/main" id="{E067A68C-334C-02A3-BD7A-3282C82AE4F8}"/>
              </a:ext>
            </a:extLst>
          </p:cNvPr>
          <p:cNvSpPr>
            <a:spLocks noGrp="1"/>
          </p:cNvSpPr>
          <p:nvPr>
            <p:ph type="dt" sz="half" idx="10"/>
          </p:nvPr>
        </p:nvSpPr>
        <p:spPr/>
        <p:txBody>
          <a:bodyPr/>
          <a:lstStyle/>
          <a:p>
            <a:fld id="{63A1C593-65D0-4073-BCC9-577B9352EA97}" type="datetime1">
              <a:rPr lang="en-US" smtClean="0"/>
              <a:t>5/6/25</a:t>
            </a:fld>
            <a:endParaRPr lang="en-US"/>
          </a:p>
        </p:txBody>
      </p:sp>
      <p:sp>
        <p:nvSpPr>
          <p:cNvPr id="5" name="Slide Number Placeholder 4">
            <a:extLst>
              <a:ext uri="{FF2B5EF4-FFF2-40B4-BE49-F238E27FC236}">
                <a16:creationId xmlns:a16="http://schemas.microsoft.com/office/drawing/2014/main" id="{F60CBF85-30E8-3BD6-742F-E3BCD3B1F219}"/>
              </a:ext>
            </a:extLst>
          </p:cNvPr>
          <p:cNvSpPr>
            <a:spLocks noGrp="1"/>
          </p:cNvSpPr>
          <p:nvPr>
            <p:ph type="sldNum" sz="quarter" idx="12"/>
          </p:nvPr>
        </p:nvSpPr>
        <p:spPr/>
        <p:txBody>
          <a:bodyPr/>
          <a:lstStyle/>
          <a:p>
            <a:fld id="{9B618960-8005-486C-9A75-10CB2AAC16F9}" type="slidenum">
              <a:rPr lang="en-US" smtClean="0"/>
              <a:t>30</a:t>
            </a:fld>
            <a:endParaRPr lang="en-US"/>
          </a:p>
        </p:txBody>
      </p:sp>
      <p:pic>
        <p:nvPicPr>
          <p:cNvPr id="6" name="Picture 2" descr="MIT - WPU : Admission 2025, Fees, Courses, Placement, Ranking">
            <a:extLst>
              <a:ext uri="{FF2B5EF4-FFF2-40B4-BE49-F238E27FC236}">
                <a16:creationId xmlns:a16="http://schemas.microsoft.com/office/drawing/2014/main" id="{EAC4F1D5-54BF-77EE-4F2B-9F1B37F3B3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567"/>
            <a:ext cx="8382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8635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77CB51-68F4-F98F-FD66-D6138A38D9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4F68EC-4962-685C-85F4-3FE58F0C8527}"/>
              </a:ext>
            </a:extLst>
          </p:cNvPr>
          <p:cNvSpPr>
            <a:spLocks noGrp="1"/>
          </p:cNvSpPr>
          <p:nvPr>
            <p:ph type="title"/>
          </p:nvPr>
        </p:nvSpPr>
        <p:spPr/>
        <p:txBody>
          <a:bodyPr/>
          <a:lstStyle/>
          <a:p>
            <a:pPr algn="ctr"/>
            <a:r>
              <a:rPr lang="en-US" altLang="en-US" dirty="0">
                <a:sym typeface="+mn-ea"/>
              </a:rPr>
              <a:t>Team Member-3: </a:t>
            </a:r>
            <a:r>
              <a:rPr lang="en-US" altLang="en-US" dirty="0" err="1">
                <a:sym typeface="+mn-ea"/>
              </a:rPr>
              <a:t>Dharmika</a:t>
            </a:r>
            <a:r>
              <a:rPr lang="en-US" altLang="en-US" dirty="0">
                <a:sym typeface="+mn-ea"/>
              </a:rPr>
              <a:t> Tank</a:t>
            </a:r>
            <a:endParaRPr lang="en-US" altLang="en-IN" dirty="0">
              <a:sym typeface="+mn-ea"/>
            </a:endParaRPr>
          </a:p>
        </p:txBody>
      </p:sp>
      <p:sp>
        <p:nvSpPr>
          <p:cNvPr id="3" name="Content Placeholder 2">
            <a:extLst>
              <a:ext uri="{FF2B5EF4-FFF2-40B4-BE49-F238E27FC236}">
                <a16:creationId xmlns:a16="http://schemas.microsoft.com/office/drawing/2014/main" id="{1BF47957-02AE-AE6F-03CC-B5A3B7AA3660}"/>
              </a:ext>
            </a:extLst>
          </p:cNvPr>
          <p:cNvSpPr>
            <a:spLocks noGrp="1"/>
          </p:cNvSpPr>
          <p:nvPr>
            <p:ph idx="1"/>
          </p:nvPr>
        </p:nvSpPr>
        <p:spPr/>
        <p:txBody>
          <a:bodyPr>
            <a:normAutofit fontScale="97500"/>
          </a:bodyPr>
          <a:lstStyle/>
          <a:p>
            <a:pPr algn="just"/>
            <a:r>
              <a:rPr lang="en-IN" altLang="en-US" b="1" dirty="0">
                <a:sym typeface="+mn-ea"/>
              </a:rPr>
              <a:t>Module 3: Evaluation and Visualization </a:t>
            </a:r>
          </a:p>
          <a:p>
            <a:pPr algn="just"/>
            <a:r>
              <a:rPr lang="en-IN" altLang="en-US" b="1" dirty="0">
                <a:sym typeface="+mn-ea"/>
              </a:rPr>
              <a:t>Aim: </a:t>
            </a:r>
            <a:r>
              <a:rPr lang="en-IN" altLang="en-US" dirty="0">
                <a:sym typeface="+mn-ea"/>
              </a:rPr>
              <a:t>To validate the accuracy and reliability of the </a:t>
            </a:r>
            <a:r>
              <a:rPr lang="en-IN" altLang="en-US" dirty="0" err="1">
                <a:sym typeface="+mn-ea"/>
              </a:rPr>
              <a:t>DeepTumorNet</a:t>
            </a:r>
            <a:r>
              <a:rPr lang="en-IN" altLang="en-US" dirty="0">
                <a:sym typeface="+mn-ea"/>
              </a:rPr>
              <a:t> model through detailed evaluation metrics and intuitive visual representations.</a:t>
            </a:r>
          </a:p>
          <a:p>
            <a:pPr algn="just"/>
            <a:r>
              <a:rPr lang="en-IN" altLang="en-US" b="1" dirty="0">
                <a:sym typeface="+mn-ea"/>
              </a:rPr>
              <a:t>Objective: </a:t>
            </a:r>
            <a:r>
              <a:rPr lang="en-IN" altLang="en-US" dirty="0">
                <a:sym typeface="+mn-ea"/>
              </a:rPr>
              <a:t>To use statistical metrics and confusion matrix analysis to measure model performance, detect false positives/negatives, and generate interpretable graphs and visuals that support transparent model assessment for clinical adoption.</a:t>
            </a:r>
          </a:p>
        </p:txBody>
      </p:sp>
      <p:sp>
        <p:nvSpPr>
          <p:cNvPr id="4" name="Date Placeholder 3">
            <a:extLst>
              <a:ext uri="{FF2B5EF4-FFF2-40B4-BE49-F238E27FC236}">
                <a16:creationId xmlns:a16="http://schemas.microsoft.com/office/drawing/2014/main" id="{19CBFBA4-549F-9AC6-2678-4518763EE1BB}"/>
              </a:ext>
            </a:extLst>
          </p:cNvPr>
          <p:cNvSpPr>
            <a:spLocks noGrp="1"/>
          </p:cNvSpPr>
          <p:nvPr>
            <p:ph type="dt" sz="half" idx="10"/>
          </p:nvPr>
        </p:nvSpPr>
        <p:spPr/>
        <p:txBody>
          <a:bodyPr/>
          <a:lstStyle/>
          <a:p>
            <a:fld id="{63A1C593-65D0-4073-BCC9-577B9352EA97}" type="datetime1">
              <a:rPr lang="en-US" smtClean="0"/>
              <a:t>5/6/25</a:t>
            </a:fld>
            <a:endParaRPr lang="en-US"/>
          </a:p>
        </p:txBody>
      </p:sp>
      <p:sp>
        <p:nvSpPr>
          <p:cNvPr id="5" name="Slide Number Placeholder 4">
            <a:extLst>
              <a:ext uri="{FF2B5EF4-FFF2-40B4-BE49-F238E27FC236}">
                <a16:creationId xmlns:a16="http://schemas.microsoft.com/office/drawing/2014/main" id="{31753833-B8FB-6C9C-4A3D-4D8D9A6748C9}"/>
              </a:ext>
            </a:extLst>
          </p:cNvPr>
          <p:cNvSpPr>
            <a:spLocks noGrp="1"/>
          </p:cNvSpPr>
          <p:nvPr>
            <p:ph type="sldNum" sz="quarter" idx="12"/>
          </p:nvPr>
        </p:nvSpPr>
        <p:spPr/>
        <p:txBody>
          <a:bodyPr/>
          <a:lstStyle/>
          <a:p>
            <a:fld id="{9B618960-8005-486C-9A75-10CB2AAC16F9}" type="slidenum">
              <a:rPr lang="en-US" smtClean="0"/>
              <a:t>31</a:t>
            </a:fld>
            <a:endParaRPr lang="en-US"/>
          </a:p>
        </p:txBody>
      </p:sp>
      <p:pic>
        <p:nvPicPr>
          <p:cNvPr id="6" name="Picture 2" descr="MIT - WPU : Admission 2025, Fees, Courses, Placement, Ranking">
            <a:extLst>
              <a:ext uri="{FF2B5EF4-FFF2-40B4-BE49-F238E27FC236}">
                <a16:creationId xmlns:a16="http://schemas.microsoft.com/office/drawing/2014/main" id="{00B8B048-F260-27F5-D8CF-772D83A093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567"/>
            <a:ext cx="8382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51924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38AAB-CF38-417A-7CCB-8AFE47CFD00F}"/>
              </a:ext>
            </a:extLst>
          </p:cNvPr>
          <p:cNvSpPr>
            <a:spLocks noGrp="1"/>
          </p:cNvSpPr>
          <p:nvPr>
            <p:ph type="title"/>
          </p:nvPr>
        </p:nvSpPr>
        <p:spPr/>
        <p:txBody>
          <a:bodyPr/>
          <a:lstStyle/>
          <a:p>
            <a:pPr algn="ctr"/>
            <a:r>
              <a:rPr lang="en-US" dirty="0"/>
              <a:t>Contribution with Module Design</a:t>
            </a:r>
          </a:p>
        </p:txBody>
      </p:sp>
      <p:sp>
        <p:nvSpPr>
          <p:cNvPr id="3" name="Content Placeholder 2">
            <a:extLst>
              <a:ext uri="{FF2B5EF4-FFF2-40B4-BE49-F238E27FC236}">
                <a16:creationId xmlns:a16="http://schemas.microsoft.com/office/drawing/2014/main" id="{232C2B00-BC28-1EDE-75B1-9EDEACD6D37D}"/>
              </a:ext>
            </a:extLst>
          </p:cNvPr>
          <p:cNvSpPr>
            <a:spLocks noGrp="1"/>
          </p:cNvSpPr>
          <p:nvPr>
            <p:ph idx="1"/>
          </p:nvPr>
        </p:nvSpPr>
        <p:spPr/>
        <p:txBody>
          <a:bodyPr>
            <a:normAutofit/>
          </a:bodyPr>
          <a:lstStyle/>
          <a:p>
            <a:r>
              <a:rPr lang="en-US" sz="1800" b="1" dirty="0"/>
              <a:t>Module: Evaluation and Visualization</a:t>
            </a:r>
          </a:p>
          <a:p>
            <a:r>
              <a:rPr lang="en-US" sz="1800" b="1" dirty="0"/>
              <a:t>Contribution to Module:</a:t>
            </a:r>
          </a:p>
          <a:p>
            <a:pPr lvl="1"/>
            <a:r>
              <a:rPr lang="en-US" sz="1800" dirty="0"/>
              <a:t>Computed metrics: Accuracy, Precision, Recall, F1-score, Specificity</a:t>
            </a:r>
          </a:p>
          <a:p>
            <a:pPr lvl="1"/>
            <a:r>
              <a:rPr lang="en-US" sz="1800" dirty="0"/>
              <a:t>Designed and interpreted confusion matrices</a:t>
            </a:r>
          </a:p>
          <a:p>
            <a:pPr lvl="1"/>
            <a:r>
              <a:rPr lang="en-US" sz="1800" dirty="0"/>
              <a:t>Created visual reports using Matplotlib and Seaborn</a:t>
            </a:r>
          </a:p>
          <a:p>
            <a:pPr lvl="1"/>
            <a:r>
              <a:rPr lang="en-US" sz="1800" dirty="0"/>
              <a:t>Documented evaluation results in technical format for paper and report</a:t>
            </a:r>
          </a:p>
          <a:p>
            <a:pPr lvl="1"/>
            <a:r>
              <a:rPr lang="en-US" sz="1800" dirty="0"/>
              <a:t>Detected and analyzed model misclassifications for further tuning</a:t>
            </a:r>
          </a:p>
          <a:p>
            <a:r>
              <a:rPr lang="en-US" sz="1800" b="1" dirty="0"/>
              <a:t>Contribution to Overall Project:</a:t>
            </a:r>
          </a:p>
          <a:p>
            <a:pPr lvl="1"/>
            <a:r>
              <a:rPr lang="en-US" sz="1800" dirty="0"/>
              <a:t>Ensured model reliability through metric-based validation</a:t>
            </a:r>
          </a:p>
          <a:p>
            <a:pPr lvl="1"/>
            <a:r>
              <a:rPr lang="en-US" sz="1800" dirty="0"/>
              <a:t>Collaborated with training and deployment modules to ensure consistent performance</a:t>
            </a:r>
          </a:p>
          <a:p>
            <a:pPr lvl="1"/>
            <a:r>
              <a:rPr lang="en-US" sz="1800" dirty="0"/>
              <a:t>Contributed visuals for the research paper and PPT</a:t>
            </a:r>
          </a:p>
        </p:txBody>
      </p:sp>
      <p:sp>
        <p:nvSpPr>
          <p:cNvPr id="4" name="Date Placeholder 3">
            <a:extLst>
              <a:ext uri="{FF2B5EF4-FFF2-40B4-BE49-F238E27FC236}">
                <a16:creationId xmlns:a16="http://schemas.microsoft.com/office/drawing/2014/main" id="{60DB05E5-8C2C-3E53-EF44-6622D185F0F0}"/>
              </a:ext>
            </a:extLst>
          </p:cNvPr>
          <p:cNvSpPr>
            <a:spLocks noGrp="1"/>
          </p:cNvSpPr>
          <p:nvPr>
            <p:ph type="dt" sz="half" idx="10"/>
          </p:nvPr>
        </p:nvSpPr>
        <p:spPr/>
        <p:txBody>
          <a:bodyPr/>
          <a:lstStyle/>
          <a:p>
            <a:fld id="{63A1C593-65D0-4073-BCC9-577B9352EA97}" type="datetime1">
              <a:rPr lang="en-US" smtClean="0"/>
              <a:t>5/6/25</a:t>
            </a:fld>
            <a:endParaRPr lang="en-US"/>
          </a:p>
        </p:txBody>
      </p:sp>
      <p:sp>
        <p:nvSpPr>
          <p:cNvPr id="5" name="Slide Number Placeholder 4">
            <a:extLst>
              <a:ext uri="{FF2B5EF4-FFF2-40B4-BE49-F238E27FC236}">
                <a16:creationId xmlns:a16="http://schemas.microsoft.com/office/drawing/2014/main" id="{9CDC6A89-7DD2-28B6-FDE4-5F1D958B9B49}"/>
              </a:ext>
            </a:extLst>
          </p:cNvPr>
          <p:cNvSpPr>
            <a:spLocks noGrp="1"/>
          </p:cNvSpPr>
          <p:nvPr>
            <p:ph type="sldNum" sz="quarter" idx="12"/>
          </p:nvPr>
        </p:nvSpPr>
        <p:spPr/>
        <p:txBody>
          <a:bodyPr/>
          <a:lstStyle/>
          <a:p>
            <a:fld id="{9B618960-8005-486C-9A75-10CB2AAC16F9}" type="slidenum">
              <a:rPr lang="en-US" smtClean="0"/>
              <a:t>32</a:t>
            </a:fld>
            <a:endParaRPr lang="en-US"/>
          </a:p>
        </p:txBody>
      </p:sp>
      <p:pic>
        <p:nvPicPr>
          <p:cNvPr id="6" name="Picture 2" descr="MIT - WPU : Admission 2025, Fees, Courses, Placement, Ranking">
            <a:extLst>
              <a:ext uri="{FF2B5EF4-FFF2-40B4-BE49-F238E27FC236}">
                <a16:creationId xmlns:a16="http://schemas.microsoft.com/office/drawing/2014/main" id="{B7A39011-69AC-D295-F1AA-FF434A5601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567"/>
            <a:ext cx="8382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3624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1B6069-D3EF-0AB4-2612-F728A44019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821292-F369-194A-2799-1CF9B2F7A582}"/>
              </a:ext>
            </a:extLst>
          </p:cNvPr>
          <p:cNvSpPr>
            <a:spLocks noGrp="1"/>
          </p:cNvSpPr>
          <p:nvPr>
            <p:ph type="title"/>
          </p:nvPr>
        </p:nvSpPr>
        <p:spPr/>
        <p:txBody>
          <a:bodyPr/>
          <a:lstStyle/>
          <a:p>
            <a:pPr algn="ctr"/>
            <a:r>
              <a:rPr lang="en-US" altLang="en-US" dirty="0">
                <a:sym typeface="+mn-ea"/>
              </a:rPr>
              <a:t>Team Member-4: </a:t>
            </a:r>
            <a:r>
              <a:rPr lang="en-US" altLang="en-US" dirty="0" err="1">
                <a:sym typeface="+mn-ea"/>
              </a:rPr>
              <a:t>Devanshu</a:t>
            </a:r>
            <a:r>
              <a:rPr lang="en-US" altLang="en-US" dirty="0">
                <a:sym typeface="+mn-ea"/>
              </a:rPr>
              <a:t> Surana</a:t>
            </a:r>
            <a:endParaRPr lang="en-US" altLang="en-IN" dirty="0">
              <a:sym typeface="+mn-ea"/>
            </a:endParaRPr>
          </a:p>
        </p:txBody>
      </p:sp>
      <p:sp>
        <p:nvSpPr>
          <p:cNvPr id="3" name="Content Placeholder 2">
            <a:extLst>
              <a:ext uri="{FF2B5EF4-FFF2-40B4-BE49-F238E27FC236}">
                <a16:creationId xmlns:a16="http://schemas.microsoft.com/office/drawing/2014/main" id="{3896108C-2E0E-5A6E-6671-EF295325609A}"/>
              </a:ext>
            </a:extLst>
          </p:cNvPr>
          <p:cNvSpPr>
            <a:spLocks noGrp="1"/>
          </p:cNvSpPr>
          <p:nvPr>
            <p:ph idx="1"/>
          </p:nvPr>
        </p:nvSpPr>
        <p:spPr/>
        <p:txBody>
          <a:bodyPr>
            <a:normAutofit fontScale="97500"/>
          </a:bodyPr>
          <a:lstStyle/>
          <a:p>
            <a:pPr algn="just"/>
            <a:r>
              <a:rPr lang="en-US" b="1" dirty="0"/>
              <a:t>Module 4: System Integration and Deployment </a:t>
            </a:r>
          </a:p>
          <a:p>
            <a:pPr algn="just"/>
            <a:r>
              <a:rPr lang="en-US" b="1" dirty="0"/>
              <a:t>Aim: </a:t>
            </a:r>
            <a:r>
              <a:rPr lang="en-US" dirty="0"/>
              <a:t>To create a scalable, reproducible, and accessible deployment pipeline for DeepTumorNet using modern ML Ops tools and backend infrastructure.</a:t>
            </a:r>
          </a:p>
          <a:p>
            <a:pPr algn="just"/>
            <a:r>
              <a:rPr lang="en-US" b="1" dirty="0"/>
              <a:t>Objective: </a:t>
            </a:r>
            <a:r>
              <a:rPr lang="en-US" dirty="0"/>
              <a:t>To orchestrate the entire ML workflow using DVC and </a:t>
            </a:r>
            <a:r>
              <a:rPr lang="en-US" dirty="0" err="1"/>
              <a:t>MLflow</a:t>
            </a:r>
            <a:r>
              <a:rPr lang="en-US" dirty="0"/>
              <a:t>, develop a secure Flask API for real-time predictions, and containerize the system using Docker to ensure seamless deployment in clinical and edge environments.</a:t>
            </a:r>
          </a:p>
        </p:txBody>
      </p:sp>
      <p:sp>
        <p:nvSpPr>
          <p:cNvPr id="4" name="Date Placeholder 3">
            <a:extLst>
              <a:ext uri="{FF2B5EF4-FFF2-40B4-BE49-F238E27FC236}">
                <a16:creationId xmlns:a16="http://schemas.microsoft.com/office/drawing/2014/main" id="{7A21D0FF-7E96-CD96-698E-466FCE57271A}"/>
              </a:ext>
            </a:extLst>
          </p:cNvPr>
          <p:cNvSpPr>
            <a:spLocks noGrp="1"/>
          </p:cNvSpPr>
          <p:nvPr>
            <p:ph type="dt" sz="half" idx="10"/>
          </p:nvPr>
        </p:nvSpPr>
        <p:spPr/>
        <p:txBody>
          <a:bodyPr/>
          <a:lstStyle/>
          <a:p>
            <a:fld id="{63A1C593-65D0-4073-BCC9-577B9352EA97}" type="datetime1">
              <a:rPr lang="en-US" smtClean="0"/>
              <a:t>5/6/25</a:t>
            </a:fld>
            <a:endParaRPr lang="en-US"/>
          </a:p>
        </p:txBody>
      </p:sp>
      <p:sp>
        <p:nvSpPr>
          <p:cNvPr id="5" name="Slide Number Placeholder 4">
            <a:extLst>
              <a:ext uri="{FF2B5EF4-FFF2-40B4-BE49-F238E27FC236}">
                <a16:creationId xmlns:a16="http://schemas.microsoft.com/office/drawing/2014/main" id="{CA684026-93FA-BD5A-E1C5-C5A04E9963BF}"/>
              </a:ext>
            </a:extLst>
          </p:cNvPr>
          <p:cNvSpPr>
            <a:spLocks noGrp="1"/>
          </p:cNvSpPr>
          <p:nvPr>
            <p:ph type="sldNum" sz="quarter" idx="12"/>
          </p:nvPr>
        </p:nvSpPr>
        <p:spPr/>
        <p:txBody>
          <a:bodyPr/>
          <a:lstStyle/>
          <a:p>
            <a:fld id="{9B618960-8005-486C-9A75-10CB2AAC16F9}" type="slidenum">
              <a:rPr lang="en-US" smtClean="0"/>
              <a:t>33</a:t>
            </a:fld>
            <a:endParaRPr lang="en-US"/>
          </a:p>
        </p:txBody>
      </p:sp>
      <p:pic>
        <p:nvPicPr>
          <p:cNvPr id="6" name="Picture 2" descr="MIT - WPU : Admission 2025, Fees, Courses, Placement, Ranking">
            <a:extLst>
              <a:ext uri="{FF2B5EF4-FFF2-40B4-BE49-F238E27FC236}">
                <a16:creationId xmlns:a16="http://schemas.microsoft.com/office/drawing/2014/main" id="{60EC0BD4-9C21-D6FB-765E-F2733913BC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567"/>
            <a:ext cx="8382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38495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5D877-F377-CE6E-6D5D-DDB025120E7B}"/>
              </a:ext>
            </a:extLst>
          </p:cNvPr>
          <p:cNvSpPr>
            <a:spLocks noGrp="1"/>
          </p:cNvSpPr>
          <p:nvPr>
            <p:ph type="title"/>
          </p:nvPr>
        </p:nvSpPr>
        <p:spPr/>
        <p:txBody>
          <a:bodyPr/>
          <a:lstStyle/>
          <a:p>
            <a:pPr algn="ctr"/>
            <a:r>
              <a:rPr lang="en-US" dirty="0"/>
              <a:t>Contribution with Module Design</a:t>
            </a:r>
          </a:p>
        </p:txBody>
      </p:sp>
      <p:sp>
        <p:nvSpPr>
          <p:cNvPr id="3" name="Content Placeholder 2">
            <a:extLst>
              <a:ext uri="{FF2B5EF4-FFF2-40B4-BE49-F238E27FC236}">
                <a16:creationId xmlns:a16="http://schemas.microsoft.com/office/drawing/2014/main" id="{2B9BCC8A-FBD5-6428-7A5D-7FDB59D3AA67}"/>
              </a:ext>
            </a:extLst>
          </p:cNvPr>
          <p:cNvSpPr>
            <a:spLocks noGrp="1"/>
          </p:cNvSpPr>
          <p:nvPr>
            <p:ph idx="1"/>
          </p:nvPr>
        </p:nvSpPr>
        <p:spPr/>
        <p:txBody>
          <a:bodyPr>
            <a:normAutofit/>
          </a:bodyPr>
          <a:lstStyle/>
          <a:p>
            <a:r>
              <a:rPr lang="en-US" sz="1800" b="1" dirty="0"/>
              <a:t>Module: System Integration and Deployment</a:t>
            </a:r>
          </a:p>
          <a:p>
            <a:r>
              <a:rPr lang="en-US" sz="1800" b="1" dirty="0"/>
              <a:t>Contribution to Module:</a:t>
            </a:r>
          </a:p>
          <a:p>
            <a:pPr lvl="1"/>
            <a:r>
              <a:rPr lang="en-US" sz="1800" dirty="0"/>
              <a:t>Set up DVC for dataset versioning</a:t>
            </a:r>
          </a:p>
          <a:p>
            <a:pPr lvl="1"/>
            <a:r>
              <a:rPr lang="en-US" sz="1800" dirty="0"/>
              <a:t>Integrated </a:t>
            </a:r>
            <a:r>
              <a:rPr lang="en-US" sz="1800" dirty="0" err="1"/>
              <a:t>MLflow</a:t>
            </a:r>
            <a:r>
              <a:rPr lang="en-US" sz="1800" dirty="0"/>
              <a:t> for experiment tracking and model registry</a:t>
            </a:r>
          </a:p>
          <a:p>
            <a:pPr lvl="1"/>
            <a:r>
              <a:rPr lang="en-US" sz="1800" dirty="0"/>
              <a:t>Developed Flask API for real-time inference</a:t>
            </a:r>
          </a:p>
          <a:p>
            <a:pPr lvl="1"/>
            <a:r>
              <a:rPr lang="en-US" sz="1800" dirty="0"/>
              <a:t>Containerized the system using Docker for reproducible deployment</a:t>
            </a:r>
          </a:p>
          <a:p>
            <a:pPr lvl="1"/>
            <a:r>
              <a:rPr lang="en-US" sz="1800" dirty="0"/>
              <a:t>Ensured API security and performance (input validation, response handling)</a:t>
            </a:r>
          </a:p>
          <a:p>
            <a:r>
              <a:rPr lang="en-US" sz="1800" b="1" dirty="0"/>
              <a:t>Contribution to Overall Project:</a:t>
            </a:r>
          </a:p>
          <a:p>
            <a:pPr lvl="1"/>
            <a:r>
              <a:rPr lang="en-US" sz="1800" dirty="0"/>
              <a:t>Enabled smooth end-to-end execution of the ML pipeline</a:t>
            </a:r>
          </a:p>
          <a:p>
            <a:pPr lvl="1"/>
            <a:r>
              <a:rPr lang="en-US" sz="1800" dirty="0"/>
              <a:t>Led deployment testing and debugging</a:t>
            </a:r>
          </a:p>
          <a:p>
            <a:pPr lvl="1"/>
            <a:r>
              <a:rPr lang="en-US" sz="1800" dirty="0"/>
              <a:t>Maintained overall project folder structure, code modularity, and documentation flow</a:t>
            </a:r>
          </a:p>
        </p:txBody>
      </p:sp>
      <p:sp>
        <p:nvSpPr>
          <p:cNvPr id="4" name="Date Placeholder 3">
            <a:extLst>
              <a:ext uri="{FF2B5EF4-FFF2-40B4-BE49-F238E27FC236}">
                <a16:creationId xmlns:a16="http://schemas.microsoft.com/office/drawing/2014/main" id="{D52DB3E9-3D28-E60B-37CF-49E28FCA4E47}"/>
              </a:ext>
            </a:extLst>
          </p:cNvPr>
          <p:cNvSpPr>
            <a:spLocks noGrp="1"/>
          </p:cNvSpPr>
          <p:nvPr>
            <p:ph type="dt" sz="half" idx="10"/>
          </p:nvPr>
        </p:nvSpPr>
        <p:spPr/>
        <p:txBody>
          <a:bodyPr/>
          <a:lstStyle/>
          <a:p>
            <a:fld id="{63A1C593-65D0-4073-BCC9-577B9352EA97}" type="datetime1">
              <a:rPr lang="en-US" smtClean="0"/>
              <a:t>5/6/25</a:t>
            </a:fld>
            <a:endParaRPr lang="en-US"/>
          </a:p>
        </p:txBody>
      </p:sp>
      <p:sp>
        <p:nvSpPr>
          <p:cNvPr id="5" name="Slide Number Placeholder 4">
            <a:extLst>
              <a:ext uri="{FF2B5EF4-FFF2-40B4-BE49-F238E27FC236}">
                <a16:creationId xmlns:a16="http://schemas.microsoft.com/office/drawing/2014/main" id="{F87A79B1-F05F-321C-2F48-3B5CC4D5FED8}"/>
              </a:ext>
            </a:extLst>
          </p:cNvPr>
          <p:cNvSpPr>
            <a:spLocks noGrp="1"/>
          </p:cNvSpPr>
          <p:nvPr>
            <p:ph type="sldNum" sz="quarter" idx="12"/>
          </p:nvPr>
        </p:nvSpPr>
        <p:spPr/>
        <p:txBody>
          <a:bodyPr/>
          <a:lstStyle/>
          <a:p>
            <a:fld id="{9B618960-8005-486C-9A75-10CB2AAC16F9}" type="slidenum">
              <a:rPr lang="en-US" smtClean="0"/>
              <a:t>34</a:t>
            </a:fld>
            <a:endParaRPr lang="en-US"/>
          </a:p>
        </p:txBody>
      </p:sp>
      <p:pic>
        <p:nvPicPr>
          <p:cNvPr id="6" name="Picture 2" descr="MIT - WPU : Admission 2025, Fees, Courses, Placement, Ranking">
            <a:extLst>
              <a:ext uri="{FF2B5EF4-FFF2-40B4-BE49-F238E27FC236}">
                <a16:creationId xmlns:a16="http://schemas.microsoft.com/office/drawing/2014/main" id="{1DCBAF34-766A-15FA-F938-6E8550D801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567"/>
            <a:ext cx="8382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87992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FCD45-2B49-A14F-5C34-3AB3663E9FE6}"/>
              </a:ext>
            </a:extLst>
          </p:cNvPr>
          <p:cNvSpPr>
            <a:spLocks noGrp="1"/>
          </p:cNvSpPr>
          <p:nvPr>
            <p:ph type="title"/>
          </p:nvPr>
        </p:nvSpPr>
        <p:spPr/>
        <p:txBody>
          <a:bodyPr/>
          <a:lstStyle/>
          <a:p>
            <a:pPr algn="ctr"/>
            <a:r>
              <a:rPr lang="en-US" dirty="0"/>
              <a:t>Screenshots of Implementation</a:t>
            </a:r>
          </a:p>
        </p:txBody>
      </p:sp>
      <p:sp>
        <p:nvSpPr>
          <p:cNvPr id="4" name="Date Placeholder 3">
            <a:extLst>
              <a:ext uri="{FF2B5EF4-FFF2-40B4-BE49-F238E27FC236}">
                <a16:creationId xmlns:a16="http://schemas.microsoft.com/office/drawing/2014/main" id="{B4868FA6-AC94-2E49-3810-2402E58B3F74}"/>
              </a:ext>
            </a:extLst>
          </p:cNvPr>
          <p:cNvSpPr>
            <a:spLocks noGrp="1"/>
          </p:cNvSpPr>
          <p:nvPr>
            <p:ph type="dt" sz="half" idx="10"/>
          </p:nvPr>
        </p:nvSpPr>
        <p:spPr/>
        <p:txBody>
          <a:bodyPr/>
          <a:lstStyle/>
          <a:p>
            <a:fld id="{63A1C593-65D0-4073-BCC9-577B9352EA97}" type="datetime1">
              <a:rPr lang="en-US" smtClean="0"/>
              <a:t>5/6/25</a:t>
            </a:fld>
            <a:endParaRPr lang="en-US"/>
          </a:p>
        </p:txBody>
      </p:sp>
      <p:sp>
        <p:nvSpPr>
          <p:cNvPr id="5" name="Slide Number Placeholder 4">
            <a:extLst>
              <a:ext uri="{FF2B5EF4-FFF2-40B4-BE49-F238E27FC236}">
                <a16:creationId xmlns:a16="http://schemas.microsoft.com/office/drawing/2014/main" id="{0FBEBD11-5419-39EE-D451-9AB6220C8E8B}"/>
              </a:ext>
            </a:extLst>
          </p:cNvPr>
          <p:cNvSpPr>
            <a:spLocks noGrp="1"/>
          </p:cNvSpPr>
          <p:nvPr>
            <p:ph type="sldNum" sz="quarter" idx="12"/>
          </p:nvPr>
        </p:nvSpPr>
        <p:spPr/>
        <p:txBody>
          <a:bodyPr/>
          <a:lstStyle/>
          <a:p>
            <a:fld id="{9B618960-8005-486C-9A75-10CB2AAC16F9}" type="slidenum">
              <a:rPr lang="en-US" smtClean="0"/>
              <a:t>35</a:t>
            </a:fld>
            <a:endParaRPr lang="en-US"/>
          </a:p>
        </p:txBody>
      </p:sp>
      <p:pic>
        <p:nvPicPr>
          <p:cNvPr id="7" name="Picture 6">
            <a:extLst>
              <a:ext uri="{FF2B5EF4-FFF2-40B4-BE49-F238E27FC236}">
                <a16:creationId xmlns:a16="http://schemas.microsoft.com/office/drawing/2014/main" id="{C05C8FC1-EB3E-216F-4C29-A7C220F4DB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490" y="1853724"/>
            <a:ext cx="4859959" cy="1446530"/>
          </a:xfrm>
          <a:prstGeom prst="rect">
            <a:avLst/>
          </a:prstGeom>
        </p:spPr>
      </p:pic>
      <p:sp>
        <p:nvSpPr>
          <p:cNvPr id="8" name="TextBox 7">
            <a:extLst>
              <a:ext uri="{FF2B5EF4-FFF2-40B4-BE49-F238E27FC236}">
                <a16:creationId xmlns:a16="http://schemas.microsoft.com/office/drawing/2014/main" id="{1D33EAF2-20C1-5FC9-22DF-287199F65350}"/>
              </a:ext>
            </a:extLst>
          </p:cNvPr>
          <p:cNvSpPr txBox="1"/>
          <p:nvPr/>
        </p:nvSpPr>
        <p:spPr>
          <a:xfrm>
            <a:off x="1447742" y="3367174"/>
            <a:ext cx="3201454" cy="369332"/>
          </a:xfrm>
          <a:prstGeom prst="rect">
            <a:avLst/>
          </a:prstGeom>
          <a:noFill/>
        </p:spPr>
        <p:txBody>
          <a:bodyPr wrap="none" rtlCol="0">
            <a:spAutoFit/>
          </a:bodyPr>
          <a:lstStyle/>
          <a:p>
            <a:r>
              <a:rPr lang="en-US" dirty="0" err="1"/>
              <a:t>ResNet</a:t>
            </a:r>
            <a:r>
              <a:rPr lang="en-US" dirty="0"/>
              <a:t> Performance Parameters</a:t>
            </a:r>
          </a:p>
        </p:txBody>
      </p:sp>
      <p:pic>
        <p:nvPicPr>
          <p:cNvPr id="9" name="Picture 8" descr="A computer screen with white text&#10;&#10;AI-generated content may be incorrect.">
            <a:extLst>
              <a:ext uri="{FF2B5EF4-FFF2-40B4-BE49-F238E27FC236}">
                <a16:creationId xmlns:a16="http://schemas.microsoft.com/office/drawing/2014/main" id="{5216373A-5305-1A78-2742-29F679D160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8230" y="1849545"/>
            <a:ext cx="5415280" cy="1438910"/>
          </a:xfrm>
          <a:prstGeom prst="rect">
            <a:avLst/>
          </a:prstGeom>
        </p:spPr>
      </p:pic>
      <p:sp>
        <p:nvSpPr>
          <p:cNvPr id="10" name="TextBox 9">
            <a:extLst>
              <a:ext uri="{FF2B5EF4-FFF2-40B4-BE49-F238E27FC236}">
                <a16:creationId xmlns:a16="http://schemas.microsoft.com/office/drawing/2014/main" id="{02910DA2-66CC-F85A-F669-633AAC062C17}"/>
              </a:ext>
            </a:extLst>
          </p:cNvPr>
          <p:cNvSpPr txBox="1"/>
          <p:nvPr/>
        </p:nvSpPr>
        <p:spPr>
          <a:xfrm>
            <a:off x="7046451" y="3362794"/>
            <a:ext cx="3697807" cy="369332"/>
          </a:xfrm>
          <a:prstGeom prst="rect">
            <a:avLst/>
          </a:prstGeom>
          <a:noFill/>
        </p:spPr>
        <p:txBody>
          <a:bodyPr wrap="none" rtlCol="0">
            <a:spAutoFit/>
          </a:bodyPr>
          <a:lstStyle/>
          <a:p>
            <a:r>
              <a:rPr lang="en-US" dirty="0"/>
              <a:t>InceptionV3 Performance Parameters</a:t>
            </a:r>
          </a:p>
        </p:txBody>
      </p:sp>
      <p:pic>
        <p:nvPicPr>
          <p:cNvPr id="11" name="Picture 10" descr="A computer screen with white text&#10;&#10;AI-generated content may be incorrect.">
            <a:extLst>
              <a:ext uri="{FF2B5EF4-FFF2-40B4-BE49-F238E27FC236}">
                <a16:creationId xmlns:a16="http://schemas.microsoft.com/office/drawing/2014/main" id="{7B58DD8D-98F9-5681-5778-211E2167D9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7215" y="3882148"/>
            <a:ext cx="5493385" cy="1456055"/>
          </a:xfrm>
          <a:prstGeom prst="rect">
            <a:avLst/>
          </a:prstGeom>
        </p:spPr>
      </p:pic>
      <p:sp>
        <p:nvSpPr>
          <p:cNvPr id="12" name="TextBox 11">
            <a:extLst>
              <a:ext uri="{FF2B5EF4-FFF2-40B4-BE49-F238E27FC236}">
                <a16:creationId xmlns:a16="http://schemas.microsoft.com/office/drawing/2014/main" id="{8979A38D-1FCC-A7F9-4F6B-1B8836386674}"/>
              </a:ext>
            </a:extLst>
          </p:cNvPr>
          <p:cNvSpPr txBox="1"/>
          <p:nvPr/>
        </p:nvSpPr>
        <p:spPr>
          <a:xfrm>
            <a:off x="3861211" y="5477944"/>
            <a:ext cx="3952492" cy="369332"/>
          </a:xfrm>
          <a:prstGeom prst="rect">
            <a:avLst/>
          </a:prstGeom>
          <a:noFill/>
        </p:spPr>
        <p:txBody>
          <a:bodyPr wrap="none" rtlCol="0">
            <a:spAutoFit/>
          </a:bodyPr>
          <a:lstStyle/>
          <a:p>
            <a:r>
              <a:rPr lang="en-US" dirty="0" err="1"/>
              <a:t>NASNetMobile</a:t>
            </a:r>
            <a:r>
              <a:rPr lang="en-US" dirty="0"/>
              <a:t> Performance Parameters</a:t>
            </a:r>
          </a:p>
        </p:txBody>
      </p:sp>
      <p:pic>
        <p:nvPicPr>
          <p:cNvPr id="3" name="Picture 2" descr="MIT - WPU : Admission 2025, Fees, Courses, Placement, Ranking">
            <a:extLst>
              <a:ext uri="{FF2B5EF4-FFF2-40B4-BE49-F238E27FC236}">
                <a16:creationId xmlns:a16="http://schemas.microsoft.com/office/drawing/2014/main" id="{65281526-BE06-DA8F-BDF6-D88A32B0BD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5567"/>
            <a:ext cx="8382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17331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56EB1D-60C3-B5F8-15B8-6B7CC282A4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A990EF-78EF-78DB-7274-A2E640EC9DE3}"/>
              </a:ext>
            </a:extLst>
          </p:cNvPr>
          <p:cNvSpPr>
            <a:spLocks noGrp="1"/>
          </p:cNvSpPr>
          <p:nvPr>
            <p:ph type="title"/>
          </p:nvPr>
        </p:nvSpPr>
        <p:spPr>
          <a:xfrm>
            <a:off x="838200" y="365126"/>
            <a:ext cx="10515600" cy="875278"/>
          </a:xfrm>
        </p:spPr>
        <p:txBody>
          <a:bodyPr/>
          <a:lstStyle/>
          <a:p>
            <a:pPr algn="ctr"/>
            <a:r>
              <a:rPr lang="en-US" dirty="0"/>
              <a:t>Screenshots of Implementation</a:t>
            </a:r>
          </a:p>
        </p:txBody>
      </p:sp>
      <p:sp>
        <p:nvSpPr>
          <p:cNvPr id="4" name="Date Placeholder 3">
            <a:extLst>
              <a:ext uri="{FF2B5EF4-FFF2-40B4-BE49-F238E27FC236}">
                <a16:creationId xmlns:a16="http://schemas.microsoft.com/office/drawing/2014/main" id="{C01C615D-A51A-B72C-554A-C9F22E8C59A7}"/>
              </a:ext>
            </a:extLst>
          </p:cNvPr>
          <p:cNvSpPr>
            <a:spLocks noGrp="1"/>
          </p:cNvSpPr>
          <p:nvPr>
            <p:ph type="dt" sz="half" idx="10"/>
          </p:nvPr>
        </p:nvSpPr>
        <p:spPr/>
        <p:txBody>
          <a:bodyPr/>
          <a:lstStyle/>
          <a:p>
            <a:fld id="{63A1C593-65D0-4073-BCC9-577B9352EA97}" type="datetime1">
              <a:rPr lang="en-US" smtClean="0"/>
              <a:t>5/6/25</a:t>
            </a:fld>
            <a:endParaRPr lang="en-US"/>
          </a:p>
        </p:txBody>
      </p:sp>
      <p:sp>
        <p:nvSpPr>
          <p:cNvPr id="5" name="Slide Number Placeholder 4">
            <a:extLst>
              <a:ext uri="{FF2B5EF4-FFF2-40B4-BE49-F238E27FC236}">
                <a16:creationId xmlns:a16="http://schemas.microsoft.com/office/drawing/2014/main" id="{0A596656-D754-D670-387D-B7E4AAEB2548}"/>
              </a:ext>
            </a:extLst>
          </p:cNvPr>
          <p:cNvSpPr>
            <a:spLocks noGrp="1"/>
          </p:cNvSpPr>
          <p:nvPr>
            <p:ph type="sldNum" sz="quarter" idx="12"/>
          </p:nvPr>
        </p:nvSpPr>
        <p:spPr/>
        <p:txBody>
          <a:bodyPr/>
          <a:lstStyle/>
          <a:p>
            <a:fld id="{9B618960-8005-486C-9A75-10CB2AAC16F9}" type="slidenum">
              <a:rPr lang="en-US" smtClean="0"/>
              <a:t>36</a:t>
            </a:fld>
            <a:endParaRPr lang="en-US"/>
          </a:p>
        </p:txBody>
      </p:sp>
      <p:sp>
        <p:nvSpPr>
          <p:cNvPr id="14" name="TextBox 13">
            <a:extLst>
              <a:ext uri="{FF2B5EF4-FFF2-40B4-BE49-F238E27FC236}">
                <a16:creationId xmlns:a16="http://schemas.microsoft.com/office/drawing/2014/main" id="{A1F3EFEB-6D19-12AF-D766-BC11DD494E00}"/>
              </a:ext>
            </a:extLst>
          </p:cNvPr>
          <p:cNvSpPr txBox="1"/>
          <p:nvPr/>
        </p:nvSpPr>
        <p:spPr>
          <a:xfrm>
            <a:off x="4263956" y="6021497"/>
            <a:ext cx="4116473" cy="517415"/>
          </a:xfrm>
          <a:prstGeom prst="rect">
            <a:avLst/>
          </a:prstGeom>
          <a:noFill/>
        </p:spPr>
        <p:txBody>
          <a:bodyPr wrap="square">
            <a:spAutoFit/>
          </a:bodyPr>
          <a:lstStyle/>
          <a:p>
            <a:pPr algn="ctr"/>
            <a:r>
              <a:rPr lang="en-US" sz="1400" dirty="0">
                <a:effectLst/>
                <a:latin typeface="Times New Roman" panose="02020603050405020304" pitchFamily="18" charset="0"/>
                <a:ea typeface="Times New Roman" panose="02020603050405020304" pitchFamily="18" charset="0"/>
              </a:rPr>
              <a:t>Comparative Analysis of Deep Learning Models </a:t>
            </a:r>
          </a:p>
          <a:p>
            <a:pPr algn="ctr"/>
            <a:r>
              <a:rPr lang="en-US" sz="1400" dirty="0">
                <a:effectLst/>
                <a:latin typeface="Times New Roman" panose="02020603050405020304" pitchFamily="18" charset="0"/>
                <a:ea typeface="Times New Roman" panose="02020603050405020304" pitchFamily="18" charset="0"/>
              </a:rPr>
              <a:t>for Lung Cancer Classification</a:t>
            </a:r>
            <a:r>
              <a:rPr lang="en-US" sz="1400" dirty="0">
                <a:effectLst/>
              </a:rPr>
              <a:t> </a:t>
            </a:r>
            <a:endParaRPr lang="en-US" sz="1400" dirty="0"/>
          </a:p>
        </p:txBody>
      </p:sp>
      <p:grpSp>
        <p:nvGrpSpPr>
          <p:cNvPr id="24" name="Group 23">
            <a:extLst>
              <a:ext uri="{FF2B5EF4-FFF2-40B4-BE49-F238E27FC236}">
                <a16:creationId xmlns:a16="http://schemas.microsoft.com/office/drawing/2014/main" id="{D69B6188-745C-7337-855C-E3E4C428387C}"/>
              </a:ext>
            </a:extLst>
          </p:cNvPr>
          <p:cNvGrpSpPr/>
          <p:nvPr/>
        </p:nvGrpSpPr>
        <p:grpSpPr>
          <a:xfrm>
            <a:off x="7053868" y="1336508"/>
            <a:ext cx="4261197" cy="2538768"/>
            <a:chOff x="7053868" y="1336508"/>
            <a:chExt cx="4261197" cy="2538768"/>
          </a:xfrm>
        </p:grpSpPr>
        <p:pic>
          <p:nvPicPr>
            <p:cNvPr id="15" name="Picture 14" descr="A screenshot of a computer&#10;&#10;AI-generated content may be incorrect.">
              <a:extLst>
                <a:ext uri="{FF2B5EF4-FFF2-40B4-BE49-F238E27FC236}">
                  <a16:creationId xmlns:a16="http://schemas.microsoft.com/office/drawing/2014/main" id="{0428ACF1-2872-96CC-5CED-1335553056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53868" y="1336508"/>
              <a:ext cx="4261197" cy="2092492"/>
            </a:xfrm>
            <a:prstGeom prst="rect">
              <a:avLst/>
            </a:prstGeom>
          </p:spPr>
        </p:pic>
        <p:sp>
          <p:nvSpPr>
            <p:cNvPr id="17" name="TextBox 16">
              <a:extLst>
                <a:ext uri="{FF2B5EF4-FFF2-40B4-BE49-F238E27FC236}">
                  <a16:creationId xmlns:a16="http://schemas.microsoft.com/office/drawing/2014/main" id="{91A4E630-AFB4-9004-2582-09E119D11976}"/>
                </a:ext>
              </a:extLst>
            </p:cNvPr>
            <p:cNvSpPr txBox="1"/>
            <p:nvPr/>
          </p:nvSpPr>
          <p:spPr>
            <a:xfrm>
              <a:off x="7649000" y="3505944"/>
              <a:ext cx="3273949" cy="369332"/>
            </a:xfrm>
            <a:prstGeom prst="rect">
              <a:avLst/>
            </a:prstGeom>
            <a:noFill/>
          </p:spPr>
          <p:txBody>
            <a:bodyPr wrap="square">
              <a:spAutoFit/>
            </a:bodyPr>
            <a:lstStyle/>
            <a:p>
              <a:pPr algn="ctr"/>
              <a:r>
                <a:rPr lang="en-US" sz="1800" dirty="0">
                  <a:effectLst/>
                  <a:latin typeface="Times New Roman" panose="02020603050405020304" pitchFamily="18" charset="0"/>
                  <a:ea typeface="Times New Roman" panose="02020603050405020304" pitchFamily="18" charset="0"/>
                </a:rPr>
                <a:t>Prediction of Cancerous CT-Scan</a:t>
              </a:r>
              <a:r>
                <a:rPr lang="en-US" dirty="0">
                  <a:effectLst/>
                </a:rPr>
                <a:t> </a:t>
              </a:r>
              <a:endParaRPr lang="en-US" dirty="0"/>
            </a:p>
          </p:txBody>
        </p:sp>
      </p:grpSp>
      <p:grpSp>
        <p:nvGrpSpPr>
          <p:cNvPr id="23" name="Group 22">
            <a:extLst>
              <a:ext uri="{FF2B5EF4-FFF2-40B4-BE49-F238E27FC236}">
                <a16:creationId xmlns:a16="http://schemas.microsoft.com/office/drawing/2014/main" id="{9B62B3EF-119D-7041-3F51-C8166D5B2672}"/>
              </a:ext>
            </a:extLst>
          </p:cNvPr>
          <p:cNvGrpSpPr/>
          <p:nvPr/>
        </p:nvGrpSpPr>
        <p:grpSpPr>
          <a:xfrm>
            <a:off x="838200" y="1336508"/>
            <a:ext cx="4261197" cy="2639296"/>
            <a:chOff x="3729755" y="3875276"/>
            <a:chExt cx="4261197" cy="2639296"/>
          </a:xfrm>
        </p:grpSpPr>
        <p:pic>
          <p:nvPicPr>
            <p:cNvPr id="19" name="Picture 18" descr="A screenshot of a computer screen&#10;&#10;AI-generated content may be incorrect.">
              <a:extLst>
                <a:ext uri="{FF2B5EF4-FFF2-40B4-BE49-F238E27FC236}">
                  <a16:creationId xmlns:a16="http://schemas.microsoft.com/office/drawing/2014/main" id="{668E68C2-901D-31A1-1566-06F801A6C7A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24166"/>
            <a:stretch/>
          </p:blipFill>
          <p:spPr bwMode="auto">
            <a:xfrm>
              <a:off x="3729755" y="3875276"/>
              <a:ext cx="4261197" cy="2269964"/>
            </a:xfrm>
            <a:prstGeom prst="rect">
              <a:avLst/>
            </a:prstGeom>
            <a:ln>
              <a:noFill/>
            </a:ln>
            <a:extLst>
              <a:ext uri="{53640926-AAD7-44D8-BBD7-CCE9431645EC}">
                <a14:shadowObscured xmlns:a14="http://schemas.microsoft.com/office/drawing/2010/main"/>
              </a:ext>
            </a:extLst>
          </p:spPr>
        </p:pic>
        <p:sp>
          <p:nvSpPr>
            <p:cNvPr id="21" name="TextBox 20">
              <a:extLst>
                <a:ext uri="{FF2B5EF4-FFF2-40B4-BE49-F238E27FC236}">
                  <a16:creationId xmlns:a16="http://schemas.microsoft.com/office/drawing/2014/main" id="{115B6ACF-916E-404E-8F1B-958679D3DE2F}"/>
                </a:ext>
              </a:extLst>
            </p:cNvPr>
            <p:cNvSpPr txBox="1"/>
            <p:nvPr/>
          </p:nvSpPr>
          <p:spPr>
            <a:xfrm>
              <a:off x="4381168" y="6145240"/>
              <a:ext cx="3055842" cy="369332"/>
            </a:xfrm>
            <a:prstGeom prst="rect">
              <a:avLst/>
            </a:prstGeom>
            <a:noFill/>
          </p:spPr>
          <p:txBody>
            <a:bodyPr wrap="square">
              <a:spAutoFit/>
            </a:bodyPr>
            <a:lstStyle/>
            <a:p>
              <a:pPr algn="ctr"/>
              <a:r>
                <a:rPr lang="en-US" sz="1800" dirty="0">
                  <a:effectLst/>
                  <a:latin typeface="Times New Roman" panose="02020603050405020304" pitchFamily="18" charset="0"/>
                  <a:ea typeface="Times New Roman" panose="02020603050405020304" pitchFamily="18" charset="0"/>
                </a:rPr>
                <a:t>Prediction of Normal CT-Scan</a:t>
              </a:r>
              <a:r>
                <a:rPr lang="en-US" dirty="0">
                  <a:effectLst/>
                </a:rPr>
                <a:t> </a:t>
              </a:r>
              <a:endParaRPr lang="en-US" dirty="0"/>
            </a:p>
          </p:txBody>
        </p:sp>
      </p:grpSp>
      <p:pic>
        <p:nvPicPr>
          <p:cNvPr id="3" name="Picture 2">
            <a:extLst>
              <a:ext uri="{FF2B5EF4-FFF2-40B4-BE49-F238E27FC236}">
                <a16:creationId xmlns:a16="http://schemas.microsoft.com/office/drawing/2014/main" id="{DC2ABAA4-EAD9-2D31-43F6-F950F677BD3D}"/>
              </a:ext>
            </a:extLst>
          </p:cNvPr>
          <p:cNvPicPr>
            <a:picLocks noChangeAspect="1"/>
          </p:cNvPicPr>
          <p:nvPr/>
        </p:nvPicPr>
        <p:blipFill>
          <a:blip r:embed="rId4"/>
          <a:stretch>
            <a:fillRect/>
          </a:stretch>
        </p:blipFill>
        <p:spPr>
          <a:xfrm>
            <a:off x="4545455" y="3902140"/>
            <a:ext cx="3362935" cy="2092492"/>
          </a:xfrm>
          <a:prstGeom prst="rect">
            <a:avLst/>
          </a:prstGeom>
        </p:spPr>
      </p:pic>
      <p:pic>
        <p:nvPicPr>
          <p:cNvPr id="6" name="Picture 2" descr="MIT - WPU : Admission 2025, Fees, Courses, Placement, Ranking">
            <a:extLst>
              <a:ext uri="{FF2B5EF4-FFF2-40B4-BE49-F238E27FC236}">
                <a16:creationId xmlns:a16="http://schemas.microsoft.com/office/drawing/2014/main" id="{6C3532FC-1361-C8F8-A4BF-27CE87DB2F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5567"/>
            <a:ext cx="8382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05522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5A4C69-BF4F-28AF-3FA6-BF3BCEB669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22A555-2981-19C4-6F49-D55CA8DFB90C}"/>
              </a:ext>
            </a:extLst>
          </p:cNvPr>
          <p:cNvSpPr>
            <a:spLocks noGrp="1"/>
          </p:cNvSpPr>
          <p:nvPr>
            <p:ph type="title"/>
          </p:nvPr>
        </p:nvSpPr>
        <p:spPr>
          <a:xfrm>
            <a:off x="838200" y="50801"/>
            <a:ext cx="10515600" cy="1325563"/>
          </a:xfrm>
        </p:spPr>
        <p:txBody>
          <a:bodyPr/>
          <a:lstStyle/>
          <a:p>
            <a:pPr algn="ctr"/>
            <a:r>
              <a:rPr lang="en-US" dirty="0"/>
              <a:t>Conclusion</a:t>
            </a:r>
            <a:endParaRPr lang="en-IN" dirty="0"/>
          </a:p>
        </p:txBody>
      </p:sp>
      <p:sp>
        <p:nvSpPr>
          <p:cNvPr id="4" name="Content Placeholder 3">
            <a:extLst>
              <a:ext uri="{FF2B5EF4-FFF2-40B4-BE49-F238E27FC236}">
                <a16:creationId xmlns:a16="http://schemas.microsoft.com/office/drawing/2014/main" id="{D23BC0F2-FDC7-87D8-39BB-8EA579BA4D8B}"/>
              </a:ext>
            </a:extLst>
          </p:cNvPr>
          <p:cNvSpPr>
            <a:spLocks noGrp="1"/>
          </p:cNvSpPr>
          <p:nvPr>
            <p:ph sz="half" idx="2"/>
          </p:nvPr>
        </p:nvSpPr>
        <p:spPr>
          <a:xfrm>
            <a:off x="838200" y="1253331"/>
            <a:ext cx="10515600" cy="4351338"/>
          </a:xfrm>
        </p:spPr>
        <p:txBody>
          <a:bodyPr>
            <a:normAutofit fontScale="25000" lnSpcReduction="20000"/>
          </a:bodyPr>
          <a:lstStyle/>
          <a:p>
            <a:pPr marL="0" indent="0" algn="just">
              <a:buNone/>
            </a:pPr>
            <a:r>
              <a:rPr lang="en-US" sz="7200" dirty="0">
                <a:solidFill>
                  <a:srgbClr val="000000"/>
                </a:solidFill>
                <a:effectLst/>
              </a:rPr>
              <a:t>The DeepTumorNet project successfully delivers an end-to-end lung cancer classification system</a:t>
            </a:r>
          </a:p>
          <a:p>
            <a:pPr marL="0" indent="0" algn="just">
              <a:buNone/>
            </a:pPr>
            <a:r>
              <a:rPr lang="en-US" sz="7200" dirty="0">
                <a:solidFill>
                  <a:srgbClr val="000000"/>
                </a:solidFill>
                <a:effectLst/>
              </a:rPr>
              <a:t>using deep learning techniques. By leveraging Convolutional Neural Networks (CNNs) and transfer</a:t>
            </a:r>
          </a:p>
          <a:p>
            <a:pPr marL="0" indent="0" algn="just">
              <a:buNone/>
            </a:pPr>
            <a:r>
              <a:rPr lang="en-US" sz="7200" dirty="0">
                <a:solidFill>
                  <a:srgbClr val="000000"/>
                </a:solidFill>
                <a:effectLst/>
              </a:rPr>
              <a:t>learning, the project achieved high accuracy (97.06%) and demonstrated strong reliability across</a:t>
            </a:r>
          </a:p>
          <a:p>
            <a:pPr marL="0" indent="0" algn="just">
              <a:buNone/>
            </a:pPr>
            <a:r>
              <a:rPr lang="en-US" sz="7200" dirty="0">
                <a:solidFill>
                  <a:srgbClr val="000000"/>
                </a:solidFill>
                <a:effectLst/>
              </a:rPr>
              <a:t>multiple models.</a:t>
            </a:r>
          </a:p>
          <a:p>
            <a:pPr marL="0" indent="0" algn="just">
              <a:buNone/>
            </a:pPr>
            <a:endParaRPr lang="en-US" sz="7200" dirty="0">
              <a:solidFill>
                <a:srgbClr val="000000"/>
              </a:solidFill>
              <a:effectLst/>
            </a:endParaRPr>
          </a:p>
          <a:p>
            <a:pPr marL="0" indent="0" algn="just">
              <a:buNone/>
            </a:pPr>
            <a:r>
              <a:rPr lang="en-US" sz="7200" dirty="0">
                <a:solidFill>
                  <a:srgbClr val="000000"/>
                </a:solidFill>
                <a:effectLst/>
              </a:rPr>
              <a:t>Key accomplishments include:</a:t>
            </a:r>
          </a:p>
          <a:p>
            <a:pPr marL="0" indent="0" algn="just">
              <a:buNone/>
            </a:pPr>
            <a:r>
              <a:rPr lang="en-US" sz="7200" dirty="0">
                <a:solidFill>
                  <a:srgbClr val="000000"/>
                </a:solidFill>
                <a:effectLst/>
              </a:rPr>
              <a:t>• Development of a reproducible and scalable AI pipeline</a:t>
            </a:r>
          </a:p>
          <a:p>
            <a:pPr marL="0" indent="0" algn="just">
              <a:buNone/>
            </a:pPr>
            <a:r>
              <a:rPr lang="en-US" sz="7200" dirty="0">
                <a:solidFill>
                  <a:srgbClr val="000000"/>
                </a:solidFill>
                <a:effectLst/>
              </a:rPr>
              <a:t>• Evaluation of three CNN architectures (</a:t>
            </a:r>
            <a:r>
              <a:rPr lang="en-US" sz="7200" dirty="0" err="1">
                <a:solidFill>
                  <a:srgbClr val="000000"/>
                </a:solidFill>
                <a:effectLst/>
              </a:rPr>
              <a:t>ResNet</a:t>
            </a:r>
            <a:r>
              <a:rPr lang="en-US" sz="7200" dirty="0">
                <a:solidFill>
                  <a:srgbClr val="000000"/>
                </a:solidFill>
                <a:effectLst/>
              </a:rPr>
              <a:t>, InceptionV3, </a:t>
            </a:r>
            <a:r>
              <a:rPr lang="en-US" sz="7200" dirty="0" err="1">
                <a:solidFill>
                  <a:srgbClr val="000000"/>
                </a:solidFill>
                <a:effectLst/>
              </a:rPr>
              <a:t>NASNetMobile</a:t>
            </a:r>
            <a:r>
              <a:rPr lang="en-US" sz="7200" dirty="0">
                <a:solidFill>
                  <a:srgbClr val="000000"/>
                </a:solidFill>
                <a:effectLst/>
              </a:rPr>
              <a:t>)</a:t>
            </a:r>
          </a:p>
          <a:p>
            <a:pPr marL="0" indent="0" algn="just">
              <a:buNone/>
            </a:pPr>
            <a:r>
              <a:rPr lang="en-US" sz="7200" dirty="0">
                <a:solidFill>
                  <a:srgbClr val="000000"/>
                </a:solidFill>
                <a:effectLst/>
              </a:rPr>
              <a:t>• Integration of </a:t>
            </a:r>
            <a:r>
              <a:rPr lang="en-US" sz="7200" dirty="0" err="1">
                <a:solidFill>
                  <a:srgbClr val="000000"/>
                </a:solidFill>
                <a:effectLst/>
              </a:rPr>
              <a:t>MLflow</a:t>
            </a:r>
            <a:r>
              <a:rPr lang="en-US" sz="7200" dirty="0">
                <a:solidFill>
                  <a:srgbClr val="000000"/>
                </a:solidFill>
                <a:effectLst/>
              </a:rPr>
              <a:t>, DVC, and Flask for deployment, tracking, and versioning</a:t>
            </a:r>
          </a:p>
          <a:p>
            <a:pPr marL="0" indent="0" algn="just">
              <a:buNone/>
            </a:pPr>
            <a:r>
              <a:rPr lang="en-US" sz="7200" dirty="0">
                <a:solidFill>
                  <a:srgbClr val="000000"/>
                </a:solidFill>
                <a:effectLst/>
              </a:rPr>
              <a:t>• Real-time prediction through a REST API</a:t>
            </a:r>
          </a:p>
          <a:p>
            <a:pPr marL="0" indent="0" algn="just">
              <a:buNone/>
            </a:pPr>
            <a:r>
              <a:rPr lang="en-US" sz="7200" dirty="0">
                <a:solidFill>
                  <a:srgbClr val="000000"/>
                </a:solidFill>
                <a:effectLst/>
              </a:rPr>
              <a:t>• Consistent performance across precision, recall, F1-score, and specificity</a:t>
            </a:r>
          </a:p>
          <a:p>
            <a:pPr marL="0" indent="0" algn="just">
              <a:buNone/>
            </a:pPr>
            <a:endParaRPr lang="en-US" sz="7200" dirty="0">
              <a:solidFill>
                <a:srgbClr val="000000"/>
              </a:solidFill>
              <a:effectLst/>
            </a:endParaRPr>
          </a:p>
          <a:p>
            <a:pPr marL="0" indent="0" algn="just">
              <a:buNone/>
            </a:pPr>
            <a:r>
              <a:rPr lang="en-US" sz="7200" dirty="0">
                <a:solidFill>
                  <a:srgbClr val="000000"/>
                </a:solidFill>
                <a:effectLst/>
              </a:rPr>
              <a:t>The project not only meets its technical objectives but also provides a practical and deployable</a:t>
            </a:r>
          </a:p>
          <a:p>
            <a:pPr marL="0" indent="0" algn="just">
              <a:buNone/>
            </a:pPr>
            <a:r>
              <a:rPr lang="en-US" sz="7200" dirty="0">
                <a:solidFill>
                  <a:srgbClr val="000000"/>
                </a:solidFill>
                <a:effectLst/>
              </a:rPr>
              <a:t>solution to support early-stage lung cancer detection. With further tuning and clinical validation,</a:t>
            </a:r>
          </a:p>
          <a:p>
            <a:pPr marL="0" indent="0" algn="just">
              <a:buNone/>
            </a:pPr>
            <a:r>
              <a:rPr lang="en-US" sz="7200" dirty="0">
                <a:solidFill>
                  <a:srgbClr val="000000"/>
                </a:solidFill>
                <a:effectLst/>
              </a:rPr>
              <a:t>DeepTumorNet has the potential to become an integral part of AI-powered medical diagnostics in the</a:t>
            </a:r>
          </a:p>
          <a:p>
            <a:pPr marL="0" indent="0" algn="just">
              <a:buNone/>
            </a:pPr>
            <a:r>
              <a:rPr lang="en-US" sz="7200" dirty="0">
                <a:solidFill>
                  <a:srgbClr val="000000"/>
                </a:solidFill>
                <a:effectLst/>
              </a:rPr>
              <a:t>near future.</a:t>
            </a:r>
          </a:p>
          <a:p>
            <a:pPr marL="0" indent="0">
              <a:buNone/>
            </a:pPr>
            <a:endParaRPr lang="en-IN" dirty="0"/>
          </a:p>
        </p:txBody>
      </p:sp>
      <p:sp>
        <p:nvSpPr>
          <p:cNvPr id="5" name="Date Placeholder 4">
            <a:extLst>
              <a:ext uri="{FF2B5EF4-FFF2-40B4-BE49-F238E27FC236}">
                <a16:creationId xmlns:a16="http://schemas.microsoft.com/office/drawing/2014/main" id="{961CE8EC-807C-D4C2-77C4-F4FD04AA6037}"/>
              </a:ext>
            </a:extLst>
          </p:cNvPr>
          <p:cNvSpPr>
            <a:spLocks noGrp="1"/>
          </p:cNvSpPr>
          <p:nvPr>
            <p:ph type="dt" sz="half" idx="10"/>
          </p:nvPr>
        </p:nvSpPr>
        <p:spPr/>
        <p:txBody>
          <a:bodyPr/>
          <a:lstStyle/>
          <a:p>
            <a:fld id="{63A1C593-65D0-4073-BCC9-577B9352EA97}" type="datetime1">
              <a:rPr lang="en-US" smtClean="0"/>
              <a:t>5/6/25</a:t>
            </a:fld>
            <a:endParaRPr lang="en-US"/>
          </a:p>
        </p:txBody>
      </p:sp>
      <p:sp>
        <p:nvSpPr>
          <p:cNvPr id="6" name="Slide Number Placeholder 5">
            <a:extLst>
              <a:ext uri="{FF2B5EF4-FFF2-40B4-BE49-F238E27FC236}">
                <a16:creationId xmlns:a16="http://schemas.microsoft.com/office/drawing/2014/main" id="{89EB2DC8-2BA0-6EE8-F219-E2F0B18D7CDE}"/>
              </a:ext>
            </a:extLst>
          </p:cNvPr>
          <p:cNvSpPr>
            <a:spLocks noGrp="1"/>
          </p:cNvSpPr>
          <p:nvPr>
            <p:ph type="sldNum" sz="quarter" idx="12"/>
          </p:nvPr>
        </p:nvSpPr>
        <p:spPr/>
        <p:txBody>
          <a:bodyPr/>
          <a:lstStyle/>
          <a:p>
            <a:fld id="{9B618960-8005-486C-9A75-10CB2AAC16F9}" type="slidenum">
              <a:rPr lang="en-US" smtClean="0"/>
              <a:t>37</a:t>
            </a:fld>
            <a:endParaRPr lang="en-US"/>
          </a:p>
        </p:txBody>
      </p:sp>
      <p:pic>
        <p:nvPicPr>
          <p:cNvPr id="3" name="Picture 2" descr="MIT - WPU : Admission 2025, Fees, Courses, Placement, Ranking">
            <a:extLst>
              <a:ext uri="{FF2B5EF4-FFF2-40B4-BE49-F238E27FC236}">
                <a16:creationId xmlns:a16="http://schemas.microsoft.com/office/drawing/2014/main" id="{137117B6-CCB9-3F18-FB51-501B2706C7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567"/>
            <a:ext cx="8382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39655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Publication Details</a:t>
            </a:r>
          </a:p>
        </p:txBody>
      </p:sp>
      <p:sp>
        <p:nvSpPr>
          <p:cNvPr id="3" name="Content Placeholder 2"/>
          <p:cNvSpPr>
            <a:spLocks noGrp="1"/>
          </p:cNvSpPr>
          <p:nvPr>
            <p:ph idx="1"/>
          </p:nvPr>
        </p:nvSpPr>
        <p:spPr/>
        <p:txBody>
          <a:bodyPr/>
          <a:lstStyle/>
          <a:p>
            <a:pPr marL="0" indent="0">
              <a:lnSpc>
                <a:spcPct val="150000"/>
              </a:lnSpc>
              <a:buNone/>
            </a:pPr>
            <a:r>
              <a:rPr lang="en-US" dirty="0"/>
              <a:t>Paper titled “DeepTumorNet: End-to-End Lung Cancer</a:t>
            </a:r>
          </a:p>
          <a:p>
            <a:pPr marL="0" indent="0">
              <a:lnSpc>
                <a:spcPct val="150000"/>
              </a:lnSpc>
              <a:buNone/>
            </a:pPr>
            <a:r>
              <a:rPr lang="en-US" dirty="0"/>
              <a:t>Classification Using Deep Learning” submitted at International Journal of Electrical and Computer Engineering Systems</a:t>
            </a:r>
          </a:p>
        </p:txBody>
      </p:sp>
      <p:sp>
        <p:nvSpPr>
          <p:cNvPr id="4" name="Date Placeholder 3"/>
          <p:cNvSpPr>
            <a:spLocks noGrp="1"/>
          </p:cNvSpPr>
          <p:nvPr>
            <p:ph type="dt" sz="half" idx="10"/>
          </p:nvPr>
        </p:nvSpPr>
        <p:spPr/>
        <p:txBody>
          <a:bodyPr/>
          <a:lstStyle/>
          <a:p>
            <a:fld id="{63A1C593-65D0-4073-BCC9-577B9352EA97}" type="datetime1">
              <a:rPr lang="en-US" smtClean="0"/>
              <a:t>5/6/25</a:t>
            </a:fld>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38</a:t>
            </a:fld>
            <a:endParaRPr lang="en-US"/>
          </a:p>
        </p:txBody>
      </p:sp>
      <p:pic>
        <p:nvPicPr>
          <p:cNvPr id="6" name="Picture 2" descr="MIT - WPU : Admission 2025, Fees, Courses, Placement, Ranking">
            <a:extLst>
              <a:ext uri="{FF2B5EF4-FFF2-40B4-BE49-F238E27FC236}">
                <a16:creationId xmlns:a16="http://schemas.microsoft.com/office/drawing/2014/main" id="{EAEBA925-A852-A47E-FAE0-D8CEA80AF0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567"/>
            <a:ext cx="838200" cy="9080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References</a:t>
            </a:r>
          </a:p>
        </p:txBody>
      </p:sp>
      <p:sp>
        <p:nvSpPr>
          <p:cNvPr id="3" name="Content Placeholder 2"/>
          <p:cNvSpPr>
            <a:spLocks noGrp="1"/>
          </p:cNvSpPr>
          <p:nvPr>
            <p:ph idx="1"/>
          </p:nvPr>
        </p:nvSpPr>
        <p:spPr>
          <a:xfrm>
            <a:off x="548640" y="1391478"/>
            <a:ext cx="10805160" cy="4785485"/>
          </a:xfrm>
        </p:spPr>
        <p:txBody>
          <a:bodyPr>
            <a:noAutofit/>
          </a:bodyPr>
          <a:lstStyle/>
          <a:p>
            <a:pPr marL="342900" lvl="0" indent="-342900" algn="just">
              <a:lnSpc>
                <a:spcPct val="115000"/>
              </a:lnSpc>
              <a:spcAft>
                <a:spcPts val="250"/>
              </a:spcAft>
              <a:buSzPts val="800"/>
              <a:buFont typeface="Times New Roman" panose="02020603050405020304" pitchFamily="18" charset="0"/>
              <a:buAutoNum type="arabicPeriod"/>
              <a:tabLst>
                <a:tab pos="228600" algn="l"/>
              </a:tabLst>
            </a:pPr>
            <a:r>
              <a:rPr lang="en-US" sz="1400" spc="-5" dirty="0">
                <a:effectLst/>
                <a:latin typeface="Times New Roman" panose="02020603050405020304" pitchFamily="18" charset="0"/>
                <a:ea typeface="SimSun" panose="02010600030101010101" pitchFamily="2" charset="-122"/>
              </a:rPr>
              <a:t>P. Keerthi, S. S. S. Y., and I. S., "Lung cancer classification using deep neural networks," 2025 AI-Driven Smart Healthcare for Society 5.0, Kolkata, India, 2025, pp. 1–6, </a:t>
            </a:r>
            <a:r>
              <a:rPr lang="en-US" sz="1400" spc="-5" dirty="0" err="1">
                <a:effectLst/>
                <a:latin typeface="Times New Roman" panose="02020603050405020304" pitchFamily="18" charset="0"/>
                <a:ea typeface="SimSun" panose="02010600030101010101" pitchFamily="2" charset="-122"/>
              </a:rPr>
              <a:t>doi</a:t>
            </a:r>
            <a:r>
              <a:rPr lang="en-US" sz="1400" spc="-5" dirty="0">
                <a:effectLst/>
                <a:latin typeface="Times New Roman" panose="02020603050405020304" pitchFamily="18" charset="0"/>
                <a:ea typeface="SimSun" panose="02010600030101010101" pitchFamily="2" charset="-122"/>
              </a:rPr>
              <a:t>: 10.1109/IEEECONF64992.2025.10963162.</a:t>
            </a:r>
            <a:endParaRPr lang="en-US" sz="1400" dirty="0">
              <a:effectLst/>
              <a:latin typeface="Times New Roman" panose="02020603050405020304" pitchFamily="18" charset="0"/>
              <a:ea typeface="MS Mincho" panose="02020609040205080304" pitchFamily="49" charset="-128"/>
            </a:endParaRPr>
          </a:p>
          <a:p>
            <a:pPr marL="342900" lvl="0" indent="-342900" algn="just">
              <a:lnSpc>
                <a:spcPct val="115000"/>
              </a:lnSpc>
              <a:spcAft>
                <a:spcPts val="250"/>
              </a:spcAft>
              <a:buSzPts val="800"/>
              <a:buFont typeface="Times New Roman" panose="02020603050405020304" pitchFamily="18" charset="0"/>
              <a:buAutoNum type="arabicPeriod"/>
              <a:tabLst>
                <a:tab pos="228600" algn="l"/>
              </a:tabLst>
            </a:pPr>
            <a:r>
              <a:rPr lang="en-US" sz="1400" spc="-5" dirty="0">
                <a:effectLst/>
                <a:latin typeface="Times New Roman" panose="02020603050405020304" pitchFamily="18" charset="0"/>
                <a:ea typeface="SimSun" panose="02010600030101010101" pitchFamily="2" charset="-122"/>
              </a:rPr>
              <a:t>N. S. Jozi and G. A. Al-Suhail, "Lung cancer detection in radiological imaging using deep learning: A review," 2024 5th International Conference on Communications, Information, Electronic and Energy Systems (CIEES), </a:t>
            </a:r>
            <a:r>
              <a:rPr lang="en-US" sz="1400" spc="-5" dirty="0" err="1">
                <a:effectLst/>
                <a:latin typeface="Times New Roman" panose="02020603050405020304" pitchFamily="18" charset="0"/>
                <a:ea typeface="SimSun" panose="02010600030101010101" pitchFamily="2" charset="-122"/>
              </a:rPr>
              <a:t>Veliko</a:t>
            </a:r>
            <a:r>
              <a:rPr lang="en-US" sz="1400" spc="-5" dirty="0">
                <a:effectLst/>
                <a:latin typeface="Times New Roman" panose="02020603050405020304" pitchFamily="18" charset="0"/>
                <a:ea typeface="SimSun" panose="02010600030101010101" pitchFamily="2" charset="-122"/>
              </a:rPr>
              <a:t> </a:t>
            </a:r>
            <a:r>
              <a:rPr lang="en-US" sz="1400" spc="-5" dirty="0" err="1">
                <a:effectLst/>
                <a:latin typeface="Times New Roman" panose="02020603050405020304" pitchFamily="18" charset="0"/>
                <a:ea typeface="SimSun" panose="02010600030101010101" pitchFamily="2" charset="-122"/>
              </a:rPr>
              <a:t>Tarnovo</a:t>
            </a:r>
            <a:r>
              <a:rPr lang="en-US" sz="1400" spc="-5" dirty="0">
                <a:effectLst/>
                <a:latin typeface="Times New Roman" panose="02020603050405020304" pitchFamily="18" charset="0"/>
                <a:ea typeface="SimSun" panose="02010600030101010101" pitchFamily="2" charset="-122"/>
              </a:rPr>
              <a:t>, Bulgaria, 2024, pp. 1–8, </a:t>
            </a:r>
            <a:r>
              <a:rPr lang="en-US" sz="1400" spc="-5" dirty="0" err="1">
                <a:effectLst/>
                <a:latin typeface="Times New Roman" panose="02020603050405020304" pitchFamily="18" charset="0"/>
                <a:ea typeface="SimSun" panose="02010600030101010101" pitchFamily="2" charset="-122"/>
              </a:rPr>
              <a:t>doi</a:t>
            </a:r>
            <a:r>
              <a:rPr lang="en-US" sz="1400" spc="-5" dirty="0">
                <a:effectLst/>
                <a:latin typeface="Times New Roman" panose="02020603050405020304" pitchFamily="18" charset="0"/>
                <a:ea typeface="SimSun" panose="02010600030101010101" pitchFamily="2" charset="-122"/>
              </a:rPr>
              <a:t>: 10.1109/CIEES62939.2024.10811230.</a:t>
            </a:r>
            <a:endParaRPr lang="en-US" sz="1400" dirty="0">
              <a:effectLst/>
              <a:latin typeface="Times New Roman" panose="02020603050405020304" pitchFamily="18" charset="0"/>
              <a:ea typeface="MS Mincho" panose="02020609040205080304" pitchFamily="49" charset="-128"/>
            </a:endParaRPr>
          </a:p>
          <a:p>
            <a:pPr marL="342900" lvl="0" indent="-342900" algn="just">
              <a:lnSpc>
                <a:spcPct val="115000"/>
              </a:lnSpc>
              <a:spcAft>
                <a:spcPts val="250"/>
              </a:spcAft>
              <a:buSzPts val="800"/>
              <a:buFont typeface="Times New Roman" panose="02020603050405020304" pitchFamily="18" charset="0"/>
              <a:buAutoNum type="arabicPeriod"/>
              <a:tabLst>
                <a:tab pos="228600" algn="l"/>
              </a:tabLst>
            </a:pPr>
            <a:r>
              <a:rPr lang="en-US" sz="1400" spc="-5" dirty="0">
                <a:effectLst/>
                <a:latin typeface="Times New Roman" panose="02020603050405020304" pitchFamily="18" charset="0"/>
                <a:ea typeface="SimSun" panose="02010600030101010101" pitchFamily="2" charset="-122"/>
              </a:rPr>
              <a:t>S. </a:t>
            </a:r>
            <a:r>
              <a:rPr lang="en-US" sz="1400" spc="-5" dirty="0" err="1">
                <a:effectLst/>
                <a:latin typeface="Times New Roman" panose="02020603050405020304" pitchFamily="18" charset="0"/>
                <a:ea typeface="SimSun" panose="02010600030101010101" pitchFamily="2" charset="-122"/>
              </a:rPr>
              <a:t>Marappan</a:t>
            </a:r>
            <a:r>
              <a:rPr lang="en-US" sz="1400" spc="-5" dirty="0">
                <a:effectLst/>
                <a:latin typeface="Times New Roman" panose="02020603050405020304" pitchFamily="18" charset="0"/>
                <a:ea typeface="SimSun" panose="02010600030101010101" pitchFamily="2" charset="-122"/>
              </a:rPr>
              <a:t>, S. Roy, B. </a:t>
            </a:r>
            <a:r>
              <a:rPr lang="en-US" sz="1400" spc="-5" dirty="0" err="1">
                <a:effectLst/>
                <a:latin typeface="Times New Roman" panose="02020603050405020304" pitchFamily="18" charset="0"/>
                <a:ea typeface="SimSun" panose="02010600030101010101" pitchFamily="2" charset="-122"/>
              </a:rPr>
              <a:t>Ankayarkanni</a:t>
            </a:r>
            <a:r>
              <a:rPr lang="en-US" sz="1400" spc="-5" dirty="0">
                <a:effectLst/>
                <a:latin typeface="Times New Roman" panose="02020603050405020304" pitchFamily="18" charset="0"/>
                <a:ea typeface="SimSun" panose="02010600030101010101" pitchFamily="2" charset="-122"/>
              </a:rPr>
              <a:t>, S. </a:t>
            </a:r>
            <a:r>
              <a:rPr lang="en-US" sz="1400" spc="-5" dirty="0" err="1">
                <a:effectLst/>
                <a:latin typeface="Times New Roman" panose="02020603050405020304" pitchFamily="18" charset="0"/>
                <a:ea typeface="SimSun" panose="02010600030101010101" pitchFamily="2" charset="-122"/>
              </a:rPr>
              <a:t>Revathy</a:t>
            </a:r>
            <a:r>
              <a:rPr lang="en-US" sz="1400" spc="-5" dirty="0">
                <a:effectLst/>
                <a:latin typeface="Times New Roman" panose="02020603050405020304" pitchFamily="18" charset="0"/>
                <a:ea typeface="SimSun" panose="02010600030101010101" pitchFamily="2" charset="-122"/>
              </a:rPr>
              <a:t>, and P. Asha, "Enhancing predictive accuracy in lung disease diagnosis through hybrid </a:t>
            </a:r>
            <a:r>
              <a:rPr lang="en-US" sz="1400" spc="-5" dirty="0" err="1">
                <a:effectLst/>
                <a:latin typeface="Times New Roman" panose="02020603050405020304" pitchFamily="18" charset="0"/>
                <a:ea typeface="SimSun" panose="02010600030101010101" pitchFamily="2" charset="-122"/>
              </a:rPr>
              <a:t>ResNet</a:t>
            </a:r>
            <a:r>
              <a:rPr lang="en-US" sz="1400" spc="-5" dirty="0">
                <a:effectLst/>
                <a:latin typeface="Times New Roman" panose="02020603050405020304" pitchFamily="18" charset="0"/>
                <a:ea typeface="SimSun" panose="02010600030101010101" pitchFamily="2" charset="-122"/>
              </a:rPr>
              <a:t> and transfer learning models," 2024 International Conference on Advances in Modern Age Technologies for Health and Engineering Science (AMATHE), Shivamogga, India, 2024, pp. 1–7, </a:t>
            </a:r>
            <a:r>
              <a:rPr lang="en-US" sz="1400" spc="-5" dirty="0" err="1">
                <a:effectLst/>
                <a:latin typeface="Times New Roman" panose="02020603050405020304" pitchFamily="18" charset="0"/>
                <a:ea typeface="SimSun" panose="02010600030101010101" pitchFamily="2" charset="-122"/>
              </a:rPr>
              <a:t>doi</a:t>
            </a:r>
            <a:r>
              <a:rPr lang="en-US" sz="1400" spc="-5" dirty="0">
                <a:effectLst/>
                <a:latin typeface="Times New Roman" panose="02020603050405020304" pitchFamily="18" charset="0"/>
                <a:ea typeface="SimSun" panose="02010600030101010101" pitchFamily="2" charset="-122"/>
              </a:rPr>
              <a:t>: 10.1109/AMATHE61652.2024.10582190.</a:t>
            </a:r>
            <a:endParaRPr lang="en-US" sz="1400" dirty="0">
              <a:effectLst/>
              <a:latin typeface="Times New Roman" panose="02020603050405020304" pitchFamily="18" charset="0"/>
              <a:ea typeface="MS Mincho" panose="02020609040205080304" pitchFamily="49" charset="-128"/>
            </a:endParaRPr>
          </a:p>
          <a:p>
            <a:pPr marL="342900" lvl="0" indent="-342900" algn="just">
              <a:lnSpc>
                <a:spcPct val="115000"/>
              </a:lnSpc>
              <a:spcAft>
                <a:spcPts val="250"/>
              </a:spcAft>
              <a:buSzPts val="800"/>
              <a:buFont typeface="Times New Roman" panose="02020603050405020304" pitchFamily="18" charset="0"/>
              <a:buAutoNum type="arabicPeriod"/>
              <a:tabLst>
                <a:tab pos="228600" algn="l"/>
              </a:tabLst>
            </a:pPr>
            <a:r>
              <a:rPr lang="en-US" sz="1400" spc="-5" dirty="0">
                <a:effectLst/>
                <a:latin typeface="Times New Roman" panose="02020603050405020304" pitchFamily="18" charset="0"/>
                <a:ea typeface="SimSun" panose="02010600030101010101" pitchFamily="2" charset="-122"/>
              </a:rPr>
              <a:t>O. </a:t>
            </a:r>
            <a:r>
              <a:rPr lang="en-US" sz="1400" spc="-5" dirty="0" err="1">
                <a:effectLst/>
                <a:latin typeface="Times New Roman" panose="02020603050405020304" pitchFamily="18" charset="0"/>
                <a:ea typeface="SimSun" panose="02010600030101010101" pitchFamily="2" charset="-122"/>
              </a:rPr>
              <a:t>Khouadja</a:t>
            </a:r>
            <a:r>
              <a:rPr lang="en-US" sz="1400" spc="-5" dirty="0">
                <a:effectLst/>
                <a:latin typeface="Times New Roman" panose="02020603050405020304" pitchFamily="18" charset="0"/>
                <a:ea typeface="SimSun" panose="02010600030101010101" pitchFamily="2" charset="-122"/>
              </a:rPr>
              <a:t> and M. S. </a:t>
            </a:r>
            <a:r>
              <a:rPr lang="en-US" sz="1400" spc="-5" dirty="0" err="1">
                <a:effectLst/>
                <a:latin typeface="Times New Roman" panose="02020603050405020304" pitchFamily="18" charset="0"/>
                <a:ea typeface="SimSun" panose="02010600030101010101" pitchFamily="2" charset="-122"/>
              </a:rPr>
              <a:t>Naceur</a:t>
            </a:r>
            <a:r>
              <a:rPr lang="en-US" sz="1400" spc="-5" dirty="0">
                <a:effectLst/>
                <a:latin typeface="Times New Roman" panose="02020603050405020304" pitchFamily="18" charset="0"/>
                <a:ea typeface="SimSun" panose="02010600030101010101" pitchFamily="2" charset="-122"/>
              </a:rPr>
              <a:t>, "Lung cancer detection with machine learning and deep learning: A narrative review," 2023 IEEE International Conference on Advanced Systems and Emergent Technologies (IC_ASET), </a:t>
            </a:r>
            <a:r>
              <a:rPr lang="en-US" sz="1400" spc="-5" dirty="0" err="1">
                <a:effectLst/>
                <a:latin typeface="Times New Roman" panose="02020603050405020304" pitchFamily="18" charset="0"/>
                <a:ea typeface="SimSun" panose="02010600030101010101" pitchFamily="2" charset="-122"/>
              </a:rPr>
              <a:t>Hammamet</a:t>
            </a:r>
            <a:r>
              <a:rPr lang="en-US" sz="1400" spc="-5" dirty="0">
                <a:effectLst/>
                <a:latin typeface="Times New Roman" panose="02020603050405020304" pitchFamily="18" charset="0"/>
                <a:ea typeface="SimSun" panose="02010600030101010101" pitchFamily="2" charset="-122"/>
              </a:rPr>
              <a:t>, Tunisia, 2023, pp. 1–8, </a:t>
            </a:r>
            <a:r>
              <a:rPr lang="en-US" sz="1400" spc="-5" dirty="0" err="1">
                <a:effectLst/>
                <a:latin typeface="Times New Roman" panose="02020603050405020304" pitchFamily="18" charset="0"/>
                <a:ea typeface="SimSun" panose="02010600030101010101" pitchFamily="2" charset="-122"/>
              </a:rPr>
              <a:t>doi</a:t>
            </a:r>
            <a:r>
              <a:rPr lang="en-US" sz="1400" spc="-5" dirty="0">
                <a:effectLst/>
                <a:latin typeface="Times New Roman" panose="02020603050405020304" pitchFamily="18" charset="0"/>
                <a:ea typeface="SimSun" panose="02010600030101010101" pitchFamily="2" charset="-122"/>
              </a:rPr>
              <a:t>: 10.1109/IC_ASET58101.2023.10150913.</a:t>
            </a:r>
            <a:endParaRPr lang="en-US" sz="1400" dirty="0">
              <a:effectLst/>
              <a:latin typeface="Times New Roman" panose="02020603050405020304" pitchFamily="18" charset="0"/>
              <a:ea typeface="MS Mincho" panose="02020609040205080304" pitchFamily="49" charset="-128"/>
            </a:endParaRPr>
          </a:p>
          <a:p>
            <a:pPr marL="342900" lvl="0" indent="-342900" algn="just">
              <a:lnSpc>
                <a:spcPct val="115000"/>
              </a:lnSpc>
              <a:spcAft>
                <a:spcPts val="250"/>
              </a:spcAft>
              <a:buSzPts val="800"/>
              <a:buFont typeface="Times New Roman" panose="02020603050405020304" pitchFamily="18" charset="0"/>
              <a:buAutoNum type="arabicPeriod"/>
              <a:tabLst>
                <a:tab pos="228600" algn="l"/>
              </a:tabLst>
            </a:pPr>
            <a:r>
              <a:rPr lang="en-US" sz="1400" spc="-5" dirty="0">
                <a:effectLst/>
                <a:latin typeface="Times New Roman" panose="02020603050405020304" pitchFamily="18" charset="0"/>
                <a:ea typeface="SimSun" panose="02010600030101010101" pitchFamily="2" charset="-122"/>
              </a:rPr>
              <a:t>I. V. and D. Menaka, "Real-time detection of lung cancer using CNN," 2023 2nd International Conference on Vision Towards Emerging Trends in Communication and Networking Technologies (</a:t>
            </a:r>
            <a:r>
              <a:rPr lang="en-US" sz="1400" spc="-5" dirty="0" err="1">
                <a:effectLst/>
                <a:latin typeface="Times New Roman" panose="02020603050405020304" pitchFamily="18" charset="0"/>
                <a:ea typeface="SimSun" panose="02010600030101010101" pitchFamily="2" charset="-122"/>
              </a:rPr>
              <a:t>ViTECoN</a:t>
            </a:r>
            <a:r>
              <a:rPr lang="en-US" sz="1400" spc="-5" dirty="0">
                <a:effectLst/>
                <a:latin typeface="Times New Roman" panose="02020603050405020304" pitchFamily="18" charset="0"/>
                <a:ea typeface="SimSun" panose="02010600030101010101" pitchFamily="2" charset="-122"/>
              </a:rPr>
              <a:t>), Vellore, India, 2023, pp. 1–6, </a:t>
            </a:r>
            <a:r>
              <a:rPr lang="en-US" sz="1400" spc="-5" dirty="0" err="1">
                <a:effectLst/>
                <a:latin typeface="Times New Roman" panose="02020603050405020304" pitchFamily="18" charset="0"/>
                <a:ea typeface="SimSun" panose="02010600030101010101" pitchFamily="2" charset="-122"/>
              </a:rPr>
              <a:t>doi</a:t>
            </a:r>
            <a:r>
              <a:rPr lang="en-US" sz="1400" spc="-5" dirty="0">
                <a:effectLst/>
                <a:latin typeface="Times New Roman" panose="02020603050405020304" pitchFamily="18" charset="0"/>
                <a:ea typeface="SimSun" panose="02010600030101010101" pitchFamily="2" charset="-122"/>
              </a:rPr>
              <a:t>: 10.1109/ViTECoN58111.2023.10157316.</a:t>
            </a:r>
            <a:endParaRPr lang="en-US" sz="1400" dirty="0">
              <a:effectLst/>
              <a:latin typeface="Times New Roman" panose="02020603050405020304" pitchFamily="18" charset="0"/>
              <a:ea typeface="MS Mincho" panose="02020609040205080304" pitchFamily="49" charset="-128"/>
            </a:endParaRPr>
          </a:p>
          <a:p>
            <a:pPr marL="342900" lvl="0" indent="-342900" algn="just">
              <a:lnSpc>
                <a:spcPct val="115000"/>
              </a:lnSpc>
              <a:spcAft>
                <a:spcPts val="250"/>
              </a:spcAft>
              <a:buSzPts val="800"/>
              <a:buFont typeface="Times New Roman" panose="02020603050405020304" pitchFamily="18" charset="0"/>
              <a:buAutoNum type="arabicPeriod"/>
              <a:tabLst>
                <a:tab pos="228600" algn="l"/>
              </a:tabLst>
            </a:pPr>
            <a:r>
              <a:rPr lang="en-US" sz="1400" spc="-5" dirty="0">
                <a:effectLst/>
                <a:latin typeface="Times New Roman" panose="02020603050405020304" pitchFamily="18" charset="0"/>
                <a:ea typeface="SimSun" panose="02010600030101010101" pitchFamily="2" charset="-122"/>
              </a:rPr>
              <a:t>B. </a:t>
            </a:r>
            <a:r>
              <a:rPr lang="en-US" sz="1400" spc="-5" dirty="0" err="1">
                <a:effectLst/>
                <a:latin typeface="Times New Roman" panose="02020603050405020304" pitchFamily="18" charset="0"/>
                <a:ea typeface="SimSun" panose="02010600030101010101" pitchFamily="2" charset="-122"/>
              </a:rPr>
              <a:t>Sumithra</a:t>
            </a:r>
            <a:r>
              <a:rPr lang="en-US" sz="1400" spc="-5" dirty="0">
                <a:effectLst/>
                <a:latin typeface="Times New Roman" panose="02020603050405020304" pitchFamily="18" charset="0"/>
                <a:ea typeface="SimSun" panose="02010600030101010101" pitchFamily="2" charset="-122"/>
              </a:rPr>
              <a:t>, G. </a:t>
            </a:r>
            <a:r>
              <a:rPr lang="en-US" sz="1400" spc="-5" dirty="0" err="1">
                <a:effectLst/>
                <a:latin typeface="Times New Roman" panose="02020603050405020304" pitchFamily="18" charset="0"/>
                <a:ea typeface="SimSun" panose="02010600030101010101" pitchFamily="2" charset="-122"/>
              </a:rPr>
              <a:t>Vallathan</a:t>
            </a:r>
            <a:r>
              <a:rPr lang="en-US" sz="1400" spc="-5" dirty="0">
                <a:effectLst/>
                <a:latin typeface="Times New Roman" panose="02020603050405020304" pitchFamily="18" charset="0"/>
                <a:ea typeface="SimSun" panose="02010600030101010101" pitchFamily="2" charset="-122"/>
              </a:rPr>
              <a:t>, M. Raman Kumar, and K. </a:t>
            </a:r>
            <a:r>
              <a:rPr lang="en-US" sz="1400" spc="-5" dirty="0" err="1">
                <a:effectLst/>
                <a:latin typeface="Times New Roman" panose="02020603050405020304" pitchFamily="18" charset="0"/>
                <a:ea typeface="SimSun" panose="02010600030101010101" pitchFamily="2" charset="-122"/>
              </a:rPr>
              <a:t>Govindharaju</a:t>
            </a:r>
            <a:r>
              <a:rPr lang="en-US" sz="1400" spc="-5" dirty="0">
                <a:effectLst/>
                <a:latin typeface="Times New Roman" panose="02020603050405020304" pitchFamily="18" charset="0"/>
                <a:ea typeface="SimSun" panose="02010600030101010101" pitchFamily="2" charset="-122"/>
              </a:rPr>
              <a:t>, "Deep learning for accurate chest disease classification: A CNN-based approach for lung cancer subtypes and normal cells," 2023 International Conference on System, Computation, Automation and Networking (ICSCAN), Puducherry, India, 2023, pp. 1–7, </a:t>
            </a:r>
            <a:r>
              <a:rPr lang="en-US" sz="1400" spc="-5" dirty="0" err="1">
                <a:effectLst/>
                <a:latin typeface="Times New Roman" panose="02020603050405020304" pitchFamily="18" charset="0"/>
                <a:ea typeface="SimSun" panose="02010600030101010101" pitchFamily="2" charset="-122"/>
              </a:rPr>
              <a:t>doi</a:t>
            </a:r>
            <a:r>
              <a:rPr lang="en-US" sz="1400" spc="-5" dirty="0">
                <a:effectLst/>
                <a:latin typeface="Times New Roman" panose="02020603050405020304" pitchFamily="18" charset="0"/>
                <a:ea typeface="SimSun" panose="02010600030101010101" pitchFamily="2" charset="-122"/>
              </a:rPr>
              <a:t>: 10.1109/ICSCAN58655.2023.10394855.</a:t>
            </a:r>
            <a:endParaRPr lang="en-US" sz="1400" dirty="0">
              <a:effectLst/>
              <a:latin typeface="Times New Roman" panose="02020603050405020304" pitchFamily="18" charset="0"/>
              <a:ea typeface="MS Mincho" panose="02020609040205080304" pitchFamily="49" charset="-128"/>
            </a:endParaRPr>
          </a:p>
        </p:txBody>
      </p:sp>
      <p:sp>
        <p:nvSpPr>
          <p:cNvPr id="4" name="Date Placeholder 3"/>
          <p:cNvSpPr>
            <a:spLocks noGrp="1"/>
          </p:cNvSpPr>
          <p:nvPr>
            <p:ph type="dt" sz="half" idx="10"/>
          </p:nvPr>
        </p:nvSpPr>
        <p:spPr/>
        <p:txBody>
          <a:bodyPr/>
          <a:lstStyle/>
          <a:p>
            <a:fld id="{63A1C593-65D0-4073-BCC9-577B9352EA97}" type="datetime1">
              <a:rPr lang="en-US" smtClean="0"/>
              <a:t>5/6/25</a:t>
            </a:fld>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39</a:t>
            </a:fld>
            <a:endParaRPr lang="en-US"/>
          </a:p>
        </p:txBody>
      </p:sp>
      <p:pic>
        <p:nvPicPr>
          <p:cNvPr id="6" name="Picture 2" descr="MIT - WPU : Admission 2025, Fees, Courses, Placement, Ranking">
            <a:extLst>
              <a:ext uri="{FF2B5EF4-FFF2-40B4-BE49-F238E27FC236}">
                <a16:creationId xmlns:a16="http://schemas.microsoft.com/office/drawing/2014/main" id="{7E139B23-DD22-024D-4DA1-F251003092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567"/>
            <a:ext cx="838200" cy="9080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graphicFrame>
        <p:nvGraphicFramePr>
          <p:cNvPr id="98" name="Google Shape;98;p14"/>
          <p:cNvGraphicFramePr/>
          <p:nvPr>
            <p:extLst>
              <p:ext uri="{D42A27DB-BD31-4B8C-83A1-F6EECF244321}">
                <p14:modId xmlns:p14="http://schemas.microsoft.com/office/powerpoint/2010/main" val="1218292407"/>
              </p:ext>
            </p:extLst>
          </p:nvPr>
        </p:nvGraphicFramePr>
        <p:xfrm>
          <a:off x="296020" y="847140"/>
          <a:ext cx="11599950" cy="5691760"/>
        </p:xfrm>
        <a:graphic>
          <a:graphicData uri="http://schemas.openxmlformats.org/drawingml/2006/table">
            <a:tbl>
              <a:tblPr firstRow="1" bandRow="1">
                <a:noFill/>
              </a:tblPr>
              <a:tblGrid>
                <a:gridCol w="779100">
                  <a:extLst>
                    <a:ext uri="{9D8B030D-6E8A-4147-A177-3AD203B41FA5}">
                      <a16:colId xmlns:a16="http://schemas.microsoft.com/office/drawing/2014/main" val="20000"/>
                    </a:ext>
                  </a:extLst>
                </a:gridCol>
                <a:gridCol w="3698250">
                  <a:extLst>
                    <a:ext uri="{9D8B030D-6E8A-4147-A177-3AD203B41FA5}">
                      <a16:colId xmlns:a16="http://schemas.microsoft.com/office/drawing/2014/main" val="20001"/>
                    </a:ext>
                  </a:extLst>
                </a:gridCol>
                <a:gridCol w="1474325">
                  <a:extLst>
                    <a:ext uri="{9D8B030D-6E8A-4147-A177-3AD203B41FA5}">
                      <a16:colId xmlns:a16="http://schemas.microsoft.com/office/drawing/2014/main" val="20002"/>
                    </a:ext>
                  </a:extLst>
                </a:gridCol>
                <a:gridCol w="2767075">
                  <a:extLst>
                    <a:ext uri="{9D8B030D-6E8A-4147-A177-3AD203B41FA5}">
                      <a16:colId xmlns:a16="http://schemas.microsoft.com/office/drawing/2014/main" val="20003"/>
                    </a:ext>
                  </a:extLst>
                </a:gridCol>
                <a:gridCol w="2881200">
                  <a:extLst>
                    <a:ext uri="{9D8B030D-6E8A-4147-A177-3AD203B41FA5}">
                      <a16:colId xmlns:a16="http://schemas.microsoft.com/office/drawing/2014/main" val="20004"/>
                    </a:ext>
                  </a:extLst>
                </a:gridCol>
              </a:tblGrid>
              <a:tr h="967350">
                <a:tc>
                  <a:txBody>
                    <a:bodyPr/>
                    <a:lstStyle/>
                    <a:p>
                      <a:pPr marL="0" marR="0" lvl="0" indent="0" algn="l" rtl="0">
                        <a:spcBef>
                          <a:spcPts val="0"/>
                        </a:spcBef>
                        <a:spcAft>
                          <a:spcPts val="0"/>
                        </a:spcAft>
                        <a:buClr>
                          <a:schemeClr val="dk1"/>
                        </a:buClr>
                        <a:buSzPts val="1800"/>
                        <a:buFont typeface="Calibri"/>
                        <a:buNone/>
                      </a:pPr>
                      <a:r>
                        <a:rPr lang="en-US" sz="1800" u="none" strike="noStrike" cap="none"/>
                        <a:t>Sr No</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Calibri"/>
                        <a:buNone/>
                      </a:pPr>
                      <a:r>
                        <a:rPr lang="en-US" sz="1800" u="none" strike="noStrike" cap="none" dirty="0"/>
                        <a:t>Publication Title with authors [ mention whether Journal or Conference paper]</a:t>
                      </a:r>
                      <a:endParaRPr sz="18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Calibri"/>
                        <a:buNone/>
                      </a:pPr>
                      <a:r>
                        <a:rPr lang="en-US" sz="1800" u="none" strike="noStrike" cap="none" dirty="0"/>
                        <a:t>Publication Year</a:t>
                      </a:r>
                      <a:endParaRPr sz="18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Calibri"/>
                        <a:buNone/>
                      </a:pPr>
                      <a:r>
                        <a:rPr lang="en-US" sz="1800" u="none" strike="noStrike" cap="none" dirty="0"/>
                        <a:t>Positive points of the Publication</a:t>
                      </a:r>
                      <a:endParaRPr sz="18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Calibri"/>
                        <a:buNone/>
                      </a:pPr>
                      <a:r>
                        <a:rPr lang="en-US" sz="1800" u="none" strike="noStrike" cap="none" dirty="0"/>
                        <a:t>Gaps in publication work</a:t>
                      </a:r>
                      <a:endParaRPr sz="1800" u="none" strike="noStrike" cap="none" dirty="0"/>
                    </a:p>
                  </a:txBody>
                  <a:tcPr marL="91450" marR="91450" marT="45725" marB="45725"/>
                </a:tc>
                <a:extLst>
                  <a:ext uri="{0D108BD9-81ED-4DB2-BD59-A6C34878D82A}">
                    <a16:rowId xmlns:a16="http://schemas.microsoft.com/office/drawing/2014/main" val="10000"/>
                  </a:ext>
                </a:extLst>
              </a:tr>
              <a:tr h="3812700">
                <a:tc>
                  <a:txBody>
                    <a:bodyPr/>
                    <a:lstStyle/>
                    <a:p>
                      <a:pPr marL="0" marR="0" lvl="0" indent="0" algn="ctr" rtl="0">
                        <a:spcBef>
                          <a:spcPts val="0"/>
                        </a:spcBef>
                        <a:spcAft>
                          <a:spcPts val="0"/>
                        </a:spcAft>
                        <a:buNone/>
                      </a:pPr>
                      <a:r>
                        <a:rPr lang="en-US" sz="1600"/>
                        <a:t>1</a:t>
                      </a:r>
                      <a:endParaRPr sz="1600" u="none" strike="noStrike" cap="none"/>
                    </a:p>
                  </a:txBody>
                  <a:tcPr marL="91450" marR="91450" marT="45725" marB="45725"/>
                </a:tc>
                <a:tc>
                  <a:txBody>
                    <a:bodyPr/>
                    <a:lstStyle/>
                    <a:p>
                      <a:pPr marL="0" lvl="0" indent="0" algn="ctr" rtl="0">
                        <a:lnSpc>
                          <a:spcPct val="123913"/>
                        </a:lnSpc>
                        <a:spcBef>
                          <a:spcPts val="0"/>
                        </a:spcBef>
                        <a:spcAft>
                          <a:spcPts val="0"/>
                        </a:spcAft>
                        <a:buClr>
                          <a:schemeClr val="dk1"/>
                        </a:buClr>
                        <a:buSzPts val="1100"/>
                        <a:buFont typeface="Arial"/>
                        <a:buNone/>
                      </a:pPr>
                      <a:r>
                        <a:rPr lang="en-US" sz="1600"/>
                        <a:t>Lung Cancer Detection in Radiological Imaging using Deep Learning: A Review</a:t>
                      </a:r>
                      <a:endParaRPr sz="2400" b="1">
                        <a:solidFill>
                          <a:srgbClr val="333333"/>
                        </a:solidFill>
                        <a:highlight>
                          <a:srgbClr val="FFFFFF"/>
                        </a:highlight>
                        <a:latin typeface="Arial"/>
                        <a:ea typeface="Arial"/>
                        <a:cs typeface="Arial"/>
                        <a:sym typeface="Arial"/>
                      </a:endParaRPr>
                    </a:p>
                    <a:p>
                      <a:pPr marL="0" marR="0" lvl="0" indent="0" algn="ctr" rtl="0">
                        <a:spcBef>
                          <a:spcPts val="0"/>
                        </a:spcBef>
                        <a:spcAft>
                          <a:spcPts val="0"/>
                        </a:spcAft>
                        <a:buNone/>
                      </a:pPr>
                      <a:endParaRPr sz="1600"/>
                    </a:p>
                    <a:p>
                      <a:pPr marL="0" marR="0" lvl="0" indent="0" algn="ctr" rtl="0">
                        <a:spcBef>
                          <a:spcPts val="0"/>
                        </a:spcBef>
                        <a:spcAft>
                          <a:spcPts val="0"/>
                        </a:spcAft>
                        <a:buNone/>
                      </a:pPr>
                      <a:r>
                        <a:rPr lang="en-US" sz="1600"/>
                        <a:t>[N. S. Jozi and G. A. Al-Suhail, "Lung Cancer Detection in Radiological Imaging using Deep Learning: A Review," 2024 5th International Conference on Communications, Information, Electronic and Energy Systems (CIEES), Veliko Tarnovo, Bulgaria, 2024, pp. 1-8, doi: 10.1109/CIEES62939.2024.10811230.]</a:t>
                      </a:r>
                      <a:endParaRPr sz="1600"/>
                    </a:p>
                    <a:p>
                      <a:pPr marL="0" marR="0" lvl="0" indent="0" algn="ctr" rtl="0">
                        <a:spcBef>
                          <a:spcPts val="0"/>
                        </a:spcBef>
                        <a:spcAft>
                          <a:spcPts val="0"/>
                        </a:spcAft>
                        <a:buNone/>
                      </a:pPr>
                      <a:endParaRPr sz="1600"/>
                    </a:p>
                    <a:p>
                      <a:pPr marL="0" marR="0" lvl="0" indent="0" algn="ctr" rtl="0">
                        <a:spcBef>
                          <a:spcPts val="0"/>
                        </a:spcBef>
                        <a:spcAft>
                          <a:spcPts val="0"/>
                        </a:spcAft>
                        <a:buNone/>
                      </a:pPr>
                      <a:r>
                        <a:rPr lang="en-US" sz="1600"/>
                        <a:t>(Conference)</a:t>
                      </a:r>
                      <a:endParaRPr sz="1600"/>
                    </a:p>
                  </a:txBody>
                  <a:tcPr marL="91450" marR="91450" marT="45725" marB="45725"/>
                </a:tc>
                <a:tc>
                  <a:txBody>
                    <a:bodyPr/>
                    <a:lstStyle/>
                    <a:p>
                      <a:pPr marL="0" marR="0" lvl="0" indent="0" algn="ctr" rtl="0">
                        <a:spcBef>
                          <a:spcPts val="0"/>
                        </a:spcBef>
                        <a:spcAft>
                          <a:spcPts val="0"/>
                        </a:spcAft>
                        <a:buNone/>
                      </a:pPr>
                      <a:r>
                        <a:rPr lang="en-US" sz="1600"/>
                        <a:t>2024</a:t>
                      </a:r>
                      <a:endParaRPr sz="1600" u="none" strike="noStrike" cap="none"/>
                    </a:p>
                  </a:txBody>
                  <a:tcPr marL="91450" marR="91450" marT="45725" marB="45725"/>
                </a:tc>
                <a:tc>
                  <a:txBody>
                    <a:bodyPr/>
                    <a:lstStyle/>
                    <a:p>
                      <a:pPr marL="0" marR="0" lvl="0" indent="0" algn="ctr" rtl="0">
                        <a:spcBef>
                          <a:spcPts val="0"/>
                        </a:spcBef>
                        <a:spcAft>
                          <a:spcPts val="0"/>
                        </a:spcAft>
                        <a:buNone/>
                      </a:pPr>
                      <a:r>
                        <a:rPr lang="en-US" sz="1600"/>
                        <a:t>1. Review state-of-the-art deep learning models for lung cancer detection.</a:t>
                      </a:r>
                      <a:endParaRPr sz="1600"/>
                    </a:p>
                    <a:p>
                      <a:pPr marL="0" marR="0" lvl="0" indent="0" algn="ctr" rtl="0">
                        <a:spcBef>
                          <a:spcPts val="0"/>
                        </a:spcBef>
                        <a:spcAft>
                          <a:spcPts val="0"/>
                        </a:spcAft>
                        <a:buNone/>
                      </a:pPr>
                      <a:r>
                        <a:rPr lang="en-US" sz="1600"/>
                        <a:t> 2. Assess performance on different imaging modalities like CT scans and X-rays.</a:t>
                      </a:r>
                      <a:endParaRPr sz="1600"/>
                    </a:p>
                    <a:p>
                      <a:pPr marL="0" marR="0" lvl="0" indent="0" algn="ctr" rtl="0">
                        <a:spcBef>
                          <a:spcPts val="0"/>
                        </a:spcBef>
                        <a:spcAft>
                          <a:spcPts val="0"/>
                        </a:spcAft>
                        <a:buNone/>
                      </a:pPr>
                      <a:r>
                        <a:rPr lang="en-US" sz="1600"/>
                        <a:t>3. Analyze advancements, trends, and challenges in AI-driven lung detection. </a:t>
                      </a:r>
                      <a:endParaRPr sz="1600"/>
                    </a:p>
                    <a:p>
                      <a:pPr marL="0" marR="0" lvl="0" indent="0" algn="ctr" rtl="0">
                        <a:spcBef>
                          <a:spcPts val="0"/>
                        </a:spcBef>
                        <a:spcAft>
                          <a:spcPts val="0"/>
                        </a:spcAft>
                        <a:buNone/>
                      </a:pPr>
                      <a:r>
                        <a:rPr lang="en-US" sz="1600"/>
                        <a:t>4. Explore clinical applications for improved early detection and patient outcomes. </a:t>
                      </a:r>
                      <a:endParaRPr sz="1600"/>
                    </a:p>
                    <a:p>
                      <a:pPr marL="0" marR="0" lvl="0" indent="0" algn="ctr" rtl="0">
                        <a:spcBef>
                          <a:spcPts val="0"/>
                        </a:spcBef>
                        <a:spcAft>
                          <a:spcPts val="0"/>
                        </a:spcAft>
                        <a:buNone/>
                      </a:pPr>
                      <a:r>
                        <a:rPr lang="en-US" sz="1600"/>
                        <a:t>5. Emphasize the need for diverse datasets and model interpretability. </a:t>
                      </a:r>
                      <a:endParaRPr sz="1600"/>
                    </a:p>
                    <a:p>
                      <a:pPr marL="0" marR="0" lvl="0" indent="0" algn="ctr" rtl="0">
                        <a:spcBef>
                          <a:spcPts val="0"/>
                        </a:spcBef>
                        <a:spcAft>
                          <a:spcPts val="0"/>
                        </a:spcAft>
                        <a:buNone/>
                      </a:pPr>
                      <a:r>
                        <a:rPr lang="en-US" sz="1600"/>
                        <a:t>6. Investigate ethical concerns and deployment challenges in AI-based diagnostics.  </a:t>
                      </a:r>
                      <a:endParaRPr sz="1600" u="none" strike="noStrike" cap="none"/>
                    </a:p>
                  </a:txBody>
                  <a:tcPr marL="91450" marR="91450" marT="45725" marB="45725"/>
                </a:tc>
                <a:tc>
                  <a:txBody>
                    <a:bodyPr/>
                    <a:lstStyle/>
                    <a:p>
                      <a:pPr marL="0" marR="0" lvl="0" indent="0" algn="ctr" rtl="0">
                        <a:spcBef>
                          <a:spcPts val="0"/>
                        </a:spcBef>
                        <a:spcAft>
                          <a:spcPts val="0"/>
                        </a:spcAft>
                        <a:buNone/>
                      </a:pPr>
                      <a:r>
                        <a:rPr lang="en-US" sz="1600" dirty="0"/>
                        <a:t>1. Limited dataset diversity leading to biases and reduced generalizability.</a:t>
                      </a:r>
                      <a:endParaRPr sz="1600" dirty="0"/>
                    </a:p>
                    <a:p>
                      <a:pPr marL="0" marR="0" lvl="0" indent="0" algn="ctr" rtl="0">
                        <a:spcBef>
                          <a:spcPts val="0"/>
                        </a:spcBef>
                        <a:spcAft>
                          <a:spcPts val="0"/>
                        </a:spcAft>
                        <a:buNone/>
                      </a:pPr>
                      <a:r>
                        <a:rPr lang="en-US" sz="1600" dirty="0"/>
                        <a:t> 2. Lack of standardized evaluation metrics for  model comparison.</a:t>
                      </a:r>
                      <a:endParaRPr sz="1600" dirty="0"/>
                    </a:p>
                    <a:p>
                      <a:pPr marL="0" marR="0" lvl="0" indent="0" algn="ctr" rtl="0">
                        <a:spcBef>
                          <a:spcPts val="0"/>
                        </a:spcBef>
                        <a:spcAft>
                          <a:spcPts val="0"/>
                        </a:spcAft>
                        <a:buNone/>
                      </a:pPr>
                      <a:r>
                        <a:rPr lang="en-US" sz="1600" dirty="0"/>
                        <a:t> 3. Model interpretability issues making AI decisions less transparent.</a:t>
                      </a:r>
                      <a:endParaRPr sz="1600" dirty="0"/>
                    </a:p>
                    <a:p>
                      <a:pPr marL="0" marR="0" lvl="0" indent="0" algn="ctr" rtl="0">
                        <a:spcBef>
                          <a:spcPts val="0"/>
                        </a:spcBef>
                        <a:spcAft>
                          <a:spcPts val="0"/>
                        </a:spcAft>
                        <a:buNone/>
                      </a:pPr>
                      <a:r>
                        <a:rPr lang="en-US" sz="1600" dirty="0"/>
                        <a:t> 4. Integration challenges preventing seamless adoption in clinical workflows. </a:t>
                      </a:r>
                      <a:endParaRPr sz="1600" dirty="0"/>
                    </a:p>
                    <a:p>
                      <a:pPr marL="0" marR="0" lvl="0" indent="0" algn="ctr" rtl="0">
                        <a:spcBef>
                          <a:spcPts val="0"/>
                        </a:spcBef>
                        <a:spcAft>
                          <a:spcPts val="0"/>
                        </a:spcAft>
                        <a:buNone/>
                      </a:pPr>
                      <a:r>
                        <a:rPr lang="en-US" sz="1600" dirty="0"/>
                        <a:t>5. High computational costs limiting real-time clinical applicability. </a:t>
                      </a:r>
                      <a:endParaRPr sz="1600" dirty="0"/>
                    </a:p>
                    <a:p>
                      <a:pPr marL="0" marR="0" lvl="0" indent="0" algn="ctr" rtl="0">
                        <a:spcBef>
                          <a:spcPts val="0"/>
                        </a:spcBef>
                        <a:spcAft>
                          <a:spcPts val="0"/>
                        </a:spcAft>
                        <a:buNone/>
                      </a:pPr>
                      <a:r>
                        <a:rPr lang="en-US" sz="1600" dirty="0"/>
                        <a:t>6. Ethical and legal concerns regarding data privacy, accountability, and transparency. </a:t>
                      </a:r>
                      <a:endParaRPr sz="1600" u="none" strike="noStrike" cap="none" dirty="0"/>
                    </a:p>
                  </a:txBody>
                  <a:tcPr marL="91450" marR="91450" marT="45725" marB="45725"/>
                </a:tc>
                <a:extLst>
                  <a:ext uri="{0D108BD9-81ED-4DB2-BD59-A6C34878D82A}">
                    <a16:rowId xmlns:a16="http://schemas.microsoft.com/office/drawing/2014/main" val="10001"/>
                  </a:ext>
                </a:extLst>
              </a:tr>
            </a:tbl>
          </a:graphicData>
        </a:graphic>
      </p:graphicFrame>
      <p:sp>
        <p:nvSpPr>
          <p:cNvPr id="99" name="Google Shape;99;p14"/>
          <p:cNvSpPr txBox="1"/>
          <p:nvPr/>
        </p:nvSpPr>
        <p:spPr>
          <a:xfrm>
            <a:off x="2039095" y="77540"/>
            <a:ext cx="8113800" cy="7941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n-US" sz="4400" dirty="0">
                <a:solidFill>
                  <a:schemeClr val="dk1"/>
                </a:solidFill>
                <a:latin typeface="Calibri"/>
                <a:ea typeface="Calibri"/>
                <a:cs typeface="Calibri"/>
                <a:sym typeface="Calibri"/>
              </a:rPr>
              <a:t>Literature Survey</a:t>
            </a:r>
            <a:endParaRPr dirty="0"/>
          </a:p>
        </p:txBody>
      </p:sp>
      <p:pic>
        <p:nvPicPr>
          <p:cNvPr id="2" name="Picture 2" descr="MIT - WPU : Admission 2025, Fees, Courses, Placement, Ranking">
            <a:extLst>
              <a:ext uri="{FF2B5EF4-FFF2-40B4-BE49-F238E27FC236}">
                <a16:creationId xmlns:a16="http://schemas.microsoft.com/office/drawing/2014/main" id="{39C882FB-D719-58FF-AB04-E937984C68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5567"/>
            <a:ext cx="838200" cy="9080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3FF849-B753-40B8-4C90-728D8460D1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44B2FF-A271-03F7-82F9-1572736EC0CA}"/>
              </a:ext>
            </a:extLst>
          </p:cNvPr>
          <p:cNvSpPr>
            <a:spLocks noGrp="1"/>
          </p:cNvSpPr>
          <p:nvPr>
            <p:ph type="title"/>
          </p:nvPr>
        </p:nvSpPr>
        <p:spPr/>
        <p:txBody>
          <a:bodyPr/>
          <a:lstStyle/>
          <a:p>
            <a:pPr algn="ctr"/>
            <a:r>
              <a:rPr lang="en-US" dirty="0"/>
              <a:t>References</a:t>
            </a:r>
          </a:p>
        </p:txBody>
      </p:sp>
      <p:sp>
        <p:nvSpPr>
          <p:cNvPr id="3" name="Content Placeholder 2">
            <a:extLst>
              <a:ext uri="{FF2B5EF4-FFF2-40B4-BE49-F238E27FC236}">
                <a16:creationId xmlns:a16="http://schemas.microsoft.com/office/drawing/2014/main" id="{3D25F496-518A-972D-9570-BCF8F9A33F6E}"/>
              </a:ext>
            </a:extLst>
          </p:cNvPr>
          <p:cNvSpPr>
            <a:spLocks noGrp="1"/>
          </p:cNvSpPr>
          <p:nvPr>
            <p:ph idx="1"/>
          </p:nvPr>
        </p:nvSpPr>
        <p:spPr>
          <a:xfrm>
            <a:off x="548640" y="1391478"/>
            <a:ext cx="10805160" cy="4785485"/>
          </a:xfrm>
        </p:spPr>
        <p:txBody>
          <a:bodyPr>
            <a:noAutofit/>
          </a:bodyPr>
          <a:lstStyle/>
          <a:p>
            <a:pPr marL="342900" lvl="0" indent="-342900" algn="just">
              <a:lnSpc>
                <a:spcPct val="115000"/>
              </a:lnSpc>
              <a:spcAft>
                <a:spcPts val="250"/>
              </a:spcAft>
              <a:buSzPts val="800"/>
              <a:buFont typeface="+mj-lt"/>
              <a:buAutoNum type="arabicPeriod" startAt="7"/>
              <a:tabLst>
                <a:tab pos="228600" algn="l"/>
              </a:tabLst>
            </a:pPr>
            <a:r>
              <a:rPr lang="en-US" sz="1400" spc="-5" dirty="0">
                <a:effectLst/>
                <a:latin typeface="Times New Roman" panose="02020603050405020304" pitchFamily="18" charset="0"/>
                <a:ea typeface="SimSun" panose="02010600030101010101" pitchFamily="2" charset="-122"/>
              </a:rPr>
              <a:t>M. Mamun, A. Farjana, M. Al Mamun, and M. S. </a:t>
            </a:r>
            <a:r>
              <a:rPr lang="en-US" sz="1400" spc="-5" dirty="0" err="1">
                <a:effectLst/>
                <a:latin typeface="Times New Roman" panose="02020603050405020304" pitchFamily="18" charset="0"/>
                <a:ea typeface="SimSun" panose="02010600030101010101" pitchFamily="2" charset="-122"/>
              </a:rPr>
              <a:t>Ahammed</a:t>
            </a:r>
            <a:r>
              <a:rPr lang="en-US" sz="1400" spc="-5" dirty="0">
                <a:effectLst/>
                <a:latin typeface="Times New Roman" panose="02020603050405020304" pitchFamily="18" charset="0"/>
                <a:ea typeface="SimSun" panose="02010600030101010101" pitchFamily="2" charset="-122"/>
              </a:rPr>
              <a:t>, "Lung cancer prediction model using ensemble learning techniques and a systematic review analysis," 2022 IEEE World AI IoT Congress (</a:t>
            </a:r>
            <a:r>
              <a:rPr lang="en-US" sz="1400" spc="-5" dirty="0" err="1">
                <a:effectLst/>
                <a:latin typeface="Times New Roman" panose="02020603050405020304" pitchFamily="18" charset="0"/>
                <a:ea typeface="SimSun" panose="02010600030101010101" pitchFamily="2" charset="-122"/>
              </a:rPr>
              <a:t>AIIoT</a:t>
            </a:r>
            <a:r>
              <a:rPr lang="en-US" sz="1400" spc="-5" dirty="0">
                <a:effectLst/>
                <a:latin typeface="Times New Roman" panose="02020603050405020304" pitchFamily="18" charset="0"/>
                <a:ea typeface="SimSun" panose="02010600030101010101" pitchFamily="2" charset="-122"/>
              </a:rPr>
              <a:t>), Seattle, WA, USA, 2022, pp. 187–193, </a:t>
            </a:r>
            <a:r>
              <a:rPr lang="en-US" sz="1400" spc="-5" dirty="0" err="1">
                <a:effectLst/>
                <a:latin typeface="Times New Roman" panose="02020603050405020304" pitchFamily="18" charset="0"/>
                <a:ea typeface="SimSun" panose="02010600030101010101" pitchFamily="2" charset="-122"/>
              </a:rPr>
              <a:t>doi</a:t>
            </a:r>
            <a:r>
              <a:rPr lang="en-US" sz="1400" spc="-5" dirty="0">
                <a:effectLst/>
                <a:latin typeface="Times New Roman" panose="02020603050405020304" pitchFamily="18" charset="0"/>
                <a:ea typeface="SimSun" panose="02010600030101010101" pitchFamily="2" charset="-122"/>
              </a:rPr>
              <a:t>: 10.1109/AIIoT54504.2022.9817326.</a:t>
            </a:r>
            <a:endParaRPr lang="en-US" sz="1400" dirty="0">
              <a:effectLst/>
              <a:latin typeface="Times New Roman" panose="02020603050405020304" pitchFamily="18" charset="0"/>
              <a:ea typeface="MS Mincho" panose="02020609040205080304" pitchFamily="49" charset="-128"/>
            </a:endParaRPr>
          </a:p>
          <a:p>
            <a:pPr marL="342900" lvl="0" indent="-342900" algn="just">
              <a:lnSpc>
                <a:spcPct val="115000"/>
              </a:lnSpc>
              <a:spcAft>
                <a:spcPts val="250"/>
              </a:spcAft>
              <a:buSzPts val="800"/>
              <a:buFont typeface="Times New Roman" panose="02020603050405020304" pitchFamily="18" charset="0"/>
              <a:buAutoNum type="arabicPeriod" startAt="7"/>
              <a:tabLst>
                <a:tab pos="228600" algn="l"/>
              </a:tabLst>
            </a:pPr>
            <a:r>
              <a:rPr lang="en-US" sz="1400" spc="-5" dirty="0">
                <a:effectLst/>
                <a:latin typeface="Times New Roman" panose="02020603050405020304" pitchFamily="18" charset="0"/>
                <a:ea typeface="SimSun" panose="02010600030101010101" pitchFamily="2" charset="-122"/>
              </a:rPr>
              <a:t>N. </a:t>
            </a:r>
            <a:r>
              <a:rPr lang="en-US" sz="1400" spc="-5" dirty="0" err="1">
                <a:effectLst/>
                <a:latin typeface="Times New Roman" panose="02020603050405020304" pitchFamily="18" charset="0"/>
                <a:ea typeface="SimSun" panose="02010600030101010101" pitchFamily="2" charset="-122"/>
              </a:rPr>
              <a:t>Nawreen</a:t>
            </a:r>
            <a:r>
              <a:rPr lang="en-US" sz="1400" spc="-5" dirty="0">
                <a:effectLst/>
                <a:latin typeface="Times New Roman" panose="02020603050405020304" pitchFamily="18" charset="0"/>
                <a:ea typeface="SimSun" panose="02010600030101010101" pitchFamily="2" charset="-122"/>
              </a:rPr>
              <a:t>, U. Hany, and T. Islam, "Lung cancer detection and classification using CT scan image processing," 2021 International Conference on Automation, Control and Mechatronics for Industry 4.0 (ACMI), </a:t>
            </a:r>
            <a:r>
              <a:rPr lang="en-US" sz="1400" spc="-5" dirty="0" err="1">
                <a:effectLst/>
                <a:latin typeface="Times New Roman" panose="02020603050405020304" pitchFamily="18" charset="0"/>
                <a:ea typeface="SimSun" panose="02010600030101010101" pitchFamily="2" charset="-122"/>
              </a:rPr>
              <a:t>Rajshahi</a:t>
            </a:r>
            <a:r>
              <a:rPr lang="en-US" sz="1400" spc="-5" dirty="0">
                <a:effectLst/>
                <a:latin typeface="Times New Roman" panose="02020603050405020304" pitchFamily="18" charset="0"/>
                <a:ea typeface="SimSun" panose="02010600030101010101" pitchFamily="2" charset="-122"/>
              </a:rPr>
              <a:t>, Bangladesh, 2021, pp. 1–6, </a:t>
            </a:r>
            <a:r>
              <a:rPr lang="en-US" sz="1400" spc="-5" dirty="0" err="1">
                <a:effectLst/>
                <a:latin typeface="Times New Roman" panose="02020603050405020304" pitchFamily="18" charset="0"/>
                <a:ea typeface="SimSun" panose="02010600030101010101" pitchFamily="2" charset="-122"/>
              </a:rPr>
              <a:t>doi</a:t>
            </a:r>
            <a:r>
              <a:rPr lang="en-US" sz="1400" spc="-5" dirty="0">
                <a:effectLst/>
                <a:latin typeface="Times New Roman" panose="02020603050405020304" pitchFamily="18" charset="0"/>
                <a:ea typeface="SimSun" panose="02010600030101010101" pitchFamily="2" charset="-122"/>
              </a:rPr>
              <a:t>: 10.1109/ACMI53878.2021.9528297.</a:t>
            </a:r>
            <a:endParaRPr lang="en-US" sz="1400" dirty="0">
              <a:effectLst/>
              <a:latin typeface="Times New Roman" panose="02020603050405020304" pitchFamily="18" charset="0"/>
              <a:ea typeface="MS Mincho" panose="02020609040205080304" pitchFamily="49" charset="-128"/>
            </a:endParaRPr>
          </a:p>
          <a:p>
            <a:pPr marL="342900" lvl="0" indent="-342900" algn="just">
              <a:lnSpc>
                <a:spcPct val="115000"/>
              </a:lnSpc>
              <a:spcAft>
                <a:spcPts val="250"/>
              </a:spcAft>
              <a:buSzPts val="800"/>
              <a:buFont typeface="Times New Roman" panose="02020603050405020304" pitchFamily="18" charset="0"/>
              <a:buAutoNum type="arabicPeriod" startAt="7"/>
              <a:tabLst>
                <a:tab pos="228600" algn="l"/>
              </a:tabLst>
            </a:pPr>
            <a:r>
              <a:rPr lang="en-US" sz="1400" spc="-5" dirty="0">
                <a:effectLst/>
                <a:latin typeface="Times New Roman" panose="02020603050405020304" pitchFamily="18" charset="0"/>
                <a:ea typeface="SimSun" panose="02010600030101010101" pitchFamily="2" charset="-122"/>
              </a:rPr>
              <a:t>A. Rehman, M. Kashif, I. </a:t>
            </a:r>
            <a:r>
              <a:rPr lang="en-US" sz="1400" spc="-5" dirty="0" err="1">
                <a:effectLst/>
                <a:latin typeface="Times New Roman" panose="02020603050405020304" pitchFamily="18" charset="0"/>
                <a:ea typeface="SimSun" panose="02010600030101010101" pitchFamily="2" charset="-122"/>
              </a:rPr>
              <a:t>Abunadi</a:t>
            </a:r>
            <a:r>
              <a:rPr lang="en-US" sz="1400" spc="-5" dirty="0">
                <a:effectLst/>
                <a:latin typeface="Times New Roman" panose="02020603050405020304" pitchFamily="18" charset="0"/>
                <a:ea typeface="SimSun" panose="02010600030101010101" pitchFamily="2" charset="-122"/>
              </a:rPr>
              <a:t>, and N. Ayesha, "Lung cancer detection and classification from chest CT scans using machine learning techniques," 2021 1st International Conference on Artificial Intelligence and Data Analytics (CAIDA), Riyadh, Saudi Arabia, 2021, pp. 101–104, </a:t>
            </a:r>
            <a:r>
              <a:rPr lang="en-US" sz="1400" spc="-5" dirty="0" err="1">
                <a:effectLst/>
                <a:latin typeface="Times New Roman" panose="02020603050405020304" pitchFamily="18" charset="0"/>
                <a:ea typeface="SimSun" panose="02010600030101010101" pitchFamily="2" charset="-122"/>
              </a:rPr>
              <a:t>doi</a:t>
            </a:r>
            <a:r>
              <a:rPr lang="en-US" sz="1400" spc="-5" dirty="0">
                <a:effectLst/>
                <a:latin typeface="Times New Roman" panose="02020603050405020304" pitchFamily="18" charset="0"/>
                <a:ea typeface="SimSun" panose="02010600030101010101" pitchFamily="2" charset="-122"/>
              </a:rPr>
              <a:t>: 10.1109/CAIDA51941.2021.9425269.</a:t>
            </a:r>
            <a:endParaRPr lang="en-US" sz="1400" dirty="0">
              <a:effectLst/>
              <a:latin typeface="Times New Roman" panose="02020603050405020304" pitchFamily="18" charset="0"/>
              <a:ea typeface="MS Mincho" panose="02020609040205080304" pitchFamily="49" charset="-128"/>
            </a:endParaRPr>
          </a:p>
          <a:p>
            <a:pPr marL="342900" lvl="0" indent="-342900" algn="just">
              <a:lnSpc>
                <a:spcPct val="115000"/>
              </a:lnSpc>
              <a:spcAft>
                <a:spcPts val="250"/>
              </a:spcAft>
              <a:buSzPts val="800"/>
              <a:buFont typeface="Times New Roman" panose="02020603050405020304" pitchFamily="18" charset="0"/>
              <a:buAutoNum type="arabicPeriod" startAt="7"/>
              <a:tabLst>
                <a:tab pos="228600" algn="l"/>
              </a:tabLst>
            </a:pPr>
            <a:r>
              <a:rPr lang="en-US" sz="1400" spc="-5" dirty="0">
                <a:effectLst/>
                <a:latin typeface="Times New Roman" panose="02020603050405020304" pitchFamily="18" charset="0"/>
                <a:ea typeface="SimSun" panose="02010600030101010101" pitchFamily="2" charset="-122"/>
              </a:rPr>
              <a:t>R. D. Karthikeyan, R. G., V. V., G. B. C., and K. M., "A review of lung cancer detection using image processing," 2021 Smart Technologies, Communication and Robotics (STCR), </a:t>
            </a:r>
            <a:r>
              <a:rPr lang="en-US" sz="1400" spc="-5" dirty="0" err="1">
                <a:effectLst/>
                <a:latin typeface="Times New Roman" panose="02020603050405020304" pitchFamily="18" charset="0"/>
                <a:ea typeface="SimSun" panose="02010600030101010101" pitchFamily="2" charset="-122"/>
              </a:rPr>
              <a:t>Sathyamangalam</a:t>
            </a:r>
            <a:r>
              <a:rPr lang="en-US" sz="1400" spc="-5" dirty="0">
                <a:effectLst/>
                <a:latin typeface="Times New Roman" panose="02020603050405020304" pitchFamily="18" charset="0"/>
                <a:ea typeface="SimSun" panose="02010600030101010101" pitchFamily="2" charset="-122"/>
              </a:rPr>
              <a:t>, India, 2021, pp. 1–4, </a:t>
            </a:r>
            <a:r>
              <a:rPr lang="en-US" sz="1400" spc="-5" dirty="0" err="1">
                <a:effectLst/>
                <a:latin typeface="Times New Roman" panose="02020603050405020304" pitchFamily="18" charset="0"/>
                <a:ea typeface="SimSun" panose="02010600030101010101" pitchFamily="2" charset="-122"/>
              </a:rPr>
              <a:t>doi</a:t>
            </a:r>
            <a:r>
              <a:rPr lang="en-US" sz="1400" spc="-5" dirty="0">
                <a:effectLst/>
                <a:latin typeface="Times New Roman" panose="02020603050405020304" pitchFamily="18" charset="0"/>
                <a:ea typeface="SimSun" panose="02010600030101010101" pitchFamily="2" charset="-122"/>
              </a:rPr>
              <a:t>: 10.1109/STCR51658.2021.9588835.</a:t>
            </a:r>
            <a:endParaRPr lang="en-US" sz="1400" dirty="0">
              <a:effectLst/>
              <a:latin typeface="Times New Roman" panose="02020603050405020304" pitchFamily="18" charset="0"/>
              <a:ea typeface="MS Mincho" panose="02020609040205080304" pitchFamily="49" charset="-128"/>
            </a:endParaRPr>
          </a:p>
          <a:p>
            <a:pPr marL="342900" lvl="0" indent="-342900" algn="just">
              <a:lnSpc>
                <a:spcPct val="115000"/>
              </a:lnSpc>
              <a:spcAft>
                <a:spcPts val="250"/>
              </a:spcAft>
              <a:buSzPts val="800"/>
              <a:buFont typeface="Times New Roman" panose="02020603050405020304" pitchFamily="18" charset="0"/>
              <a:buAutoNum type="arabicPeriod" startAt="7"/>
              <a:tabLst>
                <a:tab pos="228600" algn="l"/>
              </a:tabLst>
            </a:pPr>
            <a:r>
              <a:rPr lang="en-US" sz="1400" spc="-5" dirty="0">
                <a:effectLst/>
                <a:latin typeface="Times New Roman" panose="02020603050405020304" pitchFamily="18" charset="0"/>
                <a:ea typeface="SimSun" panose="02010600030101010101" pitchFamily="2" charset="-122"/>
              </a:rPr>
              <a:t>A. Yadav and R. </a:t>
            </a:r>
            <a:r>
              <a:rPr lang="en-US" sz="1400" spc="-5" dirty="0" err="1">
                <a:effectLst/>
                <a:latin typeface="Times New Roman" panose="02020603050405020304" pitchFamily="18" charset="0"/>
                <a:ea typeface="SimSun" panose="02010600030101010101" pitchFamily="2" charset="-122"/>
              </a:rPr>
              <a:t>Badre</a:t>
            </a:r>
            <a:r>
              <a:rPr lang="en-US" sz="1400" spc="-5" dirty="0">
                <a:effectLst/>
                <a:latin typeface="Times New Roman" panose="02020603050405020304" pitchFamily="18" charset="0"/>
                <a:ea typeface="SimSun" panose="02010600030101010101" pitchFamily="2" charset="-122"/>
              </a:rPr>
              <a:t>, "Lung carcinoma detection techniques: A survey," 2020 12th International Conference on Computational Intelligence and Communication Networks (CICN), </a:t>
            </a:r>
            <a:r>
              <a:rPr lang="en-US" sz="1400" spc="-5" dirty="0" err="1">
                <a:effectLst/>
                <a:latin typeface="Times New Roman" panose="02020603050405020304" pitchFamily="18" charset="0"/>
                <a:ea typeface="SimSun" panose="02010600030101010101" pitchFamily="2" charset="-122"/>
              </a:rPr>
              <a:t>Bhimtal</a:t>
            </a:r>
            <a:r>
              <a:rPr lang="en-US" sz="1400" spc="-5" dirty="0">
                <a:effectLst/>
                <a:latin typeface="Times New Roman" panose="02020603050405020304" pitchFamily="18" charset="0"/>
                <a:ea typeface="SimSun" panose="02010600030101010101" pitchFamily="2" charset="-122"/>
              </a:rPr>
              <a:t>, India, 2020</a:t>
            </a:r>
            <a:endParaRPr lang="en-US" sz="1400" dirty="0">
              <a:effectLst/>
              <a:latin typeface="Times New Roman" panose="02020603050405020304" pitchFamily="18" charset="0"/>
              <a:ea typeface="MS Mincho" panose="02020609040205080304" pitchFamily="49" charset="-128"/>
            </a:endParaRPr>
          </a:p>
          <a:p>
            <a:pPr marL="342900" lvl="0" indent="-342900" algn="just">
              <a:lnSpc>
                <a:spcPct val="115000"/>
              </a:lnSpc>
              <a:spcAft>
                <a:spcPts val="250"/>
              </a:spcAft>
              <a:buSzPts val="800"/>
              <a:buFont typeface="Times New Roman" panose="02020603050405020304" pitchFamily="18" charset="0"/>
              <a:buAutoNum type="arabicPeriod" startAt="7"/>
              <a:tabLst>
                <a:tab pos="228600" algn="l"/>
              </a:tabLst>
            </a:pPr>
            <a:endParaRPr lang="en-US" sz="1400" dirty="0">
              <a:effectLst/>
              <a:latin typeface="Times New Roman" panose="02020603050405020304" pitchFamily="18" charset="0"/>
              <a:ea typeface="MS Mincho" panose="02020609040205080304" pitchFamily="49" charset="-128"/>
            </a:endParaRPr>
          </a:p>
        </p:txBody>
      </p:sp>
      <p:sp>
        <p:nvSpPr>
          <p:cNvPr id="4" name="Date Placeholder 3">
            <a:extLst>
              <a:ext uri="{FF2B5EF4-FFF2-40B4-BE49-F238E27FC236}">
                <a16:creationId xmlns:a16="http://schemas.microsoft.com/office/drawing/2014/main" id="{2BB76007-0B63-B45E-4713-A6F26E8B2014}"/>
              </a:ext>
            </a:extLst>
          </p:cNvPr>
          <p:cNvSpPr>
            <a:spLocks noGrp="1"/>
          </p:cNvSpPr>
          <p:nvPr>
            <p:ph type="dt" sz="half" idx="10"/>
          </p:nvPr>
        </p:nvSpPr>
        <p:spPr/>
        <p:txBody>
          <a:bodyPr/>
          <a:lstStyle/>
          <a:p>
            <a:fld id="{63A1C593-65D0-4073-BCC9-577B9352EA97}" type="datetime1">
              <a:rPr lang="en-US" smtClean="0"/>
              <a:t>5/6/25</a:t>
            </a:fld>
            <a:endParaRPr lang="en-US"/>
          </a:p>
        </p:txBody>
      </p:sp>
      <p:sp>
        <p:nvSpPr>
          <p:cNvPr id="5" name="Slide Number Placeholder 4">
            <a:extLst>
              <a:ext uri="{FF2B5EF4-FFF2-40B4-BE49-F238E27FC236}">
                <a16:creationId xmlns:a16="http://schemas.microsoft.com/office/drawing/2014/main" id="{CB6441A3-DB90-2876-C7D3-FA0147836B24}"/>
              </a:ext>
            </a:extLst>
          </p:cNvPr>
          <p:cNvSpPr>
            <a:spLocks noGrp="1"/>
          </p:cNvSpPr>
          <p:nvPr>
            <p:ph type="sldNum" sz="quarter" idx="12"/>
          </p:nvPr>
        </p:nvSpPr>
        <p:spPr/>
        <p:txBody>
          <a:bodyPr/>
          <a:lstStyle/>
          <a:p>
            <a:fld id="{9B618960-8005-486C-9A75-10CB2AAC16F9}" type="slidenum">
              <a:rPr lang="en-US" smtClean="0"/>
              <a:t>40</a:t>
            </a:fld>
            <a:endParaRPr lang="en-US"/>
          </a:p>
        </p:txBody>
      </p:sp>
      <p:pic>
        <p:nvPicPr>
          <p:cNvPr id="6" name="Picture 2" descr="MIT - WPU : Admission 2025, Fees, Courses, Placement, Ranking">
            <a:extLst>
              <a:ext uri="{FF2B5EF4-FFF2-40B4-BE49-F238E27FC236}">
                <a16:creationId xmlns:a16="http://schemas.microsoft.com/office/drawing/2014/main" id="{A5394065-37AD-FD24-65AB-400CC1C6E4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567"/>
            <a:ext cx="8382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68744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1BFFBF-9226-32A2-B743-3BC6C3D739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392B75-90B0-D24C-F4F6-19B920726A6D}"/>
              </a:ext>
            </a:extLst>
          </p:cNvPr>
          <p:cNvSpPr>
            <a:spLocks noGrp="1"/>
          </p:cNvSpPr>
          <p:nvPr>
            <p:ph type="title"/>
          </p:nvPr>
        </p:nvSpPr>
        <p:spPr>
          <a:xfrm>
            <a:off x="838200" y="2203352"/>
            <a:ext cx="10515600" cy="1325563"/>
          </a:xfrm>
        </p:spPr>
        <p:txBody>
          <a:bodyPr/>
          <a:lstStyle/>
          <a:p>
            <a:pPr algn="ctr"/>
            <a:r>
              <a:rPr lang="en-US" dirty="0"/>
              <a:t>Thank You</a:t>
            </a:r>
            <a:endParaRPr lang="en-IN" dirty="0"/>
          </a:p>
        </p:txBody>
      </p:sp>
      <p:sp>
        <p:nvSpPr>
          <p:cNvPr id="5" name="Date Placeholder 4">
            <a:extLst>
              <a:ext uri="{FF2B5EF4-FFF2-40B4-BE49-F238E27FC236}">
                <a16:creationId xmlns:a16="http://schemas.microsoft.com/office/drawing/2014/main" id="{A7073C98-E383-0604-9331-C3B740327CCD}"/>
              </a:ext>
            </a:extLst>
          </p:cNvPr>
          <p:cNvSpPr>
            <a:spLocks noGrp="1"/>
          </p:cNvSpPr>
          <p:nvPr>
            <p:ph type="dt" sz="half" idx="10"/>
          </p:nvPr>
        </p:nvSpPr>
        <p:spPr/>
        <p:txBody>
          <a:bodyPr/>
          <a:lstStyle/>
          <a:p>
            <a:fld id="{63A1C593-65D0-4073-BCC9-577B9352EA97}" type="datetime1">
              <a:rPr lang="en-US" smtClean="0"/>
              <a:t>5/6/25</a:t>
            </a:fld>
            <a:endParaRPr lang="en-US"/>
          </a:p>
        </p:txBody>
      </p:sp>
      <p:sp>
        <p:nvSpPr>
          <p:cNvPr id="6" name="Slide Number Placeholder 5">
            <a:extLst>
              <a:ext uri="{FF2B5EF4-FFF2-40B4-BE49-F238E27FC236}">
                <a16:creationId xmlns:a16="http://schemas.microsoft.com/office/drawing/2014/main" id="{E54CA3DA-6273-3565-7047-2F0581D01667}"/>
              </a:ext>
            </a:extLst>
          </p:cNvPr>
          <p:cNvSpPr>
            <a:spLocks noGrp="1"/>
          </p:cNvSpPr>
          <p:nvPr>
            <p:ph type="sldNum" sz="quarter" idx="12"/>
          </p:nvPr>
        </p:nvSpPr>
        <p:spPr/>
        <p:txBody>
          <a:bodyPr/>
          <a:lstStyle/>
          <a:p>
            <a:fld id="{9B618960-8005-486C-9A75-10CB2AAC16F9}" type="slidenum">
              <a:rPr lang="en-US" smtClean="0"/>
              <a:t>41</a:t>
            </a:fld>
            <a:endParaRPr lang="en-US"/>
          </a:p>
        </p:txBody>
      </p:sp>
      <p:pic>
        <p:nvPicPr>
          <p:cNvPr id="3" name="Picture 2" descr="MIT - WPU : Admission 2025, Fees, Courses, Placement, Ranking">
            <a:extLst>
              <a:ext uri="{FF2B5EF4-FFF2-40B4-BE49-F238E27FC236}">
                <a16:creationId xmlns:a16="http://schemas.microsoft.com/office/drawing/2014/main" id="{F49D3FA8-F847-8608-62EE-E6B638C3D3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567"/>
            <a:ext cx="8382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6368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B62F86-78E9-1FD8-5DB3-01731F7C8E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5EB535-71AF-F7E5-BC32-FAD4608251E3}"/>
              </a:ext>
            </a:extLst>
          </p:cNvPr>
          <p:cNvSpPr>
            <a:spLocks noGrp="1"/>
          </p:cNvSpPr>
          <p:nvPr>
            <p:ph type="title"/>
          </p:nvPr>
        </p:nvSpPr>
        <p:spPr>
          <a:xfrm>
            <a:off x="838200" y="2203352"/>
            <a:ext cx="10515600" cy="1325563"/>
          </a:xfrm>
        </p:spPr>
        <p:txBody>
          <a:bodyPr/>
          <a:lstStyle/>
          <a:p>
            <a:pPr algn="ctr"/>
            <a:r>
              <a:rPr lang="en-US" dirty="0"/>
              <a:t>Any questions?</a:t>
            </a:r>
            <a:endParaRPr lang="en-IN" dirty="0"/>
          </a:p>
        </p:txBody>
      </p:sp>
      <p:sp>
        <p:nvSpPr>
          <p:cNvPr id="5" name="Date Placeholder 4">
            <a:extLst>
              <a:ext uri="{FF2B5EF4-FFF2-40B4-BE49-F238E27FC236}">
                <a16:creationId xmlns:a16="http://schemas.microsoft.com/office/drawing/2014/main" id="{C6B6A346-FA5E-A68E-38A2-25A50C8BE80B}"/>
              </a:ext>
            </a:extLst>
          </p:cNvPr>
          <p:cNvSpPr>
            <a:spLocks noGrp="1"/>
          </p:cNvSpPr>
          <p:nvPr>
            <p:ph type="dt" sz="half" idx="10"/>
          </p:nvPr>
        </p:nvSpPr>
        <p:spPr/>
        <p:txBody>
          <a:bodyPr/>
          <a:lstStyle/>
          <a:p>
            <a:fld id="{63A1C593-65D0-4073-BCC9-577B9352EA97}" type="datetime1">
              <a:rPr lang="en-US" smtClean="0"/>
              <a:t>5/6/25</a:t>
            </a:fld>
            <a:endParaRPr lang="en-US"/>
          </a:p>
        </p:txBody>
      </p:sp>
      <p:sp>
        <p:nvSpPr>
          <p:cNvPr id="6" name="Slide Number Placeholder 5">
            <a:extLst>
              <a:ext uri="{FF2B5EF4-FFF2-40B4-BE49-F238E27FC236}">
                <a16:creationId xmlns:a16="http://schemas.microsoft.com/office/drawing/2014/main" id="{E91582E8-19D4-DCFE-0B57-DF0C8732E5C6}"/>
              </a:ext>
            </a:extLst>
          </p:cNvPr>
          <p:cNvSpPr>
            <a:spLocks noGrp="1"/>
          </p:cNvSpPr>
          <p:nvPr>
            <p:ph type="sldNum" sz="quarter" idx="12"/>
          </p:nvPr>
        </p:nvSpPr>
        <p:spPr/>
        <p:txBody>
          <a:bodyPr/>
          <a:lstStyle/>
          <a:p>
            <a:fld id="{9B618960-8005-486C-9A75-10CB2AAC16F9}" type="slidenum">
              <a:rPr lang="en-US" smtClean="0"/>
              <a:t>42</a:t>
            </a:fld>
            <a:endParaRPr lang="en-US"/>
          </a:p>
        </p:txBody>
      </p:sp>
      <p:pic>
        <p:nvPicPr>
          <p:cNvPr id="3" name="Picture 2" descr="MIT - WPU : Admission 2025, Fees, Courses, Placement, Ranking">
            <a:extLst>
              <a:ext uri="{FF2B5EF4-FFF2-40B4-BE49-F238E27FC236}">
                <a16:creationId xmlns:a16="http://schemas.microsoft.com/office/drawing/2014/main" id="{ED28747F-F466-C38A-7376-074CBC5DBF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567"/>
            <a:ext cx="8382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0805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graphicFrame>
        <p:nvGraphicFramePr>
          <p:cNvPr id="106" name="Google Shape;106;p15"/>
          <p:cNvGraphicFramePr/>
          <p:nvPr>
            <p:extLst>
              <p:ext uri="{D42A27DB-BD31-4B8C-83A1-F6EECF244321}">
                <p14:modId xmlns:p14="http://schemas.microsoft.com/office/powerpoint/2010/main" val="2326703677"/>
              </p:ext>
            </p:extLst>
          </p:nvPr>
        </p:nvGraphicFramePr>
        <p:xfrm>
          <a:off x="296025" y="892908"/>
          <a:ext cx="11599950" cy="5752612"/>
        </p:xfrm>
        <a:graphic>
          <a:graphicData uri="http://schemas.openxmlformats.org/drawingml/2006/table">
            <a:tbl>
              <a:tblPr firstRow="1" bandRow="1">
                <a:noFill/>
              </a:tblPr>
              <a:tblGrid>
                <a:gridCol w="779100">
                  <a:extLst>
                    <a:ext uri="{9D8B030D-6E8A-4147-A177-3AD203B41FA5}">
                      <a16:colId xmlns:a16="http://schemas.microsoft.com/office/drawing/2014/main" val="20000"/>
                    </a:ext>
                  </a:extLst>
                </a:gridCol>
                <a:gridCol w="3698250">
                  <a:extLst>
                    <a:ext uri="{9D8B030D-6E8A-4147-A177-3AD203B41FA5}">
                      <a16:colId xmlns:a16="http://schemas.microsoft.com/office/drawing/2014/main" val="20001"/>
                    </a:ext>
                  </a:extLst>
                </a:gridCol>
                <a:gridCol w="1474325">
                  <a:extLst>
                    <a:ext uri="{9D8B030D-6E8A-4147-A177-3AD203B41FA5}">
                      <a16:colId xmlns:a16="http://schemas.microsoft.com/office/drawing/2014/main" val="20002"/>
                    </a:ext>
                  </a:extLst>
                </a:gridCol>
                <a:gridCol w="2767075">
                  <a:extLst>
                    <a:ext uri="{9D8B030D-6E8A-4147-A177-3AD203B41FA5}">
                      <a16:colId xmlns:a16="http://schemas.microsoft.com/office/drawing/2014/main" val="20003"/>
                    </a:ext>
                  </a:extLst>
                </a:gridCol>
                <a:gridCol w="2881200">
                  <a:extLst>
                    <a:ext uri="{9D8B030D-6E8A-4147-A177-3AD203B41FA5}">
                      <a16:colId xmlns:a16="http://schemas.microsoft.com/office/drawing/2014/main" val="20004"/>
                    </a:ext>
                  </a:extLst>
                </a:gridCol>
              </a:tblGrid>
              <a:tr h="559843">
                <a:tc>
                  <a:txBody>
                    <a:bodyPr/>
                    <a:lstStyle/>
                    <a:p>
                      <a:pPr marL="0" marR="0" lvl="0" indent="0" algn="l" rtl="0">
                        <a:spcBef>
                          <a:spcPts val="0"/>
                        </a:spcBef>
                        <a:spcAft>
                          <a:spcPts val="0"/>
                        </a:spcAft>
                        <a:buClr>
                          <a:schemeClr val="dk1"/>
                        </a:buClr>
                        <a:buSzPts val="1800"/>
                        <a:buFont typeface="Calibri"/>
                        <a:buNone/>
                      </a:pPr>
                      <a:r>
                        <a:rPr lang="en-US" sz="1600" u="none" strike="noStrike" cap="none"/>
                        <a:t>Sr No</a:t>
                      </a:r>
                      <a:endParaRPr sz="16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Calibri"/>
                        <a:buNone/>
                      </a:pPr>
                      <a:r>
                        <a:rPr lang="en-US" sz="1600" u="none" strike="noStrike" cap="none"/>
                        <a:t>Publication Title with authors [ mention whether Journal or Conference paper]</a:t>
                      </a:r>
                      <a:endParaRPr sz="16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Calibri"/>
                        <a:buNone/>
                      </a:pPr>
                      <a:r>
                        <a:rPr lang="en-US" sz="1600" u="none" strike="noStrike" cap="none"/>
                        <a:t>Publication Year</a:t>
                      </a:r>
                      <a:endParaRPr sz="16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Calibri"/>
                        <a:buNone/>
                      </a:pPr>
                      <a:r>
                        <a:rPr lang="en-US" sz="1600" u="none" strike="noStrike" cap="none"/>
                        <a:t>Positive points of the Publication</a:t>
                      </a:r>
                      <a:endParaRPr sz="16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Calibri"/>
                        <a:buNone/>
                      </a:pPr>
                      <a:r>
                        <a:rPr lang="en-US" sz="1600" u="none" strike="noStrike" cap="none" dirty="0"/>
                        <a:t>Gaps in publication work</a:t>
                      </a:r>
                      <a:endParaRPr sz="1600" u="none" strike="noStrike" cap="none" dirty="0"/>
                    </a:p>
                  </a:txBody>
                  <a:tcPr marL="91450" marR="91450" marT="45725" marB="45725"/>
                </a:tc>
                <a:extLst>
                  <a:ext uri="{0D108BD9-81ED-4DB2-BD59-A6C34878D82A}">
                    <a16:rowId xmlns:a16="http://schemas.microsoft.com/office/drawing/2014/main" val="10000"/>
                  </a:ext>
                </a:extLst>
              </a:tr>
              <a:tr h="4802789">
                <a:tc>
                  <a:txBody>
                    <a:bodyPr/>
                    <a:lstStyle/>
                    <a:p>
                      <a:pPr marL="0" marR="0" lvl="0" indent="0" algn="ctr" rtl="0">
                        <a:spcBef>
                          <a:spcPts val="0"/>
                        </a:spcBef>
                        <a:spcAft>
                          <a:spcPts val="0"/>
                        </a:spcAft>
                        <a:buNone/>
                      </a:pPr>
                      <a:r>
                        <a:rPr lang="en-US" sz="1600"/>
                        <a:t>2</a:t>
                      </a:r>
                      <a:endParaRPr sz="1600"/>
                    </a:p>
                  </a:txBody>
                  <a:tcPr marL="91450" marR="91450" marT="45725" marB="45725"/>
                </a:tc>
                <a:tc>
                  <a:txBody>
                    <a:bodyPr/>
                    <a:lstStyle/>
                    <a:p>
                      <a:pPr marL="0" lvl="0" indent="0" algn="just" rtl="0">
                        <a:lnSpc>
                          <a:spcPct val="123913"/>
                        </a:lnSpc>
                        <a:spcBef>
                          <a:spcPts val="0"/>
                        </a:spcBef>
                        <a:spcAft>
                          <a:spcPts val="0"/>
                        </a:spcAft>
                        <a:buNone/>
                      </a:pPr>
                      <a:r>
                        <a:rPr lang="en-US" sz="1600" dirty="0"/>
                        <a:t>Enhancing Predictive Accuracy in Lung Disease Diagnosis Through Hybrid </a:t>
                      </a:r>
                      <a:r>
                        <a:rPr lang="en-US" sz="1600" dirty="0" err="1"/>
                        <a:t>ResNet</a:t>
                      </a:r>
                      <a:r>
                        <a:rPr lang="en-US" sz="1600" dirty="0"/>
                        <a:t> and Transfer Learning Models</a:t>
                      </a:r>
                      <a:endParaRPr sz="1600" dirty="0"/>
                    </a:p>
                    <a:p>
                      <a:pPr marL="0" lvl="0" indent="0" algn="just" rtl="0">
                        <a:lnSpc>
                          <a:spcPct val="123913"/>
                        </a:lnSpc>
                        <a:spcBef>
                          <a:spcPts val="0"/>
                        </a:spcBef>
                        <a:spcAft>
                          <a:spcPts val="0"/>
                        </a:spcAft>
                        <a:buNone/>
                      </a:pPr>
                      <a:endParaRPr sz="1600" dirty="0"/>
                    </a:p>
                    <a:p>
                      <a:pPr marL="0" lvl="0" indent="0" algn="just" rtl="0">
                        <a:lnSpc>
                          <a:spcPct val="123913"/>
                        </a:lnSpc>
                        <a:spcBef>
                          <a:spcPts val="0"/>
                        </a:spcBef>
                        <a:spcAft>
                          <a:spcPts val="0"/>
                        </a:spcAft>
                        <a:buNone/>
                      </a:pPr>
                      <a:r>
                        <a:rPr lang="en-US" sz="1600" dirty="0"/>
                        <a:t>[S. </a:t>
                      </a:r>
                      <a:r>
                        <a:rPr lang="en-US" sz="1600" dirty="0" err="1"/>
                        <a:t>Marappan</a:t>
                      </a:r>
                      <a:r>
                        <a:rPr lang="en-US" sz="1600" dirty="0"/>
                        <a:t>, S. Roy, B. Ankayarkanni, S. Revathy and P. Asha, "Enhancing Predictive Accuracy in Lung Disease Diagnosis Through Hybrid </a:t>
                      </a:r>
                      <a:r>
                        <a:rPr lang="en-US" sz="1600" dirty="0" err="1"/>
                        <a:t>ResNet</a:t>
                      </a:r>
                      <a:r>
                        <a:rPr lang="en-US" sz="1600" dirty="0"/>
                        <a:t> and Transfer Learning Models," 2024 International Conference on Advances in Modern Age Technologies for Health and Engineering Science (AMATHE), Shivamogga, India, 2024, pp. 1-7, </a:t>
                      </a:r>
                      <a:r>
                        <a:rPr lang="en-US" sz="1600" dirty="0" err="1"/>
                        <a:t>doi</a:t>
                      </a:r>
                      <a:r>
                        <a:rPr lang="en-US" sz="1600" dirty="0"/>
                        <a:t>: 10.1109/AMATHE61652.2024.10582190.]</a:t>
                      </a:r>
                      <a:endParaRPr sz="1600" dirty="0"/>
                    </a:p>
                    <a:p>
                      <a:pPr marL="0" lvl="0" indent="0" algn="ctr" rtl="0">
                        <a:lnSpc>
                          <a:spcPct val="123913"/>
                        </a:lnSpc>
                        <a:spcBef>
                          <a:spcPts val="0"/>
                        </a:spcBef>
                        <a:spcAft>
                          <a:spcPts val="0"/>
                        </a:spcAft>
                        <a:buNone/>
                      </a:pPr>
                      <a:endParaRPr sz="1600" dirty="0"/>
                    </a:p>
                    <a:p>
                      <a:pPr marL="0" lvl="0" indent="0" algn="ctr" rtl="0">
                        <a:lnSpc>
                          <a:spcPct val="123913"/>
                        </a:lnSpc>
                        <a:spcBef>
                          <a:spcPts val="0"/>
                        </a:spcBef>
                        <a:spcAft>
                          <a:spcPts val="0"/>
                        </a:spcAft>
                        <a:buClr>
                          <a:schemeClr val="dk1"/>
                        </a:buClr>
                        <a:buSzPts val="1100"/>
                        <a:buFont typeface="Arial"/>
                        <a:buNone/>
                      </a:pPr>
                      <a:r>
                        <a:rPr lang="en-US" sz="1600" dirty="0"/>
                        <a:t>(Conference)</a:t>
                      </a:r>
                      <a:endParaRPr sz="1600" dirty="0"/>
                    </a:p>
                    <a:p>
                      <a:pPr marL="0" marR="0" lvl="0" indent="0" algn="ctr" rtl="0">
                        <a:spcBef>
                          <a:spcPts val="0"/>
                        </a:spcBef>
                        <a:spcAft>
                          <a:spcPts val="0"/>
                        </a:spcAft>
                        <a:buNone/>
                      </a:pPr>
                      <a:endParaRPr sz="1600" dirty="0"/>
                    </a:p>
                  </a:txBody>
                  <a:tcPr marL="91450" marR="91450" marT="45725" marB="45725"/>
                </a:tc>
                <a:tc>
                  <a:txBody>
                    <a:bodyPr/>
                    <a:lstStyle/>
                    <a:p>
                      <a:pPr marL="0" marR="0" lvl="0" indent="0" algn="ctr" rtl="0">
                        <a:spcBef>
                          <a:spcPts val="0"/>
                        </a:spcBef>
                        <a:spcAft>
                          <a:spcPts val="0"/>
                        </a:spcAft>
                        <a:buNone/>
                      </a:pPr>
                      <a:r>
                        <a:rPr lang="en-US" sz="1600"/>
                        <a:t>2024</a:t>
                      </a:r>
                      <a:endParaRPr sz="1600" u="none" strike="noStrike" cap="none"/>
                    </a:p>
                  </a:txBody>
                  <a:tcPr marL="91450" marR="91450" marT="45725" marB="45725"/>
                </a:tc>
                <a:tc>
                  <a:txBody>
                    <a:bodyPr/>
                    <a:lstStyle/>
                    <a:p>
                      <a:pPr marL="0" marR="0" lvl="0" indent="0" algn="ctr" rtl="0">
                        <a:spcBef>
                          <a:spcPts val="0"/>
                        </a:spcBef>
                        <a:spcAft>
                          <a:spcPts val="0"/>
                        </a:spcAft>
                        <a:buNone/>
                      </a:pPr>
                      <a:r>
                        <a:rPr lang="en-US" sz="1600"/>
                        <a:t>Improve Lung Disease Diagnosis Accuracy: </a:t>
                      </a:r>
                      <a:endParaRPr sz="1600"/>
                    </a:p>
                    <a:p>
                      <a:pPr marL="0" marR="0" lvl="0" indent="0" algn="ctr" rtl="0">
                        <a:spcBef>
                          <a:spcPts val="0"/>
                        </a:spcBef>
                        <a:spcAft>
                          <a:spcPts val="0"/>
                        </a:spcAft>
                        <a:buNone/>
                      </a:pPr>
                      <a:r>
                        <a:rPr lang="en-US" sz="1600"/>
                        <a:t>1. Develop a hybrid model combining ResNet and Transfer Learning to enhance predictive performance in lung disease classification. Utilize Deep Learning for Medical Imaging: </a:t>
                      </a:r>
                      <a:endParaRPr sz="1600"/>
                    </a:p>
                    <a:p>
                      <a:pPr marL="0" marR="0" lvl="0" indent="0" algn="ctr" rtl="0">
                        <a:spcBef>
                          <a:spcPts val="0"/>
                        </a:spcBef>
                        <a:spcAft>
                          <a:spcPts val="0"/>
                        </a:spcAft>
                        <a:buNone/>
                      </a:pPr>
                      <a:r>
                        <a:rPr lang="en-US" sz="1600"/>
                        <a:t>2. Compare multiple deep learning models (CNN, ResNet, Transfer Learning, and a Hybrid ResNet-Transfer Learning Model) for lung disease classification. Benchmark Model Performance: </a:t>
                      </a:r>
                      <a:endParaRPr sz="1600"/>
                    </a:p>
                    <a:p>
                      <a:pPr marL="0" marR="0" lvl="0" indent="0" algn="ctr" rtl="0">
                        <a:spcBef>
                          <a:spcPts val="0"/>
                        </a:spcBef>
                        <a:spcAft>
                          <a:spcPts val="0"/>
                        </a:spcAft>
                        <a:buNone/>
                      </a:pPr>
                      <a:r>
                        <a:rPr lang="en-US" sz="1600"/>
                        <a:t>3. Evaluate model accuracy, sensitivity, and F1-score, demonstrating the superiority of the hybrid approach. </a:t>
                      </a:r>
                      <a:endParaRPr sz="1600" u="none" strike="noStrike" cap="none"/>
                    </a:p>
                  </a:txBody>
                  <a:tcPr marL="91450" marR="91450" marT="45725" marB="45725"/>
                </a:tc>
                <a:tc>
                  <a:txBody>
                    <a:bodyPr/>
                    <a:lstStyle/>
                    <a:p>
                      <a:pPr marL="0" marR="0" lvl="0" indent="0" algn="ctr" rtl="0">
                        <a:spcBef>
                          <a:spcPts val="0"/>
                        </a:spcBef>
                        <a:spcAft>
                          <a:spcPts val="0"/>
                        </a:spcAft>
                        <a:buNone/>
                      </a:pPr>
                      <a:r>
                        <a:rPr lang="en-US" sz="1600" dirty="0"/>
                        <a:t>Lack of Explainability Robustness: </a:t>
                      </a:r>
                      <a:endParaRPr sz="1600" dirty="0"/>
                    </a:p>
                    <a:p>
                      <a:pPr marL="0" marR="0" lvl="0" indent="0" algn="ctr" rtl="0">
                        <a:spcBef>
                          <a:spcPts val="0"/>
                        </a:spcBef>
                        <a:spcAft>
                          <a:spcPts val="0"/>
                        </a:spcAft>
                        <a:buNone/>
                      </a:pPr>
                      <a:r>
                        <a:rPr lang="en-US" sz="1600" dirty="0"/>
                        <a:t>1. Deep &amp; learning models in healthcare  often struggle with interpretability and robustness when diagnosing complex diseases. </a:t>
                      </a:r>
                      <a:endParaRPr sz="1600" dirty="0"/>
                    </a:p>
                    <a:p>
                      <a:pPr marL="0" marR="0" lvl="0" indent="0" algn="ctr" rtl="0">
                        <a:spcBef>
                          <a:spcPts val="0"/>
                        </a:spcBef>
                        <a:spcAft>
                          <a:spcPts val="0"/>
                        </a:spcAft>
                        <a:buNone/>
                      </a:pPr>
                      <a:r>
                        <a:rPr lang="en-US" sz="1600" dirty="0"/>
                        <a:t>2. The study emphasizes feature extraction and fusion techniques to enhance the model’s understanding of lung disease patterns. Need for Generalized Predictive Models: </a:t>
                      </a:r>
                      <a:endParaRPr sz="1600" dirty="0"/>
                    </a:p>
                    <a:p>
                      <a:pPr marL="0" marR="0" lvl="0" indent="0" algn="ctr" rtl="0">
                        <a:spcBef>
                          <a:spcPts val="0"/>
                        </a:spcBef>
                        <a:spcAft>
                          <a:spcPts val="0"/>
                        </a:spcAft>
                        <a:buNone/>
                      </a:pPr>
                      <a:r>
                        <a:rPr lang="en-US" sz="1600" dirty="0"/>
                        <a:t>3. Prior research often focused on specific lung diseases, limiting applicability. </a:t>
                      </a:r>
                      <a:endParaRPr sz="1600" dirty="0"/>
                    </a:p>
                    <a:p>
                      <a:pPr marL="0" marR="0" lvl="0" indent="0" algn="ctr" rtl="0">
                        <a:spcBef>
                          <a:spcPts val="0"/>
                        </a:spcBef>
                        <a:spcAft>
                          <a:spcPts val="0"/>
                        </a:spcAft>
                        <a:buNone/>
                      </a:pPr>
                      <a:r>
                        <a:rPr lang="en-US" sz="1600" dirty="0"/>
                        <a:t>4. The study extends deep learning across multiple lung conditions, making it more applicable for broad clinical use. </a:t>
                      </a:r>
                      <a:endParaRPr sz="1600" u="none" strike="noStrike" cap="none" dirty="0"/>
                    </a:p>
                  </a:txBody>
                  <a:tcPr marL="91450" marR="91450" marT="45725" marB="45725"/>
                </a:tc>
                <a:extLst>
                  <a:ext uri="{0D108BD9-81ED-4DB2-BD59-A6C34878D82A}">
                    <a16:rowId xmlns:a16="http://schemas.microsoft.com/office/drawing/2014/main" val="10001"/>
                  </a:ext>
                </a:extLst>
              </a:tr>
            </a:tbl>
          </a:graphicData>
        </a:graphic>
      </p:graphicFrame>
      <p:sp>
        <p:nvSpPr>
          <p:cNvPr id="2" name="Google Shape;99;p14">
            <a:extLst>
              <a:ext uri="{FF2B5EF4-FFF2-40B4-BE49-F238E27FC236}">
                <a16:creationId xmlns:a16="http://schemas.microsoft.com/office/drawing/2014/main" id="{0222D6E1-376A-D1E6-C7F9-3C9F2CF7F56E}"/>
              </a:ext>
            </a:extLst>
          </p:cNvPr>
          <p:cNvSpPr txBox="1"/>
          <p:nvPr/>
        </p:nvSpPr>
        <p:spPr>
          <a:xfrm>
            <a:off x="2039100" y="242558"/>
            <a:ext cx="8113800" cy="433935"/>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n-US" dirty="0">
                <a:solidFill>
                  <a:schemeClr val="dk1"/>
                </a:solidFill>
                <a:latin typeface="Calibri"/>
                <a:ea typeface="Calibri"/>
                <a:cs typeface="Calibri"/>
                <a:sym typeface="Calibri"/>
              </a:rPr>
              <a:t>Literature Survey               continued…</a:t>
            </a:r>
            <a:endParaRPr dirty="0"/>
          </a:p>
        </p:txBody>
      </p:sp>
      <p:pic>
        <p:nvPicPr>
          <p:cNvPr id="3" name="Picture 2" descr="MIT - WPU : Admission 2025, Fees, Courses, Placement, Ranking">
            <a:extLst>
              <a:ext uri="{FF2B5EF4-FFF2-40B4-BE49-F238E27FC236}">
                <a16:creationId xmlns:a16="http://schemas.microsoft.com/office/drawing/2014/main" id="{BF36810A-72CB-1EA0-C8BF-6A1556D84B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5567"/>
            <a:ext cx="838200" cy="9080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6"/>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graphicFrame>
        <p:nvGraphicFramePr>
          <p:cNvPr id="113" name="Google Shape;113;p16"/>
          <p:cNvGraphicFramePr/>
          <p:nvPr>
            <p:extLst>
              <p:ext uri="{D42A27DB-BD31-4B8C-83A1-F6EECF244321}">
                <p14:modId xmlns:p14="http://schemas.microsoft.com/office/powerpoint/2010/main" val="2877166136"/>
              </p:ext>
            </p:extLst>
          </p:nvPr>
        </p:nvGraphicFramePr>
        <p:xfrm>
          <a:off x="296025" y="1218843"/>
          <a:ext cx="11599950" cy="4703860"/>
        </p:xfrm>
        <a:graphic>
          <a:graphicData uri="http://schemas.openxmlformats.org/drawingml/2006/table">
            <a:tbl>
              <a:tblPr firstRow="1" bandRow="1">
                <a:noFill/>
              </a:tblPr>
              <a:tblGrid>
                <a:gridCol w="779100">
                  <a:extLst>
                    <a:ext uri="{9D8B030D-6E8A-4147-A177-3AD203B41FA5}">
                      <a16:colId xmlns:a16="http://schemas.microsoft.com/office/drawing/2014/main" val="20000"/>
                    </a:ext>
                  </a:extLst>
                </a:gridCol>
                <a:gridCol w="3698250">
                  <a:extLst>
                    <a:ext uri="{9D8B030D-6E8A-4147-A177-3AD203B41FA5}">
                      <a16:colId xmlns:a16="http://schemas.microsoft.com/office/drawing/2014/main" val="20001"/>
                    </a:ext>
                  </a:extLst>
                </a:gridCol>
                <a:gridCol w="1474325">
                  <a:extLst>
                    <a:ext uri="{9D8B030D-6E8A-4147-A177-3AD203B41FA5}">
                      <a16:colId xmlns:a16="http://schemas.microsoft.com/office/drawing/2014/main" val="20002"/>
                    </a:ext>
                  </a:extLst>
                </a:gridCol>
                <a:gridCol w="2767075">
                  <a:extLst>
                    <a:ext uri="{9D8B030D-6E8A-4147-A177-3AD203B41FA5}">
                      <a16:colId xmlns:a16="http://schemas.microsoft.com/office/drawing/2014/main" val="20003"/>
                    </a:ext>
                  </a:extLst>
                </a:gridCol>
                <a:gridCol w="2881200">
                  <a:extLst>
                    <a:ext uri="{9D8B030D-6E8A-4147-A177-3AD203B41FA5}">
                      <a16:colId xmlns:a16="http://schemas.microsoft.com/office/drawing/2014/main" val="20004"/>
                    </a:ext>
                  </a:extLst>
                </a:gridCol>
              </a:tblGrid>
              <a:tr h="1198650">
                <a:tc>
                  <a:txBody>
                    <a:bodyPr/>
                    <a:lstStyle/>
                    <a:p>
                      <a:pPr marL="0" marR="0" lvl="0" indent="0" algn="l" rtl="0">
                        <a:spcBef>
                          <a:spcPts val="0"/>
                        </a:spcBef>
                        <a:spcAft>
                          <a:spcPts val="0"/>
                        </a:spcAft>
                        <a:buClr>
                          <a:schemeClr val="dk1"/>
                        </a:buClr>
                        <a:buSzPts val="1800"/>
                        <a:buFont typeface="Calibri"/>
                        <a:buNone/>
                      </a:pPr>
                      <a:r>
                        <a:rPr lang="en-US" sz="1600" u="none" strike="noStrike" cap="none"/>
                        <a:t>Sr No</a:t>
                      </a:r>
                      <a:endParaRPr sz="16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Calibri"/>
                        <a:buNone/>
                      </a:pPr>
                      <a:r>
                        <a:rPr lang="en-US" sz="1600" u="none" strike="noStrike" cap="none" dirty="0"/>
                        <a:t>Publication Title with authors [ mention whether Journal or Conference paper]</a:t>
                      </a:r>
                      <a:endParaRPr sz="16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Calibri"/>
                        <a:buNone/>
                      </a:pPr>
                      <a:r>
                        <a:rPr lang="en-US" sz="1600" u="none" strike="noStrike" cap="none"/>
                        <a:t>Publication Year</a:t>
                      </a:r>
                      <a:endParaRPr sz="16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Calibri"/>
                        <a:buNone/>
                      </a:pPr>
                      <a:r>
                        <a:rPr lang="en-US" sz="1600" u="none" strike="noStrike" cap="none" dirty="0"/>
                        <a:t>Positive points of the Publication</a:t>
                      </a:r>
                      <a:endParaRPr sz="16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Calibri"/>
                        <a:buNone/>
                      </a:pPr>
                      <a:r>
                        <a:rPr lang="en-US" sz="1600" u="none" strike="noStrike" cap="none"/>
                        <a:t>Gaps in publication work</a:t>
                      </a:r>
                      <a:endParaRPr sz="1600" u="none" strike="noStrike" cap="none"/>
                    </a:p>
                  </a:txBody>
                  <a:tcPr marL="91450" marR="91450" marT="45725" marB="45725"/>
                </a:tc>
                <a:extLst>
                  <a:ext uri="{0D108BD9-81ED-4DB2-BD59-A6C34878D82A}">
                    <a16:rowId xmlns:a16="http://schemas.microsoft.com/office/drawing/2014/main" val="10000"/>
                  </a:ext>
                </a:extLst>
              </a:tr>
              <a:tr h="1198650">
                <a:tc>
                  <a:txBody>
                    <a:bodyPr/>
                    <a:lstStyle/>
                    <a:p>
                      <a:pPr marL="0" marR="0" lvl="0" indent="0" algn="ctr" rtl="0">
                        <a:spcBef>
                          <a:spcPts val="0"/>
                        </a:spcBef>
                        <a:spcAft>
                          <a:spcPts val="0"/>
                        </a:spcAft>
                        <a:buNone/>
                      </a:pPr>
                      <a:r>
                        <a:rPr lang="en-US" sz="1600"/>
                        <a:t>3</a:t>
                      </a:r>
                      <a:endParaRPr sz="1600" u="none" strike="noStrike" cap="none"/>
                    </a:p>
                  </a:txBody>
                  <a:tcPr marL="91450" marR="91450" marT="45725" marB="45725"/>
                </a:tc>
                <a:tc>
                  <a:txBody>
                    <a:bodyPr/>
                    <a:lstStyle/>
                    <a:p>
                      <a:pPr marL="0" marR="0" lvl="0" indent="0" algn="ctr" rtl="0">
                        <a:spcBef>
                          <a:spcPts val="0"/>
                        </a:spcBef>
                        <a:spcAft>
                          <a:spcPts val="0"/>
                        </a:spcAft>
                        <a:buNone/>
                      </a:pPr>
                      <a:r>
                        <a:rPr lang="en-US" sz="1600" dirty="0"/>
                        <a:t>Real-time Detection of Lung Cancer Using CNN.</a:t>
                      </a:r>
                      <a:endParaRPr sz="1600" dirty="0"/>
                    </a:p>
                    <a:p>
                      <a:pPr marL="0" marR="0" lvl="0" indent="0" algn="ctr" rtl="0">
                        <a:spcBef>
                          <a:spcPts val="0"/>
                        </a:spcBef>
                        <a:spcAft>
                          <a:spcPts val="0"/>
                        </a:spcAft>
                        <a:buNone/>
                      </a:pPr>
                      <a:endParaRPr sz="1600" dirty="0"/>
                    </a:p>
                    <a:p>
                      <a:pPr marL="0" marR="0" lvl="0" indent="0" algn="ctr" rtl="0">
                        <a:spcBef>
                          <a:spcPts val="0"/>
                        </a:spcBef>
                        <a:spcAft>
                          <a:spcPts val="0"/>
                        </a:spcAft>
                        <a:buNone/>
                      </a:pPr>
                      <a:r>
                        <a:rPr lang="en-US" sz="1600" dirty="0"/>
                        <a:t>[ N. S. Jozi and G. A. Al-Suhail, "Lung Cancer Detection in Radiological Imaging using Deep Learning: A Review," 2024 5th International Conference on Communications, Information, Electronic and Energy Systems (CIEES), Veliko </a:t>
                      </a:r>
                      <a:r>
                        <a:rPr lang="en-US" sz="1600" dirty="0" err="1"/>
                        <a:t>Tarnovo</a:t>
                      </a:r>
                      <a:r>
                        <a:rPr lang="en-US" sz="1600" dirty="0"/>
                        <a:t>, Bulgaria, 2024, pp. 1-8, </a:t>
                      </a:r>
                      <a:r>
                        <a:rPr lang="en-US" sz="1600" dirty="0" err="1"/>
                        <a:t>doi</a:t>
                      </a:r>
                      <a:r>
                        <a:rPr lang="en-US" sz="1600" dirty="0"/>
                        <a:t>: 10.1109/CIEES62939.2024.10811230.]</a:t>
                      </a:r>
                      <a:br>
                        <a:rPr lang="en-US" sz="1600" dirty="0"/>
                      </a:br>
                      <a:br>
                        <a:rPr lang="en-US" sz="1600" dirty="0"/>
                      </a:br>
                      <a:r>
                        <a:rPr lang="en-US" sz="1600" dirty="0"/>
                        <a:t>(Conference)</a:t>
                      </a:r>
                      <a:endParaRPr sz="1600" dirty="0"/>
                    </a:p>
                  </a:txBody>
                  <a:tcPr marL="91450" marR="91450" marT="45725" marB="45725"/>
                </a:tc>
                <a:tc>
                  <a:txBody>
                    <a:bodyPr/>
                    <a:lstStyle/>
                    <a:p>
                      <a:pPr marL="0" marR="0" lvl="0" indent="0" algn="ctr" rtl="0">
                        <a:spcBef>
                          <a:spcPts val="0"/>
                        </a:spcBef>
                        <a:spcAft>
                          <a:spcPts val="0"/>
                        </a:spcAft>
                        <a:buNone/>
                      </a:pPr>
                      <a:r>
                        <a:rPr lang="en-US" sz="1600" dirty="0"/>
                        <a:t>2024</a:t>
                      </a:r>
                      <a:endParaRPr sz="1600" u="none" strike="noStrike" cap="none" dirty="0"/>
                    </a:p>
                  </a:txBody>
                  <a:tcPr marL="91450" marR="91450" marT="45725" marB="45725"/>
                </a:tc>
                <a:tc>
                  <a:txBody>
                    <a:bodyPr/>
                    <a:lstStyle/>
                    <a:p>
                      <a:pPr marL="0" marR="0" lvl="0" indent="0" algn="ctr" rtl="0">
                        <a:spcBef>
                          <a:spcPts val="0"/>
                        </a:spcBef>
                        <a:spcAft>
                          <a:spcPts val="0"/>
                        </a:spcAft>
                        <a:buNone/>
                      </a:pPr>
                      <a:r>
                        <a:rPr lang="en-US" sz="1600"/>
                        <a:t>1. Preprocessing &amp; Model Optimization – Implements image normalization, resizing, and contrast enhancement for better accuracy.</a:t>
                      </a:r>
                      <a:endParaRPr sz="1600"/>
                    </a:p>
                    <a:p>
                      <a:pPr marL="0" lvl="0" indent="0" algn="ctr" rtl="0">
                        <a:spcBef>
                          <a:spcPts val="0"/>
                        </a:spcBef>
                        <a:spcAft>
                          <a:spcPts val="0"/>
                        </a:spcAft>
                        <a:buClr>
                          <a:schemeClr val="dk1"/>
                        </a:buClr>
                        <a:buSzPts val="1100"/>
                        <a:buFont typeface="Arial"/>
                        <a:buNone/>
                      </a:pPr>
                      <a:r>
                        <a:rPr lang="en-US" sz="1600"/>
                        <a:t>2. CT Scan-Based Classification – Uses Convolutional Neural Networks (CNNs) to classify malignant vs. non-cancerous cases.</a:t>
                      </a:r>
                      <a:endParaRPr sz="1600"/>
                    </a:p>
                    <a:p>
                      <a:pPr marL="0" lvl="0" indent="0" algn="ctr" rtl="0">
                        <a:spcBef>
                          <a:spcPts val="0"/>
                        </a:spcBef>
                        <a:spcAft>
                          <a:spcPts val="0"/>
                        </a:spcAft>
                        <a:buNone/>
                      </a:pPr>
                      <a:r>
                        <a:rPr lang="en-US" sz="1600"/>
                        <a:t>3. Real-time Lung Cancer Detection – Develop a CNN-based model for rapid lung cancer diagnosis.</a:t>
                      </a:r>
                      <a:endParaRPr sz="1600"/>
                    </a:p>
                  </a:txBody>
                  <a:tcPr marL="91450" marR="91450" marT="45725" marB="45725"/>
                </a:tc>
                <a:tc>
                  <a:txBody>
                    <a:bodyPr/>
                    <a:lstStyle/>
                    <a:p>
                      <a:pPr marL="0" marR="0" lvl="0" indent="0" algn="ctr" rtl="0">
                        <a:spcBef>
                          <a:spcPts val="0"/>
                        </a:spcBef>
                        <a:spcAft>
                          <a:spcPts val="0"/>
                        </a:spcAft>
                        <a:buNone/>
                      </a:pPr>
                      <a:r>
                        <a:rPr lang="en-US" sz="1600" dirty="0"/>
                        <a:t>1. No Clinical Trials – Model is not tested in hospitals or integrated into radiology workflows.</a:t>
                      </a:r>
                      <a:endParaRPr sz="1600" dirty="0"/>
                    </a:p>
                    <a:p>
                      <a:pPr marL="0" lvl="0" indent="0" algn="ctr" rtl="0">
                        <a:spcBef>
                          <a:spcPts val="0"/>
                        </a:spcBef>
                        <a:spcAft>
                          <a:spcPts val="0"/>
                        </a:spcAft>
                        <a:buClr>
                          <a:schemeClr val="dk1"/>
                        </a:buClr>
                        <a:buSzPts val="1100"/>
                        <a:buFont typeface="Arial"/>
                        <a:buNone/>
                      </a:pPr>
                      <a:r>
                        <a:rPr lang="en-US" sz="1600" dirty="0"/>
                        <a:t>2. No Multi-Modal Data Integration – Lacks fusion with additional clinical data like blood reports or symptoms.</a:t>
                      </a:r>
                      <a:endParaRPr sz="1600" dirty="0"/>
                    </a:p>
                    <a:p>
                      <a:pPr marL="0" lvl="0" indent="0" algn="ctr" rtl="0">
                        <a:spcBef>
                          <a:spcPts val="0"/>
                        </a:spcBef>
                        <a:spcAft>
                          <a:spcPts val="0"/>
                        </a:spcAft>
                        <a:buNone/>
                      </a:pPr>
                      <a:r>
                        <a:rPr lang="en-US" sz="1600" dirty="0"/>
                        <a:t>3. Limited Explainability – No Grad-CAM or SHAP-based interpretability to aid radiologists.</a:t>
                      </a:r>
                      <a:endParaRPr sz="1600" dirty="0"/>
                    </a:p>
                  </a:txBody>
                  <a:tcPr marL="91450" marR="91450" marT="45725" marB="45725"/>
                </a:tc>
                <a:extLst>
                  <a:ext uri="{0D108BD9-81ED-4DB2-BD59-A6C34878D82A}">
                    <a16:rowId xmlns:a16="http://schemas.microsoft.com/office/drawing/2014/main" val="10001"/>
                  </a:ext>
                </a:extLst>
              </a:tr>
            </a:tbl>
          </a:graphicData>
        </a:graphic>
      </p:graphicFrame>
      <p:sp>
        <p:nvSpPr>
          <p:cNvPr id="2" name="Google Shape;99;p14">
            <a:extLst>
              <a:ext uri="{FF2B5EF4-FFF2-40B4-BE49-F238E27FC236}">
                <a16:creationId xmlns:a16="http://schemas.microsoft.com/office/drawing/2014/main" id="{858C0365-A330-1354-4C38-965987846A8A}"/>
              </a:ext>
            </a:extLst>
          </p:cNvPr>
          <p:cNvSpPr txBox="1"/>
          <p:nvPr/>
        </p:nvSpPr>
        <p:spPr>
          <a:xfrm>
            <a:off x="2039100" y="192168"/>
            <a:ext cx="8113800" cy="433935"/>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n-US" dirty="0">
                <a:solidFill>
                  <a:schemeClr val="dk1"/>
                </a:solidFill>
                <a:latin typeface="Calibri"/>
                <a:ea typeface="Calibri"/>
                <a:cs typeface="Calibri"/>
                <a:sym typeface="Calibri"/>
              </a:rPr>
              <a:t>Literature Survey               continued…</a:t>
            </a:r>
            <a:endParaRPr dirty="0"/>
          </a:p>
        </p:txBody>
      </p:sp>
      <p:pic>
        <p:nvPicPr>
          <p:cNvPr id="3" name="Picture 2" descr="MIT - WPU : Admission 2025, Fees, Courses, Placement, Ranking">
            <a:extLst>
              <a:ext uri="{FF2B5EF4-FFF2-40B4-BE49-F238E27FC236}">
                <a16:creationId xmlns:a16="http://schemas.microsoft.com/office/drawing/2014/main" id="{A74FBC55-1834-38A5-791A-1A04B0B505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5567"/>
            <a:ext cx="838200" cy="9080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7"/>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graphicFrame>
        <p:nvGraphicFramePr>
          <p:cNvPr id="120" name="Google Shape;120;p17"/>
          <p:cNvGraphicFramePr/>
          <p:nvPr>
            <p:extLst>
              <p:ext uri="{D42A27DB-BD31-4B8C-83A1-F6EECF244321}">
                <p14:modId xmlns:p14="http://schemas.microsoft.com/office/powerpoint/2010/main" val="2179154599"/>
              </p:ext>
            </p:extLst>
          </p:nvPr>
        </p:nvGraphicFramePr>
        <p:xfrm>
          <a:off x="318499" y="1027416"/>
          <a:ext cx="11649395" cy="5229941"/>
        </p:xfrm>
        <a:graphic>
          <a:graphicData uri="http://schemas.openxmlformats.org/drawingml/2006/table">
            <a:tbl>
              <a:tblPr firstRow="1" bandRow="1">
                <a:noFill/>
              </a:tblPr>
              <a:tblGrid>
                <a:gridCol w="782421">
                  <a:extLst>
                    <a:ext uri="{9D8B030D-6E8A-4147-A177-3AD203B41FA5}">
                      <a16:colId xmlns:a16="http://schemas.microsoft.com/office/drawing/2014/main" val="20000"/>
                    </a:ext>
                  </a:extLst>
                </a:gridCol>
                <a:gridCol w="3714014">
                  <a:extLst>
                    <a:ext uri="{9D8B030D-6E8A-4147-A177-3AD203B41FA5}">
                      <a16:colId xmlns:a16="http://schemas.microsoft.com/office/drawing/2014/main" val="20001"/>
                    </a:ext>
                  </a:extLst>
                </a:gridCol>
                <a:gridCol w="1480609">
                  <a:extLst>
                    <a:ext uri="{9D8B030D-6E8A-4147-A177-3AD203B41FA5}">
                      <a16:colId xmlns:a16="http://schemas.microsoft.com/office/drawing/2014/main" val="20002"/>
                    </a:ext>
                  </a:extLst>
                </a:gridCol>
                <a:gridCol w="2778870">
                  <a:extLst>
                    <a:ext uri="{9D8B030D-6E8A-4147-A177-3AD203B41FA5}">
                      <a16:colId xmlns:a16="http://schemas.microsoft.com/office/drawing/2014/main" val="20003"/>
                    </a:ext>
                  </a:extLst>
                </a:gridCol>
                <a:gridCol w="2893481">
                  <a:extLst>
                    <a:ext uri="{9D8B030D-6E8A-4147-A177-3AD203B41FA5}">
                      <a16:colId xmlns:a16="http://schemas.microsoft.com/office/drawing/2014/main" val="20004"/>
                    </a:ext>
                  </a:extLst>
                </a:gridCol>
              </a:tblGrid>
              <a:tr h="993211">
                <a:tc>
                  <a:txBody>
                    <a:bodyPr/>
                    <a:lstStyle/>
                    <a:p>
                      <a:pPr marL="0" marR="0" lvl="0" indent="0" algn="l" rtl="0">
                        <a:spcBef>
                          <a:spcPts val="0"/>
                        </a:spcBef>
                        <a:spcAft>
                          <a:spcPts val="0"/>
                        </a:spcAft>
                        <a:buClr>
                          <a:schemeClr val="dk1"/>
                        </a:buClr>
                        <a:buSzPts val="1800"/>
                        <a:buFont typeface="Calibri"/>
                        <a:buNone/>
                      </a:pPr>
                      <a:r>
                        <a:rPr lang="en-US" sz="1600" u="none" strike="noStrike" cap="none"/>
                        <a:t>Sr No</a:t>
                      </a:r>
                      <a:endParaRPr sz="16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Calibri"/>
                        <a:buNone/>
                      </a:pPr>
                      <a:r>
                        <a:rPr lang="en-US" sz="1600" u="none" strike="noStrike" cap="none"/>
                        <a:t>Publication Title with authors [ mention whether Journal or Conference paper]</a:t>
                      </a:r>
                      <a:endParaRPr sz="16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Calibri"/>
                        <a:buNone/>
                      </a:pPr>
                      <a:r>
                        <a:rPr lang="en-US" sz="1600" u="none" strike="noStrike" cap="none"/>
                        <a:t>Publication Year</a:t>
                      </a:r>
                      <a:endParaRPr sz="16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Calibri"/>
                        <a:buNone/>
                      </a:pPr>
                      <a:r>
                        <a:rPr lang="en-US" sz="1600" u="none" strike="noStrike" cap="none"/>
                        <a:t>Positive points of the Publication</a:t>
                      </a:r>
                      <a:endParaRPr sz="16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Calibri"/>
                        <a:buNone/>
                      </a:pPr>
                      <a:r>
                        <a:rPr lang="en-US" sz="1600" u="none" strike="noStrike" cap="none"/>
                        <a:t>Gaps in publication work</a:t>
                      </a:r>
                      <a:endParaRPr sz="1600" u="none" strike="noStrike" cap="none"/>
                    </a:p>
                  </a:txBody>
                  <a:tcPr marL="91450" marR="91450" marT="45725" marB="45725"/>
                </a:tc>
                <a:extLst>
                  <a:ext uri="{0D108BD9-81ED-4DB2-BD59-A6C34878D82A}">
                    <a16:rowId xmlns:a16="http://schemas.microsoft.com/office/drawing/2014/main" val="10000"/>
                  </a:ext>
                </a:extLst>
              </a:tr>
              <a:tr h="4167241">
                <a:tc>
                  <a:txBody>
                    <a:bodyPr/>
                    <a:lstStyle/>
                    <a:p>
                      <a:pPr marL="0" marR="0" lvl="0" indent="0" algn="ctr" rtl="0">
                        <a:spcBef>
                          <a:spcPts val="0"/>
                        </a:spcBef>
                        <a:spcAft>
                          <a:spcPts val="0"/>
                        </a:spcAft>
                        <a:buNone/>
                      </a:pPr>
                      <a:r>
                        <a:rPr lang="en-US" sz="1600"/>
                        <a:t>4</a:t>
                      </a:r>
                      <a:endParaRPr sz="1600" u="none" strike="noStrike" cap="none"/>
                    </a:p>
                  </a:txBody>
                  <a:tcPr marL="91450" marR="91450" marT="45725" marB="45725"/>
                </a:tc>
                <a:tc>
                  <a:txBody>
                    <a:bodyPr/>
                    <a:lstStyle/>
                    <a:p>
                      <a:pPr marL="0" marR="0" lvl="0" indent="0" algn="ctr" rtl="0">
                        <a:spcBef>
                          <a:spcPts val="0"/>
                        </a:spcBef>
                        <a:spcAft>
                          <a:spcPts val="0"/>
                        </a:spcAft>
                        <a:buNone/>
                      </a:pPr>
                      <a:r>
                        <a:rPr lang="en-US" sz="1600" dirty="0"/>
                        <a:t>Lung Cancer Prediction Model Using Ensemble Learning Techniques and a Systematic Review Analysis.</a:t>
                      </a:r>
                      <a:br>
                        <a:rPr lang="en-US" sz="1600" dirty="0"/>
                      </a:br>
                      <a:br>
                        <a:rPr lang="en-US" sz="1600" dirty="0"/>
                      </a:br>
                      <a:r>
                        <a:rPr lang="en-US" sz="1600" dirty="0"/>
                        <a:t>[B. Sumithra, G. </a:t>
                      </a:r>
                      <a:r>
                        <a:rPr lang="en-US" sz="1600" dirty="0" err="1"/>
                        <a:t>Vallathan</a:t>
                      </a:r>
                      <a:r>
                        <a:rPr lang="en-US" sz="1600" dirty="0"/>
                        <a:t>, M. Raman Kumar and K. </a:t>
                      </a:r>
                      <a:r>
                        <a:rPr lang="en-US" sz="1600" dirty="0" err="1"/>
                        <a:t>Govindharaju</a:t>
                      </a:r>
                      <a:r>
                        <a:rPr lang="en-US" sz="1600" dirty="0"/>
                        <a:t>, "Deep Learning for Accurate Chest Disease Classification: A CNN-Based Approach for Lung Cancer Subtypes and Normal Cells," 2023 International Conference on System, Computation, Automation and Networking (ICSCAN), PUDUCHERRY, India, 2023, pp. 1-7, </a:t>
                      </a:r>
                      <a:r>
                        <a:rPr lang="en-US" sz="1600" dirty="0" err="1"/>
                        <a:t>doi</a:t>
                      </a:r>
                      <a:r>
                        <a:rPr lang="en-US" sz="1600" dirty="0"/>
                        <a:t>: 10.1109/ICSCAN58655.2023.10394855.]</a:t>
                      </a:r>
                      <a:br>
                        <a:rPr lang="en-US" sz="1600" dirty="0"/>
                      </a:br>
                      <a:br>
                        <a:rPr lang="en-US" sz="1600" dirty="0"/>
                      </a:br>
                      <a:r>
                        <a:rPr lang="en-US" sz="1600" dirty="0"/>
                        <a:t>(Conference)</a:t>
                      </a:r>
                      <a:endParaRPr sz="1600" u="none" strike="noStrike" cap="none" dirty="0"/>
                    </a:p>
                  </a:txBody>
                  <a:tcPr marL="91450" marR="91450" marT="45725" marB="45725"/>
                </a:tc>
                <a:tc>
                  <a:txBody>
                    <a:bodyPr/>
                    <a:lstStyle/>
                    <a:p>
                      <a:pPr marL="0" marR="0" lvl="0" indent="0" algn="ctr" rtl="0">
                        <a:spcBef>
                          <a:spcPts val="0"/>
                        </a:spcBef>
                        <a:spcAft>
                          <a:spcPts val="0"/>
                        </a:spcAft>
                        <a:buNone/>
                      </a:pPr>
                      <a:r>
                        <a:rPr lang="en-US" sz="1600" dirty="0"/>
                        <a:t>2023</a:t>
                      </a:r>
                      <a:endParaRPr sz="1600" u="none" strike="noStrike" cap="none" dirty="0"/>
                    </a:p>
                  </a:txBody>
                  <a:tcPr marL="91450" marR="91450" marT="45725" marB="45725"/>
                </a:tc>
                <a:tc>
                  <a:txBody>
                    <a:bodyPr/>
                    <a:lstStyle/>
                    <a:p>
                      <a:pPr marL="0" lvl="0" indent="0" algn="ctr" rtl="0">
                        <a:spcBef>
                          <a:spcPts val="0"/>
                        </a:spcBef>
                        <a:spcAft>
                          <a:spcPts val="0"/>
                        </a:spcAft>
                        <a:buClr>
                          <a:schemeClr val="dk1"/>
                        </a:buClr>
                        <a:buSzPts val="1100"/>
                        <a:buFont typeface="Arial"/>
                        <a:buNone/>
                      </a:pPr>
                      <a:r>
                        <a:rPr lang="en-US" sz="1600"/>
                        <a:t>1. Develop an effective machine learning-based prediction model for lung cancer diagnosis.</a:t>
                      </a:r>
                      <a:endParaRPr sz="1600"/>
                    </a:p>
                    <a:p>
                      <a:pPr marL="0" lvl="0" indent="0" algn="ctr" rtl="0">
                        <a:spcBef>
                          <a:spcPts val="0"/>
                        </a:spcBef>
                        <a:spcAft>
                          <a:spcPts val="0"/>
                        </a:spcAft>
                        <a:buClr>
                          <a:schemeClr val="dk1"/>
                        </a:buClr>
                        <a:buSzPts val="1100"/>
                        <a:buFont typeface="Arial"/>
                        <a:buNone/>
                      </a:pPr>
                      <a:r>
                        <a:rPr lang="en-US" sz="1600"/>
                        <a:t>2. Applied and compared different ensemble learning techniques such as XGBoost, LightGBM, Bagging, and AdaBoost.</a:t>
                      </a:r>
                      <a:endParaRPr sz="1600"/>
                    </a:p>
                    <a:p>
                      <a:pPr marL="0" lvl="0" indent="0" algn="ctr" rtl="0">
                        <a:spcBef>
                          <a:spcPts val="0"/>
                        </a:spcBef>
                        <a:spcAft>
                          <a:spcPts val="0"/>
                        </a:spcAft>
                        <a:buClr>
                          <a:schemeClr val="dk1"/>
                        </a:buClr>
                        <a:buSzPts val="1100"/>
                        <a:buFont typeface="Arial"/>
                        <a:buNone/>
                      </a:pPr>
                      <a:r>
                        <a:rPr lang="en-US" sz="1600"/>
                        <a:t>3. Evaluating the models using accuracy, precision, recall, F1-score, and AUC.</a:t>
                      </a:r>
                      <a:endParaRPr sz="1600"/>
                    </a:p>
                    <a:p>
                      <a:pPr marL="0" lvl="0" indent="0" algn="ctr" rtl="0">
                        <a:spcBef>
                          <a:spcPts val="0"/>
                        </a:spcBef>
                        <a:spcAft>
                          <a:spcPts val="0"/>
                        </a:spcAft>
                        <a:buNone/>
                      </a:pPr>
                      <a:r>
                        <a:rPr lang="en-US" sz="1600"/>
                        <a:t>4. Use SMOTE (Synthetic Minority Oversampling Technique) to balance the dataset and improve model reliability.</a:t>
                      </a:r>
                      <a:endParaRPr sz="1600"/>
                    </a:p>
                  </a:txBody>
                  <a:tcPr marL="91450" marR="91450" marT="45725" marB="45725"/>
                </a:tc>
                <a:tc>
                  <a:txBody>
                    <a:bodyPr/>
                    <a:lstStyle/>
                    <a:p>
                      <a:pPr marL="0" lvl="0" indent="0" algn="ctr" rtl="0">
                        <a:spcBef>
                          <a:spcPts val="0"/>
                        </a:spcBef>
                        <a:spcAft>
                          <a:spcPts val="0"/>
                        </a:spcAft>
                        <a:buClr>
                          <a:schemeClr val="dk1"/>
                        </a:buClr>
                        <a:buSzPts val="1100"/>
                        <a:buFont typeface="Arial"/>
                        <a:buNone/>
                      </a:pPr>
                      <a:r>
                        <a:rPr lang="en-US" sz="1600" dirty="0"/>
                        <a:t>1. Most past studies focused on single classifiers like SVM, Random Forest, or Naïve Bayes, without leveraging ensemble learning techniques.</a:t>
                      </a:r>
                      <a:endParaRPr sz="1600" dirty="0"/>
                    </a:p>
                    <a:p>
                      <a:pPr marL="0" lvl="0" indent="0" algn="ctr" rtl="0">
                        <a:spcBef>
                          <a:spcPts val="0"/>
                        </a:spcBef>
                        <a:spcAft>
                          <a:spcPts val="0"/>
                        </a:spcAft>
                        <a:buClr>
                          <a:schemeClr val="dk1"/>
                        </a:buClr>
                        <a:buSzPts val="1100"/>
                        <a:buFont typeface="Arial"/>
                        <a:buNone/>
                      </a:pPr>
                      <a:r>
                        <a:rPr lang="en-US" sz="1600" dirty="0"/>
                        <a:t>2. Many previous models used imbalanced datasets, leading to biased predictions. The study addressed this using SMOTE.</a:t>
                      </a:r>
                      <a:endParaRPr sz="1600" dirty="0"/>
                    </a:p>
                    <a:p>
                      <a:pPr marL="0" lvl="0" indent="0" algn="ctr" rtl="0">
                        <a:spcBef>
                          <a:spcPts val="0"/>
                        </a:spcBef>
                        <a:spcAft>
                          <a:spcPts val="0"/>
                        </a:spcAft>
                        <a:buNone/>
                      </a:pPr>
                      <a:r>
                        <a:rPr lang="en-US" sz="1600" dirty="0"/>
                        <a:t>3. Existing models often relied on specific datasets that were not representative. The study highlights the need for larger and more diverse datasets for better generalization.</a:t>
                      </a:r>
                      <a:endParaRPr sz="1600" dirty="0"/>
                    </a:p>
                  </a:txBody>
                  <a:tcPr marL="91450" marR="91450" marT="45725" marB="45725"/>
                </a:tc>
                <a:extLst>
                  <a:ext uri="{0D108BD9-81ED-4DB2-BD59-A6C34878D82A}">
                    <a16:rowId xmlns:a16="http://schemas.microsoft.com/office/drawing/2014/main" val="10001"/>
                  </a:ext>
                </a:extLst>
              </a:tr>
            </a:tbl>
          </a:graphicData>
        </a:graphic>
      </p:graphicFrame>
      <p:sp>
        <p:nvSpPr>
          <p:cNvPr id="2" name="Google Shape;99;p14">
            <a:extLst>
              <a:ext uri="{FF2B5EF4-FFF2-40B4-BE49-F238E27FC236}">
                <a16:creationId xmlns:a16="http://schemas.microsoft.com/office/drawing/2014/main" id="{BF6C4AB8-A379-0B4C-2483-D60AE7AF0A14}"/>
              </a:ext>
            </a:extLst>
          </p:cNvPr>
          <p:cNvSpPr txBox="1"/>
          <p:nvPr/>
        </p:nvSpPr>
        <p:spPr>
          <a:xfrm>
            <a:off x="2039100" y="99463"/>
            <a:ext cx="8113800" cy="433935"/>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n-US" dirty="0">
                <a:solidFill>
                  <a:schemeClr val="dk1"/>
                </a:solidFill>
                <a:latin typeface="Calibri"/>
                <a:ea typeface="Calibri"/>
                <a:cs typeface="Calibri"/>
                <a:sym typeface="Calibri"/>
              </a:rPr>
              <a:t>Literature Survey               continued…</a:t>
            </a:r>
            <a:endParaRPr dirty="0"/>
          </a:p>
        </p:txBody>
      </p:sp>
      <p:pic>
        <p:nvPicPr>
          <p:cNvPr id="3" name="Picture 2" descr="MIT - WPU : Admission 2025, Fees, Courses, Placement, Ranking">
            <a:extLst>
              <a:ext uri="{FF2B5EF4-FFF2-40B4-BE49-F238E27FC236}">
                <a16:creationId xmlns:a16="http://schemas.microsoft.com/office/drawing/2014/main" id="{2E4B3B84-357E-6D57-1442-ACF362AB42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5567"/>
            <a:ext cx="838200" cy="9080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8"/>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graphicFrame>
        <p:nvGraphicFramePr>
          <p:cNvPr id="127" name="Google Shape;127;p18"/>
          <p:cNvGraphicFramePr/>
          <p:nvPr>
            <p:extLst>
              <p:ext uri="{D42A27DB-BD31-4B8C-83A1-F6EECF244321}">
                <p14:modId xmlns:p14="http://schemas.microsoft.com/office/powerpoint/2010/main" val="1159131518"/>
              </p:ext>
            </p:extLst>
          </p:nvPr>
        </p:nvGraphicFramePr>
        <p:xfrm>
          <a:off x="296025" y="920970"/>
          <a:ext cx="11599950" cy="5435380"/>
        </p:xfrm>
        <a:graphic>
          <a:graphicData uri="http://schemas.openxmlformats.org/drawingml/2006/table">
            <a:tbl>
              <a:tblPr firstRow="1" bandRow="1">
                <a:noFill/>
              </a:tblPr>
              <a:tblGrid>
                <a:gridCol w="779100">
                  <a:extLst>
                    <a:ext uri="{9D8B030D-6E8A-4147-A177-3AD203B41FA5}">
                      <a16:colId xmlns:a16="http://schemas.microsoft.com/office/drawing/2014/main" val="20000"/>
                    </a:ext>
                  </a:extLst>
                </a:gridCol>
                <a:gridCol w="3698250">
                  <a:extLst>
                    <a:ext uri="{9D8B030D-6E8A-4147-A177-3AD203B41FA5}">
                      <a16:colId xmlns:a16="http://schemas.microsoft.com/office/drawing/2014/main" val="20001"/>
                    </a:ext>
                  </a:extLst>
                </a:gridCol>
                <a:gridCol w="1474325">
                  <a:extLst>
                    <a:ext uri="{9D8B030D-6E8A-4147-A177-3AD203B41FA5}">
                      <a16:colId xmlns:a16="http://schemas.microsoft.com/office/drawing/2014/main" val="20002"/>
                    </a:ext>
                  </a:extLst>
                </a:gridCol>
                <a:gridCol w="2767075">
                  <a:extLst>
                    <a:ext uri="{9D8B030D-6E8A-4147-A177-3AD203B41FA5}">
                      <a16:colId xmlns:a16="http://schemas.microsoft.com/office/drawing/2014/main" val="20003"/>
                    </a:ext>
                  </a:extLst>
                </a:gridCol>
                <a:gridCol w="2881200">
                  <a:extLst>
                    <a:ext uri="{9D8B030D-6E8A-4147-A177-3AD203B41FA5}">
                      <a16:colId xmlns:a16="http://schemas.microsoft.com/office/drawing/2014/main" val="20004"/>
                    </a:ext>
                  </a:extLst>
                </a:gridCol>
              </a:tblGrid>
              <a:tr h="1198650">
                <a:tc>
                  <a:txBody>
                    <a:bodyPr/>
                    <a:lstStyle/>
                    <a:p>
                      <a:pPr marL="0" marR="0" lvl="0" indent="0" algn="l" rtl="0">
                        <a:spcBef>
                          <a:spcPts val="0"/>
                        </a:spcBef>
                        <a:spcAft>
                          <a:spcPts val="0"/>
                        </a:spcAft>
                        <a:buClr>
                          <a:schemeClr val="dk1"/>
                        </a:buClr>
                        <a:buSzPts val="1800"/>
                        <a:buFont typeface="Calibri"/>
                        <a:buNone/>
                      </a:pPr>
                      <a:r>
                        <a:rPr lang="en-US" sz="1800" u="none" strike="noStrike" cap="none"/>
                        <a:t>Sr No</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Calibri"/>
                        <a:buNone/>
                      </a:pPr>
                      <a:r>
                        <a:rPr lang="en-US" sz="1800" u="none" strike="noStrike" cap="none"/>
                        <a:t>Publication Title with authors [ mention whether Journal or Conference paper]</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Calibri"/>
                        <a:buNone/>
                      </a:pPr>
                      <a:r>
                        <a:rPr lang="en-US" sz="1800" u="none" strike="noStrike" cap="none" dirty="0"/>
                        <a:t>Publication Year</a:t>
                      </a:r>
                      <a:endParaRPr sz="18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Calibri"/>
                        <a:buNone/>
                      </a:pPr>
                      <a:r>
                        <a:rPr lang="en-US" sz="1800" u="none" strike="noStrike" cap="none" dirty="0"/>
                        <a:t>Positive points of the Publication</a:t>
                      </a:r>
                      <a:endParaRPr sz="18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Calibri"/>
                        <a:buNone/>
                      </a:pPr>
                      <a:r>
                        <a:rPr lang="en-US" sz="1800" u="none" strike="noStrike" cap="none" dirty="0"/>
                        <a:t>Gaps in publication work</a:t>
                      </a:r>
                      <a:endParaRPr sz="1800" u="none" strike="noStrike" cap="none" dirty="0"/>
                    </a:p>
                  </a:txBody>
                  <a:tcPr marL="91450" marR="91450" marT="45725" marB="45725"/>
                </a:tc>
                <a:extLst>
                  <a:ext uri="{0D108BD9-81ED-4DB2-BD59-A6C34878D82A}">
                    <a16:rowId xmlns:a16="http://schemas.microsoft.com/office/drawing/2014/main" val="10000"/>
                  </a:ext>
                </a:extLst>
              </a:tr>
              <a:tr h="1335191">
                <a:tc>
                  <a:txBody>
                    <a:bodyPr/>
                    <a:lstStyle/>
                    <a:p>
                      <a:pPr marL="0" marR="0" lvl="0" indent="0" algn="ctr" rtl="0">
                        <a:spcBef>
                          <a:spcPts val="0"/>
                        </a:spcBef>
                        <a:spcAft>
                          <a:spcPts val="0"/>
                        </a:spcAft>
                        <a:buNone/>
                      </a:pPr>
                      <a:r>
                        <a:rPr lang="en-US" sz="1600"/>
                        <a:t>5</a:t>
                      </a:r>
                      <a:endParaRPr sz="1600" u="none" strike="noStrike" cap="none"/>
                    </a:p>
                  </a:txBody>
                  <a:tcPr marL="91450" marR="91450" marT="45725" marB="45725"/>
                </a:tc>
                <a:tc>
                  <a:txBody>
                    <a:bodyPr/>
                    <a:lstStyle/>
                    <a:p>
                      <a:pPr marL="0" marR="0" lvl="0" indent="0" algn="ctr" rtl="0">
                        <a:spcBef>
                          <a:spcPts val="0"/>
                        </a:spcBef>
                        <a:spcAft>
                          <a:spcPts val="0"/>
                        </a:spcAft>
                        <a:buNone/>
                      </a:pPr>
                      <a:r>
                        <a:rPr lang="en-US" sz="1600"/>
                        <a:t>Deep Learning for Accurate Chest Disease Classification: A CNN-Based Approach for Lung Cancer Subtypes and Normal Cells.</a:t>
                      </a:r>
                      <a:endParaRPr sz="1600"/>
                    </a:p>
                    <a:p>
                      <a:pPr marL="0" marR="0" lvl="0" indent="0" algn="ctr" rtl="0">
                        <a:spcBef>
                          <a:spcPts val="0"/>
                        </a:spcBef>
                        <a:spcAft>
                          <a:spcPts val="0"/>
                        </a:spcAft>
                        <a:buNone/>
                      </a:pPr>
                      <a:endParaRPr sz="1600"/>
                    </a:p>
                    <a:p>
                      <a:pPr marL="0" marR="0" lvl="0" indent="0" algn="ctr" rtl="0">
                        <a:spcBef>
                          <a:spcPts val="0"/>
                        </a:spcBef>
                        <a:spcAft>
                          <a:spcPts val="0"/>
                        </a:spcAft>
                        <a:buNone/>
                      </a:pPr>
                      <a:r>
                        <a:rPr lang="en-US" sz="1600"/>
                        <a:t>[I. V. and D. Menaka, "Real-time detection of Lung cancer using CNN," 2023 2nd International Conference on Vision Towards Emerging Trends in Communication and Networking Technologies (ViTECoN), Vellore, India, 2023, pp. 1-6, doi: 10.1109/ViTECoN58111.2023.10157316.]</a:t>
                      </a:r>
                      <a:endParaRPr sz="1600"/>
                    </a:p>
                    <a:p>
                      <a:pPr marL="0" marR="0" lvl="0" indent="0" algn="ctr" rtl="0">
                        <a:spcBef>
                          <a:spcPts val="0"/>
                        </a:spcBef>
                        <a:spcAft>
                          <a:spcPts val="0"/>
                        </a:spcAft>
                        <a:buNone/>
                      </a:pPr>
                      <a:endParaRPr sz="1600"/>
                    </a:p>
                    <a:p>
                      <a:pPr marL="0" marR="0" lvl="0" indent="0" algn="ctr" rtl="0">
                        <a:spcBef>
                          <a:spcPts val="0"/>
                        </a:spcBef>
                        <a:spcAft>
                          <a:spcPts val="0"/>
                        </a:spcAft>
                        <a:buNone/>
                      </a:pPr>
                      <a:r>
                        <a:rPr lang="en-US" sz="1600"/>
                        <a:t>(Conference)</a:t>
                      </a:r>
                      <a:endParaRPr sz="1600"/>
                    </a:p>
                  </a:txBody>
                  <a:tcPr marL="91450" marR="91450" marT="45725" marB="45725"/>
                </a:tc>
                <a:tc>
                  <a:txBody>
                    <a:bodyPr/>
                    <a:lstStyle/>
                    <a:p>
                      <a:pPr marL="0" marR="0" lvl="0" indent="0" algn="ctr" rtl="0">
                        <a:spcBef>
                          <a:spcPts val="0"/>
                        </a:spcBef>
                        <a:spcAft>
                          <a:spcPts val="0"/>
                        </a:spcAft>
                        <a:buNone/>
                      </a:pPr>
                      <a:r>
                        <a:rPr lang="en-US" sz="1600" dirty="0"/>
                        <a:t>2023</a:t>
                      </a:r>
                      <a:endParaRPr sz="1600" u="none" strike="noStrike" cap="none" dirty="0"/>
                    </a:p>
                  </a:txBody>
                  <a:tcPr marL="91450" marR="91450" marT="45725" marB="45725"/>
                </a:tc>
                <a:tc>
                  <a:txBody>
                    <a:bodyPr/>
                    <a:lstStyle/>
                    <a:p>
                      <a:pPr marL="0" lvl="0" indent="0" algn="ctr" rtl="0">
                        <a:spcBef>
                          <a:spcPts val="0"/>
                        </a:spcBef>
                        <a:spcAft>
                          <a:spcPts val="0"/>
                        </a:spcAft>
                        <a:buClr>
                          <a:schemeClr val="dk1"/>
                        </a:buClr>
                        <a:buSzPts val="1100"/>
                        <a:buFont typeface="Arial"/>
                        <a:buNone/>
                      </a:pPr>
                      <a:r>
                        <a:rPr lang="en-US" sz="1600"/>
                        <a:t>1. Lung Cancer Subtype Classification – Identify Adenocarcinoma, Large Cell Carcinoma, Squamous Cell Carcinoma, and Normal Cells.</a:t>
                      </a:r>
                      <a:endParaRPr sz="1600"/>
                    </a:p>
                    <a:p>
                      <a:pPr marL="0" lvl="0" indent="0" algn="ctr" rtl="0">
                        <a:spcBef>
                          <a:spcPts val="0"/>
                        </a:spcBef>
                        <a:spcAft>
                          <a:spcPts val="0"/>
                        </a:spcAft>
                        <a:buClr>
                          <a:schemeClr val="dk1"/>
                        </a:buClr>
                        <a:buSzPts val="1100"/>
                        <a:buFont typeface="Arial"/>
                        <a:buNone/>
                      </a:pPr>
                      <a:r>
                        <a:rPr lang="en-US" sz="1600"/>
                        <a:t>2. AI-Powered Diagnosis – Implement CNNs for accurate chest disease classification.</a:t>
                      </a:r>
                      <a:endParaRPr sz="1600"/>
                    </a:p>
                    <a:p>
                      <a:pPr marL="0" lvl="0" indent="0" algn="ctr" rtl="0">
                        <a:spcBef>
                          <a:spcPts val="0"/>
                        </a:spcBef>
                        <a:spcAft>
                          <a:spcPts val="0"/>
                        </a:spcAft>
                        <a:buClr>
                          <a:schemeClr val="dk1"/>
                        </a:buClr>
                        <a:buSzPts val="1100"/>
                        <a:buFont typeface="Arial"/>
                        <a:buNone/>
                      </a:pPr>
                      <a:r>
                        <a:rPr lang="en-US" sz="1600"/>
                        <a:t>3. High-Performance Model – Optimize accuracy, precision, recall, and AUC-ROC.</a:t>
                      </a:r>
                      <a:endParaRPr sz="1600"/>
                    </a:p>
                    <a:p>
                      <a:pPr marL="0" lvl="0" indent="0" algn="ctr" rtl="0">
                        <a:spcBef>
                          <a:spcPts val="0"/>
                        </a:spcBef>
                        <a:spcAft>
                          <a:spcPts val="0"/>
                        </a:spcAft>
                        <a:buClr>
                          <a:schemeClr val="dk1"/>
                        </a:buClr>
                        <a:buSzPts val="1100"/>
                        <a:buFont typeface="Arial"/>
                        <a:buNone/>
                      </a:pPr>
                      <a:r>
                        <a:rPr lang="en-US" sz="1600"/>
                        <a:t>4. Clinical Validation – Ensure model aligns with real-world</a:t>
                      </a:r>
                      <a:endParaRPr sz="1600"/>
                    </a:p>
                    <a:p>
                      <a:pPr marL="0" lvl="0" indent="0" algn="ctr" rtl="0">
                        <a:spcBef>
                          <a:spcPts val="0"/>
                        </a:spcBef>
                        <a:spcAft>
                          <a:spcPts val="0"/>
                        </a:spcAft>
                        <a:buClr>
                          <a:schemeClr val="dk1"/>
                        </a:buClr>
                        <a:buSzPts val="1100"/>
                        <a:buFont typeface="Arial"/>
                        <a:buNone/>
                      </a:pPr>
                      <a:r>
                        <a:rPr lang="en-US" sz="1600"/>
                        <a:t>medical diagnostics.</a:t>
                      </a:r>
                      <a:endParaRPr sz="1600"/>
                    </a:p>
                    <a:p>
                      <a:pPr marL="0" lvl="0" indent="0" algn="ctr" rtl="0">
                        <a:spcBef>
                          <a:spcPts val="0"/>
                        </a:spcBef>
                        <a:spcAft>
                          <a:spcPts val="0"/>
                        </a:spcAft>
                        <a:buNone/>
                      </a:pPr>
                      <a:r>
                        <a:rPr lang="en-US" sz="1600"/>
                        <a:t>5. Explainability – Use Grad-CAM for visualization of decision-making areas.</a:t>
                      </a:r>
                      <a:endParaRPr sz="1600"/>
                    </a:p>
                  </a:txBody>
                  <a:tcPr marL="91450" marR="91450" marT="45725" marB="45725"/>
                </a:tc>
                <a:tc>
                  <a:txBody>
                    <a:bodyPr/>
                    <a:lstStyle/>
                    <a:p>
                      <a:pPr marL="0" lvl="0" indent="0" algn="ctr" rtl="0">
                        <a:spcBef>
                          <a:spcPts val="0"/>
                        </a:spcBef>
                        <a:spcAft>
                          <a:spcPts val="0"/>
                        </a:spcAft>
                        <a:buClr>
                          <a:schemeClr val="dk1"/>
                        </a:buClr>
                        <a:buSzPts val="1100"/>
                        <a:buFont typeface="Arial"/>
                        <a:buNone/>
                      </a:pPr>
                      <a:r>
                        <a:rPr lang="en-US" sz="1600" dirty="0"/>
                        <a:t>1. Limited Interpretability – Grad-CAM used, but lacks detailed explainability techniques like SHAP/LIME.</a:t>
                      </a:r>
                      <a:endParaRPr sz="1600" dirty="0"/>
                    </a:p>
                    <a:p>
                      <a:pPr marL="0" lvl="0" indent="0" algn="ctr" rtl="0">
                        <a:spcBef>
                          <a:spcPts val="0"/>
                        </a:spcBef>
                        <a:spcAft>
                          <a:spcPts val="0"/>
                        </a:spcAft>
                        <a:buClr>
                          <a:schemeClr val="dk1"/>
                        </a:buClr>
                        <a:buSzPts val="1100"/>
                        <a:buFont typeface="Arial"/>
                        <a:buNone/>
                      </a:pPr>
                      <a:r>
                        <a:rPr lang="en-US" sz="1600" dirty="0"/>
                        <a:t>2. Lack of Transfer Learning – No use of pre-trained models for enhanced feature learning.</a:t>
                      </a:r>
                      <a:endParaRPr sz="1600" dirty="0"/>
                    </a:p>
                    <a:p>
                      <a:pPr marL="0" marR="0" lvl="0" indent="0" algn="ctr" rtl="0">
                        <a:spcBef>
                          <a:spcPts val="0"/>
                        </a:spcBef>
                        <a:spcAft>
                          <a:spcPts val="0"/>
                        </a:spcAft>
                        <a:buNone/>
                      </a:pPr>
                      <a:r>
                        <a:rPr lang="en-US" sz="1600" dirty="0"/>
                        <a:t>3. No 3D Image Analysis – Model is 2D-based, missing depth details in lung scans.</a:t>
                      </a:r>
                      <a:endParaRPr sz="1600" dirty="0"/>
                    </a:p>
                  </a:txBody>
                  <a:tcPr marL="91450" marR="91450" marT="45725" marB="45725"/>
                </a:tc>
                <a:extLst>
                  <a:ext uri="{0D108BD9-81ED-4DB2-BD59-A6C34878D82A}">
                    <a16:rowId xmlns:a16="http://schemas.microsoft.com/office/drawing/2014/main" val="10001"/>
                  </a:ext>
                </a:extLst>
              </a:tr>
            </a:tbl>
          </a:graphicData>
        </a:graphic>
      </p:graphicFrame>
      <p:sp>
        <p:nvSpPr>
          <p:cNvPr id="2" name="Google Shape;99;p14">
            <a:extLst>
              <a:ext uri="{FF2B5EF4-FFF2-40B4-BE49-F238E27FC236}">
                <a16:creationId xmlns:a16="http://schemas.microsoft.com/office/drawing/2014/main" id="{23F8BAE2-99AE-A340-6D52-488194727D95}"/>
              </a:ext>
            </a:extLst>
          </p:cNvPr>
          <p:cNvSpPr txBox="1"/>
          <p:nvPr/>
        </p:nvSpPr>
        <p:spPr>
          <a:xfrm>
            <a:off x="2039100" y="177024"/>
            <a:ext cx="8113800" cy="433935"/>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n-US" dirty="0">
                <a:solidFill>
                  <a:schemeClr val="dk1"/>
                </a:solidFill>
                <a:latin typeface="Calibri"/>
                <a:ea typeface="Calibri"/>
                <a:cs typeface="Calibri"/>
                <a:sym typeface="Calibri"/>
              </a:rPr>
              <a:t>Literature Survey               continued…</a:t>
            </a:r>
            <a:endParaRPr dirty="0"/>
          </a:p>
        </p:txBody>
      </p:sp>
      <p:pic>
        <p:nvPicPr>
          <p:cNvPr id="3" name="Picture 2" descr="MIT - WPU : Admission 2025, Fees, Courses, Placement, Ranking">
            <a:extLst>
              <a:ext uri="{FF2B5EF4-FFF2-40B4-BE49-F238E27FC236}">
                <a16:creationId xmlns:a16="http://schemas.microsoft.com/office/drawing/2014/main" id="{22A7A60C-3296-5217-9EE5-839EFC6977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5567"/>
            <a:ext cx="838200" cy="9080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9"/>
          <p:cNvSpPr txBox="1">
            <a:spLocks noGrp="1"/>
          </p:cNvSpPr>
          <p:nvPr>
            <p:ph type="title"/>
          </p:nvPr>
        </p:nvSpPr>
        <p:spPr>
          <a:xfrm>
            <a:off x="1733350" y="174900"/>
            <a:ext cx="8507700" cy="624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a:t> </a:t>
            </a:r>
            <a:endParaRPr/>
          </a:p>
        </p:txBody>
      </p:sp>
      <p:sp>
        <p:nvSpPr>
          <p:cNvPr id="133" name="Google Shape;133;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134" name="Google Shape;134;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graphicFrame>
        <p:nvGraphicFramePr>
          <p:cNvPr id="135" name="Google Shape;135;p19"/>
          <p:cNvGraphicFramePr/>
          <p:nvPr/>
        </p:nvGraphicFramePr>
        <p:xfrm>
          <a:off x="415495" y="1172790"/>
          <a:ext cx="11599950" cy="4725925"/>
        </p:xfrm>
        <a:graphic>
          <a:graphicData uri="http://schemas.openxmlformats.org/drawingml/2006/table">
            <a:tbl>
              <a:tblPr firstRow="1" bandRow="1">
                <a:noFill/>
              </a:tblPr>
              <a:tblGrid>
                <a:gridCol w="779100">
                  <a:extLst>
                    <a:ext uri="{9D8B030D-6E8A-4147-A177-3AD203B41FA5}">
                      <a16:colId xmlns:a16="http://schemas.microsoft.com/office/drawing/2014/main" val="20000"/>
                    </a:ext>
                  </a:extLst>
                </a:gridCol>
                <a:gridCol w="3698250">
                  <a:extLst>
                    <a:ext uri="{9D8B030D-6E8A-4147-A177-3AD203B41FA5}">
                      <a16:colId xmlns:a16="http://schemas.microsoft.com/office/drawing/2014/main" val="20001"/>
                    </a:ext>
                  </a:extLst>
                </a:gridCol>
                <a:gridCol w="1474325">
                  <a:extLst>
                    <a:ext uri="{9D8B030D-6E8A-4147-A177-3AD203B41FA5}">
                      <a16:colId xmlns:a16="http://schemas.microsoft.com/office/drawing/2014/main" val="20002"/>
                    </a:ext>
                  </a:extLst>
                </a:gridCol>
                <a:gridCol w="2767075">
                  <a:extLst>
                    <a:ext uri="{9D8B030D-6E8A-4147-A177-3AD203B41FA5}">
                      <a16:colId xmlns:a16="http://schemas.microsoft.com/office/drawing/2014/main" val="20003"/>
                    </a:ext>
                  </a:extLst>
                </a:gridCol>
                <a:gridCol w="2881200">
                  <a:extLst>
                    <a:ext uri="{9D8B030D-6E8A-4147-A177-3AD203B41FA5}">
                      <a16:colId xmlns:a16="http://schemas.microsoft.com/office/drawing/2014/main" val="20004"/>
                    </a:ext>
                  </a:extLst>
                </a:gridCol>
              </a:tblGrid>
              <a:tr h="1198650">
                <a:tc>
                  <a:txBody>
                    <a:bodyPr/>
                    <a:lstStyle/>
                    <a:p>
                      <a:pPr marL="0" marR="0" lvl="0" indent="0" algn="l" rtl="0">
                        <a:spcBef>
                          <a:spcPts val="0"/>
                        </a:spcBef>
                        <a:spcAft>
                          <a:spcPts val="0"/>
                        </a:spcAft>
                        <a:buClr>
                          <a:schemeClr val="dk1"/>
                        </a:buClr>
                        <a:buSzPts val="1800"/>
                        <a:buFont typeface="Calibri"/>
                        <a:buNone/>
                      </a:pPr>
                      <a:r>
                        <a:rPr lang="en-US" sz="1800" u="none" strike="noStrike" cap="none"/>
                        <a:t>Sr No</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Calibri"/>
                        <a:buNone/>
                      </a:pPr>
                      <a:r>
                        <a:rPr lang="en-US" sz="1800" u="none" strike="noStrike" cap="none"/>
                        <a:t>Publication Title with authors [ mention whether Journal or Conference paper]</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Calibri"/>
                        <a:buNone/>
                      </a:pPr>
                      <a:r>
                        <a:rPr lang="en-US" sz="1800" u="none" strike="noStrike" cap="none"/>
                        <a:t>Publication Year</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Calibri"/>
                        <a:buNone/>
                      </a:pPr>
                      <a:r>
                        <a:rPr lang="en-US" sz="1800" u="none" strike="noStrike" cap="none"/>
                        <a:t>Positive points of the Publication</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Calibri"/>
                        <a:buNone/>
                      </a:pPr>
                      <a:r>
                        <a:rPr lang="en-US" sz="1800" u="none" strike="noStrike" cap="none"/>
                        <a:t>Gaps in publication work</a:t>
                      </a:r>
                      <a:endParaRPr sz="1800" u="none" strike="noStrike" cap="none"/>
                    </a:p>
                  </a:txBody>
                  <a:tcPr marL="91450" marR="91450" marT="45725" marB="45725"/>
                </a:tc>
                <a:extLst>
                  <a:ext uri="{0D108BD9-81ED-4DB2-BD59-A6C34878D82A}">
                    <a16:rowId xmlns:a16="http://schemas.microsoft.com/office/drawing/2014/main" val="10000"/>
                  </a:ext>
                </a:extLst>
              </a:tr>
              <a:tr h="3527275">
                <a:tc>
                  <a:txBody>
                    <a:bodyPr/>
                    <a:lstStyle/>
                    <a:p>
                      <a:pPr marL="0" marR="0" lvl="0" indent="0" algn="ctr" rtl="0">
                        <a:spcBef>
                          <a:spcPts val="0"/>
                        </a:spcBef>
                        <a:spcAft>
                          <a:spcPts val="0"/>
                        </a:spcAft>
                        <a:buNone/>
                      </a:pPr>
                      <a:r>
                        <a:rPr lang="en-US" sz="1800"/>
                        <a:t>6</a:t>
                      </a:r>
                      <a:endParaRPr sz="1800" u="none" strike="noStrike" cap="none"/>
                    </a:p>
                  </a:txBody>
                  <a:tcPr marL="91450" marR="91450" marT="45725" marB="45725"/>
                </a:tc>
                <a:tc>
                  <a:txBody>
                    <a:bodyPr/>
                    <a:lstStyle/>
                    <a:p>
                      <a:pPr marL="0" lvl="0" indent="0" algn="ctr" rtl="0">
                        <a:spcBef>
                          <a:spcPts val="0"/>
                        </a:spcBef>
                        <a:spcAft>
                          <a:spcPts val="0"/>
                        </a:spcAft>
                        <a:buNone/>
                      </a:pPr>
                      <a:r>
                        <a:rPr lang="en-US" sz="1600"/>
                        <a:t>Lung Cancer Detection and Classification Using Deep CNN.</a:t>
                      </a:r>
                      <a:endParaRPr sz="1600"/>
                    </a:p>
                    <a:p>
                      <a:pPr marL="0" lvl="0" indent="0" algn="ctr" rtl="0">
                        <a:spcBef>
                          <a:spcPts val="0"/>
                        </a:spcBef>
                        <a:spcAft>
                          <a:spcPts val="0"/>
                        </a:spcAft>
                        <a:buNone/>
                      </a:pPr>
                      <a:endParaRPr sz="1600"/>
                    </a:p>
                    <a:p>
                      <a:pPr marL="0" lvl="0" indent="0" algn="ctr" rtl="0">
                        <a:spcBef>
                          <a:spcPts val="0"/>
                        </a:spcBef>
                        <a:spcAft>
                          <a:spcPts val="0"/>
                        </a:spcAft>
                        <a:buClr>
                          <a:schemeClr val="dk1"/>
                        </a:buClr>
                        <a:buSzPts val="1100"/>
                        <a:buFont typeface="Arial"/>
                        <a:buNone/>
                      </a:pPr>
                      <a:r>
                        <a:rPr lang="en-US" sz="1600"/>
                        <a:t>[A. Rehman, M. Kashif, I. Abunadi and N. Ayesha, "Lung Cancer Detection and Classification from Chest CT Scans Using Machine Learning Techniques," 2021 1st International Conference on Artificial Intelligence and Data Analytics (CAIDA), Riyadh, Saudi Arabia, 2021, pp. 101-104, doi: 10.1109/CAIDA51941.2021.9425269.]</a:t>
                      </a:r>
                      <a:endParaRPr sz="1600"/>
                    </a:p>
                    <a:p>
                      <a:pPr marL="0" lvl="0" indent="0" algn="ctr" rtl="0">
                        <a:spcBef>
                          <a:spcPts val="0"/>
                        </a:spcBef>
                        <a:spcAft>
                          <a:spcPts val="0"/>
                        </a:spcAft>
                        <a:buClr>
                          <a:schemeClr val="dk1"/>
                        </a:buClr>
                        <a:buSzPts val="1100"/>
                        <a:buFont typeface="Arial"/>
                        <a:buNone/>
                      </a:pPr>
                      <a:br>
                        <a:rPr lang="en-US" sz="1600"/>
                      </a:br>
                      <a:r>
                        <a:rPr lang="en-US" sz="1600"/>
                        <a:t>(Journal)</a:t>
                      </a:r>
                      <a:endParaRPr sz="1600" u="none" strike="noStrike" cap="none"/>
                    </a:p>
                  </a:txBody>
                  <a:tcPr marL="91450" marR="91450" marT="45725" marB="45725"/>
                </a:tc>
                <a:tc>
                  <a:txBody>
                    <a:bodyPr/>
                    <a:lstStyle/>
                    <a:p>
                      <a:pPr marL="0" marR="0" lvl="0" indent="0" algn="ctr" rtl="0">
                        <a:spcBef>
                          <a:spcPts val="0"/>
                        </a:spcBef>
                        <a:spcAft>
                          <a:spcPts val="0"/>
                        </a:spcAft>
                        <a:buNone/>
                      </a:pPr>
                      <a:r>
                        <a:rPr lang="en-US" sz="1600"/>
                        <a:t>2021</a:t>
                      </a:r>
                      <a:endParaRPr sz="1600" u="none" strike="noStrike" cap="none"/>
                    </a:p>
                  </a:txBody>
                  <a:tcPr marL="91450" marR="91450" marT="45725" marB="45725"/>
                </a:tc>
                <a:tc>
                  <a:txBody>
                    <a:bodyPr/>
                    <a:lstStyle/>
                    <a:p>
                      <a:pPr marL="0" marR="0" lvl="0" indent="0" algn="ctr" rtl="0">
                        <a:spcBef>
                          <a:spcPts val="0"/>
                        </a:spcBef>
                        <a:spcAft>
                          <a:spcPts val="0"/>
                        </a:spcAft>
                        <a:buNone/>
                      </a:pPr>
                      <a:r>
                        <a:rPr lang="en-US" sz="1600"/>
                        <a:t>1. Early Cancer Detection using CNN on chest CT scans.</a:t>
                      </a:r>
                      <a:endParaRPr sz="1600"/>
                    </a:p>
                    <a:p>
                      <a:pPr marL="0" marR="0" lvl="0" indent="0" algn="ctr" rtl="0">
                        <a:spcBef>
                          <a:spcPts val="0"/>
                        </a:spcBef>
                        <a:spcAft>
                          <a:spcPts val="0"/>
                        </a:spcAft>
                        <a:buNone/>
                      </a:pPr>
                      <a:r>
                        <a:rPr lang="en-US" sz="1600"/>
                        <a:t>2. Automated Diagnosis with deep learning for benign vs. malignant classification.</a:t>
                      </a:r>
                      <a:endParaRPr sz="1600"/>
                    </a:p>
                    <a:p>
                      <a:pPr marL="0" marR="0" lvl="0" indent="0" algn="ctr" rtl="0">
                        <a:spcBef>
                          <a:spcPts val="0"/>
                        </a:spcBef>
                        <a:spcAft>
                          <a:spcPts val="0"/>
                        </a:spcAft>
                        <a:buNone/>
                      </a:pPr>
                      <a:r>
                        <a:rPr lang="en-US" sz="1600"/>
                        <a:t>3. End-to-End AI Pipeline including preprocessing, segmentation, and classification.</a:t>
                      </a:r>
                      <a:endParaRPr sz="1600"/>
                    </a:p>
                    <a:p>
                      <a:pPr marL="0" marR="0" lvl="0" indent="0" algn="ctr" rtl="0">
                        <a:spcBef>
                          <a:spcPts val="0"/>
                        </a:spcBef>
                        <a:spcAft>
                          <a:spcPts val="0"/>
                        </a:spcAft>
                        <a:buNone/>
                      </a:pPr>
                      <a:r>
                        <a:rPr lang="en-US" sz="1600"/>
                        <a:t>4. Performance Evaluation with metrics like accuracy (96%), precision, recall, etc.</a:t>
                      </a:r>
                      <a:endParaRPr sz="1600"/>
                    </a:p>
                  </a:txBody>
                  <a:tcPr marL="91450" marR="91450" marT="45725" marB="45725"/>
                </a:tc>
                <a:tc>
                  <a:txBody>
                    <a:bodyPr/>
                    <a:lstStyle/>
                    <a:p>
                      <a:pPr marL="0" marR="0" lvl="0" indent="0" algn="ctr" rtl="0">
                        <a:spcBef>
                          <a:spcPts val="0"/>
                        </a:spcBef>
                        <a:spcAft>
                          <a:spcPts val="0"/>
                        </a:spcAft>
                        <a:buNone/>
                      </a:pPr>
                      <a:r>
                        <a:rPr lang="en-US" sz="1600"/>
                        <a:t>1. Hyperparameter Tuning Needed – No AutoML/advanced optimizations.</a:t>
                      </a:r>
                      <a:endParaRPr sz="1600"/>
                    </a:p>
                    <a:p>
                      <a:pPr marL="0" marR="0" lvl="0" indent="0" algn="ctr" rtl="0">
                        <a:spcBef>
                          <a:spcPts val="0"/>
                        </a:spcBef>
                        <a:spcAft>
                          <a:spcPts val="0"/>
                        </a:spcAft>
                        <a:buNone/>
                      </a:pPr>
                      <a:r>
                        <a:rPr lang="en-US" sz="1600"/>
                        <a:t>2. No Cloud Deployment – Misses AWS/GCP integration for real-time AI diagnosis.</a:t>
                      </a:r>
                      <a:endParaRPr sz="1600"/>
                    </a:p>
                    <a:p>
                      <a:pPr marL="0" marR="0" lvl="0" indent="0" algn="ctr" rtl="0">
                        <a:spcBef>
                          <a:spcPts val="0"/>
                        </a:spcBef>
                        <a:spcAft>
                          <a:spcPts val="0"/>
                        </a:spcAft>
                        <a:buNone/>
                      </a:pPr>
                      <a:r>
                        <a:rPr lang="en-US" sz="1600"/>
                        <a:t>3. Limited Explainability – No Grad-CAM/SHAP for AI interpretability.</a:t>
                      </a:r>
                      <a:endParaRPr sz="1600"/>
                    </a:p>
                  </a:txBody>
                  <a:tcPr marL="91450" marR="91450" marT="45725" marB="45725"/>
                </a:tc>
                <a:extLst>
                  <a:ext uri="{0D108BD9-81ED-4DB2-BD59-A6C34878D82A}">
                    <a16:rowId xmlns:a16="http://schemas.microsoft.com/office/drawing/2014/main" val="10001"/>
                  </a:ext>
                </a:extLst>
              </a:tr>
            </a:tbl>
          </a:graphicData>
        </a:graphic>
      </p:graphicFrame>
      <p:sp>
        <p:nvSpPr>
          <p:cNvPr id="2" name="Google Shape;99;p14">
            <a:extLst>
              <a:ext uri="{FF2B5EF4-FFF2-40B4-BE49-F238E27FC236}">
                <a16:creationId xmlns:a16="http://schemas.microsoft.com/office/drawing/2014/main" id="{E58187AE-5B51-4C79-66C8-34F22E413957}"/>
              </a:ext>
            </a:extLst>
          </p:cNvPr>
          <p:cNvSpPr txBox="1"/>
          <p:nvPr/>
        </p:nvSpPr>
        <p:spPr>
          <a:xfrm>
            <a:off x="2039100" y="466676"/>
            <a:ext cx="8113800" cy="433935"/>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n-US" dirty="0">
                <a:solidFill>
                  <a:schemeClr val="dk1"/>
                </a:solidFill>
                <a:latin typeface="Calibri"/>
                <a:ea typeface="Calibri"/>
                <a:cs typeface="Calibri"/>
                <a:sym typeface="Calibri"/>
              </a:rPr>
              <a:t>Literature Survey               continued…</a:t>
            </a:r>
            <a:endParaRPr dirty="0"/>
          </a:p>
        </p:txBody>
      </p:sp>
      <p:pic>
        <p:nvPicPr>
          <p:cNvPr id="3" name="Picture 2" descr="MIT - WPU : Admission 2025, Fees, Courses, Placement, Ranking">
            <a:extLst>
              <a:ext uri="{FF2B5EF4-FFF2-40B4-BE49-F238E27FC236}">
                <a16:creationId xmlns:a16="http://schemas.microsoft.com/office/drawing/2014/main" id="{A3473638-002A-5411-F3AA-BDCBFFCA58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5567"/>
            <a:ext cx="838200" cy="9080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374</TotalTime>
  <Words>5403</Words>
  <Application>Microsoft Macintosh PowerPoint</Application>
  <PresentationFormat>Widescreen</PresentationFormat>
  <Paragraphs>507</Paragraphs>
  <Slides>42</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Calibri Light</vt:lpstr>
      <vt:lpstr>Google Sans</vt:lpstr>
      <vt:lpstr>Times New Roman</vt:lpstr>
      <vt:lpstr>Office Theme</vt:lpstr>
      <vt:lpstr>       DeepTumorNet: End-to-End Lung Cancer Classification Using Deep Learning  Domain: Deep Learning In-House Project</vt:lpstr>
      <vt:lpstr>Outline</vt:lpstr>
      <vt:lpstr>Introduction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Limitations of Existing Systems</vt:lpstr>
      <vt:lpstr>Problem statement</vt:lpstr>
      <vt:lpstr>System Design</vt:lpstr>
      <vt:lpstr>Datasets</vt:lpstr>
      <vt:lpstr>Requirements Gathering</vt:lpstr>
      <vt:lpstr>Implementation of Project</vt:lpstr>
      <vt:lpstr>Implementation of Project</vt:lpstr>
      <vt:lpstr>Implementation of Project</vt:lpstr>
      <vt:lpstr>Implementation of Project</vt:lpstr>
      <vt:lpstr>Implementation of Project</vt:lpstr>
      <vt:lpstr>Team Member-1: Jay Mehta</vt:lpstr>
      <vt:lpstr>Contribution with Module Design</vt:lpstr>
      <vt:lpstr>Team Member-2: Tejas Redkar</vt:lpstr>
      <vt:lpstr>Contribution with Module Design</vt:lpstr>
      <vt:lpstr>Team Member-3: Dharmika Tank</vt:lpstr>
      <vt:lpstr>Contribution with Module Design</vt:lpstr>
      <vt:lpstr>Team Member-4: Devanshu Surana</vt:lpstr>
      <vt:lpstr>Contribution with Module Design</vt:lpstr>
      <vt:lpstr>Screenshots of Implementation</vt:lpstr>
      <vt:lpstr>Screenshots of Implementation</vt:lpstr>
      <vt:lpstr>Conclusion</vt:lpstr>
      <vt:lpstr>Publication Details</vt:lpstr>
      <vt:lpstr>References</vt:lpstr>
      <vt:lpstr>References</vt:lpstr>
      <vt:lpstr>Thank You</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Project Domain of Project</dc:title>
  <dc:creator>PRATVINA</dc:creator>
  <cp:lastModifiedBy>Devanshu Surana</cp:lastModifiedBy>
  <cp:revision>37</cp:revision>
  <dcterms:created xsi:type="dcterms:W3CDTF">2022-09-29T04:27:00Z</dcterms:created>
  <dcterms:modified xsi:type="dcterms:W3CDTF">2025-05-06T05:13:46Z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C9C5909E2F754E3DB4590CCAD30120C7_13</vt:lpwstr>
  </property>
  <property fmtid="{D5CDD505-2E9C-101B-9397-08002B2CF9AE}" pid="3" name="KSOProductBuildVer">
    <vt:lpwstr>1033-12.2.0.18586</vt:lpwstr>
  </property>
</Properties>
</file>