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93" roundtripDataSignature="AMtx7mhVDKKVwFtXuhdcTlBR2JZaAjV7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466EB1-CB2B-42F4-BB3A-4C1777E46EFF}">
  <a:tblStyle styleId="{6B466EB1-CB2B-42F4-BB3A-4C1777E46EF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slide" Target="slides/slide85.xml"/><Relationship Id="rId90" Type="http://schemas.openxmlformats.org/officeDocument/2006/relationships/slide" Target="slides/slide84.xml"/><Relationship Id="rId93" Type="http://customschemas.google.com/relationships/presentationmetadata" Target="metadata"/><Relationship Id="rId92" Type="http://schemas.openxmlformats.org/officeDocument/2006/relationships/slide" Target="slides/slide86.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98" name="Google Shape;9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3" name="Google Shape;37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1" name="Google Shape;38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8" name="Google Shape;39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0" name="Google Shape;41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0" name="Google Shape;42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0" name="Google Shape;430;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0" name="Google Shape;440;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9" name="Google Shape;45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7" name="Google Shape;467;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5" name="Google Shape;475;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4" name="Google Shape;48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3" name="Google Shape;493;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94" name="Google Shape;494;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01" name="Google Shape;501;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2" name="Google Shape;502;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13" name="Google Shape;513;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4" name="Google Shape;514;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28" name="Google Shape;528;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9" name="Google Shape;529;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2" name="Google Shape;542;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50" name="Google Shape;550;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1" name="Google Shape;551;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66" name="Google Shape;566;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7" name="Google Shape;567;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77" name="Google Shape;577;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8" name="Google Shape;578;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88" name="Google Shape;588;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9" name="Google Shape;589;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01" name="Google Shape;601;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2" name="Google Shape;602;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15" name="Google Shape;615;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6" name="Google Shape;616;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0" name="Google Shape;630;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631" name="Google Shape;631;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38" name="Google Shape;638;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9" name="Google Shape;639;p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1" name="Google Shape;651;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652" name="Google Shape;652;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2" name="Google Shape;662;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663" name="Google Shape;663;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2" name="Google Shape;672;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673" name="Google Shape;673;p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2" name="Google Shape;682;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683" name="Google Shape;683;p6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92" name="Google Shape;692;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3" name="Google Shape;693;p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17" name="Google Shape;717;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8" name="Google Shape;718;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32" name="Google Shape;732;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3" name="Google Shape;733;p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6" name="Google Shape;756;p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757" name="Google Shape;757;p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6" name="Google Shape;766;p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767" name="Google Shape;767;p7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7" name="Google Shape;777;p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778" name="Google Shape;778;p8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85" name="Google Shape;785;p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6" name="Google Shape;786;p8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99" name="Google Shape;799;p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0" name="Google Shape;800;p8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9" name="Google Shape;819;p10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820" name="Google Shape;820;p10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27" name="Google Shape;827;p10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8" name="Google Shape;828;p10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77" name="Google Shape;877;p10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8" name="Google Shape;878;p10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34" name="Google Shape;1034;p10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5" name="Google Shape;1035;p10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80" name="Google Shape;1180;p10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1" name="Google Shape;1181;p10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95" name="Google Shape;1195;p1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6" name="Google Shape;1196;p1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10" name="Google Shape;1210;p1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1" name="Google Shape;1211;p1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p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25" name="Google Shape;1225;p1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6" name="Google Shape;1226;p1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41" name="Google Shape;1241;p1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2" name="Google Shape;1242;p1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57" name="Google Shape;1257;p1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8" name="Google Shape;1258;p1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p1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3" name="Google Shape;1273;p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p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81" name="Google Shape;1281;p1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2" name="Google Shape;1282;p1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p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97" name="Google Shape;1297;p1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8" name="Google Shape;1298;p1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p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14" name="Google Shape;1314;p1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5" name="Google Shape;1315;p1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p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29" name="Google Shape;1329;p1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0" name="Google Shape;1330;p1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p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44" name="Google Shape;1344;p1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5" name="Google Shape;1345;p1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9" name="Google Shape;19;p122"/>
          <p:cNvPicPr preferRelativeResize="0"/>
          <p:nvPr/>
        </p:nvPicPr>
        <p:blipFill rotWithShape="1">
          <a:blip r:embed="rId2">
            <a:alphaModFix/>
          </a:blip>
          <a:srcRect b="0" l="0" r="0" t="0"/>
          <a:stretch/>
        </p:blipFill>
        <p:spPr>
          <a:xfrm>
            <a:off x="76200" y="228600"/>
            <a:ext cx="1270000" cy="1200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1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1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6" name="Shape 26"/>
        <p:cNvGrpSpPr/>
        <p:nvPr/>
      </p:nvGrpSpPr>
      <p:grpSpPr>
        <a:xfrm>
          <a:off x="0" y="0"/>
          <a:ext cx="0" cy="0"/>
          <a:chOff x="0" y="0"/>
          <a:chExt cx="0" cy="0"/>
        </a:xfrm>
      </p:grpSpPr>
      <p:sp>
        <p:nvSpPr>
          <p:cNvPr id="27" name="Google Shape;27;p1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9" name="Google Shape;29;p1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1" name="Google Shape;31;p1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1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2" name="Shape 42"/>
        <p:cNvGrpSpPr/>
        <p:nvPr/>
      </p:nvGrpSpPr>
      <p:grpSpPr>
        <a:xfrm>
          <a:off x="0" y="0"/>
          <a:ext cx="0" cy="0"/>
          <a:chOff x="0" y="0"/>
          <a:chExt cx="0" cy="0"/>
        </a:xfrm>
      </p:grpSpPr>
      <p:sp>
        <p:nvSpPr>
          <p:cNvPr id="43" name="Google Shape;43;p1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5" name="Google Shape;45;p1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1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1" name="Google Shape;51;p1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28"/>
          <p:cNvSpPr txBox="1"/>
          <p:nvPr>
            <p:ph type="title"/>
          </p:nvPr>
        </p:nvSpPr>
        <p:spPr>
          <a:xfrm>
            <a:off x="1379375" y="402448"/>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8"/>
          <p:cNvSpPr txBox="1"/>
          <p:nvPr>
            <p:ph idx="10" type="dt"/>
          </p:nvPr>
        </p:nvSpPr>
        <p:spPr>
          <a:xfrm>
            <a:off x="838200" y="6356350"/>
            <a:ext cx="3491204" cy="5016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28"/>
          <p:cNvSpPr txBox="1"/>
          <p:nvPr>
            <p:ph idx="11" type="ftr"/>
          </p:nvPr>
        </p:nvSpPr>
        <p:spPr>
          <a:xfrm>
            <a:off x="4907902" y="6356350"/>
            <a:ext cx="3245498" cy="5016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US"/>
              <a:t>1</a:t>
            </a:r>
            <a:endParaRPr/>
          </a:p>
        </p:txBody>
      </p:sp>
      <p:pic>
        <p:nvPicPr>
          <p:cNvPr id="59" name="Google Shape;59;p128"/>
          <p:cNvPicPr preferRelativeResize="0"/>
          <p:nvPr/>
        </p:nvPicPr>
        <p:blipFill rotWithShape="1">
          <a:blip r:embed="rId2">
            <a:alphaModFix/>
          </a:blip>
          <a:srcRect b="0" l="0" r="0" t="0"/>
          <a:stretch/>
        </p:blipFill>
        <p:spPr>
          <a:xfrm>
            <a:off x="76200" y="228600"/>
            <a:ext cx="1270000" cy="12001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1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1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30"/>
          <p:cNvSpPr/>
          <p:nvPr>
            <p:ph idx="2" type="pic"/>
          </p:nvPr>
        </p:nvSpPr>
        <p:spPr>
          <a:xfrm>
            <a:off x="5183188" y="987425"/>
            <a:ext cx="6172200" cy="4873625"/>
          </a:xfrm>
          <a:prstGeom prst="rect">
            <a:avLst/>
          </a:prstGeom>
          <a:noFill/>
          <a:ln>
            <a:noFill/>
          </a:ln>
        </p:spPr>
      </p:sp>
      <p:sp>
        <p:nvSpPr>
          <p:cNvPr id="70" name="Google Shape;70;p1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4.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2.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6.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1.jp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6.png"/><Relationship Id="rId4" Type="http://schemas.openxmlformats.org/officeDocument/2006/relationships/hyperlink" Target="https://www.youtube.com/watch?v=mVbxrQE4f90" TargetMode="External"/><Relationship Id="rId5"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7.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0.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8.png"/><Relationship Id="rId4" Type="http://schemas.openxmlformats.org/officeDocument/2006/relationships/image" Target="../media/image31.png"/><Relationship Id="rId5"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2.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36.png"/><Relationship Id="rId4" Type="http://schemas.openxmlformats.org/officeDocument/2006/relationships/image" Target="../media/image35.png"/><Relationship Id="rId5"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image" Target="../media/image34.png"/><Relationship Id="rId4" Type="http://schemas.openxmlformats.org/officeDocument/2006/relationships/image" Target="../media/image33.png"/><Relationship Id="rId5" Type="http://schemas.openxmlformats.org/officeDocument/2006/relationships/image" Target="../media/image38.png"/><Relationship Id="rId6" Type="http://schemas.openxmlformats.org/officeDocument/2006/relationships/image" Target="../media/image39.png"/><Relationship Id="rId7" Type="http://schemas.openxmlformats.org/officeDocument/2006/relationships/image" Target="../media/image40.png"/><Relationship Id="rId8"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37.png"/><Relationship Id="rId4" Type="http://schemas.openxmlformats.org/officeDocument/2006/relationships/image" Target="../media/image41.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2.png"/><Relationship Id="rId4" Type="http://schemas.openxmlformats.org/officeDocument/2006/relationships/image" Target="../media/image4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43.pn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 Id="rId3" Type="http://schemas.openxmlformats.org/officeDocument/2006/relationships/image" Target="../media/image44.png"/><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8.png"/><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6.png"/><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5.pn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 Id="rId3" Type="http://schemas.openxmlformats.org/officeDocument/2006/relationships/image" Target="../media/image49.png"/><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4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50.png"/><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51.png"/><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52.png"/><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 Id="rId3"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 Id="rId3" Type="http://schemas.openxmlformats.org/officeDocument/2006/relationships/image" Target="../media/image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 Id="rId3"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54.png"/><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53.png"/><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 Id="rId3" Type="http://schemas.openxmlformats.org/officeDocument/2006/relationships/image" Target="../media/image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 Id="rId3" Type="http://schemas.openxmlformats.org/officeDocument/2006/relationships/image" Target="../media/image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3.xml"/><Relationship Id="rId3" Type="http://schemas.openxmlformats.org/officeDocument/2006/relationships/image" Target="../media/image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4.xml"/><Relationship Id="rId3" Type="http://schemas.openxmlformats.org/officeDocument/2006/relationships/image" Target="../media/image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5.xml"/><Relationship Id="rId3" Type="http://schemas.openxmlformats.org/officeDocument/2006/relationships/image" Target="../media/image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6.xml"/><Relationship Id="rId3" Type="http://schemas.openxmlformats.org/officeDocument/2006/relationships/image" Target="../media/image55.png"/><Relationship Id="rId4" Type="http://schemas.openxmlformats.org/officeDocument/2006/relationships/image" Target="../media/image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7.xml"/><Relationship Id="rId3" Type="http://schemas.openxmlformats.org/officeDocument/2006/relationships/image" Target="../media/image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8.xml"/><Relationship Id="rId3" Type="http://schemas.openxmlformats.org/officeDocument/2006/relationships/image" Target="../media/image57.png"/><Relationship Id="rId4" Type="http://schemas.openxmlformats.org/officeDocument/2006/relationships/image" Target="../media/image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9.xml"/><Relationship Id="rId3" Type="http://schemas.openxmlformats.org/officeDocument/2006/relationships/image" Target="../media/image5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0.xml"/><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image" Target="../media/image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2.xml"/><Relationship Id="rId3" Type="http://schemas.openxmlformats.org/officeDocument/2006/relationships/image" Target="../media/image60.png"/><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3.xml"/><Relationship Id="rId3" Type="http://schemas.openxmlformats.org/officeDocument/2006/relationships/image" Target="../media/image2.png"/><Relationship Id="rId4" Type="http://schemas.openxmlformats.org/officeDocument/2006/relationships/image" Target="../media/image6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4.xml"/><Relationship Id="rId3" Type="http://schemas.openxmlformats.org/officeDocument/2006/relationships/image" Target="../media/image62.png"/><Relationship Id="rId4" Type="http://schemas.openxmlformats.org/officeDocument/2006/relationships/image" Target="../media/image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 Id="rId3" Type="http://schemas.openxmlformats.org/officeDocument/2006/relationships/image" Target="../media/image63.png"/><Relationship Id="rId4" Type="http://schemas.openxmlformats.org/officeDocument/2006/relationships/image" Target="../media/image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6.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
          <p:cNvPicPr preferRelativeResize="0"/>
          <p:nvPr/>
        </p:nvPicPr>
        <p:blipFill rotWithShape="1">
          <a:blip r:embed="rId3">
            <a:alphaModFix/>
          </a:blip>
          <a:srcRect b="0" l="0" r="0" t="0"/>
          <a:stretch/>
        </p:blipFill>
        <p:spPr>
          <a:xfrm>
            <a:off x="1658680" y="765543"/>
            <a:ext cx="9245600" cy="2062717"/>
          </a:xfrm>
          <a:prstGeom prst="rect">
            <a:avLst/>
          </a:prstGeom>
          <a:noFill/>
          <a:ln>
            <a:noFill/>
          </a:ln>
          <a:effectLst>
            <a:outerShdw blurRad="292100" rotWithShape="0" algn="tl" dir="2700000" dist="139700">
              <a:srgbClr val="333333">
                <a:alpha val="64313"/>
              </a:srgbClr>
            </a:outerShdw>
          </a:effectLst>
        </p:spPr>
      </p:pic>
      <p:sp>
        <p:nvSpPr>
          <p:cNvPr id="92" name="Google Shape;92;p1"/>
          <p:cNvSpPr/>
          <p:nvPr/>
        </p:nvSpPr>
        <p:spPr>
          <a:xfrm>
            <a:off x="964504" y="3076195"/>
            <a:ext cx="10220947" cy="1938992"/>
          </a:xfrm>
          <a:prstGeom prst="rect">
            <a:avLst/>
          </a:prstGeom>
          <a:solidFill>
            <a:srgbClr val="D8E2F3"/>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dk1"/>
                </a:solidFill>
                <a:latin typeface="Times New Roman"/>
                <a:ea typeface="Times New Roman"/>
                <a:cs typeface="Times New Roman"/>
                <a:sym typeface="Times New Roman"/>
              </a:rPr>
              <a:t>Digital Electronics and Computer Architecture </a:t>
            </a:r>
            <a:endParaRPr b="0" i="0" sz="1400" u="none" cap="none" strike="noStrike">
              <a:solidFill>
                <a:srgbClr val="000000"/>
              </a:solidFill>
              <a:latin typeface="Arial"/>
              <a:ea typeface="Arial"/>
              <a:cs typeface="Arial"/>
              <a:sym typeface="Arial"/>
            </a:endParaRPr>
          </a:p>
        </p:txBody>
      </p:sp>
      <p:sp>
        <p:nvSpPr>
          <p:cNvPr id="93" name="Google Shape;93;p1"/>
          <p:cNvSpPr txBox="1"/>
          <p:nvPr/>
        </p:nvSpPr>
        <p:spPr>
          <a:xfrm>
            <a:off x="2349206" y="5350497"/>
            <a:ext cx="7894160" cy="700757"/>
          </a:xfrm>
          <a:prstGeom prst="rect">
            <a:avLst/>
          </a:prstGeom>
          <a:noFill/>
          <a:ln>
            <a:noFill/>
          </a:ln>
        </p:spPr>
        <p:txBody>
          <a:bodyPr anchorCtr="0" anchor="t" bIns="45700" lIns="91425" spcFirstLastPara="1" rIns="91425" wrap="square" tIns="45700">
            <a:noAutofit/>
          </a:bodyPr>
          <a:lstStyle/>
          <a:p>
            <a:pPr indent="-91440" lvl="0" marL="91440" marR="0" rtl="0" algn="l">
              <a:lnSpc>
                <a:spcPct val="90000"/>
              </a:lnSpc>
              <a:spcBef>
                <a:spcPts val="0"/>
              </a:spcBef>
              <a:spcAft>
                <a:spcPts val="0"/>
              </a:spcAft>
              <a:buClr>
                <a:schemeClr val="accent1"/>
              </a:buClr>
              <a:buSzPts val="2000"/>
              <a:buFont typeface="Calibri"/>
              <a:buChar char=" "/>
            </a:pPr>
            <a:r>
              <a:rPr b="1" i="0" lang="en-US" sz="2000" u="none" cap="none" strike="noStrike">
                <a:solidFill>
                  <a:srgbClr val="002060"/>
                </a:solidFill>
                <a:latin typeface="Times New Roman"/>
                <a:ea typeface="Times New Roman"/>
                <a:cs typeface="Times New Roman"/>
                <a:sym typeface="Times New Roman"/>
              </a:rPr>
              <a:t>SCHOOL  OF COMPUTER SCIENCE AND ENGINEERING</a:t>
            </a:r>
            <a:endParaRPr b="0" i="0" sz="1400" u="none" cap="none" strike="noStrike">
              <a:solidFill>
                <a:srgbClr val="000000"/>
              </a:solidFill>
              <a:latin typeface="Arial"/>
              <a:ea typeface="Arial"/>
              <a:cs typeface="Arial"/>
              <a:sym typeface="Arial"/>
            </a:endParaRPr>
          </a:p>
        </p:txBody>
      </p:sp>
      <p:sp>
        <p:nvSpPr>
          <p:cNvPr id="94" name="Google Shape;9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type="title"/>
          </p:nvPr>
        </p:nvSpPr>
        <p:spPr>
          <a:xfrm>
            <a:off x="1015620" y="174057"/>
            <a:ext cx="9820701" cy="617514"/>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Fundamental of Computer Architectures</a:t>
            </a:r>
            <a:endParaRPr sz="3200">
              <a:latin typeface="Times New Roman"/>
              <a:ea typeface="Times New Roman"/>
              <a:cs typeface="Times New Roman"/>
              <a:sym typeface="Times New Roman"/>
            </a:endParaRPr>
          </a:p>
        </p:txBody>
      </p:sp>
      <p:sp>
        <p:nvSpPr>
          <p:cNvPr id="166" name="Google Shape;16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Central Processing Unit (CPU) - GeeksforGeeks" id="167" name="Google Shape;167;p10"/>
          <p:cNvPicPr preferRelativeResize="0"/>
          <p:nvPr>
            <p:ph idx="1" type="body"/>
          </p:nvPr>
        </p:nvPicPr>
        <p:blipFill rotWithShape="1">
          <a:blip r:embed="rId3">
            <a:alphaModFix/>
          </a:blip>
          <a:srcRect b="0" l="0" r="0" t="0"/>
          <a:stretch/>
        </p:blipFill>
        <p:spPr>
          <a:xfrm>
            <a:off x="3025078" y="1398291"/>
            <a:ext cx="5801784" cy="4351338"/>
          </a:xfrm>
          <a:prstGeom prst="rect">
            <a:avLst/>
          </a:prstGeom>
          <a:noFill/>
          <a:ln cap="flat" cmpd="sng" w="9525">
            <a:solidFill>
              <a:schemeClr val="dk1"/>
            </a:solidFill>
            <a:prstDash val="solid"/>
            <a:round/>
            <a:headEnd len="sm" w="sm" type="none"/>
            <a:tailEnd len="sm" w="sm" type="none"/>
          </a:ln>
        </p:spPr>
      </p:pic>
      <p:pic>
        <p:nvPicPr>
          <p:cNvPr id="168" name="Google Shape;168;p10"/>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1015620" y="174057"/>
            <a:ext cx="9820701" cy="617514"/>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Fundamental of Computer Architectures</a:t>
            </a:r>
            <a:endParaRPr sz="3200">
              <a:latin typeface="Times New Roman"/>
              <a:ea typeface="Times New Roman"/>
              <a:cs typeface="Times New Roman"/>
              <a:sym typeface="Times New Roman"/>
            </a:endParaRPr>
          </a:p>
        </p:txBody>
      </p:sp>
      <p:sp>
        <p:nvSpPr>
          <p:cNvPr id="174" name="Google Shape;1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5" name="Google Shape;175;p11"/>
          <p:cNvSpPr txBox="1"/>
          <p:nvPr>
            <p:ph idx="1" type="body"/>
          </p:nvPr>
        </p:nvSpPr>
        <p:spPr>
          <a:xfrm>
            <a:off x="896485" y="1661853"/>
            <a:ext cx="10304630" cy="247341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385623"/>
              </a:buClr>
              <a:buSzPts val="2400"/>
              <a:buChar char="•"/>
            </a:pPr>
            <a:r>
              <a:rPr b="1" lang="en-US" sz="2400" u="sng">
                <a:solidFill>
                  <a:srgbClr val="385623"/>
                </a:solidFill>
                <a:latin typeface="Times New Roman"/>
                <a:ea typeface="Times New Roman"/>
                <a:cs typeface="Times New Roman"/>
                <a:sym typeface="Times New Roman"/>
              </a:rPr>
              <a:t>Structure &amp; Function:</a:t>
            </a:r>
            <a:endParaRPr/>
          </a:p>
          <a:p>
            <a:pPr indent="-457200" lvl="0" marL="457200" rtl="0" algn="just">
              <a:lnSpc>
                <a:spcPct val="90000"/>
              </a:lnSpc>
              <a:spcBef>
                <a:spcPts val="1000"/>
              </a:spcBef>
              <a:spcAft>
                <a:spcPts val="0"/>
              </a:spcAft>
              <a:buClr>
                <a:srgbClr val="385623"/>
              </a:buClr>
              <a:buSzPts val="2800"/>
              <a:buFont typeface="Noto Sans"/>
              <a:buChar char="⮚"/>
            </a:pPr>
            <a:r>
              <a:rPr lang="en-US">
                <a:solidFill>
                  <a:srgbClr val="385623"/>
                </a:solidFill>
                <a:latin typeface="Times New Roman"/>
                <a:ea typeface="Times New Roman"/>
                <a:cs typeface="Times New Roman"/>
                <a:sym typeface="Times New Roman"/>
              </a:rPr>
              <a:t>Structure:</a:t>
            </a:r>
            <a:r>
              <a:rPr lang="en-US">
                <a:latin typeface="Times New Roman"/>
                <a:ea typeface="Times New Roman"/>
                <a:cs typeface="Times New Roman"/>
                <a:sym typeface="Times New Roman"/>
              </a:rPr>
              <a:t> is the way in which components </a:t>
            </a:r>
            <a:r>
              <a:rPr b="1" lang="en-US">
                <a:solidFill>
                  <a:srgbClr val="002060"/>
                </a:solidFill>
                <a:latin typeface="Times New Roman"/>
                <a:ea typeface="Times New Roman"/>
                <a:cs typeface="Times New Roman"/>
                <a:sym typeface="Times New Roman"/>
              </a:rPr>
              <a:t>relate to each other.</a:t>
            </a:r>
            <a:r>
              <a:rPr lang="en-US">
                <a:solidFill>
                  <a:srgbClr val="002060"/>
                </a:solidFill>
                <a:latin typeface="Times New Roman"/>
                <a:ea typeface="Times New Roman"/>
                <a:cs typeface="Times New Roman"/>
                <a:sym typeface="Times New Roman"/>
              </a:rPr>
              <a:t> (interrelated)</a:t>
            </a:r>
            <a:endParaRPr/>
          </a:p>
          <a:p>
            <a:pPr indent="-457200" lvl="0" marL="457200" rtl="0" algn="just">
              <a:lnSpc>
                <a:spcPct val="90000"/>
              </a:lnSpc>
              <a:spcBef>
                <a:spcPts val="1000"/>
              </a:spcBef>
              <a:spcAft>
                <a:spcPts val="0"/>
              </a:spcAft>
              <a:buClr>
                <a:srgbClr val="385623"/>
              </a:buClr>
              <a:buSzPts val="2800"/>
              <a:buFont typeface="Noto Sans"/>
              <a:buChar char="⮚"/>
            </a:pPr>
            <a:r>
              <a:rPr lang="en-US">
                <a:solidFill>
                  <a:srgbClr val="385623"/>
                </a:solidFill>
                <a:latin typeface="Times New Roman"/>
                <a:ea typeface="Times New Roman"/>
                <a:cs typeface="Times New Roman"/>
                <a:sym typeface="Times New Roman"/>
              </a:rPr>
              <a:t>Function: </a:t>
            </a:r>
            <a:r>
              <a:rPr lang="en-US">
                <a:latin typeface="Times New Roman"/>
                <a:ea typeface="Times New Roman"/>
                <a:cs typeface="Times New Roman"/>
                <a:sym typeface="Times New Roman"/>
              </a:rPr>
              <a:t>is the </a:t>
            </a:r>
            <a:r>
              <a:rPr b="1" lang="en-US">
                <a:solidFill>
                  <a:srgbClr val="002060"/>
                </a:solidFill>
                <a:latin typeface="Times New Roman"/>
                <a:ea typeface="Times New Roman"/>
                <a:cs typeface="Times New Roman"/>
                <a:sym typeface="Times New Roman"/>
              </a:rPr>
              <a:t>operation</a:t>
            </a:r>
            <a:r>
              <a:rPr lang="en-US">
                <a:latin typeface="Times New Roman"/>
                <a:ea typeface="Times New Roman"/>
                <a:cs typeface="Times New Roman"/>
                <a:sym typeface="Times New Roman"/>
              </a:rPr>
              <a:t> of individual components as </a:t>
            </a:r>
            <a:r>
              <a:rPr lang="en-US">
                <a:solidFill>
                  <a:srgbClr val="002060"/>
                </a:solidFill>
                <a:latin typeface="Times New Roman"/>
                <a:ea typeface="Times New Roman"/>
                <a:cs typeface="Times New Roman"/>
                <a:sym typeface="Times New Roman"/>
              </a:rPr>
              <a:t>part of the structure.</a:t>
            </a:r>
            <a:endParaRPr>
              <a:solidFill>
                <a:srgbClr val="002060"/>
              </a:solidFill>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pic>
        <p:nvPicPr>
          <p:cNvPr id="176" name="Google Shape;176;p11"/>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2"/>
          <p:cNvSpPr txBox="1"/>
          <p:nvPr>
            <p:ph type="title"/>
          </p:nvPr>
        </p:nvSpPr>
        <p:spPr>
          <a:xfrm>
            <a:off x="1015620" y="174057"/>
            <a:ext cx="9820701" cy="617514"/>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Computer Structure</a:t>
            </a:r>
            <a:endParaRPr sz="3200">
              <a:latin typeface="Times New Roman"/>
              <a:ea typeface="Times New Roman"/>
              <a:cs typeface="Times New Roman"/>
              <a:sym typeface="Times New Roman"/>
            </a:endParaRPr>
          </a:p>
        </p:txBody>
      </p:sp>
      <p:sp>
        <p:nvSpPr>
          <p:cNvPr id="182" name="Google Shape;18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3" name="Google Shape;183;p12"/>
          <p:cNvSpPr txBox="1"/>
          <p:nvPr>
            <p:ph idx="1" type="body"/>
          </p:nvPr>
        </p:nvSpPr>
        <p:spPr>
          <a:xfrm>
            <a:off x="1015620" y="952170"/>
            <a:ext cx="9820701" cy="105405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7030A0"/>
              </a:buClr>
              <a:buSzPts val="2400"/>
              <a:buChar char="•"/>
            </a:pPr>
            <a:r>
              <a:rPr b="1" i="1" lang="en-US" sz="2400">
                <a:solidFill>
                  <a:srgbClr val="7030A0"/>
                </a:solidFill>
                <a:latin typeface="Times New Roman"/>
                <a:ea typeface="Times New Roman"/>
                <a:cs typeface="Times New Roman"/>
                <a:sym typeface="Times New Roman"/>
              </a:rPr>
              <a:t>Two methods are used in specifying Computer Structure </a:t>
            </a:r>
            <a:endParaRPr/>
          </a:p>
          <a:p>
            <a:pPr indent="-228600" lvl="0" marL="228600" rtl="0" algn="just">
              <a:lnSpc>
                <a:spcPct val="90000"/>
              </a:lnSpc>
              <a:spcBef>
                <a:spcPts val="1000"/>
              </a:spcBef>
              <a:spcAft>
                <a:spcPts val="0"/>
              </a:spcAft>
              <a:buClr>
                <a:schemeClr val="dk1"/>
              </a:buClr>
              <a:buSzPts val="2400"/>
              <a:buChar char="•"/>
            </a:pPr>
            <a:r>
              <a:rPr b="1" i="1" lang="en-US" sz="2400">
                <a:latin typeface="Times New Roman"/>
                <a:ea typeface="Times New Roman"/>
                <a:cs typeface="Times New Roman"/>
                <a:sym typeface="Times New Roman"/>
              </a:rPr>
              <a:t>Top-Down and Down-Top. </a:t>
            </a:r>
            <a:endParaRPr b="1" i="1" sz="2400">
              <a:latin typeface="Times New Roman"/>
              <a:ea typeface="Times New Roman"/>
              <a:cs typeface="Times New Roman"/>
              <a:sym typeface="Times New Roman"/>
            </a:endParaRPr>
          </a:p>
          <a:p>
            <a:pPr indent="-76200" lvl="0" marL="228600" rtl="0" algn="just">
              <a:lnSpc>
                <a:spcPct val="90000"/>
              </a:lnSpc>
              <a:spcBef>
                <a:spcPts val="1000"/>
              </a:spcBef>
              <a:spcAft>
                <a:spcPts val="0"/>
              </a:spcAft>
              <a:buClr>
                <a:schemeClr val="dk1"/>
              </a:buClr>
              <a:buSzPts val="2400"/>
              <a:buNone/>
            </a:pPr>
            <a:r>
              <a:t/>
            </a:r>
            <a:endParaRPr b="1" i="1" sz="2400">
              <a:latin typeface="Times New Roman"/>
              <a:ea typeface="Times New Roman"/>
              <a:cs typeface="Times New Roman"/>
              <a:sym typeface="Times New Roman"/>
            </a:endParaRPr>
          </a:p>
          <a:p>
            <a:pPr indent="-76200" lvl="0" marL="228600" rtl="0" algn="just">
              <a:lnSpc>
                <a:spcPct val="90000"/>
              </a:lnSpc>
              <a:spcBef>
                <a:spcPts val="1000"/>
              </a:spcBef>
              <a:spcAft>
                <a:spcPts val="0"/>
              </a:spcAft>
              <a:buClr>
                <a:schemeClr val="dk1"/>
              </a:buClr>
              <a:buSzPts val="2400"/>
              <a:buNone/>
            </a:pPr>
            <a:r>
              <a:t/>
            </a:r>
            <a:endParaRPr b="1" i="1" sz="2400">
              <a:latin typeface="Times New Roman"/>
              <a:ea typeface="Times New Roman"/>
              <a:cs typeface="Times New Roman"/>
              <a:sym typeface="Times New Roman"/>
            </a:endParaRPr>
          </a:p>
        </p:txBody>
      </p:sp>
      <p:pic>
        <p:nvPicPr>
          <p:cNvPr id="184" name="Google Shape;184;p12"/>
          <p:cNvPicPr preferRelativeResize="0"/>
          <p:nvPr/>
        </p:nvPicPr>
        <p:blipFill rotWithShape="1">
          <a:blip r:embed="rId3">
            <a:alphaModFix/>
          </a:blip>
          <a:srcRect b="0" l="0" r="0" t="0"/>
          <a:stretch/>
        </p:blipFill>
        <p:spPr>
          <a:xfrm>
            <a:off x="791568" y="2269900"/>
            <a:ext cx="3603011" cy="3745040"/>
          </a:xfrm>
          <a:prstGeom prst="rect">
            <a:avLst/>
          </a:prstGeom>
          <a:noFill/>
          <a:ln cap="flat" cmpd="sng" w="28575">
            <a:solidFill>
              <a:schemeClr val="dk1"/>
            </a:solidFill>
            <a:prstDash val="solid"/>
            <a:round/>
            <a:headEnd len="sm" w="sm" type="none"/>
            <a:tailEnd len="sm" w="sm" type="none"/>
          </a:ln>
        </p:spPr>
      </p:pic>
      <p:sp>
        <p:nvSpPr>
          <p:cNvPr id="185" name="Google Shape;185;p12"/>
          <p:cNvSpPr txBox="1"/>
          <p:nvPr/>
        </p:nvSpPr>
        <p:spPr>
          <a:xfrm>
            <a:off x="4544704" y="2442348"/>
            <a:ext cx="6400800" cy="317317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Times New Roman"/>
                <a:ea typeface="Times New Roman"/>
                <a:cs typeface="Times New Roman"/>
                <a:sym typeface="Times New Roman"/>
              </a:rPr>
              <a:t>Computer as a Structure includes basic building blocks as: </a:t>
            </a:r>
            <a:endParaRPr b="0" i="0" sz="1400" u="none" cap="none" strike="noStrike">
              <a:solidFill>
                <a:srgbClr val="000000"/>
              </a:solidFill>
              <a:latin typeface="Arial"/>
              <a:ea typeface="Arial"/>
              <a:cs typeface="Arial"/>
              <a:sym typeface="Arial"/>
            </a:endParaRPr>
          </a:p>
          <a:p>
            <a:pPr indent="-342900" lvl="0" marL="342900" marR="0" rtl="0" algn="just">
              <a:lnSpc>
                <a:spcPct val="90000"/>
              </a:lnSpc>
              <a:spcBef>
                <a:spcPts val="440"/>
              </a:spcBef>
              <a:spcAft>
                <a:spcPts val="0"/>
              </a:spcAft>
              <a:buClr>
                <a:schemeClr val="dk1"/>
              </a:buClr>
              <a:buSzPts val="2200"/>
              <a:buFont typeface="Arial"/>
              <a:buChar char="•"/>
            </a:pPr>
            <a:r>
              <a:rPr b="1" i="0" lang="en-US" sz="2200" u="none" cap="none" strike="noStrike">
                <a:solidFill>
                  <a:schemeClr val="dk1"/>
                </a:solidFill>
                <a:latin typeface="Times New Roman"/>
                <a:ea typeface="Times New Roman"/>
                <a:cs typeface="Times New Roman"/>
                <a:sym typeface="Times New Roman"/>
              </a:rPr>
              <a:t>CPU: </a:t>
            </a:r>
            <a:r>
              <a:rPr b="0" i="0" lang="en-US" sz="2200" u="none" cap="none" strike="noStrike">
                <a:solidFill>
                  <a:schemeClr val="dk1"/>
                </a:solidFill>
                <a:latin typeface="Times New Roman"/>
                <a:ea typeface="Times New Roman"/>
                <a:cs typeface="Times New Roman"/>
                <a:sym typeface="Times New Roman"/>
              </a:rPr>
              <a:t>Controls the operation of the computer and performs its data processing functions.</a:t>
            </a:r>
            <a:endParaRPr b="0" i="0" sz="1400" u="none" cap="none" strike="noStrike">
              <a:solidFill>
                <a:srgbClr val="000000"/>
              </a:solidFill>
              <a:latin typeface="Arial"/>
              <a:ea typeface="Arial"/>
              <a:cs typeface="Arial"/>
              <a:sym typeface="Arial"/>
            </a:endParaRPr>
          </a:p>
          <a:p>
            <a:pPr indent="-342900" lvl="2" marL="342900" marR="0" rtl="0" algn="just">
              <a:lnSpc>
                <a:spcPct val="90000"/>
              </a:lnSpc>
              <a:spcBef>
                <a:spcPts val="440"/>
              </a:spcBef>
              <a:spcAft>
                <a:spcPts val="0"/>
              </a:spcAft>
              <a:buClr>
                <a:schemeClr val="dk1"/>
              </a:buClr>
              <a:buSzPts val="2200"/>
              <a:buFont typeface="Arial"/>
              <a:buChar char="•"/>
            </a:pPr>
            <a:r>
              <a:rPr b="1" i="0" lang="en-US" sz="2200" u="none" cap="none" strike="noStrike">
                <a:solidFill>
                  <a:schemeClr val="dk1"/>
                </a:solidFill>
                <a:latin typeface="Times New Roman"/>
                <a:ea typeface="Times New Roman"/>
                <a:cs typeface="Times New Roman"/>
                <a:sym typeface="Times New Roman"/>
              </a:rPr>
              <a:t>Main memory: </a:t>
            </a:r>
            <a:r>
              <a:rPr b="0" i="0" lang="en-US" sz="2200" u="none" cap="none" strike="noStrike">
                <a:solidFill>
                  <a:schemeClr val="dk1"/>
                </a:solidFill>
                <a:latin typeface="Times New Roman"/>
                <a:ea typeface="Times New Roman"/>
                <a:cs typeface="Times New Roman"/>
                <a:sym typeface="Times New Roman"/>
              </a:rPr>
              <a:t>Stores data</a:t>
            </a:r>
            <a:endParaRPr b="0" i="0" sz="1400" u="none" cap="none" strike="noStrike">
              <a:solidFill>
                <a:srgbClr val="000000"/>
              </a:solidFill>
              <a:latin typeface="Arial"/>
              <a:ea typeface="Arial"/>
              <a:cs typeface="Arial"/>
              <a:sym typeface="Arial"/>
            </a:endParaRPr>
          </a:p>
          <a:p>
            <a:pPr indent="-342900" lvl="2" marL="342900" marR="0" rtl="0" algn="just">
              <a:lnSpc>
                <a:spcPct val="90000"/>
              </a:lnSpc>
              <a:spcBef>
                <a:spcPts val="440"/>
              </a:spcBef>
              <a:spcAft>
                <a:spcPts val="0"/>
              </a:spcAft>
              <a:buClr>
                <a:schemeClr val="dk1"/>
              </a:buClr>
              <a:buSzPts val="2200"/>
              <a:buFont typeface="Arial"/>
              <a:buChar char="•"/>
            </a:pPr>
            <a:r>
              <a:rPr b="1" i="0" lang="en-US" sz="2200" u="none" cap="none" strike="noStrike">
                <a:solidFill>
                  <a:schemeClr val="dk1"/>
                </a:solidFill>
                <a:latin typeface="Times New Roman"/>
                <a:ea typeface="Times New Roman"/>
                <a:cs typeface="Times New Roman"/>
                <a:sym typeface="Times New Roman"/>
              </a:rPr>
              <a:t>I/O: </a:t>
            </a:r>
            <a:r>
              <a:rPr b="0" i="0" lang="en-US" sz="2200" u="none" cap="none" strike="noStrike">
                <a:solidFill>
                  <a:schemeClr val="dk1"/>
                </a:solidFill>
                <a:latin typeface="Times New Roman"/>
                <a:ea typeface="Times New Roman"/>
                <a:cs typeface="Times New Roman"/>
                <a:sym typeface="Times New Roman"/>
              </a:rPr>
              <a:t>Moves data between the computer and its external environment</a:t>
            </a:r>
            <a:endParaRPr b="0" i="0" sz="1400" u="none" cap="none" strike="noStrike">
              <a:solidFill>
                <a:srgbClr val="000000"/>
              </a:solidFill>
              <a:latin typeface="Arial"/>
              <a:ea typeface="Arial"/>
              <a:cs typeface="Arial"/>
              <a:sym typeface="Arial"/>
            </a:endParaRPr>
          </a:p>
          <a:p>
            <a:pPr indent="-342900" lvl="2" marL="342900" marR="0" rtl="0" algn="just">
              <a:lnSpc>
                <a:spcPct val="90000"/>
              </a:lnSpc>
              <a:spcBef>
                <a:spcPts val="440"/>
              </a:spcBef>
              <a:spcAft>
                <a:spcPts val="0"/>
              </a:spcAft>
              <a:buClr>
                <a:schemeClr val="dk1"/>
              </a:buClr>
              <a:buSzPts val="2200"/>
              <a:buFont typeface="Arial"/>
              <a:buChar char="•"/>
            </a:pPr>
            <a:r>
              <a:rPr b="1" i="0" lang="en-US" sz="2200" u="none" cap="none" strike="noStrike">
                <a:solidFill>
                  <a:schemeClr val="dk1"/>
                </a:solidFill>
                <a:latin typeface="Times New Roman"/>
                <a:ea typeface="Times New Roman"/>
                <a:cs typeface="Times New Roman"/>
                <a:sym typeface="Times New Roman"/>
              </a:rPr>
              <a:t>System interconnection: </a:t>
            </a:r>
            <a:r>
              <a:rPr b="0" i="0" lang="en-US" sz="2200" u="none" cap="none" strike="noStrike">
                <a:solidFill>
                  <a:schemeClr val="dk1"/>
                </a:solidFill>
                <a:latin typeface="Times New Roman"/>
                <a:ea typeface="Times New Roman"/>
                <a:cs typeface="Times New Roman"/>
                <a:sym typeface="Times New Roman"/>
              </a:rPr>
              <a:t>Provided for communication among CPU, main memory, and I/O. </a:t>
            </a:r>
            <a:endParaRPr b="0" i="0" sz="1800" u="none" cap="none" strike="noStrike">
              <a:solidFill>
                <a:schemeClr val="dk1"/>
              </a:solidFill>
              <a:latin typeface="Calibri"/>
              <a:ea typeface="Calibri"/>
              <a:cs typeface="Calibri"/>
              <a:sym typeface="Calibri"/>
            </a:endParaRPr>
          </a:p>
        </p:txBody>
      </p:sp>
      <p:pic>
        <p:nvPicPr>
          <p:cNvPr id="186" name="Google Shape;186;p12"/>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3"/>
          <p:cNvSpPr txBox="1"/>
          <p:nvPr>
            <p:ph type="title"/>
          </p:nvPr>
        </p:nvSpPr>
        <p:spPr>
          <a:xfrm>
            <a:off x="1070212" y="174056"/>
            <a:ext cx="10283588" cy="781287"/>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The Computer: Top Down Structure</a:t>
            </a:r>
            <a:endParaRPr sz="3200"/>
          </a:p>
        </p:txBody>
      </p:sp>
      <p:sp>
        <p:nvSpPr>
          <p:cNvPr id="192" name="Google Shape;19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93" name="Google Shape;193;p13"/>
          <p:cNvPicPr preferRelativeResize="0"/>
          <p:nvPr>
            <p:ph idx="1" type="body"/>
          </p:nvPr>
        </p:nvPicPr>
        <p:blipFill rotWithShape="1">
          <a:blip r:embed="rId3">
            <a:alphaModFix/>
          </a:blip>
          <a:srcRect b="0" l="0" r="0" t="0"/>
          <a:stretch/>
        </p:blipFill>
        <p:spPr>
          <a:xfrm>
            <a:off x="3138985" y="1148982"/>
            <a:ext cx="6032311" cy="5497864"/>
          </a:xfrm>
          <a:prstGeom prst="rect">
            <a:avLst/>
          </a:prstGeom>
          <a:solidFill>
            <a:schemeClr val="accent2"/>
          </a:solidFill>
          <a:ln cap="flat" cmpd="sng" w="38100">
            <a:solidFill>
              <a:srgbClr val="7030A0"/>
            </a:solidFill>
            <a:prstDash val="solid"/>
            <a:round/>
            <a:headEnd len="sm" w="sm" type="none"/>
            <a:tailEnd len="sm" w="sm" type="none"/>
          </a:ln>
        </p:spPr>
      </p:pic>
      <p:pic>
        <p:nvPicPr>
          <p:cNvPr id="194" name="Google Shape;194;p13"/>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4"/>
          <p:cNvSpPr txBox="1"/>
          <p:nvPr>
            <p:ph type="title"/>
          </p:nvPr>
        </p:nvSpPr>
        <p:spPr>
          <a:xfrm>
            <a:off x="1070212" y="174056"/>
            <a:ext cx="10283588" cy="781287"/>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Structure - Top Level</a:t>
            </a:r>
            <a:endParaRPr sz="3200"/>
          </a:p>
        </p:txBody>
      </p:sp>
      <p:sp>
        <p:nvSpPr>
          <p:cNvPr id="200" name="Google Shape;20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01" name="Google Shape;201;p14"/>
          <p:cNvPicPr preferRelativeResize="0"/>
          <p:nvPr/>
        </p:nvPicPr>
        <p:blipFill rotWithShape="1">
          <a:blip r:embed="rId3">
            <a:alphaModFix/>
          </a:blip>
          <a:srcRect b="0" l="0" r="0" t="0"/>
          <a:stretch/>
        </p:blipFill>
        <p:spPr>
          <a:xfrm>
            <a:off x="1921365" y="1494351"/>
            <a:ext cx="7713954" cy="4715426"/>
          </a:xfrm>
          <a:prstGeom prst="rect">
            <a:avLst/>
          </a:prstGeom>
          <a:noFill/>
          <a:ln cap="flat" cmpd="sng" w="38100">
            <a:solidFill>
              <a:srgbClr val="7030A0"/>
            </a:solidFill>
            <a:prstDash val="solid"/>
            <a:round/>
            <a:headEnd len="sm" w="sm" type="none"/>
            <a:tailEnd len="sm" w="sm" type="none"/>
          </a:ln>
        </p:spPr>
      </p:pic>
      <p:pic>
        <p:nvPicPr>
          <p:cNvPr id="202" name="Google Shape;202;p14"/>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5"/>
          <p:cNvSpPr txBox="1"/>
          <p:nvPr>
            <p:ph type="title"/>
          </p:nvPr>
        </p:nvSpPr>
        <p:spPr>
          <a:xfrm>
            <a:off x="1070212" y="174056"/>
            <a:ext cx="10283588" cy="781287"/>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Structure - ALU</a:t>
            </a:r>
            <a:endParaRPr sz="3200"/>
          </a:p>
        </p:txBody>
      </p:sp>
      <p:sp>
        <p:nvSpPr>
          <p:cNvPr id="208" name="Google Shape;20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09" name="Google Shape;209;p15"/>
          <p:cNvPicPr preferRelativeResize="0"/>
          <p:nvPr/>
        </p:nvPicPr>
        <p:blipFill rotWithShape="1">
          <a:blip r:embed="rId3">
            <a:alphaModFix/>
          </a:blip>
          <a:srcRect b="0" l="0" r="0" t="0"/>
          <a:stretch/>
        </p:blipFill>
        <p:spPr>
          <a:xfrm>
            <a:off x="1813036" y="1468192"/>
            <a:ext cx="7645289" cy="4739425"/>
          </a:xfrm>
          <a:prstGeom prst="rect">
            <a:avLst/>
          </a:prstGeom>
          <a:noFill/>
          <a:ln cap="flat" cmpd="sng" w="38100">
            <a:solidFill>
              <a:srgbClr val="7030A0"/>
            </a:solidFill>
            <a:prstDash val="solid"/>
            <a:round/>
            <a:headEnd len="sm" w="sm" type="none"/>
            <a:tailEnd len="sm" w="sm" type="none"/>
          </a:ln>
        </p:spPr>
      </p:pic>
      <p:pic>
        <p:nvPicPr>
          <p:cNvPr id="210" name="Google Shape;210;p15"/>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6"/>
          <p:cNvSpPr txBox="1"/>
          <p:nvPr>
            <p:ph type="title"/>
          </p:nvPr>
        </p:nvSpPr>
        <p:spPr>
          <a:xfrm>
            <a:off x="1070212" y="174056"/>
            <a:ext cx="10283588" cy="781287"/>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Structure – Control Unit</a:t>
            </a:r>
            <a:endParaRPr sz="3200"/>
          </a:p>
        </p:txBody>
      </p:sp>
      <p:sp>
        <p:nvSpPr>
          <p:cNvPr id="216" name="Google Shape;2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17" name="Google Shape;217;p16"/>
          <p:cNvPicPr preferRelativeResize="0"/>
          <p:nvPr/>
        </p:nvPicPr>
        <p:blipFill rotWithShape="1">
          <a:blip r:embed="rId3">
            <a:alphaModFix/>
          </a:blip>
          <a:srcRect b="0" l="0" r="0" t="0"/>
          <a:stretch/>
        </p:blipFill>
        <p:spPr>
          <a:xfrm>
            <a:off x="2415654" y="1179259"/>
            <a:ext cx="7715832" cy="4716574"/>
          </a:xfrm>
          <a:prstGeom prst="rect">
            <a:avLst/>
          </a:prstGeom>
          <a:noFill/>
          <a:ln cap="flat" cmpd="sng" w="38100">
            <a:solidFill>
              <a:srgbClr val="7030A0"/>
            </a:solidFill>
            <a:prstDash val="solid"/>
            <a:round/>
            <a:headEnd len="sm" w="sm" type="none"/>
            <a:tailEnd len="sm" w="sm" type="none"/>
          </a:ln>
        </p:spPr>
      </p:pic>
      <p:pic>
        <p:nvPicPr>
          <p:cNvPr id="218" name="Google Shape;218;p16"/>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7"/>
          <p:cNvSpPr txBox="1"/>
          <p:nvPr>
            <p:ph type="title"/>
          </p:nvPr>
        </p:nvSpPr>
        <p:spPr>
          <a:xfrm>
            <a:off x="838200" y="146762"/>
            <a:ext cx="10515600" cy="740344"/>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Computer functions </a:t>
            </a:r>
            <a:endParaRPr b="1" sz="3200">
              <a:latin typeface="Times New Roman"/>
              <a:ea typeface="Times New Roman"/>
              <a:cs typeface="Times New Roman"/>
              <a:sym typeface="Times New Roman"/>
            </a:endParaRPr>
          </a:p>
        </p:txBody>
      </p:sp>
      <p:sp>
        <p:nvSpPr>
          <p:cNvPr id="224" name="Google Shape;224;p17"/>
          <p:cNvSpPr txBox="1"/>
          <p:nvPr>
            <p:ph idx="1" type="body"/>
          </p:nvPr>
        </p:nvSpPr>
        <p:spPr>
          <a:xfrm>
            <a:off x="6728346" y="1825625"/>
            <a:ext cx="4625454" cy="435133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latin typeface="Times New Roman"/>
                <a:ea typeface="Times New Roman"/>
                <a:cs typeface="Times New Roman"/>
                <a:sym typeface="Times New Roman"/>
              </a:rPr>
              <a:t>Computer functions are:</a:t>
            </a:r>
            <a:endParaRPr/>
          </a:p>
          <a:p>
            <a:pPr indent="-285750" lvl="1" marL="742950" rtl="0" algn="l">
              <a:lnSpc>
                <a:spcPct val="90000"/>
              </a:lnSpc>
              <a:spcBef>
                <a:spcPts val="720"/>
              </a:spcBef>
              <a:spcAft>
                <a:spcPts val="0"/>
              </a:spcAft>
              <a:buClr>
                <a:schemeClr val="dk1"/>
              </a:buClr>
              <a:buSzPts val="3600"/>
              <a:buFont typeface="Arial"/>
              <a:buChar char="–"/>
            </a:pPr>
            <a:r>
              <a:rPr lang="en-US" sz="3600">
                <a:latin typeface="Times New Roman"/>
                <a:ea typeface="Times New Roman"/>
                <a:cs typeface="Times New Roman"/>
                <a:sym typeface="Times New Roman"/>
              </a:rPr>
              <a:t>Data movement</a:t>
            </a:r>
            <a:endParaRPr/>
          </a:p>
          <a:p>
            <a:pPr indent="-285750" lvl="1" marL="742950" rtl="0" algn="l">
              <a:lnSpc>
                <a:spcPct val="90000"/>
              </a:lnSpc>
              <a:spcBef>
                <a:spcPts val="720"/>
              </a:spcBef>
              <a:spcAft>
                <a:spcPts val="0"/>
              </a:spcAft>
              <a:buClr>
                <a:schemeClr val="dk1"/>
              </a:buClr>
              <a:buSzPts val="3600"/>
              <a:buFont typeface="Arial"/>
              <a:buChar char="–"/>
            </a:pPr>
            <a:r>
              <a:rPr lang="en-US" sz="3600">
                <a:latin typeface="Times New Roman"/>
                <a:ea typeface="Times New Roman"/>
                <a:cs typeface="Times New Roman"/>
                <a:sym typeface="Times New Roman"/>
              </a:rPr>
              <a:t>Data storage</a:t>
            </a:r>
            <a:endParaRPr/>
          </a:p>
          <a:p>
            <a:pPr indent="-285750" lvl="1" marL="742950" rtl="0" algn="l">
              <a:lnSpc>
                <a:spcPct val="90000"/>
              </a:lnSpc>
              <a:spcBef>
                <a:spcPts val="720"/>
              </a:spcBef>
              <a:spcAft>
                <a:spcPts val="0"/>
              </a:spcAft>
              <a:buClr>
                <a:schemeClr val="dk1"/>
              </a:buClr>
              <a:buSzPts val="3600"/>
              <a:buFont typeface="Arial"/>
              <a:buChar char="–"/>
            </a:pPr>
            <a:r>
              <a:rPr lang="en-US" sz="3600">
                <a:latin typeface="Times New Roman"/>
                <a:ea typeface="Times New Roman"/>
                <a:cs typeface="Times New Roman"/>
                <a:sym typeface="Times New Roman"/>
              </a:rPr>
              <a:t>Data processing</a:t>
            </a:r>
            <a:endParaRPr/>
          </a:p>
          <a:p>
            <a:pPr indent="-285750" lvl="1" marL="742950" rtl="0" algn="l">
              <a:lnSpc>
                <a:spcPct val="90000"/>
              </a:lnSpc>
              <a:spcBef>
                <a:spcPts val="720"/>
              </a:spcBef>
              <a:spcAft>
                <a:spcPts val="0"/>
              </a:spcAft>
              <a:buClr>
                <a:schemeClr val="dk1"/>
              </a:buClr>
              <a:buSzPts val="3600"/>
              <a:buFont typeface="Arial"/>
              <a:buChar char="–"/>
            </a:pPr>
            <a:r>
              <a:rPr lang="en-US" sz="3600">
                <a:latin typeface="Times New Roman"/>
                <a:ea typeface="Times New Roman"/>
                <a:cs typeface="Times New Roman"/>
                <a:sym typeface="Times New Roman"/>
              </a:rPr>
              <a:t>Control</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25" name="Google Shape;22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26" name="Google Shape;226;p17"/>
          <p:cNvPicPr preferRelativeResize="0"/>
          <p:nvPr/>
        </p:nvPicPr>
        <p:blipFill rotWithShape="1">
          <a:blip r:embed="rId3">
            <a:alphaModFix/>
          </a:blip>
          <a:srcRect b="17046" l="25031" r="23864" t="11362"/>
          <a:stretch/>
        </p:blipFill>
        <p:spPr>
          <a:xfrm>
            <a:off x="1181116" y="1213212"/>
            <a:ext cx="4892138" cy="5143138"/>
          </a:xfrm>
          <a:prstGeom prst="rect">
            <a:avLst/>
          </a:prstGeom>
          <a:noFill/>
          <a:ln cap="flat" cmpd="sng" w="28575">
            <a:solidFill>
              <a:schemeClr val="accent2"/>
            </a:solidFill>
            <a:prstDash val="solid"/>
            <a:miter lim="800000"/>
            <a:headEnd len="sm" w="sm" type="none"/>
            <a:tailEnd len="sm" w="sm" type="none"/>
          </a:ln>
        </p:spPr>
      </p:pic>
      <p:pic>
        <p:nvPicPr>
          <p:cNvPr id="227" name="Google Shape;227;p17"/>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8"/>
          <p:cNvSpPr txBox="1"/>
          <p:nvPr>
            <p:ph type="title"/>
          </p:nvPr>
        </p:nvSpPr>
        <p:spPr>
          <a:xfrm>
            <a:off x="838200" y="146762"/>
            <a:ext cx="10515600" cy="740344"/>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Computer functions </a:t>
            </a:r>
            <a:endParaRPr b="1" sz="3200">
              <a:latin typeface="Times New Roman"/>
              <a:ea typeface="Times New Roman"/>
              <a:cs typeface="Times New Roman"/>
              <a:sym typeface="Times New Roman"/>
            </a:endParaRPr>
          </a:p>
        </p:txBody>
      </p:sp>
      <p:sp>
        <p:nvSpPr>
          <p:cNvPr id="233" name="Google Shape;233;p18"/>
          <p:cNvSpPr txBox="1"/>
          <p:nvPr>
            <p:ph idx="1" type="body"/>
          </p:nvPr>
        </p:nvSpPr>
        <p:spPr>
          <a:xfrm>
            <a:off x="6728346" y="1825625"/>
            <a:ext cx="4625454" cy="435133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latin typeface="Times New Roman"/>
                <a:ea typeface="Times New Roman"/>
                <a:cs typeface="Times New Roman"/>
                <a:sym typeface="Times New Roman"/>
              </a:rPr>
              <a:t>Computer functions are:</a:t>
            </a:r>
            <a:endParaRPr/>
          </a:p>
          <a:p>
            <a:pPr indent="-285750" lvl="1" marL="742950" rtl="0" algn="l">
              <a:lnSpc>
                <a:spcPct val="90000"/>
              </a:lnSpc>
              <a:spcBef>
                <a:spcPts val="720"/>
              </a:spcBef>
              <a:spcAft>
                <a:spcPts val="0"/>
              </a:spcAft>
              <a:buClr>
                <a:schemeClr val="dk1"/>
              </a:buClr>
              <a:buSzPts val="3600"/>
              <a:buFont typeface="Arial"/>
              <a:buChar char="–"/>
            </a:pPr>
            <a:r>
              <a:rPr lang="en-US" sz="3600">
                <a:latin typeface="Times New Roman"/>
                <a:ea typeface="Times New Roman"/>
                <a:cs typeface="Times New Roman"/>
                <a:sym typeface="Times New Roman"/>
              </a:rPr>
              <a:t>Data movement</a:t>
            </a:r>
            <a:endParaRPr/>
          </a:p>
          <a:p>
            <a:pPr indent="-285750" lvl="1" marL="742950" rtl="0" algn="l">
              <a:lnSpc>
                <a:spcPct val="90000"/>
              </a:lnSpc>
              <a:spcBef>
                <a:spcPts val="720"/>
              </a:spcBef>
              <a:spcAft>
                <a:spcPts val="0"/>
              </a:spcAft>
              <a:buClr>
                <a:schemeClr val="dk1"/>
              </a:buClr>
              <a:buSzPts val="3600"/>
              <a:buFont typeface="Arial"/>
              <a:buChar char="–"/>
            </a:pPr>
            <a:r>
              <a:rPr lang="en-US" sz="3600">
                <a:latin typeface="Times New Roman"/>
                <a:ea typeface="Times New Roman"/>
                <a:cs typeface="Times New Roman"/>
                <a:sym typeface="Times New Roman"/>
              </a:rPr>
              <a:t>Data storage</a:t>
            </a:r>
            <a:endParaRPr/>
          </a:p>
          <a:p>
            <a:pPr indent="-285750" lvl="1" marL="742950" rtl="0" algn="l">
              <a:lnSpc>
                <a:spcPct val="90000"/>
              </a:lnSpc>
              <a:spcBef>
                <a:spcPts val="720"/>
              </a:spcBef>
              <a:spcAft>
                <a:spcPts val="0"/>
              </a:spcAft>
              <a:buClr>
                <a:schemeClr val="dk1"/>
              </a:buClr>
              <a:buSzPts val="3600"/>
              <a:buFont typeface="Arial"/>
              <a:buChar char="–"/>
            </a:pPr>
            <a:r>
              <a:rPr lang="en-US" sz="3600">
                <a:latin typeface="Times New Roman"/>
                <a:ea typeface="Times New Roman"/>
                <a:cs typeface="Times New Roman"/>
                <a:sym typeface="Times New Roman"/>
              </a:rPr>
              <a:t>Data processing</a:t>
            </a:r>
            <a:endParaRPr/>
          </a:p>
          <a:p>
            <a:pPr indent="-285750" lvl="1" marL="742950" rtl="0" algn="l">
              <a:lnSpc>
                <a:spcPct val="90000"/>
              </a:lnSpc>
              <a:spcBef>
                <a:spcPts val="720"/>
              </a:spcBef>
              <a:spcAft>
                <a:spcPts val="0"/>
              </a:spcAft>
              <a:buClr>
                <a:schemeClr val="dk1"/>
              </a:buClr>
              <a:buSzPts val="3600"/>
              <a:buFont typeface="Arial"/>
              <a:buChar char="–"/>
            </a:pPr>
            <a:r>
              <a:rPr lang="en-US" sz="3600">
                <a:latin typeface="Times New Roman"/>
                <a:ea typeface="Times New Roman"/>
                <a:cs typeface="Times New Roman"/>
                <a:sym typeface="Times New Roman"/>
              </a:rPr>
              <a:t>Control</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34" name="Google Shape;23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35" name="Google Shape;235;p18"/>
          <p:cNvPicPr preferRelativeResize="0"/>
          <p:nvPr/>
        </p:nvPicPr>
        <p:blipFill rotWithShape="1">
          <a:blip r:embed="rId3">
            <a:alphaModFix/>
          </a:blip>
          <a:srcRect b="17046" l="25031" r="23864" t="11362"/>
          <a:stretch/>
        </p:blipFill>
        <p:spPr>
          <a:xfrm>
            <a:off x="1181116" y="1213212"/>
            <a:ext cx="4892138" cy="5143138"/>
          </a:xfrm>
          <a:prstGeom prst="rect">
            <a:avLst/>
          </a:prstGeom>
          <a:noFill/>
          <a:ln cap="flat" cmpd="sng" w="28575">
            <a:solidFill>
              <a:schemeClr val="accent2"/>
            </a:solidFill>
            <a:prstDash val="solid"/>
            <a:miter lim="800000"/>
            <a:headEnd len="sm" w="sm" type="none"/>
            <a:tailEnd len="sm" w="sm" type="none"/>
          </a:ln>
        </p:spPr>
      </p:pic>
      <p:pic>
        <p:nvPicPr>
          <p:cNvPr id="236" name="Google Shape;236;p18"/>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9"/>
          <p:cNvSpPr txBox="1"/>
          <p:nvPr>
            <p:ph type="title"/>
          </p:nvPr>
        </p:nvSpPr>
        <p:spPr>
          <a:xfrm>
            <a:off x="838200" y="146762"/>
            <a:ext cx="10515600" cy="740344"/>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Data Movement </a:t>
            </a:r>
            <a:endParaRPr b="1" sz="3200">
              <a:latin typeface="Times New Roman"/>
              <a:ea typeface="Times New Roman"/>
              <a:cs typeface="Times New Roman"/>
              <a:sym typeface="Times New Roman"/>
            </a:endParaRPr>
          </a:p>
        </p:txBody>
      </p:sp>
      <p:sp>
        <p:nvSpPr>
          <p:cNvPr id="242" name="Google Shape;242;p19"/>
          <p:cNvSpPr txBox="1"/>
          <p:nvPr>
            <p:ph idx="1" type="body"/>
          </p:nvPr>
        </p:nvSpPr>
        <p:spPr>
          <a:xfrm>
            <a:off x="1009933" y="1446059"/>
            <a:ext cx="6141493" cy="500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b="1" lang="en-US" sz="2400">
                <a:latin typeface="Times New Roman"/>
                <a:ea typeface="Times New Roman"/>
                <a:cs typeface="Times New Roman"/>
                <a:sym typeface="Times New Roman"/>
              </a:rPr>
              <a:t>Data movement: </a:t>
            </a:r>
            <a:endParaRPr/>
          </a:p>
          <a:p>
            <a:pPr indent="-457200" lvl="0" marL="457200" rtl="0" algn="just">
              <a:lnSpc>
                <a:spcPct val="90000"/>
              </a:lnSpc>
              <a:spcBef>
                <a:spcPts val="1000"/>
              </a:spcBef>
              <a:spcAft>
                <a:spcPts val="0"/>
              </a:spcAft>
              <a:buClr>
                <a:schemeClr val="dk1"/>
              </a:buClr>
              <a:buSzPts val="2400"/>
              <a:buFont typeface="Noto Sans"/>
              <a:buChar char="⮚"/>
            </a:pPr>
            <a:r>
              <a:rPr lang="en-US" sz="2400">
                <a:latin typeface="Times New Roman"/>
                <a:ea typeface="Times New Roman"/>
                <a:cs typeface="Times New Roman"/>
                <a:sym typeface="Times New Roman"/>
              </a:rPr>
              <a:t>The computer’s operating environment consists of devices that serve as either </a:t>
            </a:r>
            <a:r>
              <a:rPr b="1" lang="en-US" sz="2400">
                <a:latin typeface="Times New Roman"/>
                <a:ea typeface="Times New Roman"/>
                <a:cs typeface="Times New Roman"/>
                <a:sym typeface="Times New Roman"/>
              </a:rPr>
              <a:t>sources</a:t>
            </a:r>
            <a:r>
              <a:rPr lang="en-US" sz="2400">
                <a:latin typeface="Times New Roman"/>
                <a:ea typeface="Times New Roman"/>
                <a:cs typeface="Times New Roman"/>
                <a:sym typeface="Times New Roman"/>
              </a:rPr>
              <a:t> or </a:t>
            </a:r>
            <a:r>
              <a:rPr b="1" lang="en-US" sz="2400">
                <a:latin typeface="Times New Roman"/>
                <a:ea typeface="Times New Roman"/>
                <a:cs typeface="Times New Roman"/>
                <a:sym typeface="Times New Roman"/>
              </a:rPr>
              <a:t>destinations</a:t>
            </a:r>
            <a:r>
              <a:rPr lang="en-US" sz="2400">
                <a:latin typeface="Times New Roman"/>
                <a:ea typeface="Times New Roman"/>
                <a:cs typeface="Times New Roman"/>
                <a:sym typeface="Times New Roman"/>
              </a:rPr>
              <a:t> of data. </a:t>
            </a:r>
            <a:endParaRPr/>
          </a:p>
          <a:p>
            <a:pPr indent="-457200" lvl="0" marL="457200" rtl="0" algn="just">
              <a:lnSpc>
                <a:spcPct val="90000"/>
              </a:lnSpc>
              <a:spcBef>
                <a:spcPts val="1000"/>
              </a:spcBef>
              <a:spcAft>
                <a:spcPts val="0"/>
              </a:spcAft>
              <a:buClr>
                <a:schemeClr val="dk1"/>
              </a:buClr>
              <a:buSzPts val="2400"/>
              <a:buFont typeface="Noto Sans"/>
              <a:buChar char="⮚"/>
            </a:pPr>
            <a:r>
              <a:rPr lang="en-US" sz="2400">
                <a:latin typeface="Times New Roman"/>
                <a:ea typeface="Times New Roman"/>
                <a:cs typeface="Times New Roman"/>
                <a:sym typeface="Times New Roman"/>
              </a:rPr>
              <a:t>When data are received from or delivered to a device that is </a:t>
            </a:r>
            <a:r>
              <a:rPr b="1" lang="en-US" sz="2400">
                <a:latin typeface="Times New Roman"/>
                <a:ea typeface="Times New Roman"/>
                <a:cs typeface="Times New Roman"/>
                <a:sym typeface="Times New Roman"/>
              </a:rPr>
              <a:t>directly connected to the computer</a:t>
            </a:r>
            <a:r>
              <a:rPr lang="en-US" sz="2400">
                <a:latin typeface="Times New Roman"/>
                <a:ea typeface="Times New Roman"/>
                <a:cs typeface="Times New Roman"/>
                <a:sym typeface="Times New Roman"/>
              </a:rPr>
              <a:t>, the process is known as </a:t>
            </a:r>
            <a:r>
              <a:rPr b="1" i="1" lang="en-US" sz="2400">
                <a:latin typeface="Times New Roman"/>
                <a:ea typeface="Times New Roman"/>
                <a:cs typeface="Times New Roman"/>
                <a:sym typeface="Times New Roman"/>
              </a:rPr>
              <a:t>input–output </a:t>
            </a:r>
            <a:r>
              <a:rPr b="1" lang="en-US" sz="2400">
                <a:latin typeface="Times New Roman"/>
                <a:ea typeface="Times New Roman"/>
                <a:cs typeface="Times New Roman"/>
                <a:sym typeface="Times New Roman"/>
              </a:rPr>
              <a:t>(</a:t>
            </a:r>
            <a:r>
              <a:rPr b="1" i="1" lang="en-US" sz="2400">
                <a:latin typeface="Times New Roman"/>
                <a:ea typeface="Times New Roman"/>
                <a:cs typeface="Times New Roman"/>
                <a:sym typeface="Times New Roman"/>
              </a:rPr>
              <a:t>I</a:t>
            </a:r>
            <a:r>
              <a:rPr b="1" lang="en-US" sz="2400">
                <a:latin typeface="Times New Roman"/>
                <a:ea typeface="Times New Roman"/>
                <a:cs typeface="Times New Roman"/>
                <a:sym typeface="Times New Roman"/>
              </a:rPr>
              <a:t>/</a:t>
            </a:r>
            <a:r>
              <a:rPr b="1" i="1" lang="en-US" sz="2400">
                <a:latin typeface="Times New Roman"/>
                <a:ea typeface="Times New Roman"/>
                <a:cs typeface="Times New Roman"/>
                <a:sym typeface="Times New Roman"/>
              </a:rPr>
              <a:t>O</a:t>
            </a:r>
            <a:r>
              <a:rPr b="1" lang="en-US" sz="2400">
                <a:latin typeface="Times New Roman"/>
                <a:ea typeface="Times New Roman"/>
                <a:cs typeface="Times New Roman"/>
                <a:sym typeface="Times New Roman"/>
              </a:rPr>
              <a:t>),</a:t>
            </a:r>
            <a:r>
              <a:rPr lang="en-US" sz="2400">
                <a:latin typeface="Times New Roman"/>
                <a:ea typeface="Times New Roman"/>
                <a:cs typeface="Times New Roman"/>
                <a:sym typeface="Times New Roman"/>
              </a:rPr>
              <a:t> and the device is referred to as a </a:t>
            </a:r>
            <a:r>
              <a:rPr b="1" i="1" lang="en-US" sz="2400">
                <a:latin typeface="Times New Roman"/>
                <a:ea typeface="Times New Roman"/>
                <a:cs typeface="Times New Roman"/>
                <a:sym typeface="Times New Roman"/>
              </a:rPr>
              <a:t>peripheral</a:t>
            </a:r>
            <a:r>
              <a:rPr b="1" lang="en-US" sz="2400">
                <a:latin typeface="Times New Roman"/>
                <a:ea typeface="Times New Roman"/>
                <a:cs typeface="Times New Roman"/>
                <a:sym typeface="Times New Roman"/>
              </a:rPr>
              <a:t>. </a:t>
            </a:r>
            <a:endParaRPr/>
          </a:p>
          <a:p>
            <a:pPr indent="-457200" lvl="0" marL="457200" rtl="0" algn="just">
              <a:lnSpc>
                <a:spcPct val="90000"/>
              </a:lnSpc>
              <a:spcBef>
                <a:spcPts val="1000"/>
              </a:spcBef>
              <a:spcAft>
                <a:spcPts val="0"/>
              </a:spcAft>
              <a:buClr>
                <a:schemeClr val="dk1"/>
              </a:buClr>
              <a:buSzPts val="2400"/>
              <a:buFont typeface="Noto Sans"/>
              <a:buChar char="⮚"/>
            </a:pPr>
            <a:r>
              <a:rPr lang="en-US" sz="2400">
                <a:latin typeface="Times New Roman"/>
                <a:ea typeface="Times New Roman"/>
                <a:cs typeface="Times New Roman"/>
                <a:sym typeface="Times New Roman"/>
              </a:rPr>
              <a:t>When data are moved over </a:t>
            </a:r>
            <a:r>
              <a:rPr b="1" lang="en-US" sz="2400">
                <a:latin typeface="Times New Roman"/>
                <a:ea typeface="Times New Roman"/>
                <a:cs typeface="Times New Roman"/>
                <a:sym typeface="Times New Roman"/>
              </a:rPr>
              <a:t>longer distances</a:t>
            </a:r>
            <a:r>
              <a:rPr lang="en-US" sz="2400">
                <a:latin typeface="Times New Roman"/>
                <a:ea typeface="Times New Roman"/>
                <a:cs typeface="Times New Roman"/>
                <a:sym typeface="Times New Roman"/>
              </a:rPr>
              <a:t>, to or from a remote device, the process is known as </a:t>
            </a:r>
            <a:r>
              <a:rPr b="1" i="1" lang="en-US" sz="2400">
                <a:latin typeface="Times New Roman"/>
                <a:ea typeface="Times New Roman"/>
                <a:cs typeface="Times New Roman"/>
                <a:sym typeface="Times New Roman"/>
              </a:rPr>
              <a:t>data communications</a:t>
            </a:r>
            <a:r>
              <a:rPr b="1" lang="en-US" sz="2400">
                <a:latin typeface="Times New Roman"/>
                <a:ea typeface="Times New Roman"/>
                <a:cs typeface="Times New Roman"/>
                <a:sym typeface="Times New Roman"/>
              </a:rPr>
              <a: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43" name="Google Shape;24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44" name="Google Shape;244;p19"/>
          <p:cNvPicPr preferRelativeResize="0"/>
          <p:nvPr/>
        </p:nvPicPr>
        <p:blipFill rotWithShape="1">
          <a:blip r:embed="rId3">
            <a:alphaModFix/>
          </a:blip>
          <a:srcRect b="58243" l="8835" r="54846" t="6470"/>
          <a:stretch/>
        </p:blipFill>
        <p:spPr>
          <a:xfrm>
            <a:off x="7724633" y="1446058"/>
            <a:ext cx="3629167" cy="4910291"/>
          </a:xfrm>
          <a:prstGeom prst="rect">
            <a:avLst/>
          </a:prstGeom>
          <a:noFill/>
          <a:ln cap="flat" cmpd="sng" w="28575">
            <a:solidFill>
              <a:schemeClr val="accent2"/>
            </a:solidFill>
            <a:prstDash val="solid"/>
            <a:miter lim="800000"/>
            <a:headEnd len="sm" w="sm" type="none"/>
            <a:tailEnd len="sm" w="sm" type="none"/>
          </a:ln>
        </p:spPr>
      </p:pic>
      <p:pic>
        <p:nvPicPr>
          <p:cNvPr id="245" name="Google Shape;245;p19"/>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1591898" y="94771"/>
            <a:ext cx="8534742" cy="826071"/>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b="1" lang="en-US" sz="3200">
                <a:solidFill>
                  <a:schemeClr val="dk1"/>
                </a:solidFill>
                <a:latin typeface="Times New Roman"/>
                <a:ea typeface="Times New Roman"/>
                <a:cs typeface="Times New Roman"/>
                <a:sym typeface="Times New Roman"/>
              </a:rPr>
              <a:t>Digital Electronics and Computer Architecture </a:t>
            </a:r>
            <a:endParaRPr sz="3200">
              <a:solidFill>
                <a:schemeClr val="dk1"/>
              </a:solidFill>
              <a:latin typeface="Times New Roman"/>
              <a:ea typeface="Times New Roman"/>
              <a:cs typeface="Times New Roman"/>
              <a:sym typeface="Times New Roman"/>
            </a:endParaRPr>
          </a:p>
        </p:txBody>
      </p:sp>
      <p:sp>
        <p:nvSpPr>
          <p:cNvPr id="101" name="Google Shape;101;p2"/>
          <p:cNvSpPr txBox="1"/>
          <p:nvPr>
            <p:ph idx="1" type="body"/>
          </p:nvPr>
        </p:nvSpPr>
        <p:spPr>
          <a:xfrm>
            <a:off x="802894" y="2347642"/>
            <a:ext cx="10238146" cy="230624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b="1" lang="en-US" sz="2400">
                <a:solidFill>
                  <a:schemeClr val="dk1"/>
                </a:solidFill>
                <a:latin typeface="Times New Roman"/>
                <a:ea typeface="Times New Roman"/>
                <a:cs typeface="Times New Roman"/>
                <a:sym typeface="Times New Roman"/>
              </a:rPr>
              <a:t>Examination scheme: Total Marks-150</a:t>
            </a:r>
            <a:endParaRPr b="1"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None/>
            </a:pPr>
            <a:r>
              <a:rPr b="1" lang="en-US" sz="2400">
                <a:solidFill>
                  <a:schemeClr val="dk1"/>
                </a:solidFill>
                <a:latin typeface="Times New Roman"/>
                <a:ea typeface="Times New Roman"/>
                <a:cs typeface="Times New Roman"/>
                <a:sym typeface="Times New Roman"/>
              </a:rPr>
              <a:t>				   - 60 Marks Class Continuous Assessment</a:t>
            </a:r>
            <a:endParaRPr/>
          </a:p>
          <a:p>
            <a:pPr indent="-228600" lvl="0" marL="22860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				   - 50 Marks Laboratory Continuous Assessment</a:t>
            </a:r>
            <a:endParaRPr/>
          </a:p>
          <a:p>
            <a:pPr indent="-228600" lvl="0" marL="22860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				   - 40 Marks End Examination</a:t>
            </a:r>
            <a:r>
              <a:rPr b="1" lang="en-US" sz="2400">
                <a:solidFill>
                  <a:schemeClr val="dk1"/>
                </a:solidFill>
                <a:latin typeface="Times New Roman"/>
                <a:ea typeface="Times New Roman"/>
                <a:cs typeface="Times New Roman"/>
                <a:sym typeface="Times New Roman"/>
              </a:rPr>
              <a:t>      	</a:t>
            </a:r>
            <a:endParaRPr/>
          </a:p>
        </p:txBody>
      </p:sp>
      <p:pic>
        <p:nvPicPr>
          <p:cNvPr id="102" name="Google Shape;102;p2"/>
          <p:cNvPicPr preferRelativeResize="0"/>
          <p:nvPr/>
        </p:nvPicPr>
        <p:blipFill rotWithShape="1">
          <a:blip r:embed="rId3">
            <a:alphaModFix/>
          </a:blip>
          <a:srcRect b="0" l="0" r="0" t="0"/>
          <a:stretch/>
        </p:blipFill>
        <p:spPr>
          <a:xfrm>
            <a:off x="130792" y="40180"/>
            <a:ext cx="795122" cy="751390"/>
          </a:xfrm>
          <a:prstGeom prst="rect">
            <a:avLst/>
          </a:prstGeom>
          <a:noFill/>
          <a:ln>
            <a:noFill/>
          </a:ln>
        </p:spPr>
      </p:pic>
      <p:sp>
        <p:nvSpPr>
          <p:cNvPr id="103" name="Google Shape;103;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0"/>
          <p:cNvSpPr txBox="1"/>
          <p:nvPr>
            <p:ph type="title"/>
          </p:nvPr>
        </p:nvSpPr>
        <p:spPr>
          <a:xfrm>
            <a:off x="838200" y="146762"/>
            <a:ext cx="10515600" cy="740344"/>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Storage (Read or Write)</a:t>
            </a:r>
            <a:endParaRPr b="1" sz="3200">
              <a:latin typeface="Times New Roman"/>
              <a:ea typeface="Times New Roman"/>
              <a:cs typeface="Times New Roman"/>
              <a:sym typeface="Times New Roman"/>
            </a:endParaRPr>
          </a:p>
        </p:txBody>
      </p:sp>
      <p:sp>
        <p:nvSpPr>
          <p:cNvPr id="251" name="Google Shape;251;p20"/>
          <p:cNvSpPr txBox="1"/>
          <p:nvPr>
            <p:ph idx="1" type="body"/>
          </p:nvPr>
        </p:nvSpPr>
        <p:spPr>
          <a:xfrm>
            <a:off x="1009933" y="1446059"/>
            <a:ext cx="6141493" cy="500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457200" lvl="0" marL="457200" rtl="0" algn="just">
              <a:lnSpc>
                <a:spcPct val="90000"/>
              </a:lnSpc>
              <a:spcBef>
                <a:spcPts val="0"/>
              </a:spcBef>
              <a:spcAft>
                <a:spcPts val="0"/>
              </a:spcAft>
              <a:buClr>
                <a:schemeClr val="dk1"/>
              </a:buClr>
              <a:buSzPts val="2400"/>
              <a:buFont typeface="Noto Sans"/>
              <a:buChar char="⮚"/>
            </a:pPr>
            <a:r>
              <a:rPr lang="en-US" sz="2400">
                <a:latin typeface="Times New Roman"/>
                <a:ea typeface="Times New Roman"/>
                <a:cs typeface="Times New Roman"/>
                <a:sym typeface="Times New Roman"/>
              </a:rPr>
              <a:t>Even if the computer is processing data on the fly (i.e., data come in and get processed, and the results go out immediately), the computer must </a:t>
            </a:r>
            <a:r>
              <a:rPr b="1" lang="en-US" sz="2400">
                <a:latin typeface="Times New Roman"/>
                <a:ea typeface="Times New Roman"/>
                <a:cs typeface="Times New Roman"/>
                <a:sym typeface="Times New Roman"/>
              </a:rPr>
              <a:t>temporarily store </a:t>
            </a:r>
            <a:r>
              <a:rPr lang="en-US" sz="2400">
                <a:latin typeface="Times New Roman"/>
                <a:ea typeface="Times New Roman"/>
                <a:cs typeface="Times New Roman"/>
                <a:sym typeface="Times New Roman"/>
              </a:rPr>
              <a:t>at least those pieces of data that are being worked on at any given moment. </a:t>
            </a:r>
            <a:endParaRPr/>
          </a:p>
          <a:p>
            <a:pPr indent="-457200" lvl="0" marL="457200" rtl="0" algn="just">
              <a:lnSpc>
                <a:spcPct val="90000"/>
              </a:lnSpc>
              <a:spcBef>
                <a:spcPts val="1000"/>
              </a:spcBef>
              <a:spcAft>
                <a:spcPts val="0"/>
              </a:spcAft>
              <a:buClr>
                <a:schemeClr val="dk1"/>
              </a:buClr>
              <a:buSzPts val="2400"/>
              <a:buFont typeface="Noto Sans"/>
              <a:buChar char="⮚"/>
            </a:pPr>
            <a:r>
              <a:rPr lang="en-US" sz="2400">
                <a:latin typeface="Times New Roman"/>
                <a:ea typeface="Times New Roman"/>
                <a:cs typeface="Times New Roman"/>
                <a:sym typeface="Times New Roman"/>
              </a:rPr>
              <a:t>Thus, there is at least a </a:t>
            </a:r>
            <a:r>
              <a:rPr b="1" lang="en-US" sz="2400">
                <a:latin typeface="Times New Roman"/>
                <a:ea typeface="Times New Roman"/>
                <a:cs typeface="Times New Roman"/>
                <a:sym typeface="Times New Roman"/>
              </a:rPr>
              <a:t>short-term data storage </a:t>
            </a:r>
            <a:r>
              <a:rPr lang="en-US" sz="2400">
                <a:latin typeface="Times New Roman"/>
                <a:ea typeface="Times New Roman"/>
                <a:cs typeface="Times New Roman"/>
                <a:sym typeface="Times New Roman"/>
              </a:rPr>
              <a:t>function. Equally important, the computer performs a </a:t>
            </a:r>
            <a:r>
              <a:rPr b="1" lang="en-US" sz="2400">
                <a:latin typeface="Times New Roman"/>
                <a:ea typeface="Times New Roman"/>
                <a:cs typeface="Times New Roman"/>
                <a:sym typeface="Times New Roman"/>
              </a:rPr>
              <a:t>long- term data storage function</a:t>
            </a:r>
            <a:r>
              <a:rPr lang="en-US" sz="2400">
                <a:latin typeface="Times New Roman"/>
                <a:ea typeface="Times New Roman"/>
                <a:cs typeface="Times New Roman"/>
                <a:sym typeface="Times New Roman"/>
              </a:rPr>
              <a:t>.</a:t>
            </a:r>
            <a:endParaRPr/>
          </a:p>
          <a:p>
            <a:pPr indent="-457200" lvl="0" marL="457200" rtl="0" algn="just">
              <a:lnSpc>
                <a:spcPct val="90000"/>
              </a:lnSpc>
              <a:spcBef>
                <a:spcPts val="1000"/>
              </a:spcBef>
              <a:spcAft>
                <a:spcPts val="0"/>
              </a:spcAft>
              <a:buClr>
                <a:schemeClr val="dk1"/>
              </a:buClr>
              <a:buSzPts val="2400"/>
              <a:buFont typeface="Noto Sans"/>
              <a:buChar char="⮚"/>
            </a:pPr>
            <a:r>
              <a:rPr lang="en-US" sz="2400">
                <a:latin typeface="Times New Roman"/>
                <a:ea typeface="Times New Roman"/>
                <a:cs typeface="Times New Roman"/>
                <a:sym typeface="Times New Roman"/>
              </a:rPr>
              <a:t>Files of data are stored on the computer for subsequent retrieval and update.  </a:t>
            </a:r>
            <a:r>
              <a:rPr b="1" lang="en-US" sz="2400">
                <a:latin typeface="Times New Roman"/>
                <a:ea typeface="Times New Roman"/>
                <a:cs typeface="Times New Roman"/>
                <a:sym typeface="Times New Roman"/>
              </a:rPr>
              <a:t>SUB  AL,BL</a:t>
            </a:r>
            <a:endParaRPr/>
          </a:p>
        </p:txBody>
      </p:sp>
      <p:sp>
        <p:nvSpPr>
          <p:cNvPr id="252" name="Google Shape;25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53" name="Google Shape;253;p20"/>
          <p:cNvPicPr preferRelativeResize="0"/>
          <p:nvPr/>
        </p:nvPicPr>
        <p:blipFill rotWithShape="1">
          <a:blip r:embed="rId3">
            <a:alphaModFix/>
          </a:blip>
          <a:srcRect b="58510" l="54970" r="9693" t="6207"/>
          <a:stretch/>
        </p:blipFill>
        <p:spPr>
          <a:xfrm>
            <a:off x="7859973" y="1697643"/>
            <a:ext cx="3451746" cy="4506164"/>
          </a:xfrm>
          <a:prstGeom prst="rect">
            <a:avLst/>
          </a:prstGeom>
          <a:noFill/>
          <a:ln cap="flat" cmpd="sng" w="28575">
            <a:solidFill>
              <a:schemeClr val="accent2"/>
            </a:solidFill>
            <a:prstDash val="solid"/>
            <a:miter lim="800000"/>
            <a:headEnd len="sm" w="sm" type="none"/>
            <a:tailEnd len="sm" w="sm" type="none"/>
          </a:ln>
        </p:spPr>
      </p:pic>
      <p:pic>
        <p:nvPicPr>
          <p:cNvPr id="254" name="Google Shape;254;p20"/>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1"/>
          <p:cNvSpPr txBox="1"/>
          <p:nvPr>
            <p:ph type="title"/>
          </p:nvPr>
        </p:nvSpPr>
        <p:spPr>
          <a:xfrm>
            <a:off x="739775" y="146762"/>
            <a:ext cx="10515600" cy="740344"/>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Processing Function</a:t>
            </a:r>
            <a:endParaRPr b="1" sz="3200">
              <a:latin typeface="Times New Roman"/>
              <a:ea typeface="Times New Roman"/>
              <a:cs typeface="Times New Roman"/>
              <a:sym typeface="Times New Roman"/>
            </a:endParaRPr>
          </a:p>
        </p:txBody>
      </p:sp>
      <p:sp>
        <p:nvSpPr>
          <p:cNvPr id="260" name="Google Shape;260;p21"/>
          <p:cNvSpPr txBox="1"/>
          <p:nvPr>
            <p:ph idx="1" type="body"/>
          </p:nvPr>
        </p:nvSpPr>
        <p:spPr>
          <a:xfrm>
            <a:off x="839788" y="1026071"/>
            <a:ext cx="5157787"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2"/>
              </a:buClr>
              <a:buSzPts val="3200"/>
              <a:buNone/>
            </a:pPr>
            <a:r>
              <a:rPr lang="en-US" sz="3200">
                <a:solidFill>
                  <a:schemeClr val="dk2"/>
                </a:solidFill>
                <a:latin typeface="Times New Roman"/>
                <a:ea typeface="Times New Roman"/>
                <a:cs typeface="Times New Roman"/>
                <a:sym typeface="Times New Roman"/>
              </a:rPr>
              <a:t>Processing from/to storage</a:t>
            </a:r>
            <a:endParaRPr sz="3200"/>
          </a:p>
        </p:txBody>
      </p:sp>
      <p:sp>
        <p:nvSpPr>
          <p:cNvPr id="261" name="Google Shape;261;p21"/>
          <p:cNvSpPr txBox="1"/>
          <p:nvPr>
            <p:ph idx="3" type="body"/>
          </p:nvPr>
        </p:nvSpPr>
        <p:spPr>
          <a:xfrm>
            <a:off x="6172200" y="1026071"/>
            <a:ext cx="5592171" cy="82391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3200"/>
              <a:buNone/>
            </a:pPr>
            <a:r>
              <a:rPr lang="en-US" sz="3200">
                <a:solidFill>
                  <a:schemeClr val="dk2"/>
                </a:solidFill>
                <a:latin typeface="Times New Roman"/>
                <a:ea typeface="Times New Roman"/>
                <a:cs typeface="Times New Roman"/>
                <a:sym typeface="Times New Roman"/>
              </a:rPr>
              <a:t>Processing from storage to I/O</a:t>
            </a:r>
            <a:endParaRPr sz="3200"/>
          </a:p>
        </p:txBody>
      </p:sp>
      <p:sp>
        <p:nvSpPr>
          <p:cNvPr id="262" name="Google Shape;26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63" name="Google Shape;263;p21"/>
          <p:cNvPicPr preferRelativeResize="0"/>
          <p:nvPr>
            <p:ph idx="2" type="body"/>
          </p:nvPr>
        </p:nvPicPr>
        <p:blipFill rotWithShape="1">
          <a:blip r:embed="rId3">
            <a:alphaModFix/>
          </a:blip>
          <a:srcRect b="13637" l="8772" r="52945" t="50000"/>
          <a:stretch/>
        </p:blipFill>
        <p:spPr>
          <a:xfrm>
            <a:off x="1372984" y="1912224"/>
            <a:ext cx="3908699" cy="4809251"/>
          </a:xfrm>
          <a:prstGeom prst="rect">
            <a:avLst/>
          </a:prstGeom>
          <a:noFill/>
          <a:ln cap="flat" cmpd="sng" w="28575">
            <a:solidFill>
              <a:schemeClr val="accent2"/>
            </a:solidFill>
            <a:prstDash val="solid"/>
            <a:miter lim="800000"/>
            <a:headEnd len="sm" w="sm" type="none"/>
            <a:tailEnd len="sm" w="sm" type="none"/>
          </a:ln>
        </p:spPr>
      </p:pic>
      <p:pic>
        <p:nvPicPr>
          <p:cNvPr id="264" name="Google Shape;264;p21"/>
          <p:cNvPicPr preferRelativeResize="0"/>
          <p:nvPr>
            <p:ph idx="4" type="body"/>
          </p:nvPr>
        </p:nvPicPr>
        <p:blipFill rotWithShape="1">
          <a:blip r:embed="rId3">
            <a:alphaModFix/>
          </a:blip>
          <a:srcRect b="13637" l="54907" r="7789" t="50000"/>
          <a:stretch/>
        </p:blipFill>
        <p:spPr>
          <a:xfrm>
            <a:off x="6896115" y="1988948"/>
            <a:ext cx="3994798" cy="4734243"/>
          </a:xfrm>
          <a:prstGeom prst="rect">
            <a:avLst/>
          </a:prstGeom>
          <a:noFill/>
          <a:ln cap="flat" cmpd="sng" w="28575">
            <a:solidFill>
              <a:schemeClr val="accent2"/>
            </a:solidFill>
            <a:prstDash val="solid"/>
            <a:miter lim="800000"/>
            <a:headEnd len="sm" w="sm" type="none"/>
            <a:tailEnd len="sm" w="sm" type="none"/>
          </a:ln>
        </p:spPr>
      </p:pic>
      <p:pic>
        <p:nvPicPr>
          <p:cNvPr id="265" name="Google Shape;265;p21"/>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2"/>
          <p:cNvSpPr txBox="1"/>
          <p:nvPr>
            <p:ph type="title"/>
          </p:nvPr>
        </p:nvSpPr>
        <p:spPr>
          <a:xfrm>
            <a:off x="838200" y="88808"/>
            <a:ext cx="10515600" cy="740344"/>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Functions </a:t>
            </a:r>
            <a:endParaRPr b="1" sz="3200">
              <a:latin typeface="Times New Roman"/>
              <a:ea typeface="Times New Roman"/>
              <a:cs typeface="Times New Roman"/>
              <a:sym typeface="Times New Roman"/>
            </a:endParaRPr>
          </a:p>
        </p:txBody>
      </p:sp>
      <p:sp>
        <p:nvSpPr>
          <p:cNvPr id="271" name="Google Shape;27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2" name="Google Shape;272;p22"/>
          <p:cNvSpPr txBox="1"/>
          <p:nvPr/>
        </p:nvSpPr>
        <p:spPr>
          <a:xfrm>
            <a:off x="586855" y="887106"/>
            <a:ext cx="11150220" cy="578619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200"/>
              <a:buFont typeface="Times New Roman"/>
              <a:buAutoNum type="arabicPeriod"/>
            </a:pPr>
            <a:r>
              <a:rPr b="1" i="0" lang="en-US" sz="2200" u="none" cap="none" strike="noStrike">
                <a:solidFill>
                  <a:schemeClr val="dk1"/>
                </a:solidFill>
                <a:latin typeface="Times New Roman"/>
                <a:ea typeface="Times New Roman"/>
                <a:cs typeface="Times New Roman"/>
                <a:sym typeface="Times New Roman"/>
              </a:rPr>
              <a:t>Data processing: </a:t>
            </a:r>
            <a:r>
              <a:rPr b="0" i="0" lang="en-US" sz="2200" u="none" cap="none" strike="noStrike">
                <a:solidFill>
                  <a:schemeClr val="dk1"/>
                </a:solidFill>
                <a:latin typeface="Times New Roman"/>
                <a:ea typeface="Times New Roman"/>
                <a:cs typeface="Times New Roman"/>
                <a:sym typeface="Times New Roman"/>
              </a:rPr>
              <a:t>Data may take a wide variety of forms, and the range of processing requirements is broad. </a:t>
            </a:r>
            <a:endParaRPr b="0" i="0" sz="2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Times New Roman"/>
                <a:ea typeface="Times New Roman"/>
                <a:cs typeface="Times New Roman"/>
                <a:sym typeface="Times New Roman"/>
              </a:rPr>
              <a:t>2. Data storage: </a:t>
            </a:r>
            <a:r>
              <a:rPr b="0" i="0" lang="en-US" sz="2200" u="none" cap="none" strike="noStrike">
                <a:solidFill>
                  <a:schemeClr val="dk1"/>
                </a:solidFill>
                <a:latin typeface="Times New Roman"/>
                <a:ea typeface="Times New Roman"/>
                <a:cs typeface="Times New Roman"/>
                <a:sym typeface="Times New Roman"/>
              </a:rPr>
              <a:t>Even if the computer is processing data on the fly , the computer must </a:t>
            </a:r>
            <a:r>
              <a:rPr b="0" i="0" lang="en-US" sz="2200" u="none" cap="none" strike="noStrike">
                <a:solidFill>
                  <a:srgbClr val="FF0000"/>
                </a:solidFill>
                <a:latin typeface="Times New Roman"/>
                <a:ea typeface="Times New Roman"/>
                <a:cs typeface="Times New Roman"/>
                <a:sym typeface="Times New Roman"/>
              </a:rPr>
              <a:t>temporarily store</a:t>
            </a:r>
            <a:r>
              <a:rPr b="0" i="0" lang="en-US" sz="2200" u="none" cap="none" strike="noStrike">
                <a:solidFill>
                  <a:schemeClr val="dk1"/>
                </a:solidFill>
                <a:latin typeface="Times New Roman"/>
                <a:ea typeface="Times New Roman"/>
                <a:cs typeface="Times New Roman"/>
                <a:sym typeface="Times New Roman"/>
              </a:rPr>
              <a:t> thus, there is at least a </a:t>
            </a:r>
            <a:r>
              <a:rPr b="0" i="0" lang="en-US" sz="2200" u="none" cap="none" strike="noStrike">
                <a:solidFill>
                  <a:srgbClr val="FF0000"/>
                </a:solidFill>
                <a:latin typeface="Times New Roman"/>
                <a:ea typeface="Times New Roman"/>
                <a:cs typeface="Times New Roman"/>
                <a:sym typeface="Times New Roman"/>
              </a:rPr>
              <a:t>short-term data storage </a:t>
            </a:r>
            <a:r>
              <a:rPr b="0" i="0" lang="en-US" sz="2200" u="none" cap="none" strike="noStrike">
                <a:solidFill>
                  <a:schemeClr val="dk1"/>
                </a:solidFill>
                <a:latin typeface="Times New Roman"/>
                <a:ea typeface="Times New Roman"/>
                <a:cs typeface="Times New Roman"/>
                <a:sym typeface="Times New Roman"/>
              </a:rPr>
              <a:t>function. Equally important, the computer performs a </a:t>
            </a:r>
            <a:r>
              <a:rPr b="0" i="0" lang="en-US" sz="2200" u="none" cap="none" strike="noStrike">
                <a:solidFill>
                  <a:srgbClr val="FF0000"/>
                </a:solidFill>
                <a:latin typeface="Times New Roman"/>
                <a:ea typeface="Times New Roman"/>
                <a:cs typeface="Times New Roman"/>
                <a:sym typeface="Times New Roman"/>
              </a:rPr>
              <a:t>long- term data storage function</a:t>
            </a:r>
            <a:r>
              <a:rPr b="0" i="0" lang="en-US" sz="2200" u="none" cap="none" strike="noStrike">
                <a:solidFill>
                  <a:schemeClr val="dk1"/>
                </a:solidFill>
                <a:latin typeface="Times New Roman"/>
                <a:ea typeface="Times New Roman"/>
                <a:cs typeface="Times New Roman"/>
                <a:sym typeface="Times New Roman"/>
              </a:rPr>
              <a:t>. Files of data are stored on the computer for subsequent retrieval and update.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Times New Roman"/>
                <a:ea typeface="Times New Roman"/>
                <a:cs typeface="Times New Roman"/>
                <a:sym typeface="Times New Roman"/>
              </a:rPr>
              <a:t>3. Data movement: </a:t>
            </a:r>
            <a:r>
              <a:rPr b="0" i="0" lang="en-US" sz="2200" u="none" cap="none" strike="noStrike">
                <a:solidFill>
                  <a:schemeClr val="dk1"/>
                </a:solidFill>
                <a:latin typeface="Times New Roman"/>
                <a:ea typeface="Times New Roman"/>
                <a:cs typeface="Times New Roman"/>
                <a:sym typeface="Times New Roman"/>
              </a:rPr>
              <a:t>The computer’s operating environment consists of devices that serve as either sources or destinations of data. When data are received from or delivered to a device that is </a:t>
            </a:r>
            <a:r>
              <a:rPr b="1" i="0" lang="en-US" sz="2200" u="none" cap="none" strike="noStrike">
                <a:solidFill>
                  <a:srgbClr val="FF0000"/>
                </a:solidFill>
                <a:latin typeface="Times New Roman"/>
                <a:ea typeface="Times New Roman"/>
                <a:cs typeface="Times New Roman"/>
                <a:sym typeface="Times New Roman"/>
              </a:rPr>
              <a:t>directly connected to the computer</a:t>
            </a:r>
            <a:r>
              <a:rPr b="0" i="0" lang="en-US" sz="2200" u="none" cap="none" strike="noStrike">
                <a:solidFill>
                  <a:schemeClr val="dk1"/>
                </a:solidFill>
                <a:latin typeface="Times New Roman"/>
                <a:ea typeface="Times New Roman"/>
                <a:cs typeface="Times New Roman"/>
                <a:sym typeface="Times New Roman"/>
              </a:rPr>
              <a:t>, the process is known as </a:t>
            </a:r>
            <a:r>
              <a:rPr b="0" i="1" lang="en-US" sz="2200" u="none" cap="none" strike="noStrike">
                <a:solidFill>
                  <a:srgbClr val="FF0000"/>
                </a:solidFill>
                <a:latin typeface="Times New Roman"/>
                <a:ea typeface="Times New Roman"/>
                <a:cs typeface="Times New Roman"/>
                <a:sym typeface="Times New Roman"/>
              </a:rPr>
              <a:t>input–output </a:t>
            </a:r>
            <a:r>
              <a:rPr b="0" i="0" lang="en-US" sz="2200" u="none" cap="none" strike="noStrike">
                <a:solidFill>
                  <a:srgbClr val="FF0000"/>
                </a:solidFill>
                <a:latin typeface="Times New Roman"/>
                <a:ea typeface="Times New Roman"/>
                <a:cs typeface="Times New Roman"/>
                <a:sym typeface="Times New Roman"/>
              </a:rPr>
              <a:t>(</a:t>
            </a:r>
            <a:r>
              <a:rPr b="0" i="1" lang="en-US" sz="2200" u="none" cap="none" strike="noStrike">
                <a:solidFill>
                  <a:srgbClr val="FF0000"/>
                </a:solidFill>
                <a:latin typeface="Times New Roman"/>
                <a:ea typeface="Times New Roman"/>
                <a:cs typeface="Times New Roman"/>
                <a:sym typeface="Times New Roman"/>
              </a:rPr>
              <a:t>I</a:t>
            </a:r>
            <a:r>
              <a:rPr b="0" i="0" lang="en-US" sz="2200" u="none" cap="none" strike="noStrike">
                <a:solidFill>
                  <a:srgbClr val="FF0000"/>
                </a:solidFill>
                <a:latin typeface="Times New Roman"/>
                <a:ea typeface="Times New Roman"/>
                <a:cs typeface="Times New Roman"/>
                <a:sym typeface="Times New Roman"/>
              </a:rPr>
              <a:t>/</a:t>
            </a:r>
            <a:r>
              <a:rPr b="0" i="1" lang="en-US" sz="2200" u="none" cap="none" strike="noStrike">
                <a:solidFill>
                  <a:srgbClr val="FF0000"/>
                </a:solidFill>
                <a:latin typeface="Times New Roman"/>
                <a:ea typeface="Times New Roman"/>
                <a:cs typeface="Times New Roman"/>
                <a:sym typeface="Times New Roman"/>
              </a:rPr>
              <a:t>O</a:t>
            </a:r>
            <a:r>
              <a:rPr b="0" i="0" lang="en-US" sz="2200" u="none" cap="none" strike="noStrike">
                <a:solidFill>
                  <a:srgbClr val="FF0000"/>
                </a:solidFill>
                <a:latin typeface="Times New Roman"/>
                <a:ea typeface="Times New Roman"/>
                <a:cs typeface="Times New Roman"/>
                <a:sym typeface="Times New Roman"/>
              </a:rPr>
              <a:t>), </a:t>
            </a:r>
            <a:r>
              <a:rPr b="0" i="0" lang="en-US" sz="2200" u="none" cap="none" strike="noStrike">
                <a:solidFill>
                  <a:schemeClr val="dk1"/>
                </a:solidFill>
                <a:latin typeface="Times New Roman"/>
                <a:ea typeface="Times New Roman"/>
                <a:cs typeface="Times New Roman"/>
                <a:sym typeface="Times New Roman"/>
              </a:rPr>
              <a:t>and the device is referred to as a </a:t>
            </a:r>
            <a:r>
              <a:rPr b="0" i="1" lang="en-US" sz="2200" u="none" cap="none" strike="noStrike">
                <a:solidFill>
                  <a:srgbClr val="FF0000"/>
                </a:solidFill>
                <a:latin typeface="Times New Roman"/>
                <a:ea typeface="Times New Roman"/>
                <a:cs typeface="Times New Roman"/>
                <a:sym typeface="Times New Roman"/>
              </a:rPr>
              <a:t>peripheral</a:t>
            </a:r>
            <a:r>
              <a:rPr b="0" i="0" lang="en-US" sz="2200" u="none" cap="none" strike="noStrike">
                <a:solidFill>
                  <a:schemeClr val="dk1"/>
                </a:solidFill>
                <a:latin typeface="Times New Roman"/>
                <a:ea typeface="Times New Roman"/>
                <a:cs typeface="Times New Roman"/>
                <a:sym typeface="Times New Roman"/>
              </a:rPr>
              <a:t>. When data are moved over </a:t>
            </a:r>
            <a:r>
              <a:rPr b="0" i="0" lang="en-US" sz="2200" u="none" cap="none" strike="noStrike">
                <a:solidFill>
                  <a:srgbClr val="FF0000"/>
                </a:solidFill>
                <a:latin typeface="Times New Roman"/>
                <a:ea typeface="Times New Roman"/>
                <a:cs typeface="Times New Roman"/>
                <a:sym typeface="Times New Roman"/>
              </a:rPr>
              <a:t>longer distances</a:t>
            </a:r>
            <a:r>
              <a:rPr b="0" i="0" lang="en-US" sz="2200" u="none" cap="none" strike="noStrike">
                <a:solidFill>
                  <a:schemeClr val="dk1"/>
                </a:solidFill>
                <a:latin typeface="Times New Roman"/>
                <a:ea typeface="Times New Roman"/>
                <a:cs typeface="Times New Roman"/>
                <a:sym typeface="Times New Roman"/>
              </a:rPr>
              <a:t>, to or from a remote device, the process is known as </a:t>
            </a:r>
            <a:r>
              <a:rPr b="1" i="1" lang="en-US" sz="2200" u="none" cap="none" strike="noStrike">
                <a:solidFill>
                  <a:srgbClr val="00B050"/>
                </a:solidFill>
                <a:latin typeface="Times New Roman"/>
                <a:ea typeface="Times New Roman"/>
                <a:cs typeface="Times New Roman"/>
                <a:sym typeface="Times New Roman"/>
              </a:rPr>
              <a:t>data communications</a:t>
            </a:r>
            <a:r>
              <a:rPr b="1" i="0" lang="en-US" sz="2200" u="none" cap="none" strike="noStrike">
                <a:solidFill>
                  <a:srgbClr val="00B050"/>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Arial"/>
              <a:buNone/>
            </a:pPr>
            <a:r>
              <a:t/>
            </a:r>
            <a:endParaRPr b="1" i="0" sz="2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Times New Roman"/>
                <a:ea typeface="Times New Roman"/>
                <a:cs typeface="Times New Roman"/>
                <a:sym typeface="Times New Roman"/>
              </a:rPr>
              <a:t>4. Control: </a:t>
            </a:r>
            <a:r>
              <a:rPr b="0" i="0" lang="en-US" sz="2200" u="none" cap="none" strike="noStrike">
                <a:solidFill>
                  <a:schemeClr val="dk1"/>
                </a:solidFill>
                <a:latin typeface="Times New Roman"/>
                <a:ea typeface="Times New Roman"/>
                <a:cs typeface="Times New Roman"/>
                <a:sym typeface="Times New Roman"/>
              </a:rPr>
              <a:t>Within the computer, a control unit manages the </a:t>
            </a:r>
            <a:r>
              <a:rPr b="1" i="0" lang="en-US" sz="2200" u="none" cap="none" strike="noStrike">
                <a:solidFill>
                  <a:srgbClr val="00B050"/>
                </a:solidFill>
                <a:latin typeface="Times New Roman"/>
                <a:ea typeface="Times New Roman"/>
                <a:cs typeface="Times New Roman"/>
                <a:sym typeface="Times New Roman"/>
              </a:rPr>
              <a:t>computer’s resources </a:t>
            </a:r>
            <a:r>
              <a:rPr b="0" i="0" lang="en-US" sz="2200" u="none" cap="none" strike="noStrike">
                <a:solidFill>
                  <a:schemeClr val="dk1"/>
                </a:solidFill>
                <a:latin typeface="Times New Roman"/>
                <a:ea typeface="Times New Roman"/>
                <a:cs typeface="Times New Roman"/>
                <a:sym typeface="Times New Roman"/>
              </a:rPr>
              <a:t>and orchestrates (coordinates) the performance of its functional parts in response to </a:t>
            </a:r>
            <a:r>
              <a:rPr b="0" i="0" lang="en-US" sz="2200" u="none" cap="none" strike="noStrike">
                <a:solidFill>
                  <a:srgbClr val="FF0000"/>
                </a:solidFill>
                <a:latin typeface="Times New Roman"/>
                <a:ea typeface="Times New Roman"/>
                <a:cs typeface="Times New Roman"/>
                <a:sym typeface="Times New Roman"/>
              </a:rPr>
              <a:t>instructions.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73" name="Google Shape;273;p22"/>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3"/>
          <p:cNvSpPr txBox="1"/>
          <p:nvPr>
            <p:ph type="title"/>
          </p:nvPr>
        </p:nvSpPr>
        <p:spPr>
          <a:xfrm>
            <a:off x="838200" y="365125"/>
            <a:ext cx="10515600" cy="644809"/>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Bus Structure </a:t>
            </a:r>
            <a:endParaRPr b="1" sz="3200">
              <a:latin typeface="Times New Roman"/>
              <a:ea typeface="Times New Roman"/>
              <a:cs typeface="Times New Roman"/>
              <a:sym typeface="Times New Roman"/>
            </a:endParaRPr>
          </a:p>
        </p:txBody>
      </p:sp>
      <p:sp>
        <p:nvSpPr>
          <p:cNvPr id="279" name="Google Shape;27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0" name="Google Shape;280;p23"/>
          <p:cNvSpPr txBox="1"/>
          <p:nvPr>
            <p:ph idx="1" type="body"/>
          </p:nvPr>
        </p:nvSpPr>
        <p:spPr>
          <a:xfrm>
            <a:off x="838200" y="1670499"/>
            <a:ext cx="10515600" cy="1133965"/>
          </a:xfrm>
          <a:prstGeom prst="rect">
            <a:avLst/>
          </a:prstGeom>
          <a:solidFill>
            <a:srgbClr val="A8D08C"/>
          </a:solidFill>
          <a:ln cap="flat" cmpd="sng" w="9525">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228600" lvl="0" marL="228600" rtl="0" algn="just">
              <a:lnSpc>
                <a:spcPct val="15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The CPU and memory are normally connected by three groups of connections, each called a </a:t>
            </a:r>
            <a:r>
              <a:rPr b="1" lang="en-US" sz="2400">
                <a:solidFill>
                  <a:schemeClr val="folHlink"/>
                </a:solidFill>
                <a:latin typeface="Times New Roman"/>
                <a:ea typeface="Times New Roman"/>
                <a:cs typeface="Times New Roman"/>
                <a:sym typeface="Times New Roman"/>
              </a:rPr>
              <a:t>bus</a:t>
            </a:r>
            <a:r>
              <a:rPr lang="en-US" sz="2400">
                <a:latin typeface="Times New Roman"/>
                <a:ea typeface="Times New Roman"/>
                <a:cs typeface="Times New Roman"/>
                <a:sym typeface="Times New Roman"/>
              </a:rPr>
              <a:t>: </a:t>
            </a:r>
            <a:r>
              <a:rPr b="1" i="1" lang="en-US" sz="2400">
                <a:latin typeface="Times New Roman"/>
                <a:ea typeface="Times New Roman"/>
                <a:cs typeface="Times New Roman"/>
                <a:sym typeface="Times New Roman"/>
              </a:rPr>
              <a:t>data bus</a:t>
            </a:r>
            <a:r>
              <a:rPr b="1" lang="en-US" sz="2400">
                <a:latin typeface="Times New Roman"/>
                <a:ea typeface="Times New Roman"/>
                <a:cs typeface="Times New Roman"/>
                <a:sym typeface="Times New Roman"/>
              </a:rPr>
              <a:t>, </a:t>
            </a:r>
            <a:r>
              <a:rPr b="1" i="1" lang="en-US" sz="2400">
                <a:latin typeface="Times New Roman"/>
                <a:ea typeface="Times New Roman"/>
                <a:cs typeface="Times New Roman"/>
                <a:sym typeface="Times New Roman"/>
              </a:rPr>
              <a:t>address bus</a:t>
            </a:r>
            <a:r>
              <a:rPr b="1" lang="en-US" sz="2400">
                <a:latin typeface="Times New Roman"/>
                <a:ea typeface="Times New Roman"/>
                <a:cs typeface="Times New Roman"/>
                <a:sym typeface="Times New Roman"/>
              </a:rPr>
              <a:t> and </a:t>
            </a:r>
            <a:r>
              <a:rPr b="1" i="1" lang="en-US" sz="2400">
                <a:latin typeface="Times New Roman"/>
                <a:ea typeface="Times New Roman"/>
                <a:cs typeface="Times New Roman"/>
                <a:sym typeface="Times New Roman"/>
              </a:rPr>
              <a:t>control bus</a:t>
            </a:r>
            <a:r>
              <a:rPr b="1" lang="en-US" sz="2400">
                <a:latin typeface="Times New Roman"/>
                <a:ea typeface="Times New Roman"/>
                <a:cs typeface="Times New Roman"/>
                <a:sym typeface="Times New Roman"/>
              </a:rPr>
              <a:t> </a:t>
            </a:r>
            <a:endParaRPr/>
          </a:p>
        </p:txBody>
      </p:sp>
      <p:pic>
        <p:nvPicPr>
          <p:cNvPr id="281" name="Google Shape;281;p23"/>
          <p:cNvPicPr preferRelativeResize="0"/>
          <p:nvPr/>
        </p:nvPicPr>
        <p:blipFill rotWithShape="1">
          <a:blip r:embed="rId3">
            <a:alphaModFix/>
          </a:blip>
          <a:srcRect b="0" l="0" r="0" t="0"/>
          <a:stretch/>
        </p:blipFill>
        <p:spPr>
          <a:xfrm>
            <a:off x="1719263" y="3211102"/>
            <a:ext cx="8262937" cy="1917700"/>
          </a:xfrm>
          <a:prstGeom prst="rect">
            <a:avLst/>
          </a:prstGeom>
          <a:noFill/>
          <a:ln cap="flat" cmpd="sng" w="38100">
            <a:solidFill>
              <a:schemeClr val="accent2"/>
            </a:solidFill>
            <a:prstDash val="solid"/>
            <a:miter lim="800000"/>
            <a:headEnd len="sm" w="sm" type="none"/>
            <a:tailEnd len="sm" w="sm" type="none"/>
          </a:ln>
        </p:spPr>
      </p:pic>
      <p:sp>
        <p:nvSpPr>
          <p:cNvPr id="282" name="Google Shape;282;p23"/>
          <p:cNvSpPr/>
          <p:nvPr/>
        </p:nvSpPr>
        <p:spPr>
          <a:xfrm>
            <a:off x="3646130" y="5380315"/>
            <a:ext cx="489973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Connecting CPU and memory using three buses</a:t>
            </a:r>
            <a:endParaRPr b="0" i="0" sz="1400" u="none" cap="none" strike="noStrike">
              <a:solidFill>
                <a:srgbClr val="000000"/>
              </a:solidFill>
              <a:latin typeface="Arial"/>
              <a:ea typeface="Arial"/>
              <a:cs typeface="Arial"/>
              <a:sym typeface="Arial"/>
            </a:endParaRPr>
          </a:p>
        </p:txBody>
      </p:sp>
      <p:pic>
        <p:nvPicPr>
          <p:cNvPr id="283" name="Google Shape;283;p23"/>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animEffect filter="fade" transition="in">
                                      <p:cBhvr>
                                        <p:cTn dur="500"/>
                                        <p:tgtEl>
                                          <p:spTgt spid="2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1"/>
                                        </p:tgtEl>
                                        <p:attrNameLst>
                                          <p:attrName>style.visibility</p:attrName>
                                        </p:attrNameLst>
                                      </p:cBhvr>
                                      <p:to>
                                        <p:strVal val="visible"/>
                                      </p:to>
                                    </p:set>
                                    <p:anim calcmode="lin" valueType="num">
                                      <p:cBhvr additive="base">
                                        <p:cTn dur="500"/>
                                        <p:tgtEl>
                                          <p:spTgt spid="28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9" name="Google Shape;289;p24"/>
          <p:cNvSpPr txBox="1"/>
          <p:nvPr/>
        </p:nvSpPr>
        <p:spPr>
          <a:xfrm>
            <a:off x="838200" y="365125"/>
            <a:ext cx="10515600" cy="644809"/>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Bus Structure </a:t>
            </a:r>
            <a:endParaRPr b="1" i="0" sz="3200" u="none" cap="none" strike="noStrike">
              <a:solidFill>
                <a:schemeClr val="dk1"/>
              </a:solidFill>
              <a:latin typeface="Times New Roman"/>
              <a:ea typeface="Times New Roman"/>
              <a:cs typeface="Times New Roman"/>
              <a:sym typeface="Times New Roman"/>
            </a:endParaRPr>
          </a:p>
        </p:txBody>
      </p:sp>
      <p:sp>
        <p:nvSpPr>
          <p:cNvPr id="290" name="Google Shape;290;p24"/>
          <p:cNvSpPr/>
          <p:nvPr/>
        </p:nvSpPr>
        <p:spPr>
          <a:xfrm>
            <a:off x="838200" y="1211480"/>
            <a:ext cx="10405055" cy="1477328"/>
          </a:xfrm>
          <a:prstGeom prst="rect">
            <a:avLst/>
          </a:prstGeom>
          <a:solidFill>
            <a:srgbClr val="F7CAAC"/>
          </a:solidFill>
          <a:ln cap="flat" cmpd="sng" w="9525">
            <a:solidFill>
              <a:srgbClr val="7030A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  Group of wires which carries information form CPU to peripherals or vice – versa</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  Single bus structure</a:t>
            </a:r>
            <a:r>
              <a:rPr b="0" i="0" lang="en-US" sz="2000" u="none" cap="none" strike="noStrike">
                <a:solidFill>
                  <a:schemeClr val="dk1"/>
                </a:solidFill>
                <a:latin typeface="Times New Roman"/>
                <a:ea typeface="Times New Roman"/>
                <a:cs typeface="Times New Roman"/>
                <a:sym typeface="Times New Roman"/>
              </a:rPr>
              <a:t>: Common bus used to communicate between peripherals and microprocessor        </a:t>
            </a:r>
            <a:endParaRPr b="0" i="0" sz="2000" u="none" cap="none" strike="noStrike">
              <a:solidFill>
                <a:schemeClr val="dk1"/>
              </a:solidFill>
              <a:latin typeface="Calibri"/>
              <a:ea typeface="Calibri"/>
              <a:cs typeface="Calibri"/>
              <a:sym typeface="Calibri"/>
            </a:endParaRPr>
          </a:p>
        </p:txBody>
      </p:sp>
      <p:grpSp>
        <p:nvGrpSpPr>
          <p:cNvPr id="291" name="Google Shape;291;p24"/>
          <p:cNvGrpSpPr/>
          <p:nvPr/>
        </p:nvGrpSpPr>
        <p:grpSpPr>
          <a:xfrm>
            <a:off x="2505075" y="3089419"/>
            <a:ext cx="7315200" cy="2270125"/>
            <a:chOff x="1980" y="5676"/>
            <a:chExt cx="8460" cy="3060"/>
          </a:xfrm>
        </p:grpSpPr>
        <p:sp>
          <p:nvSpPr>
            <p:cNvPr id="292" name="Google Shape;292;p24"/>
            <p:cNvSpPr/>
            <p:nvPr/>
          </p:nvSpPr>
          <p:spPr>
            <a:xfrm>
              <a:off x="1980" y="7116"/>
              <a:ext cx="8460" cy="1620"/>
            </a:xfrm>
            <a:prstGeom prst="leftRightArrow">
              <a:avLst>
                <a:gd fmla="val 38889" name="adj1"/>
                <a:gd fmla="val 44268" name="adj2"/>
              </a:avLst>
            </a:prstGeom>
            <a:solidFill>
              <a:srgbClr val="FFFFFF"/>
            </a:solidFill>
            <a:ln cap="flat" cmpd="sng" w="28575">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3" name="Google Shape;293;p24"/>
            <p:cNvSpPr/>
            <p:nvPr/>
          </p:nvSpPr>
          <p:spPr>
            <a:xfrm>
              <a:off x="3060" y="5676"/>
              <a:ext cx="1080" cy="540"/>
            </a:xfrm>
            <a:prstGeom prst="rect">
              <a:avLst/>
            </a:prstGeom>
            <a:solidFill>
              <a:srgbClr val="FFFFFF"/>
            </a:solidFill>
            <a:ln cap="flat" cmpd="sng" w="28575">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INPUT</a:t>
              </a:r>
              <a:endParaRPr b="0" i="0" sz="1400" u="none" cap="none" strike="noStrike">
                <a:solidFill>
                  <a:srgbClr val="000000"/>
                </a:solidFill>
                <a:latin typeface="Arial"/>
                <a:ea typeface="Arial"/>
                <a:cs typeface="Arial"/>
                <a:sym typeface="Arial"/>
              </a:endParaRPr>
            </a:p>
          </p:txBody>
        </p:sp>
        <p:sp>
          <p:nvSpPr>
            <p:cNvPr id="294" name="Google Shape;294;p24"/>
            <p:cNvSpPr/>
            <p:nvPr/>
          </p:nvSpPr>
          <p:spPr>
            <a:xfrm>
              <a:off x="4320" y="5676"/>
              <a:ext cx="1800" cy="540"/>
            </a:xfrm>
            <a:prstGeom prst="rect">
              <a:avLst/>
            </a:prstGeom>
            <a:solidFill>
              <a:srgbClr val="FFFFFF"/>
            </a:solidFill>
            <a:ln cap="flat" cmpd="sng" w="28575">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   MEMORY</a:t>
              </a:r>
              <a:endParaRPr b="0" i="0" sz="1400" u="none" cap="none" strike="noStrike">
                <a:solidFill>
                  <a:srgbClr val="000000"/>
                </a:solidFill>
                <a:latin typeface="Arial"/>
                <a:ea typeface="Arial"/>
                <a:cs typeface="Arial"/>
                <a:sym typeface="Arial"/>
              </a:endParaRPr>
            </a:p>
          </p:txBody>
        </p:sp>
        <p:sp>
          <p:nvSpPr>
            <p:cNvPr id="295" name="Google Shape;295;p24"/>
            <p:cNvSpPr/>
            <p:nvPr/>
          </p:nvSpPr>
          <p:spPr>
            <a:xfrm>
              <a:off x="6300" y="5676"/>
              <a:ext cx="1800" cy="540"/>
            </a:xfrm>
            <a:prstGeom prst="rect">
              <a:avLst/>
            </a:prstGeom>
            <a:solidFill>
              <a:srgbClr val="FFFFFF"/>
            </a:solidFill>
            <a:ln cap="flat" cmpd="sng" w="28575">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PROCESSOR</a:t>
              </a:r>
              <a:endParaRPr b="0" i="0" sz="1400" u="none" cap="none" strike="noStrike">
                <a:solidFill>
                  <a:srgbClr val="000000"/>
                </a:solidFill>
                <a:latin typeface="Arial"/>
                <a:ea typeface="Arial"/>
                <a:cs typeface="Arial"/>
                <a:sym typeface="Arial"/>
              </a:endParaRPr>
            </a:p>
          </p:txBody>
        </p:sp>
        <p:sp>
          <p:nvSpPr>
            <p:cNvPr id="296" name="Google Shape;296;p24"/>
            <p:cNvSpPr/>
            <p:nvPr/>
          </p:nvSpPr>
          <p:spPr>
            <a:xfrm>
              <a:off x="8280" y="5676"/>
              <a:ext cx="1440" cy="540"/>
            </a:xfrm>
            <a:prstGeom prst="rect">
              <a:avLst/>
            </a:prstGeom>
            <a:solidFill>
              <a:srgbClr val="FFFFFF"/>
            </a:solidFill>
            <a:ln cap="flat" cmpd="sng" w="28575">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OUTPUT</a:t>
              </a:r>
              <a:endParaRPr b="0" i="0" sz="1400" u="none" cap="none" strike="noStrike">
                <a:solidFill>
                  <a:srgbClr val="000000"/>
                </a:solidFill>
                <a:latin typeface="Arial"/>
                <a:ea typeface="Arial"/>
                <a:cs typeface="Arial"/>
                <a:sym typeface="Arial"/>
              </a:endParaRPr>
            </a:p>
          </p:txBody>
        </p:sp>
        <p:sp>
          <p:nvSpPr>
            <p:cNvPr id="297" name="Google Shape;297;p24"/>
            <p:cNvSpPr/>
            <p:nvPr/>
          </p:nvSpPr>
          <p:spPr>
            <a:xfrm>
              <a:off x="3240" y="6216"/>
              <a:ext cx="540" cy="1440"/>
            </a:xfrm>
            <a:prstGeom prst="downArrow">
              <a:avLst>
                <a:gd fmla="val 50000" name="adj1"/>
                <a:gd fmla="val 66667" name="adj2"/>
              </a:avLst>
            </a:prstGeom>
            <a:solidFill>
              <a:srgbClr val="FFFFFF"/>
            </a:solidFill>
            <a:ln cap="flat" cmpd="sng" w="28575">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8" name="Google Shape;298;p24"/>
            <p:cNvSpPr/>
            <p:nvPr/>
          </p:nvSpPr>
          <p:spPr>
            <a:xfrm>
              <a:off x="5040" y="6216"/>
              <a:ext cx="360" cy="1440"/>
            </a:xfrm>
            <a:prstGeom prst="upDownArrow">
              <a:avLst>
                <a:gd fmla="val 50000" name="adj1"/>
                <a:gd fmla="val 80000" name="adj2"/>
              </a:avLst>
            </a:prstGeom>
            <a:solidFill>
              <a:srgbClr val="FFFFFF"/>
            </a:solidFill>
            <a:ln cap="flat" cmpd="sng" w="28575">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9" name="Google Shape;299;p24"/>
            <p:cNvSpPr/>
            <p:nvPr/>
          </p:nvSpPr>
          <p:spPr>
            <a:xfrm>
              <a:off x="7020" y="6216"/>
              <a:ext cx="360" cy="1440"/>
            </a:xfrm>
            <a:prstGeom prst="upDownArrow">
              <a:avLst>
                <a:gd fmla="val 50000" name="adj1"/>
                <a:gd fmla="val 80000" name="adj2"/>
              </a:avLst>
            </a:prstGeom>
            <a:solidFill>
              <a:srgbClr val="FFFFFF"/>
            </a:solidFill>
            <a:ln cap="flat" cmpd="sng" w="28575">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0" name="Google Shape;300;p24"/>
            <p:cNvSpPr/>
            <p:nvPr/>
          </p:nvSpPr>
          <p:spPr>
            <a:xfrm rot="10800000">
              <a:off x="8820" y="6216"/>
              <a:ext cx="540" cy="1440"/>
            </a:xfrm>
            <a:prstGeom prst="downArrow">
              <a:avLst>
                <a:gd fmla="val 50000" name="adj1"/>
                <a:gd fmla="val 66667" name="adj2"/>
              </a:avLst>
            </a:prstGeom>
            <a:solidFill>
              <a:srgbClr val="FFFFFF"/>
            </a:solidFill>
            <a:ln cap="flat" cmpd="sng" w="28575">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01" name="Google Shape;301;p24"/>
          <p:cNvSpPr/>
          <p:nvPr/>
        </p:nvSpPr>
        <p:spPr>
          <a:xfrm>
            <a:off x="4967785" y="5359544"/>
            <a:ext cx="2984779" cy="923330"/>
          </a:xfrm>
          <a:prstGeom prst="rect">
            <a:avLst/>
          </a:prstGeom>
          <a:solidFill>
            <a:srgbClr val="F7CAAC"/>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SINGLE BUS STRUCTURE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800"/>
              <a:buFont typeface="Calibri"/>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id="302" name="Google Shape;302;p24"/>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08" name="Google Shape;308;p25"/>
          <p:cNvSpPr txBox="1"/>
          <p:nvPr/>
        </p:nvSpPr>
        <p:spPr>
          <a:xfrm>
            <a:off x="838200" y="365125"/>
            <a:ext cx="10515600" cy="644809"/>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Bus Structure </a:t>
            </a:r>
            <a:endParaRPr b="1" i="0" sz="3200" u="none" cap="none" strike="noStrike">
              <a:solidFill>
                <a:schemeClr val="dk1"/>
              </a:solidFill>
              <a:latin typeface="Times New Roman"/>
              <a:ea typeface="Times New Roman"/>
              <a:cs typeface="Times New Roman"/>
              <a:sym typeface="Times New Roman"/>
            </a:endParaRPr>
          </a:p>
        </p:txBody>
      </p:sp>
      <p:sp>
        <p:nvSpPr>
          <p:cNvPr id="309" name="Google Shape;309;p25"/>
          <p:cNvSpPr/>
          <p:nvPr/>
        </p:nvSpPr>
        <p:spPr>
          <a:xfrm>
            <a:off x="1309351" y="1398721"/>
            <a:ext cx="10397544" cy="1569660"/>
          </a:xfrm>
          <a:prstGeom prst="rect">
            <a:avLst/>
          </a:prstGeom>
          <a:solidFill>
            <a:srgbClr val="8DA9DB"/>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Arial"/>
                <a:ea typeface="Arial"/>
                <a:cs typeface="Arial"/>
                <a:sym typeface="Arial"/>
              </a:rPr>
              <a:t>To improve performance </a:t>
            </a:r>
            <a:r>
              <a:rPr b="1" i="0" lang="en-US" sz="2400" u="none" cap="none" strike="noStrike">
                <a:solidFill>
                  <a:schemeClr val="dk1"/>
                </a:solidFill>
                <a:latin typeface="Arial"/>
                <a:ea typeface="Arial"/>
                <a:cs typeface="Arial"/>
                <a:sym typeface="Arial"/>
              </a:rPr>
              <a:t>multi-bus</a:t>
            </a:r>
            <a:r>
              <a:rPr b="0" i="0" lang="en-US" sz="2400" u="none" cap="none" strike="noStrike">
                <a:solidFill>
                  <a:schemeClr val="dk1"/>
                </a:solidFill>
                <a:latin typeface="Arial"/>
                <a:ea typeface="Arial"/>
                <a:cs typeface="Arial"/>
                <a:sym typeface="Arial"/>
              </a:rPr>
              <a:t> structure can be used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 In two – bus structure : One bus can be used to fetch instruction other can be used to fetch data, required for execution.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 Thus improving the performance ,but cost increases</a:t>
            </a:r>
            <a:endParaRPr b="0" i="0" sz="2400" u="none" cap="none" strike="noStrike">
              <a:solidFill>
                <a:schemeClr val="dk1"/>
              </a:solidFill>
              <a:latin typeface="Arial"/>
              <a:ea typeface="Arial"/>
              <a:cs typeface="Arial"/>
              <a:sym typeface="Arial"/>
            </a:endParaRPr>
          </a:p>
        </p:txBody>
      </p:sp>
      <p:pic>
        <p:nvPicPr>
          <p:cNvPr id="310" name="Google Shape;310;p25"/>
          <p:cNvPicPr preferRelativeResize="0"/>
          <p:nvPr/>
        </p:nvPicPr>
        <p:blipFill rotWithShape="1">
          <a:blip r:embed="rId3">
            <a:alphaModFix/>
          </a:blip>
          <a:srcRect b="-120" l="987" r="987" t="0"/>
          <a:stretch/>
        </p:blipFill>
        <p:spPr>
          <a:xfrm>
            <a:off x="2533650" y="3298237"/>
            <a:ext cx="7610476" cy="2819228"/>
          </a:xfrm>
          <a:prstGeom prst="rect">
            <a:avLst/>
          </a:prstGeom>
          <a:noFill/>
          <a:ln cap="flat" cmpd="sng" w="38100">
            <a:solidFill>
              <a:schemeClr val="accent4"/>
            </a:solidFill>
            <a:prstDash val="solid"/>
            <a:miter lim="800000"/>
            <a:headEnd len="sm" w="sm" type="none"/>
            <a:tailEnd len="sm" w="sm" type="none"/>
          </a:ln>
        </p:spPr>
      </p:pic>
      <p:pic>
        <p:nvPicPr>
          <p:cNvPr id="311" name="Google Shape;311;p25"/>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17" name="Google Shape;317;p26"/>
          <p:cNvSpPr txBox="1"/>
          <p:nvPr/>
        </p:nvSpPr>
        <p:spPr>
          <a:xfrm>
            <a:off x="838200" y="365125"/>
            <a:ext cx="10515600" cy="644809"/>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Bus Structure </a:t>
            </a:r>
            <a:endParaRPr b="1" i="0" sz="3200" u="none" cap="none" strike="noStrike">
              <a:solidFill>
                <a:schemeClr val="dk1"/>
              </a:solidFill>
              <a:latin typeface="Times New Roman"/>
              <a:ea typeface="Times New Roman"/>
              <a:cs typeface="Times New Roman"/>
              <a:sym typeface="Times New Roman"/>
            </a:endParaRPr>
          </a:p>
        </p:txBody>
      </p:sp>
      <p:sp>
        <p:nvSpPr>
          <p:cNvPr id="318" name="Google Shape;318;p26"/>
          <p:cNvSpPr txBox="1"/>
          <p:nvPr>
            <p:ph idx="1" type="body"/>
          </p:nvPr>
        </p:nvSpPr>
        <p:spPr>
          <a:xfrm>
            <a:off x="933734" y="1507473"/>
            <a:ext cx="10515600" cy="3725122"/>
          </a:xfrm>
          <a:prstGeom prst="rect">
            <a:avLst/>
          </a:prstGeom>
          <a:solidFill>
            <a:srgbClr val="C4E0B2"/>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342900" lvl="0" marL="342900" rtl="0" algn="just">
              <a:lnSpc>
                <a:spcPct val="90000"/>
              </a:lnSpc>
              <a:spcBef>
                <a:spcPts val="0"/>
              </a:spcBef>
              <a:spcAft>
                <a:spcPts val="0"/>
              </a:spcAft>
              <a:buClr>
                <a:schemeClr val="dk1"/>
              </a:buClr>
              <a:buSzPts val="2400"/>
              <a:buFont typeface="Arial"/>
              <a:buChar char="•"/>
            </a:pPr>
            <a:r>
              <a:rPr b="1" lang="en-US" sz="2400">
                <a:latin typeface="Times New Roman"/>
                <a:ea typeface="Times New Roman"/>
                <a:cs typeface="Times New Roman"/>
                <a:sym typeface="Times New Roman"/>
              </a:rPr>
              <a:t>Address bus : </a:t>
            </a:r>
            <a:r>
              <a:rPr lang="en-US" sz="2400">
                <a:latin typeface="Times New Roman"/>
                <a:ea typeface="Times New Roman"/>
                <a:cs typeface="Times New Roman"/>
                <a:sym typeface="Times New Roman"/>
              </a:rPr>
              <a:t>unidirectional : group of wires which carries address information bits form processor to peripherals (16,20,24 or more parallel signal lines)</a:t>
            </a:r>
            <a:endParaRPr/>
          </a:p>
          <a:p>
            <a:pPr indent="-76200" lvl="0" marL="228600" rtl="0" algn="just">
              <a:lnSpc>
                <a:spcPct val="90000"/>
              </a:lnSpc>
              <a:spcBef>
                <a:spcPts val="100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Font typeface="Times New Roman"/>
              <a:buChar char="•"/>
            </a:pPr>
            <a:r>
              <a:rPr b="1" lang="en-US" sz="2400">
                <a:latin typeface="Times New Roman"/>
                <a:ea typeface="Times New Roman"/>
                <a:cs typeface="Times New Roman"/>
                <a:sym typeface="Times New Roman"/>
              </a:rPr>
              <a:t>Data bus</a:t>
            </a:r>
            <a:r>
              <a:rPr lang="en-US" sz="2400">
                <a:latin typeface="Times New Roman"/>
                <a:ea typeface="Times New Roman"/>
                <a:cs typeface="Times New Roman"/>
                <a:sym typeface="Times New Roman"/>
              </a:rPr>
              <a:t>: bidirectional : group of wires which carries data information bit form   processor to peripherals and vice – versa</a:t>
            </a:r>
            <a:endParaRPr/>
          </a:p>
          <a:p>
            <a:pPr indent="-76200" lvl="0" marL="22860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lnSpc>
                <a:spcPct val="90000"/>
              </a:lnSpc>
              <a:spcBef>
                <a:spcPts val="1000"/>
              </a:spcBef>
              <a:spcAft>
                <a:spcPts val="0"/>
              </a:spcAft>
              <a:buClr>
                <a:schemeClr val="dk1"/>
              </a:buClr>
              <a:buSzPts val="2400"/>
              <a:buFont typeface="Arial"/>
              <a:buChar char="•"/>
            </a:pPr>
            <a:r>
              <a:rPr b="1" lang="en-US" sz="2400">
                <a:latin typeface="Times New Roman"/>
                <a:ea typeface="Times New Roman"/>
                <a:cs typeface="Times New Roman"/>
                <a:sym typeface="Times New Roman"/>
              </a:rPr>
              <a:t>Control bus</a:t>
            </a:r>
            <a:r>
              <a:rPr lang="en-US" sz="2400">
                <a:latin typeface="Times New Roman"/>
                <a:ea typeface="Times New Roman"/>
                <a:cs typeface="Times New Roman"/>
                <a:sym typeface="Times New Roman"/>
              </a:rPr>
              <a:t>: bidirectional: group of wires which carries control signals form processor to peripherals and vice – versa</a:t>
            </a:r>
            <a:endParaRPr/>
          </a:p>
          <a:p>
            <a:pPr indent="-76200" lvl="0" marL="228600" rtl="0" algn="l">
              <a:lnSpc>
                <a:spcPct val="90000"/>
              </a:lnSpc>
              <a:spcBef>
                <a:spcPts val="1000"/>
              </a:spcBef>
              <a:spcAft>
                <a:spcPts val="0"/>
              </a:spcAft>
              <a:buClr>
                <a:schemeClr val="dk1"/>
              </a:buClr>
              <a:buSzPts val="2400"/>
              <a:buNone/>
            </a:pPr>
            <a:r>
              <a:t/>
            </a:r>
            <a:endParaRPr sz="2400"/>
          </a:p>
        </p:txBody>
      </p:sp>
      <p:pic>
        <p:nvPicPr>
          <p:cNvPr id="319" name="Google Shape;319;p26"/>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7"/>
          <p:cNvSpPr txBox="1"/>
          <p:nvPr>
            <p:ph type="title"/>
          </p:nvPr>
        </p:nvSpPr>
        <p:spPr>
          <a:xfrm>
            <a:off x="838200" y="160409"/>
            <a:ext cx="10515600" cy="672105"/>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3200"/>
              <a:buFont typeface="Times New Roman"/>
              <a:buNone/>
            </a:pPr>
            <a:r>
              <a:rPr b="1" lang="en-US" sz="3200">
                <a:solidFill>
                  <a:schemeClr val="dk2"/>
                </a:solidFill>
                <a:latin typeface="Times New Roman"/>
                <a:ea typeface="Times New Roman"/>
                <a:cs typeface="Times New Roman"/>
                <a:sym typeface="Times New Roman"/>
              </a:rPr>
              <a:t>Memory Locations and Addresses</a:t>
            </a:r>
            <a:endParaRPr sz="3200"/>
          </a:p>
        </p:txBody>
      </p:sp>
      <p:sp>
        <p:nvSpPr>
          <p:cNvPr id="325" name="Google Shape;32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6" name="Google Shape;326;p27"/>
          <p:cNvSpPr txBox="1"/>
          <p:nvPr>
            <p:ph idx="1" type="body"/>
          </p:nvPr>
        </p:nvSpPr>
        <p:spPr>
          <a:xfrm>
            <a:off x="941695" y="1190808"/>
            <a:ext cx="10412105" cy="3008003"/>
          </a:xfrm>
          <a:prstGeom prst="rect">
            <a:avLst/>
          </a:prstGeom>
          <a:solidFill>
            <a:srgbClr val="BBD6EE"/>
          </a:solidFill>
          <a:ln cap="flat" cmpd="sng" w="28575">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228600" lvl="0" marL="228600" rtl="0" algn="just">
              <a:lnSpc>
                <a:spcPct val="90000"/>
              </a:lnSpc>
              <a:spcBef>
                <a:spcPts val="0"/>
              </a:spcBef>
              <a:spcAft>
                <a:spcPts val="0"/>
              </a:spcAft>
              <a:buClr>
                <a:schemeClr val="folHlink"/>
              </a:buClr>
              <a:buSzPts val="2400"/>
              <a:buFont typeface="Arial"/>
              <a:buChar char="•"/>
            </a:pPr>
            <a:r>
              <a:rPr b="1" lang="en-US" sz="2400">
                <a:solidFill>
                  <a:schemeClr val="folHlink"/>
                </a:solidFill>
                <a:latin typeface="Arial"/>
                <a:ea typeface="Arial"/>
                <a:cs typeface="Arial"/>
                <a:sym typeface="Arial"/>
              </a:rPr>
              <a:t>Main memory</a:t>
            </a:r>
            <a:r>
              <a:rPr lang="en-US" sz="2400">
                <a:latin typeface="Arial"/>
                <a:ea typeface="Arial"/>
                <a:cs typeface="Arial"/>
                <a:sym typeface="Arial"/>
              </a:rPr>
              <a:t> is the second major subsystem in a computer. It consists of a collection of storage locations, each with a unique identifier, called an </a:t>
            </a:r>
            <a:r>
              <a:rPr b="1" lang="en-US" sz="2400">
                <a:solidFill>
                  <a:schemeClr val="folHlink"/>
                </a:solidFill>
                <a:latin typeface="Arial"/>
                <a:ea typeface="Arial"/>
                <a:cs typeface="Arial"/>
                <a:sym typeface="Arial"/>
              </a:rPr>
              <a:t>address</a:t>
            </a:r>
            <a:r>
              <a:rPr lang="en-US" sz="2400">
                <a:latin typeface="Arial"/>
                <a:ea typeface="Arial"/>
                <a:cs typeface="Arial"/>
                <a:sym typeface="Arial"/>
              </a:rPr>
              <a:t>.</a:t>
            </a:r>
            <a:endParaRPr/>
          </a:p>
          <a:p>
            <a:pPr indent="-228600" lvl="0" marL="228600" rtl="0" algn="just">
              <a:lnSpc>
                <a:spcPct val="90000"/>
              </a:lnSpc>
              <a:spcBef>
                <a:spcPts val="1000"/>
              </a:spcBef>
              <a:spcAft>
                <a:spcPts val="0"/>
              </a:spcAft>
              <a:buClr>
                <a:schemeClr val="dk1"/>
              </a:buClr>
              <a:buSzPts val="2400"/>
              <a:buFont typeface="Arial"/>
              <a:buChar char="•"/>
            </a:pPr>
            <a:r>
              <a:rPr lang="en-US" sz="2400">
                <a:latin typeface="Arial"/>
                <a:ea typeface="Arial"/>
                <a:cs typeface="Arial"/>
                <a:sym typeface="Arial"/>
              </a:rPr>
              <a:t>Data is transferred to and from memory in groups of bits called </a:t>
            </a:r>
            <a:r>
              <a:rPr b="1" lang="en-US" sz="2400">
                <a:solidFill>
                  <a:schemeClr val="folHlink"/>
                </a:solidFill>
                <a:latin typeface="Arial"/>
                <a:ea typeface="Arial"/>
                <a:cs typeface="Arial"/>
                <a:sym typeface="Arial"/>
              </a:rPr>
              <a:t>words</a:t>
            </a:r>
            <a:r>
              <a:rPr lang="en-US" sz="2400">
                <a:latin typeface="Arial"/>
                <a:ea typeface="Arial"/>
                <a:cs typeface="Arial"/>
                <a:sym typeface="Arial"/>
              </a:rPr>
              <a:t>. A word can be a group of 8 bits, 16 bits, 32 bits or 64 bits (and growing). </a:t>
            </a:r>
            <a:endParaRPr/>
          </a:p>
          <a:p>
            <a:pPr indent="-228600" lvl="0" marL="228600" rtl="0" algn="just">
              <a:lnSpc>
                <a:spcPct val="90000"/>
              </a:lnSpc>
              <a:spcBef>
                <a:spcPts val="1000"/>
              </a:spcBef>
              <a:spcAft>
                <a:spcPts val="0"/>
              </a:spcAft>
              <a:buClr>
                <a:schemeClr val="dk1"/>
              </a:buClr>
              <a:buSzPts val="2400"/>
              <a:buFont typeface="Arial"/>
              <a:buChar char="•"/>
            </a:pPr>
            <a:r>
              <a:rPr lang="en-US" sz="2400">
                <a:latin typeface="Arial"/>
                <a:ea typeface="Arial"/>
                <a:cs typeface="Arial"/>
                <a:sym typeface="Arial"/>
              </a:rPr>
              <a:t>If the word is 8 bits, it is referred to as a </a:t>
            </a:r>
            <a:r>
              <a:rPr b="1" lang="en-US" sz="2400">
                <a:solidFill>
                  <a:schemeClr val="folHlink"/>
                </a:solidFill>
                <a:latin typeface="Arial"/>
                <a:ea typeface="Arial"/>
                <a:cs typeface="Arial"/>
                <a:sym typeface="Arial"/>
              </a:rPr>
              <a:t>byte</a:t>
            </a:r>
            <a:r>
              <a:rPr lang="en-US" sz="2400">
                <a:latin typeface="Arial"/>
                <a:ea typeface="Arial"/>
                <a:cs typeface="Arial"/>
                <a:sym typeface="Arial"/>
              </a:rPr>
              <a:t>. The term “byte” is so common in computer science that sometimes a 16-bit word is referred to as a 2-byte word, or a 32-bit word is referred to as a 4-byte word.</a:t>
            </a:r>
            <a:endParaRPr/>
          </a:p>
        </p:txBody>
      </p:sp>
      <p:pic>
        <p:nvPicPr>
          <p:cNvPr id="327" name="Google Shape;327;p27"/>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8"/>
          <p:cNvSpPr txBox="1"/>
          <p:nvPr>
            <p:ph type="title"/>
          </p:nvPr>
        </p:nvSpPr>
        <p:spPr>
          <a:xfrm>
            <a:off x="838200" y="365126"/>
            <a:ext cx="10515600" cy="808582"/>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3200"/>
              <a:buFont typeface="Times New Roman"/>
              <a:buNone/>
            </a:pPr>
            <a:r>
              <a:rPr b="1" lang="en-US" sz="3200">
                <a:solidFill>
                  <a:schemeClr val="dk2"/>
                </a:solidFill>
                <a:latin typeface="Times New Roman"/>
                <a:ea typeface="Times New Roman"/>
                <a:cs typeface="Times New Roman"/>
                <a:sym typeface="Times New Roman"/>
              </a:rPr>
              <a:t>Memory Locations and Addresses</a:t>
            </a:r>
            <a:endParaRPr sz="3200"/>
          </a:p>
        </p:txBody>
      </p:sp>
      <p:sp>
        <p:nvSpPr>
          <p:cNvPr id="333" name="Google Shape;33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34" name="Google Shape;334;p28"/>
          <p:cNvPicPr preferRelativeResize="0"/>
          <p:nvPr>
            <p:ph idx="1" type="body"/>
          </p:nvPr>
        </p:nvPicPr>
        <p:blipFill rotWithShape="1">
          <a:blip r:embed="rId3">
            <a:alphaModFix/>
          </a:blip>
          <a:srcRect b="0" l="0" r="0" t="0"/>
          <a:stretch/>
        </p:blipFill>
        <p:spPr>
          <a:xfrm>
            <a:off x="838200" y="1745198"/>
            <a:ext cx="10515600" cy="3092823"/>
          </a:xfrm>
          <a:prstGeom prst="rect">
            <a:avLst/>
          </a:prstGeom>
          <a:noFill/>
          <a:ln cap="flat" cmpd="sng" w="28575">
            <a:solidFill>
              <a:schemeClr val="accent2"/>
            </a:solidFill>
            <a:prstDash val="solid"/>
            <a:miter lim="800000"/>
            <a:headEnd len="sm" w="sm" type="none"/>
            <a:tailEnd len="sm" w="sm" type="none"/>
          </a:ln>
        </p:spPr>
      </p:pic>
      <p:pic>
        <p:nvPicPr>
          <p:cNvPr id="335" name="Google Shape;335;p28"/>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9"/>
          <p:cNvSpPr txBox="1"/>
          <p:nvPr>
            <p:ph type="title"/>
          </p:nvPr>
        </p:nvSpPr>
        <p:spPr>
          <a:xfrm>
            <a:off x="838200" y="365126"/>
            <a:ext cx="10515600" cy="617514"/>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3200"/>
              <a:buFont typeface="Times New Roman"/>
              <a:buNone/>
            </a:pPr>
            <a:r>
              <a:rPr b="1" lang="en-US" sz="3200">
                <a:solidFill>
                  <a:schemeClr val="dk2"/>
                </a:solidFill>
                <a:latin typeface="Times New Roman"/>
                <a:ea typeface="Times New Roman"/>
                <a:cs typeface="Times New Roman"/>
                <a:sym typeface="Times New Roman"/>
              </a:rPr>
              <a:t>Address space</a:t>
            </a:r>
            <a:endParaRPr sz="3200"/>
          </a:p>
        </p:txBody>
      </p:sp>
      <p:sp>
        <p:nvSpPr>
          <p:cNvPr id="341" name="Google Shape;34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42" name="Google Shape;342;p29"/>
          <p:cNvSpPr/>
          <p:nvPr/>
        </p:nvSpPr>
        <p:spPr>
          <a:xfrm>
            <a:off x="998720" y="1610029"/>
            <a:ext cx="10139967" cy="3785652"/>
          </a:xfrm>
          <a:prstGeom prst="rect">
            <a:avLst/>
          </a:prstGeom>
          <a:solidFill>
            <a:srgbClr val="FFF2CC"/>
          </a:solidFill>
          <a:ln cap="flat" cmpd="sng" w="381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To access a word in memory requires an identifier. Although programmers use a name to identify a word (or a collection of words), at the hardware level each word is identified by an address.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 total number of uniquely identifiable locations in memory is called the </a:t>
            </a:r>
            <a:r>
              <a:rPr b="1" i="0" lang="en-US" sz="2400" u="none" cap="none" strike="noStrike">
                <a:solidFill>
                  <a:schemeClr val="folHlink"/>
                </a:solidFill>
                <a:latin typeface="Arial"/>
                <a:ea typeface="Arial"/>
                <a:cs typeface="Arial"/>
                <a:sym typeface="Arial"/>
              </a:rPr>
              <a:t>address space</a:t>
            </a:r>
            <a:r>
              <a:rPr b="0" i="0" lang="en-US" sz="2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For example, a memory with 64 kilobytes (16 address line required) and a word size of 1 byte has an address space that ranges from 0 to 65,535.</a:t>
            </a:r>
            <a:endParaRPr b="0" i="0" sz="1400" u="none" cap="none" strike="noStrike">
              <a:solidFill>
                <a:srgbClr val="000000"/>
              </a:solidFill>
              <a:latin typeface="Arial"/>
              <a:ea typeface="Arial"/>
              <a:cs typeface="Arial"/>
              <a:sym typeface="Arial"/>
            </a:endParaRPr>
          </a:p>
        </p:txBody>
      </p:sp>
      <p:pic>
        <p:nvPicPr>
          <p:cNvPr id="343" name="Google Shape;343;p29"/>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idx="1" type="body"/>
          </p:nvPr>
        </p:nvSpPr>
        <p:spPr>
          <a:xfrm>
            <a:off x="753139" y="1654123"/>
            <a:ext cx="10600661" cy="396894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None/>
            </a:pPr>
            <a:r>
              <a:rPr b="1" lang="en-US" sz="2400">
                <a:solidFill>
                  <a:schemeClr val="dk1"/>
                </a:solidFill>
                <a:latin typeface="Times New Roman"/>
                <a:ea typeface="Times New Roman"/>
                <a:cs typeface="Times New Roman"/>
                <a:sym typeface="Times New Roman"/>
              </a:rPr>
              <a:t>Course Objectives:</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By participating in and understanding all facets of this Course a student will be able:</a:t>
            </a:r>
            <a:endParaRPr b="1" sz="2400">
              <a:latin typeface="Times New Roman"/>
              <a:ea typeface="Times New Roman"/>
              <a:cs typeface="Times New Roman"/>
              <a:sym typeface="Times New Roman"/>
            </a:endParaRPr>
          </a:p>
          <a:p>
            <a:pPr indent="-457200" lvl="0" marL="45720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To learn number systems, Boolean algebra and to introduce the concepts of digital logic families. </a:t>
            </a:r>
            <a:endParaRPr b="1" sz="2400">
              <a:latin typeface="Times New Roman"/>
              <a:ea typeface="Times New Roman"/>
              <a:cs typeface="Times New Roman"/>
              <a:sym typeface="Times New Roman"/>
            </a:endParaRPr>
          </a:p>
          <a:p>
            <a:pPr indent="-457200" lvl="0" marL="45720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To develop skills for design and implementation of combinational logic circuits.</a:t>
            </a:r>
            <a:endParaRPr b="1" sz="2400">
              <a:latin typeface="Times New Roman"/>
              <a:ea typeface="Times New Roman"/>
              <a:cs typeface="Times New Roman"/>
              <a:sym typeface="Times New Roman"/>
            </a:endParaRPr>
          </a:p>
          <a:p>
            <a:pPr indent="-457200" lvl="0" marL="45720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To develop skills for design and implementation of sequential circuits</a:t>
            </a:r>
            <a:endParaRPr b="1" sz="2400">
              <a:latin typeface="Times New Roman"/>
              <a:ea typeface="Times New Roman"/>
              <a:cs typeface="Times New Roman"/>
              <a:sym typeface="Times New Roman"/>
            </a:endParaRPr>
          </a:p>
          <a:p>
            <a:pPr indent="-457200" lvl="0" marL="45720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To understand the functions, characteristics of various components of computer, instruction set, addressing mode of computer architecture  and Pipeline Hazards</a:t>
            </a:r>
            <a:endParaRPr b="1" sz="2400">
              <a:latin typeface="Times New Roman"/>
              <a:ea typeface="Times New Roman"/>
              <a:cs typeface="Times New Roman"/>
              <a:sym typeface="Times New Roman"/>
            </a:endParaRPr>
          </a:p>
          <a:p>
            <a:pPr indent="-457200" lvl="0" marL="45720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To acquire the knowledge of Control unit architecture and Memory Organization </a:t>
            </a:r>
            <a:endParaRPr b="1" sz="2400">
              <a:solidFill>
                <a:schemeClr val="dk1"/>
              </a:solidFill>
              <a:latin typeface="Times New Roman"/>
              <a:ea typeface="Times New Roman"/>
              <a:cs typeface="Times New Roman"/>
              <a:sym typeface="Times New Roman"/>
            </a:endParaRPr>
          </a:p>
        </p:txBody>
      </p:sp>
      <p:pic>
        <p:nvPicPr>
          <p:cNvPr id="110" name="Google Shape;110;p3"/>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
        <p:nvSpPr>
          <p:cNvPr id="111" name="Google Shape;11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2" name="Google Shape;112;p3"/>
          <p:cNvSpPr txBox="1"/>
          <p:nvPr/>
        </p:nvSpPr>
        <p:spPr>
          <a:xfrm>
            <a:off x="1591898" y="94771"/>
            <a:ext cx="8534742" cy="826071"/>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Digital Electronics and Computer Architecture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0"/>
          <p:cNvSpPr txBox="1"/>
          <p:nvPr>
            <p:ph type="title"/>
          </p:nvPr>
        </p:nvSpPr>
        <p:spPr>
          <a:xfrm>
            <a:off x="838200" y="365126"/>
            <a:ext cx="10515600" cy="822230"/>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Computer Units </a:t>
            </a:r>
            <a:endParaRPr sz="3600">
              <a:latin typeface="Times New Roman"/>
              <a:ea typeface="Times New Roman"/>
              <a:cs typeface="Times New Roman"/>
              <a:sym typeface="Times New Roman"/>
            </a:endParaRPr>
          </a:p>
        </p:txBody>
      </p:sp>
      <p:sp>
        <p:nvSpPr>
          <p:cNvPr id="349" name="Google Shape;34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50" name="Google Shape;350;p30"/>
          <p:cNvPicPr preferRelativeResize="0"/>
          <p:nvPr/>
        </p:nvPicPr>
        <p:blipFill rotWithShape="1">
          <a:blip r:embed="rId3">
            <a:alphaModFix/>
          </a:blip>
          <a:srcRect b="0" l="0" r="0" t="0"/>
          <a:stretch/>
        </p:blipFill>
        <p:spPr>
          <a:xfrm>
            <a:off x="1750254" y="1506996"/>
            <a:ext cx="8691491" cy="5031916"/>
          </a:xfrm>
          <a:prstGeom prst="rect">
            <a:avLst/>
          </a:prstGeom>
          <a:noFill/>
          <a:ln cap="flat" cmpd="sng" w="9525">
            <a:solidFill>
              <a:schemeClr val="dk1"/>
            </a:solidFill>
            <a:prstDash val="solid"/>
            <a:round/>
            <a:headEnd len="sm" w="sm" type="none"/>
            <a:tailEnd len="sm" w="sm" type="none"/>
          </a:ln>
        </p:spPr>
      </p:pic>
      <p:pic>
        <p:nvPicPr>
          <p:cNvPr id="351" name="Google Shape;351;p30"/>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1"/>
          <p:cNvSpPr txBox="1"/>
          <p:nvPr>
            <p:ph type="title"/>
          </p:nvPr>
        </p:nvSpPr>
        <p:spPr>
          <a:xfrm>
            <a:off x="838200" y="365125"/>
            <a:ext cx="10515600" cy="767639"/>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Von Neumann Machine </a:t>
            </a:r>
            <a:endParaRPr b="1" sz="3200">
              <a:latin typeface="Times New Roman"/>
              <a:ea typeface="Times New Roman"/>
              <a:cs typeface="Times New Roman"/>
              <a:sym typeface="Times New Roman"/>
            </a:endParaRPr>
          </a:p>
        </p:txBody>
      </p:sp>
      <p:sp>
        <p:nvSpPr>
          <p:cNvPr id="357" name="Google Shape;35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58" name="Google Shape;358;p31"/>
          <p:cNvPicPr preferRelativeResize="0"/>
          <p:nvPr>
            <p:ph idx="1" type="body"/>
          </p:nvPr>
        </p:nvPicPr>
        <p:blipFill rotWithShape="1">
          <a:blip r:embed="rId3">
            <a:alphaModFix/>
          </a:blip>
          <a:srcRect b="30392" l="19698" r="28030" t="17647"/>
          <a:stretch/>
        </p:blipFill>
        <p:spPr>
          <a:xfrm>
            <a:off x="838930" y="1725501"/>
            <a:ext cx="5257070" cy="4038112"/>
          </a:xfrm>
          <a:prstGeom prst="rect">
            <a:avLst/>
          </a:prstGeom>
          <a:noFill/>
          <a:ln cap="flat" cmpd="sng" w="28575">
            <a:solidFill>
              <a:srgbClr val="000000"/>
            </a:solidFill>
            <a:prstDash val="solid"/>
            <a:miter lim="800000"/>
            <a:headEnd len="sm" w="sm" type="none"/>
            <a:tailEnd len="sm" w="sm" type="none"/>
          </a:ln>
        </p:spPr>
      </p:pic>
      <p:sp>
        <p:nvSpPr>
          <p:cNvPr id="359" name="Google Shape;359;p31"/>
          <p:cNvSpPr/>
          <p:nvPr/>
        </p:nvSpPr>
        <p:spPr>
          <a:xfrm>
            <a:off x="6496389" y="2012104"/>
            <a:ext cx="5158799" cy="3477875"/>
          </a:xfrm>
          <a:prstGeom prst="rect">
            <a:avLst/>
          </a:prstGeom>
          <a:solidFill>
            <a:srgbClr val="B3C6E7"/>
          </a:solidFill>
          <a:ln cap="flat" cmpd="sng" w="28575">
            <a:solidFill>
              <a:srgbClr val="7030A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Historically there have been </a:t>
            </a:r>
            <a:r>
              <a:rPr b="1" i="0" lang="en-US" sz="2000" u="none" cap="none" strike="noStrike">
                <a:solidFill>
                  <a:srgbClr val="2F5496"/>
                </a:solidFill>
                <a:latin typeface="Calibri"/>
                <a:ea typeface="Calibri"/>
                <a:cs typeface="Calibri"/>
                <a:sym typeface="Calibri"/>
              </a:rPr>
              <a:t>2 types of Computers: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1" i="0" sz="2000" u="none" cap="none" strike="noStrike">
              <a:solidFill>
                <a:srgbClr val="2F5496"/>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1. Fixed Program Computers –</a:t>
            </a:r>
            <a:r>
              <a:rPr b="0" i="0" lang="en-US" sz="2000" u="none" cap="none" strike="noStrike">
                <a:solidFill>
                  <a:schemeClr val="dk1"/>
                </a:solidFill>
                <a:latin typeface="Calibri"/>
                <a:ea typeface="Calibri"/>
                <a:cs typeface="Calibri"/>
                <a:sym typeface="Calibri"/>
              </a:rPr>
              <a:t> Their function is very specific and they couldn’t be programmed, </a:t>
            </a:r>
            <a:r>
              <a:rPr b="1" i="0" lang="en-US" sz="2000" u="none" cap="none" strike="noStrike">
                <a:solidFill>
                  <a:srgbClr val="7030A0"/>
                </a:solidFill>
                <a:latin typeface="Calibri"/>
                <a:ea typeface="Calibri"/>
                <a:cs typeface="Calibri"/>
                <a:sym typeface="Calibri"/>
              </a:rPr>
              <a:t>e.g. Calculators.  </a:t>
            </a:r>
            <a:r>
              <a:rPr b="1" i="0" lang="en-US" sz="2000" u="none" cap="none" strike="noStrike">
                <a:solidFill>
                  <a:srgbClr val="FF0000"/>
                </a:solidFill>
                <a:latin typeface="Calibri"/>
                <a:ea typeface="Calibri"/>
                <a:cs typeface="Calibri"/>
                <a:sym typeface="Calibri"/>
              </a:rPr>
              <a:t>ADD</a:t>
            </a:r>
            <a:r>
              <a:rPr b="1" i="0" lang="en-US" sz="2000" u="none" cap="none" strike="noStrike">
                <a:solidFill>
                  <a:srgbClr val="7030A0"/>
                </a:solidFill>
                <a:latin typeface="Calibri"/>
                <a:ea typeface="Calibri"/>
                <a:cs typeface="Calibri"/>
                <a:sym typeface="Calibri"/>
              </a:rPr>
              <a:t> AL,BL</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1" i="0" sz="2000" u="none" cap="none" strike="noStrike">
              <a:solidFill>
                <a:srgbClr val="7030A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2. Stored Program Computers –</a:t>
            </a:r>
            <a:r>
              <a:rPr b="0" i="0" lang="en-US" sz="2000" u="none" cap="none" strike="noStrike">
                <a:solidFill>
                  <a:schemeClr val="dk1"/>
                </a:solidFill>
                <a:latin typeface="Calibri"/>
                <a:ea typeface="Calibri"/>
                <a:cs typeface="Calibri"/>
                <a:sym typeface="Calibri"/>
              </a:rPr>
              <a:t> These can be programmed to carry out many different tasks, applications are stored on them, hence the name.</a:t>
            </a:r>
            <a:endParaRPr b="0" i="0" sz="1400" u="none" cap="none" strike="noStrike">
              <a:solidFill>
                <a:srgbClr val="000000"/>
              </a:solidFill>
              <a:latin typeface="Arial"/>
              <a:ea typeface="Arial"/>
              <a:cs typeface="Arial"/>
              <a:sym typeface="Arial"/>
            </a:endParaRPr>
          </a:p>
        </p:txBody>
      </p:sp>
      <p:sp>
        <p:nvSpPr>
          <p:cNvPr id="360" name="Google Shape;360;p31"/>
          <p:cNvSpPr txBox="1"/>
          <p:nvPr/>
        </p:nvSpPr>
        <p:spPr>
          <a:xfrm>
            <a:off x="838200" y="5854467"/>
            <a:ext cx="10515600" cy="684663"/>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Von Neumann Machine is a general purpose computer with store program concept </a:t>
            </a:r>
            <a:endParaRPr b="1" i="0" sz="2000" u="none" cap="none" strike="noStrike">
              <a:solidFill>
                <a:schemeClr val="dk1"/>
              </a:solidFill>
              <a:latin typeface="Times New Roman"/>
              <a:ea typeface="Times New Roman"/>
              <a:cs typeface="Times New Roman"/>
              <a:sym typeface="Times New Roman"/>
            </a:endParaRPr>
          </a:p>
        </p:txBody>
      </p:sp>
      <p:pic>
        <p:nvPicPr>
          <p:cNvPr id="361" name="Google Shape;361;p31"/>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5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67" name="Google Shape;367;p32"/>
          <p:cNvSpPr txBox="1"/>
          <p:nvPr/>
        </p:nvSpPr>
        <p:spPr>
          <a:xfrm>
            <a:off x="838200" y="365125"/>
            <a:ext cx="10515600" cy="767639"/>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Von Neumann Machine </a:t>
            </a:r>
            <a:endParaRPr b="1" i="0" sz="3200" u="none" cap="none" strike="noStrike">
              <a:solidFill>
                <a:schemeClr val="dk1"/>
              </a:solidFill>
              <a:latin typeface="Times New Roman"/>
              <a:ea typeface="Times New Roman"/>
              <a:cs typeface="Times New Roman"/>
              <a:sym typeface="Times New Roman"/>
            </a:endParaRPr>
          </a:p>
        </p:txBody>
      </p:sp>
      <p:sp>
        <p:nvSpPr>
          <p:cNvPr id="368" name="Google Shape;368;p32"/>
          <p:cNvSpPr txBox="1"/>
          <p:nvPr>
            <p:ph idx="1" type="body"/>
          </p:nvPr>
        </p:nvSpPr>
        <p:spPr>
          <a:xfrm>
            <a:off x="838200" y="1351530"/>
            <a:ext cx="10515600" cy="1477328"/>
          </a:xfrm>
          <a:prstGeom prst="rect">
            <a:avLst/>
          </a:prstGeom>
          <a:solidFill>
            <a:srgbClr val="C4E0B2"/>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228600" lvl="0" marL="228600" rtl="0" algn="just">
              <a:lnSpc>
                <a:spcPct val="15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The modern computers are based on a </a:t>
            </a:r>
            <a:r>
              <a:rPr b="1" lang="en-US" sz="2000">
                <a:latin typeface="Times New Roman"/>
                <a:ea typeface="Times New Roman"/>
                <a:cs typeface="Times New Roman"/>
                <a:sym typeface="Times New Roman"/>
              </a:rPr>
              <a:t>stored-program concept </a:t>
            </a:r>
            <a:r>
              <a:rPr lang="en-US" sz="2000">
                <a:latin typeface="Times New Roman"/>
                <a:ea typeface="Times New Roman"/>
                <a:cs typeface="Times New Roman"/>
                <a:sym typeface="Times New Roman"/>
              </a:rPr>
              <a:t>introduced by </a:t>
            </a:r>
            <a:r>
              <a:rPr b="1" lang="en-US" sz="2000">
                <a:solidFill>
                  <a:srgbClr val="7030A0"/>
                </a:solidFill>
                <a:latin typeface="Times New Roman"/>
                <a:ea typeface="Times New Roman"/>
                <a:cs typeface="Times New Roman"/>
                <a:sym typeface="Times New Roman"/>
              </a:rPr>
              <a:t>John Von Neumann</a:t>
            </a:r>
            <a:r>
              <a:rPr lang="en-US" sz="2000">
                <a:latin typeface="Times New Roman"/>
                <a:ea typeface="Times New Roman"/>
                <a:cs typeface="Times New Roman"/>
                <a:sym typeface="Times New Roman"/>
              </a:rPr>
              <a:t>. In this stored-program concept, programs and data are stored in a </a:t>
            </a:r>
            <a:r>
              <a:rPr b="1" lang="en-US" sz="2000">
                <a:solidFill>
                  <a:srgbClr val="FF0000"/>
                </a:solidFill>
                <a:latin typeface="Times New Roman"/>
                <a:ea typeface="Times New Roman"/>
                <a:cs typeface="Times New Roman"/>
                <a:sym typeface="Times New Roman"/>
              </a:rPr>
              <a:t>separate storage </a:t>
            </a:r>
            <a:r>
              <a:rPr b="1" lang="en-US" sz="2000">
                <a:solidFill>
                  <a:srgbClr val="2F5496"/>
                </a:solidFill>
                <a:latin typeface="Times New Roman"/>
                <a:ea typeface="Times New Roman"/>
                <a:cs typeface="Times New Roman"/>
                <a:sym typeface="Times New Roman"/>
              </a:rPr>
              <a:t>unit called memories</a:t>
            </a:r>
            <a:r>
              <a:rPr b="1" lang="en-US" sz="2000">
                <a:solidFill>
                  <a:srgbClr val="7030A0"/>
                </a:solidFill>
                <a:latin typeface="Times New Roman"/>
                <a:ea typeface="Times New Roman"/>
                <a:cs typeface="Times New Roman"/>
                <a:sym typeface="Times New Roman"/>
              </a:rPr>
              <a:t> </a:t>
            </a:r>
            <a:r>
              <a:rPr lang="en-US" sz="2000">
                <a:latin typeface="Times New Roman"/>
                <a:ea typeface="Times New Roman"/>
                <a:cs typeface="Times New Roman"/>
                <a:sym typeface="Times New Roman"/>
              </a:rPr>
              <a:t>and are treated the same. </a:t>
            </a:r>
            <a:endParaRPr/>
          </a:p>
        </p:txBody>
      </p:sp>
      <p:sp>
        <p:nvSpPr>
          <p:cNvPr id="369" name="Google Shape;369;p32"/>
          <p:cNvSpPr/>
          <p:nvPr/>
        </p:nvSpPr>
        <p:spPr>
          <a:xfrm>
            <a:off x="838200" y="3047624"/>
            <a:ext cx="10515600" cy="3564053"/>
          </a:xfrm>
          <a:prstGeom prst="rect">
            <a:avLst/>
          </a:prstGeom>
          <a:solidFill>
            <a:srgbClr val="C4E0B2"/>
          </a:solidFill>
          <a:ln cap="flat" cmpd="sng" w="38100">
            <a:solidFill>
              <a:srgbClr val="7030A0"/>
            </a:solidFill>
            <a:prstDash val="solid"/>
            <a:round/>
            <a:headEnd len="sm" w="sm" type="none"/>
            <a:tailEnd len="sm" w="sm" type="none"/>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Stored Program concept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Main memory storing </a:t>
            </a:r>
            <a:r>
              <a:rPr b="0" i="0" lang="en-US" sz="2400" u="none" cap="none" strike="noStrike">
                <a:solidFill>
                  <a:srgbClr val="0070C0"/>
                </a:solidFill>
                <a:latin typeface="Times New Roman"/>
                <a:ea typeface="Times New Roman"/>
                <a:cs typeface="Times New Roman"/>
                <a:sym typeface="Times New Roman"/>
              </a:rPr>
              <a:t>programs (code) and data</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ALU operating on </a:t>
            </a:r>
            <a:r>
              <a:rPr b="0" i="0" lang="en-US" sz="2400" u="none" cap="none" strike="noStrike">
                <a:solidFill>
                  <a:srgbClr val="FF0000"/>
                </a:solidFill>
                <a:latin typeface="Times New Roman"/>
                <a:ea typeface="Times New Roman"/>
                <a:cs typeface="Times New Roman"/>
                <a:sym typeface="Times New Roman"/>
              </a:rPr>
              <a:t>binary data</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80"/>
              </a:spcBef>
              <a:spcAft>
                <a:spcPts val="0"/>
              </a:spcAft>
              <a:buClr>
                <a:srgbClr val="0070C0"/>
              </a:buClr>
              <a:buSzPts val="2400"/>
              <a:buFont typeface="Arial"/>
              <a:buChar char="•"/>
            </a:pPr>
            <a:r>
              <a:rPr b="0" i="0" lang="en-US" sz="2400" u="none" cap="none" strike="noStrike">
                <a:solidFill>
                  <a:srgbClr val="0070C0"/>
                </a:solidFill>
                <a:latin typeface="Times New Roman"/>
                <a:ea typeface="Times New Roman"/>
                <a:cs typeface="Times New Roman"/>
                <a:sym typeface="Times New Roman"/>
              </a:rPr>
              <a:t>Control unit interpreting instructions from memory and executing</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Input and output equipment operated by </a:t>
            </a:r>
            <a:r>
              <a:rPr b="0" i="0" lang="en-US" sz="2400" u="none" cap="none" strike="noStrike">
                <a:solidFill>
                  <a:srgbClr val="FF0000"/>
                </a:solidFill>
                <a:latin typeface="Times New Roman"/>
                <a:ea typeface="Times New Roman"/>
                <a:cs typeface="Times New Roman"/>
                <a:sym typeface="Times New Roman"/>
              </a:rPr>
              <a:t>control unit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It is also known as </a:t>
            </a:r>
            <a:r>
              <a:rPr b="1" i="0" lang="en-US" sz="2400" u="none" cap="none" strike="noStrike">
                <a:solidFill>
                  <a:srgbClr val="C00000"/>
                </a:solidFill>
                <a:latin typeface="Times New Roman"/>
                <a:ea typeface="Times New Roman"/>
                <a:cs typeface="Times New Roman"/>
                <a:sym typeface="Times New Roman"/>
              </a:rPr>
              <a:t>IAS</a:t>
            </a:r>
            <a:r>
              <a:rPr b="0" i="0" lang="en-US" sz="2400" u="none" cap="none" strike="noStrike">
                <a:solidFill>
                  <a:schemeClr val="dk1"/>
                </a:solidFill>
                <a:latin typeface="Times New Roman"/>
                <a:ea typeface="Times New Roman"/>
                <a:cs typeface="Times New Roman"/>
                <a:sym typeface="Times New Roman"/>
              </a:rPr>
              <a:t> computer: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Princeton </a:t>
            </a:r>
            <a:r>
              <a:rPr b="1" i="0" lang="en-US" sz="2400" u="none" cap="none" strike="noStrike">
                <a:solidFill>
                  <a:schemeClr val="dk1"/>
                </a:solidFill>
                <a:latin typeface="Times New Roman"/>
                <a:ea typeface="Times New Roman"/>
                <a:cs typeface="Times New Roman"/>
                <a:sym typeface="Times New Roman"/>
              </a:rPr>
              <a:t>Institute for Advanced Studies </a:t>
            </a:r>
            <a:r>
              <a:rPr b="1" i="0" lang="en-US" sz="2400" u="none" cap="none" strike="noStrike">
                <a:solidFill>
                  <a:srgbClr val="FF0000"/>
                </a:solidFill>
                <a:latin typeface="Times New Roman"/>
                <a:ea typeface="Times New Roman"/>
                <a:cs typeface="Times New Roman"/>
                <a:sym typeface="Times New Roman"/>
              </a:rPr>
              <a:t>(IAS)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Completed 1952</a:t>
            </a:r>
            <a:endParaRPr b="0" i="0" sz="2400" u="none" cap="none" strike="noStrike">
              <a:solidFill>
                <a:schemeClr val="dk1"/>
              </a:solidFill>
              <a:latin typeface="Times New Roman"/>
              <a:ea typeface="Times New Roman"/>
              <a:cs typeface="Times New Roman"/>
              <a:sym typeface="Times New Roman"/>
            </a:endParaRPr>
          </a:p>
        </p:txBody>
      </p:sp>
      <p:pic>
        <p:nvPicPr>
          <p:cNvPr id="370" name="Google Shape;370;p32"/>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9">
                                            <p:txEl>
                                              <p:pRg end="0" st="0"/>
                                            </p:txEl>
                                          </p:spTgt>
                                        </p:tgtEl>
                                        <p:attrNameLst>
                                          <p:attrName>style.visibility</p:attrName>
                                        </p:attrNameLst>
                                      </p:cBhvr>
                                      <p:to>
                                        <p:strVal val="visible"/>
                                      </p:to>
                                    </p:set>
                                    <p:anim calcmode="lin" valueType="num">
                                      <p:cBhvr additive="base">
                                        <p:cTn dur="500"/>
                                        <p:tgtEl>
                                          <p:spTgt spid="36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9">
                                            <p:txEl>
                                              <p:pRg end="1" st="1"/>
                                            </p:txEl>
                                          </p:spTgt>
                                        </p:tgtEl>
                                        <p:attrNameLst>
                                          <p:attrName>style.visibility</p:attrName>
                                        </p:attrNameLst>
                                      </p:cBhvr>
                                      <p:to>
                                        <p:strVal val="visible"/>
                                      </p:to>
                                    </p:set>
                                    <p:anim calcmode="lin" valueType="num">
                                      <p:cBhvr additive="base">
                                        <p:cTn dur="500"/>
                                        <p:tgtEl>
                                          <p:spTgt spid="36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9">
                                            <p:txEl>
                                              <p:pRg end="2" st="2"/>
                                            </p:txEl>
                                          </p:spTgt>
                                        </p:tgtEl>
                                        <p:attrNameLst>
                                          <p:attrName>style.visibility</p:attrName>
                                        </p:attrNameLst>
                                      </p:cBhvr>
                                      <p:to>
                                        <p:strVal val="visible"/>
                                      </p:to>
                                    </p:set>
                                    <p:anim calcmode="lin" valueType="num">
                                      <p:cBhvr additive="base">
                                        <p:cTn dur="500"/>
                                        <p:tgtEl>
                                          <p:spTgt spid="36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9">
                                            <p:txEl>
                                              <p:pRg end="3" st="3"/>
                                            </p:txEl>
                                          </p:spTgt>
                                        </p:tgtEl>
                                        <p:attrNameLst>
                                          <p:attrName>style.visibility</p:attrName>
                                        </p:attrNameLst>
                                      </p:cBhvr>
                                      <p:to>
                                        <p:strVal val="visible"/>
                                      </p:to>
                                    </p:set>
                                    <p:anim calcmode="lin" valueType="num">
                                      <p:cBhvr additive="base">
                                        <p:cTn dur="500"/>
                                        <p:tgtEl>
                                          <p:spTgt spid="36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9">
                                            <p:txEl>
                                              <p:pRg end="4" st="4"/>
                                            </p:txEl>
                                          </p:spTgt>
                                        </p:tgtEl>
                                        <p:attrNameLst>
                                          <p:attrName>style.visibility</p:attrName>
                                        </p:attrNameLst>
                                      </p:cBhvr>
                                      <p:to>
                                        <p:strVal val="visible"/>
                                      </p:to>
                                    </p:set>
                                    <p:anim calcmode="lin" valueType="num">
                                      <p:cBhvr additive="base">
                                        <p:cTn dur="500"/>
                                        <p:tgtEl>
                                          <p:spTgt spid="36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9">
                                            <p:txEl>
                                              <p:pRg end="5" st="5"/>
                                            </p:txEl>
                                          </p:spTgt>
                                        </p:tgtEl>
                                        <p:attrNameLst>
                                          <p:attrName>style.visibility</p:attrName>
                                        </p:attrNameLst>
                                      </p:cBhvr>
                                      <p:to>
                                        <p:strVal val="visible"/>
                                      </p:to>
                                    </p:set>
                                    <p:anim calcmode="lin" valueType="num">
                                      <p:cBhvr additive="base">
                                        <p:cTn dur="500"/>
                                        <p:tgtEl>
                                          <p:spTgt spid="36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9">
                                            <p:txEl>
                                              <p:pRg end="6" st="6"/>
                                            </p:txEl>
                                          </p:spTgt>
                                        </p:tgtEl>
                                        <p:attrNameLst>
                                          <p:attrName>style.visibility</p:attrName>
                                        </p:attrNameLst>
                                      </p:cBhvr>
                                      <p:to>
                                        <p:strVal val="visible"/>
                                      </p:to>
                                    </p:set>
                                    <p:anim calcmode="lin" valueType="num">
                                      <p:cBhvr additive="base">
                                        <p:cTn dur="500"/>
                                        <p:tgtEl>
                                          <p:spTgt spid="369">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9">
                                            <p:txEl>
                                              <p:pRg end="7" st="7"/>
                                            </p:txEl>
                                          </p:spTgt>
                                        </p:tgtEl>
                                        <p:attrNameLst>
                                          <p:attrName>style.visibility</p:attrName>
                                        </p:attrNameLst>
                                      </p:cBhvr>
                                      <p:to>
                                        <p:strVal val="visible"/>
                                      </p:to>
                                    </p:set>
                                    <p:anim calcmode="lin" valueType="num">
                                      <p:cBhvr additive="base">
                                        <p:cTn dur="500"/>
                                        <p:tgtEl>
                                          <p:spTgt spid="369">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3"/>
          <p:cNvSpPr txBox="1"/>
          <p:nvPr>
            <p:ph type="title"/>
          </p:nvPr>
        </p:nvSpPr>
        <p:spPr>
          <a:xfrm>
            <a:off x="838200" y="160409"/>
            <a:ext cx="10515600" cy="603866"/>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3200"/>
              <a:buFont typeface="Times New Roman"/>
              <a:buNone/>
            </a:pPr>
            <a:r>
              <a:rPr b="1" lang="en-US" sz="3200">
                <a:solidFill>
                  <a:schemeClr val="dk2"/>
                </a:solidFill>
                <a:latin typeface="Times New Roman"/>
                <a:ea typeface="Times New Roman"/>
                <a:cs typeface="Times New Roman"/>
                <a:sym typeface="Times New Roman"/>
              </a:rPr>
              <a:t>IAS Machine (Institute for Advanced Studies)</a:t>
            </a:r>
            <a:endParaRPr b="1" sz="3200"/>
          </a:p>
        </p:txBody>
      </p:sp>
      <p:sp>
        <p:nvSpPr>
          <p:cNvPr id="376" name="Google Shape;37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77" name="Google Shape;377;p33"/>
          <p:cNvPicPr preferRelativeResize="0"/>
          <p:nvPr>
            <p:ph idx="1" type="body"/>
          </p:nvPr>
        </p:nvPicPr>
        <p:blipFill rotWithShape="1">
          <a:blip r:embed="rId3">
            <a:alphaModFix/>
          </a:blip>
          <a:srcRect b="17424" l="18588" r="9755" t="11363"/>
          <a:stretch/>
        </p:blipFill>
        <p:spPr>
          <a:xfrm>
            <a:off x="2312158" y="972295"/>
            <a:ext cx="6892119" cy="5885705"/>
          </a:xfrm>
          <a:prstGeom prst="rect">
            <a:avLst/>
          </a:prstGeom>
          <a:noFill/>
          <a:ln cap="flat" cmpd="sng" w="38100">
            <a:solidFill>
              <a:schemeClr val="accent2"/>
            </a:solidFill>
            <a:prstDash val="solid"/>
            <a:miter lim="800000"/>
            <a:headEnd len="sm" w="sm" type="none"/>
            <a:tailEnd len="sm" w="sm" type="none"/>
          </a:ln>
        </p:spPr>
      </p:pic>
      <p:pic>
        <p:nvPicPr>
          <p:cNvPr id="378" name="Google Shape;378;p33"/>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4"/>
          <p:cNvSpPr txBox="1"/>
          <p:nvPr>
            <p:ph type="title"/>
          </p:nvPr>
        </p:nvSpPr>
        <p:spPr>
          <a:xfrm>
            <a:off x="838200" y="365125"/>
            <a:ext cx="10515600" cy="904117"/>
          </a:xfrm>
          <a:prstGeom prst="rect">
            <a:avLst/>
          </a:prstGeom>
          <a:solidFill>
            <a:srgbClr val="C4E0B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Harvard</a:t>
            </a:r>
            <a:r>
              <a:rPr lang="en-US"/>
              <a:t> </a:t>
            </a:r>
            <a:r>
              <a:rPr lang="en-US" sz="3200">
                <a:latin typeface="Times New Roman"/>
                <a:ea typeface="Times New Roman"/>
                <a:cs typeface="Times New Roman"/>
                <a:sym typeface="Times New Roman"/>
              </a:rPr>
              <a:t>Architecture </a:t>
            </a:r>
            <a:endParaRPr/>
          </a:p>
        </p:txBody>
      </p:sp>
      <p:sp>
        <p:nvSpPr>
          <p:cNvPr id="384" name="Google Shape;384;p34"/>
          <p:cNvSpPr txBox="1"/>
          <p:nvPr>
            <p:ph idx="1" type="body"/>
          </p:nvPr>
        </p:nvSpPr>
        <p:spPr>
          <a:xfrm>
            <a:off x="838200" y="1825625"/>
            <a:ext cx="5153167" cy="435133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chemeClr val="dk1"/>
              </a:buClr>
              <a:buSzPct val="100000"/>
              <a:buChar char="•"/>
            </a:pPr>
            <a:r>
              <a:rPr lang="en-US">
                <a:latin typeface="Times New Roman"/>
                <a:ea typeface="Times New Roman"/>
                <a:cs typeface="Times New Roman"/>
                <a:sym typeface="Times New Roman"/>
              </a:rPr>
              <a:t>Harvard Architecture introduce the separate memory concept.</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Data and instruction memory blocks becomes separate entity.</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Provides dedicated bus for connecting it. </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Separate connection allows to access data and instruction simultaneously.</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It overcomes the bottleneck of Von Neumann Machine with single memory block. </a:t>
            </a:r>
            <a:endParaRPr>
              <a:latin typeface="Times New Roman"/>
              <a:ea typeface="Times New Roman"/>
              <a:cs typeface="Times New Roman"/>
              <a:sym typeface="Times New Roman"/>
            </a:endParaRPr>
          </a:p>
        </p:txBody>
      </p:sp>
      <p:sp>
        <p:nvSpPr>
          <p:cNvPr id="385" name="Google Shape;385;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Harvard architecture - Polytechnic Hub" id="386" name="Google Shape;386;p34"/>
          <p:cNvPicPr preferRelativeResize="0"/>
          <p:nvPr/>
        </p:nvPicPr>
        <p:blipFill rotWithShape="1">
          <a:blip r:embed="rId3">
            <a:alphaModFix/>
          </a:blip>
          <a:srcRect b="0" l="0" r="0" t="0"/>
          <a:stretch/>
        </p:blipFill>
        <p:spPr>
          <a:xfrm>
            <a:off x="6558649" y="1701634"/>
            <a:ext cx="4550629" cy="4376215"/>
          </a:xfrm>
          <a:prstGeom prst="rect">
            <a:avLst/>
          </a:prstGeom>
          <a:noFill/>
          <a:ln cap="flat" cmpd="sng" w="28575">
            <a:solidFill>
              <a:schemeClr val="dk1"/>
            </a:solidFill>
            <a:prstDash val="solid"/>
            <a:round/>
            <a:headEnd len="sm" w="sm" type="none"/>
            <a:tailEnd len="sm" w="sm" type="none"/>
          </a:ln>
        </p:spPr>
      </p:pic>
      <p:pic>
        <p:nvPicPr>
          <p:cNvPr id="387" name="Google Shape;387;p34"/>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93" name="Google Shape;393;p35"/>
          <p:cNvSpPr txBox="1"/>
          <p:nvPr>
            <p:ph type="title"/>
          </p:nvPr>
        </p:nvSpPr>
        <p:spPr>
          <a:xfrm>
            <a:off x="838200" y="0"/>
            <a:ext cx="10515600" cy="494684"/>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2"/>
              </a:buClr>
              <a:buSzPct val="100000"/>
              <a:buFont typeface="Times New Roman"/>
              <a:buNone/>
            </a:pPr>
            <a:r>
              <a:rPr b="1" lang="en-US" sz="3200">
                <a:solidFill>
                  <a:schemeClr val="dk2"/>
                </a:solidFill>
                <a:latin typeface="Times New Roman"/>
                <a:ea typeface="Times New Roman"/>
                <a:cs typeface="Times New Roman"/>
                <a:sym typeface="Times New Roman"/>
              </a:rPr>
              <a:t>IAS Machine (Institute for Advanced Studies)</a:t>
            </a:r>
            <a:endParaRPr b="1" sz="3200"/>
          </a:p>
        </p:txBody>
      </p:sp>
      <p:sp>
        <p:nvSpPr>
          <p:cNvPr id="394" name="Google Shape;394;p35"/>
          <p:cNvSpPr txBox="1"/>
          <p:nvPr>
            <p:ph idx="1" type="body"/>
          </p:nvPr>
        </p:nvSpPr>
        <p:spPr>
          <a:xfrm>
            <a:off x="838200" y="777922"/>
            <a:ext cx="10791421" cy="6121676"/>
          </a:xfrm>
          <a:prstGeom prst="rect">
            <a:avLst/>
          </a:prstGeom>
          <a:solidFill>
            <a:srgbClr val="C4E0B2"/>
          </a:solidFill>
          <a:ln cap="flat" cmpd="sng" w="28575">
            <a:solidFill>
              <a:srgbClr val="7030A0"/>
            </a:solidFill>
            <a:prstDash val="solid"/>
            <a:round/>
            <a:headEnd len="sm" w="sm" type="none"/>
            <a:tailEnd len="sm" w="sm" type="none"/>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rgbClr val="0070C0"/>
              </a:buClr>
              <a:buSzPts val="2200"/>
              <a:buNone/>
            </a:pPr>
            <a:r>
              <a:rPr lang="en-US" sz="2200">
                <a:solidFill>
                  <a:srgbClr val="0070C0"/>
                </a:solidFill>
                <a:latin typeface="Times New Roman"/>
                <a:ea typeface="Times New Roman"/>
                <a:cs typeface="Times New Roman"/>
                <a:sym typeface="Times New Roman"/>
              </a:rPr>
              <a:t>Memory buffer register (MBR):</a:t>
            </a:r>
            <a:endParaRPr/>
          </a:p>
          <a:p>
            <a:pPr indent="-228600" lvl="1" marL="685800" rtl="0" algn="l">
              <a:lnSpc>
                <a:spcPct val="90000"/>
              </a:lnSpc>
              <a:spcBef>
                <a:spcPts val="500"/>
              </a:spcBef>
              <a:spcAft>
                <a:spcPts val="0"/>
              </a:spcAft>
              <a:buClr>
                <a:schemeClr val="dk1"/>
              </a:buClr>
              <a:buSzPts val="2200"/>
              <a:buChar char="•"/>
            </a:pPr>
            <a:r>
              <a:rPr lang="en-US" sz="2200">
                <a:latin typeface="Times New Roman"/>
                <a:ea typeface="Times New Roman"/>
                <a:cs typeface="Times New Roman"/>
                <a:sym typeface="Times New Roman"/>
              </a:rPr>
              <a:t>Contains a word to be stored in memory or sent to the I/O unit, or is used to receive a word from memory or from the I/O unit.</a:t>
            </a:r>
            <a:endParaRPr/>
          </a:p>
          <a:p>
            <a:pPr indent="0" lvl="0" marL="0" rtl="0" algn="l">
              <a:lnSpc>
                <a:spcPct val="90000"/>
              </a:lnSpc>
              <a:spcBef>
                <a:spcPts val="1000"/>
              </a:spcBef>
              <a:spcAft>
                <a:spcPts val="0"/>
              </a:spcAft>
              <a:buClr>
                <a:srgbClr val="0070C0"/>
              </a:buClr>
              <a:buSzPts val="2200"/>
              <a:buNone/>
            </a:pPr>
            <a:r>
              <a:rPr lang="en-US" sz="2200">
                <a:solidFill>
                  <a:srgbClr val="0070C0"/>
                </a:solidFill>
                <a:latin typeface="Times New Roman"/>
                <a:ea typeface="Times New Roman"/>
                <a:cs typeface="Times New Roman"/>
                <a:sym typeface="Times New Roman"/>
              </a:rPr>
              <a:t>Memory address register (MAR):  12 bits</a:t>
            </a:r>
            <a:endParaRPr/>
          </a:p>
          <a:p>
            <a:pPr indent="-228600" lvl="1" marL="685800" rtl="0" algn="l">
              <a:lnSpc>
                <a:spcPct val="90000"/>
              </a:lnSpc>
              <a:spcBef>
                <a:spcPts val="500"/>
              </a:spcBef>
              <a:spcAft>
                <a:spcPts val="0"/>
              </a:spcAft>
              <a:buClr>
                <a:schemeClr val="dk1"/>
              </a:buClr>
              <a:buSzPts val="2200"/>
              <a:buChar char="•"/>
            </a:pPr>
            <a:r>
              <a:rPr lang="en-US" sz="2200">
                <a:latin typeface="Times New Roman"/>
                <a:ea typeface="Times New Roman"/>
                <a:cs typeface="Times New Roman"/>
                <a:sym typeface="Times New Roman"/>
              </a:rPr>
              <a:t>Specifies the address in memory of the word to be written from or read into the MBR.</a:t>
            </a:r>
            <a:endParaRPr/>
          </a:p>
          <a:p>
            <a:pPr indent="0" lvl="0" marL="0" rtl="0" algn="l">
              <a:lnSpc>
                <a:spcPct val="90000"/>
              </a:lnSpc>
              <a:spcBef>
                <a:spcPts val="1000"/>
              </a:spcBef>
              <a:spcAft>
                <a:spcPts val="0"/>
              </a:spcAft>
              <a:buClr>
                <a:srgbClr val="0070C0"/>
              </a:buClr>
              <a:buSzPts val="2200"/>
              <a:buNone/>
            </a:pPr>
            <a:r>
              <a:rPr lang="en-US" sz="2200">
                <a:solidFill>
                  <a:srgbClr val="0070C0"/>
                </a:solidFill>
                <a:latin typeface="Times New Roman"/>
                <a:ea typeface="Times New Roman"/>
                <a:cs typeface="Times New Roman"/>
                <a:sym typeface="Times New Roman"/>
              </a:rPr>
              <a:t>Instruction register (IR):</a:t>
            </a:r>
            <a:endParaRPr/>
          </a:p>
          <a:p>
            <a:pPr indent="-228600" lvl="1" marL="685800" rtl="0" algn="l">
              <a:lnSpc>
                <a:spcPct val="90000"/>
              </a:lnSpc>
              <a:spcBef>
                <a:spcPts val="500"/>
              </a:spcBef>
              <a:spcAft>
                <a:spcPts val="0"/>
              </a:spcAft>
              <a:buClr>
                <a:schemeClr val="dk1"/>
              </a:buClr>
              <a:buSzPts val="2200"/>
              <a:buChar char="•"/>
            </a:pPr>
            <a:r>
              <a:rPr lang="en-US" sz="2200">
                <a:latin typeface="Times New Roman"/>
                <a:ea typeface="Times New Roman"/>
                <a:cs typeface="Times New Roman"/>
                <a:sym typeface="Times New Roman"/>
              </a:rPr>
              <a:t>Contains the 8-bit opcode instruction being executed.</a:t>
            </a:r>
            <a:endParaRPr/>
          </a:p>
          <a:p>
            <a:pPr indent="0" lvl="0" marL="0" rtl="0" algn="l">
              <a:lnSpc>
                <a:spcPct val="90000"/>
              </a:lnSpc>
              <a:spcBef>
                <a:spcPts val="1000"/>
              </a:spcBef>
              <a:spcAft>
                <a:spcPts val="0"/>
              </a:spcAft>
              <a:buClr>
                <a:srgbClr val="0070C0"/>
              </a:buClr>
              <a:buSzPts val="2200"/>
              <a:buNone/>
            </a:pPr>
            <a:r>
              <a:rPr lang="en-US" sz="2200">
                <a:solidFill>
                  <a:srgbClr val="0070C0"/>
                </a:solidFill>
                <a:latin typeface="Times New Roman"/>
                <a:ea typeface="Times New Roman"/>
                <a:cs typeface="Times New Roman"/>
                <a:sym typeface="Times New Roman"/>
              </a:rPr>
              <a:t>Instruction buffer register (IBR):</a:t>
            </a:r>
            <a:endParaRPr/>
          </a:p>
          <a:p>
            <a:pPr indent="-228600" lvl="1" marL="685800" rtl="0" algn="l">
              <a:lnSpc>
                <a:spcPct val="90000"/>
              </a:lnSpc>
              <a:spcBef>
                <a:spcPts val="500"/>
              </a:spcBef>
              <a:spcAft>
                <a:spcPts val="0"/>
              </a:spcAft>
              <a:buClr>
                <a:schemeClr val="dk1"/>
              </a:buClr>
              <a:buSzPts val="2200"/>
              <a:buChar char="•"/>
            </a:pPr>
            <a:r>
              <a:rPr lang="en-US" sz="2200">
                <a:latin typeface="Times New Roman"/>
                <a:ea typeface="Times New Roman"/>
                <a:cs typeface="Times New Roman"/>
                <a:sym typeface="Times New Roman"/>
              </a:rPr>
              <a:t>Holds temporarily the right hand instruction from a word in memory.</a:t>
            </a:r>
            <a:endParaRPr/>
          </a:p>
          <a:p>
            <a:pPr indent="0" lvl="0" marL="0" rtl="0" algn="l">
              <a:lnSpc>
                <a:spcPct val="90000"/>
              </a:lnSpc>
              <a:spcBef>
                <a:spcPts val="1000"/>
              </a:spcBef>
              <a:spcAft>
                <a:spcPts val="0"/>
              </a:spcAft>
              <a:buClr>
                <a:srgbClr val="0070C0"/>
              </a:buClr>
              <a:buSzPts val="2200"/>
              <a:buNone/>
            </a:pPr>
            <a:r>
              <a:rPr lang="en-US" sz="2200">
                <a:solidFill>
                  <a:srgbClr val="0070C0"/>
                </a:solidFill>
                <a:latin typeface="Times New Roman"/>
                <a:ea typeface="Times New Roman"/>
                <a:cs typeface="Times New Roman"/>
                <a:sym typeface="Times New Roman"/>
              </a:rPr>
              <a:t>PC:</a:t>
            </a:r>
            <a:endParaRPr/>
          </a:p>
          <a:p>
            <a:pPr indent="-228600" lvl="1" marL="685800" rtl="0" algn="l">
              <a:lnSpc>
                <a:spcPct val="90000"/>
              </a:lnSpc>
              <a:spcBef>
                <a:spcPts val="500"/>
              </a:spcBef>
              <a:spcAft>
                <a:spcPts val="0"/>
              </a:spcAft>
              <a:buClr>
                <a:schemeClr val="dk1"/>
              </a:buClr>
              <a:buSzPts val="2200"/>
              <a:buChar char="•"/>
            </a:pPr>
            <a:r>
              <a:rPr lang="en-US" sz="2200">
                <a:latin typeface="Times New Roman"/>
                <a:ea typeface="Times New Roman"/>
                <a:cs typeface="Times New Roman"/>
                <a:sym typeface="Times New Roman"/>
              </a:rPr>
              <a:t>Connected to the internal address bus, the Program Counter holds the address in memory of the next program instruction. Notice that it doesn’t connect directly to the memory, but must go via the  MAR.</a:t>
            </a:r>
            <a:endParaRPr/>
          </a:p>
          <a:p>
            <a:pPr indent="0" lvl="0" marL="0" rtl="0" algn="l">
              <a:lnSpc>
                <a:spcPct val="90000"/>
              </a:lnSpc>
              <a:spcBef>
                <a:spcPts val="1000"/>
              </a:spcBef>
              <a:spcAft>
                <a:spcPts val="0"/>
              </a:spcAft>
              <a:buClr>
                <a:srgbClr val="0070C0"/>
              </a:buClr>
              <a:buSzPts val="2200"/>
              <a:buNone/>
            </a:pPr>
            <a:r>
              <a:rPr lang="en-US" sz="2200">
                <a:solidFill>
                  <a:srgbClr val="0070C0"/>
                </a:solidFill>
                <a:latin typeface="Times New Roman"/>
                <a:ea typeface="Times New Roman"/>
                <a:cs typeface="Times New Roman"/>
                <a:sym typeface="Times New Roman"/>
              </a:rPr>
              <a:t>Accumulator (AC) and Multiplier Quotient (MQ):</a:t>
            </a:r>
            <a:endParaRPr/>
          </a:p>
          <a:p>
            <a:pPr indent="-228600" lvl="1" marL="685800" rtl="0" algn="l">
              <a:lnSpc>
                <a:spcPct val="90000"/>
              </a:lnSpc>
              <a:spcBef>
                <a:spcPts val="500"/>
              </a:spcBef>
              <a:spcAft>
                <a:spcPts val="0"/>
              </a:spcAft>
              <a:buClr>
                <a:schemeClr val="dk1"/>
              </a:buClr>
              <a:buSzPts val="2200"/>
              <a:buChar char="•"/>
            </a:pPr>
            <a:r>
              <a:rPr lang="en-US" sz="2200">
                <a:latin typeface="Times New Roman"/>
                <a:ea typeface="Times New Roman"/>
                <a:cs typeface="Times New Roman"/>
                <a:sym typeface="Times New Roman"/>
              </a:rPr>
              <a:t>Hold temporary operands and result of ALU operation.</a:t>
            </a:r>
            <a:endParaRPr/>
          </a:p>
          <a:p>
            <a:pPr indent="-228600" lvl="0" marL="228600" rtl="0" algn="l">
              <a:lnSpc>
                <a:spcPct val="90000"/>
              </a:lnSpc>
              <a:spcBef>
                <a:spcPts val="1000"/>
              </a:spcBef>
              <a:spcAft>
                <a:spcPts val="0"/>
              </a:spcAft>
              <a:buClr>
                <a:srgbClr val="C00000"/>
              </a:buClr>
              <a:buSzPts val="2200"/>
              <a:buChar char="•"/>
            </a:pPr>
            <a:r>
              <a:rPr lang="en-US" sz="2200">
                <a:solidFill>
                  <a:srgbClr val="C00000"/>
                </a:solidFill>
                <a:latin typeface="Times New Roman"/>
                <a:ea typeface="Times New Roman"/>
                <a:cs typeface="Times New Roman"/>
                <a:sym typeface="Times New Roman"/>
              </a:rPr>
              <a:t>Ex. </a:t>
            </a:r>
            <a:r>
              <a:rPr b="1" lang="en-US" sz="2200">
                <a:solidFill>
                  <a:srgbClr val="C00000"/>
                </a:solidFill>
                <a:latin typeface="Times New Roman"/>
                <a:ea typeface="Times New Roman"/>
                <a:cs typeface="Times New Roman"/>
                <a:sym typeface="Times New Roman"/>
              </a:rPr>
              <a:t>40bit *40 bit=80 bit then AC=MSB (40 bit) and MQ=LSB (40 bit)</a:t>
            </a:r>
            <a:endParaRPr b="1" sz="2200">
              <a:latin typeface="Times New Roman"/>
              <a:ea typeface="Times New Roman"/>
              <a:cs typeface="Times New Roman"/>
              <a:sym typeface="Times New Roman"/>
            </a:endParaRPr>
          </a:p>
        </p:txBody>
      </p:sp>
      <p:pic>
        <p:nvPicPr>
          <p:cNvPr id="395" name="Google Shape;395;p35"/>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6"/>
          <p:cNvSpPr txBox="1"/>
          <p:nvPr>
            <p:ph type="title"/>
          </p:nvPr>
        </p:nvSpPr>
        <p:spPr>
          <a:xfrm>
            <a:off x="838200" y="202621"/>
            <a:ext cx="10515600" cy="558090"/>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IAS Machine Instruction Format </a:t>
            </a:r>
            <a:endParaRPr b="1" sz="3200">
              <a:latin typeface="Times New Roman"/>
              <a:ea typeface="Times New Roman"/>
              <a:cs typeface="Times New Roman"/>
              <a:sym typeface="Times New Roman"/>
            </a:endParaRPr>
          </a:p>
        </p:txBody>
      </p:sp>
      <p:sp>
        <p:nvSpPr>
          <p:cNvPr id="401" name="Google Shape;401;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02" name="Google Shape;402;p36"/>
          <p:cNvPicPr preferRelativeResize="0"/>
          <p:nvPr/>
        </p:nvPicPr>
        <p:blipFill rotWithShape="1">
          <a:blip r:embed="rId3">
            <a:alphaModFix/>
          </a:blip>
          <a:srcRect b="0" l="0" r="0" t="0"/>
          <a:stretch/>
        </p:blipFill>
        <p:spPr>
          <a:xfrm>
            <a:off x="162197" y="1652295"/>
            <a:ext cx="5618080" cy="640029"/>
          </a:xfrm>
          <a:prstGeom prst="rect">
            <a:avLst/>
          </a:prstGeom>
          <a:noFill/>
          <a:ln cap="flat" cmpd="sng" w="28575">
            <a:solidFill>
              <a:schemeClr val="accent2"/>
            </a:solidFill>
            <a:prstDash val="solid"/>
            <a:miter lim="800000"/>
            <a:headEnd len="sm" w="sm" type="none"/>
            <a:tailEnd len="sm" w="sm" type="none"/>
          </a:ln>
        </p:spPr>
      </p:pic>
      <p:pic>
        <p:nvPicPr>
          <p:cNvPr id="403" name="Google Shape;403;p36"/>
          <p:cNvPicPr preferRelativeResize="0"/>
          <p:nvPr/>
        </p:nvPicPr>
        <p:blipFill rotWithShape="1">
          <a:blip r:embed="rId4">
            <a:alphaModFix/>
          </a:blip>
          <a:srcRect b="0" l="0" r="0" t="0"/>
          <a:stretch/>
        </p:blipFill>
        <p:spPr>
          <a:xfrm>
            <a:off x="162197" y="2920536"/>
            <a:ext cx="5618080" cy="1295288"/>
          </a:xfrm>
          <a:prstGeom prst="rect">
            <a:avLst/>
          </a:prstGeom>
          <a:noFill/>
          <a:ln cap="flat" cmpd="sng" w="28575">
            <a:solidFill>
              <a:schemeClr val="accent2"/>
            </a:solidFill>
            <a:prstDash val="solid"/>
            <a:miter lim="800000"/>
            <a:headEnd len="sm" w="sm" type="none"/>
            <a:tailEnd len="sm" w="sm" type="none"/>
          </a:ln>
        </p:spPr>
      </p:pic>
      <p:sp>
        <p:nvSpPr>
          <p:cNvPr id="404" name="Google Shape;404;p36"/>
          <p:cNvSpPr/>
          <p:nvPr/>
        </p:nvSpPr>
        <p:spPr>
          <a:xfrm>
            <a:off x="1835287" y="4618630"/>
            <a:ext cx="1915909" cy="341632"/>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9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 Instruction word</a:t>
            </a:r>
            <a:endParaRPr b="0" i="0" sz="1400" u="none" cap="none" strike="noStrike">
              <a:solidFill>
                <a:srgbClr val="000000"/>
              </a:solidFill>
              <a:latin typeface="Arial"/>
              <a:ea typeface="Arial"/>
              <a:cs typeface="Arial"/>
              <a:sym typeface="Arial"/>
            </a:endParaRPr>
          </a:p>
        </p:txBody>
      </p:sp>
      <p:sp>
        <p:nvSpPr>
          <p:cNvPr id="405" name="Google Shape;405;p36"/>
          <p:cNvSpPr txBox="1"/>
          <p:nvPr>
            <p:ph idx="1" type="body"/>
          </p:nvPr>
        </p:nvSpPr>
        <p:spPr>
          <a:xfrm>
            <a:off x="5945875" y="888020"/>
            <a:ext cx="5950424" cy="4465838"/>
          </a:xfrm>
          <a:prstGeom prst="rect">
            <a:avLst/>
          </a:prstGeom>
          <a:solidFill>
            <a:srgbClr val="FBE4D4"/>
          </a:solidFill>
          <a:ln cap="flat" cmpd="sng" w="9525">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228600" lvl="0" marL="228600" rtl="0" algn="just">
              <a:lnSpc>
                <a:spcPct val="90000"/>
              </a:lnSpc>
              <a:spcBef>
                <a:spcPts val="0"/>
              </a:spcBef>
              <a:spcAft>
                <a:spcPts val="0"/>
              </a:spcAft>
              <a:buClr>
                <a:srgbClr val="C00000"/>
              </a:buClr>
              <a:buSzPts val="2400"/>
              <a:buChar char="•"/>
            </a:pPr>
            <a:r>
              <a:rPr b="1" lang="en-US" sz="2400">
                <a:solidFill>
                  <a:srgbClr val="C00000"/>
                </a:solidFill>
                <a:latin typeface="Arial"/>
                <a:ea typeface="Arial"/>
                <a:cs typeface="Arial"/>
                <a:sym typeface="Arial"/>
              </a:rPr>
              <a:t>Opcode</a:t>
            </a:r>
            <a:r>
              <a:rPr lang="en-US" sz="2400">
                <a:solidFill>
                  <a:srgbClr val="282829"/>
                </a:solidFill>
                <a:latin typeface="Arial"/>
                <a:ea typeface="Arial"/>
                <a:cs typeface="Arial"/>
                <a:sym typeface="Arial"/>
              </a:rPr>
              <a:t> is an instruction that tells processor what to do with the variable or data written besides it. Ex MOV: 8BH; LOAD:3AH; STOR:32H; ADD:86H</a:t>
            </a:r>
            <a:endParaRPr sz="2400">
              <a:solidFill>
                <a:srgbClr val="282829"/>
              </a:solidFill>
              <a:latin typeface="Arial"/>
              <a:ea typeface="Arial"/>
              <a:cs typeface="Arial"/>
              <a:sym typeface="Arial"/>
            </a:endParaRPr>
          </a:p>
          <a:p>
            <a:pPr indent="-228600" lvl="0" marL="228600" rtl="0" algn="just">
              <a:lnSpc>
                <a:spcPct val="90000"/>
              </a:lnSpc>
              <a:spcBef>
                <a:spcPts val="1000"/>
              </a:spcBef>
              <a:spcAft>
                <a:spcPts val="0"/>
              </a:spcAft>
              <a:buClr>
                <a:srgbClr val="C00000"/>
              </a:buClr>
              <a:buSzPts val="2400"/>
              <a:buChar char="•"/>
            </a:pPr>
            <a:r>
              <a:rPr b="1" lang="en-US" sz="2400">
                <a:solidFill>
                  <a:srgbClr val="C00000"/>
                </a:solidFill>
                <a:latin typeface="Arial"/>
                <a:ea typeface="Arial"/>
                <a:cs typeface="Arial"/>
                <a:sym typeface="Arial"/>
              </a:rPr>
              <a:t>Oprand</a:t>
            </a:r>
            <a:r>
              <a:rPr lang="en-US" sz="2400">
                <a:solidFill>
                  <a:srgbClr val="282829"/>
                </a:solidFill>
                <a:latin typeface="Arial"/>
                <a:ea typeface="Arial"/>
                <a:cs typeface="Arial"/>
                <a:sym typeface="Arial"/>
              </a:rPr>
              <a:t> is a variable that stores data(and data can be a memory address or any data that we want to process).</a:t>
            </a:r>
            <a:endParaRPr/>
          </a:p>
          <a:p>
            <a:pPr indent="-228600" lvl="0" marL="228600" rtl="0" algn="just">
              <a:lnSpc>
                <a:spcPct val="90000"/>
              </a:lnSpc>
              <a:spcBef>
                <a:spcPts val="1000"/>
              </a:spcBef>
              <a:spcAft>
                <a:spcPts val="0"/>
              </a:spcAft>
              <a:buClr>
                <a:srgbClr val="282829"/>
              </a:buClr>
              <a:buSzPts val="2400"/>
              <a:buChar char="•"/>
            </a:pPr>
            <a:r>
              <a:rPr lang="en-US" sz="2400">
                <a:solidFill>
                  <a:srgbClr val="282829"/>
                </a:solidFill>
                <a:latin typeface="Arial"/>
                <a:ea typeface="Arial"/>
                <a:cs typeface="Arial"/>
                <a:sym typeface="Arial"/>
              </a:rPr>
              <a:t>e.g. </a:t>
            </a:r>
            <a:r>
              <a:rPr b="1" lang="en-US" sz="2400">
                <a:solidFill>
                  <a:srgbClr val="002060"/>
                </a:solidFill>
                <a:latin typeface="Arial"/>
                <a:ea typeface="Arial"/>
                <a:cs typeface="Arial"/>
                <a:sym typeface="Arial"/>
              </a:rPr>
              <a:t>MOV</a:t>
            </a:r>
            <a:r>
              <a:rPr lang="en-US" sz="2400">
                <a:solidFill>
                  <a:srgbClr val="282829"/>
                </a:solidFill>
                <a:latin typeface="Arial"/>
                <a:ea typeface="Arial"/>
                <a:cs typeface="Arial"/>
                <a:sym typeface="Arial"/>
              </a:rPr>
              <a:t> AL,BL</a:t>
            </a:r>
            <a:endParaRPr/>
          </a:p>
          <a:p>
            <a:pPr indent="-228600" lvl="0" marL="228600" rtl="0" algn="just">
              <a:lnSpc>
                <a:spcPct val="90000"/>
              </a:lnSpc>
              <a:spcBef>
                <a:spcPts val="1000"/>
              </a:spcBef>
              <a:spcAft>
                <a:spcPts val="0"/>
              </a:spcAft>
              <a:buClr>
                <a:srgbClr val="282829"/>
              </a:buClr>
              <a:buSzPts val="2400"/>
              <a:buChar char="•"/>
            </a:pPr>
            <a:r>
              <a:rPr lang="en-US" sz="2400">
                <a:solidFill>
                  <a:srgbClr val="282829"/>
                </a:solidFill>
                <a:latin typeface="Arial"/>
                <a:ea typeface="Arial"/>
                <a:cs typeface="Arial"/>
                <a:sym typeface="Arial"/>
              </a:rPr>
              <a:t>here instruction MOV is an opcode. AL &amp; BL are oprands.</a:t>
            </a:r>
            <a:endParaRPr/>
          </a:p>
        </p:txBody>
      </p:sp>
      <p:sp>
        <p:nvSpPr>
          <p:cNvPr id="406" name="Google Shape;406;p36"/>
          <p:cNvSpPr/>
          <p:nvPr/>
        </p:nvSpPr>
        <p:spPr>
          <a:xfrm>
            <a:off x="774154" y="5523249"/>
            <a:ext cx="10643692" cy="1015663"/>
          </a:xfrm>
          <a:prstGeom prst="rect">
            <a:avLst/>
          </a:prstGeom>
          <a:solidFill>
            <a:schemeClr val="lt1"/>
          </a:solidFill>
          <a:ln cap="flat" cmpd="sng" w="9525">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1" lang="en-US" sz="2000" u="none" cap="none" strike="noStrike">
                <a:solidFill>
                  <a:srgbClr val="7030A0"/>
                </a:solidFill>
                <a:latin typeface="Arial"/>
                <a:ea typeface="Arial"/>
                <a:cs typeface="Arial"/>
                <a:sym typeface="Arial"/>
              </a:rPr>
              <a:t>Opcode is processor’s Operational Code which is designed during the manufacturing of the chip. Which means you can not change the opcode unless you change the HARDWARE design of the processor.</a:t>
            </a:r>
            <a:endParaRPr b="1" i="1" sz="2000" u="none" cap="none" strike="noStrike">
              <a:solidFill>
                <a:srgbClr val="7030A0"/>
              </a:solidFill>
              <a:latin typeface="Arial"/>
              <a:ea typeface="Arial"/>
              <a:cs typeface="Arial"/>
              <a:sym typeface="Arial"/>
            </a:endParaRPr>
          </a:p>
        </p:txBody>
      </p:sp>
      <p:pic>
        <p:nvPicPr>
          <p:cNvPr id="407" name="Google Shape;407;p36"/>
          <p:cNvPicPr preferRelativeResize="0"/>
          <p:nvPr/>
        </p:nvPicPr>
        <p:blipFill rotWithShape="1">
          <a:blip r:embed="rId5">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5"/>
                                        </p:tgtEl>
                                        <p:attrNameLst>
                                          <p:attrName>style.visibility</p:attrName>
                                        </p:attrNameLst>
                                      </p:cBhvr>
                                      <p:to>
                                        <p:strVal val="visible"/>
                                      </p:to>
                                    </p:set>
                                    <p:anim calcmode="lin" valueType="num">
                                      <p:cBhvr additive="base">
                                        <p:cTn dur="500"/>
                                        <p:tgtEl>
                                          <p:spTgt spid="4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7"/>
          <p:cNvSpPr txBox="1"/>
          <p:nvPr>
            <p:ph type="title"/>
          </p:nvPr>
        </p:nvSpPr>
        <p:spPr>
          <a:xfrm>
            <a:off x="838200" y="365126"/>
            <a:ext cx="10515600" cy="617514"/>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IAS working Steps</a:t>
            </a:r>
            <a:endParaRPr b="1" sz="3200">
              <a:latin typeface="Times New Roman"/>
              <a:ea typeface="Times New Roman"/>
              <a:cs typeface="Times New Roman"/>
              <a:sym typeface="Times New Roman"/>
            </a:endParaRPr>
          </a:p>
        </p:txBody>
      </p:sp>
      <p:sp>
        <p:nvSpPr>
          <p:cNvPr id="413" name="Google Shape;41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14" name="Google Shape;414;p37"/>
          <p:cNvPicPr preferRelativeResize="0"/>
          <p:nvPr>
            <p:ph idx="1" type="body"/>
          </p:nvPr>
        </p:nvPicPr>
        <p:blipFill rotWithShape="1">
          <a:blip r:embed="rId3">
            <a:alphaModFix/>
          </a:blip>
          <a:srcRect b="17424" l="18588" r="9755" t="11363"/>
          <a:stretch/>
        </p:blipFill>
        <p:spPr>
          <a:xfrm>
            <a:off x="838199" y="1193352"/>
            <a:ext cx="5794613" cy="5440509"/>
          </a:xfrm>
          <a:prstGeom prst="rect">
            <a:avLst/>
          </a:prstGeom>
          <a:noFill/>
          <a:ln cap="flat" cmpd="sng" w="38100">
            <a:solidFill>
              <a:schemeClr val="accent2"/>
            </a:solidFill>
            <a:prstDash val="solid"/>
            <a:miter lim="800000"/>
            <a:headEnd len="sm" w="sm" type="none"/>
            <a:tailEnd len="sm" w="sm" type="none"/>
          </a:ln>
        </p:spPr>
      </p:pic>
      <p:sp>
        <p:nvSpPr>
          <p:cNvPr id="415" name="Google Shape;415;p37"/>
          <p:cNvSpPr/>
          <p:nvPr/>
        </p:nvSpPr>
        <p:spPr>
          <a:xfrm>
            <a:off x="7446417" y="1193352"/>
            <a:ext cx="3321740" cy="1969770"/>
          </a:xfrm>
          <a:prstGeom prst="rect">
            <a:avLst/>
          </a:prstGeom>
          <a:noFill/>
          <a:ln cap="flat" cmpd="sng" w="9525">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Memory:</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C00000"/>
              </a:buClr>
              <a:buSzPts val="1800"/>
              <a:buFont typeface="Times New Roman"/>
              <a:buAutoNum type="arabicPeriod"/>
            </a:pPr>
            <a:r>
              <a:rPr b="1" i="0" lang="en-US" sz="1800" u="none" cap="none" strike="noStrike">
                <a:solidFill>
                  <a:srgbClr val="C00000"/>
                </a:solidFill>
                <a:latin typeface="Times New Roman"/>
                <a:ea typeface="Times New Roman"/>
                <a:cs typeface="Times New Roman"/>
                <a:sym typeface="Times New Roman"/>
              </a:rPr>
              <a:t>LOAD M(X)  500, ADD M(X) 501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B050"/>
              </a:buClr>
              <a:buSzPts val="1800"/>
              <a:buFont typeface="Times New Roman"/>
              <a:buAutoNum type="arabicPeriod"/>
            </a:pPr>
            <a:r>
              <a:rPr b="1" i="0" lang="en-US" sz="1800" u="none" cap="none" strike="noStrike">
                <a:solidFill>
                  <a:srgbClr val="00B050"/>
                </a:solidFill>
                <a:latin typeface="Times New Roman"/>
                <a:ea typeface="Times New Roman"/>
                <a:cs typeface="Times New Roman"/>
                <a:sym typeface="Times New Roman"/>
              </a:rPr>
              <a:t> STOR  M(X) 500, (Other Instruction)    500=7</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2060"/>
              </a:buClr>
              <a:buSzPts val="1600"/>
              <a:buFont typeface="Times New Roman"/>
              <a:buAutoNum type="arabicPlain" startAt="500"/>
            </a:pPr>
            <a:r>
              <a:rPr b="1" i="0" lang="en-US" sz="1600" u="none" cap="none" strike="noStrike">
                <a:solidFill>
                  <a:srgbClr val="002060"/>
                </a:solidFill>
                <a:latin typeface="Times New Roman"/>
                <a:ea typeface="Times New Roman"/>
                <a:cs typeface="Times New Roman"/>
                <a:sym typeface="Times New Roman"/>
              </a:rPr>
              <a:t>3</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2060"/>
              </a:buClr>
              <a:buSzPts val="1600"/>
              <a:buFont typeface="Times New Roman"/>
              <a:buAutoNum type="arabicPlain" startAt="500"/>
            </a:pPr>
            <a:r>
              <a:rPr b="1" i="0" lang="en-US" sz="1600" u="none" cap="none" strike="noStrike">
                <a:solidFill>
                  <a:srgbClr val="002060"/>
                </a:solidFill>
                <a:latin typeface="Times New Roman"/>
                <a:ea typeface="Times New Roman"/>
                <a:cs typeface="Times New Roman"/>
                <a:sym typeface="Times New Roman"/>
              </a:rPr>
              <a:t>4</a:t>
            </a:r>
            <a:endParaRPr b="0" i="0" sz="2000" u="none" cap="none" strike="noStrike">
              <a:solidFill>
                <a:schemeClr val="dk1"/>
              </a:solidFill>
              <a:latin typeface="Times New Roman"/>
              <a:ea typeface="Times New Roman"/>
              <a:cs typeface="Times New Roman"/>
              <a:sym typeface="Times New Roman"/>
            </a:endParaRPr>
          </a:p>
        </p:txBody>
      </p:sp>
      <p:sp>
        <p:nvSpPr>
          <p:cNvPr id="416" name="Google Shape;416;p37"/>
          <p:cNvSpPr/>
          <p:nvPr/>
        </p:nvSpPr>
        <p:spPr>
          <a:xfrm>
            <a:off x="6808813" y="5755523"/>
            <a:ext cx="565763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Calibri"/>
                <a:ea typeface="Calibri"/>
                <a:cs typeface="Calibri"/>
                <a:sym typeface="Calibri"/>
                <a:hlinkClick r:id="rId4">
                  <a:extLst>
                    <a:ext uri="{A12FA001-AC4F-418D-AE19-62706E023703}">
                      <ahyp:hlinkClr val="tx"/>
                    </a:ext>
                  </a:extLst>
                </a:hlinkClick>
              </a:rPr>
              <a:t>Ref:: https://www.youtube.com/watch?v=mVbxrQE4f90</a:t>
            </a: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id="417" name="Google Shape;417;p37"/>
          <p:cNvPicPr preferRelativeResize="0"/>
          <p:nvPr/>
        </p:nvPicPr>
        <p:blipFill rotWithShape="1">
          <a:blip r:embed="rId5">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500"/>
                                        <p:tgtEl>
                                          <p:spTgt spid="4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423" name="Google Shape;42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24" name="Google Shape;424;p38"/>
          <p:cNvSpPr txBox="1"/>
          <p:nvPr/>
        </p:nvSpPr>
        <p:spPr>
          <a:xfrm>
            <a:off x="838200" y="365126"/>
            <a:ext cx="10515600" cy="617514"/>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IAS working Steps</a:t>
            </a:r>
            <a:endParaRPr b="1" i="0" sz="3200" u="none" cap="none" strike="noStrike">
              <a:solidFill>
                <a:schemeClr val="dk1"/>
              </a:solidFill>
              <a:latin typeface="Times New Roman"/>
              <a:ea typeface="Times New Roman"/>
              <a:cs typeface="Times New Roman"/>
              <a:sym typeface="Times New Roman"/>
            </a:endParaRPr>
          </a:p>
        </p:txBody>
      </p:sp>
      <p:pic>
        <p:nvPicPr>
          <p:cNvPr id="425" name="Google Shape;425;p38"/>
          <p:cNvPicPr preferRelativeResize="0"/>
          <p:nvPr/>
        </p:nvPicPr>
        <p:blipFill rotWithShape="1">
          <a:blip r:embed="rId3">
            <a:alphaModFix/>
          </a:blip>
          <a:srcRect b="0" l="0" r="0" t="0"/>
          <a:stretch/>
        </p:blipFill>
        <p:spPr>
          <a:xfrm>
            <a:off x="258378" y="1294448"/>
            <a:ext cx="8110588" cy="4882515"/>
          </a:xfrm>
          <a:prstGeom prst="rect">
            <a:avLst/>
          </a:prstGeom>
          <a:noFill/>
          <a:ln cap="flat" cmpd="sng" w="9525">
            <a:solidFill>
              <a:schemeClr val="dk1"/>
            </a:solidFill>
            <a:prstDash val="solid"/>
            <a:round/>
            <a:headEnd len="sm" w="sm" type="none"/>
            <a:tailEnd len="sm" w="sm" type="none"/>
          </a:ln>
        </p:spPr>
      </p:pic>
      <p:sp>
        <p:nvSpPr>
          <p:cNvPr id="426" name="Google Shape;426;p38"/>
          <p:cNvSpPr/>
          <p:nvPr/>
        </p:nvSpPr>
        <p:spPr>
          <a:xfrm>
            <a:off x="8610600" y="2577338"/>
            <a:ext cx="3205414" cy="1969770"/>
          </a:xfrm>
          <a:prstGeom prst="rect">
            <a:avLst/>
          </a:prstGeom>
          <a:solidFill>
            <a:srgbClr val="E1EFD8"/>
          </a:solidFill>
          <a:ln cap="flat" cmpd="sng" w="9525">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Memory: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00000"/>
                </a:solidFill>
                <a:latin typeface="Times New Roman"/>
                <a:ea typeface="Times New Roman"/>
                <a:cs typeface="Times New Roman"/>
                <a:sym typeface="Times New Roman"/>
              </a:rPr>
              <a:t>1.  LOAD M(X)  500,  </a:t>
            </a:r>
            <a:r>
              <a:rPr b="1" i="0" lang="en-US" sz="1800" u="none" cap="none" strike="sngStrike">
                <a:solidFill>
                  <a:srgbClr val="C00000"/>
                </a:solidFill>
                <a:latin typeface="Times New Roman"/>
                <a:ea typeface="Times New Roman"/>
                <a:cs typeface="Times New Roman"/>
                <a:sym typeface="Times New Roman"/>
              </a:rPr>
              <a:t>ADD M(X) 501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B050"/>
                </a:solidFill>
                <a:latin typeface="Times New Roman"/>
                <a:ea typeface="Times New Roman"/>
                <a:cs typeface="Times New Roman"/>
                <a:sym typeface="Times New Roman"/>
              </a:rPr>
              <a:t>2.  </a:t>
            </a:r>
            <a:r>
              <a:rPr b="1" i="0" lang="en-US" sz="1800" u="none" cap="none" strike="sngStrike">
                <a:solidFill>
                  <a:srgbClr val="00B050"/>
                </a:solidFill>
                <a:latin typeface="Times New Roman"/>
                <a:ea typeface="Times New Roman"/>
                <a:cs typeface="Times New Roman"/>
                <a:sym typeface="Times New Roman"/>
              </a:rPr>
              <a:t>STOR  M(X) 500, (Other Instruction)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2060"/>
              </a:buClr>
              <a:buSzPts val="1600"/>
              <a:buFont typeface="Times New Roman"/>
              <a:buAutoNum type="arabicPlain" startAt="500"/>
            </a:pPr>
            <a:r>
              <a:rPr b="1" i="0" lang="en-US" sz="1600" u="none" cap="none" strike="noStrike">
                <a:solidFill>
                  <a:srgbClr val="002060"/>
                </a:solidFill>
                <a:latin typeface="Times New Roman"/>
                <a:ea typeface="Times New Roman"/>
                <a:cs typeface="Times New Roman"/>
                <a:sym typeface="Times New Roman"/>
              </a:rPr>
              <a:t>3</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2060"/>
              </a:buClr>
              <a:buSzPts val="1600"/>
              <a:buFont typeface="Times New Roman"/>
              <a:buAutoNum type="arabicPlain" startAt="500"/>
            </a:pPr>
            <a:r>
              <a:rPr b="1" i="0" lang="en-US" sz="1600" u="none" cap="none" strike="noStrike">
                <a:solidFill>
                  <a:srgbClr val="002060"/>
                </a:solidFill>
                <a:latin typeface="Times New Roman"/>
                <a:ea typeface="Times New Roman"/>
                <a:cs typeface="Times New Roman"/>
                <a:sym typeface="Times New Roman"/>
              </a:rPr>
              <a:t>4</a:t>
            </a:r>
            <a:endParaRPr b="0" i="0" sz="2000" u="none" cap="none" strike="noStrike">
              <a:solidFill>
                <a:schemeClr val="dk1"/>
              </a:solidFill>
              <a:latin typeface="Times New Roman"/>
              <a:ea typeface="Times New Roman"/>
              <a:cs typeface="Times New Roman"/>
              <a:sym typeface="Times New Roman"/>
            </a:endParaRPr>
          </a:p>
        </p:txBody>
      </p:sp>
      <p:pic>
        <p:nvPicPr>
          <p:cNvPr id="427" name="Google Shape;427;p38"/>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500"/>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433" name="Google Shape;43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34" name="Google Shape;434;p39"/>
          <p:cNvSpPr txBox="1"/>
          <p:nvPr/>
        </p:nvSpPr>
        <p:spPr>
          <a:xfrm>
            <a:off x="838200" y="365126"/>
            <a:ext cx="10515600" cy="617514"/>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IAS working Steps</a:t>
            </a:r>
            <a:endParaRPr b="1" i="0" sz="3200" u="none" cap="none" strike="noStrike">
              <a:solidFill>
                <a:schemeClr val="dk1"/>
              </a:solidFill>
              <a:latin typeface="Times New Roman"/>
              <a:ea typeface="Times New Roman"/>
              <a:cs typeface="Times New Roman"/>
              <a:sym typeface="Times New Roman"/>
            </a:endParaRPr>
          </a:p>
        </p:txBody>
      </p:sp>
      <p:pic>
        <p:nvPicPr>
          <p:cNvPr id="435" name="Google Shape;435;p39"/>
          <p:cNvPicPr preferRelativeResize="0"/>
          <p:nvPr/>
        </p:nvPicPr>
        <p:blipFill rotWithShape="1">
          <a:blip r:embed="rId3">
            <a:alphaModFix/>
          </a:blip>
          <a:srcRect b="0" l="0" r="0" t="0"/>
          <a:stretch/>
        </p:blipFill>
        <p:spPr>
          <a:xfrm>
            <a:off x="460347" y="1506388"/>
            <a:ext cx="8137965" cy="4444036"/>
          </a:xfrm>
          <a:prstGeom prst="rect">
            <a:avLst/>
          </a:prstGeom>
          <a:noFill/>
          <a:ln cap="flat" cmpd="sng" w="9525">
            <a:solidFill>
              <a:schemeClr val="dk1"/>
            </a:solidFill>
            <a:prstDash val="solid"/>
            <a:round/>
            <a:headEnd len="sm" w="sm" type="none"/>
            <a:tailEnd len="sm" w="sm" type="none"/>
          </a:ln>
        </p:spPr>
      </p:pic>
      <p:sp>
        <p:nvSpPr>
          <p:cNvPr id="436" name="Google Shape;436;p39"/>
          <p:cNvSpPr/>
          <p:nvPr/>
        </p:nvSpPr>
        <p:spPr>
          <a:xfrm>
            <a:off x="8801612" y="2462411"/>
            <a:ext cx="2930041" cy="2185214"/>
          </a:xfrm>
          <a:prstGeom prst="rect">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Memory: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C00000"/>
                </a:solidFill>
                <a:latin typeface="Times New Roman"/>
                <a:ea typeface="Times New Roman"/>
                <a:cs typeface="Times New Roman"/>
                <a:sym typeface="Times New Roman"/>
              </a:rPr>
              <a:t>1.  </a:t>
            </a:r>
            <a:r>
              <a:rPr b="1" i="0" lang="en-US" sz="2000" u="none" cap="none" strike="sngStrike">
                <a:solidFill>
                  <a:srgbClr val="C00000"/>
                </a:solidFill>
                <a:latin typeface="Times New Roman"/>
                <a:ea typeface="Times New Roman"/>
                <a:cs typeface="Times New Roman"/>
                <a:sym typeface="Times New Roman"/>
              </a:rPr>
              <a:t>LOAD M(X)  500,</a:t>
            </a:r>
            <a:r>
              <a:rPr b="1" i="0" lang="en-US" sz="2000" u="none" cap="none" strike="noStrike">
                <a:solidFill>
                  <a:srgbClr val="C00000"/>
                </a:solidFill>
                <a:latin typeface="Times New Roman"/>
                <a:ea typeface="Times New Roman"/>
                <a:cs typeface="Times New Roman"/>
                <a:sym typeface="Times New Roman"/>
              </a:rPr>
              <a:t>    ADD M(X) 501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B050"/>
                </a:solidFill>
                <a:latin typeface="Times New Roman"/>
                <a:ea typeface="Times New Roman"/>
                <a:cs typeface="Times New Roman"/>
                <a:sym typeface="Times New Roman"/>
              </a:rPr>
              <a:t>2.  </a:t>
            </a:r>
            <a:r>
              <a:rPr b="1" i="0" lang="en-US" sz="2000" u="none" cap="none" strike="sngStrike">
                <a:solidFill>
                  <a:srgbClr val="00B050"/>
                </a:solidFill>
                <a:latin typeface="Times New Roman"/>
                <a:ea typeface="Times New Roman"/>
                <a:cs typeface="Times New Roman"/>
                <a:sym typeface="Times New Roman"/>
              </a:rPr>
              <a:t>STOR  M(X) 500, (Other Instruction)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2060"/>
              </a:buClr>
              <a:buSzPts val="1800"/>
              <a:buFont typeface="Times New Roman"/>
              <a:buAutoNum type="arabicPlain" startAt="500"/>
            </a:pPr>
            <a:r>
              <a:rPr b="1" i="0" lang="en-US" sz="1800" u="none" cap="none" strike="noStrike">
                <a:solidFill>
                  <a:srgbClr val="002060"/>
                </a:solidFill>
                <a:latin typeface="Times New Roman"/>
                <a:ea typeface="Times New Roman"/>
                <a:cs typeface="Times New Roman"/>
                <a:sym typeface="Times New Roman"/>
              </a:rPr>
              <a:t>3</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2060"/>
              </a:buClr>
              <a:buSzPts val="1800"/>
              <a:buFont typeface="Times New Roman"/>
              <a:buAutoNum type="arabicPlain" startAt="500"/>
            </a:pPr>
            <a:r>
              <a:rPr b="1" i="0" lang="en-US" sz="1800" u="none" cap="none" strike="noStrike">
                <a:solidFill>
                  <a:srgbClr val="002060"/>
                </a:solidFill>
                <a:latin typeface="Times New Roman"/>
                <a:ea typeface="Times New Roman"/>
                <a:cs typeface="Times New Roman"/>
                <a:sym typeface="Times New Roman"/>
              </a:rPr>
              <a:t>4s</a:t>
            </a:r>
            <a:endParaRPr b="0" i="0" sz="2400" u="none" cap="none" strike="noStrike">
              <a:solidFill>
                <a:schemeClr val="dk1"/>
              </a:solidFill>
              <a:latin typeface="Times New Roman"/>
              <a:ea typeface="Times New Roman"/>
              <a:cs typeface="Times New Roman"/>
              <a:sym typeface="Times New Roman"/>
            </a:endParaRPr>
          </a:p>
        </p:txBody>
      </p:sp>
      <p:pic>
        <p:nvPicPr>
          <p:cNvPr id="437" name="Google Shape;437;p39"/>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5"/>
                                        </p:tgtEl>
                                        <p:attrNameLst>
                                          <p:attrName>style.visibility</p:attrName>
                                        </p:attrNameLst>
                                      </p:cBhvr>
                                      <p:to>
                                        <p:strVal val="visible"/>
                                      </p:to>
                                    </p:set>
                                    <p:anim calcmode="lin" valueType="num">
                                      <p:cBhvr additive="base">
                                        <p:cTn dur="500"/>
                                        <p:tgtEl>
                                          <p:spTgt spid="43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idx="1" type="body"/>
          </p:nvPr>
        </p:nvSpPr>
        <p:spPr>
          <a:xfrm>
            <a:off x="680483" y="1264752"/>
            <a:ext cx="11179421" cy="435812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None/>
            </a:pPr>
            <a:r>
              <a:rPr b="1" lang="en-US" sz="2400">
                <a:solidFill>
                  <a:schemeClr val="dk1"/>
                </a:solidFill>
                <a:latin typeface="Times New Roman"/>
                <a:ea typeface="Times New Roman"/>
                <a:cs typeface="Times New Roman"/>
                <a:sym typeface="Times New Roman"/>
              </a:rPr>
              <a:t>Course Outcomes:</a:t>
            </a:r>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On completion of course, students will be able to </a:t>
            </a:r>
            <a:endParaRPr sz="2400">
              <a:latin typeface="Times New Roman"/>
              <a:ea typeface="Times New Roman"/>
              <a:cs typeface="Times New Roman"/>
              <a:sym typeface="Times New Roman"/>
            </a:endParaRPr>
          </a:p>
          <a:p>
            <a:pPr indent="-457200" lvl="0" marL="45720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Identify and use the basic logic gates and solve logic equations with various reduction techniques of digital logic circuits.</a:t>
            </a:r>
            <a:endParaRPr sz="2400">
              <a:latin typeface="Times New Roman"/>
              <a:ea typeface="Times New Roman"/>
              <a:cs typeface="Times New Roman"/>
              <a:sym typeface="Times New Roman"/>
            </a:endParaRPr>
          </a:p>
          <a:p>
            <a:pPr indent="-457200" lvl="0" marL="45720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Design and implement combinational logic circuits  </a:t>
            </a:r>
            <a:endParaRPr sz="2400">
              <a:latin typeface="Times New Roman"/>
              <a:ea typeface="Times New Roman"/>
              <a:cs typeface="Times New Roman"/>
              <a:sym typeface="Times New Roman"/>
            </a:endParaRPr>
          </a:p>
          <a:p>
            <a:pPr indent="-457200" lvl="0" marL="45720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Design  and implement sequential logic circuits </a:t>
            </a:r>
            <a:endParaRPr sz="2400">
              <a:latin typeface="Times New Roman"/>
              <a:ea typeface="Times New Roman"/>
              <a:cs typeface="Times New Roman"/>
              <a:sym typeface="Times New Roman"/>
            </a:endParaRPr>
          </a:p>
          <a:p>
            <a:pPr indent="-457200" lvl="0" marL="45720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Recognize the functions and organization of various blocks of CPU. Describe  CPU instruction characteristics used in Pipelining concept and its relevance with  Processor’s performance.</a:t>
            </a:r>
            <a:endParaRPr sz="2400">
              <a:latin typeface="Times New Roman"/>
              <a:ea typeface="Times New Roman"/>
              <a:cs typeface="Times New Roman"/>
              <a:sym typeface="Times New Roman"/>
            </a:endParaRPr>
          </a:p>
          <a:p>
            <a:pPr indent="-457200" lvl="0" marL="457200" rtl="0" algn="l">
              <a:lnSpc>
                <a:spcPct val="90000"/>
              </a:lnSpc>
              <a:spcBef>
                <a:spcPts val="100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Demonstrate computer architecture concepts related control unit </a:t>
            </a:r>
            <a:r>
              <a:rPr b="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and memory</a:t>
            </a:r>
            <a:endParaRPr sz="24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
        <p:nvSpPr>
          <p:cNvPr id="118" name="Google Shape;11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9" name="Google Shape;119;p4"/>
          <p:cNvSpPr txBox="1"/>
          <p:nvPr/>
        </p:nvSpPr>
        <p:spPr>
          <a:xfrm>
            <a:off x="1591898" y="94771"/>
            <a:ext cx="8534742" cy="826071"/>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Digital Electronics and Computer Architecture </a:t>
            </a:r>
            <a:endParaRPr b="0" i="0" sz="3200" u="none" cap="none" strike="noStrike">
              <a:solidFill>
                <a:schemeClr val="dk1"/>
              </a:solidFill>
              <a:latin typeface="Times New Roman"/>
              <a:ea typeface="Times New Roman"/>
              <a:cs typeface="Times New Roman"/>
              <a:sym typeface="Times New Roman"/>
            </a:endParaRPr>
          </a:p>
        </p:txBody>
      </p:sp>
      <p:pic>
        <p:nvPicPr>
          <p:cNvPr id="120" name="Google Shape;120;p4"/>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43" name="Google Shape;443;p40"/>
          <p:cNvSpPr txBox="1"/>
          <p:nvPr/>
        </p:nvSpPr>
        <p:spPr>
          <a:xfrm>
            <a:off x="838200" y="365126"/>
            <a:ext cx="10515600" cy="617514"/>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IAS working Steps</a:t>
            </a:r>
            <a:endParaRPr b="1" i="0" sz="3200" u="none" cap="none" strike="noStrike">
              <a:solidFill>
                <a:schemeClr val="dk1"/>
              </a:solidFill>
              <a:latin typeface="Times New Roman"/>
              <a:ea typeface="Times New Roman"/>
              <a:cs typeface="Times New Roman"/>
              <a:sym typeface="Times New Roman"/>
            </a:endParaRPr>
          </a:p>
        </p:txBody>
      </p:sp>
      <p:pic>
        <p:nvPicPr>
          <p:cNvPr id="444" name="Google Shape;444;p40"/>
          <p:cNvPicPr preferRelativeResize="0"/>
          <p:nvPr>
            <p:ph idx="1" type="body"/>
          </p:nvPr>
        </p:nvPicPr>
        <p:blipFill rotWithShape="1">
          <a:blip r:embed="rId3">
            <a:alphaModFix/>
          </a:blip>
          <a:srcRect b="0" l="0" r="0" t="0"/>
          <a:stretch/>
        </p:blipFill>
        <p:spPr>
          <a:xfrm>
            <a:off x="473136" y="1657838"/>
            <a:ext cx="8109560" cy="4386473"/>
          </a:xfrm>
          <a:prstGeom prst="rect">
            <a:avLst/>
          </a:prstGeom>
          <a:noFill/>
          <a:ln cap="flat" cmpd="sng" w="9525">
            <a:solidFill>
              <a:schemeClr val="dk2"/>
            </a:solidFill>
            <a:prstDash val="solid"/>
            <a:round/>
            <a:headEnd len="sm" w="sm" type="none"/>
            <a:tailEnd len="sm" w="sm" type="none"/>
          </a:ln>
        </p:spPr>
      </p:pic>
      <p:sp>
        <p:nvSpPr>
          <p:cNvPr id="445" name="Google Shape;445;p40"/>
          <p:cNvSpPr/>
          <p:nvPr/>
        </p:nvSpPr>
        <p:spPr>
          <a:xfrm>
            <a:off x="8964833" y="2654124"/>
            <a:ext cx="3037804" cy="2062103"/>
          </a:xfrm>
          <a:prstGeom prst="rect">
            <a:avLst/>
          </a:prstGeom>
          <a:solidFill>
            <a:srgbClr val="DDEAF6"/>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Memory: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B050"/>
                </a:solidFill>
                <a:latin typeface="Times New Roman"/>
                <a:ea typeface="Times New Roman"/>
                <a:cs typeface="Times New Roman"/>
                <a:sym typeface="Times New Roman"/>
              </a:rPr>
              <a:t>2.  STOR  M(X) 500, (Other Instruction)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2060"/>
              </a:buClr>
              <a:buSzPts val="2000"/>
              <a:buFont typeface="Times New Roman"/>
              <a:buAutoNum type="arabicPlain" startAt="500"/>
            </a:pPr>
            <a:r>
              <a:rPr b="1" i="0" lang="en-US" sz="2000" u="none" cap="none" strike="noStrike">
                <a:solidFill>
                  <a:srgbClr val="002060"/>
                </a:solidFill>
                <a:latin typeface="Times New Roman"/>
                <a:ea typeface="Times New Roman"/>
                <a:cs typeface="Times New Roman"/>
                <a:sym typeface="Times New Roman"/>
              </a:rPr>
              <a:t>3</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2060"/>
              </a:buClr>
              <a:buSzPts val="2000"/>
              <a:buFont typeface="Times New Roman"/>
              <a:buAutoNum type="arabicPlain" startAt="500"/>
            </a:pPr>
            <a:r>
              <a:rPr b="1" i="0" lang="en-US" sz="2000" u="none" cap="none" strike="noStrike">
                <a:solidFill>
                  <a:srgbClr val="002060"/>
                </a:solidFill>
                <a:latin typeface="Times New Roman"/>
                <a:ea typeface="Times New Roman"/>
                <a:cs typeface="Times New Roman"/>
                <a:sym typeface="Times New Roman"/>
              </a:rPr>
              <a:t>4</a:t>
            </a:r>
            <a:endParaRPr b="1" i="0" sz="2400" u="none" cap="none" strike="noStrike">
              <a:solidFill>
                <a:srgbClr val="002060"/>
              </a:solidFill>
              <a:latin typeface="Times New Roman"/>
              <a:ea typeface="Times New Roman"/>
              <a:cs typeface="Times New Roman"/>
              <a:sym typeface="Times New Roman"/>
            </a:endParaRPr>
          </a:p>
          <a:p>
            <a:pPr indent="-241300" lvl="0" marL="34290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Times New Roman"/>
              <a:ea typeface="Times New Roman"/>
              <a:cs typeface="Times New Roman"/>
              <a:sym typeface="Times New Roman"/>
            </a:endParaRPr>
          </a:p>
        </p:txBody>
      </p:sp>
      <p:pic>
        <p:nvPicPr>
          <p:cNvPr id="446" name="Google Shape;446;p40"/>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500"/>
                                        <p:tgtEl>
                                          <p:spTgt spid="4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5"/>
                                        </p:tgtEl>
                                        <p:attrNameLst>
                                          <p:attrName>style.visibility</p:attrName>
                                        </p:attrNameLst>
                                      </p:cBhvr>
                                      <p:to>
                                        <p:strVal val="visible"/>
                                      </p:to>
                                    </p:set>
                                    <p:anim calcmode="lin" valueType="num">
                                      <p:cBhvr additive="base">
                                        <p:cTn dur="500"/>
                                        <p:tgtEl>
                                          <p:spTgt spid="44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pic>
        <p:nvPicPr>
          <p:cNvPr id="451" name="Google Shape;451;p41"/>
          <p:cNvPicPr preferRelativeResize="0"/>
          <p:nvPr>
            <p:ph idx="1" type="body"/>
          </p:nvPr>
        </p:nvPicPr>
        <p:blipFill rotWithShape="1">
          <a:blip r:embed="rId3">
            <a:alphaModFix/>
          </a:blip>
          <a:srcRect b="0" l="0" r="0" t="0"/>
          <a:stretch/>
        </p:blipFill>
        <p:spPr>
          <a:xfrm>
            <a:off x="454121" y="1886517"/>
            <a:ext cx="4972822" cy="3780429"/>
          </a:xfrm>
          <a:prstGeom prst="rect">
            <a:avLst/>
          </a:prstGeom>
          <a:noFill/>
          <a:ln cap="flat" cmpd="sng" w="28575">
            <a:solidFill>
              <a:schemeClr val="accent6"/>
            </a:solidFill>
            <a:prstDash val="solid"/>
            <a:round/>
            <a:headEnd len="sm" w="sm" type="none"/>
            <a:tailEnd len="sm" w="sm" type="none"/>
          </a:ln>
        </p:spPr>
      </p:pic>
      <p:pic>
        <p:nvPicPr>
          <p:cNvPr id="452" name="Google Shape;452;p41"/>
          <p:cNvPicPr preferRelativeResize="0"/>
          <p:nvPr>
            <p:ph idx="2" type="body"/>
          </p:nvPr>
        </p:nvPicPr>
        <p:blipFill rotWithShape="1">
          <a:blip r:embed="rId4">
            <a:alphaModFix/>
          </a:blip>
          <a:srcRect b="0" l="0" r="0" t="0"/>
          <a:stretch/>
        </p:blipFill>
        <p:spPr>
          <a:xfrm>
            <a:off x="6155140" y="1886517"/>
            <a:ext cx="5198661" cy="3780429"/>
          </a:xfrm>
          <a:prstGeom prst="rect">
            <a:avLst/>
          </a:prstGeom>
          <a:noFill/>
          <a:ln cap="flat" cmpd="sng" w="28575">
            <a:solidFill>
              <a:schemeClr val="accent2"/>
            </a:solidFill>
            <a:prstDash val="solid"/>
            <a:round/>
            <a:headEnd len="sm" w="sm" type="none"/>
            <a:tailEnd len="sm" w="sm" type="none"/>
          </a:ln>
        </p:spPr>
      </p:pic>
      <p:sp>
        <p:nvSpPr>
          <p:cNvPr id="453" name="Google Shape;45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54" name="Google Shape;454;p41"/>
          <p:cNvSpPr txBox="1"/>
          <p:nvPr/>
        </p:nvSpPr>
        <p:spPr>
          <a:xfrm>
            <a:off x="454121" y="586854"/>
            <a:ext cx="4972822" cy="584775"/>
          </a:xfrm>
          <a:prstGeom prst="rect">
            <a:avLst/>
          </a:prstGeom>
          <a:solidFill>
            <a:srgbClr val="DDEAF6"/>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Von Neumann Architecture </a:t>
            </a:r>
            <a:endParaRPr b="0" i="0" sz="3200" u="none" cap="none" strike="noStrike">
              <a:solidFill>
                <a:schemeClr val="dk1"/>
              </a:solidFill>
              <a:latin typeface="Times New Roman"/>
              <a:ea typeface="Times New Roman"/>
              <a:cs typeface="Times New Roman"/>
              <a:sym typeface="Times New Roman"/>
            </a:endParaRPr>
          </a:p>
        </p:txBody>
      </p:sp>
      <p:sp>
        <p:nvSpPr>
          <p:cNvPr id="455" name="Google Shape;455;p41"/>
          <p:cNvSpPr txBox="1"/>
          <p:nvPr/>
        </p:nvSpPr>
        <p:spPr>
          <a:xfrm>
            <a:off x="6155140" y="586853"/>
            <a:ext cx="4972822" cy="584775"/>
          </a:xfrm>
          <a:prstGeom prst="rect">
            <a:avLst/>
          </a:prstGeom>
          <a:solidFill>
            <a:srgbClr val="DDEAF6"/>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Harvard Architecture </a:t>
            </a:r>
            <a:endParaRPr b="0" i="0" sz="3200" u="none" cap="none" strike="noStrike">
              <a:solidFill>
                <a:schemeClr val="dk1"/>
              </a:solidFill>
              <a:latin typeface="Times New Roman"/>
              <a:ea typeface="Times New Roman"/>
              <a:cs typeface="Times New Roman"/>
              <a:sym typeface="Times New Roman"/>
            </a:endParaRPr>
          </a:p>
        </p:txBody>
      </p:sp>
      <p:pic>
        <p:nvPicPr>
          <p:cNvPr id="456" name="Google Shape;456;p41"/>
          <p:cNvPicPr preferRelativeResize="0"/>
          <p:nvPr/>
        </p:nvPicPr>
        <p:blipFill rotWithShape="1">
          <a:blip r:embed="rId5">
            <a:alphaModFix/>
          </a:blip>
          <a:srcRect b="0" l="0" r="0" t="0"/>
          <a:stretch/>
        </p:blipFill>
        <p:spPr>
          <a:xfrm>
            <a:off x="117144" y="94771"/>
            <a:ext cx="477396" cy="45113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2"/>
          <p:cNvSpPr txBox="1"/>
          <p:nvPr>
            <p:ph type="title"/>
          </p:nvPr>
        </p:nvSpPr>
        <p:spPr>
          <a:xfrm>
            <a:off x="838200" y="215000"/>
            <a:ext cx="10515600" cy="603866"/>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Calibri"/>
              <a:buNone/>
            </a:pPr>
            <a:r>
              <a:rPr b="1" lang="en-US" sz="3200"/>
              <a:t>Comparison of Von Neumann and Harvard</a:t>
            </a:r>
            <a:endParaRPr b="1" sz="3200"/>
          </a:p>
        </p:txBody>
      </p:sp>
      <p:pic>
        <p:nvPicPr>
          <p:cNvPr id="462" name="Google Shape;462;p42"/>
          <p:cNvPicPr preferRelativeResize="0"/>
          <p:nvPr>
            <p:ph idx="1" type="body"/>
          </p:nvPr>
        </p:nvPicPr>
        <p:blipFill rotWithShape="1">
          <a:blip r:embed="rId3">
            <a:alphaModFix/>
          </a:blip>
          <a:srcRect b="0" l="0" r="0" t="0"/>
          <a:stretch/>
        </p:blipFill>
        <p:spPr>
          <a:xfrm>
            <a:off x="766016" y="1020964"/>
            <a:ext cx="10587783" cy="5155999"/>
          </a:xfrm>
          <a:prstGeom prst="rect">
            <a:avLst/>
          </a:prstGeom>
          <a:noFill/>
          <a:ln>
            <a:noFill/>
          </a:ln>
        </p:spPr>
      </p:pic>
      <p:sp>
        <p:nvSpPr>
          <p:cNvPr id="463" name="Google Shape;46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64" name="Google Shape;464;p42"/>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3"/>
          <p:cNvSpPr txBox="1"/>
          <p:nvPr>
            <p:ph type="title"/>
          </p:nvPr>
        </p:nvSpPr>
        <p:spPr>
          <a:xfrm>
            <a:off x="838200" y="365125"/>
            <a:ext cx="10515600" cy="672105"/>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RISC and CISC Machines</a:t>
            </a:r>
            <a:endParaRPr b="1" sz="3200">
              <a:latin typeface="Times New Roman"/>
              <a:ea typeface="Times New Roman"/>
              <a:cs typeface="Times New Roman"/>
              <a:sym typeface="Times New Roman"/>
            </a:endParaRPr>
          </a:p>
        </p:txBody>
      </p:sp>
      <p:sp>
        <p:nvSpPr>
          <p:cNvPr id="470" name="Google Shape;470;p43"/>
          <p:cNvSpPr txBox="1"/>
          <p:nvPr>
            <p:ph idx="1" type="body"/>
          </p:nvPr>
        </p:nvSpPr>
        <p:spPr>
          <a:xfrm>
            <a:off x="838200" y="1293362"/>
            <a:ext cx="10515600" cy="435133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200"/>
              <a:buNone/>
            </a:pPr>
            <a:r>
              <a:rPr b="1" lang="en-US" sz="2200">
                <a:latin typeface="Times New Roman"/>
                <a:ea typeface="Times New Roman"/>
                <a:cs typeface="Times New Roman"/>
                <a:sym typeface="Times New Roman"/>
              </a:rPr>
              <a:t>Reduced Instruction Set Architecture </a:t>
            </a:r>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Focus on hardware simplification </a:t>
            </a:r>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Uses basic instruction  </a:t>
            </a:r>
            <a:endParaRPr sz="22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Reduce the cycles per instruction at the cost of the number of instructions per program. </a:t>
            </a:r>
            <a:br>
              <a:rPr lang="en-US" sz="2200">
                <a:latin typeface="Times New Roman"/>
                <a:ea typeface="Times New Roman"/>
                <a:cs typeface="Times New Roman"/>
                <a:sym typeface="Times New Roman"/>
              </a:rPr>
            </a:br>
            <a:endParaRPr sz="22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200"/>
              <a:buChar char="•"/>
            </a:pPr>
            <a:r>
              <a:rPr b="1" lang="en-US" sz="2200">
                <a:latin typeface="Times New Roman"/>
                <a:ea typeface="Times New Roman"/>
                <a:cs typeface="Times New Roman"/>
                <a:sym typeface="Times New Roman"/>
              </a:rPr>
              <a:t>Complex Instruction Set Architecture </a:t>
            </a:r>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Try to perform functions like load, evaluate and store operation with single instruction. Example – Multiply command</a:t>
            </a:r>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Approach attempts to minimize the number of instructions per program but at the cost of an increase in the number of cycles per instruction. </a:t>
            </a:r>
            <a:endParaRPr/>
          </a:p>
          <a:p>
            <a:pPr indent="-228600" lvl="0" marL="228600" rtl="0" algn="just">
              <a:lnSpc>
                <a:spcPct val="90000"/>
              </a:lnSpc>
              <a:spcBef>
                <a:spcPts val="1000"/>
              </a:spcBef>
              <a:spcAft>
                <a:spcPts val="0"/>
              </a:spcAft>
              <a:buClr>
                <a:schemeClr val="dk1"/>
              </a:buClr>
              <a:buSzPts val="2200"/>
              <a:buChar char="•"/>
            </a:pPr>
            <a:br>
              <a:rPr lang="en-US" sz="2200">
                <a:latin typeface="Times New Roman"/>
                <a:ea typeface="Times New Roman"/>
                <a:cs typeface="Times New Roman"/>
                <a:sym typeface="Times New Roman"/>
              </a:rPr>
            </a:br>
            <a:endParaRPr sz="2200">
              <a:latin typeface="Times New Roman"/>
              <a:ea typeface="Times New Roman"/>
              <a:cs typeface="Times New Roman"/>
              <a:sym typeface="Times New Roman"/>
            </a:endParaRPr>
          </a:p>
        </p:txBody>
      </p:sp>
      <p:sp>
        <p:nvSpPr>
          <p:cNvPr id="471" name="Google Shape;471;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72" name="Google Shape;472;p43"/>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78" name="Google Shape;478;p44"/>
          <p:cNvSpPr txBox="1"/>
          <p:nvPr>
            <p:ph type="title"/>
          </p:nvPr>
        </p:nvSpPr>
        <p:spPr>
          <a:xfrm>
            <a:off x="838200" y="146761"/>
            <a:ext cx="10515600" cy="590218"/>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RISC and CISC Machines</a:t>
            </a:r>
            <a:endParaRPr b="1" sz="3200">
              <a:latin typeface="Times New Roman"/>
              <a:ea typeface="Times New Roman"/>
              <a:cs typeface="Times New Roman"/>
              <a:sym typeface="Times New Roman"/>
            </a:endParaRPr>
          </a:p>
        </p:txBody>
      </p:sp>
      <p:sp>
        <p:nvSpPr>
          <p:cNvPr id="479" name="Google Shape;479;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graphicFrame>
        <p:nvGraphicFramePr>
          <p:cNvPr id="480" name="Google Shape;480;p44"/>
          <p:cNvGraphicFramePr/>
          <p:nvPr/>
        </p:nvGraphicFramePr>
        <p:xfrm>
          <a:off x="838200" y="984993"/>
          <a:ext cx="3000000" cy="3000000"/>
        </p:xfrm>
        <a:graphic>
          <a:graphicData uri="http://schemas.openxmlformats.org/drawingml/2006/table">
            <a:tbl>
              <a:tblPr bandRow="1" firstRow="1">
                <a:noFill/>
                <a:tableStyleId>{6B466EB1-CB2B-42F4-BB3A-4C1777E46EFF}</a:tableStyleId>
              </a:tblPr>
              <a:tblGrid>
                <a:gridCol w="3243125"/>
                <a:gridCol w="3767275"/>
                <a:gridCol w="3505200"/>
              </a:tblGrid>
              <a:tr h="879975">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chemeClr val="lt1"/>
                          </a:solidFill>
                          <a:latin typeface="Times New Roman"/>
                          <a:ea typeface="Times New Roman"/>
                          <a:cs typeface="Times New Roman"/>
                          <a:sym typeface="Times New Roman"/>
                        </a:rPr>
                        <a:t>BASIS FOR COMPARISON</a:t>
                      </a:r>
                      <a:endParaRPr sz="1800" u="none" cap="none" strike="noStrike">
                        <a:solidFill>
                          <a:schemeClr val="lt1"/>
                        </a:solidFill>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chemeClr val="lt1"/>
                          </a:solidFill>
                          <a:latin typeface="Times New Roman"/>
                          <a:ea typeface="Times New Roman"/>
                          <a:cs typeface="Times New Roman"/>
                          <a:sym typeface="Times New Roman"/>
                        </a:rPr>
                        <a:t>RISC</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chemeClr val="lt1"/>
                          </a:solidFill>
                          <a:latin typeface="Times New Roman"/>
                          <a:ea typeface="Times New Roman"/>
                          <a:cs typeface="Times New Roman"/>
                          <a:sym typeface="Times New Roman"/>
                        </a:rPr>
                        <a:t> (</a:t>
                      </a:r>
                      <a:r>
                        <a:rPr lang="en-US" sz="1800" u="none" cap="none" strike="noStrike">
                          <a:solidFill>
                            <a:schemeClr val="lt1"/>
                          </a:solidFill>
                          <a:latin typeface="Times New Roman"/>
                          <a:ea typeface="Times New Roman"/>
                          <a:cs typeface="Times New Roman"/>
                          <a:sym typeface="Times New Roman"/>
                        </a:rPr>
                        <a:t>Reduced Instruction Set Computer)</a:t>
                      </a:r>
                      <a:endParaRPr sz="1800" u="none" cap="none" strike="noStrike">
                        <a:solidFill>
                          <a:schemeClr val="lt1"/>
                        </a:solidFill>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chemeClr val="lt1"/>
                          </a:solidFill>
                          <a:latin typeface="Times New Roman"/>
                          <a:ea typeface="Times New Roman"/>
                          <a:cs typeface="Times New Roman"/>
                          <a:sym typeface="Times New Roman"/>
                        </a:rPr>
                        <a:t>CISC </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chemeClr val="lt1"/>
                          </a:solidFill>
                          <a:latin typeface="Times New Roman"/>
                          <a:ea typeface="Times New Roman"/>
                          <a:cs typeface="Times New Roman"/>
                          <a:sym typeface="Times New Roman"/>
                        </a:rPr>
                        <a:t>(</a:t>
                      </a:r>
                      <a:r>
                        <a:rPr lang="en-US" sz="1800" u="none" cap="none" strike="noStrike">
                          <a:solidFill>
                            <a:schemeClr val="lt1"/>
                          </a:solidFill>
                          <a:latin typeface="Times New Roman"/>
                          <a:ea typeface="Times New Roman"/>
                          <a:cs typeface="Times New Roman"/>
                          <a:sym typeface="Times New Roman"/>
                        </a:rPr>
                        <a:t>Complex Instruction Set Computer)</a:t>
                      </a:r>
                      <a:endParaRPr sz="1800" u="none" cap="none" strike="noStrike">
                        <a:solidFill>
                          <a:schemeClr val="lt1"/>
                        </a:solidFill>
                        <a:latin typeface="Times New Roman"/>
                        <a:ea typeface="Times New Roman"/>
                        <a:cs typeface="Times New Roman"/>
                        <a:sym typeface="Times New Roman"/>
                      </a:endParaRPr>
                    </a:p>
                  </a:txBody>
                  <a:tcPr marT="0" marB="0" marR="68575" marL="68575" anchor="ctr"/>
                </a:tc>
              </a:tr>
              <a:tr h="2933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Emphasis on</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Software</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Hardware</a:t>
                      </a:r>
                      <a:endParaRPr sz="1800" u="none" cap="none" strike="noStrike">
                        <a:latin typeface="Times New Roman"/>
                        <a:ea typeface="Times New Roman"/>
                        <a:cs typeface="Times New Roman"/>
                        <a:sym typeface="Times New Roman"/>
                      </a:endParaRPr>
                    </a:p>
                  </a:txBody>
                  <a:tcPr marT="0" marB="0" marR="68575" marL="68575"/>
                </a:tc>
              </a:tr>
              <a:tr h="2933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Includes</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Single clock</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Multi-clock</a:t>
                      </a:r>
                      <a:endParaRPr sz="1800" u="none" cap="none" strike="noStrike">
                        <a:latin typeface="Times New Roman"/>
                        <a:ea typeface="Times New Roman"/>
                        <a:cs typeface="Times New Roman"/>
                        <a:sym typeface="Times New Roman"/>
                      </a:endParaRPr>
                    </a:p>
                  </a:txBody>
                  <a:tcPr marT="0" marB="0" marR="68575" marL="68575"/>
                </a:tc>
              </a:tr>
              <a:tr h="309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Instruction-set size</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Small</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Large</a:t>
                      </a:r>
                      <a:endParaRPr sz="1800" u="none" cap="none" strike="noStrike">
                        <a:latin typeface="Times New Roman"/>
                        <a:ea typeface="Times New Roman"/>
                        <a:cs typeface="Times New Roman"/>
                        <a:sym typeface="Times New Roman"/>
                      </a:endParaRPr>
                    </a:p>
                  </a:txBody>
                  <a:tcPr marT="0" marB="0" marR="68575" marL="68575"/>
                </a:tc>
              </a:tr>
              <a:tr h="5866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Instruction formats</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fixed (32-bit) format</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Varying formats (16-64 bits each instruction).</a:t>
                      </a:r>
                      <a:endParaRPr sz="1800" u="none" cap="none" strike="noStrike">
                        <a:latin typeface="Times New Roman"/>
                        <a:ea typeface="Times New Roman"/>
                        <a:cs typeface="Times New Roman"/>
                        <a:sym typeface="Times New Roman"/>
                      </a:endParaRPr>
                    </a:p>
                  </a:txBody>
                  <a:tcPr marT="0" marB="0" marR="68575" marL="68575"/>
                </a:tc>
              </a:tr>
              <a:tr h="3134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Addressing modes used</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Limited to 3-5</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12-24</a:t>
                      </a:r>
                      <a:endParaRPr sz="1800" u="none" cap="none" strike="noStrike">
                        <a:latin typeface="Times New Roman"/>
                        <a:ea typeface="Times New Roman"/>
                        <a:cs typeface="Times New Roman"/>
                        <a:sym typeface="Times New Roman"/>
                      </a:endParaRPr>
                    </a:p>
                  </a:txBody>
                  <a:tcPr marT="0" marB="0" marR="68575" marL="68575"/>
                </a:tc>
              </a:tr>
              <a:tr h="5131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General purpose registers used</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32-192</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8-24 al bl, cl</a:t>
                      </a:r>
                      <a:endParaRPr sz="1800" u="none" cap="none" strike="noStrike">
                        <a:latin typeface="Times New Roman"/>
                        <a:ea typeface="Times New Roman"/>
                        <a:cs typeface="Times New Roman"/>
                        <a:sym typeface="Times New Roman"/>
                      </a:endParaRPr>
                    </a:p>
                  </a:txBody>
                  <a:tcPr marT="0" marB="0" marR="68575" marL="68575"/>
                </a:tc>
              </a:tr>
              <a:tr h="4119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Memory inferences</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Register to register</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Memory to memory</a:t>
                      </a:r>
                      <a:endParaRPr sz="1800" u="none" cap="none" strike="noStrike">
                        <a:latin typeface="Times New Roman"/>
                        <a:ea typeface="Times New Roman"/>
                        <a:cs typeface="Times New Roman"/>
                        <a:sym typeface="Times New Roman"/>
                      </a:endParaRPr>
                    </a:p>
                  </a:txBody>
                  <a:tcPr marT="0" marB="0" marR="68575" marL="68575"/>
                </a:tc>
              </a:tr>
              <a:tr h="5866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Cache design</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Split data cache and instruction cache.</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Unified cache for instructions and data.</a:t>
                      </a:r>
                      <a:endParaRPr sz="1800" u="none" cap="none" strike="noStrike">
                        <a:latin typeface="Times New Roman"/>
                        <a:ea typeface="Times New Roman"/>
                        <a:cs typeface="Times New Roman"/>
                        <a:sym typeface="Times New Roman"/>
                      </a:endParaRPr>
                    </a:p>
                  </a:txBody>
                  <a:tcPr marT="0" marB="0" marR="68575" marL="68575"/>
                </a:tc>
              </a:tr>
              <a:tr h="3134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7030A0"/>
                          </a:solidFill>
                          <a:latin typeface="Times New Roman"/>
                          <a:ea typeface="Times New Roman"/>
                          <a:cs typeface="Times New Roman"/>
                          <a:sym typeface="Times New Roman"/>
                        </a:rPr>
                        <a:t>Clock rate</a:t>
                      </a:r>
                      <a:endParaRPr sz="1800" u="none" cap="none" strike="noStrike">
                        <a:solidFill>
                          <a:srgbClr val="7030A0"/>
                        </a:solidFill>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50-150 MHz </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33-50 MHz</a:t>
                      </a:r>
                      <a:endParaRPr sz="1800" u="none" cap="none" strike="noStrike">
                        <a:latin typeface="Times New Roman"/>
                        <a:ea typeface="Times New Roman"/>
                        <a:cs typeface="Times New Roman"/>
                        <a:sym typeface="Times New Roman"/>
                      </a:endParaRPr>
                    </a:p>
                  </a:txBody>
                  <a:tcPr marT="0" marB="0" marR="68575" marL="68575"/>
                </a:tc>
              </a:tr>
              <a:tr h="5866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C00000"/>
                          </a:solidFill>
                          <a:latin typeface="Times New Roman"/>
                          <a:ea typeface="Times New Roman"/>
                          <a:cs typeface="Times New Roman"/>
                          <a:sym typeface="Times New Roman"/>
                        </a:rPr>
                        <a:t>CPU Control</a:t>
                      </a:r>
                      <a:endParaRPr sz="1400" u="none" cap="none" strike="noStrike"/>
                    </a:p>
                  </a:txBody>
                  <a:tcPr marT="0" marB="0" marR="68575" marL="6857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C00000"/>
                          </a:solidFill>
                          <a:latin typeface="Times New Roman"/>
                          <a:ea typeface="Times New Roman"/>
                          <a:cs typeface="Times New Roman"/>
                          <a:sym typeface="Times New Roman"/>
                        </a:rPr>
                        <a:t>Hardwired without control memory.</a:t>
                      </a:r>
                      <a:endParaRPr sz="1400" u="none" cap="none" strike="noStrike"/>
                    </a:p>
                  </a:txBody>
                  <a:tcPr marT="0" marB="0" marR="68575" marL="6857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C00000"/>
                          </a:solidFill>
                          <a:latin typeface="Times New Roman"/>
                          <a:ea typeface="Times New Roman"/>
                          <a:cs typeface="Times New Roman"/>
                          <a:sym typeface="Times New Roman"/>
                        </a:rPr>
                        <a:t>Microcoded using control memory (ROM).</a:t>
                      </a:r>
                      <a:endParaRPr sz="1400" u="none" cap="none" strike="noStrike"/>
                    </a:p>
                  </a:txBody>
                  <a:tcPr marT="0" marB="0" marR="68575" marL="68575"/>
                </a:tc>
              </a:tr>
            </a:tbl>
          </a:graphicData>
        </a:graphic>
      </p:graphicFrame>
      <p:pic>
        <p:nvPicPr>
          <p:cNvPr id="481" name="Google Shape;481;p44"/>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87" name="Google Shape;487;p45"/>
          <p:cNvSpPr txBox="1"/>
          <p:nvPr>
            <p:ph type="title"/>
          </p:nvPr>
        </p:nvSpPr>
        <p:spPr>
          <a:xfrm>
            <a:off x="838200" y="146761"/>
            <a:ext cx="10515600" cy="590218"/>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RISC and CISC Machines</a:t>
            </a:r>
            <a:endParaRPr b="1" sz="3200">
              <a:latin typeface="Times New Roman"/>
              <a:ea typeface="Times New Roman"/>
              <a:cs typeface="Times New Roman"/>
              <a:sym typeface="Times New Roman"/>
            </a:endParaRPr>
          </a:p>
        </p:txBody>
      </p:sp>
      <p:sp>
        <p:nvSpPr>
          <p:cNvPr id="488" name="Google Shape;488;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graphicFrame>
        <p:nvGraphicFramePr>
          <p:cNvPr id="489" name="Google Shape;489;p45"/>
          <p:cNvGraphicFramePr/>
          <p:nvPr/>
        </p:nvGraphicFramePr>
        <p:xfrm>
          <a:off x="838200" y="875810"/>
          <a:ext cx="3000000" cy="3000000"/>
        </p:xfrm>
        <a:graphic>
          <a:graphicData uri="http://schemas.openxmlformats.org/drawingml/2006/table">
            <a:tbl>
              <a:tblPr bandRow="1" firstRow="1">
                <a:noFill/>
                <a:tableStyleId>{6B466EB1-CB2B-42F4-BB3A-4C1777E46EFF}</a:tableStyleId>
              </a:tblPr>
              <a:tblGrid>
                <a:gridCol w="3341400"/>
                <a:gridCol w="4029350"/>
                <a:gridCol w="3144850"/>
              </a:tblGrid>
              <a:tr h="761450">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lt1"/>
                          </a:solidFill>
                          <a:latin typeface="Times New Roman"/>
                          <a:ea typeface="Times New Roman"/>
                          <a:cs typeface="Times New Roman"/>
                          <a:sym typeface="Times New Roman"/>
                        </a:rPr>
                        <a:t>BASIS FOR COMPARISON</a:t>
                      </a:r>
                      <a:endParaRPr sz="1600" u="none" cap="none" strike="noStrike">
                        <a:solidFill>
                          <a:schemeClr val="lt1"/>
                        </a:solidFill>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lt1"/>
                          </a:solidFill>
                          <a:latin typeface="Times New Roman"/>
                          <a:ea typeface="Times New Roman"/>
                          <a:cs typeface="Times New Roman"/>
                          <a:sym typeface="Times New Roman"/>
                        </a:rPr>
                        <a:t>RISC</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lt1"/>
                          </a:solidFill>
                          <a:latin typeface="Times New Roman"/>
                          <a:ea typeface="Times New Roman"/>
                          <a:cs typeface="Times New Roman"/>
                          <a:sym typeface="Times New Roman"/>
                        </a:rPr>
                        <a:t> (</a:t>
                      </a:r>
                      <a:r>
                        <a:rPr lang="en-US" sz="1600" u="none" cap="none" strike="noStrike">
                          <a:solidFill>
                            <a:schemeClr val="lt1"/>
                          </a:solidFill>
                          <a:latin typeface="Times New Roman"/>
                          <a:ea typeface="Times New Roman"/>
                          <a:cs typeface="Times New Roman"/>
                          <a:sym typeface="Times New Roman"/>
                        </a:rPr>
                        <a:t>Reduced Instruction Set Computer)</a:t>
                      </a:r>
                      <a:endParaRPr sz="1600" u="none" cap="none" strike="noStrike">
                        <a:solidFill>
                          <a:schemeClr val="lt1"/>
                        </a:solidFill>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lt1"/>
                          </a:solidFill>
                          <a:latin typeface="Times New Roman"/>
                          <a:ea typeface="Times New Roman"/>
                          <a:cs typeface="Times New Roman"/>
                          <a:sym typeface="Times New Roman"/>
                        </a:rPr>
                        <a:t>CISC </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lt1"/>
                          </a:solidFill>
                          <a:latin typeface="Times New Roman"/>
                          <a:ea typeface="Times New Roman"/>
                          <a:cs typeface="Times New Roman"/>
                          <a:sym typeface="Times New Roman"/>
                        </a:rPr>
                        <a:t>(</a:t>
                      </a:r>
                      <a:r>
                        <a:rPr lang="en-US" sz="1600" u="none" cap="none" strike="noStrike">
                          <a:solidFill>
                            <a:schemeClr val="lt1"/>
                          </a:solidFill>
                          <a:latin typeface="Times New Roman"/>
                          <a:ea typeface="Times New Roman"/>
                          <a:cs typeface="Times New Roman"/>
                          <a:sym typeface="Times New Roman"/>
                        </a:rPr>
                        <a:t>Complex Instruction Set Computer)</a:t>
                      </a:r>
                      <a:endParaRPr sz="1600" u="none" cap="none" strike="noStrike">
                        <a:solidFill>
                          <a:schemeClr val="lt1"/>
                        </a:solidFill>
                        <a:latin typeface="Times New Roman"/>
                        <a:ea typeface="Times New Roman"/>
                        <a:cs typeface="Times New Roman"/>
                        <a:sym typeface="Times New Roman"/>
                      </a:endParaRPr>
                    </a:p>
                  </a:txBody>
                  <a:tcPr marT="0" marB="0" marR="68575" marL="68575" anchor="ctr"/>
                </a:tc>
              </a:tr>
              <a:tr h="305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Pipeline</a:t>
                      </a:r>
                      <a:endParaRPr sz="1400" u="none" cap="none" strike="noStrike"/>
                    </a:p>
                  </a:txBody>
                  <a:tcPr marT="0" marB="0" marR="68575" marL="68575"/>
                </a:tc>
                <a:tc>
                  <a:txBody>
                    <a:bodyPr/>
                    <a:lstStyle/>
                    <a:p>
                      <a:pPr indent="0" lvl="0" marL="0" marR="0" rtl="0" algn="l">
                        <a:lnSpc>
                          <a:spcPct val="107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High Pipelined</a:t>
                      </a:r>
                      <a:endParaRPr sz="1800" u="none" cap="none" strike="noStrike">
                        <a:solidFill>
                          <a:srgbClr val="222222"/>
                        </a:solidFill>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Not or less Pipelined</a:t>
                      </a:r>
                      <a:endParaRPr sz="1800" u="none" cap="none" strike="noStrike">
                        <a:solidFill>
                          <a:srgbClr val="222222"/>
                        </a:solidFill>
                        <a:latin typeface="Times New Roman"/>
                        <a:ea typeface="Times New Roman"/>
                        <a:cs typeface="Times New Roman"/>
                        <a:sym typeface="Times New Roman"/>
                      </a:endParaRPr>
                    </a:p>
                  </a:txBody>
                  <a:tcPr marT="0" marB="0" marR="68575" marL="68575"/>
                </a:tc>
              </a:tr>
              <a:tr h="305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Data Transfer</a:t>
                      </a:r>
                      <a:endParaRPr sz="1400" u="none" cap="none" strike="noStrike"/>
                    </a:p>
                  </a:txBody>
                  <a:tcPr marT="0" marB="0" marR="68575" marL="68575"/>
                </a:tc>
                <a:tc>
                  <a:txBody>
                    <a:bodyPr/>
                    <a:lstStyle/>
                    <a:p>
                      <a:pPr indent="0" lvl="0" marL="0" marR="0" rtl="0" algn="l">
                        <a:lnSpc>
                          <a:spcPct val="107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Register to Register</a:t>
                      </a:r>
                      <a:endParaRPr sz="1800" u="none" cap="none" strike="noStrike">
                        <a:solidFill>
                          <a:srgbClr val="222222"/>
                        </a:solidFill>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Memory to Memory </a:t>
                      </a:r>
                      <a:endParaRPr sz="1800" u="none" cap="none" strike="noStrike">
                        <a:solidFill>
                          <a:srgbClr val="222222"/>
                        </a:solidFill>
                        <a:latin typeface="Times New Roman"/>
                        <a:ea typeface="Times New Roman"/>
                        <a:cs typeface="Times New Roman"/>
                        <a:sym typeface="Times New Roman"/>
                      </a:endParaRPr>
                    </a:p>
                  </a:txBody>
                  <a:tcPr marT="0" marB="0" marR="68575" marL="68575"/>
                </a:tc>
              </a:tr>
              <a:tr h="571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Instruction refer to the Memory</a:t>
                      </a:r>
                      <a:endParaRPr sz="1400" u="none" cap="none" strike="noStrike"/>
                    </a:p>
                  </a:txBody>
                  <a:tcPr marT="0" marB="0" marR="68575" marL="6857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Only load and store</a:t>
                      </a:r>
                      <a:endParaRPr sz="1800" u="none" cap="none" strike="noStrike">
                        <a:solidFill>
                          <a:srgbClr val="222222"/>
                        </a:solidFill>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All </a:t>
                      </a:r>
                      <a:endParaRPr sz="1400" u="none" cap="none" strike="noStrike"/>
                    </a:p>
                  </a:txBody>
                  <a:tcPr marT="0" marB="0" marR="68575" marL="68575"/>
                </a:tc>
              </a:tr>
              <a:tr h="611025">
                <a:tc>
                  <a:txBody>
                    <a:bodyPr/>
                    <a:lstStyle/>
                    <a:p>
                      <a:pPr indent="0" lvl="0" marL="0" marR="0" rtl="0" algn="l">
                        <a:lnSpc>
                          <a:spcPct val="100000"/>
                        </a:lnSpc>
                        <a:spcBef>
                          <a:spcPts val="0"/>
                        </a:spcBef>
                        <a:spcAft>
                          <a:spcPts val="0"/>
                        </a:spcAft>
                        <a:buClr>
                          <a:srgbClr val="000000"/>
                        </a:buClr>
                        <a:buSzPts val="2400"/>
                        <a:buFont typeface="Arial"/>
                        <a:buNone/>
                      </a:pPr>
                      <a:r>
                        <a:rPr b="1" lang="en-US" sz="2400" u="none" cap="none" strike="noStrike">
                          <a:solidFill>
                            <a:srgbClr val="C00000"/>
                          </a:solidFill>
                          <a:latin typeface="Times New Roman"/>
                          <a:ea typeface="Times New Roman"/>
                          <a:cs typeface="Times New Roman"/>
                          <a:sym typeface="Times New Roman"/>
                        </a:rPr>
                        <a:t>Used in </a:t>
                      </a:r>
                      <a:endParaRPr b="1" sz="2400" u="none" cap="none" strike="noStrike">
                        <a:solidFill>
                          <a:srgbClr val="C00000"/>
                        </a:solidFill>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Clr>
                          <a:srgbClr val="000000"/>
                        </a:buClr>
                        <a:buSzPts val="1800"/>
                        <a:buFont typeface="Arial"/>
                        <a:buNone/>
                      </a:pPr>
                      <a:r>
                        <a:rPr b="1" lang="en-US" sz="1800" u="none" cap="none" strike="noStrike">
                          <a:solidFill>
                            <a:srgbClr val="C00000"/>
                          </a:solidFill>
                          <a:latin typeface="Times New Roman"/>
                          <a:ea typeface="Times New Roman"/>
                          <a:cs typeface="Times New Roman"/>
                          <a:sym typeface="Times New Roman"/>
                        </a:rPr>
                        <a:t>Portable devices, Apple iPod, Smart phone, Tablets</a:t>
                      </a:r>
                      <a:endParaRPr b="1" sz="1800" u="none" cap="none" strike="noStrike">
                        <a:solidFill>
                          <a:srgbClr val="C00000"/>
                        </a:solidFill>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Clr>
                          <a:srgbClr val="000000"/>
                        </a:buClr>
                        <a:buSzPts val="1800"/>
                        <a:buFont typeface="Arial"/>
                        <a:buNone/>
                      </a:pPr>
                      <a:r>
                        <a:rPr b="1" lang="en-US" sz="1800" u="none" cap="none" strike="noStrike">
                          <a:solidFill>
                            <a:srgbClr val="C00000"/>
                          </a:solidFill>
                          <a:latin typeface="Times New Roman"/>
                          <a:ea typeface="Times New Roman"/>
                          <a:cs typeface="Times New Roman"/>
                          <a:sym typeface="Times New Roman"/>
                        </a:rPr>
                        <a:t>Desktop, Laptops</a:t>
                      </a:r>
                      <a:endParaRPr b="1" sz="1800" u="none" cap="none" strike="noStrike">
                        <a:solidFill>
                          <a:srgbClr val="C00000"/>
                        </a:solidFill>
                        <a:latin typeface="Times New Roman"/>
                        <a:ea typeface="Times New Roman"/>
                        <a:cs typeface="Times New Roman"/>
                        <a:sym typeface="Times New Roman"/>
                      </a:endParaRPr>
                    </a:p>
                  </a:txBody>
                  <a:tcPr marT="0" marB="0" marR="68575" marL="68575"/>
                </a:tc>
              </a:tr>
              <a:tr h="2855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Set of instructions</a:t>
                      </a:r>
                      <a:endParaRPr sz="1800" u="none" cap="none" strike="noStrike">
                        <a:solidFill>
                          <a:schemeClr val="dk1"/>
                        </a:solidFill>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Highly optimized</a:t>
                      </a:r>
                      <a:endParaRPr sz="1800" u="none" cap="none" strike="noStrike">
                        <a:solidFill>
                          <a:schemeClr val="dk1"/>
                        </a:solidFill>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chemeClr val="dk1"/>
                        </a:buClr>
                        <a:buSzPts val="1800"/>
                        <a:buFont typeface="Times New Roman"/>
                        <a:buNone/>
                      </a:pPr>
                      <a:r>
                        <a:rPr lang="en-US" sz="1800" u="none" cap="none" strike="noStrike">
                          <a:solidFill>
                            <a:schemeClr val="dk1"/>
                          </a:solidFill>
                          <a:latin typeface="Times New Roman"/>
                          <a:ea typeface="Times New Roman"/>
                          <a:cs typeface="Times New Roman"/>
                          <a:sym typeface="Times New Roman"/>
                        </a:rPr>
                        <a:t>Less optimized</a:t>
                      </a:r>
                      <a:endParaRPr sz="1800" u="none" cap="none" strike="noStrike">
                        <a:solidFill>
                          <a:schemeClr val="dk1"/>
                        </a:solidFill>
                        <a:latin typeface="Times New Roman"/>
                        <a:ea typeface="Times New Roman"/>
                        <a:cs typeface="Times New Roman"/>
                        <a:sym typeface="Times New Roman"/>
                      </a:endParaRPr>
                    </a:p>
                  </a:txBody>
                  <a:tcPr marT="0" marB="0" marR="68575" marL="68575"/>
                </a:tc>
              </a:tr>
              <a:tr h="5711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RAM is required to store instruction</a:t>
                      </a:r>
                      <a:endParaRPr sz="1800" u="none" cap="none" strike="noStrike">
                        <a:solidFill>
                          <a:schemeClr val="dk1"/>
                        </a:solidFill>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High</a:t>
                      </a:r>
                      <a:endParaRPr sz="1400" u="none" cap="none" strike="noStrike"/>
                    </a:p>
                  </a:txBody>
                  <a:tcPr marT="0" marB="0" marR="68575" marL="6857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Very less</a:t>
                      </a:r>
                      <a:endParaRPr sz="1800" u="none" cap="none" strike="noStrike">
                        <a:solidFill>
                          <a:schemeClr val="dk1"/>
                        </a:solidFill>
                        <a:latin typeface="Times New Roman"/>
                        <a:ea typeface="Times New Roman"/>
                        <a:cs typeface="Times New Roman"/>
                        <a:sym typeface="Times New Roman"/>
                      </a:endParaRPr>
                    </a:p>
                  </a:txBody>
                  <a:tcPr marT="0" marB="0" marR="68575" marL="68575"/>
                </a:tc>
              </a:tr>
              <a:tr h="2855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Instruction decoding logic </a:t>
                      </a:r>
                      <a:endParaRPr sz="1800" u="none" cap="none" strike="noStrike">
                        <a:solidFill>
                          <a:schemeClr val="dk1"/>
                        </a:solidFill>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Simple</a:t>
                      </a:r>
                      <a:endParaRPr sz="1400" u="none" cap="none" strike="noStrike"/>
                    </a:p>
                  </a:txBody>
                  <a:tcPr marT="0" marB="0" marR="68575" marL="6857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 Complex</a:t>
                      </a:r>
                      <a:endParaRPr sz="1800" u="none" cap="none" strike="noStrike">
                        <a:solidFill>
                          <a:schemeClr val="dk1"/>
                        </a:solidFill>
                        <a:latin typeface="Times New Roman"/>
                        <a:ea typeface="Times New Roman"/>
                        <a:cs typeface="Times New Roman"/>
                        <a:sym typeface="Times New Roman"/>
                      </a:endParaRPr>
                    </a:p>
                  </a:txBody>
                  <a:tcPr marT="0" marB="0" marR="68575" marL="68575"/>
                </a:tc>
              </a:tr>
              <a:tr h="3823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Program length </a:t>
                      </a:r>
                      <a:endParaRPr sz="1800" u="none" cap="none" strike="noStrike">
                        <a:solidFill>
                          <a:schemeClr val="dk1"/>
                        </a:solidFill>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Large</a:t>
                      </a:r>
                      <a:endParaRPr sz="1400" u="none" cap="none" strike="noStrike"/>
                    </a:p>
                  </a:txBody>
                  <a:tcPr marT="0" marB="0" marR="68575" marL="6857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 Small</a:t>
                      </a:r>
                      <a:endParaRPr sz="1800" u="none" cap="none" strike="noStrike">
                        <a:solidFill>
                          <a:schemeClr val="dk1"/>
                        </a:solidFill>
                        <a:latin typeface="Times New Roman"/>
                        <a:ea typeface="Times New Roman"/>
                        <a:cs typeface="Times New Roman"/>
                        <a:sym typeface="Times New Roman"/>
                      </a:endParaRPr>
                    </a:p>
                  </a:txBody>
                  <a:tcPr marT="0" marB="0" marR="68575" marL="68575"/>
                </a:tc>
              </a:tr>
              <a:tr h="12220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222222"/>
                          </a:solidFill>
                          <a:latin typeface="Times New Roman"/>
                          <a:ea typeface="Times New Roman"/>
                          <a:cs typeface="Times New Roman"/>
                          <a:sym typeface="Times New Roman"/>
                        </a:rPr>
                        <a:t>Example: Multiply 2 Numbers</a:t>
                      </a:r>
                      <a:endParaRPr sz="1400" u="none" cap="none" strike="noStrike"/>
                    </a:p>
                  </a:txBody>
                  <a:tcPr marT="0" marB="0" marR="68575" marL="68575"/>
                </a:tc>
                <a:tc>
                  <a:txBody>
                    <a:bodyPr/>
                    <a:lstStyle/>
                    <a:p>
                      <a:pPr indent="0" lvl="0" marL="0" marR="0" rtl="0" algn="l">
                        <a:lnSpc>
                          <a:spcPct val="107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LW A, 203     ;Load</a:t>
                      </a:r>
                      <a:endParaRPr sz="1800" u="none" cap="none" strike="noStrike">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LW B, 502     ;Load</a:t>
                      </a:r>
                      <a:endParaRPr sz="1800" u="none" cap="none" strike="noStrike">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MULT A,B</a:t>
                      </a:r>
                      <a:endParaRPr sz="1800" u="none" cap="none" strike="noStrike">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SW 203,A       ;Store</a:t>
                      </a:r>
                      <a:endParaRPr sz="1800" u="none" cap="none" strike="noStrike">
                        <a:solidFill>
                          <a:schemeClr val="dk1"/>
                        </a:solidFill>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MULT 203,502</a:t>
                      </a:r>
                      <a:endParaRPr sz="1800" u="none" cap="none" strike="noStrike">
                        <a:solidFill>
                          <a:schemeClr val="dk1"/>
                        </a:solidFill>
                        <a:latin typeface="Times New Roman"/>
                        <a:ea typeface="Times New Roman"/>
                        <a:cs typeface="Times New Roman"/>
                        <a:sym typeface="Times New Roman"/>
                      </a:endParaRPr>
                    </a:p>
                  </a:txBody>
                  <a:tcPr marT="0" marB="0" marR="68575" marL="68575"/>
                </a:tc>
              </a:tr>
            </a:tbl>
          </a:graphicData>
        </a:graphic>
      </p:graphicFrame>
      <p:pic>
        <p:nvPicPr>
          <p:cNvPr id="490" name="Google Shape;490;p45"/>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97" name="Google Shape;497;p46"/>
          <p:cNvSpPr txBox="1"/>
          <p:nvPr/>
        </p:nvSpPr>
        <p:spPr>
          <a:xfrm>
            <a:off x="2402007" y="2210937"/>
            <a:ext cx="7547212" cy="830997"/>
          </a:xfrm>
          <a:prstGeom prst="rect">
            <a:avLst/>
          </a:prstGeom>
          <a:solidFill>
            <a:srgbClr val="F7CAAC"/>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Times New Roman"/>
                <a:ea typeface="Times New Roman"/>
                <a:cs typeface="Times New Roman"/>
                <a:sym typeface="Times New Roman"/>
              </a:rPr>
              <a:t>Arithmetic and Logical Unit </a:t>
            </a:r>
            <a:endParaRPr b="0" i="0" sz="4800" u="none" cap="none" strike="noStrike">
              <a:solidFill>
                <a:schemeClr val="dk1"/>
              </a:solidFill>
              <a:latin typeface="Times New Roman"/>
              <a:ea typeface="Times New Roman"/>
              <a:cs typeface="Times New Roman"/>
              <a:sym typeface="Times New Roman"/>
            </a:endParaRPr>
          </a:p>
        </p:txBody>
      </p:sp>
      <p:pic>
        <p:nvPicPr>
          <p:cNvPr id="498" name="Google Shape;498;p46"/>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7"/>
          <p:cNvSpPr txBox="1"/>
          <p:nvPr/>
        </p:nvSpPr>
        <p:spPr>
          <a:xfrm>
            <a:off x="4191000" y="5257800"/>
            <a:ext cx="396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
        <p:nvSpPr>
          <p:cNvPr id="505" name="Google Shape;505;p47"/>
          <p:cNvSpPr/>
          <p:nvPr/>
        </p:nvSpPr>
        <p:spPr>
          <a:xfrm>
            <a:off x="2286000" y="1219201"/>
            <a:ext cx="8153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506" name="Google Shape;506;p47"/>
          <p:cNvSpPr/>
          <p:nvPr/>
        </p:nvSpPr>
        <p:spPr>
          <a:xfrm>
            <a:off x="1943099" y="120496"/>
            <a:ext cx="8039101"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ALU Inputs and Outputs</a:t>
            </a:r>
            <a:endParaRPr b="0" i="0" sz="3600" u="none" cap="none" strike="noStrike">
              <a:solidFill>
                <a:srgbClr val="FF0000"/>
              </a:solidFill>
              <a:latin typeface="Times New Roman"/>
              <a:ea typeface="Times New Roman"/>
              <a:cs typeface="Times New Roman"/>
              <a:sym typeface="Times New Roman"/>
            </a:endParaRPr>
          </a:p>
        </p:txBody>
      </p:sp>
      <p:pic>
        <p:nvPicPr>
          <p:cNvPr id="507" name="Google Shape;507;p47"/>
          <p:cNvPicPr preferRelativeResize="0"/>
          <p:nvPr/>
        </p:nvPicPr>
        <p:blipFill rotWithShape="1">
          <a:blip r:embed="rId3">
            <a:alphaModFix/>
          </a:blip>
          <a:srcRect b="0" l="0" r="0" t="0"/>
          <a:stretch/>
        </p:blipFill>
        <p:spPr>
          <a:xfrm>
            <a:off x="2460910" y="888392"/>
            <a:ext cx="6394449" cy="2733707"/>
          </a:xfrm>
          <a:prstGeom prst="rect">
            <a:avLst/>
          </a:prstGeom>
          <a:noFill/>
          <a:ln cap="flat" cmpd="sng" w="38100">
            <a:solidFill>
              <a:schemeClr val="accent1"/>
            </a:solidFill>
            <a:prstDash val="solid"/>
            <a:miter lim="800000"/>
            <a:headEnd len="sm" w="sm" type="none"/>
            <a:tailEnd len="sm" w="sm" type="none"/>
          </a:ln>
        </p:spPr>
      </p:pic>
      <p:sp>
        <p:nvSpPr>
          <p:cNvPr id="508" name="Google Shape;508;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09" name="Google Shape;509;p47"/>
          <p:cNvPicPr preferRelativeResize="0"/>
          <p:nvPr/>
        </p:nvPicPr>
        <p:blipFill rotWithShape="1">
          <a:blip r:embed="rId4">
            <a:alphaModFix/>
          </a:blip>
          <a:srcRect b="0" l="0" r="0" t="0"/>
          <a:stretch/>
        </p:blipFill>
        <p:spPr>
          <a:xfrm>
            <a:off x="1615961" y="4139204"/>
            <a:ext cx="9112478" cy="2236881"/>
          </a:xfrm>
          <a:prstGeom prst="rect">
            <a:avLst/>
          </a:prstGeom>
          <a:noFill/>
          <a:ln cap="flat" cmpd="sng" w="28575">
            <a:solidFill>
              <a:schemeClr val="accent1"/>
            </a:solidFill>
            <a:prstDash val="solid"/>
            <a:round/>
            <a:headEnd len="sm" w="sm" type="none"/>
            <a:tailEnd len="sm" w="sm" type="none"/>
          </a:ln>
        </p:spPr>
      </p:pic>
      <p:pic>
        <p:nvPicPr>
          <p:cNvPr id="510" name="Google Shape;510;p47"/>
          <p:cNvPicPr preferRelativeResize="0"/>
          <p:nvPr/>
        </p:nvPicPr>
        <p:blipFill rotWithShape="1">
          <a:blip r:embed="rId5">
            <a:alphaModFix/>
          </a:blip>
          <a:srcRect b="0" l="0" r="0" t="0"/>
          <a:stretch/>
        </p:blipFill>
        <p:spPr>
          <a:xfrm>
            <a:off x="117144" y="94771"/>
            <a:ext cx="477396" cy="45113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8"/>
          <p:cNvSpPr/>
          <p:nvPr/>
        </p:nvSpPr>
        <p:spPr>
          <a:xfrm>
            <a:off x="2286000" y="1219201"/>
            <a:ext cx="8153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517" name="Google Shape;517;p48"/>
          <p:cNvSpPr/>
          <p:nvPr/>
        </p:nvSpPr>
        <p:spPr>
          <a:xfrm>
            <a:off x="1995487" y="182642"/>
            <a:ext cx="8891504" cy="523220"/>
          </a:xfrm>
          <a:prstGeom prst="rect">
            <a:avLst/>
          </a:prstGeom>
          <a:solidFill>
            <a:srgbClr val="9CC2E5"/>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chemeClr val="dk1"/>
                </a:solidFill>
                <a:latin typeface="Times New Roman"/>
                <a:ea typeface="Times New Roman"/>
                <a:cs typeface="Times New Roman"/>
                <a:sym typeface="Times New Roman"/>
              </a:rPr>
              <a:t>Block Diagram: Hardware for Addition and Subtraction</a:t>
            </a:r>
            <a:endParaRPr b="0" i="0" sz="1400" u="none" cap="none" strike="noStrike">
              <a:solidFill>
                <a:srgbClr val="000000"/>
              </a:solidFill>
              <a:latin typeface="Arial"/>
              <a:ea typeface="Arial"/>
              <a:cs typeface="Arial"/>
              <a:sym typeface="Arial"/>
            </a:endParaRPr>
          </a:p>
        </p:txBody>
      </p:sp>
      <p:sp>
        <p:nvSpPr>
          <p:cNvPr id="518" name="Google Shape;518;p48"/>
          <p:cNvSpPr/>
          <p:nvPr/>
        </p:nvSpPr>
        <p:spPr>
          <a:xfrm>
            <a:off x="2590800" y="1371601"/>
            <a:ext cx="7086600" cy="200670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None/>
            </a:pPr>
            <a:r>
              <a:t/>
            </a:r>
            <a:endParaRPr b="0" i="0" sz="24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a:p>
            <a:pPr indent="0" lvl="1" marL="45720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pic>
        <p:nvPicPr>
          <p:cNvPr id="519" name="Google Shape;519;p48"/>
          <p:cNvPicPr preferRelativeResize="0"/>
          <p:nvPr/>
        </p:nvPicPr>
        <p:blipFill rotWithShape="1">
          <a:blip r:embed="rId3">
            <a:alphaModFix/>
          </a:blip>
          <a:srcRect b="0" l="0" r="0" t="0"/>
          <a:stretch/>
        </p:blipFill>
        <p:spPr>
          <a:xfrm>
            <a:off x="2404731" y="968103"/>
            <a:ext cx="5624300" cy="5226595"/>
          </a:xfrm>
          <a:prstGeom prst="rect">
            <a:avLst/>
          </a:prstGeom>
          <a:solidFill>
            <a:schemeClr val="dk1"/>
          </a:solidFill>
          <a:ln cap="flat" cmpd="sng" w="76200">
            <a:solidFill>
              <a:schemeClr val="dk1"/>
            </a:solidFill>
            <a:prstDash val="solid"/>
            <a:miter lim="800000"/>
            <a:headEnd len="sm" w="sm" type="none"/>
            <a:tailEnd len="sm" w="sm" type="none"/>
          </a:ln>
        </p:spPr>
      </p:pic>
      <p:sp>
        <p:nvSpPr>
          <p:cNvPr id="520" name="Google Shape;52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21" name="Google Shape;521;p48"/>
          <p:cNvPicPr preferRelativeResize="0"/>
          <p:nvPr/>
        </p:nvPicPr>
        <p:blipFill rotWithShape="1">
          <a:blip r:embed="rId4">
            <a:alphaModFix/>
          </a:blip>
          <a:srcRect b="0" l="0" r="0" t="0"/>
          <a:stretch/>
        </p:blipFill>
        <p:spPr>
          <a:xfrm>
            <a:off x="8368421" y="3399299"/>
            <a:ext cx="2071254" cy="1369763"/>
          </a:xfrm>
          <a:prstGeom prst="rect">
            <a:avLst/>
          </a:prstGeom>
          <a:gradFill>
            <a:gsLst>
              <a:gs pos="0">
                <a:srgbClr val="F08B54"/>
              </a:gs>
              <a:gs pos="50000">
                <a:srgbClr val="F67A26"/>
              </a:gs>
              <a:gs pos="100000">
                <a:srgbClr val="E36A18"/>
              </a:gs>
            </a:gsLst>
            <a:lin ang="5400000" scaled="0"/>
          </a:gradFill>
          <a:ln cap="flat" cmpd="sng" w="57150">
            <a:solidFill>
              <a:schemeClr val="accent2"/>
            </a:solidFill>
            <a:prstDash val="solid"/>
            <a:miter lim="800000"/>
            <a:headEnd len="sm" w="sm" type="none"/>
            <a:tailEnd len="sm" w="sm" type="none"/>
          </a:ln>
        </p:spPr>
      </p:pic>
      <p:pic>
        <p:nvPicPr>
          <p:cNvPr id="522" name="Google Shape;522;p48"/>
          <p:cNvPicPr preferRelativeResize="0"/>
          <p:nvPr/>
        </p:nvPicPr>
        <p:blipFill rotWithShape="1">
          <a:blip r:embed="rId5">
            <a:alphaModFix/>
          </a:blip>
          <a:srcRect b="0" l="0" r="0" t="0"/>
          <a:stretch/>
        </p:blipFill>
        <p:spPr>
          <a:xfrm>
            <a:off x="8354567" y="870618"/>
            <a:ext cx="2084833" cy="1070302"/>
          </a:xfrm>
          <a:prstGeom prst="rect">
            <a:avLst/>
          </a:prstGeom>
          <a:solidFill>
            <a:schemeClr val="accent6"/>
          </a:solidFill>
          <a:ln cap="flat" cmpd="sng" w="57150">
            <a:solidFill>
              <a:srgbClr val="517E33"/>
            </a:solidFill>
            <a:prstDash val="solid"/>
            <a:miter lim="800000"/>
            <a:headEnd len="sm" w="sm" type="none"/>
            <a:tailEnd len="sm" w="sm" type="none"/>
          </a:ln>
        </p:spPr>
      </p:pic>
      <p:pic>
        <p:nvPicPr>
          <p:cNvPr id="523" name="Google Shape;523;p48"/>
          <p:cNvPicPr preferRelativeResize="0"/>
          <p:nvPr/>
        </p:nvPicPr>
        <p:blipFill rotWithShape="1">
          <a:blip r:embed="rId6">
            <a:alphaModFix/>
          </a:blip>
          <a:srcRect b="0" l="0" r="0" t="0"/>
          <a:stretch/>
        </p:blipFill>
        <p:spPr>
          <a:xfrm>
            <a:off x="8375348" y="5027515"/>
            <a:ext cx="2092036" cy="1167183"/>
          </a:xfrm>
          <a:prstGeom prst="rect">
            <a:avLst/>
          </a:prstGeom>
          <a:solidFill>
            <a:schemeClr val="accent4"/>
          </a:solidFill>
          <a:ln cap="flat" cmpd="sng" w="76200">
            <a:solidFill>
              <a:srgbClr val="BA8C00"/>
            </a:solidFill>
            <a:prstDash val="solid"/>
            <a:miter lim="800000"/>
            <a:headEnd len="sm" w="sm" type="none"/>
            <a:tailEnd len="sm" w="sm" type="none"/>
          </a:ln>
        </p:spPr>
      </p:pic>
      <p:pic>
        <p:nvPicPr>
          <p:cNvPr id="524" name="Google Shape;524;p48"/>
          <p:cNvPicPr preferRelativeResize="0"/>
          <p:nvPr/>
        </p:nvPicPr>
        <p:blipFill rotWithShape="1">
          <a:blip r:embed="rId7">
            <a:alphaModFix/>
          </a:blip>
          <a:srcRect b="0" l="0" r="0" t="0"/>
          <a:stretch/>
        </p:blipFill>
        <p:spPr>
          <a:xfrm>
            <a:off x="8330322" y="2076775"/>
            <a:ext cx="2109079" cy="1160870"/>
          </a:xfrm>
          <a:prstGeom prst="rect">
            <a:avLst/>
          </a:prstGeom>
          <a:solidFill>
            <a:schemeClr val="accent5"/>
          </a:solidFill>
          <a:ln cap="flat" cmpd="sng" w="57150">
            <a:solidFill>
              <a:srgbClr val="31538F"/>
            </a:solidFill>
            <a:prstDash val="solid"/>
            <a:miter lim="800000"/>
            <a:headEnd len="sm" w="sm" type="none"/>
            <a:tailEnd len="sm" w="sm" type="none"/>
          </a:ln>
        </p:spPr>
      </p:pic>
      <p:pic>
        <p:nvPicPr>
          <p:cNvPr id="525" name="Google Shape;525;p48"/>
          <p:cNvPicPr preferRelativeResize="0"/>
          <p:nvPr/>
        </p:nvPicPr>
        <p:blipFill rotWithShape="1">
          <a:blip r:embed="rId8">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9"/>
          <p:cNvSpPr txBox="1"/>
          <p:nvPr/>
        </p:nvSpPr>
        <p:spPr>
          <a:xfrm>
            <a:off x="4191000" y="5257800"/>
            <a:ext cx="396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
        <p:nvSpPr>
          <p:cNvPr id="532" name="Google Shape;532;p49"/>
          <p:cNvSpPr/>
          <p:nvPr/>
        </p:nvSpPr>
        <p:spPr>
          <a:xfrm>
            <a:off x="2286000" y="1219201"/>
            <a:ext cx="8153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533" name="Google Shape;533;p49"/>
          <p:cNvSpPr/>
          <p:nvPr/>
        </p:nvSpPr>
        <p:spPr>
          <a:xfrm>
            <a:off x="1041759" y="128179"/>
            <a:ext cx="9639299"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C00000"/>
                </a:solidFill>
                <a:latin typeface="Times New Roman"/>
                <a:ea typeface="Times New Roman"/>
                <a:cs typeface="Times New Roman"/>
                <a:sym typeface="Times New Roman"/>
              </a:rPr>
              <a:t>Multiplication</a:t>
            </a:r>
            <a:r>
              <a:rPr b="0" i="0" lang="en-US" sz="36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(Unsigned Binary Integers  11*13=143)</a:t>
            </a:r>
            <a:endParaRPr b="0" i="0" sz="3600" u="none" cap="none" strike="noStrike">
              <a:solidFill>
                <a:schemeClr val="dk1"/>
              </a:solidFill>
              <a:latin typeface="Times New Roman"/>
              <a:ea typeface="Times New Roman"/>
              <a:cs typeface="Times New Roman"/>
              <a:sym typeface="Times New Roman"/>
            </a:endParaRPr>
          </a:p>
        </p:txBody>
      </p:sp>
      <p:sp>
        <p:nvSpPr>
          <p:cNvPr id="534" name="Google Shape;534;p49"/>
          <p:cNvSpPr/>
          <p:nvPr/>
        </p:nvSpPr>
        <p:spPr>
          <a:xfrm>
            <a:off x="2362200" y="1219201"/>
            <a:ext cx="7620000" cy="159428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535" name="Google Shape;535;p49"/>
          <p:cNvSpPr/>
          <p:nvPr/>
        </p:nvSpPr>
        <p:spPr>
          <a:xfrm>
            <a:off x="2590800" y="1371601"/>
            <a:ext cx="7086600" cy="200670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None/>
            </a:pPr>
            <a:r>
              <a:t/>
            </a:r>
            <a:endParaRPr b="0" i="0" sz="24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a:p>
            <a:pPr indent="0" lvl="1" marL="45720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536" name="Google Shape;536;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37" name="Google Shape;537;p49"/>
          <p:cNvPicPr preferRelativeResize="0"/>
          <p:nvPr/>
        </p:nvPicPr>
        <p:blipFill rotWithShape="1">
          <a:blip r:embed="rId3">
            <a:alphaModFix/>
          </a:blip>
          <a:srcRect b="0" l="0" r="0" t="0"/>
          <a:stretch/>
        </p:blipFill>
        <p:spPr>
          <a:xfrm>
            <a:off x="6070232" y="1084591"/>
            <a:ext cx="5438518" cy="5232596"/>
          </a:xfrm>
          <a:prstGeom prst="rect">
            <a:avLst/>
          </a:prstGeom>
          <a:noFill/>
          <a:ln>
            <a:noFill/>
          </a:ln>
        </p:spPr>
      </p:pic>
      <p:pic>
        <p:nvPicPr>
          <p:cNvPr id="538" name="Google Shape;538;p49"/>
          <p:cNvPicPr preferRelativeResize="0"/>
          <p:nvPr/>
        </p:nvPicPr>
        <p:blipFill rotWithShape="1">
          <a:blip r:embed="rId4">
            <a:alphaModFix/>
          </a:blip>
          <a:srcRect b="0" l="0" r="0" t="0"/>
          <a:stretch/>
        </p:blipFill>
        <p:spPr>
          <a:xfrm>
            <a:off x="759450" y="1549040"/>
            <a:ext cx="4780124" cy="4303698"/>
          </a:xfrm>
          <a:prstGeom prst="rect">
            <a:avLst/>
          </a:prstGeom>
          <a:noFill/>
          <a:ln>
            <a:noFill/>
          </a:ln>
        </p:spPr>
      </p:pic>
      <p:pic>
        <p:nvPicPr>
          <p:cNvPr id="539" name="Google Shape;539;p49"/>
          <p:cNvPicPr preferRelativeResize="0"/>
          <p:nvPr/>
        </p:nvPicPr>
        <p:blipFill rotWithShape="1">
          <a:blip r:embed="rId5">
            <a:alphaModFix/>
          </a:blip>
          <a:srcRect b="0" l="0" r="0" t="0"/>
          <a:stretch/>
        </p:blipFill>
        <p:spPr>
          <a:xfrm>
            <a:off x="117144" y="94771"/>
            <a:ext cx="477396" cy="45113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2031242" y="36036"/>
            <a:ext cx="7358417" cy="970696"/>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solidFill>
                  <a:schemeClr val="dk1"/>
                </a:solidFill>
                <a:latin typeface="Times New Roman"/>
                <a:ea typeface="Times New Roman"/>
                <a:cs typeface="Times New Roman"/>
                <a:sym typeface="Times New Roman"/>
              </a:rPr>
              <a:t>Syllabus</a:t>
            </a:r>
            <a:endParaRPr b="1" sz="3200">
              <a:latin typeface="Times New Roman"/>
              <a:ea typeface="Times New Roman"/>
              <a:cs typeface="Times New Roman"/>
              <a:sym typeface="Times New Roman"/>
            </a:endParaRPr>
          </a:p>
        </p:txBody>
      </p:sp>
      <p:sp>
        <p:nvSpPr>
          <p:cNvPr id="126" name="Google Shape;126;p5"/>
          <p:cNvSpPr txBox="1"/>
          <p:nvPr>
            <p:ph idx="1" type="body"/>
          </p:nvPr>
        </p:nvSpPr>
        <p:spPr>
          <a:xfrm>
            <a:off x="764276" y="1100561"/>
            <a:ext cx="11144189" cy="550495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fontScale="92500"/>
          </a:bodyPr>
          <a:lstStyle/>
          <a:p>
            <a:pPr indent="0" lvl="0" marL="0" rtl="0" algn="just">
              <a:lnSpc>
                <a:spcPct val="90000"/>
              </a:lnSpc>
              <a:spcBef>
                <a:spcPts val="0"/>
              </a:spcBef>
              <a:spcAft>
                <a:spcPts val="0"/>
              </a:spcAft>
              <a:buClr>
                <a:schemeClr val="accent2"/>
              </a:buClr>
              <a:buSzPct val="100000"/>
              <a:buNone/>
            </a:pPr>
            <a:r>
              <a:rPr b="1" lang="en-US" sz="2400">
                <a:solidFill>
                  <a:schemeClr val="accent2"/>
                </a:solidFill>
                <a:latin typeface="Times New Roman"/>
                <a:ea typeface="Times New Roman"/>
                <a:cs typeface="Times New Roman"/>
                <a:sym typeface="Times New Roman"/>
              </a:rPr>
              <a:t>Module 1 Computer Arithmetic: </a:t>
            </a:r>
            <a:endParaRPr sz="2400">
              <a:solidFill>
                <a:schemeClr val="accent2"/>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ct val="100000"/>
              <a:buChar char="•"/>
            </a:pPr>
            <a:r>
              <a:rPr lang="en-US" sz="2400">
                <a:latin typeface="Times New Roman"/>
                <a:ea typeface="Times New Roman"/>
                <a:cs typeface="Times New Roman"/>
                <a:sym typeface="Times New Roman"/>
              </a:rPr>
              <a:t>Introduction to digital logic families, Introduction to Number System and Codes, Sign Magnitude representation, 1’s and 2’s complement, Binary Arithmetic: Addition, Subtraction of signed numbers, multiplication of positive numbers, Integer Arithmetic, Floating point representation and operations – IEEE standard, Boolean Algebra, Logic Gates, Minimization of logic functions using K map (SOP and POS)</a:t>
            </a:r>
            <a:endParaRPr/>
          </a:p>
          <a:p>
            <a:pPr indent="0" lvl="0" marL="0" rtl="0" algn="just">
              <a:lnSpc>
                <a:spcPct val="100000"/>
              </a:lnSpc>
              <a:spcBef>
                <a:spcPts val="1000"/>
              </a:spcBef>
              <a:spcAft>
                <a:spcPts val="0"/>
              </a:spcAft>
              <a:buClr>
                <a:schemeClr val="accent2"/>
              </a:buClr>
              <a:buSzPct val="100000"/>
              <a:buNone/>
            </a:pPr>
            <a:r>
              <a:rPr b="1" lang="en-US" sz="2400">
                <a:solidFill>
                  <a:schemeClr val="accent2"/>
                </a:solidFill>
                <a:latin typeface="Times New Roman"/>
                <a:ea typeface="Times New Roman"/>
                <a:cs typeface="Times New Roman"/>
                <a:sym typeface="Times New Roman"/>
              </a:rPr>
              <a:t>Module 2 Combinational Logic Design: </a:t>
            </a:r>
            <a:endParaRPr b="1" sz="2400">
              <a:solidFill>
                <a:schemeClr val="accent2"/>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ct val="100000"/>
              <a:buChar char="•"/>
            </a:pPr>
            <a:r>
              <a:rPr lang="en-US" sz="2400">
                <a:latin typeface="Times New Roman"/>
                <a:ea typeface="Times New Roman"/>
                <a:cs typeface="Times New Roman"/>
                <a:sym typeface="Times New Roman"/>
              </a:rPr>
              <a:t>Design examples: Arithmetic circuits, Comparator, Code converters, Parity generators and checkers, Arithmetic and Logic Unit, design of adder and fast adder, look ahead carry generator, Implementation of  SOP and POS using MUX, DMUX, DECODER.</a:t>
            </a:r>
            <a:endParaRPr/>
          </a:p>
          <a:p>
            <a:pPr indent="0" lvl="0" marL="0" rtl="0" algn="just">
              <a:lnSpc>
                <a:spcPct val="110000"/>
              </a:lnSpc>
              <a:spcBef>
                <a:spcPts val="1000"/>
              </a:spcBef>
              <a:spcAft>
                <a:spcPts val="0"/>
              </a:spcAft>
              <a:buClr>
                <a:schemeClr val="accent2"/>
              </a:buClr>
              <a:buSzPct val="100000"/>
              <a:buNone/>
            </a:pPr>
            <a:r>
              <a:rPr b="1" lang="en-US" sz="2400">
                <a:solidFill>
                  <a:schemeClr val="accent2"/>
                </a:solidFill>
                <a:latin typeface="Times New Roman"/>
                <a:ea typeface="Times New Roman"/>
                <a:cs typeface="Times New Roman"/>
                <a:sym typeface="Times New Roman"/>
              </a:rPr>
              <a:t>Module 3 Sequential Logic Design:</a:t>
            </a:r>
            <a:endParaRPr b="1" sz="2400">
              <a:solidFill>
                <a:schemeClr val="accent2"/>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ct val="100000"/>
              <a:buChar char="•"/>
            </a:pPr>
            <a:r>
              <a:rPr lang="en-US" sz="2400">
                <a:latin typeface="Times New Roman"/>
                <a:ea typeface="Times New Roman"/>
                <a:cs typeface="Times New Roman"/>
                <a:sym typeface="Times New Roman"/>
              </a:rPr>
              <a:t>1-bit Memory Cell, Flip flops, Conversion of flip flops, Design of ripple counters and synchronous counters, Modulus of the counter, Sequence generator, Lock out condition. Shift registers, Applications of Shift registers (ring and twisted ring counters), Moore and Mealy Models- State diagram, State Tables and  Design Procedure, Sequence detector.</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ct val="100000"/>
              <a:buNone/>
            </a:pPr>
            <a:r>
              <a:t/>
            </a:r>
            <a:endParaRPr sz="2400">
              <a:latin typeface="Times New Roman"/>
              <a:ea typeface="Times New Roman"/>
              <a:cs typeface="Times New Roman"/>
              <a:sym typeface="Times New Roman"/>
            </a:endParaRPr>
          </a:p>
        </p:txBody>
      </p:sp>
      <p:sp>
        <p:nvSpPr>
          <p:cNvPr id="127" name="Google Shape;12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28" name="Google Shape;128;p5"/>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45" name="Google Shape;545;p50"/>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pic>
        <p:nvPicPr>
          <p:cNvPr id="546" name="Google Shape;546;p50"/>
          <p:cNvPicPr preferRelativeResize="0"/>
          <p:nvPr/>
        </p:nvPicPr>
        <p:blipFill rotWithShape="1">
          <a:blip r:embed="rId4">
            <a:alphaModFix/>
          </a:blip>
          <a:srcRect b="0" l="0" r="0" t="0"/>
          <a:stretch/>
        </p:blipFill>
        <p:spPr>
          <a:xfrm>
            <a:off x="2219223" y="1529836"/>
            <a:ext cx="8114505" cy="5288728"/>
          </a:xfrm>
          <a:prstGeom prst="rect">
            <a:avLst/>
          </a:prstGeom>
          <a:noFill/>
          <a:ln>
            <a:noFill/>
          </a:ln>
        </p:spPr>
      </p:pic>
      <p:sp>
        <p:nvSpPr>
          <p:cNvPr id="547" name="Google Shape;547;p50"/>
          <p:cNvSpPr txBox="1"/>
          <p:nvPr>
            <p:ph type="title"/>
          </p:nvPr>
        </p:nvSpPr>
        <p:spPr>
          <a:xfrm>
            <a:off x="738327" y="107185"/>
            <a:ext cx="11076296" cy="90275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Calibri"/>
              <a:buNone/>
            </a:pPr>
            <a:r>
              <a:rPr b="1" lang="en-US" sz="3000"/>
              <a:t>Hardware Implementation of Unsigned Binary Multiplication Operation </a:t>
            </a:r>
            <a:endParaRPr b="1" sz="30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2"/>
          <p:cNvSpPr txBox="1"/>
          <p:nvPr/>
        </p:nvSpPr>
        <p:spPr>
          <a:xfrm>
            <a:off x="4191000" y="5257800"/>
            <a:ext cx="396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
        <p:nvSpPr>
          <p:cNvPr id="554" name="Google Shape;554;p52"/>
          <p:cNvSpPr txBox="1"/>
          <p:nvPr>
            <p:ph type="title"/>
          </p:nvPr>
        </p:nvSpPr>
        <p:spPr>
          <a:xfrm>
            <a:off x="838200" y="114252"/>
            <a:ext cx="10515600" cy="65195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Booth’s Algorithm </a:t>
            </a:r>
            <a:r>
              <a:rPr b="1" lang="en-US" sz="3100">
                <a:solidFill>
                  <a:srgbClr val="C00000"/>
                </a:solidFill>
                <a:latin typeface="Times New Roman"/>
                <a:ea typeface="Times New Roman"/>
                <a:cs typeface="Times New Roman"/>
                <a:sym typeface="Times New Roman"/>
              </a:rPr>
              <a:t>(Signed Number Multiplication)</a:t>
            </a:r>
            <a:endParaRPr b="1" sz="4000">
              <a:solidFill>
                <a:srgbClr val="C00000"/>
              </a:solidFill>
              <a:latin typeface="Times New Roman"/>
              <a:ea typeface="Times New Roman"/>
              <a:cs typeface="Times New Roman"/>
              <a:sym typeface="Times New Roman"/>
            </a:endParaRPr>
          </a:p>
        </p:txBody>
      </p:sp>
      <p:sp>
        <p:nvSpPr>
          <p:cNvPr id="555" name="Google Shape;555;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56" name="Google Shape;556;p52"/>
          <p:cNvSpPr/>
          <p:nvPr/>
        </p:nvSpPr>
        <p:spPr>
          <a:xfrm>
            <a:off x="2588480" y="419084"/>
            <a:ext cx="7086600" cy="76944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1800" u="none" cap="none" strike="noStrike">
              <a:solidFill>
                <a:schemeClr val="accent1"/>
              </a:solidFill>
              <a:latin typeface="Calibri"/>
              <a:ea typeface="Calibri"/>
              <a:cs typeface="Calibri"/>
              <a:sym typeface="Calibri"/>
            </a:endParaRPr>
          </a:p>
          <a:p>
            <a:pPr indent="0" lvl="1" marL="45720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557" name="Google Shape;557;p52"/>
          <p:cNvSpPr/>
          <p:nvPr/>
        </p:nvSpPr>
        <p:spPr>
          <a:xfrm>
            <a:off x="3907581" y="3244334"/>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8" name="Google Shape;558;p52"/>
          <p:cNvSpPr/>
          <p:nvPr/>
        </p:nvSpPr>
        <p:spPr>
          <a:xfrm>
            <a:off x="3733800" y="346122"/>
            <a:ext cx="4572000" cy="67095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9" name="Google Shape;559;p52"/>
          <p:cNvSpPr/>
          <p:nvPr/>
        </p:nvSpPr>
        <p:spPr>
          <a:xfrm>
            <a:off x="3838575" y="268657"/>
            <a:ext cx="4572001" cy="96641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320"/>
              </a:spcBef>
              <a:spcAft>
                <a:spcPts val="0"/>
              </a:spcAft>
              <a:buClr>
                <a:srgbClr val="000000"/>
              </a:buClr>
              <a:buSzPts val="1600"/>
              <a:buFont typeface="Arial"/>
              <a:buNone/>
            </a:pPr>
            <a:r>
              <a:t/>
            </a:r>
            <a:endParaRPr b="0" i="0" sz="1600" u="none" cap="none" strike="noStrike">
              <a:solidFill>
                <a:schemeClr val="accent1"/>
              </a:solidFill>
              <a:latin typeface="Calibri"/>
              <a:ea typeface="Calibri"/>
              <a:cs typeface="Calibri"/>
              <a:sym typeface="Calibri"/>
            </a:endParaRPr>
          </a:p>
        </p:txBody>
      </p:sp>
      <p:sp>
        <p:nvSpPr>
          <p:cNvPr id="560" name="Google Shape;560;p52"/>
          <p:cNvSpPr txBox="1"/>
          <p:nvPr/>
        </p:nvSpPr>
        <p:spPr>
          <a:xfrm>
            <a:off x="838200" y="916630"/>
            <a:ext cx="10898875" cy="580484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2000"/>
              <a:buFont typeface="Noto Sans"/>
              <a:buChar char="⮚"/>
            </a:pPr>
            <a:r>
              <a:rPr b="1" i="0" lang="en-US" sz="20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Used to reduce number of  operations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Noto Sans"/>
              <a:buChar char="⮚"/>
            </a:pPr>
            <a:r>
              <a:rPr b="0" i="0" lang="en-US" sz="2400" u="none" cap="none" strike="noStrike">
                <a:solidFill>
                  <a:schemeClr val="dk1"/>
                </a:solidFill>
                <a:latin typeface="Times New Roman"/>
                <a:ea typeface="Times New Roman"/>
                <a:cs typeface="Times New Roman"/>
                <a:sym typeface="Times New Roman"/>
              </a:rPr>
              <a:t>For signed multiplication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Noto Sans"/>
              <a:buChar char="⮚"/>
            </a:pPr>
            <a:r>
              <a:rPr b="0" i="0" lang="en-US" sz="2400" u="none" cap="none" strike="noStrike">
                <a:solidFill>
                  <a:schemeClr val="dk1"/>
                </a:solidFill>
                <a:latin typeface="Times New Roman"/>
                <a:ea typeface="Times New Roman"/>
                <a:cs typeface="Times New Roman"/>
                <a:sym typeface="Times New Roman"/>
              </a:rPr>
              <a:t>Generate 2n bit product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400"/>
              <a:buFont typeface="Noto Sans"/>
              <a:buChar char="⮚"/>
            </a:pPr>
            <a:r>
              <a:rPr b="0" i="0" lang="en-US" sz="2400" u="none" cap="none" strike="noStrike">
                <a:solidFill>
                  <a:schemeClr val="dk1"/>
                </a:solidFill>
                <a:latin typeface="Times New Roman"/>
                <a:ea typeface="Times New Roman"/>
                <a:cs typeface="Times New Roman"/>
                <a:sym typeface="Times New Roman"/>
              </a:rPr>
              <a:t>Treats positive and negative numbers uniformly (called 2s compliment method)</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Noto Sans"/>
              <a:buChar char="⮚"/>
            </a:pPr>
            <a:r>
              <a:rPr b="0" i="0" lang="en-US" sz="2400" u="none" cap="none" strike="noStrike">
                <a:solidFill>
                  <a:schemeClr val="dk1"/>
                </a:solidFill>
                <a:latin typeface="Times New Roman"/>
                <a:ea typeface="Times New Roman"/>
                <a:cs typeface="Times New Roman"/>
                <a:sym typeface="Times New Roman"/>
              </a:rPr>
              <a:t>Recoding of Multiplier is performed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400"/>
              <a:buFont typeface="Noto Sans"/>
              <a:buChar char="⮚"/>
            </a:pPr>
            <a:r>
              <a:rPr b="0" i="0" lang="en-US" sz="2400" u="none" cap="none" strike="noStrike">
                <a:solidFill>
                  <a:schemeClr val="dk1"/>
                </a:solidFill>
                <a:latin typeface="Times New Roman"/>
                <a:ea typeface="Times New Roman"/>
                <a:cs typeface="Times New Roman"/>
                <a:sym typeface="Times New Roman"/>
              </a:rPr>
              <a:t>Rules of recording – Use implied zero at LSB and start scanning LSB to   MSB</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206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206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206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206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206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206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206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206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206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206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206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graphicFrame>
        <p:nvGraphicFramePr>
          <p:cNvPr id="561" name="Google Shape;561;p52"/>
          <p:cNvGraphicFramePr/>
          <p:nvPr/>
        </p:nvGraphicFramePr>
        <p:xfrm>
          <a:off x="1648988" y="3613666"/>
          <a:ext cx="3000000" cy="3000000"/>
        </p:xfrm>
        <a:graphic>
          <a:graphicData uri="http://schemas.openxmlformats.org/drawingml/2006/table">
            <a:tbl>
              <a:tblPr bandRow="1" firstRow="1">
                <a:noFill/>
                <a:tableStyleId>{6B466EB1-CB2B-42F4-BB3A-4C1777E46EFF}</a:tableStyleId>
              </a:tblPr>
              <a:tblGrid>
                <a:gridCol w="903150"/>
                <a:gridCol w="903150"/>
              </a:tblGrid>
              <a:tr h="486575">
                <a:tc gridSpan="2">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Rules for recoded number</a:t>
                      </a:r>
                      <a:endParaRPr sz="1400" u="none" cap="none" strike="noStrike"/>
                    </a:p>
                  </a:txBody>
                  <a:tcPr marT="45725" marB="45725" marR="91450" marL="91450"/>
                </a:tc>
                <a:tc hMerge="1"/>
              </a:tr>
              <a:tr h="486575">
                <a:tc>
                  <a:txBody>
                    <a:bodyPr/>
                    <a:lstStyle/>
                    <a:p>
                      <a:pPr indent="0" lvl="0" marL="0" marR="0" rtl="0" algn="ctr">
                        <a:lnSpc>
                          <a:spcPct val="100000"/>
                        </a:lnSpc>
                        <a:spcBef>
                          <a:spcPts val="0"/>
                        </a:spcBef>
                        <a:spcAft>
                          <a:spcPts val="0"/>
                        </a:spcAft>
                        <a:buClr>
                          <a:srgbClr val="000000"/>
                        </a:buClr>
                        <a:buSzPts val="2800"/>
                        <a:buFont typeface="Arial"/>
                        <a:buNone/>
                      </a:pPr>
                      <a:r>
                        <a:rPr b="1" lang="en-US" sz="2800" u="none" cap="none" strike="noStrike">
                          <a:solidFill>
                            <a:srgbClr val="FF0000"/>
                          </a:solidFill>
                        </a:rPr>
                        <a:t>0-1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800"/>
                        <a:buFont typeface="Arial"/>
                        <a:buNone/>
                      </a:pPr>
                      <a:r>
                        <a:rPr b="1" lang="en-US" sz="2800" u="none" cap="none" strike="noStrike">
                          <a:solidFill>
                            <a:srgbClr val="FF0000"/>
                          </a:solidFill>
                        </a:rPr>
                        <a:t>-1</a:t>
                      </a:r>
                      <a:endParaRPr sz="1400" u="none" cap="none" strike="noStrike"/>
                    </a:p>
                  </a:txBody>
                  <a:tcPr marT="45725" marB="45725" marR="91450" marL="91450"/>
                </a:tc>
              </a:tr>
              <a:tr h="486575">
                <a:tc>
                  <a:txBody>
                    <a:bodyPr/>
                    <a:lstStyle/>
                    <a:p>
                      <a:pPr indent="0" lvl="0" marL="0" marR="0" rtl="0" algn="ctr">
                        <a:lnSpc>
                          <a:spcPct val="100000"/>
                        </a:lnSpc>
                        <a:spcBef>
                          <a:spcPts val="0"/>
                        </a:spcBef>
                        <a:spcAft>
                          <a:spcPts val="0"/>
                        </a:spcAft>
                        <a:buClr>
                          <a:srgbClr val="000000"/>
                        </a:buClr>
                        <a:buSzPts val="2800"/>
                        <a:buFont typeface="Arial"/>
                        <a:buNone/>
                      </a:pPr>
                      <a:r>
                        <a:rPr b="1" lang="en-US" sz="2800" u="none" cap="none" strike="noStrike">
                          <a:solidFill>
                            <a:srgbClr val="0070C0"/>
                          </a:solidFill>
                        </a:rPr>
                        <a:t>1-0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800"/>
                        <a:buFont typeface="Arial"/>
                        <a:buNone/>
                      </a:pPr>
                      <a:r>
                        <a:rPr b="1" lang="en-US" sz="2800" u="none" cap="none" strike="noStrike">
                          <a:solidFill>
                            <a:srgbClr val="0070C0"/>
                          </a:solidFill>
                        </a:rPr>
                        <a:t>1</a:t>
                      </a:r>
                      <a:endParaRPr sz="1400" u="none" cap="none" strike="noStrike"/>
                    </a:p>
                  </a:txBody>
                  <a:tcPr marT="45725" marB="45725" marR="91450" marL="91450"/>
                </a:tc>
              </a:tr>
              <a:tr h="486575">
                <a:tc>
                  <a:txBody>
                    <a:bodyPr/>
                    <a:lstStyle/>
                    <a:p>
                      <a:pPr indent="0" lvl="0" marL="0" marR="0" rtl="0" algn="ctr">
                        <a:lnSpc>
                          <a:spcPct val="100000"/>
                        </a:lnSpc>
                        <a:spcBef>
                          <a:spcPts val="0"/>
                        </a:spcBef>
                        <a:spcAft>
                          <a:spcPts val="0"/>
                        </a:spcAft>
                        <a:buClr>
                          <a:srgbClr val="000000"/>
                        </a:buClr>
                        <a:buSzPts val="2800"/>
                        <a:buFont typeface="Arial"/>
                        <a:buNone/>
                      </a:pPr>
                      <a:r>
                        <a:rPr b="1" lang="en-US" sz="2800" u="none" cap="none" strike="noStrike"/>
                        <a:t>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800"/>
                        <a:buFont typeface="Arial"/>
                        <a:buNone/>
                      </a:pPr>
                      <a:r>
                        <a:rPr b="1" lang="en-US" sz="2800" u="none" cap="none" strike="noStrike"/>
                        <a:t>0</a:t>
                      </a:r>
                      <a:endParaRPr sz="1400" u="none" cap="none" strike="noStrike"/>
                    </a:p>
                  </a:txBody>
                  <a:tcPr marT="45725" marB="45725" marR="91450" marL="91450"/>
                </a:tc>
              </a:tr>
              <a:tr h="486575">
                <a:tc>
                  <a:txBody>
                    <a:bodyPr/>
                    <a:lstStyle/>
                    <a:p>
                      <a:pPr indent="0" lvl="0" marL="0" marR="0" rtl="0" algn="ctr">
                        <a:lnSpc>
                          <a:spcPct val="100000"/>
                        </a:lnSpc>
                        <a:spcBef>
                          <a:spcPts val="0"/>
                        </a:spcBef>
                        <a:spcAft>
                          <a:spcPts val="0"/>
                        </a:spcAft>
                        <a:buClr>
                          <a:srgbClr val="000000"/>
                        </a:buClr>
                        <a:buSzPts val="2800"/>
                        <a:buFont typeface="Arial"/>
                        <a:buNone/>
                      </a:pPr>
                      <a:r>
                        <a:rPr b="1" lang="en-US" sz="2800" u="none" cap="none" strike="noStrike"/>
                        <a:t>1-1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800"/>
                        <a:buFont typeface="Arial"/>
                        <a:buNone/>
                      </a:pPr>
                      <a:r>
                        <a:rPr b="1" lang="en-US" sz="2800" u="none" cap="none" strike="noStrike"/>
                        <a:t>0</a:t>
                      </a:r>
                      <a:endParaRPr sz="1400" u="none" cap="none" strike="noStrike"/>
                    </a:p>
                  </a:txBody>
                  <a:tcPr marT="45725" marB="45725" marR="91450" marL="91450"/>
                </a:tc>
              </a:tr>
            </a:tbl>
          </a:graphicData>
        </a:graphic>
      </p:graphicFrame>
      <p:sp>
        <p:nvSpPr>
          <p:cNvPr id="562" name="Google Shape;562;p52"/>
          <p:cNvSpPr txBox="1"/>
          <p:nvPr/>
        </p:nvSpPr>
        <p:spPr>
          <a:xfrm>
            <a:off x="3838575" y="4436004"/>
            <a:ext cx="6424541" cy="135421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1. 001110 </a:t>
            </a:r>
            <a:r>
              <a:rPr b="0" i="0" lang="en-US" sz="3200" u="none" cap="none" strike="noStrike">
                <a:solidFill>
                  <a:srgbClr val="C00000"/>
                </a:solidFill>
                <a:latin typeface="Times New Roman"/>
                <a:ea typeface="Times New Roman"/>
                <a:cs typeface="Times New Roman"/>
                <a:sym typeface="Times New Roman"/>
              </a:rPr>
              <a:t>0  = Recoded  </a:t>
            </a:r>
            <a:r>
              <a:rPr b="0" i="0" lang="en-US" sz="3200" u="none" cap="none" strike="noStrike">
                <a:solidFill>
                  <a:srgbClr val="002060"/>
                </a:solidFill>
                <a:latin typeface="Times New Roman"/>
                <a:ea typeface="Times New Roman"/>
                <a:cs typeface="Times New Roman"/>
                <a:sym typeface="Times New Roman"/>
              </a:rPr>
              <a:t>0 1 0 0 -1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2. 101100 </a:t>
            </a:r>
            <a:r>
              <a:rPr b="0" i="0" lang="en-US" sz="3200" u="none" cap="none" strike="noStrike">
                <a:solidFill>
                  <a:srgbClr val="C00000"/>
                </a:solidFill>
                <a:latin typeface="Times New Roman"/>
                <a:ea typeface="Times New Roman"/>
                <a:cs typeface="Times New Roman"/>
                <a:sym typeface="Times New Roman"/>
              </a:rPr>
              <a:t>0</a:t>
            </a:r>
            <a:r>
              <a:rPr b="0" i="0" lang="en-US" sz="3200" u="none" cap="none" strike="noStrike">
                <a:solidFill>
                  <a:schemeClr val="dk1"/>
                </a:solidFill>
                <a:latin typeface="Times New Roman"/>
                <a:ea typeface="Times New Roman"/>
                <a:cs typeface="Times New Roman"/>
                <a:sym typeface="Times New Roman"/>
              </a:rPr>
              <a:t>  </a:t>
            </a:r>
            <a:r>
              <a:rPr b="0" i="0" lang="en-US" sz="3200" u="none" cap="none" strike="noStrike">
                <a:solidFill>
                  <a:srgbClr val="C00000"/>
                </a:solidFill>
                <a:latin typeface="Times New Roman"/>
                <a:ea typeface="Times New Roman"/>
                <a:cs typeface="Times New Roman"/>
                <a:sym typeface="Times New Roman"/>
              </a:rPr>
              <a:t>= Recorded </a:t>
            </a:r>
            <a:r>
              <a:rPr b="0" i="0" lang="en-US" sz="3200" u="none" cap="none" strike="noStrike">
                <a:solidFill>
                  <a:srgbClr val="002060"/>
                </a:solidFill>
                <a:latin typeface="Times New Roman"/>
                <a:ea typeface="Times New Roman"/>
                <a:cs typeface="Times New Roman"/>
                <a:sym typeface="Times New Roman"/>
              </a:rPr>
              <a:t>-11 0 -1 0 0</a:t>
            </a:r>
            <a:endParaRPr b="0" i="0" sz="3200" u="none" cap="none" strike="noStrike">
              <a:solidFill>
                <a:srgbClr val="00206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id="563" name="Google Shape;563;p52"/>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17" st="1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53"/>
          <p:cNvSpPr/>
          <p:nvPr/>
        </p:nvSpPr>
        <p:spPr>
          <a:xfrm>
            <a:off x="2286000" y="1219201"/>
            <a:ext cx="8153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570" name="Google Shape;570;p53"/>
          <p:cNvSpPr/>
          <p:nvPr/>
        </p:nvSpPr>
        <p:spPr>
          <a:xfrm>
            <a:off x="3524250" y="0"/>
            <a:ext cx="4572000" cy="107721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    Booth’s Algorithm</a:t>
            </a:r>
            <a:br>
              <a:rPr b="1" i="0" lang="en-US" sz="3200" u="none" cap="none" strike="noStrike">
                <a:solidFill>
                  <a:schemeClr val="dk1"/>
                </a:solidFill>
                <a:latin typeface="Calibri"/>
                <a:ea typeface="Calibri"/>
                <a:cs typeface="Calibri"/>
                <a:sym typeface="Calibri"/>
              </a:rPr>
            </a:br>
            <a:r>
              <a:rPr b="1" i="0" lang="en-US" sz="3200" u="none" cap="none" strike="noStrike">
                <a:solidFill>
                  <a:schemeClr val="dk1"/>
                </a:solidFill>
                <a:latin typeface="Calibri"/>
                <a:ea typeface="Calibri"/>
                <a:cs typeface="Calibri"/>
                <a:sym typeface="Calibri"/>
              </a:rPr>
              <a:t> </a:t>
            </a:r>
            <a:endParaRPr b="1" i="0" sz="3200" u="none" cap="none" strike="noStrike">
              <a:solidFill>
                <a:schemeClr val="dk1"/>
              </a:solidFill>
              <a:latin typeface="Times New Roman"/>
              <a:ea typeface="Times New Roman"/>
              <a:cs typeface="Times New Roman"/>
              <a:sym typeface="Times New Roman"/>
            </a:endParaRPr>
          </a:p>
        </p:txBody>
      </p:sp>
      <p:sp>
        <p:nvSpPr>
          <p:cNvPr id="571" name="Google Shape;571;p53"/>
          <p:cNvSpPr/>
          <p:nvPr/>
        </p:nvSpPr>
        <p:spPr>
          <a:xfrm>
            <a:off x="3907581" y="3244334"/>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2" name="Google Shape;572;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73" name="Google Shape;573;p53"/>
          <p:cNvPicPr preferRelativeResize="0"/>
          <p:nvPr/>
        </p:nvPicPr>
        <p:blipFill rotWithShape="1">
          <a:blip r:embed="rId3">
            <a:alphaModFix/>
          </a:blip>
          <a:srcRect b="0" l="0" r="0" t="0"/>
          <a:stretch/>
        </p:blipFill>
        <p:spPr>
          <a:xfrm>
            <a:off x="2819401" y="807522"/>
            <a:ext cx="6037996" cy="5600708"/>
          </a:xfrm>
          <a:prstGeom prst="rect">
            <a:avLst/>
          </a:prstGeom>
          <a:noFill/>
          <a:ln cap="flat" cmpd="sng" w="9525">
            <a:solidFill>
              <a:schemeClr val="dk1"/>
            </a:solidFill>
            <a:prstDash val="solid"/>
            <a:miter lim="800000"/>
            <a:headEnd len="sm" w="sm" type="none"/>
            <a:tailEnd len="sm" w="sm" type="none"/>
          </a:ln>
        </p:spPr>
      </p:pic>
      <p:pic>
        <p:nvPicPr>
          <p:cNvPr id="574" name="Google Shape;574;p53"/>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4"/>
          <p:cNvSpPr/>
          <p:nvPr/>
        </p:nvSpPr>
        <p:spPr>
          <a:xfrm>
            <a:off x="2286000" y="1219201"/>
            <a:ext cx="8153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581" name="Google Shape;581;p54"/>
          <p:cNvSpPr/>
          <p:nvPr/>
        </p:nvSpPr>
        <p:spPr>
          <a:xfrm>
            <a:off x="3907581" y="3244334"/>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2" name="Google Shape;582;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83" name="Google Shape;583;p54"/>
          <p:cNvSpPr txBox="1"/>
          <p:nvPr/>
        </p:nvSpPr>
        <p:spPr>
          <a:xfrm>
            <a:off x="1450684" y="238189"/>
            <a:ext cx="9053513" cy="493196"/>
          </a:xfrm>
          <a:prstGeom prst="rect">
            <a:avLst/>
          </a:prstGeom>
          <a:solidFill>
            <a:srgbClr val="F7CAAC"/>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Booths Algorithm using Tabular Method. </a:t>
            </a:r>
            <a:endParaRPr b="0" i="0" sz="2400" u="none" cap="none" strike="noStrike">
              <a:solidFill>
                <a:schemeClr val="dk1"/>
              </a:solidFill>
              <a:latin typeface="Times New Roman"/>
              <a:ea typeface="Times New Roman"/>
              <a:cs typeface="Times New Roman"/>
              <a:sym typeface="Times New Roman"/>
            </a:endParaRPr>
          </a:p>
        </p:txBody>
      </p:sp>
      <p:pic>
        <p:nvPicPr>
          <p:cNvPr id="584" name="Google Shape;584;p54"/>
          <p:cNvPicPr preferRelativeResize="0"/>
          <p:nvPr/>
        </p:nvPicPr>
        <p:blipFill rotWithShape="1">
          <a:blip r:embed="rId3">
            <a:alphaModFix/>
          </a:blip>
          <a:srcRect b="0" l="0" r="0" t="0"/>
          <a:stretch/>
        </p:blipFill>
        <p:spPr>
          <a:xfrm>
            <a:off x="1385454" y="976405"/>
            <a:ext cx="9183975" cy="5193002"/>
          </a:xfrm>
          <a:prstGeom prst="rect">
            <a:avLst/>
          </a:prstGeom>
          <a:noFill/>
          <a:ln cap="flat" cmpd="sng" w="38100">
            <a:solidFill>
              <a:srgbClr val="7030A0"/>
            </a:solidFill>
            <a:prstDash val="solid"/>
            <a:round/>
            <a:headEnd len="sm" w="sm" type="none"/>
            <a:tailEnd len="sm" w="sm" type="none"/>
          </a:ln>
        </p:spPr>
      </p:pic>
      <p:pic>
        <p:nvPicPr>
          <p:cNvPr id="585" name="Google Shape;585;p54"/>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55"/>
          <p:cNvSpPr txBox="1"/>
          <p:nvPr/>
        </p:nvSpPr>
        <p:spPr>
          <a:xfrm>
            <a:off x="4191000" y="5257800"/>
            <a:ext cx="396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
        <p:nvSpPr>
          <p:cNvPr id="592" name="Google Shape;592;p55"/>
          <p:cNvSpPr txBox="1"/>
          <p:nvPr>
            <p:ph type="title"/>
          </p:nvPr>
        </p:nvSpPr>
        <p:spPr>
          <a:xfrm>
            <a:off x="3733800" y="83915"/>
            <a:ext cx="3936242" cy="519114"/>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Booth’s Algorithm</a:t>
            </a:r>
            <a:endParaRPr b="1" sz="4000">
              <a:solidFill>
                <a:srgbClr val="C00000"/>
              </a:solidFill>
              <a:latin typeface="Times New Roman"/>
              <a:ea typeface="Times New Roman"/>
              <a:cs typeface="Times New Roman"/>
              <a:sym typeface="Times New Roman"/>
            </a:endParaRPr>
          </a:p>
        </p:txBody>
      </p:sp>
      <p:sp>
        <p:nvSpPr>
          <p:cNvPr id="593" name="Google Shape;593;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94" name="Google Shape;594;p55"/>
          <p:cNvSpPr/>
          <p:nvPr/>
        </p:nvSpPr>
        <p:spPr>
          <a:xfrm>
            <a:off x="2588480" y="419084"/>
            <a:ext cx="7086600" cy="76944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1800" u="none" cap="none" strike="noStrike">
              <a:solidFill>
                <a:schemeClr val="accent1"/>
              </a:solidFill>
              <a:latin typeface="Calibri"/>
              <a:ea typeface="Calibri"/>
              <a:cs typeface="Calibri"/>
              <a:sym typeface="Calibri"/>
            </a:endParaRPr>
          </a:p>
          <a:p>
            <a:pPr indent="0" lvl="1" marL="45720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595" name="Google Shape;595;p55"/>
          <p:cNvSpPr/>
          <p:nvPr/>
        </p:nvSpPr>
        <p:spPr>
          <a:xfrm>
            <a:off x="3907581" y="3244334"/>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6" name="Google Shape;596;p55"/>
          <p:cNvSpPr/>
          <p:nvPr/>
        </p:nvSpPr>
        <p:spPr>
          <a:xfrm>
            <a:off x="3733800" y="346122"/>
            <a:ext cx="4572000" cy="67095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97" name="Google Shape;597;p55"/>
          <p:cNvPicPr preferRelativeResize="0"/>
          <p:nvPr/>
        </p:nvPicPr>
        <p:blipFill rotWithShape="1">
          <a:blip r:embed="rId3">
            <a:alphaModFix/>
          </a:blip>
          <a:srcRect b="0" l="0" r="0" t="0"/>
          <a:stretch/>
        </p:blipFill>
        <p:spPr>
          <a:xfrm>
            <a:off x="1330036" y="884239"/>
            <a:ext cx="10023764" cy="5365750"/>
          </a:xfrm>
          <a:prstGeom prst="rect">
            <a:avLst/>
          </a:prstGeom>
          <a:noFill/>
          <a:ln cap="flat" cmpd="sng" w="28575">
            <a:solidFill>
              <a:srgbClr val="7030A0"/>
            </a:solidFill>
            <a:prstDash val="solid"/>
            <a:round/>
            <a:headEnd len="sm" w="sm" type="none"/>
            <a:tailEnd len="sm" w="sm" type="none"/>
          </a:ln>
        </p:spPr>
      </p:pic>
      <p:pic>
        <p:nvPicPr>
          <p:cNvPr id="598" name="Google Shape;598;p55"/>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56"/>
          <p:cNvSpPr txBox="1"/>
          <p:nvPr/>
        </p:nvSpPr>
        <p:spPr>
          <a:xfrm>
            <a:off x="4191000" y="5257800"/>
            <a:ext cx="396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
        <p:nvSpPr>
          <p:cNvPr id="605" name="Google Shape;605;p56"/>
          <p:cNvSpPr txBox="1"/>
          <p:nvPr>
            <p:ph type="title"/>
          </p:nvPr>
        </p:nvSpPr>
        <p:spPr>
          <a:xfrm>
            <a:off x="1343890" y="160987"/>
            <a:ext cx="9933709" cy="37385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Booth’s Algorithm</a:t>
            </a:r>
            <a:endParaRPr b="1" sz="3600">
              <a:solidFill>
                <a:srgbClr val="C00000"/>
              </a:solidFill>
              <a:latin typeface="Times New Roman"/>
              <a:ea typeface="Times New Roman"/>
              <a:cs typeface="Times New Roman"/>
              <a:sym typeface="Times New Roman"/>
            </a:endParaRPr>
          </a:p>
        </p:txBody>
      </p:sp>
      <p:sp>
        <p:nvSpPr>
          <p:cNvPr id="606" name="Google Shape;606;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07" name="Google Shape;607;p56"/>
          <p:cNvSpPr/>
          <p:nvPr/>
        </p:nvSpPr>
        <p:spPr>
          <a:xfrm>
            <a:off x="2588480" y="419084"/>
            <a:ext cx="7086600" cy="76944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1800" u="none" cap="none" strike="noStrike">
              <a:solidFill>
                <a:schemeClr val="accent1"/>
              </a:solidFill>
              <a:latin typeface="Calibri"/>
              <a:ea typeface="Calibri"/>
              <a:cs typeface="Calibri"/>
              <a:sym typeface="Calibri"/>
            </a:endParaRPr>
          </a:p>
          <a:p>
            <a:pPr indent="0" lvl="1" marL="45720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608" name="Google Shape;608;p56"/>
          <p:cNvSpPr/>
          <p:nvPr/>
        </p:nvSpPr>
        <p:spPr>
          <a:xfrm>
            <a:off x="3907581" y="3244334"/>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9" name="Google Shape;609;p56"/>
          <p:cNvSpPr/>
          <p:nvPr/>
        </p:nvSpPr>
        <p:spPr>
          <a:xfrm>
            <a:off x="3733800" y="346122"/>
            <a:ext cx="4572000" cy="67095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0" name="Google Shape;610;p56"/>
          <p:cNvSpPr/>
          <p:nvPr/>
        </p:nvSpPr>
        <p:spPr>
          <a:xfrm>
            <a:off x="3838575" y="268657"/>
            <a:ext cx="4572001" cy="96641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320"/>
              </a:spcBef>
              <a:spcAft>
                <a:spcPts val="0"/>
              </a:spcAft>
              <a:buClr>
                <a:srgbClr val="000000"/>
              </a:buClr>
              <a:buSzPts val="1600"/>
              <a:buFont typeface="Arial"/>
              <a:buNone/>
            </a:pPr>
            <a:r>
              <a:t/>
            </a:r>
            <a:endParaRPr b="0" i="0" sz="1600" u="none" cap="none" strike="noStrike">
              <a:solidFill>
                <a:schemeClr val="accent1"/>
              </a:solidFill>
              <a:latin typeface="Calibri"/>
              <a:ea typeface="Calibri"/>
              <a:cs typeface="Calibri"/>
              <a:sym typeface="Calibri"/>
            </a:endParaRPr>
          </a:p>
        </p:txBody>
      </p:sp>
      <p:pic>
        <p:nvPicPr>
          <p:cNvPr id="611" name="Google Shape;611;p56"/>
          <p:cNvPicPr preferRelativeResize="0"/>
          <p:nvPr/>
        </p:nvPicPr>
        <p:blipFill rotWithShape="1">
          <a:blip r:embed="rId3">
            <a:alphaModFix/>
          </a:blip>
          <a:srcRect b="0" l="0" r="0" t="0"/>
          <a:stretch/>
        </p:blipFill>
        <p:spPr>
          <a:xfrm>
            <a:off x="1343891" y="817281"/>
            <a:ext cx="10009909" cy="5460769"/>
          </a:xfrm>
          <a:prstGeom prst="rect">
            <a:avLst/>
          </a:prstGeom>
          <a:noFill/>
          <a:ln cap="flat" cmpd="sng" w="28575">
            <a:solidFill>
              <a:srgbClr val="7030A0"/>
            </a:solidFill>
            <a:prstDash val="solid"/>
            <a:round/>
            <a:headEnd len="sm" w="sm" type="none"/>
            <a:tailEnd len="sm" w="sm" type="none"/>
          </a:ln>
        </p:spPr>
      </p:pic>
      <p:pic>
        <p:nvPicPr>
          <p:cNvPr id="612" name="Google Shape;612;p56"/>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57"/>
          <p:cNvSpPr txBox="1"/>
          <p:nvPr/>
        </p:nvSpPr>
        <p:spPr>
          <a:xfrm>
            <a:off x="4191000" y="5257800"/>
            <a:ext cx="396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
        <p:nvSpPr>
          <p:cNvPr id="619" name="Google Shape;619;p57"/>
          <p:cNvSpPr txBox="1"/>
          <p:nvPr>
            <p:ph type="title"/>
          </p:nvPr>
        </p:nvSpPr>
        <p:spPr>
          <a:xfrm>
            <a:off x="838200" y="146654"/>
            <a:ext cx="10515600" cy="30583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Booth’s Algorithm</a:t>
            </a:r>
            <a:endParaRPr b="1" sz="3600">
              <a:solidFill>
                <a:srgbClr val="C00000"/>
              </a:solidFill>
              <a:latin typeface="Times New Roman"/>
              <a:ea typeface="Times New Roman"/>
              <a:cs typeface="Times New Roman"/>
              <a:sym typeface="Times New Roman"/>
            </a:endParaRPr>
          </a:p>
        </p:txBody>
      </p:sp>
      <p:sp>
        <p:nvSpPr>
          <p:cNvPr id="620" name="Google Shape;620;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621" name="Google Shape;621;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22" name="Google Shape;622;p57"/>
          <p:cNvSpPr/>
          <p:nvPr/>
        </p:nvSpPr>
        <p:spPr>
          <a:xfrm>
            <a:off x="2588480" y="419084"/>
            <a:ext cx="7086600" cy="76944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1800" u="none" cap="none" strike="noStrike">
              <a:solidFill>
                <a:schemeClr val="accent1"/>
              </a:solidFill>
              <a:latin typeface="Calibri"/>
              <a:ea typeface="Calibri"/>
              <a:cs typeface="Calibri"/>
              <a:sym typeface="Calibri"/>
            </a:endParaRPr>
          </a:p>
          <a:p>
            <a:pPr indent="0" lvl="1" marL="45720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623" name="Google Shape;623;p57"/>
          <p:cNvSpPr/>
          <p:nvPr/>
        </p:nvSpPr>
        <p:spPr>
          <a:xfrm>
            <a:off x="3907581" y="3244334"/>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4" name="Google Shape;624;p57"/>
          <p:cNvSpPr/>
          <p:nvPr/>
        </p:nvSpPr>
        <p:spPr>
          <a:xfrm>
            <a:off x="3733800" y="346122"/>
            <a:ext cx="4572000" cy="67095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5" name="Google Shape;625;p57"/>
          <p:cNvSpPr/>
          <p:nvPr/>
        </p:nvSpPr>
        <p:spPr>
          <a:xfrm>
            <a:off x="3838575" y="268657"/>
            <a:ext cx="4572001" cy="96641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320"/>
              </a:spcBef>
              <a:spcAft>
                <a:spcPts val="0"/>
              </a:spcAft>
              <a:buClr>
                <a:srgbClr val="000000"/>
              </a:buClr>
              <a:buSzPts val="1600"/>
              <a:buFont typeface="Arial"/>
              <a:buNone/>
            </a:pPr>
            <a:r>
              <a:t/>
            </a:r>
            <a:endParaRPr b="0" i="0" sz="1600" u="none" cap="none" strike="noStrike">
              <a:solidFill>
                <a:schemeClr val="accent1"/>
              </a:solidFill>
              <a:latin typeface="Calibri"/>
              <a:ea typeface="Calibri"/>
              <a:cs typeface="Calibri"/>
              <a:sym typeface="Calibri"/>
            </a:endParaRPr>
          </a:p>
        </p:txBody>
      </p:sp>
      <p:pic>
        <p:nvPicPr>
          <p:cNvPr id="626" name="Google Shape;626;p57"/>
          <p:cNvPicPr preferRelativeResize="0"/>
          <p:nvPr/>
        </p:nvPicPr>
        <p:blipFill rotWithShape="1">
          <a:blip r:embed="rId3">
            <a:alphaModFix/>
          </a:blip>
          <a:srcRect b="0" l="0" r="0" t="0"/>
          <a:stretch/>
        </p:blipFill>
        <p:spPr>
          <a:xfrm>
            <a:off x="1260764" y="904323"/>
            <a:ext cx="10446327" cy="5452026"/>
          </a:xfrm>
          <a:prstGeom prst="rect">
            <a:avLst/>
          </a:prstGeom>
          <a:noFill/>
          <a:ln>
            <a:noFill/>
          </a:ln>
        </p:spPr>
      </p:pic>
      <p:pic>
        <p:nvPicPr>
          <p:cNvPr id="627" name="Google Shape;627;p57"/>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34" name="Google Shape;634;p63"/>
          <p:cNvSpPr/>
          <p:nvPr/>
        </p:nvSpPr>
        <p:spPr>
          <a:xfrm>
            <a:off x="925914" y="2503534"/>
            <a:ext cx="10099963" cy="830997"/>
          </a:xfrm>
          <a:prstGeom prst="rect">
            <a:avLst/>
          </a:prstGeom>
          <a:solidFill>
            <a:srgbClr val="F7CAAC"/>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Times New Roman"/>
                <a:ea typeface="Times New Roman"/>
                <a:cs typeface="Times New Roman"/>
                <a:sym typeface="Times New Roman"/>
              </a:rPr>
              <a:t>Processor Organization </a:t>
            </a:r>
            <a:endParaRPr b="0" i="0" sz="4800" u="none" cap="none" strike="noStrike">
              <a:solidFill>
                <a:schemeClr val="dk1"/>
              </a:solidFill>
              <a:latin typeface="Calibri"/>
              <a:ea typeface="Calibri"/>
              <a:cs typeface="Calibri"/>
              <a:sym typeface="Calibri"/>
            </a:endParaRPr>
          </a:p>
        </p:txBody>
      </p:sp>
      <p:pic>
        <p:nvPicPr>
          <p:cNvPr id="635" name="Google Shape;635;p63"/>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64"/>
          <p:cNvSpPr txBox="1"/>
          <p:nvPr/>
        </p:nvSpPr>
        <p:spPr>
          <a:xfrm>
            <a:off x="4191000" y="5257800"/>
            <a:ext cx="396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
        <p:nvSpPr>
          <p:cNvPr id="642" name="Google Shape;642;p64"/>
          <p:cNvSpPr/>
          <p:nvPr/>
        </p:nvSpPr>
        <p:spPr>
          <a:xfrm>
            <a:off x="2590800" y="1371601"/>
            <a:ext cx="7086600" cy="200670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None/>
            </a:pPr>
            <a:r>
              <a:t/>
            </a:r>
            <a:endParaRPr b="0" i="0" sz="24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a:p>
            <a:pPr indent="0" lvl="1" marL="45720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643" name="Google Shape;643;p64"/>
          <p:cNvSpPr/>
          <p:nvPr/>
        </p:nvSpPr>
        <p:spPr>
          <a:xfrm>
            <a:off x="3907581" y="3244334"/>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4" name="Google Shape;644;p64"/>
          <p:cNvSpPr/>
          <p:nvPr/>
        </p:nvSpPr>
        <p:spPr>
          <a:xfrm>
            <a:off x="2590800" y="1371601"/>
            <a:ext cx="7391400"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645" name="Google Shape;645;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646" name="Google Shape;646;p64"/>
          <p:cNvPicPr preferRelativeResize="0"/>
          <p:nvPr/>
        </p:nvPicPr>
        <p:blipFill rotWithShape="1">
          <a:blip r:embed="rId3">
            <a:alphaModFix/>
          </a:blip>
          <a:srcRect b="0" l="0" r="0" t="0"/>
          <a:stretch/>
        </p:blipFill>
        <p:spPr>
          <a:xfrm>
            <a:off x="1469039" y="1107931"/>
            <a:ext cx="9634922" cy="5304036"/>
          </a:xfrm>
          <a:prstGeom prst="rect">
            <a:avLst/>
          </a:prstGeom>
          <a:noFill/>
          <a:ln cap="flat" cmpd="sng" w="38100">
            <a:solidFill>
              <a:srgbClr val="7030A0"/>
            </a:solidFill>
            <a:prstDash val="solid"/>
            <a:round/>
            <a:headEnd len="sm" w="sm" type="none"/>
            <a:tailEnd len="sm" w="sm" type="none"/>
          </a:ln>
        </p:spPr>
      </p:pic>
      <p:sp>
        <p:nvSpPr>
          <p:cNvPr id="647" name="Google Shape;647;p64"/>
          <p:cNvSpPr/>
          <p:nvPr/>
        </p:nvSpPr>
        <p:spPr>
          <a:xfrm>
            <a:off x="3867778" y="135572"/>
            <a:ext cx="4532651" cy="646331"/>
          </a:xfrm>
          <a:prstGeom prst="rect">
            <a:avLst/>
          </a:prstGeom>
          <a:solidFill>
            <a:srgbClr val="DDEAF6"/>
          </a:solidFill>
          <a:ln cap="flat" cmpd="sng" w="9525">
            <a:solidFill>
              <a:srgbClr val="7030A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Times New Roman"/>
                <a:ea typeface="Times New Roman"/>
                <a:cs typeface="Times New Roman"/>
                <a:sym typeface="Times New Roman"/>
              </a:rPr>
              <a:t> 8086 Microprocessor</a:t>
            </a:r>
            <a:endParaRPr b="1" i="0" sz="3600" u="none" cap="none" strike="noStrike">
              <a:solidFill>
                <a:schemeClr val="dk1"/>
              </a:solidFill>
              <a:latin typeface="Times New Roman"/>
              <a:ea typeface="Times New Roman"/>
              <a:cs typeface="Times New Roman"/>
              <a:sym typeface="Times New Roman"/>
            </a:endParaRPr>
          </a:p>
        </p:txBody>
      </p:sp>
      <p:pic>
        <p:nvPicPr>
          <p:cNvPr id="648" name="Google Shape;648;p64"/>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655" name="Google Shape;655;p65"/>
          <p:cNvSpPr txBox="1"/>
          <p:nvPr/>
        </p:nvSpPr>
        <p:spPr>
          <a:xfrm>
            <a:off x="1586345" y="101203"/>
            <a:ext cx="10231581" cy="690367"/>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fontScale="92500" lnSpcReduction="10000"/>
          </a:bodyPr>
          <a:lstStyle/>
          <a:p>
            <a:pPr indent="0" lvl="0" marL="0" marR="0" rtl="0" algn="ctr">
              <a:lnSpc>
                <a:spcPct val="100000"/>
              </a:lnSpc>
              <a:spcBef>
                <a:spcPts val="0"/>
              </a:spcBef>
              <a:spcAft>
                <a:spcPts val="0"/>
              </a:spcAft>
              <a:buClr>
                <a:schemeClr val="dk1"/>
              </a:buClr>
              <a:buSzPct val="100000"/>
              <a:buFont typeface="Times New Roman"/>
              <a:buNone/>
            </a:pPr>
            <a:r>
              <a:rPr b="1" i="0" lang="en-US" sz="3900" u="none" cap="none" strike="noStrike">
                <a:solidFill>
                  <a:schemeClr val="dk1"/>
                </a:solidFill>
                <a:latin typeface="Times New Roman"/>
                <a:ea typeface="Times New Roman"/>
                <a:cs typeface="Times New Roman"/>
                <a:sym typeface="Times New Roman"/>
              </a:rPr>
              <a:t>  Processor Organization: </a:t>
            </a:r>
            <a:r>
              <a:rPr b="0" i="0" lang="en-US" sz="4400" u="none" cap="none" strike="noStrike">
                <a:solidFill>
                  <a:srgbClr val="C55A11"/>
                </a:solidFill>
                <a:latin typeface="Times New Roman"/>
                <a:ea typeface="Times New Roman"/>
                <a:cs typeface="Times New Roman"/>
                <a:sym typeface="Times New Roman"/>
              </a:rPr>
              <a:t>CPU with System Bus</a:t>
            </a:r>
            <a:endParaRPr b="0" i="0" sz="1400" u="none" cap="none" strike="noStrike">
              <a:solidFill>
                <a:srgbClr val="000000"/>
              </a:solidFill>
              <a:latin typeface="Arial"/>
              <a:ea typeface="Arial"/>
              <a:cs typeface="Arial"/>
              <a:sym typeface="Arial"/>
            </a:endParaRPr>
          </a:p>
        </p:txBody>
      </p:sp>
      <p:pic>
        <p:nvPicPr>
          <p:cNvPr id="656" name="Google Shape;656;p65"/>
          <p:cNvPicPr preferRelativeResize="0"/>
          <p:nvPr/>
        </p:nvPicPr>
        <p:blipFill rotWithShape="1">
          <a:blip r:embed="rId3">
            <a:alphaModFix/>
          </a:blip>
          <a:srcRect b="23949" l="12105" r="12103" t="25034"/>
          <a:stretch/>
        </p:blipFill>
        <p:spPr>
          <a:xfrm>
            <a:off x="352708" y="1077524"/>
            <a:ext cx="4925291" cy="4055997"/>
          </a:xfrm>
          <a:prstGeom prst="rect">
            <a:avLst/>
          </a:prstGeom>
          <a:noFill/>
          <a:ln cap="flat" cmpd="sng" w="9525">
            <a:solidFill>
              <a:schemeClr val="accent2"/>
            </a:solidFill>
            <a:prstDash val="solid"/>
            <a:miter lim="800000"/>
            <a:headEnd len="sm" w="sm" type="none"/>
            <a:tailEnd len="sm" w="sm" type="none"/>
          </a:ln>
        </p:spPr>
      </p:pic>
      <p:sp>
        <p:nvSpPr>
          <p:cNvPr id="657" name="Google Shape;657;p65"/>
          <p:cNvSpPr/>
          <p:nvPr/>
        </p:nvSpPr>
        <p:spPr>
          <a:xfrm>
            <a:off x="5472545" y="1091069"/>
            <a:ext cx="6276109" cy="304698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To understand the organization of the processor, let us consider the requirements placed on the processor, the things that it must do:</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808080"/>
                </a:solidFill>
                <a:latin typeface="Times New Roman"/>
                <a:ea typeface="Times New Roman"/>
                <a:cs typeface="Times New Roman"/>
                <a:sym typeface="Times New Roman"/>
              </a:rPr>
              <a:t>• </a:t>
            </a:r>
            <a:r>
              <a:rPr b="1" i="0" lang="en-US" sz="2400" u="none" cap="none" strike="noStrike">
                <a:solidFill>
                  <a:srgbClr val="000000"/>
                </a:solidFill>
                <a:latin typeface="Times New Roman"/>
                <a:ea typeface="Times New Roman"/>
                <a:cs typeface="Times New Roman"/>
                <a:sym typeface="Times New Roman"/>
              </a:rPr>
              <a:t>Fetch instruction: </a:t>
            </a:r>
            <a:r>
              <a:rPr b="0" i="0" lang="en-US" sz="2400" u="none" cap="none" strike="noStrike">
                <a:solidFill>
                  <a:srgbClr val="000000"/>
                </a:solidFill>
                <a:latin typeface="Times New Roman"/>
                <a:ea typeface="Times New Roman"/>
                <a:cs typeface="Times New Roman"/>
                <a:sym typeface="Times New Roman"/>
              </a:rPr>
              <a:t>The processor reads an instruction from memory (register, cache, main memory).</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808080"/>
                </a:solidFill>
                <a:latin typeface="Times New Roman"/>
                <a:ea typeface="Times New Roman"/>
                <a:cs typeface="Times New Roman"/>
                <a:sym typeface="Times New Roman"/>
              </a:rPr>
              <a:t>• </a:t>
            </a:r>
            <a:r>
              <a:rPr b="1" i="0" lang="en-US" sz="2400" u="none" cap="none" strike="noStrike">
                <a:solidFill>
                  <a:srgbClr val="000000"/>
                </a:solidFill>
                <a:latin typeface="Times New Roman"/>
                <a:ea typeface="Times New Roman"/>
                <a:cs typeface="Times New Roman"/>
                <a:sym typeface="Times New Roman"/>
              </a:rPr>
              <a:t>Interpret instruction: </a:t>
            </a:r>
            <a:r>
              <a:rPr b="0" i="0" lang="en-US" sz="2400" u="none" cap="none" strike="noStrike">
                <a:solidFill>
                  <a:srgbClr val="000000"/>
                </a:solidFill>
                <a:latin typeface="Times New Roman"/>
                <a:ea typeface="Times New Roman"/>
                <a:cs typeface="Times New Roman"/>
                <a:sym typeface="Times New Roman"/>
              </a:rPr>
              <a:t>The instruction is decoded to determine what action is required.</a:t>
            </a:r>
            <a:endParaRPr b="0" i="0" sz="2400" u="none" cap="none" strike="noStrike">
              <a:solidFill>
                <a:schemeClr val="dk1"/>
              </a:solidFill>
              <a:latin typeface="Times New Roman"/>
              <a:ea typeface="Times New Roman"/>
              <a:cs typeface="Times New Roman"/>
              <a:sym typeface="Times New Roman"/>
            </a:endParaRPr>
          </a:p>
        </p:txBody>
      </p:sp>
      <p:sp>
        <p:nvSpPr>
          <p:cNvPr id="658" name="Google Shape;658;p65"/>
          <p:cNvSpPr/>
          <p:nvPr/>
        </p:nvSpPr>
        <p:spPr>
          <a:xfrm>
            <a:off x="352708" y="5433020"/>
            <a:ext cx="11395946" cy="92333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808080"/>
                </a:solidFill>
                <a:latin typeface="Times New Roman"/>
                <a:ea typeface="Times New Roman"/>
                <a:cs typeface="Times New Roman"/>
                <a:sym typeface="Times New Roman"/>
              </a:rPr>
              <a:t>• </a:t>
            </a:r>
            <a:r>
              <a:rPr b="1" i="0" lang="en-US" sz="1800" u="none" cap="none" strike="noStrike">
                <a:solidFill>
                  <a:srgbClr val="000000"/>
                </a:solidFill>
                <a:latin typeface="Times New Roman"/>
                <a:ea typeface="Times New Roman"/>
                <a:cs typeface="Times New Roman"/>
                <a:sym typeface="Times New Roman"/>
              </a:rPr>
              <a:t>Fetch data: </a:t>
            </a:r>
            <a:r>
              <a:rPr b="0" i="0" lang="en-US" sz="1800" u="none" cap="none" strike="noStrike">
                <a:solidFill>
                  <a:srgbClr val="000000"/>
                </a:solidFill>
                <a:latin typeface="Times New Roman"/>
                <a:ea typeface="Times New Roman"/>
                <a:cs typeface="Times New Roman"/>
                <a:sym typeface="Times New Roman"/>
              </a:rPr>
              <a:t>The execution of an instruction may require reading data from memory or an I/O module.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808080"/>
                </a:solidFill>
                <a:latin typeface="Times New Roman"/>
                <a:ea typeface="Times New Roman"/>
                <a:cs typeface="Times New Roman"/>
                <a:sym typeface="Times New Roman"/>
              </a:rPr>
              <a:t>• </a:t>
            </a:r>
            <a:r>
              <a:rPr b="1" i="0" lang="en-US" sz="1800" u="none" cap="none" strike="noStrike">
                <a:solidFill>
                  <a:srgbClr val="000000"/>
                </a:solidFill>
                <a:latin typeface="Times New Roman"/>
                <a:ea typeface="Times New Roman"/>
                <a:cs typeface="Times New Roman"/>
                <a:sym typeface="Times New Roman"/>
              </a:rPr>
              <a:t>Process data: </a:t>
            </a:r>
            <a:r>
              <a:rPr b="0" i="0" lang="en-US" sz="1800" u="none" cap="none" strike="noStrike">
                <a:solidFill>
                  <a:srgbClr val="000000"/>
                </a:solidFill>
                <a:latin typeface="Times New Roman"/>
                <a:ea typeface="Times New Roman"/>
                <a:cs typeface="Times New Roman"/>
                <a:sym typeface="Times New Roman"/>
              </a:rPr>
              <a:t>The execution of an instruction may require performing some arithmetic or logical operation on data.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808080"/>
                </a:solidFill>
                <a:latin typeface="Times New Roman"/>
                <a:ea typeface="Times New Roman"/>
                <a:cs typeface="Times New Roman"/>
                <a:sym typeface="Times New Roman"/>
              </a:rPr>
              <a:t>• </a:t>
            </a:r>
            <a:r>
              <a:rPr b="1" i="0" lang="en-US" sz="1800" u="none" cap="none" strike="noStrike">
                <a:solidFill>
                  <a:srgbClr val="000000"/>
                </a:solidFill>
                <a:latin typeface="Times New Roman"/>
                <a:ea typeface="Times New Roman"/>
                <a:cs typeface="Times New Roman"/>
                <a:sym typeface="Times New Roman"/>
              </a:rPr>
              <a:t>Write data: </a:t>
            </a:r>
            <a:r>
              <a:rPr b="0" i="0" lang="en-US" sz="1800" u="none" cap="none" strike="noStrike">
                <a:solidFill>
                  <a:srgbClr val="000000"/>
                </a:solidFill>
                <a:latin typeface="Times New Roman"/>
                <a:ea typeface="Times New Roman"/>
                <a:cs typeface="Times New Roman"/>
                <a:sym typeface="Times New Roman"/>
              </a:rPr>
              <a:t>The results of an execution may require writing data to memory or an I/O module.</a:t>
            </a:r>
            <a:endParaRPr b="0" i="0" sz="1800" u="none" cap="none" strike="noStrike">
              <a:solidFill>
                <a:schemeClr val="dk1"/>
              </a:solidFill>
              <a:latin typeface="Times New Roman"/>
              <a:ea typeface="Times New Roman"/>
              <a:cs typeface="Times New Roman"/>
              <a:sym typeface="Times New Roman"/>
            </a:endParaRPr>
          </a:p>
        </p:txBody>
      </p:sp>
      <p:pic>
        <p:nvPicPr>
          <p:cNvPr id="659" name="Google Shape;659;p65"/>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idx="1" type="body"/>
          </p:nvPr>
        </p:nvSpPr>
        <p:spPr>
          <a:xfrm>
            <a:off x="764276" y="1730040"/>
            <a:ext cx="10877264" cy="388087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lnSpcReduction="10000"/>
          </a:bodyPr>
          <a:lstStyle/>
          <a:p>
            <a:pPr indent="0" lvl="0" marL="0" rtl="0" algn="just">
              <a:lnSpc>
                <a:spcPct val="110000"/>
              </a:lnSpc>
              <a:spcBef>
                <a:spcPts val="0"/>
              </a:spcBef>
              <a:spcAft>
                <a:spcPts val="0"/>
              </a:spcAft>
              <a:buClr>
                <a:schemeClr val="accent2"/>
              </a:buClr>
              <a:buSzPts val="2200"/>
              <a:buNone/>
            </a:pPr>
            <a:r>
              <a:rPr b="1" lang="en-US" sz="2200">
                <a:solidFill>
                  <a:schemeClr val="accent2"/>
                </a:solidFill>
                <a:latin typeface="Times New Roman"/>
                <a:ea typeface="Times New Roman"/>
                <a:cs typeface="Times New Roman"/>
                <a:sym typeface="Times New Roman"/>
              </a:rPr>
              <a:t>Module 4 Fundamental of Computer Architectures:</a:t>
            </a:r>
            <a:endParaRPr b="1" sz="2200">
              <a:solidFill>
                <a:schemeClr val="accent2"/>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Structure and Function, basic operational concepts of bus structures Memory locations and addresses functions. Types of computer units (CPU, Memory, I/O, System Bus), Von Neumann &amp; Harvard architecture, Key characteristics of RISC &amp; CISC. </a:t>
            </a:r>
            <a:endParaRPr sz="22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ALU: Multiplication – Block diagram, Hardware implementation of unsigned binary and signed number, Booth’s Algorithm, Division Algorithms (Unsigned Binary).</a:t>
            </a:r>
            <a:endParaRPr sz="22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Processor organization, Register organization- user visible registers, control and status registers-Case Study 8086. Instruction Cycle- The machine cycle and Data flow. Types of operands, Types of operations, Types of instructions, Addressing modes and   Instruction Formats- instruction length, allocation of bits, variable length instructions instruction formats - Case Study- 8086. Processor and Instruction Pipelining, Pipeline Performance, Pipeline Hazards - Structural, Data, Control.</a:t>
            </a:r>
            <a:endParaRPr sz="2200">
              <a:latin typeface="Times New Roman"/>
              <a:ea typeface="Times New Roman"/>
              <a:cs typeface="Times New Roman"/>
              <a:sym typeface="Times New Roman"/>
            </a:endParaRPr>
          </a:p>
        </p:txBody>
      </p:sp>
      <p:sp>
        <p:nvSpPr>
          <p:cNvPr id="134" name="Google Shape;13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5" name="Google Shape;135;p6"/>
          <p:cNvSpPr txBox="1"/>
          <p:nvPr/>
        </p:nvSpPr>
        <p:spPr>
          <a:xfrm>
            <a:off x="2044890" y="13906"/>
            <a:ext cx="7358417" cy="970696"/>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Syllabus</a:t>
            </a:r>
            <a:endParaRPr b="1" i="0" sz="3200" u="none" cap="none" strike="noStrike">
              <a:solidFill>
                <a:schemeClr val="dk1"/>
              </a:solidFill>
              <a:latin typeface="Times New Roman"/>
              <a:ea typeface="Times New Roman"/>
              <a:cs typeface="Times New Roman"/>
              <a:sym typeface="Times New Roman"/>
            </a:endParaRPr>
          </a:p>
        </p:txBody>
      </p:sp>
      <p:pic>
        <p:nvPicPr>
          <p:cNvPr id="136" name="Google Shape;136;p6"/>
          <p:cNvPicPr preferRelativeResize="0"/>
          <p:nvPr/>
        </p:nvPicPr>
        <p:blipFill rotWithShape="1">
          <a:blip r:embed="rId3">
            <a:alphaModFix/>
          </a:blip>
          <a:srcRect b="0" l="0" r="0" t="0"/>
          <a:stretch/>
        </p:blipFill>
        <p:spPr>
          <a:xfrm>
            <a:off x="103497" y="13906"/>
            <a:ext cx="477396" cy="451139"/>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66" name="Google Shape;666;p66"/>
          <p:cNvSpPr txBox="1"/>
          <p:nvPr/>
        </p:nvSpPr>
        <p:spPr>
          <a:xfrm>
            <a:off x="2129051" y="47072"/>
            <a:ext cx="7847463" cy="744498"/>
          </a:xfrm>
          <a:prstGeom prst="rect">
            <a:avLst/>
          </a:prstGeom>
          <a:solidFill>
            <a:srgbClr val="F7CAAC"/>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3600"/>
              <a:buFont typeface="Times New Roman"/>
              <a:buNone/>
            </a:pPr>
            <a:r>
              <a:rPr b="1" i="0" lang="en-US" sz="3600" u="none" cap="none" strike="noStrike">
                <a:solidFill>
                  <a:schemeClr val="dk1"/>
                </a:solidFill>
                <a:latin typeface="Times New Roman"/>
                <a:ea typeface="Times New Roman"/>
                <a:cs typeface="Times New Roman"/>
                <a:sym typeface="Times New Roman"/>
              </a:rPr>
              <a:t>CPU Internal Structure</a:t>
            </a:r>
            <a:endParaRPr b="1" i="0" sz="3600" u="none" cap="none" strike="noStrike">
              <a:solidFill>
                <a:schemeClr val="dk1"/>
              </a:solidFill>
              <a:latin typeface="Times New Roman"/>
              <a:ea typeface="Times New Roman"/>
              <a:cs typeface="Times New Roman"/>
              <a:sym typeface="Times New Roman"/>
            </a:endParaRPr>
          </a:p>
        </p:txBody>
      </p:sp>
      <p:pic>
        <p:nvPicPr>
          <p:cNvPr id="667" name="Google Shape;667;p66"/>
          <p:cNvPicPr preferRelativeResize="0"/>
          <p:nvPr/>
        </p:nvPicPr>
        <p:blipFill rotWithShape="1">
          <a:blip r:embed="rId3">
            <a:alphaModFix/>
          </a:blip>
          <a:srcRect b="12037" l="12008" r="12008" t="6415"/>
          <a:stretch/>
        </p:blipFill>
        <p:spPr>
          <a:xfrm>
            <a:off x="1904999" y="812448"/>
            <a:ext cx="8382000" cy="5724503"/>
          </a:xfrm>
          <a:prstGeom prst="rect">
            <a:avLst/>
          </a:prstGeom>
          <a:noFill/>
          <a:ln>
            <a:noFill/>
          </a:ln>
        </p:spPr>
      </p:pic>
      <p:sp>
        <p:nvSpPr>
          <p:cNvPr id="668" name="Google Shape;668;p66"/>
          <p:cNvSpPr/>
          <p:nvPr/>
        </p:nvSpPr>
        <p:spPr>
          <a:xfrm>
            <a:off x="2383579" y="26194"/>
            <a:ext cx="8783185"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             </a:t>
            </a:r>
            <a:endParaRPr b="1" i="0" sz="3200" u="none" cap="none" strike="noStrike">
              <a:solidFill>
                <a:schemeClr val="dk1"/>
              </a:solidFill>
              <a:latin typeface="Times New Roman"/>
              <a:ea typeface="Times New Roman"/>
              <a:cs typeface="Times New Roman"/>
              <a:sym typeface="Times New Roman"/>
            </a:endParaRPr>
          </a:p>
        </p:txBody>
      </p:sp>
      <p:pic>
        <p:nvPicPr>
          <p:cNvPr id="669" name="Google Shape;669;p66"/>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76" name="Google Shape;676;p67"/>
          <p:cNvSpPr txBox="1"/>
          <p:nvPr/>
        </p:nvSpPr>
        <p:spPr>
          <a:xfrm>
            <a:off x="1476376" y="23096"/>
            <a:ext cx="5320209" cy="785558"/>
          </a:xfrm>
          <a:prstGeom prst="rect">
            <a:avLst/>
          </a:prstGeom>
          <a:solidFill>
            <a:srgbClr val="FBE4D4"/>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Times New Roman"/>
              <a:buNone/>
            </a:pPr>
            <a:r>
              <a:rPr b="1" i="0" lang="en-US" sz="3600" u="none" cap="none" strike="noStrike">
                <a:solidFill>
                  <a:schemeClr val="dk1"/>
                </a:solidFill>
                <a:latin typeface="Times New Roman"/>
                <a:ea typeface="Times New Roman"/>
                <a:cs typeface="Times New Roman"/>
                <a:sym typeface="Times New Roman"/>
              </a:rPr>
              <a:t>Register Organization</a:t>
            </a:r>
            <a:endParaRPr b="1" i="0" sz="3600" u="none" cap="none" strike="noStrike">
              <a:solidFill>
                <a:schemeClr val="dk1"/>
              </a:solidFill>
              <a:latin typeface="Times New Roman"/>
              <a:ea typeface="Times New Roman"/>
              <a:cs typeface="Times New Roman"/>
              <a:sym typeface="Times New Roman"/>
            </a:endParaRPr>
          </a:p>
        </p:txBody>
      </p:sp>
      <p:sp>
        <p:nvSpPr>
          <p:cNvPr id="677" name="Google Shape;677;p67"/>
          <p:cNvSpPr/>
          <p:nvPr/>
        </p:nvSpPr>
        <p:spPr>
          <a:xfrm>
            <a:off x="364663" y="944715"/>
            <a:ext cx="7931727" cy="5262979"/>
          </a:xfrm>
          <a:prstGeom prst="rect">
            <a:avLst/>
          </a:prstGeom>
          <a:noFill/>
          <a:ln cap="flat" cmpd="sng" w="9525">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A computer system employs a memory hierarchy. At higher levels of the hierarchy, memory is faster, smaller, and more expensive (per bit).Within the processor, there is a set of registers that function as a level of memory above main memory and cache in the hierarchy. The registers in the processor perform two roles: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808080"/>
                </a:solidFill>
                <a:latin typeface="Times New Roman"/>
                <a:ea typeface="Times New Roman"/>
                <a:cs typeface="Times New Roman"/>
                <a:sym typeface="Times New Roman"/>
              </a:rPr>
              <a:t>• </a:t>
            </a:r>
            <a:r>
              <a:rPr b="1" i="0" lang="en-US" sz="2400" u="none" cap="none" strike="noStrike">
                <a:solidFill>
                  <a:srgbClr val="000000"/>
                </a:solidFill>
                <a:latin typeface="Times New Roman"/>
                <a:ea typeface="Times New Roman"/>
                <a:cs typeface="Times New Roman"/>
                <a:sym typeface="Times New Roman"/>
              </a:rPr>
              <a:t>User-visible registers: </a:t>
            </a:r>
            <a:r>
              <a:rPr b="0" i="0" lang="en-US" sz="2400" u="none" cap="none" strike="noStrike">
                <a:solidFill>
                  <a:srgbClr val="000000"/>
                </a:solidFill>
                <a:latin typeface="Times New Roman"/>
                <a:ea typeface="Times New Roman"/>
                <a:cs typeface="Times New Roman"/>
                <a:sym typeface="Times New Roman"/>
              </a:rPr>
              <a:t>Enable the machine- or assembly language programmer to minimize main memory references by optimizing use of registers.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808080"/>
                </a:solidFill>
                <a:latin typeface="Times New Roman"/>
                <a:ea typeface="Times New Roman"/>
                <a:cs typeface="Times New Roman"/>
                <a:sym typeface="Times New Roman"/>
              </a:rPr>
              <a:t>• </a:t>
            </a:r>
            <a:r>
              <a:rPr b="1" i="0" lang="en-US" sz="2400" u="none" cap="none" strike="noStrike">
                <a:solidFill>
                  <a:srgbClr val="000000"/>
                </a:solidFill>
                <a:latin typeface="Times New Roman"/>
                <a:ea typeface="Times New Roman"/>
                <a:cs typeface="Times New Roman"/>
                <a:sym typeface="Times New Roman"/>
              </a:rPr>
              <a:t>Control and status registers: </a:t>
            </a:r>
            <a:r>
              <a:rPr b="0" i="0" lang="en-US" sz="2400" u="none" cap="none" strike="noStrike">
                <a:solidFill>
                  <a:srgbClr val="000000"/>
                </a:solidFill>
                <a:latin typeface="Times New Roman"/>
                <a:ea typeface="Times New Roman"/>
                <a:cs typeface="Times New Roman"/>
                <a:sym typeface="Times New Roman"/>
              </a:rPr>
              <a:t>Used by the control unit to control the operation of the processor and by privileged, operating system programs to control the execution of programs.</a:t>
            </a:r>
            <a:endParaRPr b="0" i="0" sz="2400" u="none" cap="none" strike="noStrike">
              <a:solidFill>
                <a:schemeClr val="dk1"/>
              </a:solidFill>
              <a:latin typeface="Times New Roman"/>
              <a:ea typeface="Times New Roman"/>
              <a:cs typeface="Times New Roman"/>
              <a:sym typeface="Times New Roman"/>
            </a:endParaRPr>
          </a:p>
        </p:txBody>
      </p:sp>
      <p:pic>
        <p:nvPicPr>
          <p:cNvPr id="678" name="Google Shape;678;p67"/>
          <p:cNvPicPr preferRelativeResize="0"/>
          <p:nvPr/>
        </p:nvPicPr>
        <p:blipFill rotWithShape="1">
          <a:blip r:embed="rId3">
            <a:alphaModFix/>
          </a:blip>
          <a:srcRect b="0" l="0" r="0" t="0"/>
          <a:stretch/>
        </p:blipFill>
        <p:spPr>
          <a:xfrm>
            <a:off x="8707272" y="194089"/>
            <a:ext cx="2999118" cy="6013605"/>
          </a:xfrm>
          <a:prstGeom prst="rect">
            <a:avLst/>
          </a:prstGeom>
          <a:noFill/>
          <a:ln cap="flat" cmpd="sng" w="28575">
            <a:solidFill>
              <a:srgbClr val="7030A0"/>
            </a:solidFill>
            <a:prstDash val="solid"/>
            <a:round/>
            <a:headEnd len="sm" w="sm" type="none"/>
            <a:tailEnd len="sm" w="sm" type="none"/>
          </a:ln>
        </p:spPr>
      </p:pic>
      <p:pic>
        <p:nvPicPr>
          <p:cNvPr id="679" name="Google Shape;679;p67"/>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86" name="Google Shape;686;p68"/>
          <p:cNvSpPr txBox="1"/>
          <p:nvPr/>
        </p:nvSpPr>
        <p:spPr>
          <a:xfrm>
            <a:off x="1821872" y="123307"/>
            <a:ext cx="8229600" cy="78555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1" i="0" lang="en-US" sz="3600" u="none" cap="none" strike="noStrike">
                <a:solidFill>
                  <a:schemeClr val="dk1"/>
                </a:solidFill>
                <a:latin typeface="Times New Roman"/>
                <a:ea typeface="Times New Roman"/>
                <a:cs typeface="Times New Roman"/>
                <a:sym typeface="Times New Roman"/>
              </a:rPr>
              <a:t>Register Organization</a:t>
            </a:r>
            <a:endParaRPr b="1" i="0" sz="3600" u="none" cap="none" strike="noStrike">
              <a:solidFill>
                <a:schemeClr val="dk1"/>
              </a:solidFill>
              <a:latin typeface="Times New Roman"/>
              <a:ea typeface="Times New Roman"/>
              <a:cs typeface="Times New Roman"/>
              <a:sym typeface="Times New Roman"/>
            </a:endParaRPr>
          </a:p>
        </p:txBody>
      </p:sp>
      <p:sp>
        <p:nvSpPr>
          <p:cNvPr id="687" name="Google Shape;687;p68"/>
          <p:cNvSpPr txBox="1"/>
          <p:nvPr/>
        </p:nvSpPr>
        <p:spPr>
          <a:xfrm>
            <a:off x="1025237" y="1022500"/>
            <a:ext cx="10737272" cy="5503990"/>
          </a:xfrm>
          <a:prstGeom prst="rect">
            <a:avLst/>
          </a:prstGeom>
          <a:noFill/>
          <a:ln cap="flat" cmpd="sng" w="9525">
            <a:solidFill>
              <a:schemeClr val="dk1"/>
            </a:solidFill>
            <a:prstDash val="solid"/>
            <a:round/>
            <a:headEnd len="sm" w="sm" type="none"/>
            <a:tailEnd len="sm" w="sm" type="none"/>
          </a:ln>
        </p:spPr>
        <p:txBody>
          <a:bodyPr anchorCtr="0" anchor="t" bIns="44450" lIns="90475" spcFirstLastPara="1" rIns="90475" wrap="square" tIns="44450">
            <a:noAutofit/>
          </a:bodyPr>
          <a:lstStyle/>
          <a:p>
            <a:pPr indent="-457200" lvl="0" marL="457200" marR="0" rtl="0" algn="l">
              <a:lnSpc>
                <a:spcPct val="100000"/>
              </a:lnSpc>
              <a:spcBef>
                <a:spcPts val="0"/>
              </a:spcBef>
              <a:spcAft>
                <a:spcPts val="0"/>
              </a:spcAft>
              <a:buClr>
                <a:srgbClr val="002060"/>
              </a:buClr>
              <a:buSzPts val="2800"/>
              <a:buFont typeface="Arial"/>
              <a:buAutoNum type="arabicPeriod"/>
            </a:pPr>
            <a:r>
              <a:rPr b="1" i="0" lang="en-US" sz="2800" u="none" cap="none" strike="noStrike">
                <a:solidFill>
                  <a:srgbClr val="002060"/>
                </a:solidFill>
                <a:latin typeface="Times New Roman"/>
                <a:ea typeface="Times New Roman"/>
                <a:cs typeface="Times New Roman"/>
                <a:sym typeface="Times New Roman"/>
              </a:rPr>
              <a:t>User-visible registers:</a:t>
            </a:r>
            <a:r>
              <a:rPr b="1" i="0" lang="en-US" sz="2800" u="none" cap="none" strike="noStrike">
                <a:solidFill>
                  <a:srgbClr val="FF0000"/>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General Purpose , Segment Registers, Index Pointers and Stack Pointer , Condition Codes (Flag Register)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139700" lvl="1" marL="742950" marR="0" rtl="0" algn="just">
              <a:lnSpc>
                <a:spcPct val="100000"/>
              </a:lnSpc>
              <a:spcBef>
                <a:spcPts val="0"/>
              </a:spcBef>
              <a:spcAft>
                <a:spcPts val="0"/>
              </a:spcAft>
              <a:buClr>
                <a:schemeClr val="dk1"/>
              </a:buClr>
              <a:buSzPts val="2300"/>
              <a:buFont typeface="Arial"/>
              <a:buNone/>
            </a:pPr>
            <a:r>
              <a:t/>
            </a:r>
            <a:endParaRPr b="1" i="0" sz="23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2. </a:t>
            </a:r>
            <a:r>
              <a:rPr b="1" i="0" lang="en-US" sz="2400" u="none" cap="none" strike="noStrike">
                <a:solidFill>
                  <a:srgbClr val="002060"/>
                </a:solidFill>
                <a:latin typeface="Times New Roman"/>
                <a:ea typeface="Times New Roman"/>
                <a:cs typeface="Times New Roman"/>
                <a:sym typeface="Times New Roman"/>
              </a:rPr>
              <a:t>Control and status registers (Not Visible to user):</a:t>
            </a:r>
            <a:endParaRPr b="1" i="0" sz="2400" u="none" cap="none" strike="noStrike">
              <a:solidFill>
                <a:srgbClr val="002060"/>
              </a:solidFill>
              <a:latin typeface="Times New Roman"/>
              <a:ea typeface="Times New Roman"/>
              <a:cs typeface="Times New Roman"/>
              <a:sym typeface="Times New Roman"/>
            </a:endParaRPr>
          </a:p>
          <a:p>
            <a:pPr indent="0" lvl="1" marL="0" marR="0" rtl="0" algn="just">
              <a:lnSpc>
                <a:spcPct val="100000"/>
              </a:lnSpc>
              <a:spcBef>
                <a:spcPts val="0"/>
              </a:spcBef>
              <a:spcAft>
                <a:spcPts val="0"/>
              </a:spcAft>
              <a:buClr>
                <a:schemeClr val="dk1"/>
              </a:buClr>
              <a:buSzPts val="2400"/>
              <a:buFont typeface="Noto Sans"/>
              <a:buChar char="⮚"/>
            </a:pPr>
            <a:r>
              <a:rPr b="0" i="0" lang="en-US" sz="2400" u="none" cap="none" strike="noStrike">
                <a:solidFill>
                  <a:schemeClr val="dk1"/>
                </a:solidFill>
                <a:latin typeface="Times New Roman"/>
                <a:ea typeface="Times New Roman"/>
                <a:cs typeface="Times New Roman"/>
                <a:sym typeface="Times New Roman"/>
              </a:rPr>
              <a:t>Program Counter (PC)</a:t>
            </a:r>
            <a:endParaRPr b="0" i="0" sz="1400" u="none" cap="none" strike="noStrike">
              <a:solidFill>
                <a:srgbClr val="000000"/>
              </a:solidFill>
              <a:latin typeface="Arial"/>
              <a:ea typeface="Arial"/>
              <a:cs typeface="Arial"/>
              <a:sym typeface="Arial"/>
            </a:endParaRPr>
          </a:p>
          <a:p>
            <a:pPr indent="0" lvl="1" marL="0" marR="0" rtl="0" algn="just">
              <a:lnSpc>
                <a:spcPct val="100000"/>
              </a:lnSpc>
              <a:spcBef>
                <a:spcPts val="0"/>
              </a:spcBef>
              <a:spcAft>
                <a:spcPts val="0"/>
              </a:spcAft>
              <a:buClr>
                <a:schemeClr val="dk1"/>
              </a:buClr>
              <a:buSzPts val="2400"/>
              <a:buFont typeface="Noto Sans"/>
              <a:buChar char="⮚"/>
            </a:pPr>
            <a:r>
              <a:rPr b="0" i="0" lang="en-US" sz="2400" u="none" cap="none" strike="noStrike">
                <a:solidFill>
                  <a:schemeClr val="dk1"/>
                </a:solidFill>
                <a:latin typeface="Times New Roman"/>
                <a:ea typeface="Times New Roman"/>
                <a:cs typeface="Times New Roman"/>
                <a:sym typeface="Times New Roman"/>
              </a:rPr>
              <a:t>Instruction Decoding Register (IR)</a:t>
            </a:r>
            <a:endParaRPr b="0" i="0" sz="1400" u="none" cap="none" strike="noStrike">
              <a:solidFill>
                <a:srgbClr val="000000"/>
              </a:solidFill>
              <a:latin typeface="Arial"/>
              <a:ea typeface="Arial"/>
              <a:cs typeface="Arial"/>
              <a:sym typeface="Arial"/>
            </a:endParaRPr>
          </a:p>
          <a:p>
            <a:pPr indent="0" lvl="1" marL="0" marR="0" rtl="0" algn="just">
              <a:lnSpc>
                <a:spcPct val="100000"/>
              </a:lnSpc>
              <a:spcBef>
                <a:spcPts val="0"/>
              </a:spcBef>
              <a:spcAft>
                <a:spcPts val="0"/>
              </a:spcAft>
              <a:buClr>
                <a:schemeClr val="dk1"/>
              </a:buClr>
              <a:buSzPts val="2400"/>
              <a:buFont typeface="Noto Sans"/>
              <a:buChar char="⮚"/>
            </a:pPr>
            <a:r>
              <a:rPr b="0" i="0" lang="en-US" sz="2400" u="none" cap="none" strike="noStrike">
                <a:solidFill>
                  <a:schemeClr val="dk1"/>
                </a:solidFill>
                <a:latin typeface="Times New Roman"/>
                <a:ea typeface="Times New Roman"/>
                <a:cs typeface="Times New Roman"/>
                <a:sym typeface="Times New Roman"/>
              </a:rPr>
              <a:t>Memory Address Register (MAR)</a:t>
            </a:r>
            <a:endParaRPr b="0" i="0" sz="1400" u="none" cap="none" strike="noStrike">
              <a:solidFill>
                <a:srgbClr val="000000"/>
              </a:solidFill>
              <a:latin typeface="Arial"/>
              <a:ea typeface="Arial"/>
              <a:cs typeface="Arial"/>
              <a:sym typeface="Arial"/>
            </a:endParaRPr>
          </a:p>
          <a:p>
            <a:pPr indent="0" lvl="1" marL="0" marR="0" rtl="0" algn="just">
              <a:lnSpc>
                <a:spcPct val="100000"/>
              </a:lnSpc>
              <a:spcBef>
                <a:spcPts val="0"/>
              </a:spcBef>
              <a:spcAft>
                <a:spcPts val="0"/>
              </a:spcAft>
              <a:buClr>
                <a:schemeClr val="dk1"/>
              </a:buClr>
              <a:buSzPts val="2400"/>
              <a:buFont typeface="Noto Sans"/>
              <a:buChar char="⮚"/>
            </a:pPr>
            <a:r>
              <a:rPr b="0" i="0" lang="en-US" sz="2400" u="none" cap="none" strike="noStrike">
                <a:solidFill>
                  <a:schemeClr val="dk1"/>
                </a:solidFill>
                <a:latin typeface="Times New Roman"/>
                <a:ea typeface="Times New Roman"/>
                <a:cs typeface="Times New Roman"/>
                <a:sym typeface="Times New Roman"/>
              </a:rPr>
              <a:t>Memory </a:t>
            </a:r>
            <a:r>
              <a:rPr b="0" i="0" lang="en-US" sz="2400" u="none" cap="none" strike="noStrike">
                <a:solidFill>
                  <a:srgbClr val="002060"/>
                </a:solidFill>
                <a:latin typeface="Times New Roman"/>
                <a:ea typeface="Times New Roman"/>
                <a:cs typeface="Times New Roman"/>
                <a:sym typeface="Times New Roman"/>
              </a:rPr>
              <a:t>PSW (Program Status Word)</a:t>
            </a:r>
            <a:endParaRPr b="0" i="0" sz="1400" u="none" cap="none" strike="noStrike">
              <a:solidFill>
                <a:srgbClr val="000000"/>
              </a:solidFill>
              <a:latin typeface="Arial"/>
              <a:ea typeface="Arial"/>
              <a:cs typeface="Arial"/>
              <a:sym typeface="Arial"/>
            </a:endParaRPr>
          </a:p>
          <a:p>
            <a:pPr indent="0" lvl="1" marL="0" marR="0" rtl="0" algn="just">
              <a:lnSpc>
                <a:spcPct val="100000"/>
              </a:lnSpc>
              <a:spcBef>
                <a:spcPts val="0"/>
              </a:spcBef>
              <a:spcAft>
                <a:spcPts val="0"/>
              </a:spcAft>
              <a:buClr>
                <a:srgbClr val="002060"/>
              </a:buClr>
              <a:buSzPts val="2400"/>
              <a:buFont typeface="Noto Sans"/>
              <a:buChar char="⮚"/>
            </a:pPr>
            <a:r>
              <a:rPr b="0" i="0" lang="en-US" sz="2400" u="none" cap="none" strike="noStrike">
                <a:solidFill>
                  <a:srgbClr val="002060"/>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Buffer Register (MBR)</a:t>
            </a:r>
            <a:endParaRPr b="0" i="0" sz="1400" u="none" cap="none" strike="noStrike">
              <a:solidFill>
                <a:srgbClr val="000000"/>
              </a:solidFill>
              <a:latin typeface="Arial"/>
              <a:ea typeface="Arial"/>
              <a:cs typeface="Arial"/>
              <a:sym typeface="Arial"/>
            </a:endParaRPr>
          </a:p>
          <a:p>
            <a:pPr indent="0" lvl="1" marL="0" marR="0" rtl="0" algn="just">
              <a:lnSpc>
                <a:spcPct val="100000"/>
              </a:lnSpc>
              <a:spcBef>
                <a:spcPts val="0"/>
              </a:spcBef>
              <a:spcAft>
                <a:spcPts val="0"/>
              </a:spcAft>
              <a:buClr>
                <a:schemeClr val="dk1"/>
              </a:buClr>
              <a:buSzPts val="2400"/>
              <a:buFont typeface="Noto Sans"/>
              <a:buChar char="⮚"/>
            </a:pPr>
            <a:r>
              <a:rPr b="0" i="0" lang="en-US" sz="2400" u="none" cap="none" strike="noStrike">
                <a:solidFill>
                  <a:schemeClr val="dk1"/>
                </a:solidFill>
                <a:latin typeface="Times New Roman"/>
                <a:ea typeface="Times New Roman"/>
                <a:cs typeface="Times New Roman"/>
                <a:sym typeface="Times New Roman"/>
              </a:rPr>
              <a:t> Condition Codes + other status information</a:t>
            </a:r>
            <a:endParaRPr b="0" i="0" sz="1400" u="none" cap="none" strike="noStrike">
              <a:solidFill>
                <a:srgbClr val="000000"/>
              </a:solidFill>
              <a:latin typeface="Arial"/>
              <a:ea typeface="Arial"/>
              <a:cs typeface="Arial"/>
              <a:sym typeface="Arial"/>
            </a:endParaRPr>
          </a:p>
          <a:p>
            <a:pPr indent="0" lvl="1" marL="0" marR="0" rtl="0" algn="just">
              <a:lnSpc>
                <a:spcPct val="100000"/>
              </a:lnSpc>
              <a:spcBef>
                <a:spcPts val="0"/>
              </a:spcBef>
              <a:spcAft>
                <a:spcPts val="0"/>
              </a:spcAft>
              <a:buClr>
                <a:schemeClr val="dk1"/>
              </a:buClr>
              <a:buSzPts val="2400"/>
              <a:buFont typeface="Noto Sans"/>
              <a:buChar char="⮚"/>
            </a:pPr>
            <a:r>
              <a:rPr b="0" i="0" lang="en-US" sz="2400" u="none" cap="none" strike="noStrike">
                <a:solidFill>
                  <a:schemeClr val="dk1"/>
                </a:solidFill>
                <a:latin typeface="Times New Roman"/>
                <a:ea typeface="Times New Roman"/>
                <a:cs typeface="Times New Roman"/>
                <a:sym typeface="Times New Roman"/>
              </a:rPr>
              <a:t> The current state of processor is stored in a register called </a:t>
            </a:r>
            <a:r>
              <a:rPr b="0" i="0" lang="en-US" sz="2400" u="none" cap="none" strike="noStrike">
                <a:solidFill>
                  <a:srgbClr val="C55A11"/>
                </a:solidFill>
                <a:latin typeface="Times New Roman"/>
                <a:ea typeface="Times New Roman"/>
                <a:cs typeface="Times New Roman"/>
                <a:sym typeface="Times New Roman"/>
              </a:rPr>
              <a:t>Processor Status Word (PSW).</a:t>
            </a:r>
            <a:r>
              <a:rPr b="0" i="0" lang="en-US" sz="24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1" marL="0" marR="0" rtl="0" algn="just">
              <a:lnSpc>
                <a:spcPct val="100000"/>
              </a:lnSpc>
              <a:spcBef>
                <a:spcPts val="0"/>
              </a:spcBef>
              <a:spcAft>
                <a:spcPts val="0"/>
              </a:spcAft>
              <a:buClr>
                <a:srgbClr val="002060"/>
              </a:buClr>
              <a:buSzPts val="2400"/>
              <a:buFont typeface="Noto Sans"/>
              <a:buChar char="⮚"/>
            </a:pPr>
            <a:r>
              <a:rPr b="0" i="0" lang="en-US" sz="2400" u="sng" cap="none" strike="noStrike">
                <a:solidFill>
                  <a:srgbClr val="002060"/>
                </a:solidFill>
                <a:latin typeface="Times New Roman"/>
                <a:ea typeface="Times New Roman"/>
                <a:cs typeface="Times New Roman"/>
                <a:sym typeface="Times New Roman"/>
              </a:rPr>
              <a:t>Six are status flags </a:t>
            </a:r>
            <a:r>
              <a:rPr b="0" i="0" lang="en-US" sz="2400" u="none" cap="none" strike="noStrike">
                <a:solidFill>
                  <a:srgbClr val="002060"/>
                </a:solidFill>
                <a:latin typeface="Times New Roman"/>
                <a:ea typeface="Times New Roman"/>
                <a:cs typeface="Times New Roman"/>
                <a:sym typeface="Times New Roman"/>
              </a:rPr>
              <a:t>and </a:t>
            </a:r>
            <a:r>
              <a:rPr b="0" i="0" lang="en-US" sz="2400" u="sng" cap="none" strike="noStrike">
                <a:solidFill>
                  <a:srgbClr val="002060"/>
                </a:solidFill>
                <a:latin typeface="Times New Roman"/>
                <a:ea typeface="Times New Roman"/>
                <a:cs typeface="Times New Roman"/>
                <a:sym typeface="Times New Roman"/>
              </a:rPr>
              <a:t>three are control flags.</a:t>
            </a:r>
            <a:endParaRPr b="0" i="0" sz="2400" u="sng" cap="none" strike="noStrike">
              <a:solidFill>
                <a:srgbClr val="00206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133350" lvl="1" marL="74295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688" name="Google Shape;688;p68"/>
          <p:cNvPicPr preferRelativeResize="0"/>
          <p:nvPr/>
        </p:nvPicPr>
        <p:blipFill rotWithShape="1">
          <a:blip r:embed="rId3">
            <a:alphaModFix/>
          </a:blip>
          <a:srcRect b="0" l="0" r="0" t="0"/>
          <a:stretch/>
        </p:blipFill>
        <p:spPr>
          <a:xfrm>
            <a:off x="2030628" y="1933501"/>
            <a:ext cx="8210550" cy="676275"/>
          </a:xfrm>
          <a:prstGeom prst="rect">
            <a:avLst/>
          </a:prstGeom>
          <a:noFill/>
          <a:ln>
            <a:noFill/>
          </a:ln>
        </p:spPr>
      </p:pic>
      <p:pic>
        <p:nvPicPr>
          <p:cNvPr id="689" name="Google Shape;689;p68"/>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7">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7">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7">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69"/>
          <p:cNvSpPr txBox="1"/>
          <p:nvPr/>
        </p:nvSpPr>
        <p:spPr>
          <a:xfrm>
            <a:off x="4191000" y="5257800"/>
            <a:ext cx="396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
        <p:nvSpPr>
          <p:cNvPr id="696" name="Google Shape;696;p69"/>
          <p:cNvSpPr/>
          <p:nvPr/>
        </p:nvSpPr>
        <p:spPr>
          <a:xfrm>
            <a:off x="2362200" y="1219201"/>
            <a:ext cx="7620000" cy="159428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p:txBody>
      </p:sp>
      <p:sp>
        <p:nvSpPr>
          <p:cNvPr id="697" name="Google Shape;697;p69"/>
          <p:cNvSpPr/>
          <p:nvPr/>
        </p:nvSpPr>
        <p:spPr>
          <a:xfrm>
            <a:off x="2590800" y="1371601"/>
            <a:ext cx="7086600" cy="200670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a:t>
            </a:r>
            <a:endParaRPr b="0" i="0" sz="2800" u="none" cap="none" strike="noStrike">
              <a:solidFill>
                <a:schemeClr val="dk1"/>
              </a:solidFill>
              <a:latin typeface="Times New Roman"/>
              <a:ea typeface="Times New Roman"/>
              <a:cs typeface="Times New Roman"/>
              <a:sym typeface="Times New Roman"/>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000000"/>
              </a:buClr>
              <a:buSzPts val="2400"/>
              <a:buFont typeface="Arial"/>
              <a:buNone/>
            </a:pPr>
            <a:r>
              <a:t/>
            </a:r>
            <a:endParaRPr b="0" i="0" sz="2400" u="none" cap="none" strike="noStrike">
              <a:solidFill>
                <a:schemeClr val="accen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Times New Roman"/>
              <a:ea typeface="Times New Roman"/>
              <a:cs typeface="Times New Roman"/>
              <a:sym typeface="Times New Roman"/>
            </a:endParaRPr>
          </a:p>
          <a:p>
            <a:pPr indent="0" lvl="1" marL="45720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698" name="Google Shape;698;p69"/>
          <p:cNvSpPr/>
          <p:nvPr/>
        </p:nvSpPr>
        <p:spPr>
          <a:xfrm>
            <a:off x="3907581" y="3244334"/>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699" name="Google Shape;699;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700" name="Google Shape;700;p69"/>
          <p:cNvSpPr txBox="1"/>
          <p:nvPr/>
        </p:nvSpPr>
        <p:spPr>
          <a:xfrm>
            <a:off x="1924929" y="76200"/>
            <a:ext cx="8763000" cy="699610"/>
          </a:xfrm>
          <a:prstGeom prst="rect">
            <a:avLst/>
          </a:prstGeom>
          <a:solidFill>
            <a:srgbClr val="FBE4D4"/>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3600"/>
              <a:buFont typeface="Times New Roman"/>
              <a:buNone/>
            </a:pPr>
            <a:r>
              <a:rPr b="0" i="0" lang="en-US" sz="3600" u="none" cap="none" strike="noStrike">
                <a:solidFill>
                  <a:schemeClr val="dk1"/>
                </a:solidFill>
                <a:latin typeface="Times New Roman"/>
                <a:ea typeface="Times New Roman"/>
                <a:cs typeface="Times New Roman"/>
                <a:sym typeface="Times New Roman"/>
              </a:rPr>
              <a:t>Instruction Cycle</a:t>
            </a:r>
            <a:endParaRPr b="0" i="0" sz="3600" u="none" cap="none" strike="noStrike">
              <a:solidFill>
                <a:schemeClr val="dk1"/>
              </a:solidFill>
              <a:latin typeface="Times New Roman"/>
              <a:ea typeface="Times New Roman"/>
              <a:cs typeface="Times New Roman"/>
              <a:sym typeface="Times New Roman"/>
            </a:endParaRPr>
          </a:p>
        </p:txBody>
      </p:sp>
      <p:grpSp>
        <p:nvGrpSpPr>
          <p:cNvPr id="701" name="Google Shape;701;p69"/>
          <p:cNvGrpSpPr/>
          <p:nvPr/>
        </p:nvGrpSpPr>
        <p:grpSpPr>
          <a:xfrm>
            <a:off x="3618038" y="1015956"/>
            <a:ext cx="5288973" cy="3082074"/>
            <a:chOff x="720" y="1008"/>
            <a:chExt cx="4176" cy="2640"/>
          </a:xfrm>
        </p:grpSpPr>
        <p:sp>
          <p:nvSpPr>
            <p:cNvPr id="702" name="Google Shape;702;p69"/>
            <p:cNvSpPr/>
            <p:nvPr/>
          </p:nvSpPr>
          <p:spPr>
            <a:xfrm>
              <a:off x="2304" y="1008"/>
              <a:ext cx="960" cy="528"/>
            </a:xfrm>
            <a:prstGeom prst="rect">
              <a:avLst/>
            </a:prstGeom>
            <a:solidFill>
              <a:srgbClr val="99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Fetch</a:t>
              </a:r>
              <a:endParaRPr b="0" i="0" sz="1400" u="none" cap="none" strike="noStrike">
                <a:solidFill>
                  <a:srgbClr val="000000"/>
                </a:solidFill>
                <a:latin typeface="Arial"/>
                <a:ea typeface="Arial"/>
                <a:cs typeface="Arial"/>
                <a:sym typeface="Arial"/>
              </a:endParaRPr>
            </a:p>
          </p:txBody>
        </p:sp>
        <p:sp>
          <p:nvSpPr>
            <p:cNvPr id="703" name="Google Shape;703;p69"/>
            <p:cNvSpPr/>
            <p:nvPr/>
          </p:nvSpPr>
          <p:spPr>
            <a:xfrm>
              <a:off x="2304" y="3120"/>
              <a:ext cx="960" cy="528"/>
            </a:xfrm>
            <a:prstGeom prst="rect">
              <a:avLst/>
            </a:prstGeom>
            <a:solidFill>
              <a:srgbClr val="99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Execute</a:t>
              </a:r>
              <a:endParaRPr b="0" i="0" sz="1400" u="none" cap="none" strike="noStrike">
                <a:solidFill>
                  <a:srgbClr val="000000"/>
                </a:solidFill>
                <a:latin typeface="Arial"/>
                <a:ea typeface="Arial"/>
                <a:cs typeface="Arial"/>
                <a:sym typeface="Arial"/>
              </a:endParaRPr>
            </a:p>
          </p:txBody>
        </p:sp>
        <p:cxnSp>
          <p:nvCxnSpPr>
            <p:cNvPr id="704" name="Google Shape;704;p69"/>
            <p:cNvCxnSpPr/>
            <p:nvPr/>
          </p:nvCxnSpPr>
          <p:spPr>
            <a:xfrm>
              <a:off x="3264" y="1296"/>
              <a:ext cx="1104" cy="768"/>
            </a:xfrm>
            <a:prstGeom prst="straightConnector1">
              <a:avLst/>
            </a:prstGeom>
            <a:noFill/>
            <a:ln cap="flat" cmpd="sng" w="50800">
              <a:solidFill>
                <a:srgbClr val="99CC00"/>
              </a:solidFill>
              <a:prstDash val="solid"/>
              <a:round/>
              <a:headEnd len="sm" w="sm" type="none"/>
              <a:tailEnd len="lg" w="lg" type="triangle"/>
            </a:ln>
          </p:spPr>
        </p:cxnSp>
        <p:cxnSp>
          <p:nvCxnSpPr>
            <p:cNvPr id="705" name="Google Shape;705;p69"/>
            <p:cNvCxnSpPr/>
            <p:nvPr/>
          </p:nvCxnSpPr>
          <p:spPr>
            <a:xfrm flipH="1">
              <a:off x="3264" y="2592"/>
              <a:ext cx="1104" cy="768"/>
            </a:xfrm>
            <a:prstGeom prst="straightConnector1">
              <a:avLst/>
            </a:prstGeom>
            <a:noFill/>
            <a:ln cap="flat" cmpd="sng" w="50800">
              <a:solidFill>
                <a:srgbClr val="99CC00"/>
              </a:solidFill>
              <a:prstDash val="solid"/>
              <a:round/>
              <a:headEnd len="sm" w="sm" type="none"/>
              <a:tailEnd len="lg" w="lg" type="triangle"/>
            </a:ln>
          </p:spPr>
        </p:cxnSp>
        <p:sp>
          <p:nvSpPr>
            <p:cNvPr id="706" name="Google Shape;706;p69"/>
            <p:cNvSpPr/>
            <p:nvPr/>
          </p:nvSpPr>
          <p:spPr>
            <a:xfrm>
              <a:off x="3888" y="2064"/>
              <a:ext cx="1008" cy="528"/>
            </a:xfrm>
            <a:prstGeom prst="rect">
              <a:avLst/>
            </a:prstGeom>
            <a:solidFill>
              <a:srgbClr val="99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Indirect</a:t>
              </a:r>
              <a:endParaRPr b="0" i="0" sz="1400" u="none" cap="none" strike="noStrike">
                <a:solidFill>
                  <a:srgbClr val="000000"/>
                </a:solidFill>
                <a:latin typeface="Arial"/>
                <a:ea typeface="Arial"/>
                <a:cs typeface="Arial"/>
                <a:sym typeface="Arial"/>
              </a:endParaRPr>
            </a:p>
          </p:txBody>
        </p:sp>
        <p:cxnSp>
          <p:nvCxnSpPr>
            <p:cNvPr id="707" name="Google Shape;707;p69"/>
            <p:cNvCxnSpPr/>
            <p:nvPr/>
          </p:nvCxnSpPr>
          <p:spPr>
            <a:xfrm rot="10800000">
              <a:off x="1200" y="2592"/>
              <a:ext cx="1104" cy="768"/>
            </a:xfrm>
            <a:prstGeom prst="straightConnector1">
              <a:avLst/>
            </a:prstGeom>
            <a:noFill/>
            <a:ln cap="flat" cmpd="sng" w="50800">
              <a:solidFill>
                <a:srgbClr val="99CC00"/>
              </a:solidFill>
              <a:prstDash val="solid"/>
              <a:round/>
              <a:headEnd len="sm" w="sm" type="none"/>
              <a:tailEnd len="lg" w="lg" type="triangle"/>
            </a:ln>
          </p:spPr>
        </p:cxnSp>
        <p:cxnSp>
          <p:nvCxnSpPr>
            <p:cNvPr id="708" name="Google Shape;708;p69"/>
            <p:cNvCxnSpPr/>
            <p:nvPr/>
          </p:nvCxnSpPr>
          <p:spPr>
            <a:xfrm flipH="1" rot="10800000">
              <a:off x="1200" y="1248"/>
              <a:ext cx="1104" cy="816"/>
            </a:xfrm>
            <a:prstGeom prst="straightConnector1">
              <a:avLst/>
            </a:prstGeom>
            <a:noFill/>
            <a:ln cap="flat" cmpd="sng" w="50800">
              <a:solidFill>
                <a:srgbClr val="99CC00"/>
              </a:solidFill>
              <a:prstDash val="solid"/>
              <a:round/>
              <a:headEnd len="sm" w="sm" type="none"/>
              <a:tailEnd len="lg" w="lg" type="triangle"/>
            </a:ln>
          </p:spPr>
        </p:cxnSp>
        <p:sp>
          <p:nvSpPr>
            <p:cNvPr id="709" name="Google Shape;709;p69"/>
            <p:cNvSpPr/>
            <p:nvPr/>
          </p:nvSpPr>
          <p:spPr>
            <a:xfrm>
              <a:off x="720" y="2064"/>
              <a:ext cx="1008" cy="528"/>
            </a:xfrm>
            <a:prstGeom prst="rect">
              <a:avLst/>
            </a:prstGeom>
            <a:solidFill>
              <a:srgbClr val="99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Interrupt</a:t>
              </a:r>
              <a:endParaRPr b="0" i="0" sz="1400" u="none" cap="none" strike="noStrike">
                <a:solidFill>
                  <a:srgbClr val="000000"/>
                </a:solidFill>
                <a:latin typeface="Arial"/>
                <a:ea typeface="Arial"/>
                <a:cs typeface="Arial"/>
                <a:sym typeface="Arial"/>
              </a:endParaRPr>
            </a:p>
          </p:txBody>
        </p:sp>
        <p:sp>
          <p:nvSpPr>
            <p:cNvPr id="710" name="Google Shape;710;p69"/>
            <p:cNvSpPr/>
            <p:nvPr/>
          </p:nvSpPr>
          <p:spPr>
            <a:xfrm>
              <a:off x="2304" y="1536"/>
              <a:ext cx="960" cy="158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cxnSp>
        <p:nvCxnSpPr>
          <p:cNvPr id="711" name="Google Shape;711;p69"/>
          <p:cNvCxnSpPr/>
          <p:nvPr/>
        </p:nvCxnSpPr>
        <p:spPr>
          <a:xfrm flipH="1" rot="10800000">
            <a:off x="5944894" y="1607900"/>
            <a:ext cx="9111" cy="1873715"/>
          </a:xfrm>
          <a:prstGeom prst="straightConnector1">
            <a:avLst/>
          </a:prstGeom>
          <a:noFill/>
          <a:ln cap="flat" cmpd="dbl" w="44450">
            <a:solidFill>
              <a:schemeClr val="accent1"/>
            </a:solidFill>
            <a:prstDash val="solid"/>
            <a:miter lim="800000"/>
            <a:headEnd len="sm" w="sm" type="none"/>
            <a:tailEnd len="med" w="med" type="stealth"/>
          </a:ln>
        </p:spPr>
      </p:cxnSp>
      <p:cxnSp>
        <p:nvCxnSpPr>
          <p:cNvPr id="712" name="Google Shape;712;p69"/>
          <p:cNvCxnSpPr/>
          <p:nvPr/>
        </p:nvCxnSpPr>
        <p:spPr>
          <a:xfrm flipH="1">
            <a:off x="6453831" y="1608921"/>
            <a:ext cx="794" cy="1945661"/>
          </a:xfrm>
          <a:prstGeom prst="straightConnector1">
            <a:avLst/>
          </a:prstGeom>
          <a:noFill/>
          <a:ln cap="flat" cmpd="dbl" w="44450">
            <a:solidFill>
              <a:schemeClr val="accent1"/>
            </a:solidFill>
            <a:prstDash val="solid"/>
            <a:miter lim="800000"/>
            <a:headEnd len="sm" w="sm" type="none"/>
            <a:tailEnd len="med" w="med" type="stealth"/>
          </a:ln>
        </p:spPr>
      </p:cxnSp>
      <p:sp>
        <p:nvSpPr>
          <p:cNvPr id="713" name="Google Shape;713;p69"/>
          <p:cNvSpPr/>
          <p:nvPr/>
        </p:nvSpPr>
        <p:spPr>
          <a:xfrm>
            <a:off x="887234" y="4152257"/>
            <a:ext cx="10750583" cy="193899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an instruction cycle includes the following stages: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08080"/>
                </a:solidFill>
                <a:latin typeface="Times New Roman"/>
                <a:ea typeface="Times New Roman"/>
                <a:cs typeface="Times New Roman"/>
                <a:sym typeface="Times New Roman"/>
              </a:rPr>
              <a:t>• </a:t>
            </a:r>
            <a:r>
              <a:rPr b="1" i="0" lang="en-US" sz="2000" u="none" cap="none" strike="noStrike">
                <a:solidFill>
                  <a:srgbClr val="000000"/>
                </a:solidFill>
                <a:latin typeface="Times New Roman"/>
                <a:ea typeface="Times New Roman"/>
                <a:cs typeface="Times New Roman"/>
                <a:sym typeface="Times New Roman"/>
              </a:rPr>
              <a:t>Fetch: </a:t>
            </a:r>
            <a:r>
              <a:rPr b="0" i="0" lang="en-US" sz="2000" u="none" cap="none" strike="noStrike">
                <a:solidFill>
                  <a:srgbClr val="000000"/>
                </a:solidFill>
                <a:latin typeface="Times New Roman"/>
                <a:ea typeface="Times New Roman"/>
                <a:cs typeface="Times New Roman"/>
                <a:sym typeface="Times New Roman"/>
              </a:rPr>
              <a:t>Read the next instruction from memory into the processor.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08080"/>
                </a:solidFill>
                <a:latin typeface="Times New Roman"/>
                <a:ea typeface="Times New Roman"/>
                <a:cs typeface="Times New Roman"/>
                <a:sym typeface="Times New Roman"/>
              </a:rPr>
              <a:t>• </a:t>
            </a:r>
            <a:r>
              <a:rPr b="1" i="0" lang="en-US" sz="2000" u="none" cap="none" strike="noStrike">
                <a:solidFill>
                  <a:srgbClr val="000000"/>
                </a:solidFill>
                <a:latin typeface="Times New Roman"/>
                <a:ea typeface="Times New Roman"/>
                <a:cs typeface="Times New Roman"/>
                <a:sym typeface="Times New Roman"/>
              </a:rPr>
              <a:t>Execute: </a:t>
            </a:r>
            <a:r>
              <a:rPr b="0" i="0" lang="en-US" sz="2000" u="none" cap="none" strike="noStrike">
                <a:solidFill>
                  <a:srgbClr val="000000"/>
                </a:solidFill>
                <a:latin typeface="Times New Roman"/>
                <a:ea typeface="Times New Roman"/>
                <a:cs typeface="Times New Roman"/>
                <a:sym typeface="Times New Roman"/>
              </a:rPr>
              <a:t>Interpret the opcode and perform the indicated operation.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808080"/>
                </a:solidFill>
                <a:latin typeface="Times New Roman"/>
                <a:ea typeface="Times New Roman"/>
                <a:cs typeface="Times New Roman"/>
                <a:sym typeface="Times New Roman"/>
              </a:rPr>
              <a:t>• </a:t>
            </a:r>
            <a:r>
              <a:rPr b="1" i="0" lang="en-US" sz="2000" u="none" cap="none" strike="noStrike">
                <a:solidFill>
                  <a:srgbClr val="000000"/>
                </a:solidFill>
                <a:latin typeface="Times New Roman"/>
                <a:ea typeface="Times New Roman"/>
                <a:cs typeface="Times New Roman"/>
                <a:sym typeface="Times New Roman"/>
              </a:rPr>
              <a:t>Interrupt: </a:t>
            </a:r>
            <a:r>
              <a:rPr b="0" i="0" lang="en-US" sz="2000" u="none" cap="none" strike="noStrike">
                <a:solidFill>
                  <a:srgbClr val="000000"/>
                </a:solidFill>
                <a:latin typeface="Times New Roman"/>
                <a:ea typeface="Times New Roman"/>
                <a:cs typeface="Times New Roman"/>
                <a:sym typeface="Times New Roman"/>
              </a:rPr>
              <a:t>If interrupts are enabled and an interrupt has occurred, save the current process state and service the interrupt.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The Indirect Cycle: </a:t>
            </a:r>
            <a:r>
              <a:rPr b="0" i="0" lang="en-US" sz="2000" u="none" cap="none" strike="noStrike">
                <a:solidFill>
                  <a:schemeClr val="dk1"/>
                </a:solidFill>
                <a:latin typeface="Times New Roman"/>
                <a:ea typeface="Times New Roman"/>
                <a:cs typeface="Times New Roman"/>
                <a:sym typeface="Times New Roman"/>
              </a:rPr>
              <a:t>if indirect addressing is used, then additional memory accesses are required.</a:t>
            </a:r>
            <a:endParaRPr b="0" i="0" sz="2000" u="none" cap="none" strike="noStrike">
              <a:solidFill>
                <a:schemeClr val="dk1"/>
              </a:solidFill>
              <a:latin typeface="Times New Roman"/>
              <a:ea typeface="Times New Roman"/>
              <a:cs typeface="Times New Roman"/>
              <a:sym typeface="Times New Roman"/>
            </a:endParaRPr>
          </a:p>
        </p:txBody>
      </p:sp>
      <p:pic>
        <p:nvPicPr>
          <p:cNvPr id="714" name="Google Shape;714;p69"/>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70"/>
          <p:cNvSpPr txBox="1"/>
          <p:nvPr/>
        </p:nvSpPr>
        <p:spPr>
          <a:xfrm>
            <a:off x="4191000" y="5257800"/>
            <a:ext cx="396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
        <p:nvSpPr>
          <p:cNvPr id="721" name="Google Shape;721;p70"/>
          <p:cNvSpPr/>
          <p:nvPr/>
        </p:nvSpPr>
        <p:spPr>
          <a:xfrm>
            <a:off x="2286000" y="1219201"/>
            <a:ext cx="8153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722" name="Google Shape;722;p70"/>
          <p:cNvSpPr/>
          <p:nvPr/>
        </p:nvSpPr>
        <p:spPr>
          <a:xfrm>
            <a:off x="2362200" y="1219201"/>
            <a:ext cx="7620000" cy="159428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723" name="Google Shape;723;p70"/>
          <p:cNvSpPr/>
          <p:nvPr/>
        </p:nvSpPr>
        <p:spPr>
          <a:xfrm>
            <a:off x="2590800" y="1371601"/>
            <a:ext cx="7086600" cy="200670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None/>
            </a:pPr>
            <a:r>
              <a:t/>
            </a:r>
            <a:endParaRPr b="0" i="0" sz="24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a:p>
            <a:pPr indent="0" lvl="1" marL="45720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724" name="Google Shape;724;p70"/>
          <p:cNvSpPr/>
          <p:nvPr/>
        </p:nvSpPr>
        <p:spPr>
          <a:xfrm>
            <a:off x="3907581" y="3244334"/>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5" name="Google Shape;725;p70"/>
          <p:cNvSpPr/>
          <p:nvPr/>
        </p:nvSpPr>
        <p:spPr>
          <a:xfrm>
            <a:off x="2590800" y="1371601"/>
            <a:ext cx="7391400"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726" name="Google Shape;726;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27" name="Google Shape;727;p70"/>
          <p:cNvSpPr txBox="1"/>
          <p:nvPr/>
        </p:nvSpPr>
        <p:spPr>
          <a:xfrm>
            <a:off x="2057400" y="-94148"/>
            <a:ext cx="8229600" cy="863346"/>
          </a:xfrm>
          <a:prstGeom prst="rect">
            <a:avLst/>
          </a:prstGeom>
          <a:solidFill>
            <a:srgbClr val="FBE4D4"/>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3600"/>
              <a:buFont typeface="Times New Roman"/>
              <a:buNone/>
            </a:pPr>
            <a:r>
              <a:rPr b="1" i="0" lang="en-US" sz="3600" u="none" cap="none" strike="noStrike">
                <a:solidFill>
                  <a:srgbClr val="002060"/>
                </a:solidFill>
                <a:latin typeface="Times New Roman"/>
                <a:ea typeface="Times New Roman"/>
                <a:cs typeface="Times New Roman"/>
                <a:sym typeface="Times New Roman"/>
              </a:rPr>
              <a:t>Instruction Cycle</a:t>
            </a:r>
            <a:endParaRPr b="0" i="0" sz="1400" u="none" cap="none" strike="noStrike">
              <a:solidFill>
                <a:srgbClr val="000000"/>
              </a:solidFill>
              <a:latin typeface="Arial"/>
              <a:ea typeface="Arial"/>
              <a:cs typeface="Arial"/>
              <a:sym typeface="Arial"/>
            </a:endParaRPr>
          </a:p>
        </p:txBody>
      </p:sp>
      <p:sp>
        <p:nvSpPr>
          <p:cNvPr id="728" name="Google Shape;728;p70"/>
          <p:cNvSpPr txBox="1"/>
          <p:nvPr/>
        </p:nvSpPr>
        <p:spPr>
          <a:xfrm>
            <a:off x="750628" y="933728"/>
            <a:ext cx="11204812" cy="467550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800"/>
              <a:buFont typeface="Noto Sans"/>
              <a:buChar char="⮚"/>
            </a:pPr>
            <a:r>
              <a:rPr b="0" i="0" lang="en-US" sz="2800" u="none" cap="none" strike="noStrike">
                <a:solidFill>
                  <a:schemeClr val="dk1"/>
                </a:solidFill>
                <a:latin typeface="Times New Roman"/>
                <a:ea typeface="Times New Roman"/>
                <a:cs typeface="Times New Roman"/>
                <a:sym typeface="Times New Roman"/>
              </a:rPr>
              <a:t>It is the time in which a single instruction is fetched from memory, decoded, and executed. </a:t>
            </a:r>
            <a:endParaRPr b="0" i="0" sz="2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560"/>
              </a:spcBef>
              <a:spcAft>
                <a:spcPts val="0"/>
              </a:spcAft>
              <a:buClr>
                <a:srgbClr val="888888"/>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800"/>
              <a:buFont typeface="Noto Sans"/>
              <a:buChar char="⮚"/>
            </a:pPr>
            <a:r>
              <a:rPr b="0" i="0" lang="en-US" sz="2800" u="none" cap="none" strike="noStrike">
                <a:solidFill>
                  <a:schemeClr val="dk1"/>
                </a:solidFill>
                <a:latin typeface="Times New Roman"/>
                <a:ea typeface="Times New Roman"/>
                <a:cs typeface="Times New Roman"/>
                <a:sym typeface="Times New Roman"/>
              </a:rPr>
              <a:t>An </a:t>
            </a:r>
            <a:r>
              <a:rPr b="1" i="0" lang="en-US" sz="2800" u="none" cap="none" strike="noStrike">
                <a:solidFill>
                  <a:schemeClr val="dk1"/>
                </a:solidFill>
                <a:latin typeface="Times New Roman"/>
                <a:ea typeface="Times New Roman"/>
                <a:cs typeface="Times New Roman"/>
                <a:sym typeface="Times New Roman"/>
              </a:rPr>
              <a:t>Instruction Cycle</a:t>
            </a:r>
            <a:r>
              <a:rPr b="0" i="0" lang="en-US" sz="2800" u="none" cap="none" strike="noStrike">
                <a:solidFill>
                  <a:schemeClr val="dk1"/>
                </a:solidFill>
                <a:latin typeface="Times New Roman"/>
                <a:ea typeface="Times New Roman"/>
                <a:cs typeface="Times New Roman"/>
                <a:sym typeface="Times New Roman"/>
              </a:rPr>
              <a:t> requires the following sub cycle:</a:t>
            </a:r>
            <a:endParaRPr b="0" i="0" sz="1400" u="none" cap="none" strike="noStrike">
              <a:solidFill>
                <a:srgbClr val="000000"/>
              </a:solidFill>
              <a:latin typeface="Arial"/>
              <a:ea typeface="Arial"/>
              <a:cs typeface="Arial"/>
              <a:sym typeface="Arial"/>
            </a:endParaRPr>
          </a:p>
          <a:p>
            <a:pPr indent="-142240" lvl="1" marL="0" marR="0" rtl="0" algn="just">
              <a:lnSpc>
                <a:spcPct val="100000"/>
              </a:lnSpc>
              <a:spcBef>
                <a:spcPts val="0"/>
              </a:spcBef>
              <a:spcAft>
                <a:spcPts val="0"/>
              </a:spcAft>
              <a:buClr>
                <a:schemeClr val="hlink"/>
              </a:buClr>
              <a:buSzPts val="2240"/>
              <a:buFont typeface="Calibri"/>
              <a:buAutoNum type="arabicPeriod"/>
            </a:pPr>
            <a:r>
              <a:rPr b="1" i="0" lang="en-US" sz="2800" u="none" cap="none" strike="noStrike">
                <a:solidFill>
                  <a:srgbClr val="FF0000"/>
                </a:solidFill>
                <a:latin typeface="Times New Roman"/>
                <a:ea typeface="Times New Roman"/>
                <a:cs typeface="Times New Roman"/>
                <a:sym typeface="Times New Roman"/>
              </a:rPr>
              <a:t>Fetch</a:t>
            </a:r>
            <a:r>
              <a:rPr b="1" i="0" lang="en-US" sz="2800" u="none" cap="none" strike="noStrike">
                <a:solidFill>
                  <a:schemeClr val="dk1"/>
                </a:solidFill>
                <a:latin typeface="Times New Roman"/>
                <a:ea typeface="Times New Roman"/>
                <a:cs typeface="Times New Roman"/>
                <a:sym typeface="Times New Roman"/>
              </a:rPr>
              <a:t> : </a:t>
            </a:r>
            <a:r>
              <a:rPr b="0" i="0" lang="en-US" sz="2800" u="none" cap="none" strike="noStrike">
                <a:solidFill>
                  <a:schemeClr val="dk1"/>
                </a:solidFill>
                <a:latin typeface="Times New Roman"/>
                <a:ea typeface="Times New Roman"/>
                <a:cs typeface="Times New Roman"/>
                <a:sym typeface="Times New Roman"/>
              </a:rPr>
              <a:t>Read  next instruction from memory into the processor</a:t>
            </a:r>
            <a:endParaRPr b="0" i="0" sz="1400" u="none" cap="none" strike="noStrike">
              <a:solidFill>
                <a:srgbClr val="000000"/>
              </a:solidFill>
              <a:latin typeface="Arial"/>
              <a:ea typeface="Arial"/>
              <a:cs typeface="Arial"/>
              <a:sym typeface="Arial"/>
            </a:endParaRPr>
          </a:p>
          <a:p>
            <a:pPr indent="-142240" lvl="1" marL="0" marR="0" rtl="0" algn="just">
              <a:lnSpc>
                <a:spcPct val="100000"/>
              </a:lnSpc>
              <a:spcBef>
                <a:spcPts val="0"/>
              </a:spcBef>
              <a:spcAft>
                <a:spcPts val="0"/>
              </a:spcAft>
              <a:buClr>
                <a:schemeClr val="hlink"/>
              </a:buClr>
              <a:buSzPts val="2240"/>
              <a:buFont typeface="Calibri"/>
              <a:buAutoNum type="arabicPeriod"/>
            </a:pPr>
            <a:r>
              <a:rPr b="1" i="0" lang="en-US" sz="2800" u="none" cap="none" strike="noStrike">
                <a:solidFill>
                  <a:srgbClr val="FF0000"/>
                </a:solidFill>
                <a:latin typeface="Times New Roman"/>
                <a:ea typeface="Times New Roman"/>
                <a:cs typeface="Times New Roman"/>
                <a:sym typeface="Times New Roman"/>
              </a:rPr>
              <a:t>Indirect Cycle (Decode Cycle</a:t>
            </a:r>
            <a:r>
              <a:rPr b="1"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May require memory access to fetch operands, therefore more memory accesses.</a:t>
            </a:r>
            <a:endParaRPr b="0" i="0" sz="1400" u="none" cap="none" strike="noStrike">
              <a:solidFill>
                <a:srgbClr val="000000"/>
              </a:solidFill>
              <a:latin typeface="Arial"/>
              <a:ea typeface="Arial"/>
              <a:cs typeface="Arial"/>
              <a:sym typeface="Arial"/>
            </a:endParaRPr>
          </a:p>
          <a:p>
            <a:pPr indent="-142240" lvl="1" marL="0" marR="0" rtl="0" algn="just">
              <a:lnSpc>
                <a:spcPct val="100000"/>
              </a:lnSpc>
              <a:spcBef>
                <a:spcPts val="0"/>
              </a:spcBef>
              <a:spcAft>
                <a:spcPts val="0"/>
              </a:spcAft>
              <a:buClr>
                <a:schemeClr val="hlink"/>
              </a:buClr>
              <a:buSzPts val="2240"/>
              <a:buFont typeface="Calibri"/>
              <a:buAutoNum type="arabicPeriod"/>
            </a:pPr>
            <a:r>
              <a:rPr b="1" i="0" lang="en-US" sz="2800" u="none" cap="none" strike="noStrike">
                <a:solidFill>
                  <a:srgbClr val="FF0000"/>
                </a:solidFill>
                <a:latin typeface="Times New Roman"/>
                <a:ea typeface="Times New Roman"/>
                <a:cs typeface="Times New Roman"/>
                <a:sym typeface="Times New Roman"/>
              </a:rPr>
              <a:t>Interrupt:</a:t>
            </a:r>
            <a:r>
              <a:rPr b="1"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Save current instruction and service the interrupt  256  (int 0-int 255)   20=1MB=256*4 CS 2 IP 2 IVT  00000 FFFFFH</a:t>
            </a:r>
            <a:endParaRPr b="0" i="0" sz="1400" u="none" cap="none" strike="noStrike">
              <a:solidFill>
                <a:srgbClr val="000000"/>
              </a:solidFill>
              <a:latin typeface="Arial"/>
              <a:ea typeface="Arial"/>
              <a:cs typeface="Arial"/>
              <a:sym typeface="Arial"/>
            </a:endParaRPr>
          </a:p>
          <a:p>
            <a:pPr indent="-142240" lvl="1" marL="0" marR="0" rtl="0" algn="just">
              <a:lnSpc>
                <a:spcPct val="100000"/>
              </a:lnSpc>
              <a:spcBef>
                <a:spcPts val="0"/>
              </a:spcBef>
              <a:spcAft>
                <a:spcPts val="0"/>
              </a:spcAft>
              <a:buClr>
                <a:schemeClr val="hlink"/>
              </a:buClr>
              <a:buSzPts val="2240"/>
              <a:buFont typeface="Calibri"/>
              <a:buAutoNum type="arabicPeriod"/>
            </a:pPr>
            <a:r>
              <a:rPr b="1" i="0" lang="en-US" sz="2800" u="none" cap="none" strike="noStrike">
                <a:solidFill>
                  <a:srgbClr val="FF0000"/>
                </a:solidFill>
                <a:latin typeface="Times New Roman"/>
                <a:ea typeface="Times New Roman"/>
                <a:cs typeface="Times New Roman"/>
                <a:sym typeface="Times New Roman"/>
              </a:rPr>
              <a:t>Execute:</a:t>
            </a:r>
            <a:r>
              <a:rPr b="1" i="0" lang="en-US" sz="28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Interpret the opcode and perform the indicated operation</a:t>
            </a:r>
            <a:endParaRPr b="1"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1550"/>
              </a:spcBef>
              <a:spcAft>
                <a:spcPts val="0"/>
              </a:spcAft>
              <a:buClr>
                <a:srgbClr val="888888"/>
              </a:buClr>
              <a:buSzPts val="3100"/>
              <a:buFont typeface="Arial"/>
              <a:buNone/>
            </a:pPr>
            <a:r>
              <a:t/>
            </a:r>
            <a:endParaRPr b="0" i="0" sz="3100" u="none" cap="none" strike="noStrike">
              <a:solidFill>
                <a:srgbClr val="888888"/>
              </a:solidFill>
              <a:latin typeface="Times New Roman"/>
              <a:ea typeface="Times New Roman"/>
              <a:cs typeface="Times New Roman"/>
              <a:sym typeface="Times New Roman"/>
            </a:endParaRPr>
          </a:p>
        </p:txBody>
      </p:sp>
      <p:pic>
        <p:nvPicPr>
          <p:cNvPr id="729" name="Google Shape;729;p70"/>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71"/>
          <p:cNvSpPr txBox="1"/>
          <p:nvPr/>
        </p:nvSpPr>
        <p:spPr>
          <a:xfrm>
            <a:off x="4191000" y="5257800"/>
            <a:ext cx="396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
        <p:nvSpPr>
          <p:cNvPr id="736" name="Google Shape;736;p71"/>
          <p:cNvSpPr/>
          <p:nvPr/>
        </p:nvSpPr>
        <p:spPr>
          <a:xfrm>
            <a:off x="2286000" y="1219201"/>
            <a:ext cx="8153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737" name="Google Shape;737;p71"/>
          <p:cNvSpPr/>
          <p:nvPr/>
        </p:nvSpPr>
        <p:spPr>
          <a:xfrm>
            <a:off x="2362200" y="1219201"/>
            <a:ext cx="7620000" cy="159428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738" name="Google Shape;738;p71"/>
          <p:cNvSpPr/>
          <p:nvPr/>
        </p:nvSpPr>
        <p:spPr>
          <a:xfrm>
            <a:off x="3907581" y="3244334"/>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9" name="Google Shape;739;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40" name="Google Shape;740;p71"/>
          <p:cNvSpPr txBox="1"/>
          <p:nvPr/>
        </p:nvSpPr>
        <p:spPr>
          <a:xfrm>
            <a:off x="2057400" y="114300"/>
            <a:ext cx="8229600" cy="711718"/>
          </a:xfrm>
          <a:prstGeom prst="rect">
            <a:avLst/>
          </a:prstGeom>
          <a:solidFill>
            <a:srgbClr val="FBE4D4"/>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Indirect Cycle</a:t>
            </a:r>
            <a:endParaRPr b="0" i="0" sz="1400" u="none" cap="none" strike="noStrike">
              <a:solidFill>
                <a:srgbClr val="000000"/>
              </a:solidFill>
              <a:latin typeface="Arial"/>
              <a:ea typeface="Arial"/>
              <a:cs typeface="Arial"/>
              <a:sym typeface="Arial"/>
            </a:endParaRPr>
          </a:p>
        </p:txBody>
      </p:sp>
      <p:sp>
        <p:nvSpPr>
          <p:cNvPr id="741" name="Google Shape;741;p71"/>
          <p:cNvSpPr/>
          <p:nvPr/>
        </p:nvSpPr>
        <p:spPr>
          <a:xfrm>
            <a:off x="1284027" y="1217986"/>
            <a:ext cx="10536382" cy="144655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May require </a:t>
            </a:r>
            <a:r>
              <a:rPr b="1" i="0" lang="en-US" sz="2800" u="none" cap="none" strike="noStrike">
                <a:solidFill>
                  <a:srgbClr val="002060"/>
                </a:solidFill>
                <a:latin typeface="Times New Roman"/>
                <a:ea typeface="Times New Roman"/>
                <a:cs typeface="Times New Roman"/>
                <a:sym typeface="Times New Roman"/>
              </a:rPr>
              <a:t>memory access </a:t>
            </a:r>
            <a:r>
              <a:rPr b="0" i="0" lang="en-US" sz="2800" u="none" cap="none" strike="noStrike">
                <a:solidFill>
                  <a:schemeClr val="dk1"/>
                </a:solidFill>
                <a:latin typeface="Times New Roman"/>
                <a:ea typeface="Times New Roman"/>
                <a:cs typeface="Times New Roman"/>
                <a:sym typeface="Times New Roman"/>
              </a:rPr>
              <a:t>to fetch operands.</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800"/>
              <a:buFont typeface="Arial"/>
              <a:buChar char="•"/>
            </a:pPr>
            <a:r>
              <a:rPr b="1" i="0" lang="en-US" sz="2800" u="none" cap="none" strike="noStrike">
                <a:solidFill>
                  <a:schemeClr val="dk1"/>
                </a:solidFill>
                <a:latin typeface="Times New Roman"/>
                <a:ea typeface="Times New Roman"/>
                <a:cs typeface="Times New Roman"/>
                <a:sym typeface="Times New Roman"/>
              </a:rPr>
              <a:t>Indirect addressing </a:t>
            </a:r>
            <a:r>
              <a:rPr b="0" i="0" lang="en-US" sz="2800" u="none" cap="none" strike="noStrike">
                <a:solidFill>
                  <a:schemeClr val="dk1"/>
                </a:solidFill>
                <a:latin typeface="Times New Roman"/>
                <a:ea typeface="Times New Roman"/>
                <a:cs typeface="Times New Roman"/>
                <a:sym typeface="Times New Roman"/>
              </a:rPr>
              <a:t>requires </a:t>
            </a:r>
            <a:r>
              <a:rPr b="1" i="0" lang="en-US" sz="2800" u="none" cap="none" strike="noStrike">
                <a:solidFill>
                  <a:srgbClr val="002060"/>
                </a:solidFill>
                <a:latin typeface="Times New Roman"/>
                <a:ea typeface="Times New Roman"/>
                <a:cs typeface="Times New Roman"/>
                <a:sym typeface="Times New Roman"/>
              </a:rPr>
              <a:t>more memory accesses.</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Can be thought of as additional instruction sub cycle</a:t>
            </a:r>
            <a:r>
              <a:rPr b="0" i="0" lang="en-US" sz="3200" u="none" cap="none" strike="noStrike">
                <a:solidFill>
                  <a:schemeClr val="dk1"/>
                </a:solidFill>
                <a:latin typeface="Times New Roman"/>
                <a:ea typeface="Times New Roman"/>
                <a:cs typeface="Times New Roman"/>
                <a:sym typeface="Times New Roman"/>
              </a:rPr>
              <a:t>.</a:t>
            </a:r>
            <a:endParaRPr b="0" i="0" sz="3200" u="none" cap="none" strike="noStrike">
              <a:solidFill>
                <a:schemeClr val="dk1"/>
              </a:solidFill>
              <a:latin typeface="Times New Roman"/>
              <a:ea typeface="Times New Roman"/>
              <a:cs typeface="Times New Roman"/>
              <a:sym typeface="Times New Roman"/>
            </a:endParaRPr>
          </a:p>
        </p:txBody>
      </p:sp>
      <p:grpSp>
        <p:nvGrpSpPr>
          <p:cNvPr id="742" name="Google Shape;742;p71"/>
          <p:cNvGrpSpPr/>
          <p:nvPr/>
        </p:nvGrpSpPr>
        <p:grpSpPr>
          <a:xfrm>
            <a:off x="3810794" y="2813484"/>
            <a:ext cx="5103811" cy="3726460"/>
            <a:chOff x="720" y="1008"/>
            <a:chExt cx="4176" cy="2640"/>
          </a:xfrm>
        </p:grpSpPr>
        <p:sp>
          <p:nvSpPr>
            <p:cNvPr id="743" name="Google Shape;743;p71"/>
            <p:cNvSpPr/>
            <p:nvPr/>
          </p:nvSpPr>
          <p:spPr>
            <a:xfrm>
              <a:off x="2304" y="1008"/>
              <a:ext cx="960" cy="528"/>
            </a:xfrm>
            <a:prstGeom prst="rect">
              <a:avLst/>
            </a:prstGeom>
            <a:solidFill>
              <a:srgbClr val="99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Fetch</a:t>
              </a:r>
              <a:endParaRPr b="0" i="0" sz="1400" u="none" cap="none" strike="noStrike">
                <a:solidFill>
                  <a:srgbClr val="000000"/>
                </a:solidFill>
                <a:latin typeface="Arial"/>
                <a:ea typeface="Arial"/>
                <a:cs typeface="Arial"/>
                <a:sym typeface="Arial"/>
              </a:endParaRPr>
            </a:p>
          </p:txBody>
        </p:sp>
        <p:sp>
          <p:nvSpPr>
            <p:cNvPr id="744" name="Google Shape;744;p71"/>
            <p:cNvSpPr/>
            <p:nvPr/>
          </p:nvSpPr>
          <p:spPr>
            <a:xfrm>
              <a:off x="2304" y="3120"/>
              <a:ext cx="960" cy="528"/>
            </a:xfrm>
            <a:prstGeom prst="rect">
              <a:avLst/>
            </a:prstGeom>
            <a:solidFill>
              <a:srgbClr val="99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Execute</a:t>
              </a:r>
              <a:endParaRPr b="0" i="0" sz="1400" u="none" cap="none" strike="noStrike">
                <a:solidFill>
                  <a:srgbClr val="000000"/>
                </a:solidFill>
                <a:latin typeface="Arial"/>
                <a:ea typeface="Arial"/>
                <a:cs typeface="Arial"/>
                <a:sym typeface="Arial"/>
              </a:endParaRPr>
            </a:p>
          </p:txBody>
        </p:sp>
        <p:cxnSp>
          <p:nvCxnSpPr>
            <p:cNvPr id="745" name="Google Shape;745;p71"/>
            <p:cNvCxnSpPr/>
            <p:nvPr/>
          </p:nvCxnSpPr>
          <p:spPr>
            <a:xfrm>
              <a:off x="3264" y="1296"/>
              <a:ext cx="1104" cy="768"/>
            </a:xfrm>
            <a:prstGeom prst="straightConnector1">
              <a:avLst/>
            </a:prstGeom>
            <a:noFill/>
            <a:ln cap="flat" cmpd="sng" w="50800">
              <a:solidFill>
                <a:schemeClr val="dk1"/>
              </a:solidFill>
              <a:prstDash val="solid"/>
              <a:round/>
              <a:headEnd len="sm" w="sm" type="none"/>
              <a:tailEnd len="lg" w="lg" type="triangle"/>
            </a:ln>
          </p:spPr>
        </p:cxnSp>
        <p:cxnSp>
          <p:nvCxnSpPr>
            <p:cNvPr id="746" name="Google Shape;746;p71"/>
            <p:cNvCxnSpPr/>
            <p:nvPr/>
          </p:nvCxnSpPr>
          <p:spPr>
            <a:xfrm flipH="1">
              <a:off x="3264" y="2592"/>
              <a:ext cx="1104" cy="768"/>
            </a:xfrm>
            <a:prstGeom prst="straightConnector1">
              <a:avLst/>
            </a:prstGeom>
            <a:noFill/>
            <a:ln cap="flat" cmpd="sng" w="50800">
              <a:solidFill>
                <a:schemeClr val="dk1"/>
              </a:solidFill>
              <a:prstDash val="solid"/>
              <a:round/>
              <a:headEnd len="sm" w="sm" type="none"/>
              <a:tailEnd len="lg" w="lg" type="triangle"/>
            </a:ln>
          </p:spPr>
        </p:cxnSp>
        <p:sp>
          <p:nvSpPr>
            <p:cNvPr id="747" name="Google Shape;747;p71"/>
            <p:cNvSpPr/>
            <p:nvPr/>
          </p:nvSpPr>
          <p:spPr>
            <a:xfrm>
              <a:off x="3888" y="2064"/>
              <a:ext cx="1008" cy="528"/>
            </a:xfrm>
            <a:prstGeom prst="rect">
              <a:avLst/>
            </a:prstGeom>
            <a:solidFill>
              <a:srgbClr val="99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Indirect</a:t>
              </a:r>
              <a:endParaRPr b="0" i="0" sz="1400" u="none" cap="none" strike="noStrike">
                <a:solidFill>
                  <a:srgbClr val="000000"/>
                </a:solidFill>
                <a:latin typeface="Arial"/>
                <a:ea typeface="Arial"/>
                <a:cs typeface="Arial"/>
                <a:sym typeface="Arial"/>
              </a:endParaRPr>
            </a:p>
          </p:txBody>
        </p:sp>
        <p:cxnSp>
          <p:nvCxnSpPr>
            <p:cNvPr id="748" name="Google Shape;748;p71"/>
            <p:cNvCxnSpPr/>
            <p:nvPr/>
          </p:nvCxnSpPr>
          <p:spPr>
            <a:xfrm rot="10800000">
              <a:off x="1200" y="2592"/>
              <a:ext cx="1104" cy="768"/>
            </a:xfrm>
            <a:prstGeom prst="straightConnector1">
              <a:avLst/>
            </a:prstGeom>
            <a:noFill/>
            <a:ln cap="flat" cmpd="sng" w="50800">
              <a:solidFill>
                <a:schemeClr val="dk1"/>
              </a:solidFill>
              <a:prstDash val="solid"/>
              <a:round/>
              <a:headEnd len="sm" w="sm" type="none"/>
              <a:tailEnd len="lg" w="lg" type="triangle"/>
            </a:ln>
          </p:spPr>
        </p:cxnSp>
        <p:cxnSp>
          <p:nvCxnSpPr>
            <p:cNvPr id="749" name="Google Shape;749;p71"/>
            <p:cNvCxnSpPr/>
            <p:nvPr/>
          </p:nvCxnSpPr>
          <p:spPr>
            <a:xfrm flipH="1" rot="10800000">
              <a:off x="1200" y="1248"/>
              <a:ext cx="1104" cy="816"/>
            </a:xfrm>
            <a:prstGeom prst="straightConnector1">
              <a:avLst/>
            </a:prstGeom>
            <a:noFill/>
            <a:ln cap="flat" cmpd="sng" w="50800">
              <a:solidFill>
                <a:schemeClr val="dk1"/>
              </a:solidFill>
              <a:prstDash val="solid"/>
              <a:round/>
              <a:headEnd len="sm" w="sm" type="none"/>
              <a:tailEnd len="lg" w="lg" type="triangle"/>
            </a:ln>
          </p:spPr>
        </p:cxnSp>
        <p:sp>
          <p:nvSpPr>
            <p:cNvPr id="750" name="Google Shape;750;p71"/>
            <p:cNvSpPr/>
            <p:nvPr/>
          </p:nvSpPr>
          <p:spPr>
            <a:xfrm>
              <a:off x="720" y="2064"/>
              <a:ext cx="1008" cy="528"/>
            </a:xfrm>
            <a:prstGeom prst="rect">
              <a:avLst/>
            </a:prstGeom>
            <a:solidFill>
              <a:srgbClr val="99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Interrupt</a:t>
              </a:r>
              <a:endParaRPr b="0" i="0" sz="1400" u="none" cap="none" strike="noStrike">
                <a:solidFill>
                  <a:srgbClr val="000000"/>
                </a:solidFill>
                <a:latin typeface="Arial"/>
                <a:ea typeface="Arial"/>
                <a:cs typeface="Arial"/>
                <a:sym typeface="Arial"/>
              </a:endParaRPr>
            </a:p>
          </p:txBody>
        </p:sp>
      </p:grpSp>
      <p:cxnSp>
        <p:nvCxnSpPr>
          <p:cNvPr id="751" name="Google Shape;751;p71"/>
          <p:cNvCxnSpPr/>
          <p:nvPr/>
        </p:nvCxnSpPr>
        <p:spPr>
          <a:xfrm rot="10800000">
            <a:off x="6021572" y="3569095"/>
            <a:ext cx="43595" cy="2225557"/>
          </a:xfrm>
          <a:prstGeom prst="straightConnector1">
            <a:avLst/>
          </a:prstGeom>
          <a:noFill/>
          <a:ln cap="flat" cmpd="dbl" w="44450">
            <a:solidFill>
              <a:schemeClr val="accent1"/>
            </a:solidFill>
            <a:prstDash val="solid"/>
            <a:miter lim="800000"/>
            <a:headEnd len="sm" w="sm" type="none"/>
            <a:tailEnd len="med" w="med" type="stealth"/>
          </a:ln>
        </p:spPr>
      </p:cxnSp>
      <p:cxnSp>
        <p:nvCxnSpPr>
          <p:cNvPr id="752" name="Google Shape;752;p71"/>
          <p:cNvCxnSpPr/>
          <p:nvPr/>
        </p:nvCxnSpPr>
        <p:spPr>
          <a:xfrm flipH="1">
            <a:off x="6563358" y="3588019"/>
            <a:ext cx="9335" cy="2200555"/>
          </a:xfrm>
          <a:prstGeom prst="straightConnector1">
            <a:avLst/>
          </a:prstGeom>
          <a:noFill/>
          <a:ln cap="flat" cmpd="dbl" w="44450">
            <a:solidFill>
              <a:schemeClr val="accent1"/>
            </a:solidFill>
            <a:prstDash val="solid"/>
            <a:miter lim="800000"/>
            <a:headEnd len="sm" w="sm" type="none"/>
            <a:tailEnd len="med" w="med" type="stealth"/>
          </a:ln>
        </p:spPr>
      </p:cxnSp>
      <p:pic>
        <p:nvPicPr>
          <p:cNvPr id="753" name="Google Shape;753;p71"/>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2"/>
                                        </p:tgtEl>
                                        <p:attrNameLst>
                                          <p:attrName>style.visibility</p:attrName>
                                        </p:attrNameLst>
                                      </p:cBhvr>
                                      <p:to>
                                        <p:strVal val="visible"/>
                                      </p:to>
                                    </p:set>
                                    <p:animEffect filter="fade" transition="in">
                                      <p:cBhvr>
                                        <p:cTn dur="500"/>
                                        <p:tgtEl>
                                          <p:spTgt spid="7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760" name="Google Shape;760;p75"/>
          <p:cNvSpPr/>
          <p:nvPr/>
        </p:nvSpPr>
        <p:spPr>
          <a:xfrm>
            <a:off x="3327107" y="216987"/>
            <a:ext cx="4734222" cy="646331"/>
          </a:xfrm>
          <a:prstGeom prst="rect">
            <a:avLst/>
          </a:prstGeom>
          <a:solidFill>
            <a:srgbClr val="FBE4D4"/>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Times New Roman"/>
                <a:ea typeface="Times New Roman"/>
                <a:cs typeface="Times New Roman"/>
                <a:sym typeface="Times New Roman"/>
              </a:rPr>
              <a:t>Data Flow                                                 </a:t>
            </a:r>
            <a:endParaRPr b="0" i="0" sz="1800" u="none" cap="none" strike="noStrike">
              <a:solidFill>
                <a:schemeClr val="dk1"/>
              </a:solidFill>
              <a:latin typeface="Times New Roman"/>
              <a:ea typeface="Times New Roman"/>
              <a:cs typeface="Times New Roman"/>
              <a:sym typeface="Times New Roman"/>
            </a:endParaRPr>
          </a:p>
        </p:txBody>
      </p:sp>
      <p:pic>
        <p:nvPicPr>
          <p:cNvPr id="761" name="Google Shape;761;p75"/>
          <p:cNvPicPr preferRelativeResize="0"/>
          <p:nvPr/>
        </p:nvPicPr>
        <p:blipFill rotWithShape="1">
          <a:blip r:embed="rId3">
            <a:alphaModFix/>
          </a:blip>
          <a:srcRect b="0" l="0" r="0" t="0"/>
          <a:stretch/>
        </p:blipFill>
        <p:spPr>
          <a:xfrm>
            <a:off x="329865" y="985533"/>
            <a:ext cx="4995863" cy="5078313"/>
          </a:xfrm>
          <a:prstGeom prst="rect">
            <a:avLst/>
          </a:prstGeom>
          <a:noFill/>
          <a:ln cap="flat" cmpd="sng" w="9525">
            <a:solidFill>
              <a:srgbClr val="7030A0"/>
            </a:solidFill>
            <a:prstDash val="solid"/>
            <a:round/>
            <a:headEnd len="sm" w="sm" type="none"/>
            <a:tailEnd len="sm" w="sm" type="none"/>
          </a:ln>
        </p:spPr>
      </p:pic>
      <p:sp>
        <p:nvSpPr>
          <p:cNvPr id="762" name="Google Shape;762;p75"/>
          <p:cNvSpPr/>
          <p:nvPr/>
        </p:nvSpPr>
        <p:spPr>
          <a:xfrm>
            <a:off x="5694218" y="985534"/>
            <a:ext cx="6096000" cy="5078313"/>
          </a:xfrm>
          <a:prstGeom prst="rect">
            <a:avLst/>
          </a:prstGeom>
          <a:noFill/>
          <a:ln cap="flat" cmpd="sng" w="28575">
            <a:solidFill>
              <a:srgbClr val="7030A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The exact sequence of events during an instruction cycle depends on the design of the processor. Here indicate in general terms what must happen.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Let us assume that a processor that employs a memory address register (MAR),</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a memory buffer register (MBR), a program counter (PC), and an instruction register (IR).</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During the </a:t>
            </a:r>
            <a:r>
              <a:rPr b="0" i="1" lang="en-US" sz="1800" u="none" cap="none" strike="noStrike">
                <a:solidFill>
                  <a:schemeClr val="dk1"/>
                </a:solidFill>
                <a:latin typeface="Times New Roman"/>
                <a:ea typeface="Times New Roman"/>
                <a:cs typeface="Times New Roman"/>
                <a:sym typeface="Times New Roman"/>
              </a:rPr>
              <a:t>fetch cycle, </a:t>
            </a:r>
            <a:r>
              <a:rPr b="0" i="0" lang="en-US" sz="1800" u="none" cap="none" strike="noStrike">
                <a:solidFill>
                  <a:schemeClr val="dk1"/>
                </a:solidFill>
                <a:latin typeface="Times New Roman"/>
                <a:ea typeface="Times New Roman"/>
                <a:cs typeface="Times New Roman"/>
                <a:sym typeface="Times New Roman"/>
              </a:rPr>
              <a:t>an instruction is read from memory. As shown in fig.</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flow of data during this cycle. The PC contains the address of the next instruction to be fetched. This address is moved to the MAR and placed on the address bus.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The control unit requests a memory read, and the result is placed on the data bus and copied into the MBR and then moved to the IR. Meanwhile, the PC is incremented by 1, preparatory for the next fetch.</a:t>
            </a:r>
            <a:endParaRPr b="0" i="0" sz="1800" u="none" cap="none" strike="noStrike">
              <a:solidFill>
                <a:schemeClr val="dk1"/>
              </a:solidFill>
              <a:latin typeface="Times New Roman"/>
              <a:ea typeface="Times New Roman"/>
              <a:cs typeface="Times New Roman"/>
              <a:sym typeface="Times New Roman"/>
            </a:endParaRPr>
          </a:p>
        </p:txBody>
      </p:sp>
      <p:pic>
        <p:nvPicPr>
          <p:cNvPr id="763" name="Google Shape;763;p75"/>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770" name="Google Shape;770;p76"/>
          <p:cNvPicPr preferRelativeResize="0"/>
          <p:nvPr/>
        </p:nvPicPr>
        <p:blipFill rotWithShape="1">
          <a:blip r:embed="rId3">
            <a:alphaModFix/>
          </a:blip>
          <a:srcRect b="0" l="0" r="0" t="0"/>
          <a:stretch/>
        </p:blipFill>
        <p:spPr>
          <a:xfrm>
            <a:off x="925914" y="1379825"/>
            <a:ext cx="4333875" cy="3267075"/>
          </a:xfrm>
          <a:prstGeom prst="rect">
            <a:avLst/>
          </a:prstGeom>
          <a:solidFill>
            <a:srgbClr val="FBE4D4"/>
          </a:solidFill>
          <a:ln cap="flat" cmpd="sng" w="9525">
            <a:solidFill>
              <a:srgbClr val="7030A0"/>
            </a:solidFill>
            <a:prstDash val="solid"/>
            <a:round/>
            <a:headEnd len="sm" w="sm" type="none"/>
            <a:tailEnd len="sm" w="sm" type="none"/>
          </a:ln>
        </p:spPr>
      </p:pic>
      <p:sp>
        <p:nvSpPr>
          <p:cNvPr id="771" name="Google Shape;771;p76"/>
          <p:cNvSpPr/>
          <p:nvPr/>
        </p:nvSpPr>
        <p:spPr>
          <a:xfrm>
            <a:off x="4694938" y="186171"/>
            <a:ext cx="2675732" cy="769441"/>
          </a:xfrm>
          <a:prstGeom prst="rect">
            <a:avLst/>
          </a:prstGeom>
          <a:solidFill>
            <a:srgbClr val="FBE4D4"/>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chemeClr val="dk1"/>
                </a:solidFill>
                <a:latin typeface="Times New Roman"/>
                <a:ea typeface="Times New Roman"/>
                <a:cs typeface="Times New Roman"/>
                <a:sym typeface="Times New Roman"/>
              </a:rPr>
              <a:t>Data Flow</a:t>
            </a:r>
            <a:endParaRPr b="0" i="0" sz="1800" u="none" cap="none" strike="noStrike">
              <a:solidFill>
                <a:schemeClr val="dk1"/>
              </a:solidFill>
              <a:latin typeface="Times New Roman"/>
              <a:ea typeface="Times New Roman"/>
              <a:cs typeface="Times New Roman"/>
              <a:sym typeface="Times New Roman"/>
            </a:endParaRPr>
          </a:p>
        </p:txBody>
      </p:sp>
      <p:sp>
        <p:nvSpPr>
          <p:cNvPr id="772" name="Google Shape;772;p76"/>
          <p:cNvSpPr/>
          <p:nvPr/>
        </p:nvSpPr>
        <p:spPr>
          <a:xfrm>
            <a:off x="5521036" y="1024669"/>
            <a:ext cx="6504709" cy="3785652"/>
          </a:xfrm>
          <a:prstGeom prst="rect">
            <a:avLst/>
          </a:prstGeom>
          <a:noFill/>
          <a:ln cap="flat" cmpd="sng" w="9525">
            <a:solidFill>
              <a:srgbClr val="7030A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Once the fetch cycle is over, the control unit examines the contents of the IR to determine if it contains an operand specifier using indirect addressing. If so, an </a:t>
            </a:r>
            <a:r>
              <a:rPr b="0" i="1" lang="en-US" sz="2400" u="none" cap="none" strike="noStrike">
                <a:solidFill>
                  <a:schemeClr val="dk1"/>
                </a:solidFill>
                <a:latin typeface="Times New Roman"/>
                <a:ea typeface="Times New Roman"/>
                <a:cs typeface="Times New Roman"/>
                <a:sym typeface="Times New Roman"/>
              </a:rPr>
              <a:t>indirect cycle </a:t>
            </a:r>
            <a:r>
              <a:rPr b="0" i="0" lang="en-US" sz="2400" u="none" cap="none" strike="noStrike">
                <a:solidFill>
                  <a:schemeClr val="dk1"/>
                </a:solidFill>
                <a:latin typeface="Times New Roman"/>
                <a:ea typeface="Times New Roman"/>
                <a:cs typeface="Times New Roman"/>
                <a:sym typeface="Times New Roman"/>
              </a:rPr>
              <a:t>is performed. As shown in Figure, this is a simple cycle. The rightmost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N bits of the MBR, which contain the address reference, are transferred to the MAR. Then the control unit requests a memory read, to get the desired address of the operand into the MBR.</a:t>
            </a:r>
            <a:endParaRPr b="0" i="0" sz="2400" u="none" cap="none" strike="noStrike">
              <a:solidFill>
                <a:schemeClr val="dk1"/>
              </a:solidFill>
              <a:latin typeface="Times New Roman"/>
              <a:ea typeface="Times New Roman"/>
              <a:cs typeface="Times New Roman"/>
              <a:sym typeface="Times New Roman"/>
            </a:endParaRPr>
          </a:p>
        </p:txBody>
      </p:sp>
      <p:sp>
        <p:nvSpPr>
          <p:cNvPr id="773" name="Google Shape;773;p76"/>
          <p:cNvSpPr/>
          <p:nvPr/>
        </p:nvSpPr>
        <p:spPr>
          <a:xfrm>
            <a:off x="925914" y="4879378"/>
            <a:ext cx="10578824" cy="1323439"/>
          </a:xfrm>
          <a:prstGeom prst="rect">
            <a:avLst/>
          </a:prstGeom>
          <a:noFill/>
          <a:ln cap="flat" cmpd="sng" w="9525">
            <a:solidFill>
              <a:srgbClr val="7030A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The fetch and indirect cycles are simple and predictable.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The </a:t>
            </a:r>
            <a:r>
              <a:rPr b="0" i="1" lang="en-US" sz="2000" u="none" cap="none" strike="noStrike">
                <a:solidFill>
                  <a:schemeClr val="dk1"/>
                </a:solidFill>
                <a:latin typeface="Times New Roman"/>
                <a:ea typeface="Times New Roman"/>
                <a:cs typeface="Times New Roman"/>
                <a:sym typeface="Times New Roman"/>
              </a:rPr>
              <a:t>execute cycle </a:t>
            </a:r>
            <a:r>
              <a:rPr b="0" i="0" lang="en-US" sz="2000" u="none" cap="none" strike="noStrike">
                <a:solidFill>
                  <a:schemeClr val="dk1"/>
                </a:solidFill>
                <a:latin typeface="Times New Roman"/>
                <a:ea typeface="Times New Roman"/>
                <a:cs typeface="Times New Roman"/>
                <a:sym typeface="Times New Roman"/>
              </a:rPr>
              <a:t>takes many forms; the form depends on which of the various machine instructions is in the IR. This cycle may involve transferring data among registers, read or write from memory or I/O, and/or the invocation of the ALU.</a:t>
            </a:r>
            <a:endParaRPr b="0" i="0" sz="2000" u="none" cap="none" strike="noStrike">
              <a:solidFill>
                <a:schemeClr val="dk1"/>
              </a:solidFill>
              <a:latin typeface="Times New Roman"/>
              <a:ea typeface="Times New Roman"/>
              <a:cs typeface="Times New Roman"/>
              <a:sym typeface="Times New Roman"/>
            </a:endParaRPr>
          </a:p>
        </p:txBody>
      </p:sp>
      <p:pic>
        <p:nvPicPr>
          <p:cNvPr id="774" name="Google Shape;774;p76"/>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81" name="Google Shape;781;p87"/>
          <p:cNvSpPr/>
          <p:nvPr/>
        </p:nvSpPr>
        <p:spPr>
          <a:xfrm>
            <a:off x="2119745" y="2373631"/>
            <a:ext cx="770852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200"/>
              <a:buFont typeface="Arial"/>
              <a:buNone/>
            </a:pPr>
            <a:r>
              <a:rPr b="1" i="0" lang="en-US" sz="7200" u="none" cap="none" strike="noStrike">
                <a:solidFill>
                  <a:srgbClr val="C00000"/>
                </a:solidFill>
                <a:latin typeface="Times New Roman"/>
                <a:ea typeface="Times New Roman"/>
                <a:cs typeface="Times New Roman"/>
                <a:sym typeface="Times New Roman"/>
              </a:rPr>
              <a:t>Addressing Modes </a:t>
            </a:r>
            <a:endParaRPr b="1" i="0" sz="7200" u="none" cap="none" strike="noStrike">
              <a:solidFill>
                <a:srgbClr val="C00000"/>
              </a:solidFill>
              <a:latin typeface="Calibri"/>
              <a:ea typeface="Calibri"/>
              <a:cs typeface="Calibri"/>
              <a:sym typeface="Calibri"/>
            </a:endParaRPr>
          </a:p>
        </p:txBody>
      </p:sp>
      <p:pic>
        <p:nvPicPr>
          <p:cNvPr id="782" name="Google Shape;782;p87"/>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88"/>
          <p:cNvSpPr txBox="1"/>
          <p:nvPr/>
        </p:nvSpPr>
        <p:spPr>
          <a:xfrm>
            <a:off x="4191000" y="5257800"/>
            <a:ext cx="396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
        <p:nvSpPr>
          <p:cNvPr id="789" name="Google Shape;789;p88"/>
          <p:cNvSpPr/>
          <p:nvPr/>
        </p:nvSpPr>
        <p:spPr>
          <a:xfrm>
            <a:off x="2286000" y="1219201"/>
            <a:ext cx="8153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790" name="Google Shape;790;p88"/>
          <p:cNvSpPr/>
          <p:nvPr/>
        </p:nvSpPr>
        <p:spPr>
          <a:xfrm>
            <a:off x="2194039" y="25153"/>
            <a:ext cx="7467600" cy="646331"/>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Why Addressing Modes?</a:t>
            </a:r>
            <a:endParaRPr b="0" i="0" sz="3600" u="none" cap="none" strike="noStrike">
              <a:solidFill>
                <a:schemeClr val="dk1"/>
              </a:solidFill>
              <a:latin typeface="Times New Roman"/>
              <a:ea typeface="Times New Roman"/>
              <a:cs typeface="Times New Roman"/>
              <a:sym typeface="Times New Roman"/>
            </a:endParaRPr>
          </a:p>
        </p:txBody>
      </p:sp>
      <p:sp>
        <p:nvSpPr>
          <p:cNvPr id="791" name="Google Shape;791;p88"/>
          <p:cNvSpPr/>
          <p:nvPr/>
        </p:nvSpPr>
        <p:spPr>
          <a:xfrm>
            <a:off x="2590800" y="1371601"/>
            <a:ext cx="7086600" cy="200670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None/>
            </a:pPr>
            <a:r>
              <a:t/>
            </a:r>
            <a:endParaRPr b="0" i="0" sz="24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a:p>
            <a:pPr indent="0" lvl="1" marL="45720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792" name="Google Shape;792;p88"/>
          <p:cNvSpPr/>
          <p:nvPr/>
        </p:nvSpPr>
        <p:spPr>
          <a:xfrm>
            <a:off x="3907581" y="3244334"/>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3" name="Google Shape;793;p88"/>
          <p:cNvSpPr/>
          <p:nvPr/>
        </p:nvSpPr>
        <p:spPr>
          <a:xfrm>
            <a:off x="2590800" y="1371601"/>
            <a:ext cx="7391400"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794" name="Google Shape;794;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95" name="Google Shape;795;p88"/>
          <p:cNvSpPr/>
          <p:nvPr/>
        </p:nvSpPr>
        <p:spPr>
          <a:xfrm>
            <a:off x="696037" y="889845"/>
            <a:ext cx="10904560" cy="458587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571500" lvl="0" marL="571500" marR="0" rtl="0" algn="just">
              <a:lnSpc>
                <a:spcPct val="100000"/>
              </a:lnSpc>
              <a:spcBef>
                <a:spcPts val="0"/>
              </a:spcBef>
              <a:spcAft>
                <a:spcPts val="0"/>
              </a:spcAft>
              <a:buClr>
                <a:schemeClr val="dk1"/>
              </a:buClr>
              <a:buSzPts val="3600"/>
              <a:buFont typeface="Arial"/>
              <a:buChar char="•"/>
            </a:pPr>
            <a:r>
              <a:rPr b="0" i="0" lang="en-US" sz="3600" u="none" cap="none" strike="noStrike">
                <a:solidFill>
                  <a:schemeClr val="dk1"/>
                </a:solidFill>
                <a:latin typeface="Times New Roman"/>
                <a:ea typeface="Times New Roman"/>
                <a:cs typeface="Times New Roman"/>
                <a:sym typeface="Times New Roman"/>
              </a:rPr>
              <a:t>An </a:t>
            </a:r>
            <a:r>
              <a:rPr b="1" i="0" lang="en-US" sz="3600" u="none" cap="none" strike="noStrike">
                <a:solidFill>
                  <a:schemeClr val="dk1"/>
                </a:solidFill>
                <a:latin typeface="Times New Roman"/>
                <a:ea typeface="Times New Roman"/>
                <a:cs typeface="Times New Roman"/>
                <a:sym typeface="Times New Roman"/>
              </a:rPr>
              <a:t>addressing mode</a:t>
            </a:r>
            <a:r>
              <a:rPr b="0" i="0" lang="en-US" sz="3600" u="none" cap="none" strike="noStrike">
                <a:solidFill>
                  <a:schemeClr val="dk1"/>
                </a:solidFill>
                <a:latin typeface="Times New Roman"/>
                <a:ea typeface="Times New Roman"/>
                <a:cs typeface="Times New Roman"/>
                <a:sym typeface="Times New Roman"/>
              </a:rPr>
              <a:t> specifies </a:t>
            </a:r>
            <a:r>
              <a:rPr b="0" i="0" lang="en-US" sz="3600" u="none" cap="none" strike="noStrike">
                <a:solidFill>
                  <a:srgbClr val="C00000"/>
                </a:solidFill>
                <a:latin typeface="Times New Roman"/>
                <a:ea typeface="Times New Roman"/>
                <a:cs typeface="Times New Roman"/>
                <a:sym typeface="Times New Roman"/>
              </a:rPr>
              <a:t>how to calculate </a:t>
            </a:r>
            <a:r>
              <a:rPr b="0" i="0" lang="en-US" sz="3600" u="none" cap="none" strike="noStrike">
                <a:solidFill>
                  <a:schemeClr val="dk1"/>
                </a:solidFill>
                <a:latin typeface="Times New Roman"/>
                <a:ea typeface="Times New Roman"/>
                <a:cs typeface="Times New Roman"/>
                <a:sym typeface="Times New Roman"/>
              </a:rPr>
              <a:t>the </a:t>
            </a:r>
            <a:r>
              <a:rPr b="1" i="0" lang="en-US" sz="3600" u="none" cap="none" strike="noStrike">
                <a:solidFill>
                  <a:schemeClr val="dk1"/>
                </a:solidFill>
                <a:latin typeface="Times New Roman"/>
                <a:ea typeface="Times New Roman"/>
                <a:cs typeface="Times New Roman"/>
                <a:sym typeface="Times New Roman"/>
              </a:rPr>
              <a:t>effective memory</a:t>
            </a:r>
            <a:r>
              <a:rPr b="0" i="0" lang="en-US" sz="3600" u="none" cap="none" strike="noStrike">
                <a:solidFill>
                  <a:schemeClr val="dk1"/>
                </a:solidFill>
                <a:latin typeface="Times New Roman"/>
                <a:ea typeface="Times New Roman"/>
                <a:cs typeface="Times New Roman"/>
                <a:sym typeface="Times New Roman"/>
              </a:rPr>
              <a:t> </a:t>
            </a:r>
            <a:r>
              <a:rPr b="1" i="0" lang="en-US" sz="3600" u="none" cap="none" strike="noStrike">
                <a:solidFill>
                  <a:schemeClr val="dk1"/>
                </a:solidFill>
                <a:latin typeface="Times New Roman"/>
                <a:ea typeface="Times New Roman"/>
                <a:cs typeface="Times New Roman"/>
                <a:sym typeface="Times New Roman"/>
              </a:rPr>
              <a:t>address</a:t>
            </a:r>
            <a:r>
              <a:rPr b="0" i="0" lang="en-US" sz="3600" u="none" cap="none" strike="noStrike">
                <a:solidFill>
                  <a:schemeClr val="dk1"/>
                </a:solidFill>
                <a:latin typeface="Times New Roman"/>
                <a:ea typeface="Times New Roman"/>
                <a:cs typeface="Times New Roman"/>
                <a:sym typeface="Times New Roman"/>
              </a:rPr>
              <a:t> of an operand by using information held in registers and/or constants contained within a machine instruction. </a:t>
            </a:r>
            <a:endParaRPr b="0" i="0" sz="1400" u="none" cap="none" strike="noStrike">
              <a:solidFill>
                <a:srgbClr val="000000"/>
              </a:solidFill>
              <a:latin typeface="Arial"/>
              <a:ea typeface="Arial"/>
              <a:cs typeface="Arial"/>
              <a:sym typeface="Arial"/>
            </a:endParaRPr>
          </a:p>
          <a:p>
            <a:pPr indent="-571500" lvl="0" marL="571500" marR="0" rtl="0" algn="just">
              <a:lnSpc>
                <a:spcPct val="100000"/>
              </a:lnSpc>
              <a:spcBef>
                <a:spcPts val="0"/>
              </a:spcBef>
              <a:spcAft>
                <a:spcPts val="0"/>
              </a:spcAft>
              <a:buClr>
                <a:schemeClr val="dk1"/>
              </a:buClr>
              <a:buSzPts val="3600"/>
              <a:buFont typeface="Arial"/>
              <a:buChar char="•"/>
            </a:pPr>
            <a:r>
              <a:rPr b="0" i="0" lang="en-US" sz="3600" u="none" cap="none" strike="noStrike">
                <a:solidFill>
                  <a:schemeClr val="dk1"/>
                </a:solidFill>
                <a:latin typeface="Times New Roman"/>
                <a:ea typeface="Times New Roman"/>
                <a:cs typeface="Times New Roman"/>
                <a:sym typeface="Times New Roman"/>
              </a:rPr>
              <a:t>Ex. Immediate addressing Mode: </a:t>
            </a:r>
            <a:endParaRPr b="0" i="0" sz="1400" u="none" cap="none" strike="noStrike">
              <a:solidFill>
                <a:srgbClr val="000000"/>
              </a:solidFill>
              <a:latin typeface="Arial"/>
              <a:ea typeface="Arial"/>
              <a:cs typeface="Arial"/>
              <a:sym typeface="Arial"/>
            </a:endParaRPr>
          </a:p>
          <a:p>
            <a:pPr indent="-571500" lvl="0" marL="571500" marR="0" rtl="0" algn="just">
              <a:lnSpc>
                <a:spcPct val="100000"/>
              </a:lnSpc>
              <a:spcBef>
                <a:spcPts val="0"/>
              </a:spcBef>
              <a:spcAft>
                <a:spcPts val="0"/>
              </a:spcAft>
              <a:buClr>
                <a:srgbClr val="7030A0"/>
              </a:buClr>
              <a:buSzPts val="3600"/>
              <a:buFont typeface="Arial"/>
              <a:buChar char="•"/>
            </a:pPr>
            <a:r>
              <a:rPr b="1" i="0" lang="en-US" sz="3600" u="none" cap="none" strike="noStrike">
                <a:solidFill>
                  <a:srgbClr val="7030A0"/>
                </a:solidFill>
                <a:latin typeface="Times New Roman"/>
                <a:ea typeface="Times New Roman"/>
                <a:cs typeface="Times New Roman"/>
                <a:sym typeface="Times New Roman"/>
              </a:rPr>
              <a:t>MOV DL, 08H</a:t>
            </a:r>
            <a:endParaRPr b="0" i="0" sz="1400" u="none" cap="none" strike="noStrike">
              <a:solidFill>
                <a:srgbClr val="000000"/>
              </a:solidFill>
              <a:latin typeface="Arial"/>
              <a:ea typeface="Arial"/>
              <a:cs typeface="Arial"/>
              <a:sym typeface="Arial"/>
            </a:endParaRPr>
          </a:p>
          <a:p>
            <a:pPr indent="-571500" lvl="0" marL="571500" marR="0" rtl="0" algn="just">
              <a:lnSpc>
                <a:spcPct val="100000"/>
              </a:lnSpc>
              <a:spcBef>
                <a:spcPts val="0"/>
              </a:spcBef>
              <a:spcAft>
                <a:spcPts val="0"/>
              </a:spcAft>
              <a:buClr>
                <a:srgbClr val="0070C0"/>
              </a:buClr>
              <a:buSzPts val="3600"/>
              <a:buFont typeface="Arial"/>
              <a:buChar char="•"/>
            </a:pPr>
            <a:r>
              <a:rPr b="1" i="0" lang="en-US" sz="3600" u="none" cap="none" strike="noStrike">
                <a:solidFill>
                  <a:srgbClr val="0070C0"/>
                </a:solidFill>
                <a:latin typeface="Times New Roman"/>
                <a:ea typeface="Times New Roman"/>
                <a:cs typeface="Times New Roman"/>
                <a:sym typeface="Times New Roman"/>
              </a:rPr>
              <a:t>MOV CX, 4929 H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4000"/>
              <a:buFont typeface="Arial"/>
              <a:buNone/>
            </a:pPr>
            <a:r>
              <a:t/>
            </a:r>
            <a:endParaRPr b="0" i="0" sz="4000" u="none" cap="none" strike="noStrike">
              <a:solidFill>
                <a:schemeClr val="dk1"/>
              </a:solidFill>
              <a:latin typeface="Times New Roman"/>
              <a:ea typeface="Times New Roman"/>
              <a:cs typeface="Times New Roman"/>
              <a:sym typeface="Times New Roman"/>
            </a:endParaRPr>
          </a:p>
        </p:txBody>
      </p:sp>
      <p:pic>
        <p:nvPicPr>
          <p:cNvPr id="796" name="Google Shape;796;p88"/>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idx="1" type="body"/>
          </p:nvPr>
        </p:nvSpPr>
        <p:spPr>
          <a:xfrm>
            <a:off x="709683" y="1470687"/>
            <a:ext cx="10795379" cy="40173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lnSpc>
                <a:spcPct val="110000"/>
              </a:lnSpc>
              <a:spcBef>
                <a:spcPts val="0"/>
              </a:spcBef>
              <a:spcAft>
                <a:spcPts val="0"/>
              </a:spcAft>
              <a:buClr>
                <a:schemeClr val="accent2"/>
              </a:buClr>
              <a:buSzPts val="2200"/>
              <a:buNone/>
            </a:pPr>
            <a:r>
              <a:rPr b="1" lang="en-US" sz="2200">
                <a:solidFill>
                  <a:schemeClr val="accent2"/>
                </a:solidFill>
                <a:latin typeface="Times New Roman"/>
                <a:ea typeface="Times New Roman"/>
                <a:cs typeface="Times New Roman"/>
                <a:sym typeface="Times New Roman"/>
              </a:rPr>
              <a:t>Module 5 Control Unit and Memory System:</a:t>
            </a:r>
            <a:endParaRPr b="1" sz="2200">
              <a:solidFill>
                <a:schemeClr val="accent2"/>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Hardwired control, Micro-programmed control- micro instructions, micro-program sequencing, wide branch addressing, microinstruction with next address field, prefetching microinstructions and emulation.</a:t>
            </a:r>
            <a:endParaRPr sz="22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Memory hierarchy, characteristics, Cache Memory- Cache memory principles, Elements of cache design- cache address, size, mapping functions, replacement algorithms, write policy, line size, number of cache, one level and two level cache, performance characteristics of two level cache- locality &amp; operations, main memory and secondary storage. Pentium IV cache organization</a:t>
            </a:r>
            <a:endParaRPr sz="2200">
              <a:latin typeface="Times New Roman"/>
              <a:ea typeface="Times New Roman"/>
              <a:cs typeface="Times New Roman"/>
              <a:sym typeface="Times New Roman"/>
            </a:endParaRPr>
          </a:p>
        </p:txBody>
      </p:sp>
      <p:sp>
        <p:nvSpPr>
          <p:cNvPr id="142" name="Google Shape;14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3" name="Google Shape;143;p7"/>
          <p:cNvSpPr txBox="1"/>
          <p:nvPr/>
        </p:nvSpPr>
        <p:spPr>
          <a:xfrm>
            <a:off x="2044890" y="13906"/>
            <a:ext cx="7358417" cy="970696"/>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Syllabus</a:t>
            </a:r>
            <a:endParaRPr b="1" i="0" sz="3200" u="none" cap="none" strike="noStrike">
              <a:solidFill>
                <a:schemeClr val="dk1"/>
              </a:solidFill>
              <a:latin typeface="Times New Roman"/>
              <a:ea typeface="Times New Roman"/>
              <a:cs typeface="Times New Roman"/>
              <a:sym typeface="Times New Roman"/>
            </a:endParaRPr>
          </a:p>
        </p:txBody>
      </p:sp>
      <p:pic>
        <p:nvPicPr>
          <p:cNvPr id="144" name="Google Shape;144;p7"/>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89"/>
          <p:cNvSpPr/>
          <p:nvPr/>
        </p:nvSpPr>
        <p:spPr>
          <a:xfrm>
            <a:off x="2286000" y="1219201"/>
            <a:ext cx="8153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803" name="Google Shape;803;p89"/>
          <p:cNvSpPr/>
          <p:nvPr/>
        </p:nvSpPr>
        <p:spPr>
          <a:xfrm>
            <a:off x="2209800" y="57110"/>
            <a:ext cx="7467600" cy="646331"/>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Addressing Modes</a:t>
            </a:r>
            <a:endParaRPr b="0" i="0" sz="3600" u="none" cap="none" strike="noStrike">
              <a:solidFill>
                <a:schemeClr val="dk1"/>
              </a:solidFill>
              <a:latin typeface="Times New Roman"/>
              <a:ea typeface="Times New Roman"/>
              <a:cs typeface="Times New Roman"/>
              <a:sym typeface="Times New Roman"/>
            </a:endParaRPr>
          </a:p>
        </p:txBody>
      </p:sp>
      <p:sp>
        <p:nvSpPr>
          <p:cNvPr id="804" name="Google Shape;804;p89"/>
          <p:cNvSpPr/>
          <p:nvPr/>
        </p:nvSpPr>
        <p:spPr>
          <a:xfrm>
            <a:off x="2362200" y="1219201"/>
            <a:ext cx="7620000" cy="159428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p:txBody>
      </p:sp>
      <p:sp>
        <p:nvSpPr>
          <p:cNvPr id="805" name="Google Shape;805;p89"/>
          <p:cNvSpPr/>
          <p:nvPr/>
        </p:nvSpPr>
        <p:spPr>
          <a:xfrm>
            <a:off x="2590800" y="1371601"/>
            <a:ext cx="7086600" cy="200670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a:t>
            </a:r>
            <a:endParaRPr b="0" i="0" sz="2800" u="none" cap="none" strike="noStrike">
              <a:solidFill>
                <a:schemeClr val="dk1"/>
              </a:solidFill>
              <a:latin typeface="Times New Roman"/>
              <a:ea typeface="Times New Roman"/>
              <a:cs typeface="Times New Roman"/>
              <a:sym typeface="Times New Roman"/>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000000"/>
              </a:buClr>
              <a:buSzPts val="2400"/>
              <a:buFont typeface="Arial"/>
              <a:buNone/>
            </a:pPr>
            <a:r>
              <a:t/>
            </a:r>
            <a:endParaRPr b="0" i="0" sz="2400" u="none" cap="none" strike="noStrike">
              <a:solidFill>
                <a:schemeClr val="accen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Times New Roman"/>
              <a:ea typeface="Times New Roman"/>
              <a:cs typeface="Times New Roman"/>
              <a:sym typeface="Times New Roman"/>
            </a:endParaRPr>
          </a:p>
          <a:p>
            <a:pPr indent="0" lvl="1" marL="45720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806" name="Google Shape;806;p89"/>
          <p:cNvSpPr/>
          <p:nvPr/>
        </p:nvSpPr>
        <p:spPr>
          <a:xfrm>
            <a:off x="3907581" y="3244334"/>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807" name="Google Shape;807;p89"/>
          <p:cNvSpPr/>
          <p:nvPr/>
        </p:nvSpPr>
        <p:spPr>
          <a:xfrm>
            <a:off x="2590800" y="1371601"/>
            <a:ext cx="7391400"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08" name="Google Shape;808;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809" name="Google Shape;809;p89"/>
          <p:cNvSpPr/>
          <p:nvPr/>
        </p:nvSpPr>
        <p:spPr>
          <a:xfrm>
            <a:off x="2743597" y="1371601"/>
            <a:ext cx="7238206" cy="584775"/>
          </a:xfrm>
          <a:prstGeom prst="rect">
            <a:avLst/>
          </a:prstGeom>
          <a:noFill/>
          <a:ln>
            <a:noFill/>
          </a:ln>
        </p:spPr>
        <p:txBody>
          <a:bodyPr anchorCtr="0" anchor="t" bIns="45700" lIns="91425" spcFirstLastPara="1" rIns="91425" wrap="square" tIns="45700">
            <a:spAutoFit/>
          </a:bodyPr>
          <a:lstStyle/>
          <a:p>
            <a:pPr indent="-139700" lvl="0" marL="342900" marR="0" rtl="0" algn="just">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p:txBody>
      </p:sp>
      <p:sp>
        <p:nvSpPr>
          <p:cNvPr id="810" name="Google Shape;810;p89"/>
          <p:cNvSpPr/>
          <p:nvPr/>
        </p:nvSpPr>
        <p:spPr>
          <a:xfrm>
            <a:off x="723332" y="961591"/>
            <a:ext cx="10630500" cy="51090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  Register Addressing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  Immediate Addressing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AutoNum type="arabicPeriod" startAt="3"/>
            </a:pPr>
            <a:r>
              <a:rPr b="0" i="0" lang="en-US" sz="2000" u="none" cap="none" strike="noStrike">
                <a:solidFill>
                  <a:schemeClr val="dk1"/>
                </a:solidFill>
                <a:latin typeface="Times New Roman"/>
                <a:ea typeface="Times New Roman"/>
                <a:cs typeface="Times New Roman"/>
                <a:sym typeface="Times New Roman"/>
              </a:rPr>
              <a:t> Direct Addressing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AutoNum type="arabicPeriod" startAt="3"/>
            </a:pPr>
            <a:r>
              <a:rPr b="0" i="0" lang="en-US" sz="2000" u="none" cap="none" strike="noStrike">
                <a:solidFill>
                  <a:schemeClr val="dk1"/>
                </a:solidFill>
                <a:latin typeface="Times New Roman"/>
                <a:ea typeface="Times New Roman"/>
                <a:cs typeface="Times New Roman"/>
                <a:sym typeface="Times New Roman"/>
              </a:rPr>
              <a:t> Register Indirect Addressing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AutoNum type="arabicPeriod" startAt="3"/>
            </a:pPr>
            <a:r>
              <a:rPr b="0" i="0" lang="en-US" sz="2000" u="none" cap="none" strike="noStrike">
                <a:solidFill>
                  <a:schemeClr val="dk1"/>
                </a:solidFill>
                <a:latin typeface="Times New Roman"/>
                <a:ea typeface="Times New Roman"/>
                <a:cs typeface="Times New Roman"/>
                <a:sym typeface="Times New Roman"/>
              </a:rPr>
              <a:t> Based Addressing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AutoNum type="arabicPeriod" startAt="3"/>
            </a:pPr>
            <a:r>
              <a:rPr b="0" i="0" lang="en-US" sz="2000" u="none" cap="none" strike="noStrike">
                <a:solidFill>
                  <a:schemeClr val="dk1"/>
                </a:solidFill>
                <a:latin typeface="Times New Roman"/>
                <a:ea typeface="Times New Roman"/>
                <a:cs typeface="Times New Roman"/>
                <a:sym typeface="Times New Roman"/>
              </a:rPr>
              <a:t> Indexed Addressing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AutoNum type="arabicPeriod" startAt="3"/>
            </a:pPr>
            <a:r>
              <a:rPr b="0" i="0" lang="en-US" sz="2000" u="none" cap="none" strike="noStrike">
                <a:solidFill>
                  <a:schemeClr val="dk1"/>
                </a:solidFill>
                <a:latin typeface="Times New Roman"/>
                <a:ea typeface="Times New Roman"/>
                <a:cs typeface="Times New Roman"/>
                <a:sym typeface="Times New Roman"/>
              </a:rPr>
              <a:t> Based Index Addressing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AutoNum type="arabicPeriod" startAt="3"/>
            </a:pPr>
            <a:r>
              <a:rPr b="0" i="0" lang="en-US" sz="2000" u="none" cap="none" strike="noStrike">
                <a:solidFill>
                  <a:schemeClr val="dk1"/>
                </a:solidFill>
                <a:latin typeface="Times New Roman"/>
                <a:ea typeface="Times New Roman"/>
                <a:cs typeface="Times New Roman"/>
                <a:sym typeface="Times New Roman"/>
              </a:rPr>
              <a:t> String Addressing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imes New Roman"/>
              <a:buAutoNum type="arabicPeriod" startAt="9"/>
            </a:pPr>
            <a:r>
              <a:rPr b="0" i="0" lang="en-US" sz="2000" u="none" cap="none" strike="noStrike">
                <a:solidFill>
                  <a:schemeClr val="dk1"/>
                </a:solidFill>
                <a:latin typeface="Times New Roman"/>
                <a:ea typeface="Times New Roman"/>
                <a:cs typeface="Times New Roman"/>
                <a:sym typeface="Times New Roman"/>
              </a:rPr>
              <a:t>   Direct I/O port Addressing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10. Indirect I/O port Addressing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11.   Relative Addressing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12.   Implied Addressing</a:t>
            </a:r>
            <a:endParaRPr b="0" i="0" sz="1400" u="none" cap="none" strike="noStrike">
              <a:solidFill>
                <a:srgbClr val="000000"/>
              </a:solidFill>
              <a:latin typeface="Arial"/>
              <a:ea typeface="Arial"/>
              <a:cs typeface="Arial"/>
              <a:sym typeface="Arial"/>
            </a:endParaRPr>
          </a:p>
        </p:txBody>
      </p:sp>
      <p:sp>
        <p:nvSpPr>
          <p:cNvPr id="811" name="Google Shape;811;p89"/>
          <p:cNvSpPr txBox="1"/>
          <p:nvPr/>
        </p:nvSpPr>
        <p:spPr>
          <a:xfrm>
            <a:off x="5112327" y="1054784"/>
            <a:ext cx="55626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Group I : </a:t>
            </a:r>
            <a:r>
              <a:rPr b="1" i="0" lang="en-US" sz="1500" u="none" cap="none" strike="noStrike">
                <a:solidFill>
                  <a:srgbClr val="FF0000"/>
                </a:solidFill>
                <a:latin typeface="Times New Roman"/>
                <a:ea typeface="Times New Roman"/>
                <a:cs typeface="Times New Roman"/>
                <a:sym typeface="Times New Roman"/>
              </a:rPr>
              <a:t>Addressing modes for register and immediate data</a:t>
            </a:r>
            <a:endParaRPr b="1" i="0" sz="1500" u="none" cap="none" strike="noStrike">
              <a:solidFill>
                <a:srgbClr val="FF0000"/>
              </a:solidFill>
              <a:latin typeface="Times New Roman"/>
              <a:ea typeface="Times New Roman"/>
              <a:cs typeface="Times New Roman"/>
              <a:sym typeface="Times New Roman"/>
            </a:endParaRPr>
          </a:p>
        </p:txBody>
      </p:sp>
      <p:sp>
        <p:nvSpPr>
          <p:cNvPr id="812" name="Google Shape;812;p89"/>
          <p:cNvSpPr txBox="1"/>
          <p:nvPr/>
        </p:nvSpPr>
        <p:spPr>
          <a:xfrm>
            <a:off x="4092312" y="2679652"/>
            <a:ext cx="5626800" cy="400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      Group II : </a:t>
            </a:r>
            <a:r>
              <a:rPr b="1" i="0" lang="en-US" sz="1600" u="none" cap="none" strike="noStrike">
                <a:solidFill>
                  <a:srgbClr val="FF0000"/>
                </a:solidFill>
                <a:latin typeface="Times New Roman"/>
                <a:ea typeface="Times New Roman"/>
                <a:cs typeface="Times New Roman"/>
                <a:sym typeface="Times New Roman"/>
              </a:rPr>
              <a:t>Addressing modes for memory data</a:t>
            </a:r>
            <a:endParaRPr b="1" i="0" sz="1600" u="none" cap="none" strike="noStrike">
              <a:solidFill>
                <a:srgbClr val="FF0000"/>
              </a:solidFill>
              <a:latin typeface="Times New Roman"/>
              <a:ea typeface="Times New Roman"/>
              <a:cs typeface="Times New Roman"/>
              <a:sym typeface="Times New Roman"/>
            </a:endParaRPr>
          </a:p>
        </p:txBody>
      </p:sp>
      <p:sp>
        <p:nvSpPr>
          <p:cNvPr id="813" name="Google Shape;813;p89"/>
          <p:cNvSpPr txBox="1"/>
          <p:nvPr/>
        </p:nvSpPr>
        <p:spPr>
          <a:xfrm>
            <a:off x="5233517" y="4165160"/>
            <a:ext cx="474828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Group III : </a:t>
            </a:r>
            <a:r>
              <a:rPr b="1" i="0" lang="en-US" sz="1600" u="none" cap="none" strike="noStrike">
                <a:solidFill>
                  <a:srgbClr val="FF0000"/>
                </a:solidFill>
                <a:latin typeface="Times New Roman"/>
                <a:ea typeface="Times New Roman"/>
                <a:cs typeface="Times New Roman"/>
                <a:sym typeface="Times New Roman"/>
              </a:rPr>
              <a:t>Addressing modes for I/O ports</a:t>
            </a:r>
            <a:endParaRPr b="0" i="0" sz="1400" u="none" cap="none" strike="noStrike">
              <a:solidFill>
                <a:srgbClr val="000000"/>
              </a:solidFill>
              <a:latin typeface="Arial"/>
              <a:ea typeface="Arial"/>
              <a:cs typeface="Arial"/>
              <a:sym typeface="Arial"/>
            </a:endParaRPr>
          </a:p>
        </p:txBody>
      </p:sp>
      <p:sp>
        <p:nvSpPr>
          <p:cNvPr id="814" name="Google Shape;814;p89"/>
          <p:cNvSpPr txBox="1"/>
          <p:nvPr/>
        </p:nvSpPr>
        <p:spPr>
          <a:xfrm>
            <a:off x="5112327" y="4967619"/>
            <a:ext cx="461356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  Group IV : </a:t>
            </a:r>
            <a:r>
              <a:rPr b="1" i="0" lang="en-US" sz="1600" u="none" cap="none" strike="noStrike">
                <a:solidFill>
                  <a:srgbClr val="FF0000"/>
                </a:solidFill>
                <a:latin typeface="Times New Roman"/>
                <a:ea typeface="Times New Roman"/>
                <a:cs typeface="Times New Roman"/>
                <a:sym typeface="Times New Roman"/>
              </a:rPr>
              <a:t>Relative Addressing mode</a:t>
            </a:r>
            <a:endParaRPr b="0" i="0" sz="1400" u="none" cap="none" strike="noStrike">
              <a:solidFill>
                <a:srgbClr val="000000"/>
              </a:solidFill>
              <a:latin typeface="Arial"/>
              <a:ea typeface="Arial"/>
              <a:cs typeface="Arial"/>
              <a:sym typeface="Arial"/>
            </a:endParaRPr>
          </a:p>
        </p:txBody>
      </p:sp>
      <p:sp>
        <p:nvSpPr>
          <p:cNvPr id="815" name="Google Shape;815;p89"/>
          <p:cNvSpPr txBox="1"/>
          <p:nvPr/>
        </p:nvSpPr>
        <p:spPr>
          <a:xfrm>
            <a:off x="5112327" y="5586550"/>
            <a:ext cx="535819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   Group V : </a:t>
            </a:r>
            <a:r>
              <a:rPr b="1" i="0" lang="en-US" sz="1600" u="none" cap="none" strike="noStrike">
                <a:solidFill>
                  <a:srgbClr val="FF0000"/>
                </a:solidFill>
                <a:latin typeface="Times New Roman"/>
                <a:ea typeface="Times New Roman"/>
                <a:cs typeface="Times New Roman"/>
                <a:sym typeface="Times New Roman"/>
              </a:rPr>
              <a:t>Implied Addressing mode</a:t>
            </a:r>
            <a:endParaRPr b="0" i="0" sz="1400" u="none" cap="none" strike="noStrike">
              <a:solidFill>
                <a:srgbClr val="000000"/>
              </a:solidFill>
              <a:latin typeface="Arial"/>
              <a:ea typeface="Arial"/>
              <a:cs typeface="Arial"/>
              <a:sym typeface="Arial"/>
            </a:endParaRPr>
          </a:p>
        </p:txBody>
      </p:sp>
      <p:pic>
        <p:nvPicPr>
          <p:cNvPr id="816" name="Google Shape;816;p89"/>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0">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0">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0">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0">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5">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10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23" name="Google Shape;823;p105"/>
          <p:cNvSpPr/>
          <p:nvPr/>
        </p:nvSpPr>
        <p:spPr>
          <a:xfrm>
            <a:off x="4038600" y="2135970"/>
            <a:ext cx="4185761" cy="1200329"/>
          </a:xfrm>
          <a:prstGeom prst="rect">
            <a:avLst/>
          </a:prstGeom>
          <a:solidFill>
            <a:srgbClr val="9CC2E5"/>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200"/>
              <a:buFont typeface="Arial"/>
              <a:buNone/>
            </a:pPr>
            <a:r>
              <a:rPr b="1" i="0" lang="en-US" sz="7200" u="none" cap="none" strike="noStrike">
                <a:solidFill>
                  <a:schemeClr val="dk1"/>
                </a:solidFill>
                <a:latin typeface="Times New Roman"/>
                <a:ea typeface="Times New Roman"/>
                <a:cs typeface="Times New Roman"/>
                <a:sym typeface="Times New Roman"/>
              </a:rPr>
              <a:t>Pipelining</a:t>
            </a:r>
            <a:endParaRPr b="0" i="0" sz="7200" u="none" cap="none" strike="noStrike">
              <a:solidFill>
                <a:schemeClr val="dk1"/>
              </a:solidFill>
              <a:latin typeface="Calibri"/>
              <a:ea typeface="Calibri"/>
              <a:cs typeface="Calibri"/>
              <a:sym typeface="Calibri"/>
            </a:endParaRPr>
          </a:p>
        </p:txBody>
      </p:sp>
      <p:pic>
        <p:nvPicPr>
          <p:cNvPr id="824" name="Google Shape;824;p105"/>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106"/>
          <p:cNvSpPr txBox="1"/>
          <p:nvPr/>
        </p:nvSpPr>
        <p:spPr>
          <a:xfrm>
            <a:off x="4191000" y="5257800"/>
            <a:ext cx="396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
        <p:nvSpPr>
          <p:cNvPr id="831" name="Google Shape;831;p106"/>
          <p:cNvSpPr/>
          <p:nvPr/>
        </p:nvSpPr>
        <p:spPr>
          <a:xfrm>
            <a:off x="2286000" y="1219201"/>
            <a:ext cx="8153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832" name="Google Shape;832;p106"/>
          <p:cNvSpPr/>
          <p:nvPr/>
        </p:nvSpPr>
        <p:spPr>
          <a:xfrm>
            <a:off x="2362200" y="1219201"/>
            <a:ext cx="7620000" cy="159428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833" name="Google Shape;833;p106"/>
          <p:cNvSpPr/>
          <p:nvPr/>
        </p:nvSpPr>
        <p:spPr>
          <a:xfrm>
            <a:off x="3907581" y="3244334"/>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4" name="Google Shape;834;p106"/>
          <p:cNvSpPr/>
          <p:nvPr/>
        </p:nvSpPr>
        <p:spPr>
          <a:xfrm>
            <a:off x="2590800" y="1371601"/>
            <a:ext cx="7391400"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835" name="Google Shape;835;p10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36" name="Google Shape;836;p106"/>
          <p:cNvSpPr txBox="1"/>
          <p:nvPr/>
        </p:nvSpPr>
        <p:spPr>
          <a:xfrm>
            <a:off x="2169713" y="162266"/>
            <a:ext cx="8398275" cy="807724"/>
          </a:xfrm>
          <a:prstGeom prst="rect">
            <a:avLst/>
          </a:prstGeom>
          <a:solidFill>
            <a:srgbClr val="9CC2E5"/>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t/>
            </a:r>
            <a:endParaRPr b="1" i="0" sz="44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4400"/>
              <a:buFont typeface="Times New Roman"/>
              <a:buNone/>
            </a:pPr>
            <a:r>
              <a:rPr b="1" i="0" lang="en-US" sz="4400" u="none" cap="none" strike="noStrike">
                <a:solidFill>
                  <a:schemeClr val="dk1"/>
                </a:solidFill>
                <a:latin typeface="Times New Roman"/>
                <a:ea typeface="Times New Roman"/>
                <a:cs typeface="Times New Roman"/>
                <a:sym typeface="Times New Roman"/>
              </a:rPr>
              <a:t>What is Pipelining? </a:t>
            </a:r>
            <a:endParaRPr b="0" i="0" sz="16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4400"/>
              <a:buFont typeface="Calibri"/>
              <a:buNone/>
            </a:pPr>
            <a:r>
              <a:t/>
            </a:r>
            <a:endParaRPr b="1" i="0" sz="4400" u="none" cap="none" strike="noStrike">
              <a:solidFill>
                <a:srgbClr val="C00000"/>
              </a:solidFill>
              <a:latin typeface="Times New Roman"/>
              <a:ea typeface="Times New Roman"/>
              <a:cs typeface="Times New Roman"/>
              <a:sym typeface="Times New Roman"/>
            </a:endParaRPr>
          </a:p>
        </p:txBody>
      </p:sp>
      <p:sp>
        <p:nvSpPr>
          <p:cNvPr id="837" name="Google Shape;837;p106"/>
          <p:cNvSpPr txBox="1"/>
          <p:nvPr/>
        </p:nvSpPr>
        <p:spPr>
          <a:xfrm>
            <a:off x="645548" y="1219201"/>
            <a:ext cx="5820261" cy="3102337"/>
          </a:xfrm>
          <a:prstGeom prst="rect">
            <a:avLst/>
          </a:prstGeom>
          <a:noFill/>
          <a:ln cap="flat" cmpd="sng" w="9525">
            <a:solidFill>
              <a:schemeClr val="dk1"/>
            </a:solidFill>
            <a:prstDash val="solid"/>
            <a:round/>
            <a:headEnd len="sm" w="sm" type="none"/>
            <a:tailEnd len="sm" w="sm" type="none"/>
          </a:ln>
        </p:spPr>
        <p:txBody>
          <a:bodyPr anchorCtr="0" anchor="t" bIns="44450" lIns="90475" spcFirstLastPara="1" rIns="90475" wrap="square" tIns="44450">
            <a:noAutofit/>
          </a:bodyPr>
          <a:lstStyle/>
          <a:p>
            <a:pPr indent="-285750" lvl="0" marL="285750" marR="0" rtl="0" algn="l">
              <a:lnSpc>
                <a:spcPct val="100000"/>
              </a:lnSpc>
              <a:spcBef>
                <a:spcPts val="0"/>
              </a:spcBef>
              <a:spcAft>
                <a:spcPts val="0"/>
              </a:spcAft>
              <a:buClr>
                <a:srgbClr val="002060"/>
              </a:buClr>
              <a:buSzPts val="3200"/>
              <a:buFont typeface="Arial"/>
              <a:buChar char="•"/>
            </a:pPr>
            <a:r>
              <a:rPr b="1" i="0" lang="en-US" sz="3200" u="none" cap="none" strike="noStrike">
                <a:solidFill>
                  <a:srgbClr val="002060"/>
                </a:solidFill>
                <a:latin typeface="Times New Roman"/>
                <a:ea typeface="Times New Roman"/>
                <a:cs typeface="Times New Roman"/>
                <a:sym typeface="Times New Roman"/>
              </a:rPr>
              <a:t>Laundry Example</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720"/>
              </a:spcBef>
              <a:spcAft>
                <a:spcPts val="0"/>
              </a:spcAft>
              <a:buClr>
                <a:schemeClr val="dk1"/>
              </a:buClr>
              <a:buSzPts val="3600"/>
              <a:buFont typeface="Calibri"/>
              <a:buAutoNum type="arabicPeriod"/>
            </a:pPr>
            <a:r>
              <a:rPr b="0" i="0" lang="en-US" sz="3600" u="none" cap="none" strike="noStrike">
                <a:solidFill>
                  <a:schemeClr val="dk1"/>
                </a:solidFill>
                <a:latin typeface="Times New Roman"/>
                <a:ea typeface="Times New Roman"/>
                <a:cs typeface="Times New Roman"/>
                <a:sym typeface="Times New Roman"/>
              </a:rPr>
              <a:t>Washer takes </a:t>
            </a:r>
            <a:r>
              <a:rPr b="1" i="0" lang="en-US" sz="3600" u="none" cap="none" strike="noStrike">
                <a:solidFill>
                  <a:srgbClr val="00B0F0"/>
                </a:solidFill>
                <a:latin typeface="Times New Roman"/>
                <a:ea typeface="Times New Roman"/>
                <a:cs typeface="Times New Roman"/>
                <a:sym typeface="Times New Roman"/>
              </a:rPr>
              <a:t>30 minutes</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720"/>
              </a:spcBef>
              <a:spcAft>
                <a:spcPts val="0"/>
              </a:spcAft>
              <a:buClr>
                <a:schemeClr val="dk1"/>
              </a:buClr>
              <a:buSzPts val="3600"/>
              <a:buFont typeface="Calibri"/>
              <a:buAutoNum type="arabicPeriod"/>
            </a:pPr>
            <a:r>
              <a:rPr b="0" i="0" lang="en-US" sz="3600" u="none" cap="none" strike="noStrike">
                <a:solidFill>
                  <a:schemeClr val="dk1"/>
                </a:solidFill>
                <a:latin typeface="Times New Roman"/>
                <a:ea typeface="Times New Roman"/>
                <a:cs typeface="Times New Roman"/>
                <a:sym typeface="Times New Roman"/>
              </a:rPr>
              <a:t>Dryer takes </a:t>
            </a:r>
            <a:r>
              <a:rPr b="1" i="0" lang="en-US" sz="3600" u="none" cap="none" strike="noStrike">
                <a:solidFill>
                  <a:srgbClr val="385623"/>
                </a:solidFill>
                <a:latin typeface="Times New Roman"/>
                <a:ea typeface="Times New Roman"/>
                <a:cs typeface="Times New Roman"/>
                <a:sym typeface="Times New Roman"/>
              </a:rPr>
              <a:t>40 minutes</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720"/>
              </a:spcBef>
              <a:spcAft>
                <a:spcPts val="0"/>
              </a:spcAft>
              <a:buClr>
                <a:schemeClr val="dk1"/>
              </a:buClr>
              <a:buSzPts val="3600"/>
              <a:buFont typeface="Calibri"/>
              <a:buAutoNum type="arabicPeriod"/>
            </a:pPr>
            <a:r>
              <a:rPr b="0" i="0" lang="en-US" sz="3600" u="none" cap="none" strike="noStrike">
                <a:solidFill>
                  <a:schemeClr val="dk1"/>
                </a:solidFill>
                <a:latin typeface="Times New Roman"/>
                <a:ea typeface="Times New Roman"/>
                <a:cs typeface="Times New Roman"/>
                <a:sym typeface="Times New Roman"/>
              </a:rPr>
              <a:t>Folder takes </a:t>
            </a:r>
            <a:r>
              <a:rPr b="1" i="0" lang="en-US" sz="3600" u="none" cap="none" strike="noStrike">
                <a:solidFill>
                  <a:srgbClr val="385623"/>
                </a:solidFill>
                <a:latin typeface="Times New Roman"/>
                <a:ea typeface="Times New Roman"/>
                <a:cs typeface="Times New Roman"/>
                <a:sym typeface="Times New Roman"/>
              </a:rPr>
              <a:t>20 minutes</a:t>
            </a:r>
            <a:endParaRPr b="0" i="0" sz="1400" u="none" cap="none" strike="noStrike">
              <a:solidFill>
                <a:srgbClr val="000000"/>
              </a:solidFill>
              <a:latin typeface="Arial"/>
              <a:ea typeface="Arial"/>
              <a:cs typeface="Arial"/>
              <a:sym typeface="Arial"/>
            </a:endParaRPr>
          </a:p>
        </p:txBody>
      </p:sp>
      <p:grpSp>
        <p:nvGrpSpPr>
          <p:cNvPr id="838" name="Google Shape;838;p106"/>
          <p:cNvGrpSpPr/>
          <p:nvPr/>
        </p:nvGrpSpPr>
        <p:grpSpPr>
          <a:xfrm>
            <a:off x="8064500" y="3259608"/>
            <a:ext cx="673100" cy="681567"/>
            <a:chOff x="4228" y="2820"/>
            <a:chExt cx="424" cy="504"/>
          </a:xfrm>
        </p:grpSpPr>
        <p:grpSp>
          <p:nvGrpSpPr>
            <p:cNvPr id="839" name="Google Shape;839;p106"/>
            <p:cNvGrpSpPr/>
            <p:nvPr/>
          </p:nvGrpSpPr>
          <p:grpSpPr>
            <a:xfrm>
              <a:off x="4228" y="2820"/>
              <a:ext cx="424" cy="504"/>
              <a:chOff x="4228" y="2820"/>
              <a:chExt cx="424" cy="504"/>
            </a:xfrm>
          </p:grpSpPr>
          <p:sp>
            <p:nvSpPr>
              <p:cNvPr id="840" name="Google Shape;840;p106"/>
              <p:cNvSpPr/>
              <p:nvPr/>
            </p:nvSpPr>
            <p:spPr>
              <a:xfrm>
                <a:off x="4228" y="2900"/>
                <a:ext cx="424" cy="424"/>
              </a:xfrm>
              <a:prstGeom prst="cube">
                <a:avLst>
                  <a:gd fmla="val 24986" name="adj"/>
                </a:avLst>
              </a:prstGeom>
              <a:solidFill>
                <a:srgbClr val="A2C1F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1" name="Google Shape;841;p106"/>
              <p:cNvSpPr/>
              <p:nvPr/>
            </p:nvSpPr>
            <p:spPr>
              <a:xfrm>
                <a:off x="4324" y="2820"/>
                <a:ext cx="328" cy="88"/>
              </a:xfrm>
              <a:prstGeom prst="cube">
                <a:avLst>
                  <a:gd fmla="val 24986" name="adj"/>
                </a:avLst>
              </a:prstGeom>
              <a:solidFill>
                <a:srgbClr val="A2C1F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42" name="Google Shape;842;p106"/>
            <p:cNvSpPr/>
            <p:nvPr/>
          </p:nvSpPr>
          <p:spPr>
            <a:xfrm>
              <a:off x="4356" y="2860"/>
              <a:ext cx="56" cy="32"/>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3" name="Google Shape;843;p106"/>
            <p:cNvSpPr/>
            <p:nvPr/>
          </p:nvSpPr>
          <p:spPr>
            <a:xfrm>
              <a:off x="4280" y="3096"/>
              <a:ext cx="224" cy="96"/>
            </a:xfrm>
            <a:prstGeom prst="octagon">
              <a:avLst>
                <a:gd fmla="val 29278" name="adj"/>
              </a:avLst>
            </a:prstGeom>
            <a:solidFill>
              <a:srgbClr val="A2C1FE"/>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844" name="Google Shape;844;p106"/>
          <p:cNvGrpSpPr/>
          <p:nvPr/>
        </p:nvGrpSpPr>
        <p:grpSpPr>
          <a:xfrm>
            <a:off x="8077201" y="4217410"/>
            <a:ext cx="661987" cy="553097"/>
            <a:chOff x="4319" y="3408"/>
            <a:chExt cx="417" cy="409"/>
          </a:xfrm>
        </p:grpSpPr>
        <p:grpSp>
          <p:nvGrpSpPr>
            <p:cNvPr id="845" name="Google Shape;845;p106"/>
            <p:cNvGrpSpPr/>
            <p:nvPr/>
          </p:nvGrpSpPr>
          <p:grpSpPr>
            <a:xfrm>
              <a:off x="4321" y="3601"/>
              <a:ext cx="415" cy="216"/>
              <a:chOff x="4321" y="3601"/>
              <a:chExt cx="415" cy="216"/>
            </a:xfrm>
          </p:grpSpPr>
          <p:sp>
            <p:nvSpPr>
              <p:cNvPr id="846" name="Google Shape;846;p106"/>
              <p:cNvSpPr/>
              <p:nvPr/>
            </p:nvSpPr>
            <p:spPr>
              <a:xfrm>
                <a:off x="4523" y="3602"/>
                <a:ext cx="96" cy="215"/>
              </a:xfrm>
              <a:custGeom>
                <a:rect b="b" l="l" r="r" t="t"/>
                <a:pathLst>
                  <a:path extrusionOk="0" h="215" w="96">
                    <a:moveTo>
                      <a:pt x="69" y="0"/>
                    </a:moveTo>
                    <a:lnTo>
                      <a:pt x="95" y="0"/>
                    </a:lnTo>
                    <a:lnTo>
                      <a:pt x="26" y="214"/>
                    </a:lnTo>
                    <a:lnTo>
                      <a:pt x="0" y="214"/>
                    </a:lnTo>
                    <a:lnTo>
                      <a:pt x="69" y="0"/>
                    </a:lnTo>
                  </a:path>
                </a:pathLst>
              </a:custGeom>
              <a:solidFill>
                <a:srgbClr val="FC0128"/>
              </a:solidFill>
              <a:ln cap="rnd" cmpd="sng" w="12700">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7" name="Google Shape;847;p106"/>
              <p:cNvSpPr/>
              <p:nvPr/>
            </p:nvSpPr>
            <p:spPr>
              <a:xfrm>
                <a:off x="4518" y="3601"/>
                <a:ext cx="218" cy="12"/>
              </a:xfrm>
              <a:prstGeom prst="rect">
                <a:avLst/>
              </a:prstGeom>
              <a:solidFill>
                <a:srgbClr val="FC0128"/>
              </a:solidFill>
              <a:ln cap="flat" cmpd="tri" w="12700">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8" name="Google Shape;848;p106"/>
              <p:cNvSpPr/>
              <p:nvPr/>
            </p:nvSpPr>
            <p:spPr>
              <a:xfrm>
                <a:off x="4517" y="3692"/>
                <a:ext cx="218" cy="13"/>
              </a:xfrm>
              <a:prstGeom prst="rect">
                <a:avLst/>
              </a:prstGeom>
              <a:solidFill>
                <a:srgbClr val="FC0128"/>
              </a:solidFill>
              <a:ln cap="flat" cmpd="tri" w="12700">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9" name="Google Shape;849;p106"/>
              <p:cNvSpPr/>
              <p:nvPr/>
            </p:nvSpPr>
            <p:spPr>
              <a:xfrm>
                <a:off x="4321" y="3692"/>
                <a:ext cx="116" cy="13"/>
              </a:xfrm>
              <a:prstGeom prst="rect">
                <a:avLst/>
              </a:prstGeom>
              <a:solidFill>
                <a:srgbClr val="FC0128"/>
              </a:solidFill>
              <a:ln cap="flat" cmpd="tri" w="12700">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850" name="Google Shape;850;p106"/>
            <p:cNvGrpSpPr/>
            <p:nvPr/>
          </p:nvGrpSpPr>
          <p:grpSpPr>
            <a:xfrm>
              <a:off x="4319" y="3408"/>
              <a:ext cx="217" cy="409"/>
              <a:chOff x="4319" y="3408"/>
              <a:chExt cx="217" cy="409"/>
            </a:xfrm>
          </p:grpSpPr>
          <p:sp>
            <p:nvSpPr>
              <p:cNvPr id="851" name="Google Shape;851;p106"/>
              <p:cNvSpPr/>
              <p:nvPr/>
            </p:nvSpPr>
            <p:spPr>
              <a:xfrm>
                <a:off x="4403" y="3408"/>
                <a:ext cx="55" cy="55"/>
              </a:xfrm>
              <a:prstGeom prst="ellipse">
                <a:avLst/>
              </a:prstGeom>
              <a:solidFill>
                <a:srgbClr val="FC0128"/>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2" name="Google Shape;852;p106"/>
              <p:cNvSpPr/>
              <p:nvPr/>
            </p:nvSpPr>
            <p:spPr>
              <a:xfrm>
                <a:off x="4319" y="3485"/>
                <a:ext cx="217" cy="332"/>
              </a:xfrm>
              <a:custGeom>
                <a:rect b="b" l="l" r="r" t="t"/>
                <a:pathLst>
                  <a:path extrusionOk="0" h="332" w="217">
                    <a:moveTo>
                      <a:pt x="59" y="25"/>
                    </a:moveTo>
                    <a:lnTo>
                      <a:pt x="2" y="153"/>
                    </a:lnTo>
                    <a:lnTo>
                      <a:pt x="1" y="155"/>
                    </a:lnTo>
                    <a:lnTo>
                      <a:pt x="1" y="157"/>
                    </a:lnTo>
                    <a:lnTo>
                      <a:pt x="0" y="159"/>
                    </a:lnTo>
                    <a:lnTo>
                      <a:pt x="0" y="163"/>
                    </a:lnTo>
                    <a:lnTo>
                      <a:pt x="0" y="165"/>
                    </a:lnTo>
                    <a:lnTo>
                      <a:pt x="0" y="168"/>
                    </a:lnTo>
                    <a:lnTo>
                      <a:pt x="1" y="171"/>
                    </a:lnTo>
                    <a:lnTo>
                      <a:pt x="2" y="174"/>
                    </a:lnTo>
                    <a:lnTo>
                      <a:pt x="3" y="176"/>
                    </a:lnTo>
                    <a:lnTo>
                      <a:pt x="5" y="179"/>
                    </a:lnTo>
                    <a:lnTo>
                      <a:pt x="7" y="181"/>
                    </a:lnTo>
                    <a:lnTo>
                      <a:pt x="9" y="183"/>
                    </a:lnTo>
                    <a:lnTo>
                      <a:pt x="12" y="184"/>
                    </a:lnTo>
                    <a:lnTo>
                      <a:pt x="14" y="186"/>
                    </a:lnTo>
                    <a:lnTo>
                      <a:pt x="15" y="186"/>
                    </a:lnTo>
                    <a:lnTo>
                      <a:pt x="17" y="186"/>
                    </a:lnTo>
                    <a:lnTo>
                      <a:pt x="20" y="186"/>
                    </a:lnTo>
                    <a:lnTo>
                      <a:pt x="23" y="186"/>
                    </a:lnTo>
                    <a:lnTo>
                      <a:pt x="141" y="186"/>
                    </a:lnTo>
                    <a:lnTo>
                      <a:pt x="141" y="331"/>
                    </a:lnTo>
                    <a:lnTo>
                      <a:pt x="178" y="331"/>
                    </a:lnTo>
                    <a:lnTo>
                      <a:pt x="178" y="159"/>
                    </a:lnTo>
                    <a:lnTo>
                      <a:pt x="178" y="157"/>
                    </a:lnTo>
                    <a:lnTo>
                      <a:pt x="177" y="155"/>
                    </a:lnTo>
                    <a:lnTo>
                      <a:pt x="176" y="153"/>
                    </a:lnTo>
                    <a:lnTo>
                      <a:pt x="176" y="152"/>
                    </a:lnTo>
                    <a:lnTo>
                      <a:pt x="175" y="151"/>
                    </a:lnTo>
                    <a:lnTo>
                      <a:pt x="173" y="149"/>
                    </a:lnTo>
                    <a:lnTo>
                      <a:pt x="172" y="148"/>
                    </a:lnTo>
                    <a:lnTo>
                      <a:pt x="170" y="147"/>
                    </a:lnTo>
                    <a:lnTo>
                      <a:pt x="168" y="146"/>
                    </a:lnTo>
                    <a:lnTo>
                      <a:pt x="166" y="145"/>
                    </a:lnTo>
                    <a:lnTo>
                      <a:pt x="164" y="145"/>
                    </a:lnTo>
                    <a:lnTo>
                      <a:pt x="161" y="145"/>
                    </a:lnTo>
                    <a:lnTo>
                      <a:pt x="159" y="145"/>
                    </a:lnTo>
                    <a:lnTo>
                      <a:pt x="157" y="145"/>
                    </a:lnTo>
                    <a:lnTo>
                      <a:pt x="155" y="145"/>
                    </a:lnTo>
                    <a:lnTo>
                      <a:pt x="153" y="145"/>
                    </a:lnTo>
                    <a:lnTo>
                      <a:pt x="85" y="141"/>
                    </a:lnTo>
                    <a:lnTo>
                      <a:pt x="104" y="84"/>
                    </a:lnTo>
                    <a:lnTo>
                      <a:pt x="118" y="104"/>
                    </a:lnTo>
                    <a:lnTo>
                      <a:pt x="201" y="104"/>
                    </a:lnTo>
                    <a:lnTo>
                      <a:pt x="203" y="103"/>
                    </a:lnTo>
                    <a:lnTo>
                      <a:pt x="204" y="103"/>
                    </a:lnTo>
                    <a:lnTo>
                      <a:pt x="206" y="103"/>
                    </a:lnTo>
                    <a:lnTo>
                      <a:pt x="207" y="103"/>
                    </a:lnTo>
                    <a:lnTo>
                      <a:pt x="209" y="101"/>
                    </a:lnTo>
                    <a:lnTo>
                      <a:pt x="211" y="100"/>
                    </a:lnTo>
                    <a:lnTo>
                      <a:pt x="212" y="98"/>
                    </a:lnTo>
                    <a:lnTo>
                      <a:pt x="214" y="97"/>
                    </a:lnTo>
                    <a:lnTo>
                      <a:pt x="215" y="95"/>
                    </a:lnTo>
                    <a:lnTo>
                      <a:pt x="215" y="93"/>
                    </a:lnTo>
                    <a:lnTo>
                      <a:pt x="216" y="91"/>
                    </a:lnTo>
                    <a:lnTo>
                      <a:pt x="216" y="88"/>
                    </a:lnTo>
                    <a:lnTo>
                      <a:pt x="216" y="85"/>
                    </a:lnTo>
                    <a:lnTo>
                      <a:pt x="215" y="83"/>
                    </a:lnTo>
                    <a:lnTo>
                      <a:pt x="214" y="81"/>
                    </a:lnTo>
                    <a:lnTo>
                      <a:pt x="213" y="79"/>
                    </a:lnTo>
                    <a:lnTo>
                      <a:pt x="211" y="77"/>
                    </a:lnTo>
                    <a:lnTo>
                      <a:pt x="210" y="76"/>
                    </a:lnTo>
                    <a:lnTo>
                      <a:pt x="208" y="74"/>
                    </a:lnTo>
                    <a:lnTo>
                      <a:pt x="206" y="73"/>
                    </a:lnTo>
                    <a:lnTo>
                      <a:pt x="205" y="72"/>
                    </a:lnTo>
                    <a:lnTo>
                      <a:pt x="203" y="72"/>
                    </a:lnTo>
                    <a:lnTo>
                      <a:pt x="201" y="72"/>
                    </a:lnTo>
                    <a:lnTo>
                      <a:pt x="137" y="72"/>
                    </a:lnTo>
                    <a:lnTo>
                      <a:pt x="123" y="49"/>
                    </a:lnTo>
                    <a:lnTo>
                      <a:pt x="125" y="47"/>
                    </a:lnTo>
                    <a:lnTo>
                      <a:pt x="126" y="44"/>
                    </a:lnTo>
                    <a:lnTo>
                      <a:pt x="126" y="41"/>
                    </a:lnTo>
                    <a:lnTo>
                      <a:pt x="127" y="38"/>
                    </a:lnTo>
                    <a:lnTo>
                      <a:pt x="127" y="34"/>
                    </a:lnTo>
                    <a:lnTo>
                      <a:pt x="127" y="31"/>
                    </a:lnTo>
                    <a:lnTo>
                      <a:pt x="127" y="27"/>
                    </a:lnTo>
                    <a:lnTo>
                      <a:pt x="126" y="24"/>
                    </a:lnTo>
                    <a:lnTo>
                      <a:pt x="125" y="21"/>
                    </a:lnTo>
                    <a:lnTo>
                      <a:pt x="124" y="20"/>
                    </a:lnTo>
                    <a:lnTo>
                      <a:pt x="123" y="17"/>
                    </a:lnTo>
                    <a:lnTo>
                      <a:pt x="122" y="15"/>
                    </a:lnTo>
                    <a:lnTo>
                      <a:pt x="120" y="12"/>
                    </a:lnTo>
                    <a:lnTo>
                      <a:pt x="118" y="10"/>
                    </a:lnTo>
                    <a:lnTo>
                      <a:pt x="115" y="8"/>
                    </a:lnTo>
                    <a:lnTo>
                      <a:pt x="113" y="6"/>
                    </a:lnTo>
                    <a:lnTo>
                      <a:pt x="110" y="4"/>
                    </a:lnTo>
                    <a:lnTo>
                      <a:pt x="107" y="3"/>
                    </a:lnTo>
                    <a:lnTo>
                      <a:pt x="104" y="1"/>
                    </a:lnTo>
                    <a:lnTo>
                      <a:pt x="100" y="1"/>
                    </a:lnTo>
                    <a:lnTo>
                      <a:pt x="97" y="0"/>
                    </a:lnTo>
                    <a:lnTo>
                      <a:pt x="95" y="0"/>
                    </a:lnTo>
                    <a:lnTo>
                      <a:pt x="91" y="0"/>
                    </a:lnTo>
                    <a:lnTo>
                      <a:pt x="88" y="0"/>
                    </a:lnTo>
                    <a:lnTo>
                      <a:pt x="84" y="1"/>
                    </a:lnTo>
                    <a:lnTo>
                      <a:pt x="81" y="2"/>
                    </a:lnTo>
                    <a:lnTo>
                      <a:pt x="77" y="3"/>
                    </a:lnTo>
                    <a:lnTo>
                      <a:pt x="74" y="5"/>
                    </a:lnTo>
                    <a:lnTo>
                      <a:pt x="70" y="7"/>
                    </a:lnTo>
                    <a:lnTo>
                      <a:pt x="68" y="10"/>
                    </a:lnTo>
                    <a:lnTo>
                      <a:pt x="66" y="13"/>
                    </a:lnTo>
                    <a:lnTo>
                      <a:pt x="64" y="15"/>
                    </a:lnTo>
                    <a:lnTo>
                      <a:pt x="62" y="19"/>
                    </a:lnTo>
                    <a:lnTo>
                      <a:pt x="60" y="21"/>
                    </a:lnTo>
                    <a:lnTo>
                      <a:pt x="59" y="25"/>
                    </a:lnTo>
                  </a:path>
                </a:pathLst>
              </a:custGeom>
              <a:solidFill>
                <a:srgbClr val="FC0128"/>
              </a:solidFill>
              <a:ln cap="rnd" cmpd="sng" w="12700">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grpSp>
        <p:nvGrpSpPr>
          <p:cNvPr id="853" name="Google Shape;853;p106"/>
          <p:cNvGrpSpPr/>
          <p:nvPr/>
        </p:nvGrpSpPr>
        <p:grpSpPr>
          <a:xfrm>
            <a:off x="8140981" y="2255957"/>
            <a:ext cx="673100" cy="681567"/>
            <a:chOff x="4212" y="2144"/>
            <a:chExt cx="424" cy="504"/>
          </a:xfrm>
        </p:grpSpPr>
        <p:grpSp>
          <p:nvGrpSpPr>
            <p:cNvPr id="854" name="Google Shape;854;p106"/>
            <p:cNvGrpSpPr/>
            <p:nvPr/>
          </p:nvGrpSpPr>
          <p:grpSpPr>
            <a:xfrm>
              <a:off x="4212" y="2144"/>
              <a:ext cx="424" cy="504"/>
              <a:chOff x="4212" y="2144"/>
              <a:chExt cx="424" cy="504"/>
            </a:xfrm>
          </p:grpSpPr>
          <p:grpSp>
            <p:nvGrpSpPr>
              <p:cNvPr id="855" name="Google Shape;855;p106"/>
              <p:cNvGrpSpPr/>
              <p:nvPr/>
            </p:nvGrpSpPr>
            <p:grpSpPr>
              <a:xfrm>
                <a:off x="4212" y="2144"/>
                <a:ext cx="424" cy="504"/>
                <a:chOff x="4212" y="2144"/>
                <a:chExt cx="424" cy="504"/>
              </a:xfrm>
            </p:grpSpPr>
            <p:sp>
              <p:nvSpPr>
                <p:cNvPr id="856" name="Google Shape;856;p106"/>
                <p:cNvSpPr/>
                <p:nvPr/>
              </p:nvSpPr>
              <p:spPr>
                <a:xfrm>
                  <a:off x="4212" y="2224"/>
                  <a:ext cx="424" cy="424"/>
                </a:xfrm>
                <a:prstGeom prst="cube">
                  <a:avLst>
                    <a:gd fmla="val 24986" name="adj"/>
                  </a:avLst>
                </a:prstGeom>
                <a:solidFill>
                  <a:srgbClr val="F6BF6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7" name="Google Shape;857;p106"/>
                <p:cNvSpPr/>
                <p:nvPr/>
              </p:nvSpPr>
              <p:spPr>
                <a:xfrm>
                  <a:off x="4308" y="2144"/>
                  <a:ext cx="328" cy="88"/>
                </a:xfrm>
                <a:prstGeom prst="cube">
                  <a:avLst>
                    <a:gd fmla="val 24986" name="adj"/>
                  </a:avLst>
                </a:prstGeom>
                <a:solidFill>
                  <a:srgbClr val="F6BF6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58" name="Google Shape;858;p106"/>
              <p:cNvSpPr/>
              <p:nvPr/>
            </p:nvSpPr>
            <p:spPr>
              <a:xfrm>
                <a:off x="4296" y="2260"/>
                <a:ext cx="224" cy="32"/>
              </a:xfrm>
              <a:prstGeom prst="parallelogram">
                <a:avLst>
                  <a:gd fmla="val 174903" name="adj"/>
                </a:avLst>
              </a:prstGeom>
              <a:solidFill>
                <a:srgbClr val="F6BF6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59" name="Google Shape;859;p106"/>
            <p:cNvSpPr/>
            <p:nvPr/>
          </p:nvSpPr>
          <p:spPr>
            <a:xfrm>
              <a:off x="4540" y="2184"/>
              <a:ext cx="56" cy="32"/>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860" name="Google Shape;860;p106"/>
          <p:cNvGrpSpPr/>
          <p:nvPr/>
        </p:nvGrpSpPr>
        <p:grpSpPr>
          <a:xfrm>
            <a:off x="6794500" y="1140736"/>
            <a:ext cx="3657600" cy="761535"/>
            <a:chOff x="3692" y="1708"/>
            <a:chExt cx="1401" cy="295"/>
          </a:xfrm>
        </p:grpSpPr>
        <p:grpSp>
          <p:nvGrpSpPr>
            <p:cNvPr id="861" name="Google Shape;861;p106"/>
            <p:cNvGrpSpPr/>
            <p:nvPr/>
          </p:nvGrpSpPr>
          <p:grpSpPr>
            <a:xfrm>
              <a:off x="3692" y="1708"/>
              <a:ext cx="329" cy="295"/>
              <a:chOff x="3692" y="1708"/>
              <a:chExt cx="329" cy="295"/>
            </a:xfrm>
          </p:grpSpPr>
          <p:sp>
            <p:nvSpPr>
              <p:cNvPr id="862" name="Google Shape;862;p106"/>
              <p:cNvSpPr/>
              <p:nvPr/>
            </p:nvSpPr>
            <p:spPr>
              <a:xfrm>
                <a:off x="3692" y="1708"/>
                <a:ext cx="329" cy="295"/>
              </a:xfrm>
              <a:custGeom>
                <a:rect b="b" l="l" r="r" t="t"/>
                <a:pathLst>
                  <a:path extrusionOk="0" h="295" w="329">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3" name="Google Shape;863;p106"/>
              <p:cNvSpPr/>
              <p:nvPr/>
            </p:nvSpPr>
            <p:spPr>
              <a:xfrm>
                <a:off x="3808" y="1759"/>
                <a:ext cx="123" cy="142"/>
              </a:xfrm>
              <a:prstGeom prst="rect">
                <a:avLst/>
              </a:prstGeom>
              <a:noFill/>
              <a:ln cap="flat" cmpd="tri" w="12700">
                <a:solidFill>
                  <a:schemeClr val="dk1"/>
                </a:solidFill>
                <a:prstDash val="dash"/>
                <a:miter lim="800000"/>
                <a:headEnd len="sm" w="sm" type="none"/>
                <a:tailEnd len="sm" w="sm" type="none"/>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a:t>
                </a:r>
                <a:endParaRPr b="0" i="0" sz="1400" u="none" cap="none" strike="noStrike">
                  <a:solidFill>
                    <a:srgbClr val="000000"/>
                  </a:solidFill>
                  <a:latin typeface="Arial"/>
                  <a:ea typeface="Arial"/>
                  <a:cs typeface="Arial"/>
                  <a:sym typeface="Arial"/>
                </a:endParaRPr>
              </a:p>
            </p:txBody>
          </p:sp>
        </p:grpSp>
        <p:grpSp>
          <p:nvGrpSpPr>
            <p:cNvPr id="864" name="Google Shape;864;p106"/>
            <p:cNvGrpSpPr/>
            <p:nvPr/>
          </p:nvGrpSpPr>
          <p:grpSpPr>
            <a:xfrm>
              <a:off x="4052" y="1708"/>
              <a:ext cx="329" cy="295"/>
              <a:chOff x="4052" y="1708"/>
              <a:chExt cx="329" cy="295"/>
            </a:xfrm>
          </p:grpSpPr>
          <p:sp>
            <p:nvSpPr>
              <p:cNvPr id="865" name="Google Shape;865;p106"/>
              <p:cNvSpPr/>
              <p:nvPr/>
            </p:nvSpPr>
            <p:spPr>
              <a:xfrm>
                <a:off x="4052" y="1708"/>
                <a:ext cx="329" cy="295"/>
              </a:xfrm>
              <a:custGeom>
                <a:rect b="b" l="l" r="r" t="t"/>
                <a:pathLst>
                  <a:path extrusionOk="0" h="295" w="329">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6" name="Google Shape;866;p106"/>
              <p:cNvSpPr/>
              <p:nvPr/>
            </p:nvSpPr>
            <p:spPr>
              <a:xfrm>
                <a:off x="4170" y="1759"/>
                <a:ext cx="120" cy="142"/>
              </a:xfrm>
              <a:prstGeom prst="rect">
                <a:avLst/>
              </a:prstGeom>
              <a:noFill/>
              <a:ln cap="flat" cmpd="tri" w="12700">
                <a:solidFill>
                  <a:schemeClr val="dk1"/>
                </a:solidFill>
                <a:prstDash val="dash"/>
                <a:miter lim="800000"/>
                <a:headEnd len="sm" w="sm" type="none"/>
                <a:tailEnd len="sm" w="sm" type="none"/>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B</a:t>
                </a:r>
                <a:endParaRPr b="0" i="0" sz="1400" u="none" cap="none" strike="noStrike">
                  <a:solidFill>
                    <a:srgbClr val="000000"/>
                  </a:solidFill>
                  <a:latin typeface="Arial"/>
                  <a:ea typeface="Arial"/>
                  <a:cs typeface="Arial"/>
                  <a:sym typeface="Arial"/>
                </a:endParaRPr>
              </a:p>
            </p:txBody>
          </p:sp>
        </p:grpSp>
        <p:grpSp>
          <p:nvGrpSpPr>
            <p:cNvPr id="867" name="Google Shape;867;p106"/>
            <p:cNvGrpSpPr/>
            <p:nvPr/>
          </p:nvGrpSpPr>
          <p:grpSpPr>
            <a:xfrm>
              <a:off x="4412" y="1708"/>
              <a:ext cx="329" cy="295"/>
              <a:chOff x="4412" y="1708"/>
              <a:chExt cx="329" cy="295"/>
            </a:xfrm>
          </p:grpSpPr>
          <p:sp>
            <p:nvSpPr>
              <p:cNvPr id="868" name="Google Shape;868;p106"/>
              <p:cNvSpPr/>
              <p:nvPr/>
            </p:nvSpPr>
            <p:spPr>
              <a:xfrm>
                <a:off x="4412" y="1708"/>
                <a:ext cx="329" cy="295"/>
              </a:xfrm>
              <a:custGeom>
                <a:rect b="b" l="l" r="r" t="t"/>
                <a:pathLst>
                  <a:path extrusionOk="0" h="295" w="329">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9" name="Google Shape;869;p106"/>
              <p:cNvSpPr/>
              <p:nvPr/>
            </p:nvSpPr>
            <p:spPr>
              <a:xfrm>
                <a:off x="4531" y="1759"/>
                <a:ext cx="117" cy="142"/>
              </a:xfrm>
              <a:prstGeom prst="rect">
                <a:avLst/>
              </a:prstGeom>
              <a:noFill/>
              <a:ln cap="flat" cmpd="tri" w="12700">
                <a:solidFill>
                  <a:schemeClr val="dk1"/>
                </a:solidFill>
                <a:prstDash val="dash"/>
                <a:miter lim="800000"/>
                <a:headEnd len="sm" w="sm" type="none"/>
                <a:tailEnd len="sm" w="sm" type="none"/>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C</a:t>
                </a:r>
                <a:endParaRPr b="0" i="0" sz="1400" u="none" cap="none" strike="noStrike">
                  <a:solidFill>
                    <a:srgbClr val="000000"/>
                  </a:solidFill>
                  <a:latin typeface="Arial"/>
                  <a:ea typeface="Arial"/>
                  <a:cs typeface="Arial"/>
                  <a:sym typeface="Arial"/>
                </a:endParaRPr>
              </a:p>
            </p:txBody>
          </p:sp>
        </p:grpSp>
        <p:grpSp>
          <p:nvGrpSpPr>
            <p:cNvPr id="870" name="Google Shape;870;p106"/>
            <p:cNvGrpSpPr/>
            <p:nvPr/>
          </p:nvGrpSpPr>
          <p:grpSpPr>
            <a:xfrm>
              <a:off x="4764" y="1708"/>
              <a:ext cx="329" cy="295"/>
              <a:chOff x="4764" y="1708"/>
              <a:chExt cx="329" cy="295"/>
            </a:xfrm>
          </p:grpSpPr>
          <p:sp>
            <p:nvSpPr>
              <p:cNvPr id="871" name="Google Shape;871;p106"/>
              <p:cNvSpPr/>
              <p:nvPr/>
            </p:nvSpPr>
            <p:spPr>
              <a:xfrm>
                <a:off x="4764" y="1708"/>
                <a:ext cx="329" cy="295"/>
              </a:xfrm>
              <a:custGeom>
                <a:rect b="b" l="l" r="r" t="t"/>
                <a:pathLst>
                  <a:path extrusionOk="0" h="295" w="329">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2" name="Google Shape;872;p106"/>
              <p:cNvSpPr/>
              <p:nvPr/>
            </p:nvSpPr>
            <p:spPr>
              <a:xfrm>
                <a:off x="4879" y="1759"/>
                <a:ext cx="126" cy="142"/>
              </a:xfrm>
              <a:prstGeom prst="rect">
                <a:avLst/>
              </a:prstGeom>
              <a:noFill/>
              <a:ln cap="flat" cmpd="tri" w="12700">
                <a:solidFill>
                  <a:schemeClr val="dk1"/>
                </a:solidFill>
                <a:prstDash val="dash"/>
                <a:miter lim="800000"/>
                <a:headEnd len="sm" w="sm" type="none"/>
                <a:tailEnd len="sm" w="sm" type="none"/>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D</a:t>
                </a:r>
                <a:endParaRPr b="0" i="0" sz="1400" u="none" cap="none" strike="noStrike">
                  <a:solidFill>
                    <a:srgbClr val="000000"/>
                  </a:solidFill>
                  <a:latin typeface="Arial"/>
                  <a:ea typeface="Arial"/>
                  <a:cs typeface="Arial"/>
                  <a:sym typeface="Arial"/>
                </a:endParaRPr>
              </a:p>
            </p:txBody>
          </p:sp>
        </p:grpSp>
      </p:grpSp>
      <p:sp>
        <p:nvSpPr>
          <p:cNvPr id="873" name="Google Shape;873;p106"/>
          <p:cNvSpPr/>
          <p:nvPr/>
        </p:nvSpPr>
        <p:spPr>
          <a:xfrm>
            <a:off x="9053220" y="2207817"/>
            <a:ext cx="1662113" cy="341632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Wash   30 min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Dry        40 min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 fold       20 min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Total= </a:t>
            </a:r>
            <a:r>
              <a:rPr b="1" i="0" lang="en-US" sz="1400" u="none" cap="none" strike="noStrike">
                <a:solidFill>
                  <a:schemeClr val="dk1"/>
                </a:solidFill>
                <a:latin typeface="Calibri"/>
                <a:ea typeface="Calibri"/>
                <a:cs typeface="Calibri"/>
                <a:sym typeface="Calibri"/>
              </a:rPr>
              <a:t>1Hr 30 min</a:t>
            </a:r>
            <a:r>
              <a:rPr b="1" i="0" lang="en-US" sz="1800" u="none" cap="none" strike="noStrike">
                <a:solidFill>
                  <a:schemeClr val="dk1"/>
                </a:solidFill>
                <a:latin typeface="Calibri"/>
                <a:ea typeface="Calibri"/>
                <a:cs typeface="Calibri"/>
                <a:sym typeface="Calibri"/>
              </a:rPr>
              <a:t>  / 90 min</a:t>
            </a:r>
            <a:endParaRPr b="0" i="0" sz="1400" u="none" cap="none" strike="noStrike">
              <a:solidFill>
                <a:srgbClr val="000000"/>
              </a:solidFill>
              <a:latin typeface="Arial"/>
              <a:ea typeface="Arial"/>
              <a:cs typeface="Arial"/>
              <a:sym typeface="Arial"/>
            </a:endParaRPr>
          </a:p>
        </p:txBody>
      </p:sp>
      <p:pic>
        <p:nvPicPr>
          <p:cNvPr id="874" name="Google Shape;874;p106"/>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107"/>
          <p:cNvSpPr/>
          <p:nvPr/>
        </p:nvSpPr>
        <p:spPr>
          <a:xfrm>
            <a:off x="2286000" y="1219201"/>
            <a:ext cx="8153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881" name="Google Shape;881;p107"/>
          <p:cNvSpPr/>
          <p:nvPr/>
        </p:nvSpPr>
        <p:spPr>
          <a:xfrm>
            <a:off x="2362200" y="1219201"/>
            <a:ext cx="7620000" cy="159428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882" name="Google Shape;882;p107"/>
          <p:cNvSpPr/>
          <p:nvPr/>
        </p:nvSpPr>
        <p:spPr>
          <a:xfrm>
            <a:off x="3907581" y="3244334"/>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3" name="Google Shape;883;p107"/>
          <p:cNvSpPr/>
          <p:nvPr/>
        </p:nvSpPr>
        <p:spPr>
          <a:xfrm>
            <a:off x="2590800" y="1371601"/>
            <a:ext cx="7391400"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884" name="Google Shape;884;p10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85" name="Google Shape;885;p107"/>
          <p:cNvSpPr txBox="1"/>
          <p:nvPr/>
        </p:nvSpPr>
        <p:spPr>
          <a:xfrm>
            <a:off x="1981200" y="274639"/>
            <a:ext cx="8229600" cy="504927"/>
          </a:xfrm>
          <a:prstGeom prst="rect">
            <a:avLst/>
          </a:prstGeom>
          <a:solidFill>
            <a:srgbClr val="9CC2E5"/>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0" i="0" lang="en-US" sz="3600" u="none" cap="none" strike="noStrike">
                <a:solidFill>
                  <a:schemeClr val="dk1"/>
                </a:solidFill>
                <a:latin typeface="Times New Roman"/>
                <a:ea typeface="Times New Roman"/>
                <a:cs typeface="Times New Roman"/>
                <a:sym typeface="Times New Roman"/>
              </a:rPr>
              <a:t>What is Pipelining?</a:t>
            </a:r>
            <a:endParaRPr b="0" i="0" sz="3600" u="none" cap="none" strike="noStrike">
              <a:solidFill>
                <a:schemeClr val="dk1"/>
              </a:solidFill>
              <a:latin typeface="Times New Roman"/>
              <a:ea typeface="Times New Roman"/>
              <a:cs typeface="Times New Roman"/>
              <a:sym typeface="Times New Roman"/>
            </a:endParaRPr>
          </a:p>
        </p:txBody>
      </p:sp>
      <p:sp>
        <p:nvSpPr>
          <p:cNvPr id="886" name="Google Shape;886;p107"/>
          <p:cNvSpPr txBox="1"/>
          <p:nvPr/>
        </p:nvSpPr>
        <p:spPr>
          <a:xfrm>
            <a:off x="942109" y="5791098"/>
            <a:ext cx="11028218" cy="590550"/>
          </a:xfrm>
          <a:prstGeom prst="rect">
            <a:avLst/>
          </a:prstGeom>
          <a:noFill/>
          <a:ln cap="flat" cmpd="sng" w="12700">
            <a:solidFill>
              <a:schemeClr val="dk2"/>
            </a:solidFill>
            <a:prstDash val="solid"/>
            <a:round/>
            <a:headEnd len="sm" w="sm" type="none"/>
            <a:tailEnd len="sm" w="sm" type="none"/>
          </a:ln>
        </p:spPr>
        <p:txBody>
          <a:bodyPr anchorCtr="0" anchor="t" bIns="44450" lIns="90475" spcFirstLastPara="1" rIns="90475" wrap="square" tIns="44450">
            <a:noAutofit/>
          </a:bodyPr>
          <a:lstStyle/>
          <a:p>
            <a:pPr indent="-285750" lvl="0" marL="28575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Sequential laundry takes </a:t>
            </a:r>
            <a:r>
              <a:rPr b="1" i="0" lang="en-US" sz="1800" u="none" cap="none" strike="noStrike">
                <a:solidFill>
                  <a:srgbClr val="0070C0"/>
                </a:solidFill>
                <a:latin typeface="Times New Roman"/>
                <a:ea typeface="Times New Roman"/>
                <a:cs typeface="Times New Roman"/>
                <a:sym typeface="Times New Roman"/>
              </a:rPr>
              <a:t>6 hours for 4 loads (90 min+90 min + 90 min + 90 min= </a:t>
            </a:r>
            <a:r>
              <a:rPr b="1" i="0" lang="en-US" sz="2000" u="none" cap="none" strike="noStrike">
                <a:solidFill>
                  <a:srgbClr val="C00000"/>
                </a:solidFill>
                <a:latin typeface="Times New Roman"/>
                <a:ea typeface="Times New Roman"/>
                <a:cs typeface="Times New Roman"/>
                <a:sym typeface="Times New Roman"/>
              </a:rPr>
              <a:t>360 Min)</a:t>
            </a:r>
            <a:endParaRPr b="0" i="0" sz="1400" u="none" cap="none" strike="noStrike">
              <a:solidFill>
                <a:srgbClr val="000000"/>
              </a:solidFill>
              <a:latin typeface="Arial"/>
              <a:ea typeface="Arial"/>
              <a:cs typeface="Arial"/>
              <a:sym typeface="Arial"/>
            </a:endParaRPr>
          </a:p>
          <a:p>
            <a:pPr indent="-285750" lvl="0" marL="285750" marR="0" rtl="0" algn="ctr">
              <a:lnSpc>
                <a:spcPct val="100000"/>
              </a:lnSpc>
              <a:spcBef>
                <a:spcPts val="28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If they learned pipelining, how long would  laundry take? </a:t>
            </a:r>
            <a:endParaRPr b="0" i="0" sz="1400" u="none" cap="none" strike="noStrike">
              <a:solidFill>
                <a:srgbClr val="000000"/>
              </a:solidFill>
              <a:latin typeface="Arial"/>
              <a:ea typeface="Arial"/>
              <a:cs typeface="Arial"/>
              <a:sym typeface="Arial"/>
            </a:endParaRPr>
          </a:p>
        </p:txBody>
      </p:sp>
      <p:grpSp>
        <p:nvGrpSpPr>
          <p:cNvPr id="887" name="Google Shape;887;p107"/>
          <p:cNvGrpSpPr/>
          <p:nvPr/>
        </p:nvGrpSpPr>
        <p:grpSpPr>
          <a:xfrm>
            <a:off x="2368550" y="2571751"/>
            <a:ext cx="522288" cy="468313"/>
            <a:chOff x="532" y="1620"/>
            <a:chExt cx="329" cy="295"/>
          </a:xfrm>
        </p:grpSpPr>
        <p:sp>
          <p:nvSpPr>
            <p:cNvPr id="888" name="Google Shape;888;p107"/>
            <p:cNvSpPr/>
            <p:nvPr/>
          </p:nvSpPr>
          <p:spPr>
            <a:xfrm>
              <a:off x="532" y="1620"/>
              <a:ext cx="329" cy="295"/>
            </a:xfrm>
            <a:custGeom>
              <a:rect b="b" l="l" r="r" t="t"/>
              <a:pathLst>
                <a:path extrusionOk="0" h="295" w="329">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9" name="Google Shape;889;p107"/>
            <p:cNvSpPr/>
            <p:nvPr/>
          </p:nvSpPr>
          <p:spPr>
            <a:xfrm>
              <a:off x="608" y="1671"/>
              <a:ext cx="203" cy="231"/>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a:t>
              </a:r>
              <a:endParaRPr b="0" i="0" sz="1400" u="none" cap="none" strike="noStrike">
                <a:solidFill>
                  <a:srgbClr val="000000"/>
                </a:solidFill>
                <a:latin typeface="Arial"/>
                <a:ea typeface="Arial"/>
                <a:cs typeface="Arial"/>
                <a:sym typeface="Arial"/>
              </a:endParaRPr>
            </a:p>
          </p:txBody>
        </p:sp>
      </p:grpSp>
      <p:grpSp>
        <p:nvGrpSpPr>
          <p:cNvPr id="890" name="Google Shape;890;p107"/>
          <p:cNvGrpSpPr/>
          <p:nvPr/>
        </p:nvGrpSpPr>
        <p:grpSpPr>
          <a:xfrm>
            <a:off x="2355850" y="3397251"/>
            <a:ext cx="522288" cy="468313"/>
            <a:chOff x="524" y="2140"/>
            <a:chExt cx="329" cy="295"/>
          </a:xfrm>
        </p:grpSpPr>
        <p:sp>
          <p:nvSpPr>
            <p:cNvPr id="891" name="Google Shape;891;p107"/>
            <p:cNvSpPr/>
            <p:nvPr/>
          </p:nvSpPr>
          <p:spPr>
            <a:xfrm>
              <a:off x="524" y="2140"/>
              <a:ext cx="329" cy="295"/>
            </a:xfrm>
            <a:custGeom>
              <a:rect b="b" l="l" r="r" t="t"/>
              <a:pathLst>
                <a:path extrusionOk="0" h="295" w="329">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2" name="Google Shape;892;p107"/>
            <p:cNvSpPr/>
            <p:nvPr/>
          </p:nvSpPr>
          <p:spPr>
            <a:xfrm>
              <a:off x="603" y="2191"/>
              <a:ext cx="197" cy="231"/>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B</a:t>
              </a:r>
              <a:endParaRPr b="0" i="0" sz="1400" u="none" cap="none" strike="noStrike">
                <a:solidFill>
                  <a:srgbClr val="000000"/>
                </a:solidFill>
                <a:latin typeface="Arial"/>
                <a:ea typeface="Arial"/>
                <a:cs typeface="Arial"/>
                <a:sym typeface="Arial"/>
              </a:endParaRPr>
            </a:p>
          </p:txBody>
        </p:sp>
      </p:grpSp>
      <p:grpSp>
        <p:nvGrpSpPr>
          <p:cNvPr id="893" name="Google Shape;893;p107"/>
          <p:cNvGrpSpPr/>
          <p:nvPr/>
        </p:nvGrpSpPr>
        <p:grpSpPr>
          <a:xfrm>
            <a:off x="2330450" y="4133852"/>
            <a:ext cx="522288" cy="468313"/>
            <a:chOff x="508" y="2604"/>
            <a:chExt cx="329" cy="295"/>
          </a:xfrm>
        </p:grpSpPr>
        <p:sp>
          <p:nvSpPr>
            <p:cNvPr id="894" name="Google Shape;894;p107"/>
            <p:cNvSpPr/>
            <p:nvPr/>
          </p:nvSpPr>
          <p:spPr>
            <a:xfrm>
              <a:off x="508" y="2604"/>
              <a:ext cx="329" cy="295"/>
            </a:xfrm>
            <a:custGeom>
              <a:rect b="b" l="l" r="r" t="t"/>
              <a:pathLst>
                <a:path extrusionOk="0" h="295" w="329">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5" name="Google Shape;895;p107"/>
            <p:cNvSpPr/>
            <p:nvPr/>
          </p:nvSpPr>
          <p:spPr>
            <a:xfrm>
              <a:off x="590" y="2655"/>
              <a:ext cx="192" cy="231"/>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C</a:t>
              </a:r>
              <a:endParaRPr b="0" i="0" sz="1400" u="none" cap="none" strike="noStrike">
                <a:solidFill>
                  <a:srgbClr val="000000"/>
                </a:solidFill>
                <a:latin typeface="Arial"/>
                <a:ea typeface="Arial"/>
                <a:cs typeface="Arial"/>
                <a:sym typeface="Arial"/>
              </a:endParaRPr>
            </a:p>
          </p:txBody>
        </p:sp>
      </p:grpSp>
      <p:grpSp>
        <p:nvGrpSpPr>
          <p:cNvPr id="896" name="Google Shape;896;p107"/>
          <p:cNvGrpSpPr/>
          <p:nvPr/>
        </p:nvGrpSpPr>
        <p:grpSpPr>
          <a:xfrm>
            <a:off x="2317750" y="4883152"/>
            <a:ext cx="522288" cy="468313"/>
            <a:chOff x="500" y="3076"/>
            <a:chExt cx="329" cy="295"/>
          </a:xfrm>
        </p:grpSpPr>
        <p:sp>
          <p:nvSpPr>
            <p:cNvPr id="897" name="Google Shape;897;p107"/>
            <p:cNvSpPr/>
            <p:nvPr/>
          </p:nvSpPr>
          <p:spPr>
            <a:xfrm>
              <a:off x="500" y="3076"/>
              <a:ext cx="329" cy="295"/>
            </a:xfrm>
            <a:custGeom>
              <a:rect b="b" l="l" r="r" t="t"/>
              <a:pathLst>
                <a:path extrusionOk="0" h="295" w="329">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8" name="Google Shape;898;p107"/>
            <p:cNvSpPr/>
            <p:nvPr/>
          </p:nvSpPr>
          <p:spPr>
            <a:xfrm>
              <a:off x="574" y="3127"/>
              <a:ext cx="207" cy="231"/>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D</a:t>
              </a:r>
              <a:endParaRPr b="0" i="0" sz="1400" u="none" cap="none" strike="noStrike">
                <a:solidFill>
                  <a:srgbClr val="000000"/>
                </a:solidFill>
                <a:latin typeface="Arial"/>
                <a:ea typeface="Arial"/>
                <a:cs typeface="Arial"/>
                <a:sym typeface="Arial"/>
              </a:endParaRPr>
            </a:p>
          </p:txBody>
        </p:sp>
      </p:grpSp>
      <p:sp>
        <p:nvSpPr>
          <p:cNvPr id="899" name="Google Shape;899;p107"/>
          <p:cNvSpPr/>
          <p:nvPr/>
        </p:nvSpPr>
        <p:spPr>
          <a:xfrm>
            <a:off x="3053922" y="2081214"/>
            <a:ext cx="416782" cy="366767"/>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30</a:t>
            </a:r>
            <a:endParaRPr b="0" i="0" sz="1400" u="none" cap="none" strike="noStrike">
              <a:solidFill>
                <a:srgbClr val="000000"/>
              </a:solidFill>
              <a:latin typeface="Arial"/>
              <a:ea typeface="Arial"/>
              <a:cs typeface="Arial"/>
              <a:sym typeface="Arial"/>
            </a:endParaRPr>
          </a:p>
        </p:txBody>
      </p:sp>
      <p:grpSp>
        <p:nvGrpSpPr>
          <p:cNvPr id="900" name="Google Shape;900;p107"/>
          <p:cNvGrpSpPr/>
          <p:nvPr/>
        </p:nvGrpSpPr>
        <p:grpSpPr>
          <a:xfrm>
            <a:off x="1524952" y="1304"/>
            <a:ext cx="944" cy="0"/>
            <a:chOff x="952" y="1304"/>
            <a:chExt cx="944" cy="0"/>
          </a:xfrm>
        </p:grpSpPr>
        <p:cxnSp>
          <p:nvCxnSpPr>
            <p:cNvPr id="901" name="Google Shape;901;p107"/>
            <p:cNvCxnSpPr/>
            <p:nvPr/>
          </p:nvCxnSpPr>
          <p:spPr>
            <a:xfrm>
              <a:off x="952" y="1304"/>
              <a:ext cx="288" cy="0"/>
            </a:xfrm>
            <a:prstGeom prst="straightConnector1">
              <a:avLst/>
            </a:prstGeom>
            <a:noFill/>
            <a:ln cap="flat" cmpd="sng" w="50800">
              <a:solidFill>
                <a:srgbClr val="F6BF69"/>
              </a:solidFill>
              <a:prstDash val="solid"/>
              <a:round/>
              <a:headEnd len="sm" w="sm" type="none"/>
              <a:tailEnd len="sm" w="sm" type="none"/>
            </a:ln>
          </p:spPr>
        </p:cxnSp>
        <p:cxnSp>
          <p:nvCxnSpPr>
            <p:cNvPr id="902" name="Google Shape;902;p107"/>
            <p:cNvCxnSpPr/>
            <p:nvPr/>
          </p:nvCxnSpPr>
          <p:spPr>
            <a:xfrm>
              <a:off x="1280" y="1304"/>
              <a:ext cx="360" cy="0"/>
            </a:xfrm>
            <a:prstGeom prst="straightConnector1">
              <a:avLst/>
            </a:prstGeom>
            <a:noFill/>
            <a:ln cap="flat" cmpd="sng" w="50800">
              <a:solidFill>
                <a:srgbClr val="A2C1FE"/>
              </a:solidFill>
              <a:prstDash val="solid"/>
              <a:round/>
              <a:headEnd len="sm" w="sm" type="none"/>
              <a:tailEnd len="sm" w="sm" type="none"/>
            </a:ln>
          </p:spPr>
        </p:cxnSp>
        <p:cxnSp>
          <p:nvCxnSpPr>
            <p:cNvPr id="903" name="Google Shape;903;p107"/>
            <p:cNvCxnSpPr/>
            <p:nvPr/>
          </p:nvCxnSpPr>
          <p:spPr>
            <a:xfrm>
              <a:off x="1680" y="1304"/>
              <a:ext cx="216" cy="0"/>
            </a:xfrm>
            <a:prstGeom prst="straightConnector1">
              <a:avLst/>
            </a:prstGeom>
            <a:noFill/>
            <a:ln cap="flat" cmpd="sng" w="50800">
              <a:solidFill>
                <a:schemeClr val="hlink"/>
              </a:solidFill>
              <a:prstDash val="solid"/>
              <a:round/>
              <a:headEnd len="sm" w="sm" type="none"/>
              <a:tailEnd len="sm" w="sm" type="none"/>
            </a:ln>
          </p:spPr>
        </p:cxnSp>
      </p:grpSp>
      <p:sp>
        <p:nvSpPr>
          <p:cNvPr id="904" name="Google Shape;904;p107"/>
          <p:cNvSpPr/>
          <p:nvPr/>
        </p:nvSpPr>
        <p:spPr>
          <a:xfrm>
            <a:off x="3638122" y="2081214"/>
            <a:ext cx="416782" cy="366767"/>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40</a:t>
            </a:r>
            <a:endParaRPr b="0" i="0" sz="1400" u="none" cap="none" strike="noStrike">
              <a:solidFill>
                <a:srgbClr val="000000"/>
              </a:solidFill>
              <a:latin typeface="Arial"/>
              <a:ea typeface="Arial"/>
              <a:cs typeface="Arial"/>
              <a:sym typeface="Arial"/>
            </a:endParaRPr>
          </a:p>
        </p:txBody>
      </p:sp>
      <p:sp>
        <p:nvSpPr>
          <p:cNvPr id="905" name="Google Shape;905;p107"/>
          <p:cNvSpPr/>
          <p:nvPr/>
        </p:nvSpPr>
        <p:spPr>
          <a:xfrm>
            <a:off x="4158822" y="2081214"/>
            <a:ext cx="416782" cy="366767"/>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20</a:t>
            </a:r>
            <a:endParaRPr b="0" i="0" sz="1400" u="none" cap="none" strike="noStrike">
              <a:solidFill>
                <a:srgbClr val="000000"/>
              </a:solidFill>
              <a:latin typeface="Arial"/>
              <a:ea typeface="Arial"/>
              <a:cs typeface="Arial"/>
              <a:sym typeface="Arial"/>
            </a:endParaRPr>
          </a:p>
        </p:txBody>
      </p:sp>
      <p:cxnSp>
        <p:nvCxnSpPr>
          <p:cNvPr id="906" name="Google Shape;906;p107"/>
          <p:cNvCxnSpPr/>
          <p:nvPr/>
        </p:nvCxnSpPr>
        <p:spPr>
          <a:xfrm>
            <a:off x="3530600" y="1898650"/>
            <a:ext cx="0" cy="304800"/>
          </a:xfrm>
          <a:prstGeom prst="straightConnector1">
            <a:avLst/>
          </a:prstGeom>
          <a:noFill/>
          <a:ln cap="flat" cmpd="sng" w="12700">
            <a:solidFill>
              <a:schemeClr val="dk1"/>
            </a:solidFill>
            <a:prstDash val="solid"/>
            <a:round/>
            <a:headEnd len="sm" w="sm" type="none"/>
            <a:tailEnd len="sm" w="sm" type="none"/>
          </a:ln>
        </p:spPr>
      </p:cxnSp>
      <p:cxnSp>
        <p:nvCxnSpPr>
          <p:cNvPr id="907" name="Google Shape;907;p107"/>
          <p:cNvCxnSpPr/>
          <p:nvPr/>
        </p:nvCxnSpPr>
        <p:spPr>
          <a:xfrm>
            <a:off x="4165600" y="1898650"/>
            <a:ext cx="0" cy="304800"/>
          </a:xfrm>
          <a:prstGeom prst="straightConnector1">
            <a:avLst/>
          </a:prstGeom>
          <a:noFill/>
          <a:ln cap="flat" cmpd="sng" w="12700">
            <a:solidFill>
              <a:schemeClr val="dk1"/>
            </a:solidFill>
            <a:prstDash val="solid"/>
            <a:round/>
            <a:headEnd len="sm" w="sm" type="none"/>
            <a:tailEnd len="sm" w="sm" type="none"/>
          </a:ln>
        </p:spPr>
      </p:cxnSp>
      <p:cxnSp>
        <p:nvCxnSpPr>
          <p:cNvPr id="908" name="Google Shape;908;p107"/>
          <p:cNvCxnSpPr/>
          <p:nvPr/>
        </p:nvCxnSpPr>
        <p:spPr>
          <a:xfrm>
            <a:off x="4572000" y="1898650"/>
            <a:ext cx="0" cy="304800"/>
          </a:xfrm>
          <a:prstGeom prst="straightConnector1">
            <a:avLst/>
          </a:prstGeom>
          <a:noFill/>
          <a:ln cap="flat" cmpd="sng" w="12700">
            <a:solidFill>
              <a:schemeClr val="dk1"/>
            </a:solidFill>
            <a:prstDash val="solid"/>
            <a:round/>
            <a:headEnd len="sm" w="sm" type="none"/>
            <a:tailEnd len="sm" w="sm" type="none"/>
          </a:ln>
        </p:spPr>
      </p:cxnSp>
      <p:sp>
        <p:nvSpPr>
          <p:cNvPr id="909" name="Google Shape;909;p107"/>
          <p:cNvSpPr/>
          <p:nvPr/>
        </p:nvSpPr>
        <p:spPr>
          <a:xfrm>
            <a:off x="4628722" y="2081214"/>
            <a:ext cx="416782" cy="366767"/>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30</a:t>
            </a:r>
            <a:endParaRPr b="0" i="0" sz="1400" u="none" cap="none" strike="noStrike">
              <a:solidFill>
                <a:srgbClr val="000000"/>
              </a:solidFill>
              <a:latin typeface="Arial"/>
              <a:ea typeface="Arial"/>
              <a:cs typeface="Arial"/>
              <a:sym typeface="Arial"/>
            </a:endParaRPr>
          </a:p>
        </p:txBody>
      </p:sp>
      <p:grpSp>
        <p:nvGrpSpPr>
          <p:cNvPr id="910" name="Google Shape;910;p107"/>
          <p:cNvGrpSpPr/>
          <p:nvPr/>
        </p:nvGrpSpPr>
        <p:grpSpPr>
          <a:xfrm>
            <a:off x="1525944" y="1304"/>
            <a:ext cx="944" cy="0"/>
            <a:chOff x="1944" y="1304"/>
            <a:chExt cx="944" cy="0"/>
          </a:xfrm>
        </p:grpSpPr>
        <p:cxnSp>
          <p:nvCxnSpPr>
            <p:cNvPr id="911" name="Google Shape;911;p107"/>
            <p:cNvCxnSpPr/>
            <p:nvPr/>
          </p:nvCxnSpPr>
          <p:spPr>
            <a:xfrm>
              <a:off x="1944" y="1304"/>
              <a:ext cx="288" cy="0"/>
            </a:xfrm>
            <a:prstGeom prst="straightConnector1">
              <a:avLst/>
            </a:prstGeom>
            <a:noFill/>
            <a:ln cap="flat" cmpd="sng" w="50800">
              <a:solidFill>
                <a:srgbClr val="F6BF69"/>
              </a:solidFill>
              <a:prstDash val="solid"/>
              <a:round/>
              <a:headEnd len="sm" w="sm" type="none"/>
              <a:tailEnd len="sm" w="sm" type="none"/>
            </a:ln>
          </p:spPr>
        </p:cxnSp>
        <p:cxnSp>
          <p:nvCxnSpPr>
            <p:cNvPr id="912" name="Google Shape;912;p107"/>
            <p:cNvCxnSpPr/>
            <p:nvPr/>
          </p:nvCxnSpPr>
          <p:spPr>
            <a:xfrm>
              <a:off x="2272" y="1304"/>
              <a:ext cx="360" cy="0"/>
            </a:xfrm>
            <a:prstGeom prst="straightConnector1">
              <a:avLst/>
            </a:prstGeom>
            <a:noFill/>
            <a:ln cap="flat" cmpd="sng" w="50800">
              <a:solidFill>
                <a:srgbClr val="A2C1FE"/>
              </a:solidFill>
              <a:prstDash val="solid"/>
              <a:round/>
              <a:headEnd len="sm" w="sm" type="none"/>
              <a:tailEnd len="sm" w="sm" type="none"/>
            </a:ln>
          </p:spPr>
        </p:cxnSp>
        <p:cxnSp>
          <p:nvCxnSpPr>
            <p:cNvPr id="913" name="Google Shape;913;p107"/>
            <p:cNvCxnSpPr/>
            <p:nvPr/>
          </p:nvCxnSpPr>
          <p:spPr>
            <a:xfrm>
              <a:off x="2672" y="1304"/>
              <a:ext cx="216" cy="0"/>
            </a:xfrm>
            <a:prstGeom prst="straightConnector1">
              <a:avLst/>
            </a:prstGeom>
            <a:noFill/>
            <a:ln cap="flat" cmpd="sng" w="50800">
              <a:solidFill>
                <a:schemeClr val="hlink"/>
              </a:solidFill>
              <a:prstDash val="solid"/>
              <a:round/>
              <a:headEnd len="sm" w="sm" type="none"/>
              <a:tailEnd len="sm" w="sm" type="none"/>
            </a:ln>
          </p:spPr>
        </p:cxnSp>
      </p:grpSp>
      <p:sp>
        <p:nvSpPr>
          <p:cNvPr id="914" name="Google Shape;914;p107"/>
          <p:cNvSpPr/>
          <p:nvPr/>
        </p:nvSpPr>
        <p:spPr>
          <a:xfrm>
            <a:off x="5212922" y="2081214"/>
            <a:ext cx="416782" cy="366767"/>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40</a:t>
            </a:r>
            <a:endParaRPr b="0" i="0" sz="1400" u="none" cap="none" strike="noStrike">
              <a:solidFill>
                <a:srgbClr val="000000"/>
              </a:solidFill>
              <a:latin typeface="Arial"/>
              <a:ea typeface="Arial"/>
              <a:cs typeface="Arial"/>
              <a:sym typeface="Arial"/>
            </a:endParaRPr>
          </a:p>
        </p:txBody>
      </p:sp>
      <p:sp>
        <p:nvSpPr>
          <p:cNvPr id="915" name="Google Shape;915;p107"/>
          <p:cNvSpPr/>
          <p:nvPr/>
        </p:nvSpPr>
        <p:spPr>
          <a:xfrm>
            <a:off x="5733622" y="2081214"/>
            <a:ext cx="416782" cy="366767"/>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20</a:t>
            </a:r>
            <a:endParaRPr b="0" i="0" sz="1400" u="none" cap="none" strike="noStrike">
              <a:solidFill>
                <a:srgbClr val="000000"/>
              </a:solidFill>
              <a:latin typeface="Arial"/>
              <a:ea typeface="Arial"/>
              <a:cs typeface="Arial"/>
              <a:sym typeface="Arial"/>
            </a:endParaRPr>
          </a:p>
        </p:txBody>
      </p:sp>
      <p:cxnSp>
        <p:nvCxnSpPr>
          <p:cNvPr id="916" name="Google Shape;916;p107"/>
          <p:cNvCxnSpPr/>
          <p:nvPr/>
        </p:nvCxnSpPr>
        <p:spPr>
          <a:xfrm>
            <a:off x="5105400" y="1898650"/>
            <a:ext cx="0" cy="304800"/>
          </a:xfrm>
          <a:prstGeom prst="straightConnector1">
            <a:avLst/>
          </a:prstGeom>
          <a:noFill/>
          <a:ln cap="flat" cmpd="sng" w="12700">
            <a:solidFill>
              <a:schemeClr val="dk1"/>
            </a:solidFill>
            <a:prstDash val="solid"/>
            <a:round/>
            <a:headEnd len="sm" w="sm" type="none"/>
            <a:tailEnd len="sm" w="sm" type="none"/>
          </a:ln>
        </p:spPr>
      </p:cxnSp>
      <p:cxnSp>
        <p:nvCxnSpPr>
          <p:cNvPr id="917" name="Google Shape;917;p107"/>
          <p:cNvCxnSpPr/>
          <p:nvPr/>
        </p:nvCxnSpPr>
        <p:spPr>
          <a:xfrm>
            <a:off x="5740400" y="1898650"/>
            <a:ext cx="0" cy="304800"/>
          </a:xfrm>
          <a:prstGeom prst="straightConnector1">
            <a:avLst/>
          </a:prstGeom>
          <a:noFill/>
          <a:ln cap="flat" cmpd="sng" w="12700">
            <a:solidFill>
              <a:schemeClr val="dk1"/>
            </a:solidFill>
            <a:prstDash val="solid"/>
            <a:round/>
            <a:headEnd len="sm" w="sm" type="none"/>
            <a:tailEnd len="sm" w="sm" type="none"/>
          </a:ln>
        </p:spPr>
      </p:cxnSp>
      <p:cxnSp>
        <p:nvCxnSpPr>
          <p:cNvPr id="918" name="Google Shape;918;p107"/>
          <p:cNvCxnSpPr/>
          <p:nvPr/>
        </p:nvCxnSpPr>
        <p:spPr>
          <a:xfrm>
            <a:off x="6146800" y="1898650"/>
            <a:ext cx="0" cy="304800"/>
          </a:xfrm>
          <a:prstGeom prst="straightConnector1">
            <a:avLst/>
          </a:prstGeom>
          <a:noFill/>
          <a:ln cap="flat" cmpd="sng" w="12700">
            <a:solidFill>
              <a:schemeClr val="dk1"/>
            </a:solidFill>
            <a:prstDash val="solid"/>
            <a:round/>
            <a:headEnd len="sm" w="sm" type="none"/>
            <a:tailEnd len="sm" w="sm" type="none"/>
          </a:ln>
        </p:spPr>
      </p:cxnSp>
      <p:sp>
        <p:nvSpPr>
          <p:cNvPr id="919" name="Google Shape;919;p107"/>
          <p:cNvSpPr/>
          <p:nvPr/>
        </p:nvSpPr>
        <p:spPr>
          <a:xfrm>
            <a:off x="6203522" y="2081214"/>
            <a:ext cx="416782" cy="366767"/>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30</a:t>
            </a:r>
            <a:endParaRPr b="0" i="0" sz="1400" u="none" cap="none" strike="noStrike">
              <a:solidFill>
                <a:srgbClr val="000000"/>
              </a:solidFill>
              <a:latin typeface="Arial"/>
              <a:ea typeface="Arial"/>
              <a:cs typeface="Arial"/>
              <a:sym typeface="Arial"/>
            </a:endParaRPr>
          </a:p>
        </p:txBody>
      </p:sp>
      <p:grpSp>
        <p:nvGrpSpPr>
          <p:cNvPr id="920" name="Google Shape;920;p107"/>
          <p:cNvGrpSpPr/>
          <p:nvPr/>
        </p:nvGrpSpPr>
        <p:grpSpPr>
          <a:xfrm>
            <a:off x="1526936" y="1304"/>
            <a:ext cx="944" cy="0"/>
            <a:chOff x="2936" y="1304"/>
            <a:chExt cx="944" cy="0"/>
          </a:xfrm>
        </p:grpSpPr>
        <p:cxnSp>
          <p:nvCxnSpPr>
            <p:cNvPr id="921" name="Google Shape;921;p107"/>
            <p:cNvCxnSpPr/>
            <p:nvPr/>
          </p:nvCxnSpPr>
          <p:spPr>
            <a:xfrm>
              <a:off x="2936" y="1304"/>
              <a:ext cx="288" cy="0"/>
            </a:xfrm>
            <a:prstGeom prst="straightConnector1">
              <a:avLst/>
            </a:prstGeom>
            <a:noFill/>
            <a:ln cap="flat" cmpd="sng" w="50800">
              <a:solidFill>
                <a:srgbClr val="F6BF69"/>
              </a:solidFill>
              <a:prstDash val="solid"/>
              <a:round/>
              <a:headEnd len="sm" w="sm" type="none"/>
              <a:tailEnd len="sm" w="sm" type="none"/>
            </a:ln>
          </p:spPr>
        </p:cxnSp>
        <p:cxnSp>
          <p:nvCxnSpPr>
            <p:cNvPr id="922" name="Google Shape;922;p107"/>
            <p:cNvCxnSpPr/>
            <p:nvPr/>
          </p:nvCxnSpPr>
          <p:spPr>
            <a:xfrm>
              <a:off x="3264" y="1304"/>
              <a:ext cx="360" cy="0"/>
            </a:xfrm>
            <a:prstGeom prst="straightConnector1">
              <a:avLst/>
            </a:prstGeom>
            <a:noFill/>
            <a:ln cap="flat" cmpd="sng" w="50800">
              <a:solidFill>
                <a:srgbClr val="A2C1FE"/>
              </a:solidFill>
              <a:prstDash val="solid"/>
              <a:round/>
              <a:headEnd len="sm" w="sm" type="none"/>
              <a:tailEnd len="sm" w="sm" type="none"/>
            </a:ln>
          </p:spPr>
        </p:cxnSp>
        <p:cxnSp>
          <p:nvCxnSpPr>
            <p:cNvPr id="923" name="Google Shape;923;p107"/>
            <p:cNvCxnSpPr/>
            <p:nvPr/>
          </p:nvCxnSpPr>
          <p:spPr>
            <a:xfrm>
              <a:off x="3664" y="1304"/>
              <a:ext cx="216" cy="0"/>
            </a:xfrm>
            <a:prstGeom prst="straightConnector1">
              <a:avLst/>
            </a:prstGeom>
            <a:noFill/>
            <a:ln cap="flat" cmpd="sng" w="50800">
              <a:solidFill>
                <a:schemeClr val="hlink"/>
              </a:solidFill>
              <a:prstDash val="solid"/>
              <a:round/>
              <a:headEnd len="sm" w="sm" type="none"/>
              <a:tailEnd len="sm" w="sm" type="none"/>
            </a:ln>
          </p:spPr>
        </p:cxnSp>
      </p:grpSp>
      <p:sp>
        <p:nvSpPr>
          <p:cNvPr id="924" name="Google Shape;924;p107"/>
          <p:cNvSpPr/>
          <p:nvPr/>
        </p:nvSpPr>
        <p:spPr>
          <a:xfrm>
            <a:off x="6787722" y="2081214"/>
            <a:ext cx="416782" cy="366767"/>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40</a:t>
            </a:r>
            <a:endParaRPr b="0" i="0" sz="1400" u="none" cap="none" strike="noStrike">
              <a:solidFill>
                <a:srgbClr val="000000"/>
              </a:solidFill>
              <a:latin typeface="Arial"/>
              <a:ea typeface="Arial"/>
              <a:cs typeface="Arial"/>
              <a:sym typeface="Arial"/>
            </a:endParaRPr>
          </a:p>
        </p:txBody>
      </p:sp>
      <p:sp>
        <p:nvSpPr>
          <p:cNvPr id="925" name="Google Shape;925;p107"/>
          <p:cNvSpPr/>
          <p:nvPr/>
        </p:nvSpPr>
        <p:spPr>
          <a:xfrm>
            <a:off x="7308422" y="2081214"/>
            <a:ext cx="416782" cy="366767"/>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20</a:t>
            </a:r>
            <a:endParaRPr b="0" i="0" sz="1400" u="none" cap="none" strike="noStrike">
              <a:solidFill>
                <a:srgbClr val="000000"/>
              </a:solidFill>
              <a:latin typeface="Arial"/>
              <a:ea typeface="Arial"/>
              <a:cs typeface="Arial"/>
              <a:sym typeface="Arial"/>
            </a:endParaRPr>
          </a:p>
        </p:txBody>
      </p:sp>
      <p:cxnSp>
        <p:nvCxnSpPr>
          <p:cNvPr id="926" name="Google Shape;926;p107"/>
          <p:cNvCxnSpPr/>
          <p:nvPr/>
        </p:nvCxnSpPr>
        <p:spPr>
          <a:xfrm>
            <a:off x="6680200" y="1898650"/>
            <a:ext cx="0" cy="304800"/>
          </a:xfrm>
          <a:prstGeom prst="straightConnector1">
            <a:avLst/>
          </a:prstGeom>
          <a:noFill/>
          <a:ln cap="flat" cmpd="sng" w="12700">
            <a:solidFill>
              <a:schemeClr val="dk1"/>
            </a:solidFill>
            <a:prstDash val="solid"/>
            <a:round/>
            <a:headEnd len="sm" w="sm" type="none"/>
            <a:tailEnd len="sm" w="sm" type="none"/>
          </a:ln>
        </p:spPr>
      </p:cxnSp>
      <p:cxnSp>
        <p:nvCxnSpPr>
          <p:cNvPr id="927" name="Google Shape;927;p107"/>
          <p:cNvCxnSpPr/>
          <p:nvPr/>
        </p:nvCxnSpPr>
        <p:spPr>
          <a:xfrm>
            <a:off x="7315200" y="1898650"/>
            <a:ext cx="0" cy="304800"/>
          </a:xfrm>
          <a:prstGeom prst="straightConnector1">
            <a:avLst/>
          </a:prstGeom>
          <a:noFill/>
          <a:ln cap="flat" cmpd="sng" w="12700">
            <a:solidFill>
              <a:schemeClr val="dk1"/>
            </a:solidFill>
            <a:prstDash val="solid"/>
            <a:round/>
            <a:headEnd len="sm" w="sm" type="none"/>
            <a:tailEnd len="sm" w="sm" type="none"/>
          </a:ln>
        </p:spPr>
      </p:cxnSp>
      <p:cxnSp>
        <p:nvCxnSpPr>
          <p:cNvPr id="928" name="Google Shape;928;p107"/>
          <p:cNvCxnSpPr/>
          <p:nvPr/>
        </p:nvCxnSpPr>
        <p:spPr>
          <a:xfrm>
            <a:off x="7721600" y="1898650"/>
            <a:ext cx="0" cy="304800"/>
          </a:xfrm>
          <a:prstGeom prst="straightConnector1">
            <a:avLst/>
          </a:prstGeom>
          <a:noFill/>
          <a:ln cap="flat" cmpd="sng" w="12700">
            <a:solidFill>
              <a:schemeClr val="dk1"/>
            </a:solidFill>
            <a:prstDash val="solid"/>
            <a:round/>
            <a:headEnd len="sm" w="sm" type="none"/>
            <a:tailEnd len="sm" w="sm" type="none"/>
          </a:ln>
        </p:spPr>
      </p:cxnSp>
      <p:sp>
        <p:nvSpPr>
          <p:cNvPr id="929" name="Google Shape;929;p107"/>
          <p:cNvSpPr/>
          <p:nvPr/>
        </p:nvSpPr>
        <p:spPr>
          <a:xfrm>
            <a:off x="7778322" y="2081214"/>
            <a:ext cx="416782" cy="366767"/>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30</a:t>
            </a:r>
            <a:endParaRPr b="0" i="0" sz="1400" u="none" cap="none" strike="noStrike">
              <a:solidFill>
                <a:srgbClr val="000000"/>
              </a:solidFill>
              <a:latin typeface="Arial"/>
              <a:ea typeface="Arial"/>
              <a:cs typeface="Arial"/>
              <a:sym typeface="Arial"/>
            </a:endParaRPr>
          </a:p>
        </p:txBody>
      </p:sp>
      <p:grpSp>
        <p:nvGrpSpPr>
          <p:cNvPr id="930" name="Google Shape;930;p107"/>
          <p:cNvGrpSpPr/>
          <p:nvPr/>
        </p:nvGrpSpPr>
        <p:grpSpPr>
          <a:xfrm>
            <a:off x="1527928" y="1304"/>
            <a:ext cx="944" cy="0"/>
            <a:chOff x="3928" y="1304"/>
            <a:chExt cx="944" cy="0"/>
          </a:xfrm>
        </p:grpSpPr>
        <p:cxnSp>
          <p:nvCxnSpPr>
            <p:cNvPr id="931" name="Google Shape;931;p107"/>
            <p:cNvCxnSpPr/>
            <p:nvPr/>
          </p:nvCxnSpPr>
          <p:spPr>
            <a:xfrm>
              <a:off x="3928" y="1304"/>
              <a:ext cx="288" cy="0"/>
            </a:xfrm>
            <a:prstGeom prst="straightConnector1">
              <a:avLst/>
            </a:prstGeom>
            <a:noFill/>
            <a:ln cap="flat" cmpd="sng" w="50800">
              <a:solidFill>
                <a:srgbClr val="F6BF69"/>
              </a:solidFill>
              <a:prstDash val="solid"/>
              <a:round/>
              <a:headEnd len="sm" w="sm" type="none"/>
              <a:tailEnd len="sm" w="sm" type="none"/>
            </a:ln>
          </p:spPr>
        </p:cxnSp>
        <p:cxnSp>
          <p:nvCxnSpPr>
            <p:cNvPr id="932" name="Google Shape;932;p107"/>
            <p:cNvCxnSpPr/>
            <p:nvPr/>
          </p:nvCxnSpPr>
          <p:spPr>
            <a:xfrm>
              <a:off x="4256" y="1304"/>
              <a:ext cx="360" cy="0"/>
            </a:xfrm>
            <a:prstGeom prst="straightConnector1">
              <a:avLst/>
            </a:prstGeom>
            <a:noFill/>
            <a:ln cap="flat" cmpd="sng" w="50800">
              <a:solidFill>
                <a:srgbClr val="A2C1FE"/>
              </a:solidFill>
              <a:prstDash val="solid"/>
              <a:round/>
              <a:headEnd len="sm" w="sm" type="none"/>
              <a:tailEnd len="sm" w="sm" type="none"/>
            </a:ln>
          </p:spPr>
        </p:cxnSp>
        <p:cxnSp>
          <p:nvCxnSpPr>
            <p:cNvPr id="933" name="Google Shape;933;p107"/>
            <p:cNvCxnSpPr/>
            <p:nvPr/>
          </p:nvCxnSpPr>
          <p:spPr>
            <a:xfrm>
              <a:off x="4656" y="1304"/>
              <a:ext cx="216" cy="0"/>
            </a:xfrm>
            <a:prstGeom prst="straightConnector1">
              <a:avLst/>
            </a:prstGeom>
            <a:noFill/>
            <a:ln cap="flat" cmpd="sng" w="50800">
              <a:solidFill>
                <a:schemeClr val="hlink"/>
              </a:solidFill>
              <a:prstDash val="solid"/>
              <a:round/>
              <a:headEnd len="sm" w="sm" type="none"/>
              <a:tailEnd len="sm" w="sm" type="none"/>
            </a:ln>
          </p:spPr>
        </p:cxnSp>
      </p:grpSp>
      <p:sp>
        <p:nvSpPr>
          <p:cNvPr id="934" name="Google Shape;934;p107"/>
          <p:cNvSpPr/>
          <p:nvPr/>
        </p:nvSpPr>
        <p:spPr>
          <a:xfrm>
            <a:off x="8362522" y="2081214"/>
            <a:ext cx="416782" cy="366767"/>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40</a:t>
            </a:r>
            <a:endParaRPr b="0" i="0" sz="1400" u="none" cap="none" strike="noStrike">
              <a:solidFill>
                <a:srgbClr val="000000"/>
              </a:solidFill>
              <a:latin typeface="Arial"/>
              <a:ea typeface="Arial"/>
              <a:cs typeface="Arial"/>
              <a:sym typeface="Arial"/>
            </a:endParaRPr>
          </a:p>
        </p:txBody>
      </p:sp>
      <p:sp>
        <p:nvSpPr>
          <p:cNvPr id="935" name="Google Shape;935;p107"/>
          <p:cNvSpPr/>
          <p:nvPr/>
        </p:nvSpPr>
        <p:spPr>
          <a:xfrm>
            <a:off x="8883222" y="2081214"/>
            <a:ext cx="416782" cy="366767"/>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20</a:t>
            </a:r>
            <a:endParaRPr b="0" i="0" sz="1400" u="none" cap="none" strike="noStrike">
              <a:solidFill>
                <a:srgbClr val="000000"/>
              </a:solidFill>
              <a:latin typeface="Arial"/>
              <a:ea typeface="Arial"/>
              <a:cs typeface="Arial"/>
              <a:sym typeface="Arial"/>
            </a:endParaRPr>
          </a:p>
        </p:txBody>
      </p:sp>
      <p:cxnSp>
        <p:nvCxnSpPr>
          <p:cNvPr id="936" name="Google Shape;936;p107"/>
          <p:cNvCxnSpPr/>
          <p:nvPr/>
        </p:nvCxnSpPr>
        <p:spPr>
          <a:xfrm>
            <a:off x="8255000" y="1898650"/>
            <a:ext cx="0" cy="304800"/>
          </a:xfrm>
          <a:prstGeom prst="straightConnector1">
            <a:avLst/>
          </a:prstGeom>
          <a:noFill/>
          <a:ln cap="flat" cmpd="sng" w="12700">
            <a:solidFill>
              <a:schemeClr val="dk1"/>
            </a:solidFill>
            <a:prstDash val="solid"/>
            <a:round/>
            <a:headEnd len="sm" w="sm" type="none"/>
            <a:tailEnd len="sm" w="sm" type="none"/>
          </a:ln>
        </p:spPr>
      </p:cxnSp>
      <p:cxnSp>
        <p:nvCxnSpPr>
          <p:cNvPr id="937" name="Google Shape;937;p107"/>
          <p:cNvCxnSpPr/>
          <p:nvPr/>
        </p:nvCxnSpPr>
        <p:spPr>
          <a:xfrm>
            <a:off x="8890000" y="1898650"/>
            <a:ext cx="0" cy="304800"/>
          </a:xfrm>
          <a:prstGeom prst="straightConnector1">
            <a:avLst/>
          </a:prstGeom>
          <a:noFill/>
          <a:ln cap="flat" cmpd="sng" w="12700">
            <a:solidFill>
              <a:schemeClr val="dk1"/>
            </a:solidFill>
            <a:prstDash val="solid"/>
            <a:round/>
            <a:headEnd len="sm" w="sm" type="none"/>
            <a:tailEnd len="sm" w="sm" type="none"/>
          </a:ln>
        </p:spPr>
      </p:cxnSp>
      <p:cxnSp>
        <p:nvCxnSpPr>
          <p:cNvPr id="938" name="Google Shape;938;p107"/>
          <p:cNvCxnSpPr/>
          <p:nvPr/>
        </p:nvCxnSpPr>
        <p:spPr>
          <a:xfrm>
            <a:off x="9296400" y="1898650"/>
            <a:ext cx="0" cy="304800"/>
          </a:xfrm>
          <a:prstGeom prst="straightConnector1">
            <a:avLst/>
          </a:prstGeom>
          <a:noFill/>
          <a:ln cap="flat" cmpd="sng" w="12700">
            <a:solidFill>
              <a:schemeClr val="dk1"/>
            </a:solidFill>
            <a:prstDash val="solid"/>
            <a:round/>
            <a:headEnd len="sm" w="sm" type="none"/>
            <a:tailEnd len="sm" w="sm" type="none"/>
          </a:ln>
        </p:spPr>
      </p:cxnSp>
      <p:grpSp>
        <p:nvGrpSpPr>
          <p:cNvPr id="939" name="Google Shape;939;p107"/>
          <p:cNvGrpSpPr/>
          <p:nvPr/>
        </p:nvGrpSpPr>
        <p:grpSpPr>
          <a:xfrm>
            <a:off x="3016251" y="2470150"/>
            <a:ext cx="1535113" cy="711200"/>
            <a:chOff x="940" y="1556"/>
            <a:chExt cx="967" cy="448"/>
          </a:xfrm>
        </p:grpSpPr>
        <p:grpSp>
          <p:nvGrpSpPr>
            <p:cNvPr id="940" name="Google Shape;940;p107"/>
            <p:cNvGrpSpPr/>
            <p:nvPr/>
          </p:nvGrpSpPr>
          <p:grpSpPr>
            <a:xfrm>
              <a:off x="940" y="1556"/>
              <a:ext cx="305" cy="448"/>
              <a:chOff x="940" y="1556"/>
              <a:chExt cx="305" cy="448"/>
            </a:xfrm>
          </p:grpSpPr>
          <p:grpSp>
            <p:nvGrpSpPr>
              <p:cNvPr id="941" name="Google Shape;941;p107"/>
              <p:cNvGrpSpPr/>
              <p:nvPr/>
            </p:nvGrpSpPr>
            <p:grpSpPr>
              <a:xfrm>
                <a:off x="940" y="1556"/>
                <a:ext cx="305" cy="448"/>
                <a:chOff x="940" y="1556"/>
                <a:chExt cx="305" cy="448"/>
              </a:xfrm>
            </p:grpSpPr>
            <p:sp>
              <p:nvSpPr>
                <p:cNvPr id="942" name="Google Shape;942;p107"/>
                <p:cNvSpPr/>
                <p:nvPr/>
              </p:nvSpPr>
              <p:spPr>
                <a:xfrm>
                  <a:off x="940" y="1627"/>
                  <a:ext cx="305" cy="377"/>
                </a:xfrm>
                <a:prstGeom prst="cube">
                  <a:avLst>
                    <a:gd fmla="val 24986" name="adj"/>
                  </a:avLst>
                </a:prstGeom>
                <a:solidFill>
                  <a:srgbClr val="F6BF6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3" name="Google Shape;943;p107"/>
                <p:cNvSpPr/>
                <p:nvPr/>
              </p:nvSpPr>
              <p:spPr>
                <a:xfrm>
                  <a:off x="1010" y="1556"/>
                  <a:ext cx="235" cy="78"/>
                </a:xfrm>
                <a:prstGeom prst="cube">
                  <a:avLst>
                    <a:gd fmla="val 24986" name="adj"/>
                  </a:avLst>
                </a:prstGeom>
                <a:solidFill>
                  <a:srgbClr val="F6BF6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944" name="Google Shape;944;p107"/>
              <p:cNvSpPr/>
              <p:nvPr/>
            </p:nvSpPr>
            <p:spPr>
              <a:xfrm>
                <a:off x="1002" y="1660"/>
                <a:ext cx="158" cy="27"/>
              </a:xfrm>
              <a:prstGeom prst="parallelogram">
                <a:avLst>
                  <a:gd fmla="val 146215" name="adj"/>
                </a:avLst>
              </a:prstGeom>
              <a:solidFill>
                <a:srgbClr val="F6BF6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945" name="Google Shape;945;p107"/>
            <p:cNvGrpSpPr/>
            <p:nvPr/>
          </p:nvGrpSpPr>
          <p:grpSpPr>
            <a:xfrm>
              <a:off x="1241" y="1556"/>
              <a:ext cx="378" cy="448"/>
              <a:chOff x="1241" y="1556"/>
              <a:chExt cx="378" cy="448"/>
            </a:xfrm>
          </p:grpSpPr>
          <p:grpSp>
            <p:nvGrpSpPr>
              <p:cNvPr id="946" name="Google Shape;946;p107"/>
              <p:cNvGrpSpPr/>
              <p:nvPr/>
            </p:nvGrpSpPr>
            <p:grpSpPr>
              <a:xfrm>
                <a:off x="1241" y="1556"/>
                <a:ext cx="378" cy="448"/>
                <a:chOff x="1241" y="1556"/>
                <a:chExt cx="378" cy="448"/>
              </a:xfrm>
            </p:grpSpPr>
            <p:sp>
              <p:nvSpPr>
                <p:cNvPr id="947" name="Google Shape;947;p107"/>
                <p:cNvSpPr/>
                <p:nvPr/>
              </p:nvSpPr>
              <p:spPr>
                <a:xfrm>
                  <a:off x="1241" y="1627"/>
                  <a:ext cx="378" cy="377"/>
                </a:xfrm>
                <a:prstGeom prst="cube">
                  <a:avLst>
                    <a:gd fmla="val 24986" name="adj"/>
                  </a:avLst>
                </a:prstGeom>
                <a:solidFill>
                  <a:srgbClr val="A2C1F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8" name="Google Shape;948;p107"/>
                <p:cNvSpPr/>
                <p:nvPr/>
              </p:nvSpPr>
              <p:spPr>
                <a:xfrm>
                  <a:off x="1327" y="1556"/>
                  <a:ext cx="292" cy="78"/>
                </a:xfrm>
                <a:prstGeom prst="cube">
                  <a:avLst>
                    <a:gd fmla="val 24986" name="adj"/>
                  </a:avLst>
                </a:prstGeom>
                <a:solidFill>
                  <a:srgbClr val="A2C1F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949" name="Google Shape;949;p107"/>
              <p:cNvSpPr/>
              <p:nvPr/>
            </p:nvSpPr>
            <p:spPr>
              <a:xfrm>
                <a:off x="1356" y="1592"/>
                <a:ext cx="49" cy="27"/>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0" name="Google Shape;950;p107"/>
              <p:cNvSpPr/>
              <p:nvPr/>
            </p:nvSpPr>
            <p:spPr>
              <a:xfrm>
                <a:off x="1288" y="1802"/>
                <a:ext cx="198" cy="84"/>
              </a:xfrm>
              <a:prstGeom prst="octagon">
                <a:avLst>
                  <a:gd fmla="val 29278" name="adj"/>
                </a:avLst>
              </a:prstGeom>
              <a:solidFill>
                <a:srgbClr val="A2C1FE"/>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951" name="Google Shape;951;p107"/>
            <p:cNvSpPr/>
            <p:nvPr/>
          </p:nvSpPr>
          <p:spPr>
            <a:xfrm>
              <a:off x="1805" y="1785"/>
              <a:ext cx="86" cy="192"/>
            </a:xfrm>
            <a:custGeom>
              <a:rect b="b" l="l" r="r" t="t"/>
              <a:pathLst>
                <a:path extrusionOk="0" h="192" w="86">
                  <a:moveTo>
                    <a:pt x="62" y="0"/>
                  </a:moveTo>
                  <a:lnTo>
                    <a:pt x="85" y="0"/>
                  </a:lnTo>
                  <a:lnTo>
                    <a:pt x="23" y="191"/>
                  </a:lnTo>
                  <a:lnTo>
                    <a:pt x="0" y="191"/>
                  </a:lnTo>
                  <a:lnTo>
                    <a:pt x="62" y="0"/>
                  </a:lnTo>
                </a:path>
              </a:pathLst>
            </a:custGeom>
            <a:solidFill>
              <a:srgbClr val="FC01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2" name="Google Shape;952;p107"/>
            <p:cNvSpPr/>
            <p:nvPr/>
          </p:nvSpPr>
          <p:spPr>
            <a:xfrm>
              <a:off x="1801" y="1785"/>
              <a:ext cx="106" cy="16"/>
            </a:xfrm>
            <a:prstGeom prst="rect">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3" name="Google Shape;953;p107"/>
            <p:cNvSpPr/>
            <p:nvPr/>
          </p:nvSpPr>
          <p:spPr>
            <a:xfrm>
              <a:off x="1808" y="1866"/>
              <a:ext cx="82" cy="16"/>
            </a:xfrm>
            <a:prstGeom prst="rect">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4" name="Google Shape;954;p107"/>
            <p:cNvSpPr/>
            <p:nvPr/>
          </p:nvSpPr>
          <p:spPr>
            <a:xfrm>
              <a:off x="1625" y="1866"/>
              <a:ext cx="103" cy="11"/>
            </a:xfrm>
            <a:prstGeom prst="rect">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955" name="Google Shape;955;p107"/>
            <p:cNvGrpSpPr/>
            <p:nvPr/>
          </p:nvGrpSpPr>
          <p:grpSpPr>
            <a:xfrm>
              <a:off x="1623" y="1613"/>
              <a:ext cx="194" cy="364"/>
              <a:chOff x="1623" y="1613"/>
              <a:chExt cx="194" cy="364"/>
            </a:xfrm>
          </p:grpSpPr>
          <p:sp>
            <p:nvSpPr>
              <p:cNvPr id="956" name="Google Shape;956;p107"/>
              <p:cNvSpPr/>
              <p:nvPr/>
            </p:nvSpPr>
            <p:spPr>
              <a:xfrm>
                <a:off x="1699" y="1613"/>
                <a:ext cx="48" cy="48"/>
              </a:xfrm>
              <a:prstGeom prst="ellipse">
                <a:avLst/>
              </a:prstGeom>
              <a:solidFill>
                <a:srgbClr val="FC0128"/>
              </a:solidFill>
              <a:ln cap="flat"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7" name="Google Shape;957;p107"/>
              <p:cNvSpPr/>
              <p:nvPr/>
            </p:nvSpPr>
            <p:spPr>
              <a:xfrm>
                <a:off x="1623" y="1681"/>
                <a:ext cx="194" cy="296"/>
              </a:xfrm>
              <a:custGeom>
                <a:rect b="b" l="l" r="r" t="t"/>
                <a:pathLst>
                  <a:path extrusionOk="0" h="296" w="194">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sp>
        <p:nvSpPr>
          <p:cNvPr id="958" name="Google Shape;958;p107"/>
          <p:cNvSpPr/>
          <p:nvPr/>
        </p:nvSpPr>
        <p:spPr>
          <a:xfrm>
            <a:off x="2640013" y="976314"/>
            <a:ext cx="678072"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6 PM</a:t>
            </a:r>
            <a:endParaRPr b="0" i="0" sz="1400" u="none" cap="none" strike="noStrike">
              <a:solidFill>
                <a:srgbClr val="000000"/>
              </a:solidFill>
              <a:latin typeface="Arial"/>
              <a:ea typeface="Arial"/>
              <a:cs typeface="Arial"/>
              <a:sym typeface="Arial"/>
            </a:endParaRPr>
          </a:p>
        </p:txBody>
      </p:sp>
      <p:cxnSp>
        <p:nvCxnSpPr>
          <p:cNvPr id="959" name="Google Shape;959;p107"/>
          <p:cNvCxnSpPr/>
          <p:nvPr/>
        </p:nvCxnSpPr>
        <p:spPr>
          <a:xfrm>
            <a:off x="3003550" y="1562100"/>
            <a:ext cx="6324600" cy="0"/>
          </a:xfrm>
          <a:prstGeom prst="straightConnector1">
            <a:avLst/>
          </a:prstGeom>
          <a:noFill/>
          <a:ln cap="flat" cmpd="sng" w="12700">
            <a:solidFill>
              <a:schemeClr val="dk1"/>
            </a:solidFill>
            <a:prstDash val="solid"/>
            <a:round/>
            <a:headEnd len="sm" w="sm" type="none"/>
            <a:tailEnd len="med" w="med" type="triangle"/>
          </a:ln>
        </p:spPr>
      </p:cxnSp>
      <p:cxnSp>
        <p:nvCxnSpPr>
          <p:cNvPr id="960" name="Google Shape;960;p107"/>
          <p:cNvCxnSpPr/>
          <p:nvPr/>
        </p:nvCxnSpPr>
        <p:spPr>
          <a:xfrm>
            <a:off x="2997200" y="1428750"/>
            <a:ext cx="0" cy="304800"/>
          </a:xfrm>
          <a:prstGeom prst="straightConnector1">
            <a:avLst/>
          </a:prstGeom>
          <a:noFill/>
          <a:ln cap="flat" cmpd="sng" w="12700">
            <a:solidFill>
              <a:schemeClr val="dk1"/>
            </a:solidFill>
            <a:prstDash val="solid"/>
            <a:round/>
            <a:headEnd len="sm" w="sm" type="none"/>
            <a:tailEnd len="sm" w="sm" type="none"/>
          </a:ln>
        </p:spPr>
      </p:cxnSp>
      <p:sp>
        <p:nvSpPr>
          <p:cNvPr id="961" name="Google Shape;961;p107"/>
          <p:cNvSpPr/>
          <p:nvPr/>
        </p:nvSpPr>
        <p:spPr>
          <a:xfrm>
            <a:off x="3871914" y="989014"/>
            <a:ext cx="299763"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962" name="Google Shape;962;p107"/>
          <p:cNvSpPr/>
          <p:nvPr/>
        </p:nvSpPr>
        <p:spPr>
          <a:xfrm>
            <a:off x="4938714" y="989014"/>
            <a:ext cx="299763"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963" name="Google Shape;963;p107"/>
          <p:cNvSpPr/>
          <p:nvPr/>
        </p:nvSpPr>
        <p:spPr>
          <a:xfrm>
            <a:off x="5954714" y="989014"/>
            <a:ext cx="299763"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964" name="Google Shape;964;p107"/>
          <p:cNvSpPr/>
          <p:nvPr/>
        </p:nvSpPr>
        <p:spPr>
          <a:xfrm>
            <a:off x="6894513" y="1001714"/>
            <a:ext cx="416782"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965" name="Google Shape;965;p107"/>
          <p:cNvSpPr/>
          <p:nvPr/>
        </p:nvSpPr>
        <p:spPr>
          <a:xfrm>
            <a:off x="7986713" y="989014"/>
            <a:ext cx="416782"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11</a:t>
            </a:r>
            <a:endParaRPr b="0" i="0" sz="1400" u="none" cap="none" strike="noStrike">
              <a:solidFill>
                <a:srgbClr val="000000"/>
              </a:solidFill>
              <a:latin typeface="Arial"/>
              <a:ea typeface="Arial"/>
              <a:cs typeface="Arial"/>
              <a:sym typeface="Arial"/>
            </a:endParaRPr>
          </a:p>
        </p:txBody>
      </p:sp>
      <p:sp>
        <p:nvSpPr>
          <p:cNvPr id="966" name="Google Shape;966;p107"/>
          <p:cNvSpPr/>
          <p:nvPr/>
        </p:nvSpPr>
        <p:spPr>
          <a:xfrm>
            <a:off x="8858168" y="976314"/>
            <a:ext cx="1054264" cy="366767"/>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Midnight</a:t>
            </a:r>
            <a:endParaRPr b="0" i="0" sz="1400" u="none" cap="none" strike="noStrike">
              <a:solidFill>
                <a:srgbClr val="000000"/>
              </a:solidFill>
              <a:latin typeface="Arial"/>
              <a:ea typeface="Arial"/>
              <a:cs typeface="Arial"/>
              <a:sym typeface="Arial"/>
            </a:endParaRPr>
          </a:p>
        </p:txBody>
      </p:sp>
      <p:grpSp>
        <p:nvGrpSpPr>
          <p:cNvPr id="967" name="Google Shape;967;p107"/>
          <p:cNvGrpSpPr/>
          <p:nvPr/>
        </p:nvGrpSpPr>
        <p:grpSpPr>
          <a:xfrm>
            <a:off x="4540251" y="3206750"/>
            <a:ext cx="1535113" cy="711200"/>
            <a:chOff x="1900" y="2020"/>
            <a:chExt cx="967" cy="448"/>
          </a:xfrm>
        </p:grpSpPr>
        <p:grpSp>
          <p:nvGrpSpPr>
            <p:cNvPr id="968" name="Google Shape;968;p107"/>
            <p:cNvGrpSpPr/>
            <p:nvPr/>
          </p:nvGrpSpPr>
          <p:grpSpPr>
            <a:xfrm>
              <a:off x="1900" y="2020"/>
              <a:ext cx="305" cy="448"/>
              <a:chOff x="1900" y="2020"/>
              <a:chExt cx="305" cy="448"/>
            </a:xfrm>
          </p:grpSpPr>
          <p:grpSp>
            <p:nvGrpSpPr>
              <p:cNvPr id="969" name="Google Shape;969;p107"/>
              <p:cNvGrpSpPr/>
              <p:nvPr/>
            </p:nvGrpSpPr>
            <p:grpSpPr>
              <a:xfrm>
                <a:off x="1900" y="2020"/>
                <a:ext cx="305" cy="448"/>
                <a:chOff x="1900" y="2020"/>
                <a:chExt cx="305" cy="448"/>
              </a:xfrm>
            </p:grpSpPr>
            <p:sp>
              <p:nvSpPr>
                <p:cNvPr id="970" name="Google Shape;970;p107"/>
                <p:cNvSpPr/>
                <p:nvPr/>
              </p:nvSpPr>
              <p:spPr>
                <a:xfrm>
                  <a:off x="1900" y="2091"/>
                  <a:ext cx="305" cy="377"/>
                </a:xfrm>
                <a:prstGeom prst="cube">
                  <a:avLst>
                    <a:gd fmla="val 24986" name="adj"/>
                  </a:avLst>
                </a:prstGeom>
                <a:solidFill>
                  <a:srgbClr val="F6BF6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1" name="Google Shape;971;p107"/>
                <p:cNvSpPr/>
                <p:nvPr/>
              </p:nvSpPr>
              <p:spPr>
                <a:xfrm>
                  <a:off x="1970" y="2020"/>
                  <a:ext cx="235" cy="78"/>
                </a:xfrm>
                <a:prstGeom prst="cube">
                  <a:avLst>
                    <a:gd fmla="val 24986" name="adj"/>
                  </a:avLst>
                </a:prstGeom>
                <a:solidFill>
                  <a:srgbClr val="F6BF6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972" name="Google Shape;972;p107"/>
              <p:cNvSpPr/>
              <p:nvPr/>
            </p:nvSpPr>
            <p:spPr>
              <a:xfrm>
                <a:off x="1962" y="2124"/>
                <a:ext cx="158" cy="27"/>
              </a:xfrm>
              <a:prstGeom prst="parallelogram">
                <a:avLst>
                  <a:gd fmla="val 146215" name="adj"/>
                </a:avLst>
              </a:prstGeom>
              <a:solidFill>
                <a:srgbClr val="F6BF6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973" name="Google Shape;973;p107"/>
            <p:cNvGrpSpPr/>
            <p:nvPr/>
          </p:nvGrpSpPr>
          <p:grpSpPr>
            <a:xfrm>
              <a:off x="2201" y="2020"/>
              <a:ext cx="378" cy="448"/>
              <a:chOff x="2201" y="2020"/>
              <a:chExt cx="378" cy="448"/>
            </a:xfrm>
          </p:grpSpPr>
          <p:grpSp>
            <p:nvGrpSpPr>
              <p:cNvPr id="974" name="Google Shape;974;p107"/>
              <p:cNvGrpSpPr/>
              <p:nvPr/>
            </p:nvGrpSpPr>
            <p:grpSpPr>
              <a:xfrm>
                <a:off x="2201" y="2020"/>
                <a:ext cx="378" cy="448"/>
                <a:chOff x="2201" y="2020"/>
                <a:chExt cx="378" cy="448"/>
              </a:xfrm>
            </p:grpSpPr>
            <p:sp>
              <p:nvSpPr>
                <p:cNvPr id="975" name="Google Shape;975;p107"/>
                <p:cNvSpPr/>
                <p:nvPr/>
              </p:nvSpPr>
              <p:spPr>
                <a:xfrm>
                  <a:off x="2201" y="2091"/>
                  <a:ext cx="378" cy="377"/>
                </a:xfrm>
                <a:prstGeom prst="cube">
                  <a:avLst>
                    <a:gd fmla="val 24986" name="adj"/>
                  </a:avLst>
                </a:prstGeom>
                <a:solidFill>
                  <a:srgbClr val="A2C1F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6" name="Google Shape;976;p107"/>
                <p:cNvSpPr/>
                <p:nvPr/>
              </p:nvSpPr>
              <p:spPr>
                <a:xfrm>
                  <a:off x="2287" y="2020"/>
                  <a:ext cx="292" cy="78"/>
                </a:xfrm>
                <a:prstGeom prst="cube">
                  <a:avLst>
                    <a:gd fmla="val 24986" name="adj"/>
                  </a:avLst>
                </a:prstGeom>
                <a:solidFill>
                  <a:srgbClr val="A2C1F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977" name="Google Shape;977;p107"/>
              <p:cNvSpPr/>
              <p:nvPr/>
            </p:nvSpPr>
            <p:spPr>
              <a:xfrm>
                <a:off x="2316" y="2056"/>
                <a:ext cx="49" cy="27"/>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8" name="Google Shape;978;p107"/>
              <p:cNvSpPr/>
              <p:nvPr/>
            </p:nvSpPr>
            <p:spPr>
              <a:xfrm>
                <a:off x="2248" y="2266"/>
                <a:ext cx="198" cy="84"/>
              </a:xfrm>
              <a:prstGeom prst="octagon">
                <a:avLst>
                  <a:gd fmla="val 29278" name="adj"/>
                </a:avLst>
              </a:prstGeom>
              <a:solidFill>
                <a:srgbClr val="A2C1FE"/>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979" name="Google Shape;979;p107"/>
            <p:cNvSpPr/>
            <p:nvPr/>
          </p:nvSpPr>
          <p:spPr>
            <a:xfrm>
              <a:off x="2765" y="2249"/>
              <a:ext cx="86" cy="192"/>
            </a:xfrm>
            <a:custGeom>
              <a:rect b="b" l="l" r="r" t="t"/>
              <a:pathLst>
                <a:path extrusionOk="0" h="192" w="86">
                  <a:moveTo>
                    <a:pt x="62" y="0"/>
                  </a:moveTo>
                  <a:lnTo>
                    <a:pt x="85" y="0"/>
                  </a:lnTo>
                  <a:lnTo>
                    <a:pt x="23" y="191"/>
                  </a:lnTo>
                  <a:lnTo>
                    <a:pt x="0" y="191"/>
                  </a:lnTo>
                  <a:lnTo>
                    <a:pt x="62" y="0"/>
                  </a:lnTo>
                </a:path>
              </a:pathLst>
            </a:custGeom>
            <a:solidFill>
              <a:srgbClr val="FC01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0" name="Google Shape;980;p107"/>
            <p:cNvSpPr/>
            <p:nvPr/>
          </p:nvSpPr>
          <p:spPr>
            <a:xfrm>
              <a:off x="2761" y="2249"/>
              <a:ext cx="106" cy="16"/>
            </a:xfrm>
            <a:prstGeom prst="rect">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1" name="Google Shape;981;p107"/>
            <p:cNvSpPr/>
            <p:nvPr/>
          </p:nvSpPr>
          <p:spPr>
            <a:xfrm>
              <a:off x="2768" y="2330"/>
              <a:ext cx="82" cy="16"/>
            </a:xfrm>
            <a:prstGeom prst="rect">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2" name="Google Shape;982;p107"/>
            <p:cNvSpPr/>
            <p:nvPr/>
          </p:nvSpPr>
          <p:spPr>
            <a:xfrm>
              <a:off x="2585" y="2330"/>
              <a:ext cx="103" cy="11"/>
            </a:xfrm>
            <a:prstGeom prst="rect">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983" name="Google Shape;983;p107"/>
            <p:cNvGrpSpPr/>
            <p:nvPr/>
          </p:nvGrpSpPr>
          <p:grpSpPr>
            <a:xfrm>
              <a:off x="2583" y="2077"/>
              <a:ext cx="194" cy="364"/>
              <a:chOff x="2583" y="2077"/>
              <a:chExt cx="194" cy="364"/>
            </a:xfrm>
          </p:grpSpPr>
          <p:sp>
            <p:nvSpPr>
              <p:cNvPr id="984" name="Google Shape;984;p107"/>
              <p:cNvSpPr/>
              <p:nvPr/>
            </p:nvSpPr>
            <p:spPr>
              <a:xfrm>
                <a:off x="2659" y="2077"/>
                <a:ext cx="48" cy="48"/>
              </a:xfrm>
              <a:prstGeom prst="ellipse">
                <a:avLst/>
              </a:prstGeom>
              <a:solidFill>
                <a:srgbClr val="FC0128"/>
              </a:solidFill>
              <a:ln cap="flat"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5" name="Google Shape;985;p107"/>
              <p:cNvSpPr/>
              <p:nvPr/>
            </p:nvSpPr>
            <p:spPr>
              <a:xfrm>
                <a:off x="2583" y="2145"/>
                <a:ext cx="194" cy="296"/>
              </a:xfrm>
              <a:custGeom>
                <a:rect b="b" l="l" r="r" t="t"/>
                <a:pathLst>
                  <a:path extrusionOk="0" h="296" w="194">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grpSp>
        <p:nvGrpSpPr>
          <p:cNvPr id="986" name="Google Shape;986;p107"/>
          <p:cNvGrpSpPr/>
          <p:nvPr/>
        </p:nvGrpSpPr>
        <p:grpSpPr>
          <a:xfrm>
            <a:off x="5988051" y="3917950"/>
            <a:ext cx="1535113" cy="711200"/>
            <a:chOff x="2812" y="2468"/>
            <a:chExt cx="967" cy="448"/>
          </a:xfrm>
        </p:grpSpPr>
        <p:grpSp>
          <p:nvGrpSpPr>
            <p:cNvPr id="987" name="Google Shape;987;p107"/>
            <p:cNvGrpSpPr/>
            <p:nvPr/>
          </p:nvGrpSpPr>
          <p:grpSpPr>
            <a:xfrm>
              <a:off x="2812" y="2468"/>
              <a:ext cx="305" cy="448"/>
              <a:chOff x="2812" y="2468"/>
              <a:chExt cx="305" cy="448"/>
            </a:xfrm>
          </p:grpSpPr>
          <p:grpSp>
            <p:nvGrpSpPr>
              <p:cNvPr id="988" name="Google Shape;988;p107"/>
              <p:cNvGrpSpPr/>
              <p:nvPr/>
            </p:nvGrpSpPr>
            <p:grpSpPr>
              <a:xfrm>
                <a:off x="2812" y="2468"/>
                <a:ext cx="305" cy="448"/>
                <a:chOff x="2812" y="2468"/>
                <a:chExt cx="305" cy="448"/>
              </a:xfrm>
            </p:grpSpPr>
            <p:sp>
              <p:nvSpPr>
                <p:cNvPr id="989" name="Google Shape;989;p107"/>
                <p:cNvSpPr/>
                <p:nvPr/>
              </p:nvSpPr>
              <p:spPr>
                <a:xfrm>
                  <a:off x="2812" y="2539"/>
                  <a:ext cx="305" cy="377"/>
                </a:xfrm>
                <a:prstGeom prst="cube">
                  <a:avLst>
                    <a:gd fmla="val 24986" name="adj"/>
                  </a:avLst>
                </a:prstGeom>
                <a:solidFill>
                  <a:srgbClr val="F6BF6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0" name="Google Shape;990;p107"/>
                <p:cNvSpPr/>
                <p:nvPr/>
              </p:nvSpPr>
              <p:spPr>
                <a:xfrm>
                  <a:off x="2882" y="2468"/>
                  <a:ext cx="235" cy="78"/>
                </a:xfrm>
                <a:prstGeom prst="cube">
                  <a:avLst>
                    <a:gd fmla="val 24986" name="adj"/>
                  </a:avLst>
                </a:prstGeom>
                <a:solidFill>
                  <a:srgbClr val="F6BF6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991" name="Google Shape;991;p107"/>
              <p:cNvSpPr/>
              <p:nvPr/>
            </p:nvSpPr>
            <p:spPr>
              <a:xfrm>
                <a:off x="2874" y="2572"/>
                <a:ext cx="158" cy="27"/>
              </a:xfrm>
              <a:prstGeom prst="parallelogram">
                <a:avLst>
                  <a:gd fmla="val 146215" name="adj"/>
                </a:avLst>
              </a:prstGeom>
              <a:solidFill>
                <a:srgbClr val="F6BF6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992" name="Google Shape;992;p107"/>
            <p:cNvGrpSpPr/>
            <p:nvPr/>
          </p:nvGrpSpPr>
          <p:grpSpPr>
            <a:xfrm>
              <a:off x="3113" y="2468"/>
              <a:ext cx="378" cy="448"/>
              <a:chOff x="3113" y="2468"/>
              <a:chExt cx="378" cy="448"/>
            </a:xfrm>
          </p:grpSpPr>
          <p:grpSp>
            <p:nvGrpSpPr>
              <p:cNvPr id="993" name="Google Shape;993;p107"/>
              <p:cNvGrpSpPr/>
              <p:nvPr/>
            </p:nvGrpSpPr>
            <p:grpSpPr>
              <a:xfrm>
                <a:off x="3113" y="2468"/>
                <a:ext cx="378" cy="448"/>
                <a:chOff x="3113" y="2468"/>
                <a:chExt cx="378" cy="448"/>
              </a:xfrm>
            </p:grpSpPr>
            <p:sp>
              <p:nvSpPr>
                <p:cNvPr id="994" name="Google Shape;994;p107"/>
                <p:cNvSpPr/>
                <p:nvPr/>
              </p:nvSpPr>
              <p:spPr>
                <a:xfrm>
                  <a:off x="3113" y="2539"/>
                  <a:ext cx="378" cy="377"/>
                </a:xfrm>
                <a:prstGeom prst="cube">
                  <a:avLst>
                    <a:gd fmla="val 24986" name="adj"/>
                  </a:avLst>
                </a:prstGeom>
                <a:solidFill>
                  <a:srgbClr val="A2C1F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5" name="Google Shape;995;p107"/>
                <p:cNvSpPr/>
                <p:nvPr/>
              </p:nvSpPr>
              <p:spPr>
                <a:xfrm>
                  <a:off x="3199" y="2468"/>
                  <a:ext cx="292" cy="78"/>
                </a:xfrm>
                <a:prstGeom prst="cube">
                  <a:avLst>
                    <a:gd fmla="val 24986" name="adj"/>
                  </a:avLst>
                </a:prstGeom>
                <a:solidFill>
                  <a:srgbClr val="A2C1F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996" name="Google Shape;996;p107"/>
              <p:cNvSpPr/>
              <p:nvPr/>
            </p:nvSpPr>
            <p:spPr>
              <a:xfrm>
                <a:off x="3228" y="2504"/>
                <a:ext cx="49" cy="27"/>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7" name="Google Shape;997;p107"/>
              <p:cNvSpPr/>
              <p:nvPr/>
            </p:nvSpPr>
            <p:spPr>
              <a:xfrm>
                <a:off x="3160" y="2714"/>
                <a:ext cx="198" cy="84"/>
              </a:xfrm>
              <a:prstGeom prst="octagon">
                <a:avLst>
                  <a:gd fmla="val 29278" name="adj"/>
                </a:avLst>
              </a:prstGeom>
              <a:solidFill>
                <a:srgbClr val="A2C1FE"/>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998" name="Google Shape;998;p107"/>
            <p:cNvSpPr/>
            <p:nvPr/>
          </p:nvSpPr>
          <p:spPr>
            <a:xfrm>
              <a:off x="3677" y="2697"/>
              <a:ext cx="86" cy="192"/>
            </a:xfrm>
            <a:custGeom>
              <a:rect b="b" l="l" r="r" t="t"/>
              <a:pathLst>
                <a:path extrusionOk="0" h="192" w="86">
                  <a:moveTo>
                    <a:pt x="62" y="0"/>
                  </a:moveTo>
                  <a:lnTo>
                    <a:pt x="85" y="0"/>
                  </a:lnTo>
                  <a:lnTo>
                    <a:pt x="23" y="191"/>
                  </a:lnTo>
                  <a:lnTo>
                    <a:pt x="0" y="191"/>
                  </a:lnTo>
                  <a:lnTo>
                    <a:pt x="62" y="0"/>
                  </a:lnTo>
                </a:path>
              </a:pathLst>
            </a:custGeom>
            <a:solidFill>
              <a:srgbClr val="FC01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9" name="Google Shape;999;p107"/>
            <p:cNvSpPr/>
            <p:nvPr/>
          </p:nvSpPr>
          <p:spPr>
            <a:xfrm>
              <a:off x="3673" y="2697"/>
              <a:ext cx="106" cy="16"/>
            </a:xfrm>
            <a:prstGeom prst="rect">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0" name="Google Shape;1000;p107"/>
            <p:cNvSpPr/>
            <p:nvPr/>
          </p:nvSpPr>
          <p:spPr>
            <a:xfrm>
              <a:off x="3680" y="2778"/>
              <a:ext cx="82" cy="16"/>
            </a:xfrm>
            <a:prstGeom prst="rect">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1" name="Google Shape;1001;p107"/>
            <p:cNvSpPr/>
            <p:nvPr/>
          </p:nvSpPr>
          <p:spPr>
            <a:xfrm>
              <a:off x="3497" y="2778"/>
              <a:ext cx="103" cy="11"/>
            </a:xfrm>
            <a:prstGeom prst="rect">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002" name="Google Shape;1002;p107"/>
            <p:cNvGrpSpPr/>
            <p:nvPr/>
          </p:nvGrpSpPr>
          <p:grpSpPr>
            <a:xfrm>
              <a:off x="3495" y="2525"/>
              <a:ext cx="194" cy="364"/>
              <a:chOff x="3495" y="2525"/>
              <a:chExt cx="194" cy="364"/>
            </a:xfrm>
          </p:grpSpPr>
          <p:sp>
            <p:nvSpPr>
              <p:cNvPr id="1003" name="Google Shape;1003;p107"/>
              <p:cNvSpPr/>
              <p:nvPr/>
            </p:nvSpPr>
            <p:spPr>
              <a:xfrm>
                <a:off x="3571" y="2525"/>
                <a:ext cx="48" cy="48"/>
              </a:xfrm>
              <a:prstGeom prst="ellipse">
                <a:avLst/>
              </a:prstGeom>
              <a:solidFill>
                <a:srgbClr val="FC0128"/>
              </a:solidFill>
              <a:ln cap="flat"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4" name="Google Shape;1004;p107"/>
              <p:cNvSpPr/>
              <p:nvPr/>
            </p:nvSpPr>
            <p:spPr>
              <a:xfrm>
                <a:off x="3495" y="2593"/>
                <a:ext cx="194" cy="296"/>
              </a:xfrm>
              <a:custGeom>
                <a:rect b="b" l="l" r="r" t="t"/>
                <a:pathLst>
                  <a:path extrusionOk="0" h="296" w="194">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grpSp>
        <p:nvGrpSpPr>
          <p:cNvPr id="1005" name="Google Shape;1005;p107"/>
          <p:cNvGrpSpPr/>
          <p:nvPr/>
        </p:nvGrpSpPr>
        <p:grpSpPr>
          <a:xfrm>
            <a:off x="7639051" y="4705350"/>
            <a:ext cx="1535113" cy="711200"/>
            <a:chOff x="3852" y="2964"/>
            <a:chExt cx="967" cy="448"/>
          </a:xfrm>
        </p:grpSpPr>
        <p:grpSp>
          <p:nvGrpSpPr>
            <p:cNvPr id="1006" name="Google Shape;1006;p107"/>
            <p:cNvGrpSpPr/>
            <p:nvPr/>
          </p:nvGrpSpPr>
          <p:grpSpPr>
            <a:xfrm>
              <a:off x="3852" y="2964"/>
              <a:ext cx="305" cy="448"/>
              <a:chOff x="3852" y="2964"/>
              <a:chExt cx="305" cy="448"/>
            </a:xfrm>
          </p:grpSpPr>
          <p:grpSp>
            <p:nvGrpSpPr>
              <p:cNvPr id="1007" name="Google Shape;1007;p107"/>
              <p:cNvGrpSpPr/>
              <p:nvPr/>
            </p:nvGrpSpPr>
            <p:grpSpPr>
              <a:xfrm>
                <a:off x="3852" y="2964"/>
                <a:ext cx="305" cy="448"/>
                <a:chOff x="3852" y="2964"/>
                <a:chExt cx="305" cy="448"/>
              </a:xfrm>
            </p:grpSpPr>
            <p:sp>
              <p:nvSpPr>
                <p:cNvPr id="1008" name="Google Shape;1008;p107"/>
                <p:cNvSpPr/>
                <p:nvPr/>
              </p:nvSpPr>
              <p:spPr>
                <a:xfrm>
                  <a:off x="3852" y="3035"/>
                  <a:ext cx="305" cy="377"/>
                </a:xfrm>
                <a:prstGeom prst="cube">
                  <a:avLst>
                    <a:gd fmla="val 24986" name="adj"/>
                  </a:avLst>
                </a:prstGeom>
                <a:solidFill>
                  <a:srgbClr val="F6BF6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9" name="Google Shape;1009;p107"/>
                <p:cNvSpPr/>
                <p:nvPr/>
              </p:nvSpPr>
              <p:spPr>
                <a:xfrm>
                  <a:off x="3922" y="2964"/>
                  <a:ext cx="235" cy="78"/>
                </a:xfrm>
                <a:prstGeom prst="cube">
                  <a:avLst>
                    <a:gd fmla="val 24986" name="adj"/>
                  </a:avLst>
                </a:prstGeom>
                <a:solidFill>
                  <a:srgbClr val="F6BF6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10" name="Google Shape;1010;p107"/>
              <p:cNvSpPr/>
              <p:nvPr/>
            </p:nvSpPr>
            <p:spPr>
              <a:xfrm>
                <a:off x="3914" y="3068"/>
                <a:ext cx="158" cy="27"/>
              </a:xfrm>
              <a:prstGeom prst="parallelogram">
                <a:avLst>
                  <a:gd fmla="val 146215" name="adj"/>
                </a:avLst>
              </a:prstGeom>
              <a:solidFill>
                <a:srgbClr val="F6BF6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011" name="Google Shape;1011;p107"/>
            <p:cNvGrpSpPr/>
            <p:nvPr/>
          </p:nvGrpSpPr>
          <p:grpSpPr>
            <a:xfrm>
              <a:off x="4153" y="2964"/>
              <a:ext cx="378" cy="448"/>
              <a:chOff x="4153" y="2964"/>
              <a:chExt cx="378" cy="448"/>
            </a:xfrm>
          </p:grpSpPr>
          <p:grpSp>
            <p:nvGrpSpPr>
              <p:cNvPr id="1012" name="Google Shape;1012;p107"/>
              <p:cNvGrpSpPr/>
              <p:nvPr/>
            </p:nvGrpSpPr>
            <p:grpSpPr>
              <a:xfrm>
                <a:off x="4153" y="2964"/>
                <a:ext cx="378" cy="448"/>
                <a:chOff x="4153" y="2964"/>
                <a:chExt cx="378" cy="448"/>
              </a:xfrm>
            </p:grpSpPr>
            <p:sp>
              <p:nvSpPr>
                <p:cNvPr id="1013" name="Google Shape;1013;p107"/>
                <p:cNvSpPr/>
                <p:nvPr/>
              </p:nvSpPr>
              <p:spPr>
                <a:xfrm>
                  <a:off x="4153" y="3035"/>
                  <a:ext cx="378" cy="377"/>
                </a:xfrm>
                <a:prstGeom prst="cube">
                  <a:avLst>
                    <a:gd fmla="val 24986" name="adj"/>
                  </a:avLst>
                </a:prstGeom>
                <a:solidFill>
                  <a:srgbClr val="A2C1F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4" name="Google Shape;1014;p107"/>
                <p:cNvSpPr/>
                <p:nvPr/>
              </p:nvSpPr>
              <p:spPr>
                <a:xfrm>
                  <a:off x="4239" y="2964"/>
                  <a:ext cx="292" cy="78"/>
                </a:xfrm>
                <a:prstGeom prst="cube">
                  <a:avLst>
                    <a:gd fmla="val 24986" name="adj"/>
                  </a:avLst>
                </a:prstGeom>
                <a:solidFill>
                  <a:srgbClr val="A2C1F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15" name="Google Shape;1015;p107"/>
              <p:cNvSpPr/>
              <p:nvPr/>
            </p:nvSpPr>
            <p:spPr>
              <a:xfrm>
                <a:off x="4268" y="3000"/>
                <a:ext cx="49" cy="27"/>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6" name="Google Shape;1016;p107"/>
              <p:cNvSpPr/>
              <p:nvPr/>
            </p:nvSpPr>
            <p:spPr>
              <a:xfrm>
                <a:off x="4200" y="3210"/>
                <a:ext cx="198" cy="84"/>
              </a:xfrm>
              <a:prstGeom prst="octagon">
                <a:avLst>
                  <a:gd fmla="val 29278" name="adj"/>
                </a:avLst>
              </a:prstGeom>
              <a:solidFill>
                <a:srgbClr val="A2C1FE"/>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17" name="Google Shape;1017;p107"/>
            <p:cNvSpPr/>
            <p:nvPr/>
          </p:nvSpPr>
          <p:spPr>
            <a:xfrm>
              <a:off x="4717" y="3193"/>
              <a:ext cx="86" cy="192"/>
            </a:xfrm>
            <a:custGeom>
              <a:rect b="b" l="l" r="r" t="t"/>
              <a:pathLst>
                <a:path extrusionOk="0" h="192" w="86">
                  <a:moveTo>
                    <a:pt x="62" y="0"/>
                  </a:moveTo>
                  <a:lnTo>
                    <a:pt x="85" y="0"/>
                  </a:lnTo>
                  <a:lnTo>
                    <a:pt x="23" y="191"/>
                  </a:lnTo>
                  <a:lnTo>
                    <a:pt x="0" y="191"/>
                  </a:lnTo>
                  <a:lnTo>
                    <a:pt x="62" y="0"/>
                  </a:lnTo>
                </a:path>
              </a:pathLst>
            </a:custGeom>
            <a:solidFill>
              <a:srgbClr val="FC01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8" name="Google Shape;1018;p107"/>
            <p:cNvSpPr/>
            <p:nvPr/>
          </p:nvSpPr>
          <p:spPr>
            <a:xfrm>
              <a:off x="4713" y="3193"/>
              <a:ext cx="106" cy="16"/>
            </a:xfrm>
            <a:prstGeom prst="rect">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9" name="Google Shape;1019;p107"/>
            <p:cNvSpPr/>
            <p:nvPr/>
          </p:nvSpPr>
          <p:spPr>
            <a:xfrm>
              <a:off x="4720" y="3274"/>
              <a:ext cx="82" cy="16"/>
            </a:xfrm>
            <a:prstGeom prst="rect">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0" name="Google Shape;1020;p107"/>
            <p:cNvSpPr/>
            <p:nvPr/>
          </p:nvSpPr>
          <p:spPr>
            <a:xfrm>
              <a:off x="4537" y="3274"/>
              <a:ext cx="103" cy="11"/>
            </a:xfrm>
            <a:prstGeom prst="rect">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021" name="Google Shape;1021;p107"/>
            <p:cNvGrpSpPr/>
            <p:nvPr/>
          </p:nvGrpSpPr>
          <p:grpSpPr>
            <a:xfrm>
              <a:off x="4535" y="3021"/>
              <a:ext cx="194" cy="364"/>
              <a:chOff x="4535" y="3021"/>
              <a:chExt cx="194" cy="364"/>
            </a:xfrm>
          </p:grpSpPr>
          <p:sp>
            <p:nvSpPr>
              <p:cNvPr id="1022" name="Google Shape;1022;p107"/>
              <p:cNvSpPr/>
              <p:nvPr/>
            </p:nvSpPr>
            <p:spPr>
              <a:xfrm>
                <a:off x="4611" y="3021"/>
                <a:ext cx="48" cy="48"/>
              </a:xfrm>
              <a:prstGeom prst="ellipse">
                <a:avLst/>
              </a:prstGeom>
              <a:solidFill>
                <a:srgbClr val="FC0128"/>
              </a:solidFill>
              <a:ln cap="flat"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3" name="Google Shape;1023;p107"/>
              <p:cNvSpPr/>
              <p:nvPr/>
            </p:nvSpPr>
            <p:spPr>
              <a:xfrm>
                <a:off x="4535" y="3089"/>
                <a:ext cx="194" cy="296"/>
              </a:xfrm>
              <a:custGeom>
                <a:rect b="b" l="l" r="r" t="t"/>
                <a:pathLst>
                  <a:path extrusionOk="0" h="296" w="194">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sp>
        <p:nvSpPr>
          <p:cNvPr id="1024" name="Google Shape;1024;p107"/>
          <p:cNvSpPr/>
          <p:nvPr/>
        </p:nvSpPr>
        <p:spPr>
          <a:xfrm>
            <a:off x="1687487" y="2454276"/>
            <a:ext cx="333426" cy="2859757"/>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1"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cxnSp>
        <p:nvCxnSpPr>
          <p:cNvPr id="1025" name="Google Shape;1025;p107"/>
          <p:cNvCxnSpPr/>
          <p:nvPr/>
        </p:nvCxnSpPr>
        <p:spPr>
          <a:xfrm>
            <a:off x="2159000" y="2305050"/>
            <a:ext cx="0" cy="3035300"/>
          </a:xfrm>
          <a:prstGeom prst="straightConnector1">
            <a:avLst/>
          </a:prstGeom>
          <a:noFill/>
          <a:ln cap="flat" cmpd="sng" w="12700">
            <a:solidFill>
              <a:schemeClr val="dk1"/>
            </a:solidFill>
            <a:prstDash val="solid"/>
            <a:round/>
            <a:headEnd len="sm" w="sm" type="none"/>
            <a:tailEnd len="med" w="med" type="triangle"/>
          </a:ln>
        </p:spPr>
      </p:cxnSp>
      <p:sp>
        <p:nvSpPr>
          <p:cNvPr id="1026" name="Google Shape;1026;p107"/>
          <p:cNvSpPr/>
          <p:nvPr/>
        </p:nvSpPr>
        <p:spPr>
          <a:xfrm>
            <a:off x="5649913" y="1527176"/>
            <a:ext cx="641202"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Time</a:t>
            </a:r>
            <a:endParaRPr b="0" i="0" sz="1400" u="none" cap="none" strike="noStrike">
              <a:solidFill>
                <a:srgbClr val="000000"/>
              </a:solidFill>
              <a:latin typeface="Arial"/>
              <a:ea typeface="Arial"/>
              <a:cs typeface="Arial"/>
              <a:sym typeface="Arial"/>
            </a:endParaRPr>
          </a:p>
        </p:txBody>
      </p:sp>
      <p:sp>
        <p:nvSpPr>
          <p:cNvPr id="1027" name="Google Shape;1027;p107"/>
          <p:cNvSpPr/>
          <p:nvPr/>
        </p:nvSpPr>
        <p:spPr>
          <a:xfrm>
            <a:off x="2819400" y="3276602"/>
            <a:ext cx="159178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wash, dry, and fold</a:t>
            </a:r>
            <a:endParaRPr b="0" i="0" sz="1400" u="none" cap="none" strike="noStrike">
              <a:solidFill>
                <a:srgbClr val="000000"/>
              </a:solidFill>
              <a:latin typeface="Arial"/>
              <a:ea typeface="Arial"/>
              <a:cs typeface="Arial"/>
              <a:sym typeface="Arial"/>
            </a:endParaRPr>
          </a:p>
        </p:txBody>
      </p:sp>
      <p:sp>
        <p:nvSpPr>
          <p:cNvPr id="1028" name="Google Shape;1028;p107"/>
          <p:cNvSpPr/>
          <p:nvPr/>
        </p:nvSpPr>
        <p:spPr>
          <a:xfrm>
            <a:off x="4343400" y="4038601"/>
            <a:ext cx="159178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wash, dry, and fold</a:t>
            </a:r>
            <a:endParaRPr b="0" i="0" sz="1400" u="none" cap="none" strike="noStrike">
              <a:solidFill>
                <a:srgbClr val="000000"/>
              </a:solidFill>
              <a:latin typeface="Arial"/>
              <a:ea typeface="Arial"/>
              <a:cs typeface="Arial"/>
              <a:sym typeface="Arial"/>
            </a:endParaRPr>
          </a:p>
        </p:txBody>
      </p:sp>
      <p:sp>
        <p:nvSpPr>
          <p:cNvPr id="1029" name="Google Shape;1029;p107"/>
          <p:cNvSpPr/>
          <p:nvPr/>
        </p:nvSpPr>
        <p:spPr>
          <a:xfrm>
            <a:off x="5867400" y="4724401"/>
            <a:ext cx="159178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wash, dry, and fold</a:t>
            </a:r>
            <a:endParaRPr b="0" i="0" sz="1400" u="none" cap="none" strike="noStrike">
              <a:solidFill>
                <a:srgbClr val="000000"/>
              </a:solidFill>
              <a:latin typeface="Arial"/>
              <a:ea typeface="Arial"/>
              <a:cs typeface="Arial"/>
              <a:sym typeface="Arial"/>
            </a:endParaRPr>
          </a:p>
        </p:txBody>
      </p:sp>
      <p:sp>
        <p:nvSpPr>
          <p:cNvPr id="1030" name="Google Shape;1030;p107"/>
          <p:cNvSpPr/>
          <p:nvPr/>
        </p:nvSpPr>
        <p:spPr>
          <a:xfrm>
            <a:off x="7620000" y="5486401"/>
            <a:ext cx="159178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wash, dry, and fold</a:t>
            </a:r>
            <a:endParaRPr b="0" i="0" sz="1400" u="none" cap="none" strike="noStrike">
              <a:solidFill>
                <a:srgbClr val="000000"/>
              </a:solidFill>
              <a:latin typeface="Arial"/>
              <a:ea typeface="Arial"/>
              <a:cs typeface="Arial"/>
              <a:sym typeface="Arial"/>
            </a:endParaRPr>
          </a:p>
        </p:txBody>
      </p:sp>
      <p:pic>
        <p:nvPicPr>
          <p:cNvPr id="1031" name="Google Shape;1031;p107"/>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108"/>
          <p:cNvSpPr txBox="1"/>
          <p:nvPr/>
        </p:nvSpPr>
        <p:spPr>
          <a:xfrm>
            <a:off x="4191000" y="5257800"/>
            <a:ext cx="396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
        <p:nvSpPr>
          <p:cNvPr id="1038" name="Google Shape;1038;p108"/>
          <p:cNvSpPr/>
          <p:nvPr/>
        </p:nvSpPr>
        <p:spPr>
          <a:xfrm>
            <a:off x="2286000" y="1219201"/>
            <a:ext cx="8153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1039" name="Google Shape;1039;p108"/>
          <p:cNvSpPr/>
          <p:nvPr/>
        </p:nvSpPr>
        <p:spPr>
          <a:xfrm>
            <a:off x="2362200" y="1219201"/>
            <a:ext cx="7620000" cy="159428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040" name="Google Shape;1040;p108"/>
          <p:cNvSpPr/>
          <p:nvPr/>
        </p:nvSpPr>
        <p:spPr>
          <a:xfrm>
            <a:off x="2590800" y="1371601"/>
            <a:ext cx="7086600" cy="200670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None/>
            </a:pPr>
            <a:r>
              <a:t/>
            </a:r>
            <a:endParaRPr b="0" i="0" sz="24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a:p>
            <a:pPr indent="0" lvl="1" marL="45720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041" name="Google Shape;1041;p108"/>
          <p:cNvSpPr/>
          <p:nvPr/>
        </p:nvSpPr>
        <p:spPr>
          <a:xfrm>
            <a:off x="3907581" y="3244334"/>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2" name="Google Shape;1042;p108"/>
          <p:cNvSpPr/>
          <p:nvPr/>
        </p:nvSpPr>
        <p:spPr>
          <a:xfrm>
            <a:off x="2572508" y="1160758"/>
            <a:ext cx="7391400"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043" name="Google Shape;1043;p10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44" name="Google Shape;1044;p108"/>
          <p:cNvSpPr txBox="1"/>
          <p:nvPr/>
        </p:nvSpPr>
        <p:spPr>
          <a:xfrm>
            <a:off x="2460626" y="40771"/>
            <a:ext cx="7162800" cy="1143000"/>
          </a:xfrm>
          <a:prstGeom prst="rect">
            <a:avLst/>
          </a:prstGeom>
          <a:solidFill>
            <a:srgbClr val="9CC2E5"/>
          </a:solidFill>
          <a:ln cap="flat" cmpd="sng" w="9525">
            <a:solidFill>
              <a:schemeClr val="dk1"/>
            </a:solidFill>
            <a:prstDash val="solid"/>
            <a:round/>
            <a:headEnd len="sm" w="sm" type="none"/>
            <a:tailEnd len="sm" w="sm" type="none"/>
          </a:ln>
        </p:spPr>
        <p:txBody>
          <a:bodyPr anchorCtr="0" anchor="ctr" bIns="44450" lIns="90475" spcFirstLastPara="1" rIns="90475" wrap="square" tIns="44450">
            <a:normAutofit fontScale="97500"/>
          </a:bodyPr>
          <a:lstStyle/>
          <a:p>
            <a:pPr indent="0" lvl="0" marL="0" marR="0" rtl="0" algn="ctr">
              <a:lnSpc>
                <a:spcPct val="100000"/>
              </a:lnSpc>
              <a:spcBef>
                <a:spcPts val="0"/>
              </a:spcBef>
              <a:spcAft>
                <a:spcPts val="0"/>
              </a:spcAft>
              <a:buClr>
                <a:schemeClr val="dk1"/>
              </a:buClr>
              <a:buSzPct val="100000"/>
              <a:buFont typeface="Times New Roman"/>
              <a:buNone/>
            </a:pPr>
            <a:r>
              <a:rPr b="0" i="0" lang="en-US" sz="4400" u="none" cap="none" strike="noStrike">
                <a:solidFill>
                  <a:schemeClr val="dk1"/>
                </a:solidFill>
                <a:latin typeface="Times New Roman"/>
                <a:ea typeface="Times New Roman"/>
                <a:cs typeface="Times New Roman"/>
                <a:sym typeface="Times New Roman"/>
              </a:rPr>
              <a:t>What is Pipelining ?</a:t>
            </a:r>
            <a:endParaRPr b="0" i="0" sz="4400" u="none" cap="none" strike="noStrike">
              <a:solidFill>
                <a:schemeClr val="dk1"/>
              </a:solidFill>
              <a:latin typeface="Times New Roman"/>
              <a:ea typeface="Times New Roman"/>
              <a:cs typeface="Times New Roman"/>
              <a:sym typeface="Times New Roman"/>
            </a:endParaRPr>
          </a:p>
        </p:txBody>
      </p:sp>
      <p:sp>
        <p:nvSpPr>
          <p:cNvPr id="1045" name="Google Shape;1045;p108"/>
          <p:cNvSpPr txBox="1"/>
          <p:nvPr/>
        </p:nvSpPr>
        <p:spPr>
          <a:xfrm>
            <a:off x="6019904" y="3352800"/>
            <a:ext cx="4648096" cy="990600"/>
          </a:xfrm>
          <a:prstGeom prst="rect">
            <a:avLst/>
          </a:prstGeom>
          <a:noFill/>
          <a:ln cap="flat" cmpd="sng" w="12700">
            <a:solidFill>
              <a:schemeClr val="dk2"/>
            </a:solidFill>
            <a:prstDash val="solid"/>
            <a:round/>
            <a:headEnd len="sm" w="sm" type="none"/>
            <a:tailEnd len="sm" w="sm" type="none"/>
          </a:ln>
        </p:spPr>
        <p:txBody>
          <a:bodyPr anchorCtr="0" anchor="t" bIns="44450" lIns="90475" spcFirstLastPara="1" rIns="90475" wrap="square" tIns="44450">
            <a:normAutofit/>
          </a:bodyPr>
          <a:lstStyle/>
          <a:p>
            <a:pPr indent="-285750" lvl="0" marL="285750" marR="0" rtl="0" algn="ctr">
              <a:lnSpc>
                <a:spcPct val="100000"/>
              </a:lnSpc>
              <a:spcBef>
                <a:spcPts val="0"/>
              </a:spcBef>
              <a:spcAft>
                <a:spcPts val="0"/>
              </a:spcAft>
              <a:buClr>
                <a:srgbClr val="002060"/>
              </a:buClr>
              <a:buSzPts val="2400"/>
              <a:buFont typeface="Arial"/>
              <a:buNone/>
            </a:pPr>
            <a:r>
              <a:rPr b="1" i="0" lang="en-US" sz="2400" u="none" cap="none" strike="noStrike">
                <a:solidFill>
                  <a:srgbClr val="002060"/>
                </a:solidFill>
                <a:latin typeface="Calibri"/>
                <a:ea typeface="Calibri"/>
                <a:cs typeface="Calibri"/>
                <a:sym typeface="Calibri"/>
              </a:rPr>
              <a:t>Pipelined laundry takes </a:t>
            </a:r>
            <a:r>
              <a:rPr b="1" i="0" lang="en-US" sz="2400" u="none" cap="none" strike="noStrike">
                <a:solidFill>
                  <a:srgbClr val="C00000"/>
                </a:solidFill>
                <a:latin typeface="Calibri"/>
                <a:ea typeface="Calibri"/>
                <a:cs typeface="Calibri"/>
                <a:sym typeface="Calibri"/>
              </a:rPr>
              <a:t>3.5 hours</a:t>
            </a:r>
            <a:r>
              <a:rPr b="1" i="0" lang="en-US" sz="2400" u="none" cap="none" strike="noStrike">
                <a:solidFill>
                  <a:srgbClr val="002060"/>
                </a:solidFill>
                <a:latin typeface="Calibri"/>
                <a:ea typeface="Calibri"/>
                <a:cs typeface="Calibri"/>
                <a:sym typeface="Calibri"/>
              </a:rPr>
              <a:t> (210 min) for 4 loads </a:t>
            </a:r>
            <a:endParaRPr b="0" i="0" sz="1400" u="none" cap="none" strike="noStrike">
              <a:solidFill>
                <a:srgbClr val="000000"/>
              </a:solidFill>
              <a:latin typeface="Arial"/>
              <a:ea typeface="Arial"/>
              <a:cs typeface="Arial"/>
              <a:sym typeface="Arial"/>
            </a:endParaRPr>
          </a:p>
        </p:txBody>
      </p:sp>
      <p:grpSp>
        <p:nvGrpSpPr>
          <p:cNvPr id="1046" name="Google Shape;1046;p108"/>
          <p:cNvGrpSpPr/>
          <p:nvPr/>
        </p:nvGrpSpPr>
        <p:grpSpPr>
          <a:xfrm>
            <a:off x="2654300" y="3028951"/>
            <a:ext cx="522288" cy="468313"/>
            <a:chOff x="712" y="1908"/>
            <a:chExt cx="329" cy="295"/>
          </a:xfrm>
        </p:grpSpPr>
        <p:sp>
          <p:nvSpPr>
            <p:cNvPr id="1047" name="Google Shape;1047;p108"/>
            <p:cNvSpPr/>
            <p:nvPr/>
          </p:nvSpPr>
          <p:spPr>
            <a:xfrm>
              <a:off x="712" y="1908"/>
              <a:ext cx="329" cy="295"/>
            </a:xfrm>
            <a:custGeom>
              <a:rect b="b" l="l" r="r" t="t"/>
              <a:pathLst>
                <a:path extrusionOk="0" h="295" w="329">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8" name="Google Shape;1048;p108"/>
            <p:cNvSpPr/>
            <p:nvPr/>
          </p:nvSpPr>
          <p:spPr>
            <a:xfrm>
              <a:off x="788" y="1959"/>
              <a:ext cx="203" cy="231"/>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a:t>
              </a:r>
              <a:endParaRPr b="0" i="0" sz="1400" u="none" cap="none" strike="noStrike">
                <a:solidFill>
                  <a:srgbClr val="000000"/>
                </a:solidFill>
                <a:latin typeface="Arial"/>
                <a:ea typeface="Arial"/>
                <a:cs typeface="Arial"/>
                <a:sym typeface="Arial"/>
              </a:endParaRPr>
            </a:p>
          </p:txBody>
        </p:sp>
      </p:grpSp>
      <p:grpSp>
        <p:nvGrpSpPr>
          <p:cNvPr id="1049" name="Google Shape;1049;p108"/>
          <p:cNvGrpSpPr/>
          <p:nvPr/>
        </p:nvGrpSpPr>
        <p:grpSpPr>
          <a:xfrm>
            <a:off x="2641600" y="3879852"/>
            <a:ext cx="522288" cy="468313"/>
            <a:chOff x="704" y="2444"/>
            <a:chExt cx="329" cy="295"/>
          </a:xfrm>
        </p:grpSpPr>
        <p:sp>
          <p:nvSpPr>
            <p:cNvPr id="1050" name="Google Shape;1050;p108"/>
            <p:cNvSpPr/>
            <p:nvPr/>
          </p:nvSpPr>
          <p:spPr>
            <a:xfrm>
              <a:off x="704" y="2444"/>
              <a:ext cx="329" cy="295"/>
            </a:xfrm>
            <a:custGeom>
              <a:rect b="b" l="l" r="r" t="t"/>
              <a:pathLst>
                <a:path extrusionOk="0" h="295" w="329">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1" name="Google Shape;1051;p108"/>
            <p:cNvSpPr/>
            <p:nvPr/>
          </p:nvSpPr>
          <p:spPr>
            <a:xfrm>
              <a:off x="783" y="2495"/>
              <a:ext cx="197" cy="231"/>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B</a:t>
              </a:r>
              <a:endParaRPr b="0" i="0" sz="1400" u="none" cap="none" strike="noStrike">
                <a:solidFill>
                  <a:srgbClr val="000000"/>
                </a:solidFill>
                <a:latin typeface="Arial"/>
                <a:ea typeface="Arial"/>
                <a:cs typeface="Arial"/>
                <a:sym typeface="Arial"/>
              </a:endParaRPr>
            </a:p>
          </p:txBody>
        </p:sp>
      </p:grpSp>
      <p:grpSp>
        <p:nvGrpSpPr>
          <p:cNvPr id="1052" name="Google Shape;1052;p108"/>
          <p:cNvGrpSpPr/>
          <p:nvPr/>
        </p:nvGrpSpPr>
        <p:grpSpPr>
          <a:xfrm>
            <a:off x="2603500" y="4629152"/>
            <a:ext cx="522288" cy="468313"/>
            <a:chOff x="680" y="2916"/>
            <a:chExt cx="329" cy="295"/>
          </a:xfrm>
        </p:grpSpPr>
        <p:sp>
          <p:nvSpPr>
            <p:cNvPr id="1053" name="Google Shape;1053;p108"/>
            <p:cNvSpPr/>
            <p:nvPr/>
          </p:nvSpPr>
          <p:spPr>
            <a:xfrm>
              <a:off x="680" y="2916"/>
              <a:ext cx="329" cy="295"/>
            </a:xfrm>
            <a:custGeom>
              <a:rect b="b" l="l" r="r" t="t"/>
              <a:pathLst>
                <a:path extrusionOk="0" h="295" w="329">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4" name="Google Shape;1054;p108"/>
            <p:cNvSpPr/>
            <p:nvPr/>
          </p:nvSpPr>
          <p:spPr>
            <a:xfrm>
              <a:off x="762" y="2967"/>
              <a:ext cx="192" cy="231"/>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C</a:t>
              </a:r>
              <a:endParaRPr b="0" i="0" sz="1400" u="none" cap="none" strike="noStrike">
                <a:solidFill>
                  <a:srgbClr val="000000"/>
                </a:solidFill>
                <a:latin typeface="Arial"/>
                <a:ea typeface="Arial"/>
                <a:cs typeface="Arial"/>
                <a:sym typeface="Arial"/>
              </a:endParaRPr>
            </a:p>
          </p:txBody>
        </p:sp>
      </p:grpSp>
      <p:grpSp>
        <p:nvGrpSpPr>
          <p:cNvPr id="1055" name="Google Shape;1055;p108"/>
          <p:cNvGrpSpPr/>
          <p:nvPr/>
        </p:nvGrpSpPr>
        <p:grpSpPr>
          <a:xfrm>
            <a:off x="2603500" y="5353052"/>
            <a:ext cx="522288" cy="468313"/>
            <a:chOff x="680" y="3372"/>
            <a:chExt cx="329" cy="295"/>
          </a:xfrm>
        </p:grpSpPr>
        <p:sp>
          <p:nvSpPr>
            <p:cNvPr id="1056" name="Google Shape;1056;p108"/>
            <p:cNvSpPr/>
            <p:nvPr/>
          </p:nvSpPr>
          <p:spPr>
            <a:xfrm>
              <a:off x="680" y="3372"/>
              <a:ext cx="329" cy="295"/>
            </a:xfrm>
            <a:custGeom>
              <a:rect b="b" l="l" r="r" t="t"/>
              <a:pathLst>
                <a:path extrusionOk="0" h="295" w="329">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7" name="Google Shape;1057;p108"/>
            <p:cNvSpPr/>
            <p:nvPr/>
          </p:nvSpPr>
          <p:spPr>
            <a:xfrm>
              <a:off x="754" y="3423"/>
              <a:ext cx="207" cy="231"/>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D</a:t>
              </a:r>
              <a:endParaRPr b="0" i="0" sz="1400" u="none" cap="none" strike="noStrike">
                <a:solidFill>
                  <a:srgbClr val="000000"/>
                </a:solidFill>
                <a:latin typeface="Arial"/>
                <a:ea typeface="Arial"/>
                <a:cs typeface="Arial"/>
                <a:sym typeface="Arial"/>
              </a:endParaRPr>
            </a:p>
          </p:txBody>
        </p:sp>
      </p:grpSp>
      <p:sp>
        <p:nvSpPr>
          <p:cNvPr id="1058" name="Google Shape;1058;p108"/>
          <p:cNvSpPr/>
          <p:nvPr/>
        </p:nvSpPr>
        <p:spPr>
          <a:xfrm>
            <a:off x="2925763" y="1433514"/>
            <a:ext cx="678072"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6 PM</a:t>
            </a:r>
            <a:endParaRPr b="0" i="0" sz="1400" u="none" cap="none" strike="noStrike">
              <a:solidFill>
                <a:srgbClr val="000000"/>
              </a:solidFill>
              <a:latin typeface="Arial"/>
              <a:ea typeface="Arial"/>
              <a:cs typeface="Arial"/>
              <a:sym typeface="Arial"/>
            </a:endParaRPr>
          </a:p>
        </p:txBody>
      </p:sp>
      <p:cxnSp>
        <p:nvCxnSpPr>
          <p:cNvPr id="1059" name="Google Shape;1059;p108"/>
          <p:cNvCxnSpPr/>
          <p:nvPr/>
        </p:nvCxnSpPr>
        <p:spPr>
          <a:xfrm>
            <a:off x="3289300" y="2019300"/>
            <a:ext cx="6324600" cy="0"/>
          </a:xfrm>
          <a:prstGeom prst="straightConnector1">
            <a:avLst/>
          </a:prstGeom>
          <a:noFill/>
          <a:ln cap="flat" cmpd="sng" w="12700">
            <a:solidFill>
              <a:schemeClr val="dk1"/>
            </a:solidFill>
            <a:prstDash val="solid"/>
            <a:round/>
            <a:headEnd len="sm" w="sm" type="none"/>
            <a:tailEnd len="med" w="med" type="triangle"/>
          </a:ln>
        </p:spPr>
      </p:cxnSp>
      <p:cxnSp>
        <p:nvCxnSpPr>
          <p:cNvPr id="1060" name="Google Shape;1060;p108"/>
          <p:cNvCxnSpPr/>
          <p:nvPr/>
        </p:nvCxnSpPr>
        <p:spPr>
          <a:xfrm>
            <a:off x="3282950" y="1885950"/>
            <a:ext cx="0" cy="304800"/>
          </a:xfrm>
          <a:prstGeom prst="straightConnector1">
            <a:avLst/>
          </a:prstGeom>
          <a:noFill/>
          <a:ln cap="flat" cmpd="sng" w="12700">
            <a:solidFill>
              <a:schemeClr val="dk1"/>
            </a:solidFill>
            <a:prstDash val="solid"/>
            <a:round/>
            <a:headEnd len="sm" w="sm" type="none"/>
            <a:tailEnd len="sm" w="sm" type="none"/>
          </a:ln>
        </p:spPr>
      </p:cxnSp>
      <p:sp>
        <p:nvSpPr>
          <p:cNvPr id="1061" name="Google Shape;1061;p108"/>
          <p:cNvSpPr/>
          <p:nvPr/>
        </p:nvSpPr>
        <p:spPr>
          <a:xfrm>
            <a:off x="4157664" y="1446214"/>
            <a:ext cx="299763"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1062" name="Google Shape;1062;p108"/>
          <p:cNvSpPr/>
          <p:nvPr/>
        </p:nvSpPr>
        <p:spPr>
          <a:xfrm>
            <a:off x="5224464" y="1446214"/>
            <a:ext cx="299763"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063" name="Google Shape;1063;p108"/>
          <p:cNvSpPr/>
          <p:nvPr/>
        </p:nvSpPr>
        <p:spPr>
          <a:xfrm>
            <a:off x="6240464" y="1446214"/>
            <a:ext cx="299763"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064" name="Google Shape;1064;p108"/>
          <p:cNvSpPr/>
          <p:nvPr/>
        </p:nvSpPr>
        <p:spPr>
          <a:xfrm>
            <a:off x="7180263" y="1458914"/>
            <a:ext cx="416782"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065" name="Google Shape;1065;p108"/>
          <p:cNvSpPr/>
          <p:nvPr/>
        </p:nvSpPr>
        <p:spPr>
          <a:xfrm>
            <a:off x="8272463" y="1446214"/>
            <a:ext cx="416782"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11</a:t>
            </a:r>
            <a:endParaRPr b="0" i="0" sz="1400" u="none" cap="none" strike="noStrike">
              <a:solidFill>
                <a:srgbClr val="000000"/>
              </a:solidFill>
              <a:latin typeface="Arial"/>
              <a:ea typeface="Arial"/>
              <a:cs typeface="Arial"/>
              <a:sym typeface="Arial"/>
            </a:endParaRPr>
          </a:p>
        </p:txBody>
      </p:sp>
      <p:sp>
        <p:nvSpPr>
          <p:cNvPr id="1066" name="Google Shape;1066;p108"/>
          <p:cNvSpPr/>
          <p:nvPr/>
        </p:nvSpPr>
        <p:spPr>
          <a:xfrm>
            <a:off x="9143918" y="1433514"/>
            <a:ext cx="1054264" cy="366767"/>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Midnight</a:t>
            </a:r>
            <a:endParaRPr b="0" i="0" sz="1400" u="none" cap="none" strike="noStrike">
              <a:solidFill>
                <a:srgbClr val="000000"/>
              </a:solidFill>
              <a:latin typeface="Arial"/>
              <a:ea typeface="Arial"/>
              <a:cs typeface="Arial"/>
              <a:sym typeface="Arial"/>
            </a:endParaRPr>
          </a:p>
        </p:txBody>
      </p:sp>
      <p:grpSp>
        <p:nvGrpSpPr>
          <p:cNvPr id="1067" name="Google Shape;1067;p108"/>
          <p:cNvGrpSpPr/>
          <p:nvPr/>
        </p:nvGrpSpPr>
        <p:grpSpPr>
          <a:xfrm>
            <a:off x="3327400" y="2927350"/>
            <a:ext cx="3530600" cy="2940050"/>
            <a:chOff x="1136" y="1844"/>
            <a:chExt cx="2199" cy="1848"/>
          </a:xfrm>
        </p:grpSpPr>
        <p:grpSp>
          <p:nvGrpSpPr>
            <p:cNvPr id="1068" name="Google Shape;1068;p108"/>
            <p:cNvGrpSpPr/>
            <p:nvPr/>
          </p:nvGrpSpPr>
          <p:grpSpPr>
            <a:xfrm>
              <a:off x="1136" y="1844"/>
              <a:ext cx="967" cy="448"/>
              <a:chOff x="1136" y="1844"/>
              <a:chExt cx="967" cy="448"/>
            </a:xfrm>
          </p:grpSpPr>
          <p:grpSp>
            <p:nvGrpSpPr>
              <p:cNvPr id="1069" name="Google Shape;1069;p108"/>
              <p:cNvGrpSpPr/>
              <p:nvPr/>
            </p:nvGrpSpPr>
            <p:grpSpPr>
              <a:xfrm>
                <a:off x="1136" y="1844"/>
                <a:ext cx="305" cy="448"/>
                <a:chOff x="1136" y="1844"/>
                <a:chExt cx="305" cy="448"/>
              </a:xfrm>
            </p:grpSpPr>
            <p:grpSp>
              <p:nvGrpSpPr>
                <p:cNvPr id="1070" name="Google Shape;1070;p108"/>
                <p:cNvGrpSpPr/>
                <p:nvPr/>
              </p:nvGrpSpPr>
              <p:grpSpPr>
                <a:xfrm>
                  <a:off x="1136" y="1844"/>
                  <a:ext cx="305" cy="448"/>
                  <a:chOff x="1136" y="1844"/>
                  <a:chExt cx="305" cy="448"/>
                </a:xfrm>
              </p:grpSpPr>
              <p:sp>
                <p:nvSpPr>
                  <p:cNvPr id="1071" name="Google Shape;1071;p108"/>
                  <p:cNvSpPr/>
                  <p:nvPr/>
                </p:nvSpPr>
                <p:spPr>
                  <a:xfrm>
                    <a:off x="1136" y="1915"/>
                    <a:ext cx="305" cy="377"/>
                  </a:xfrm>
                  <a:prstGeom prst="cube">
                    <a:avLst>
                      <a:gd fmla="val 24986" name="adj"/>
                    </a:avLst>
                  </a:prstGeom>
                  <a:solidFill>
                    <a:srgbClr val="F6BF6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2" name="Google Shape;1072;p108"/>
                  <p:cNvSpPr/>
                  <p:nvPr/>
                </p:nvSpPr>
                <p:spPr>
                  <a:xfrm>
                    <a:off x="1206" y="1844"/>
                    <a:ext cx="235" cy="78"/>
                  </a:xfrm>
                  <a:prstGeom prst="cube">
                    <a:avLst>
                      <a:gd fmla="val 24986" name="adj"/>
                    </a:avLst>
                  </a:prstGeom>
                  <a:solidFill>
                    <a:srgbClr val="F6BF6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73" name="Google Shape;1073;p108"/>
                <p:cNvSpPr/>
                <p:nvPr/>
              </p:nvSpPr>
              <p:spPr>
                <a:xfrm>
                  <a:off x="1198" y="1948"/>
                  <a:ext cx="158" cy="27"/>
                </a:xfrm>
                <a:prstGeom prst="parallelogram">
                  <a:avLst>
                    <a:gd fmla="val 146215" name="adj"/>
                  </a:avLst>
                </a:prstGeom>
                <a:solidFill>
                  <a:srgbClr val="F6BF6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074" name="Google Shape;1074;p108"/>
              <p:cNvGrpSpPr/>
              <p:nvPr/>
            </p:nvGrpSpPr>
            <p:grpSpPr>
              <a:xfrm>
                <a:off x="1437" y="1844"/>
                <a:ext cx="378" cy="448"/>
                <a:chOff x="1437" y="1844"/>
                <a:chExt cx="378" cy="448"/>
              </a:xfrm>
            </p:grpSpPr>
            <p:grpSp>
              <p:nvGrpSpPr>
                <p:cNvPr id="1075" name="Google Shape;1075;p108"/>
                <p:cNvGrpSpPr/>
                <p:nvPr/>
              </p:nvGrpSpPr>
              <p:grpSpPr>
                <a:xfrm>
                  <a:off x="1437" y="1844"/>
                  <a:ext cx="378" cy="448"/>
                  <a:chOff x="1437" y="1844"/>
                  <a:chExt cx="378" cy="448"/>
                </a:xfrm>
              </p:grpSpPr>
              <p:sp>
                <p:nvSpPr>
                  <p:cNvPr id="1076" name="Google Shape;1076;p108"/>
                  <p:cNvSpPr/>
                  <p:nvPr/>
                </p:nvSpPr>
                <p:spPr>
                  <a:xfrm>
                    <a:off x="1437" y="1915"/>
                    <a:ext cx="378" cy="377"/>
                  </a:xfrm>
                  <a:prstGeom prst="cube">
                    <a:avLst>
                      <a:gd fmla="val 24986" name="adj"/>
                    </a:avLst>
                  </a:prstGeom>
                  <a:solidFill>
                    <a:srgbClr val="A2C1F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7" name="Google Shape;1077;p108"/>
                  <p:cNvSpPr/>
                  <p:nvPr/>
                </p:nvSpPr>
                <p:spPr>
                  <a:xfrm>
                    <a:off x="1523" y="1844"/>
                    <a:ext cx="292" cy="78"/>
                  </a:xfrm>
                  <a:prstGeom prst="cube">
                    <a:avLst>
                      <a:gd fmla="val 24986" name="adj"/>
                    </a:avLst>
                  </a:prstGeom>
                  <a:solidFill>
                    <a:srgbClr val="A2C1F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78" name="Google Shape;1078;p108"/>
                <p:cNvSpPr/>
                <p:nvPr/>
              </p:nvSpPr>
              <p:spPr>
                <a:xfrm>
                  <a:off x="1552" y="1880"/>
                  <a:ext cx="49" cy="27"/>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9" name="Google Shape;1079;p108"/>
                <p:cNvSpPr/>
                <p:nvPr/>
              </p:nvSpPr>
              <p:spPr>
                <a:xfrm>
                  <a:off x="1484" y="2090"/>
                  <a:ext cx="198" cy="84"/>
                </a:xfrm>
                <a:prstGeom prst="octagon">
                  <a:avLst>
                    <a:gd fmla="val 29278" name="adj"/>
                  </a:avLst>
                </a:prstGeom>
                <a:solidFill>
                  <a:srgbClr val="A2C1FE"/>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80" name="Google Shape;1080;p108"/>
              <p:cNvSpPr/>
              <p:nvPr/>
            </p:nvSpPr>
            <p:spPr>
              <a:xfrm>
                <a:off x="2001" y="2073"/>
                <a:ext cx="86" cy="192"/>
              </a:xfrm>
              <a:custGeom>
                <a:rect b="b" l="l" r="r" t="t"/>
                <a:pathLst>
                  <a:path extrusionOk="0" h="192" w="86">
                    <a:moveTo>
                      <a:pt x="62" y="0"/>
                    </a:moveTo>
                    <a:lnTo>
                      <a:pt x="85" y="0"/>
                    </a:lnTo>
                    <a:lnTo>
                      <a:pt x="23" y="191"/>
                    </a:lnTo>
                    <a:lnTo>
                      <a:pt x="0" y="191"/>
                    </a:lnTo>
                    <a:lnTo>
                      <a:pt x="62" y="0"/>
                    </a:lnTo>
                  </a:path>
                </a:pathLst>
              </a:custGeom>
              <a:solidFill>
                <a:srgbClr val="FC01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1" name="Google Shape;1081;p108"/>
              <p:cNvSpPr/>
              <p:nvPr/>
            </p:nvSpPr>
            <p:spPr>
              <a:xfrm>
                <a:off x="1997" y="2073"/>
                <a:ext cx="106" cy="16"/>
              </a:xfrm>
              <a:prstGeom prst="rect">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2" name="Google Shape;1082;p108"/>
              <p:cNvSpPr/>
              <p:nvPr/>
            </p:nvSpPr>
            <p:spPr>
              <a:xfrm>
                <a:off x="2004" y="2154"/>
                <a:ext cx="82" cy="16"/>
              </a:xfrm>
              <a:prstGeom prst="rect">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3" name="Google Shape;1083;p108"/>
              <p:cNvSpPr/>
              <p:nvPr/>
            </p:nvSpPr>
            <p:spPr>
              <a:xfrm>
                <a:off x="1821" y="2154"/>
                <a:ext cx="103" cy="11"/>
              </a:xfrm>
              <a:prstGeom prst="rect">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084" name="Google Shape;1084;p108"/>
              <p:cNvGrpSpPr/>
              <p:nvPr/>
            </p:nvGrpSpPr>
            <p:grpSpPr>
              <a:xfrm>
                <a:off x="1819" y="1901"/>
                <a:ext cx="194" cy="364"/>
                <a:chOff x="1819" y="1901"/>
                <a:chExt cx="194" cy="364"/>
              </a:xfrm>
            </p:grpSpPr>
            <p:sp>
              <p:nvSpPr>
                <p:cNvPr id="1085" name="Google Shape;1085;p108"/>
                <p:cNvSpPr/>
                <p:nvPr/>
              </p:nvSpPr>
              <p:spPr>
                <a:xfrm>
                  <a:off x="1895" y="1901"/>
                  <a:ext cx="48" cy="48"/>
                </a:xfrm>
                <a:prstGeom prst="ellipse">
                  <a:avLst/>
                </a:prstGeom>
                <a:solidFill>
                  <a:srgbClr val="FC0128"/>
                </a:solidFill>
                <a:ln cap="flat"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6" name="Google Shape;1086;p108"/>
                <p:cNvSpPr/>
                <p:nvPr/>
              </p:nvSpPr>
              <p:spPr>
                <a:xfrm>
                  <a:off x="1819" y="1969"/>
                  <a:ext cx="194" cy="296"/>
                </a:xfrm>
                <a:custGeom>
                  <a:rect b="b" l="l" r="r" t="t"/>
                  <a:pathLst>
                    <a:path extrusionOk="0" h="296" w="194">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grpSp>
          <p:nvGrpSpPr>
            <p:cNvPr id="1087" name="Google Shape;1087;p108"/>
            <p:cNvGrpSpPr/>
            <p:nvPr/>
          </p:nvGrpSpPr>
          <p:grpSpPr>
            <a:xfrm>
              <a:off x="1536" y="2308"/>
              <a:ext cx="967" cy="448"/>
              <a:chOff x="1536" y="2308"/>
              <a:chExt cx="967" cy="448"/>
            </a:xfrm>
          </p:grpSpPr>
          <p:grpSp>
            <p:nvGrpSpPr>
              <p:cNvPr id="1088" name="Google Shape;1088;p108"/>
              <p:cNvGrpSpPr/>
              <p:nvPr/>
            </p:nvGrpSpPr>
            <p:grpSpPr>
              <a:xfrm>
                <a:off x="1536" y="2308"/>
                <a:ext cx="305" cy="448"/>
                <a:chOff x="1536" y="2308"/>
                <a:chExt cx="305" cy="448"/>
              </a:xfrm>
            </p:grpSpPr>
            <p:grpSp>
              <p:nvGrpSpPr>
                <p:cNvPr id="1089" name="Google Shape;1089;p108"/>
                <p:cNvGrpSpPr/>
                <p:nvPr/>
              </p:nvGrpSpPr>
              <p:grpSpPr>
                <a:xfrm>
                  <a:off x="1536" y="2308"/>
                  <a:ext cx="305" cy="448"/>
                  <a:chOff x="1536" y="2308"/>
                  <a:chExt cx="305" cy="448"/>
                </a:xfrm>
              </p:grpSpPr>
              <p:sp>
                <p:nvSpPr>
                  <p:cNvPr id="1090" name="Google Shape;1090;p108"/>
                  <p:cNvSpPr/>
                  <p:nvPr/>
                </p:nvSpPr>
                <p:spPr>
                  <a:xfrm>
                    <a:off x="1536" y="2379"/>
                    <a:ext cx="305" cy="377"/>
                  </a:xfrm>
                  <a:prstGeom prst="cube">
                    <a:avLst>
                      <a:gd fmla="val 24986" name="adj"/>
                    </a:avLst>
                  </a:prstGeom>
                  <a:solidFill>
                    <a:srgbClr val="F6BF6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1" name="Google Shape;1091;p108"/>
                  <p:cNvSpPr/>
                  <p:nvPr/>
                </p:nvSpPr>
                <p:spPr>
                  <a:xfrm>
                    <a:off x="1606" y="2308"/>
                    <a:ext cx="235" cy="78"/>
                  </a:xfrm>
                  <a:prstGeom prst="cube">
                    <a:avLst>
                      <a:gd fmla="val 24986" name="adj"/>
                    </a:avLst>
                  </a:prstGeom>
                  <a:solidFill>
                    <a:srgbClr val="F6BF6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92" name="Google Shape;1092;p108"/>
                <p:cNvSpPr/>
                <p:nvPr/>
              </p:nvSpPr>
              <p:spPr>
                <a:xfrm>
                  <a:off x="1598" y="2412"/>
                  <a:ext cx="158" cy="27"/>
                </a:xfrm>
                <a:prstGeom prst="parallelogram">
                  <a:avLst>
                    <a:gd fmla="val 146215" name="adj"/>
                  </a:avLst>
                </a:prstGeom>
                <a:solidFill>
                  <a:srgbClr val="F6BF6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093" name="Google Shape;1093;p108"/>
              <p:cNvGrpSpPr/>
              <p:nvPr/>
            </p:nvGrpSpPr>
            <p:grpSpPr>
              <a:xfrm>
                <a:off x="1837" y="2308"/>
                <a:ext cx="378" cy="448"/>
                <a:chOff x="1837" y="2308"/>
                <a:chExt cx="378" cy="448"/>
              </a:xfrm>
            </p:grpSpPr>
            <p:grpSp>
              <p:nvGrpSpPr>
                <p:cNvPr id="1094" name="Google Shape;1094;p108"/>
                <p:cNvGrpSpPr/>
                <p:nvPr/>
              </p:nvGrpSpPr>
              <p:grpSpPr>
                <a:xfrm>
                  <a:off x="1837" y="2308"/>
                  <a:ext cx="378" cy="448"/>
                  <a:chOff x="1837" y="2308"/>
                  <a:chExt cx="378" cy="448"/>
                </a:xfrm>
              </p:grpSpPr>
              <p:sp>
                <p:nvSpPr>
                  <p:cNvPr id="1095" name="Google Shape;1095;p108"/>
                  <p:cNvSpPr/>
                  <p:nvPr/>
                </p:nvSpPr>
                <p:spPr>
                  <a:xfrm>
                    <a:off x="1837" y="2379"/>
                    <a:ext cx="378" cy="377"/>
                  </a:xfrm>
                  <a:prstGeom prst="cube">
                    <a:avLst>
                      <a:gd fmla="val 24986" name="adj"/>
                    </a:avLst>
                  </a:prstGeom>
                  <a:solidFill>
                    <a:srgbClr val="A2C1F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6" name="Google Shape;1096;p108"/>
                  <p:cNvSpPr/>
                  <p:nvPr/>
                </p:nvSpPr>
                <p:spPr>
                  <a:xfrm>
                    <a:off x="1923" y="2308"/>
                    <a:ext cx="292" cy="78"/>
                  </a:xfrm>
                  <a:prstGeom prst="cube">
                    <a:avLst>
                      <a:gd fmla="val 24986" name="adj"/>
                    </a:avLst>
                  </a:prstGeom>
                  <a:solidFill>
                    <a:srgbClr val="A2C1F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97" name="Google Shape;1097;p108"/>
                <p:cNvSpPr/>
                <p:nvPr/>
              </p:nvSpPr>
              <p:spPr>
                <a:xfrm>
                  <a:off x="1952" y="2344"/>
                  <a:ext cx="49" cy="27"/>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8" name="Google Shape;1098;p108"/>
                <p:cNvSpPr/>
                <p:nvPr/>
              </p:nvSpPr>
              <p:spPr>
                <a:xfrm>
                  <a:off x="1884" y="2554"/>
                  <a:ext cx="198" cy="84"/>
                </a:xfrm>
                <a:prstGeom prst="octagon">
                  <a:avLst>
                    <a:gd fmla="val 29278" name="adj"/>
                  </a:avLst>
                </a:prstGeom>
                <a:solidFill>
                  <a:srgbClr val="A2C1FE"/>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99" name="Google Shape;1099;p108"/>
              <p:cNvSpPr/>
              <p:nvPr/>
            </p:nvSpPr>
            <p:spPr>
              <a:xfrm>
                <a:off x="2401" y="2537"/>
                <a:ext cx="86" cy="192"/>
              </a:xfrm>
              <a:custGeom>
                <a:rect b="b" l="l" r="r" t="t"/>
                <a:pathLst>
                  <a:path extrusionOk="0" h="192" w="86">
                    <a:moveTo>
                      <a:pt x="62" y="0"/>
                    </a:moveTo>
                    <a:lnTo>
                      <a:pt x="85" y="0"/>
                    </a:lnTo>
                    <a:lnTo>
                      <a:pt x="23" y="191"/>
                    </a:lnTo>
                    <a:lnTo>
                      <a:pt x="0" y="191"/>
                    </a:lnTo>
                    <a:lnTo>
                      <a:pt x="62" y="0"/>
                    </a:lnTo>
                  </a:path>
                </a:pathLst>
              </a:custGeom>
              <a:solidFill>
                <a:srgbClr val="FC01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0" name="Google Shape;1100;p108"/>
              <p:cNvSpPr/>
              <p:nvPr/>
            </p:nvSpPr>
            <p:spPr>
              <a:xfrm>
                <a:off x="2397" y="2537"/>
                <a:ext cx="106" cy="16"/>
              </a:xfrm>
              <a:prstGeom prst="rect">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1" name="Google Shape;1101;p108"/>
              <p:cNvSpPr/>
              <p:nvPr/>
            </p:nvSpPr>
            <p:spPr>
              <a:xfrm>
                <a:off x="2404" y="2618"/>
                <a:ext cx="82" cy="16"/>
              </a:xfrm>
              <a:prstGeom prst="rect">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2" name="Google Shape;1102;p108"/>
              <p:cNvSpPr/>
              <p:nvPr/>
            </p:nvSpPr>
            <p:spPr>
              <a:xfrm>
                <a:off x="2221" y="2618"/>
                <a:ext cx="103" cy="11"/>
              </a:xfrm>
              <a:prstGeom prst="rect">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103" name="Google Shape;1103;p108"/>
              <p:cNvGrpSpPr/>
              <p:nvPr/>
            </p:nvGrpSpPr>
            <p:grpSpPr>
              <a:xfrm>
                <a:off x="2219" y="2365"/>
                <a:ext cx="194" cy="364"/>
                <a:chOff x="2219" y="2365"/>
                <a:chExt cx="194" cy="364"/>
              </a:xfrm>
            </p:grpSpPr>
            <p:sp>
              <p:nvSpPr>
                <p:cNvPr id="1104" name="Google Shape;1104;p108"/>
                <p:cNvSpPr/>
                <p:nvPr/>
              </p:nvSpPr>
              <p:spPr>
                <a:xfrm>
                  <a:off x="2295" y="2365"/>
                  <a:ext cx="48" cy="48"/>
                </a:xfrm>
                <a:prstGeom prst="ellipse">
                  <a:avLst/>
                </a:prstGeom>
                <a:solidFill>
                  <a:srgbClr val="FC0128"/>
                </a:solidFill>
                <a:ln cap="flat"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5" name="Google Shape;1105;p108"/>
                <p:cNvSpPr/>
                <p:nvPr/>
              </p:nvSpPr>
              <p:spPr>
                <a:xfrm>
                  <a:off x="2219" y="2433"/>
                  <a:ext cx="194" cy="296"/>
                </a:xfrm>
                <a:custGeom>
                  <a:rect b="b" l="l" r="r" t="t"/>
                  <a:pathLst>
                    <a:path extrusionOk="0" h="296" w="194">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grpSp>
          <p:nvGrpSpPr>
            <p:cNvPr id="1106" name="Google Shape;1106;p108"/>
            <p:cNvGrpSpPr/>
            <p:nvPr/>
          </p:nvGrpSpPr>
          <p:grpSpPr>
            <a:xfrm>
              <a:off x="1952" y="2796"/>
              <a:ext cx="967" cy="448"/>
              <a:chOff x="1952" y="2796"/>
              <a:chExt cx="967" cy="448"/>
            </a:xfrm>
          </p:grpSpPr>
          <p:grpSp>
            <p:nvGrpSpPr>
              <p:cNvPr id="1107" name="Google Shape;1107;p108"/>
              <p:cNvGrpSpPr/>
              <p:nvPr/>
            </p:nvGrpSpPr>
            <p:grpSpPr>
              <a:xfrm>
                <a:off x="1952" y="2796"/>
                <a:ext cx="305" cy="448"/>
                <a:chOff x="1952" y="2796"/>
                <a:chExt cx="305" cy="448"/>
              </a:xfrm>
            </p:grpSpPr>
            <p:grpSp>
              <p:nvGrpSpPr>
                <p:cNvPr id="1108" name="Google Shape;1108;p108"/>
                <p:cNvGrpSpPr/>
                <p:nvPr/>
              </p:nvGrpSpPr>
              <p:grpSpPr>
                <a:xfrm>
                  <a:off x="1952" y="2796"/>
                  <a:ext cx="305" cy="448"/>
                  <a:chOff x="1952" y="2796"/>
                  <a:chExt cx="305" cy="448"/>
                </a:xfrm>
              </p:grpSpPr>
              <p:sp>
                <p:nvSpPr>
                  <p:cNvPr id="1109" name="Google Shape;1109;p108"/>
                  <p:cNvSpPr/>
                  <p:nvPr/>
                </p:nvSpPr>
                <p:spPr>
                  <a:xfrm>
                    <a:off x="1952" y="2867"/>
                    <a:ext cx="305" cy="377"/>
                  </a:xfrm>
                  <a:prstGeom prst="cube">
                    <a:avLst>
                      <a:gd fmla="val 24986" name="adj"/>
                    </a:avLst>
                  </a:prstGeom>
                  <a:solidFill>
                    <a:srgbClr val="F6BF6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0" name="Google Shape;1110;p108"/>
                  <p:cNvSpPr/>
                  <p:nvPr/>
                </p:nvSpPr>
                <p:spPr>
                  <a:xfrm>
                    <a:off x="2022" y="2796"/>
                    <a:ext cx="235" cy="78"/>
                  </a:xfrm>
                  <a:prstGeom prst="cube">
                    <a:avLst>
                      <a:gd fmla="val 24986" name="adj"/>
                    </a:avLst>
                  </a:prstGeom>
                  <a:solidFill>
                    <a:srgbClr val="F6BF6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111" name="Google Shape;1111;p108"/>
                <p:cNvSpPr/>
                <p:nvPr/>
              </p:nvSpPr>
              <p:spPr>
                <a:xfrm>
                  <a:off x="2014" y="2900"/>
                  <a:ext cx="158" cy="27"/>
                </a:xfrm>
                <a:prstGeom prst="parallelogram">
                  <a:avLst>
                    <a:gd fmla="val 146215" name="adj"/>
                  </a:avLst>
                </a:prstGeom>
                <a:solidFill>
                  <a:srgbClr val="F6BF6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112" name="Google Shape;1112;p108"/>
              <p:cNvGrpSpPr/>
              <p:nvPr/>
            </p:nvGrpSpPr>
            <p:grpSpPr>
              <a:xfrm>
                <a:off x="2253" y="2796"/>
                <a:ext cx="378" cy="448"/>
                <a:chOff x="2253" y="2796"/>
                <a:chExt cx="378" cy="448"/>
              </a:xfrm>
            </p:grpSpPr>
            <p:grpSp>
              <p:nvGrpSpPr>
                <p:cNvPr id="1113" name="Google Shape;1113;p108"/>
                <p:cNvGrpSpPr/>
                <p:nvPr/>
              </p:nvGrpSpPr>
              <p:grpSpPr>
                <a:xfrm>
                  <a:off x="2253" y="2796"/>
                  <a:ext cx="378" cy="448"/>
                  <a:chOff x="2253" y="2796"/>
                  <a:chExt cx="378" cy="448"/>
                </a:xfrm>
              </p:grpSpPr>
              <p:sp>
                <p:nvSpPr>
                  <p:cNvPr id="1114" name="Google Shape;1114;p108"/>
                  <p:cNvSpPr/>
                  <p:nvPr/>
                </p:nvSpPr>
                <p:spPr>
                  <a:xfrm>
                    <a:off x="2253" y="2867"/>
                    <a:ext cx="378" cy="377"/>
                  </a:xfrm>
                  <a:prstGeom prst="cube">
                    <a:avLst>
                      <a:gd fmla="val 24986" name="adj"/>
                    </a:avLst>
                  </a:prstGeom>
                  <a:solidFill>
                    <a:srgbClr val="A2C1F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5" name="Google Shape;1115;p108"/>
                  <p:cNvSpPr/>
                  <p:nvPr/>
                </p:nvSpPr>
                <p:spPr>
                  <a:xfrm>
                    <a:off x="2339" y="2796"/>
                    <a:ext cx="292" cy="78"/>
                  </a:xfrm>
                  <a:prstGeom prst="cube">
                    <a:avLst>
                      <a:gd fmla="val 24986" name="adj"/>
                    </a:avLst>
                  </a:prstGeom>
                  <a:solidFill>
                    <a:srgbClr val="A2C1F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116" name="Google Shape;1116;p108"/>
                <p:cNvSpPr/>
                <p:nvPr/>
              </p:nvSpPr>
              <p:spPr>
                <a:xfrm>
                  <a:off x="2368" y="2832"/>
                  <a:ext cx="49" cy="27"/>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7" name="Google Shape;1117;p108"/>
                <p:cNvSpPr/>
                <p:nvPr/>
              </p:nvSpPr>
              <p:spPr>
                <a:xfrm>
                  <a:off x="2300" y="3042"/>
                  <a:ext cx="198" cy="84"/>
                </a:xfrm>
                <a:prstGeom prst="octagon">
                  <a:avLst>
                    <a:gd fmla="val 29278" name="adj"/>
                  </a:avLst>
                </a:prstGeom>
                <a:solidFill>
                  <a:srgbClr val="A2C1FE"/>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118" name="Google Shape;1118;p108"/>
              <p:cNvSpPr/>
              <p:nvPr/>
            </p:nvSpPr>
            <p:spPr>
              <a:xfrm>
                <a:off x="2817" y="3025"/>
                <a:ext cx="86" cy="192"/>
              </a:xfrm>
              <a:custGeom>
                <a:rect b="b" l="l" r="r" t="t"/>
                <a:pathLst>
                  <a:path extrusionOk="0" h="192" w="86">
                    <a:moveTo>
                      <a:pt x="62" y="0"/>
                    </a:moveTo>
                    <a:lnTo>
                      <a:pt x="85" y="0"/>
                    </a:lnTo>
                    <a:lnTo>
                      <a:pt x="23" y="191"/>
                    </a:lnTo>
                    <a:lnTo>
                      <a:pt x="0" y="191"/>
                    </a:lnTo>
                    <a:lnTo>
                      <a:pt x="62" y="0"/>
                    </a:lnTo>
                  </a:path>
                </a:pathLst>
              </a:custGeom>
              <a:solidFill>
                <a:srgbClr val="FC01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9" name="Google Shape;1119;p108"/>
              <p:cNvSpPr/>
              <p:nvPr/>
            </p:nvSpPr>
            <p:spPr>
              <a:xfrm>
                <a:off x="2813" y="3025"/>
                <a:ext cx="106" cy="16"/>
              </a:xfrm>
              <a:prstGeom prst="rect">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0" name="Google Shape;1120;p108"/>
              <p:cNvSpPr/>
              <p:nvPr/>
            </p:nvSpPr>
            <p:spPr>
              <a:xfrm>
                <a:off x="2820" y="3106"/>
                <a:ext cx="82" cy="16"/>
              </a:xfrm>
              <a:prstGeom prst="rect">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1" name="Google Shape;1121;p108"/>
              <p:cNvSpPr/>
              <p:nvPr/>
            </p:nvSpPr>
            <p:spPr>
              <a:xfrm>
                <a:off x="2637" y="3106"/>
                <a:ext cx="103" cy="11"/>
              </a:xfrm>
              <a:prstGeom prst="rect">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122" name="Google Shape;1122;p108"/>
              <p:cNvGrpSpPr/>
              <p:nvPr/>
            </p:nvGrpSpPr>
            <p:grpSpPr>
              <a:xfrm>
                <a:off x="2635" y="2853"/>
                <a:ext cx="194" cy="364"/>
                <a:chOff x="2635" y="2853"/>
                <a:chExt cx="194" cy="364"/>
              </a:xfrm>
            </p:grpSpPr>
            <p:sp>
              <p:nvSpPr>
                <p:cNvPr id="1123" name="Google Shape;1123;p108"/>
                <p:cNvSpPr/>
                <p:nvPr/>
              </p:nvSpPr>
              <p:spPr>
                <a:xfrm>
                  <a:off x="2711" y="2853"/>
                  <a:ext cx="48" cy="48"/>
                </a:xfrm>
                <a:prstGeom prst="ellipse">
                  <a:avLst/>
                </a:prstGeom>
                <a:solidFill>
                  <a:srgbClr val="FC0128"/>
                </a:solidFill>
                <a:ln cap="flat"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4" name="Google Shape;1124;p108"/>
                <p:cNvSpPr/>
                <p:nvPr/>
              </p:nvSpPr>
              <p:spPr>
                <a:xfrm>
                  <a:off x="2635" y="2921"/>
                  <a:ext cx="194" cy="296"/>
                </a:xfrm>
                <a:custGeom>
                  <a:rect b="b" l="l" r="r" t="t"/>
                  <a:pathLst>
                    <a:path extrusionOk="0" h="296" w="194">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grpSp>
          <p:nvGrpSpPr>
            <p:cNvPr id="1125" name="Google Shape;1125;p108"/>
            <p:cNvGrpSpPr/>
            <p:nvPr/>
          </p:nvGrpSpPr>
          <p:grpSpPr>
            <a:xfrm>
              <a:off x="2368" y="3244"/>
              <a:ext cx="967" cy="448"/>
              <a:chOff x="2368" y="3244"/>
              <a:chExt cx="967" cy="448"/>
            </a:xfrm>
          </p:grpSpPr>
          <p:grpSp>
            <p:nvGrpSpPr>
              <p:cNvPr id="1126" name="Google Shape;1126;p108"/>
              <p:cNvGrpSpPr/>
              <p:nvPr/>
            </p:nvGrpSpPr>
            <p:grpSpPr>
              <a:xfrm>
                <a:off x="2368" y="3244"/>
                <a:ext cx="305" cy="448"/>
                <a:chOff x="2368" y="3244"/>
                <a:chExt cx="305" cy="448"/>
              </a:xfrm>
            </p:grpSpPr>
            <p:grpSp>
              <p:nvGrpSpPr>
                <p:cNvPr id="1127" name="Google Shape;1127;p108"/>
                <p:cNvGrpSpPr/>
                <p:nvPr/>
              </p:nvGrpSpPr>
              <p:grpSpPr>
                <a:xfrm>
                  <a:off x="2368" y="3244"/>
                  <a:ext cx="305" cy="448"/>
                  <a:chOff x="2368" y="3244"/>
                  <a:chExt cx="305" cy="448"/>
                </a:xfrm>
              </p:grpSpPr>
              <p:sp>
                <p:nvSpPr>
                  <p:cNvPr id="1128" name="Google Shape;1128;p108"/>
                  <p:cNvSpPr/>
                  <p:nvPr/>
                </p:nvSpPr>
                <p:spPr>
                  <a:xfrm>
                    <a:off x="2368" y="3315"/>
                    <a:ext cx="305" cy="377"/>
                  </a:xfrm>
                  <a:prstGeom prst="cube">
                    <a:avLst>
                      <a:gd fmla="val 24986" name="adj"/>
                    </a:avLst>
                  </a:prstGeom>
                  <a:solidFill>
                    <a:srgbClr val="F6BF6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9" name="Google Shape;1129;p108"/>
                  <p:cNvSpPr/>
                  <p:nvPr/>
                </p:nvSpPr>
                <p:spPr>
                  <a:xfrm>
                    <a:off x="2438" y="3244"/>
                    <a:ext cx="235" cy="78"/>
                  </a:xfrm>
                  <a:prstGeom prst="cube">
                    <a:avLst>
                      <a:gd fmla="val 24986" name="adj"/>
                    </a:avLst>
                  </a:prstGeom>
                  <a:solidFill>
                    <a:srgbClr val="F6BF6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130" name="Google Shape;1130;p108"/>
                <p:cNvSpPr/>
                <p:nvPr/>
              </p:nvSpPr>
              <p:spPr>
                <a:xfrm>
                  <a:off x="2430" y="3348"/>
                  <a:ext cx="158" cy="27"/>
                </a:xfrm>
                <a:prstGeom prst="parallelogram">
                  <a:avLst>
                    <a:gd fmla="val 146215" name="adj"/>
                  </a:avLst>
                </a:prstGeom>
                <a:solidFill>
                  <a:srgbClr val="F6BF69"/>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131" name="Google Shape;1131;p108"/>
              <p:cNvGrpSpPr/>
              <p:nvPr/>
            </p:nvGrpSpPr>
            <p:grpSpPr>
              <a:xfrm>
                <a:off x="2669" y="3244"/>
                <a:ext cx="378" cy="448"/>
                <a:chOff x="2669" y="3244"/>
                <a:chExt cx="378" cy="448"/>
              </a:xfrm>
            </p:grpSpPr>
            <p:grpSp>
              <p:nvGrpSpPr>
                <p:cNvPr id="1132" name="Google Shape;1132;p108"/>
                <p:cNvGrpSpPr/>
                <p:nvPr/>
              </p:nvGrpSpPr>
              <p:grpSpPr>
                <a:xfrm>
                  <a:off x="2669" y="3244"/>
                  <a:ext cx="378" cy="448"/>
                  <a:chOff x="2669" y="3244"/>
                  <a:chExt cx="378" cy="448"/>
                </a:xfrm>
              </p:grpSpPr>
              <p:sp>
                <p:nvSpPr>
                  <p:cNvPr id="1133" name="Google Shape;1133;p108"/>
                  <p:cNvSpPr/>
                  <p:nvPr/>
                </p:nvSpPr>
                <p:spPr>
                  <a:xfrm>
                    <a:off x="2669" y="3315"/>
                    <a:ext cx="378" cy="377"/>
                  </a:xfrm>
                  <a:prstGeom prst="cube">
                    <a:avLst>
                      <a:gd fmla="val 24986" name="adj"/>
                    </a:avLst>
                  </a:prstGeom>
                  <a:solidFill>
                    <a:srgbClr val="A2C1F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4" name="Google Shape;1134;p108"/>
                  <p:cNvSpPr/>
                  <p:nvPr/>
                </p:nvSpPr>
                <p:spPr>
                  <a:xfrm>
                    <a:off x="2755" y="3244"/>
                    <a:ext cx="292" cy="78"/>
                  </a:xfrm>
                  <a:prstGeom prst="cube">
                    <a:avLst>
                      <a:gd fmla="val 24986" name="adj"/>
                    </a:avLst>
                  </a:prstGeom>
                  <a:solidFill>
                    <a:srgbClr val="A2C1F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135" name="Google Shape;1135;p108"/>
                <p:cNvSpPr/>
                <p:nvPr/>
              </p:nvSpPr>
              <p:spPr>
                <a:xfrm>
                  <a:off x="2784" y="3280"/>
                  <a:ext cx="49" cy="27"/>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6" name="Google Shape;1136;p108"/>
                <p:cNvSpPr/>
                <p:nvPr/>
              </p:nvSpPr>
              <p:spPr>
                <a:xfrm>
                  <a:off x="2716" y="3490"/>
                  <a:ext cx="198" cy="84"/>
                </a:xfrm>
                <a:prstGeom prst="octagon">
                  <a:avLst>
                    <a:gd fmla="val 29278" name="adj"/>
                  </a:avLst>
                </a:prstGeom>
                <a:solidFill>
                  <a:srgbClr val="A2C1FE"/>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137" name="Google Shape;1137;p108"/>
              <p:cNvSpPr/>
              <p:nvPr/>
            </p:nvSpPr>
            <p:spPr>
              <a:xfrm>
                <a:off x="3233" y="3473"/>
                <a:ext cx="86" cy="192"/>
              </a:xfrm>
              <a:custGeom>
                <a:rect b="b" l="l" r="r" t="t"/>
                <a:pathLst>
                  <a:path extrusionOk="0" h="192" w="86">
                    <a:moveTo>
                      <a:pt x="62" y="0"/>
                    </a:moveTo>
                    <a:lnTo>
                      <a:pt x="85" y="0"/>
                    </a:lnTo>
                    <a:lnTo>
                      <a:pt x="23" y="191"/>
                    </a:lnTo>
                    <a:lnTo>
                      <a:pt x="0" y="191"/>
                    </a:lnTo>
                    <a:lnTo>
                      <a:pt x="62" y="0"/>
                    </a:lnTo>
                  </a:path>
                </a:pathLst>
              </a:custGeom>
              <a:solidFill>
                <a:srgbClr val="FC01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8" name="Google Shape;1138;p108"/>
              <p:cNvSpPr/>
              <p:nvPr/>
            </p:nvSpPr>
            <p:spPr>
              <a:xfrm>
                <a:off x="3229" y="3473"/>
                <a:ext cx="106" cy="16"/>
              </a:xfrm>
              <a:prstGeom prst="rect">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9" name="Google Shape;1139;p108"/>
              <p:cNvSpPr/>
              <p:nvPr/>
            </p:nvSpPr>
            <p:spPr>
              <a:xfrm>
                <a:off x="3236" y="3554"/>
                <a:ext cx="82" cy="16"/>
              </a:xfrm>
              <a:prstGeom prst="rect">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0" name="Google Shape;1140;p108"/>
              <p:cNvSpPr/>
              <p:nvPr/>
            </p:nvSpPr>
            <p:spPr>
              <a:xfrm>
                <a:off x="3053" y="3554"/>
                <a:ext cx="103" cy="11"/>
              </a:xfrm>
              <a:prstGeom prst="rect">
                <a:avLst/>
              </a:prstGeom>
              <a:solidFill>
                <a:srgbClr val="FC01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141" name="Google Shape;1141;p108"/>
              <p:cNvGrpSpPr/>
              <p:nvPr/>
            </p:nvGrpSpPr>
            <p:grpSpPr>
              <a:xfrm>
                <a:off x="3051" y="3301"/>
                <a:ext cx="194" cy="364"/>
                <a:chOff x="3051" y="3301"/>
                <a:chExt cx="194" cy="364"/>
              </a:xfrm>
            </p:grpSpPr>
            <p:sp>
              <p:nvSpPr>
                <p:cNvPr id="1142" name="Google Shape;1142;p108"/>
                <p:cNvSpPr/>
                <p:nvPr/>
              </p:nvSpPr>
              <p:spPr>
                <a:xfrm>
                  <a:off x="3127" y="3301"/>
                  <a:ext cx="48" cy="48"/>
                </a:xfrm>
                <a:prstGeom prst="ellipse">
                  <a:avLst/>
                </a:prstGeom>
                <a:solidFill>
                  <a:srgbClr val="FC0128"/>
                </a:solidFill>
                <a:ln cap="flat"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3" name="Google Shape;1143;p108"/>
                <p:cNvSpPr/>
                <p:nvPr/>
              </p:nvSpPr>
              <p:spPr>
                <a:xfrm>
                  <a:off x="3051" y="3369"/>
                  <a:ext cx="194" cy="296"/>
                </a:xfrm>
                <a:custGeom>
                  <a:rect b="b" l="l" r="r" t="t"/>
                  <a:pathLst>
                    <a:path extrusionOk="0" h="296" w="194">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grpSp>
      <p:sp>
        <p:nvSpPr>
          <p:cNvPr id="1144" name="Google Shape;1144;p108"/>
          <p:cNvSpPr/>
          <p:nvPr/>
        </p:nvSpPr>
        <p:spPr>
          <a:xfrm>
            <a:off x="1973237" y="2911476"/>
            <a:ext cx="333426" cy="2859757"/>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1"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cxnSp>
        <p:nvCxnSpPr>
          <p:cNvPr id="1145" name="Google Shape;1145;p108"/>
          <p:cNvCxnSpPr/>
          <p:nvPr/>
        </p:nvCxnSpPr>
        <p:spPr>
          <a:xfrm>
            <a:off x="2444750" y="2762250"/>
            <a:ext cx="0" cy="3035300"/>
          </a:xfrm>
          <a:prstGeom prst="straightConnector1">
            <a:avLst/>
          </a:prstGeom>
          <a:noFill/>
          <a:ln cap="flat" cmpd="sng" w="12700">
            <a:solidFill>
              <a:schemeClr val="dk1"/>
            </a:solidFill>
            <a:prstDash val="solid"/>
            <a:round/>
            <a:headEnd len="sm" w="sm" type="none"/>
            <a:tailEnd len="med" w="med" type="triangle"/>
          </a:ln>
        </p:spPr>
      </p:cxnSp>
      <p:sp>
        <p:nvSpPr>
          <p:cNvPr id="1146" name="Google Shape;1146;p108"/>
          <p:cNvSpPr/>
          <p:nvPr/>
        </p:nvSpPr>
        <p:spPr>
          <a:xfrm>
            <a:off x="5935663" y="1984376"/>
            <a:ext cx="641202"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Time</a:t>
            </a:r>
            <a:endParaRPr b="0" i="0" sz="1400" u="none" cap="none" strike="noStrike">
              <a:solidFill>
                <a:srgbClr val="000000"/>
              </a:solidFill>
              <a:latin typeface="Arial"/>
              <a:ea typeface="Arial"/>
              <a:cs typeface="Arial"/>
              <a:sym typeface="Arial"/>
            </a:endParaRPr>
          </a:p>
        </p:txBody>
      </p:sp>
      <p:grpSp>
        <p:nvGrpSpPr>
          <p:cNvPr id="1147" name="Google Shape;1147;p108"/>
          <p:cNvGrpSpPr/>
          <p:nvPr/>
        </p:nvGrpSpPr>
        <p:grpSpPr>
          <a:xfrm>
            <a:off x="3308352" y="2355849"/>
            <a:ext cx="3497263" cy="549275"/>
            <a:chOff x="1124" y="1484"/>
            <a:chExt cx="2203" cy="346"/>
          </a:xfrm>
        </p:grpSpPr>
        <p:sp>
          <p:nvSpPr>
            <p:cNvPr id="1148" name="Google Shape;1148;p108"/>
            <p:cNvSpPr/>
            <p:nvPr/>
          </p:nvSpPr>
          <p:spPr>
            <a:xfrm>
              <a:off x="1144" y="1599"/>
              <a:ext cx="263" cy="231"/>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30</a:t>
              </a:r>
              <a:endParaRPr b="0" i="0" sz="1400" u="none" cap="none" strike="noStrike">
                <a:solidFill>
                  <a:srgbClr val="000000"/>
                </a:solidFill>
                <a:latin typeface="Arial"/>
                <a:ea typeface="Arial"/>
                <a:cs typeface="Arial"/>
                <a:sym typeface="Arial"/>
              </a:endParaRPr>
            </a:p>
          </p:txBody>
        </p:sp>
        <p:cxnSp>
          <p:nvCxnSpPr>
            <p:cNvPr id="1149" name="Google Shape;1149;p108"/>
            <p:cNvCxnSpPr/>
            <p:nvPr/>
          </p:nvCxnSpPr>
          <p:spPr>
            <a:xfrm>
              <a:off x="1124" y="1560"/>
              <a:ext cx="288" cy="0"/>
            </a:xfrm>
            <a:prstGeom prst="straightConnector1">
              <a:avLst/>
            </a:prstGeom>
            <a:noFill/>
            <a:ln cap="flat" cmpd="sng" w="50800">
              <a:solidFill>
                <a:srgbClr val="F6BF69"/>
              </a:solidFill>
              <a:prstDash val="solid"/>
              <a:round/>
              <a:headEnd len="sm" w="sm" type="none"/>
              <a:tailEnd len="sm" w="sm" type="none"/>
            </a:ln>
          </p:spPr>
        </p:cxnSp>
        <p:cxnSp>
          <p:nvCxnSpPr>
            <p:cNvPr id="1150" name="Google Shape;1150;p108"/>
            <p:cNvCxnSpPr/>
            <p:nvPr/>
          </p:nvCxnSpPr>
          <p:spPr>
            <a:xfrm>
              <a:off x="1444" y="1484"/>
              <a:ext cx="0" cy="192"/>
            </a:xfrm>
            <a:prstGeom prst="straightConnector1">
              <a:avLst/>
            </a:prstGeom>
            <a:noFill/>
            <a:ln cap="flat" cmpd="sng" w="12700">
              <a:solidFill>
                <a:schemeClr val="dk1"/>
              </a:solidFill>
              <a:prstDash val="solid"/>
              <a:round/>
              <a:headEnd len="sm" w="sm" type="none"/>
              <a:tailEnd len="sm" w="sm" type="none"/>
            </a:ln>
          </p:spPr>
        </p:cxnSp>
        <p:grpSp>
          <p:nvGrpSpPr>
            <p:cNvPr id="1151" name="Google Shape;1151;p108"/>
            <p:cNvGrpSpPr/>
            <p:nvPr/>
          </p:nvGrpSpPr>
          <p:grpSpPr>
            <a:xfrm>
              <a:off x="1460" y="1484"/>
              <a:ext cx="384" cy="346"/>
              <a:chOff x="1460" y="1484"/>
              <a:chExt cx="384" cy="346"/>
            </a:xfrm>
          </p:grpSpPr>
          <p:cxnSp>
            <p:nvCxnSpPr>
              <p:cNvPr id="1152" name="Google Shape;1152;p108"/>
              <p:cNvCxnSpPr/>
              <p:nvPr/>
            </p:nvCxnSpPr>
            <p:spPr>
              <a:xfrm>
                <a:off x="1460" y="1592"/>
                <a:ext cx="360" cy="0"/>
              </a:xfrm>
              <a:prstGeom prst="straightConnector1">
                <a:avLst/>
              </a:prstGeom>
              <a:noFill/>
              <a:ln cap="flat" cmpd="sng" w="50800">
                <a:solidFill>
                  <a:srgbClr val="A2C1FE"/>
                </a:solidFill>
                <a:prstDash val="solid"/>
                <a:round/>
                <a:headEnd len="sm" w="sm" type="none"/>
                <a:tailEnd len="sm" w="sm" type="none"/>
              </a:ln>
            </p:spPr>
          </p:cxnSp>
          <p:sp>
            <p:nvSpPr>
              <p:cNvPr id="1153" name="Google Shape;1153;p108"/>
              <p:cNvSpPr/>
              <p:nvPr/>
            </p:nvSpPr>
            <p:spPr>
              <a:xfrm>
                <a:off x="1512" y="1599"/>
                <a:ext cx="263" cy="231"/>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40</a:t>
                </a:r>
                <a:endParaRPr b="0" i="0" sz="1400" u="none" cap="none" strike="noStrike">
                  <a:solidFill>
                    <a:srgbClr val="000000"/>
                  </a:solidFill>
                  <a:latin typeface="Arial"/>
                  <a:ea typeface="Arial"/>
                  <a:cs typeface="Arial"/>
                  <a:sym typeface="Arial"/>
                </a:endParaRPr>
              </a:p>
            </p:txBody>
          </p:sp>
          <p:cxnSp>
            <p:nvCxnSpPr>
              <p:cNvPr id="1154" name="Google Shape;1154;p108"/>
              <p:cNvCxnSpPr/>
              <p:nvPr/>
            </p:nvCxnSpPr>
            <p:spPr>
              <a:xfrm>
                <a:off x="1844" y="1484"/>
                <a:ext cx="0" cy="192"/>
              </a:xfrm>
              <a:prstGeom prst="straightConnector1">
                <a:avLst/>
              </a:prstGeom>
              <a:noFill/>
              <a:ln cap="flat" cmpd="sng" w="12700">
                <a:solidFill>
                  <a:schemeClr val="dk1"/>
                </a:solidFill>
                <a:prstDash val="solid"/>
                <a:round/>
                <a:headEnd len="sm" w="sm" type="none"/>
                <a:tailEnd len="sm" w="sm" type="none"/>
              </a:ln>
            </p:spPr>
          </p:cxnSp>
        </p:grpSp>
        <p:grpSp>
          <p:nvGrpSpPr>
            <p:cNvPr id="1155" name="Google Shape;1155;p108"/>
            <p:cNvGrpSpPr/>
            <p:nvPr/>
          </p:nvGrpSpPr>
          <p:grpSpPr>
            <a:xfrm>
              <a:off x="1868" y="1484"/>
              <a:ext cx="384" cy="346"/>
              <a:chOff x="1868" y="1484"/>
              <a:chExt cx="384" cy="346"/>
            </a:xfrm>
          </p:grpSpPr>
          <p:cxnSp>
            <p:nvCxnSpPr>
              <p:cNvPr id="1156" name="Google Shape;1156;p108"/>
              <p:cNvCxnSpPr/>
              <p:nvPr/>
            </p:nvCxnSpPr>
            <p:spPr>
              <a:xfrm>
                <a:off x="1868" y="1592"/>
                <a:ext cx="360" cy="0"/>
              </a:xfrm>
              <a:prstGeom prst="straightConnector1">
                <a:avLst/>
              </a:prstGeom>
              <a:noFill/>
              <a:ln cap="flat" cmpd="sng" w="50800">
                <a:solidFill>
                  <a:srgbClr val="A2C1FE"/>
                </a:solidFill>
                <a:prstDash val="solid"/>
                <a:round/>
                <a:headEnd len="sm" w="sm" type="none"/>
                <a:tailEnd len="sm" w="sm" type="none"/>
              </a:ln>
            </p:spPr>
          </p:cxnSp>
          <p:sp>
            <p:nvSpPr>
              <p:cNvPr id="1157" name="Google Shape;1157;p108"/>
              <p:cNvSpPr/>
              <p:nvPr/>
            </p:nvSpPr>
            <p:spPr>
              <a:xfrm>
                <a:off x="1920" y="1599"/>
                <a:ext cx="263" cy="231"/>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40</a:t>
                </a:r>
                <a:endParaRPr b="0" i="0" sz="1400" u="none" cap="none" strike="noStrike">
                  <a:solidFill>
                    <a:srgbClr val="000000"/>
                  </a:solidFill>
                  <a:latin typeface="Arial"/>
                  <a:ea typeface="Arial"/>
                  <a:cs typeface="Arial"/>
                  <a:sym typeface="Arial"/>
                </a:endParaRPr>
              </a:p>
            </p:txBody>
          </p:sp>
          <p:cxnSp>
            <p:nvCxnSpPr>
              <p:cNvPr id="1158" name="Google Shape;1158;p108"/>
              <p:cNvCxnSpPr/>
              <p:nvPr/>
            </p:nvCxnSpPr>
            <p:spPr>
              <a:xfrm>
                <a:off x="2252" y="1484"/>
                <a:ext cx="0" cy="192"/>
              </a:xfrm>
              <a:prstGeom prst="straightConnector1">
                <a:avLst/>
              </a:prstGeom>
              <a:noFill/>
              <a:ln cap="flat" cmpd="sng" w="12700">
                <a:solidFill>
                  <a:schemeClr val="dk1"/>
                </a:solidFill>
                <a:prstDash val="solid"/>
                <a:round/>
                <a:headEnd len="sm" w="sm" type="none"/>
                <a:tailEnd len="sm" w="sm" type="none"/>
              </a:ln>
            </p:spPr>
          </p:cxnSp>
        </p:grpSp>
        <p:grpSp>
          <p:nvGrpSpPr>
            <p:cNvPr id="1159" name="Google Shape;1159;p108"/>
            <p:cNvGrpSpPr/>
            <p:nvPr/>
          </p:nvGrpSpPr>
          <p:grpSpPr>
            <a:xfrm>
              <a:off x="2276" y="1484"/>
              <a:ext cx="384" cy="346"/>
              <a:chOff x="2276" y="1484"/>
              <a:chExt cx="384" cy="346"/>
            </a:xfrm>
          </p:grpSpPr>
          <p:cxnSp>
            <p:nvCxnSpPr>
              <p:cNvPr id="1160" name="Google Shape;1160;p108"/>
              <p:cNvCxnSpPr/>
              <p:nvPr/>
            </p:nvCxnSpPr>
            <p:spPr>
              <a:xfrm>
                <a:off x="2276" y="1592"/>
                <a:ext cx="360" cy="0"/>
              </a:xfrm>
              <a:prstGeom prst="straightConnector1">
                <a:avLst/>
              </a:prstGeom>
              <a:noFill/>
              <a:ln cap="flat" cmpd="sng" w="50800">
                <a:solidFill>
                  <a:srgbClr val="A2C1FE"/>
                </a:solidFill>
                <a:prstDash val="solid"/>
                <a:round/>
                <a:headEnd len="sm" w="sm" type="none"/>
                <a:tailEnd len="sm" w="sm" type="none"/>
              </a:ln>
            </p:spPr>
          </p:cxnSp>
          <p:sp>
            <p:nvSpPr>
              <p:cNvPr id="1161" name="Google Shape;1161;p108"/>
              <p:cNvSpPr/>
              <p:nvPr/>
            </p:nvSpPr>
            <p:spPr>
              <a:xfrm>
                <a:off x="2328" y="1599"/>
                <a:ext cx="263" cy="231"/>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40</a:t>
                </a:r>
                <a:endParaRPr b="0" i="0" sz="1400" u="none" cap="none" strike="noStrike">
                  <a:solidFill>
                    <a:srgbClr val="000000"/>
                  </a:solidFill>
                  <a:latin typeface="Arial"/>
                  <a:ea typeface="Arial"/>
                  <a:cs typeface="Arial"/>
                  <a:sym typeface="Arial"/>
                </a:endParaRPr>
              </a:p>
            </p:txBody>
          </p:sp>
          <p:cxnSp>
            <p:nvCxnSpPr>
              <p:cNvPr id="1162" name="Google Shape;1162;p108"/>
              <p:cNvCxnSpPr/>
              <p:nvPr/>
            </p:nvCxnSpPr>
            <p:spPr>
              <a:xfrm>
                <a:off x="2660" y="1484"/>
                <a:ext cx="0" cy="192"/>
              </a:xfrm>
              <a:prstGeom prst="straightConnector1">
                <a:avLst/>
              </a:prstGeom>
              <a:noFill/>
              <a:ln cap="flat" cmpd="sng" w="12700">
                <a:solidFill>
                  <a:schemeClr val="dk1"/>
                </a:solidFill>
                <a:prstDash val="solid"/>
                <a:round/>
                <a:headEnd len="sm" w="sm" type="none"/>
                <a:tailEnd len="sm" w="sm" type="none"/>
              </a:ln>
            </p:spPr>
          </p:cxnSp>
        </p:grpSp>
        <p:cxnSp>
          <p:nvCxnSpPr>
            <p:cNvPr id="1163" name="Google Shape;1163;p108"/>
            <p:cNvCxnSpPr/>
            <p:nvPr/>
          </p:nvCxnSpPr>
          <p:spPr>
            <a:xfrm>
              <a:off x="2684" y="1592"/>
              <a:ext cx="360" cy="0"/>
            </a:xfrm>
            <a:prstGeom prst="straightConnector1">
              <a:avLst/>
            </a:prstGeom>
            <a:noFill/>
            <a:ln cap="flat" cmpd="sng" w="50800">
              <a:solidFill>
                <a:srgbClr val="A2C1FE"/>
              </a:solidFill>
              <a:prstDash val="solid"/>
              <a:round/>
              <a:headEnd len="sm" w="sm" type="none"/>
              <a:tailEnd len="sm" w="sm" type="none"/>
            </a:ln>
          </p:spPr>
        </p:cxnSp>
        <p:cxnSp>
          <p:nvCxnSpPr>
            <p:cNvPr id="1164" name="Google Shape;1164;p108"/>
            <p:cNvCxnSpPr/>
            <p:nvPr/>
          </p:nvCxnSpPr>
          <p:spPr>
            <a:xfrm>
              <a:off x="3084" y="1624"/>
              <a:ext cx="216" cy="0"/>
            </a:xfrm>
            <a:prstGeom prst="straightConnector1">
              <a:avLst/>
            </a:prstGeom>
            <a:noFill/>
            <a:ln cap="flat" cmpd="sng" w="50800">
              <a:solidFill>
                <a:schemeClr val="hlink"/>
              </a:solidFill>
              <a:prstDash val="solid"/>
              <a:round/>
              <a:headEnd len="sm" w="sm" type="none"/>
              <a:tailEnd len="sm" w="sm" type="none"/>
            </a:ln>
          </p:spPr>
        </p:cxnSp>
        <p:sp>
          <p:nvSpPr>
            <p:cNvPr id="1165" name="Google Shape;1165;p108"/>
            <p:cNvSpPr/>
            <p:nvPr/>
          </p:nvSpPr>
          <p:spPr>
            <a:xfrm>
              <a:off x="2736" y="1599"/>
              <a:ext cx="263" cy="231"/>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40</a:t>
              </a:r>
              <a:endParaRPr b="0" i="0" sz="1400" u="none" cap="none" strike="noStrike">
                <a:solidFill>
                  <a:srgbClr val="000000"/>
                </a:solidFill>
                <a:latin typeface="Arial"/>
                <a:ea typeface="Arial"/>
                <a:cs typeface="Arial"/>
                <a:sym typeface="Arial"/>
              </a:endParaRPr>
            </a:p>
          </p:txBody>
        </p:sp>
        <p:sp>
          <p:nvSpPr>
            <p:cNvPr id="1166" name="Google Shape;1166;p108"/>
            <p:cNvSpPr/>
            <p:nvPr/>
          </p:nvSpPr>
          <p:spPr>
            <a:xfrm>
              <a:off x="3064" y="1599"/>
              <a:ext cx="263" cy="231"/>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20</a:t>
              </a:r>
              <a:endParaRPr b="0" i="0" sz="1400" u="none" cap="none" strike="noStrike">
                <a:solidFill>
                  <a:srgbClr val="000000"/>
                </a:solidFill>
                <a:latin typeface="Arial"/>
                <a:ea typeface="Arial"/>
                <a:cs typeface="Arial"/>
                <a:sym typeface="Arial"/>
              </a:endParaRPr>
            </a:p>
          </p:txBody>
        </p:sp>
        <p:cxnSp>
          <p:nvCxnSpPr>
            <p:cNvPr id="1167" name="Google Shape;1167;p108"/>
            <p:cNvCxnSpPr/>
            <p:nvPr/>
          </p:nvCxnSpPr>
          <p:spPr>
            <a:xfrm>
              <a:off x="3068" y="1484"/>
              <a:ext cx="0" cy="192"/>
            </a:xfrm>
            <a:prstGeom prst="straightConnector1">
              <a:avLst/>
            </a:prstGeom>
            <a:noFill/>
            <a:ln cap="flat" cmpd="sng" w="12700">
              <a:solidFill>
                <a:schemeClr val="dk1"/>
              </a:solidFill>
              <a:prstDash val="solid"/>
              <a:round/>
              <a:headEnd len="sm" w="sm" type="none"/>
              <a:tailEnd len="sm" w="sm" type="none"/>
            </a:ln>
          </p:spPr>
        </p:cxnSp>
        <p:cxnSp>
          <p:nvCxnSpPr>
            <p:cNvPr id="1168" name="Google Shape;1168;p108"/>
            <p:cNvCxnSpPr/>
            <p:nvPr/>
          </p:nvCxnSpPr>
          <p:spPr>
            <a:xfrm>
              <a:off x="3324" y="1484"/>
              <a:ext cx="0" cy="192"/>
            </a:xfrm>
            <a:prstGeom prst="straightConnector1">
              <a:avLst/>
            </a:prstGeom>
            <a:noFill/>
            <a:ln cap="flat" cmpd="sng" w="12700">
              <a:solidFill>
                <a:schemeClr val="dk1"/>
              </a:solidFill>
              <a:prstDash val="solid"/>
              <a:round/>
              <a:headEnd len="sm" w="sm" type="none"/>
              <a:tailEnd len="sm" w="sm" type="none"/>
            </a:ln>
          </p:spPr>
        </p:cxnSp>
        <p:cxnSp>
          <p:nvCxnSpPr>
            <p:cNvPr id="1169" name="Google Shape;1169;p108"/>
            <p:cNvCxnSpPr/>
            <p:nvPr/>
          </p:nvCxnSpPr>
          <p:spPr>
            <a:xfrm>
              <a:off x="1532" y="1560"/>
              <a:ext cx="288" cy="0"/>
            </a:xfrm>
            <a:prstGeom prst="straightConnector1">
              <a:avLst/>
            </a:prstGeom>
            <a:noFill/>
            <a:ln cap="flat" cmpd="sng" w="50800">
              <a:solidFill>
                <a:srgbClr val="F6BF69"/>
              </a:solidFill>
              <a:prstDash val="solid"/>
              <a:round/>
              <a:headEnd len="sm" w="sm" type="none"/>
              <a:tailEnd len="sm" w="sm" type="none"/>
            </a:ln>
          </p:spPr>
        </p:cxnSp>
        <p:cxnSp>
          <p:nvCxnSpPr>
            <p:cNvPr id="1170" name="Google Shape;1170;p108"/>
            <p:cNvCxnSpPr/>
            <p:nvPr/>
          </p:nvCxnSpPr>
          <p:spPr>
            <a:xfrm>
              <a:off x="1940" y="1560"/>
              <a:ext cx="288" cy="0"/>
            </a:xfrm>
            <a:prstGeom prst="straightConnector1">
              <a:avLst/>
            </a:prstGeom>
            <a:noFill/>
            <a:ln cap="flat" cmpd="sng" w="50800">
              <a:solidFill>
                <a:srgbClr val="F6BF69"/>
              </a:solidFill>
              <a:prstDash val="solid"/>
              <a:round/>
              <a:headEnd len="sm" w="sm" type="none"/>
              <a:tailEnd len="sm" w="sm" type="none"/>
            </a:ln>
          </p:spPr>
        </p:cxnSp>
        <p:cxnSp>
          <p:nvCxnSpPr>
            <p:cNvPr id="1171" name="Google Shape;1171;p108"/>
            <p:cNvCxnSpPr/>
            <p:nvPr/>
          </p:nvCxnSpPr>
          <p:spPr>
            <a:xfrm>
              <a:off x="2348" y="1560"/>
              <a:ext cx="288" cy="0"/>
            </a:xfrm>
            <a:prstGeom prst="straightConnector1">
              <a:avLst/>
            </a:prstGeom>
            <a:noFill/>
            <a:ln cap="flat" cmpd="sng" w="50800">
              <a:solidFill>
                <a:srgbClr val="F6BF69"/>
              </a:solidFill>
              <a:prstDash val="solid"/>
              <a:round/>
              <a:headEnd len="sm" w="sm" type="none"/>
              <a:tailEnd len="sm" w="sm" type="none"/>
            </a:ln>
          </p:spPr>
        </p:cxnSp>
        <p:cxnSp>
          <p:nvCxnSpPr>
            <p:cNvPr id="1172" name="Google Shape;1172;p108"/>
            <p:cNvCxnSpPr/>
            <p:nvPr/>
          </p:nvCxnSpPr>
          <p:spPr>
            <a:xfrm>
              <a:off x="1868" y="1624"/>
              <a:ext cx="216" cy="0"/>
            </a:xfrm>
            <a:prstGeom prst="straightConnector1">
              <a:avLst/>
            </a:prstGeom>
            <a:noFill/>
            <a:ln cap="flat" cmpd="sng" w="50800">
              <a:solidFill>
                <a:schemeClr val="hlink"/>
              </a:solidFill>
              <a:prstDash val="solid"/>
              <a:round/>
              <a:headEnd len="sm" w="sm" type="none"/>
              <a:tailEnd len="sm" w="sm" type="none"/>
            </a:ln>
          </p:spPr>
        </p:cxnSp>
        <p:cxnSp>
          <p:nvCxnSpPr>
            <p:cNvPr id="1173" name="Google Shape;1173;p108"/>
            <p:cNvCxnSpPr/>
            <p:nvPr/>
          </p:nvCxnSpPr>
          <p:spPr>
            <a:xfrm>
              <a:off x="2276" y="1624"/>
              <a:ext cx="216" cy="0"/>
            </a:xfrm>
            <a:prstGeom prst="straightConnector1">
              <a:avLst/>
            </a:prstGeom>
            <a:noFill/>
            <a:ln cap="flat" cmpd="sng" w="50800">
              <a:solidFill>
                <a:schemeClr val="hlink"/>
              </a:solidFill>
              <a:prstDash val="solid"/>
              <a:round/>
              <a:headEnd len="sm" w="sm" type="none"/>
              <a:tailEnd len="sm" w="sm" type="none"/>
            </a:ln>
          </p:spPr>
        </p:cxnSp>
        <p:cxnSp>
          <p:nvCxnSpPr>
            <p:cNvPr id="1174" name="Google Shape;1174;p108"/>
            <p:cNvCxnSpPr/>
            <p:nvPr/>
          </p:nvCxnSpPr>
          <p:spPr>
            <a:xfrm>
              <a:off x="2684" y="1624"/>
              <a:ext cx="216" cy="0"/>
            </a:xfrm>
            <a:prstGeom prst="straightConnector1">
              <a:avLst/>
            </a:prstGeom>
            <a:noFill/>
            <a:ln cap="flat" cmpd="sng" w="50800">
              <a:solidFill>
                <a:schemeClr val="hlink"/>
              </a:solidFill>
              <a:prstDash val="solid"/>
              <a:round/>
              <a:headEnd len="sm" w="sm" type="none"/>
              <a:tailEnd len="sm" w="sm" type="none"/>
            </a:ln>
          </p:spPr>
        </p:cxnSp>
      </p:grpSp>
      <p:sp>
        <p:nvSpPr>
          <p:cNvPr id="1175" name="Google Shape;1175;p108"/>
          <p:cNvSpPr/>
          <p:nvPr/>
        </p:nvSpPr>
        <p:spPr>
          <a:xfrm>
            <a:off x="3200400" y="3505201"/>
            <a:ext cx="159178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wash, dry, and fold</a:t>
            </a:r>
            <a:endParaRPr b="0" i="0" sz="1400" u="none" cap="none" strike="noStrike">
              <a:solidFill>
                <a:srgbClr val="000000"/>
              </a:solidFill>
              <a:latin typeface="Arial"/>
              <a:ea typeface="Arial"/>
              <a:cs typeface="Arial"/>
              <a:sym typeface="Arial"/>
            </a:endParaRPr>
          </a:p>
        </p:txBody>
      </p:sp>
      <p:sp>
        <p:nvSpPr>
          <p:cNvPr id="1176" name="Google Shape;1176;p108"/>
          <p:cNvSpPr txBox="1"/>
          <p:nvPr/>
        </p:nvSpPr>
        <p:spPr>
          <a:xfrm>
            <a:off x="6740980" y="4473575"/>
            <a:ext cx="3927021" cy="990600"/>
          </a:xfrm>
          <a:prstGeom prst="rect">
            <a:avLst/>
          </a:prstGeom>
          <a:noFill/>
          <a:ln cap="flat" cmpd="sng" w="12700">
            <a:solidFill>
              <a:schemeClr val="dk2"/>
            </a:solidFill>
            <a:prstDash val="solid"/>
            <a:round/>
            <a:headEnd len="sm" w="sm" type="none"/>
            <a:tailEnd len="sm" w="sm" type="none"/>
          </a:ln>
        </p:spPr>
        <p:txBody>
          <a:bodyPr anchorCtr="0" anchor="t" bIns="44450" lIns="90475" spcFirstLastPara="1" rIns="90475" wrap="square" tIns="44450">
            <a:normAutofit fontScale="92500" lnSpcReduction="20000"/>
          </a:bodyPr>
          <a:lstStyle/>
          <a:p>
            <a:pPr indent="-285750" lvl="0" marL="285750" marR="0" rtl="0" algn="ctr">
              <a:lnSpc>
                <a:spcPct val="100000"/>
              </a:lnSpc>
              <a:spcBef>
                <a:spcPts val="0"/>
              </a:spcBef>
              <a:spcAft>
                <a:spcPts val="0"/>
              </a:spcAft>
              <a:buClr>
                <a:srgbClr val="C00000"/>
              </a:buClr>
              <a:buSzPct val="100000"/>
              <a:buFont typeface="Arial"/>
              <a:buNone/>
            </a:pPr>
            <a:r>
              <a:rPr b="1" i="0" lang="en-US" sz="2400" u="none" cap="none" strike="noStrike">
                <a:solidFill>
                  <a:srgbClr val="C00000"/>
                </a:solidFill>
                <a:latin typeface="Calibri"/>
                <a:ea typeface="Calibri"/>
                <a:cs typeface="Calibri"/>
                <a:sym typeface="Calibri"/>
              </a:rPr>
              <a:t>Without Pipelined laundry takes </a:t>
            </a:r>
            <a:r>
              <a:rPr b="1" i="0" lang="en-US" sz="2400" u="none" cap="none" strike="noStrike">
                <a:solidFill>
                  <a:srgbClr val="BF9000"/>
                </a:solidFill>
                <a:latin typeface="Calibri"/>
                <a:ea typeface="Calibri"/>
                <a:cs typeface="Calibri"/>
                <a:sym typeface="Calibri"/>
              </a:rPr>
              <a:t>6 hours </a:t>
            </a:r>
            <a:r>
              <a:rPr b="1" i="0" lang="en-US" sz="2400" u="none" cap="none" strike="noStrike">
                <a:solidFill>
                  <a:srgbClr val="C00000"/>
                </a:solidFill>
                <a:latin typeface="Calibri"/>
                <a:ea typeface="Calibri"/>
                <a:cs typeface="Calibri"/>
                <a:sym typeface="Calibri"/>
              </a:rPr>
              <a:t>(360 min) for 4 loads</a:t>
            </a:r>
            <a:endParaRPr b="0" i="0" sz="1400" u="none" cap="none" strike="noStrike">
              <a:solidFill>
                <a:srgbClr val="000000"/>
              </a:solidFill>
              <a:latin typeface="Arial"/>
              <a:ea typeface="Arial"/>
              <a:cs typeface="Arial"/>
              <a:sym typeface="Arial"/>
            </a:endParaRPr>
          </a:p>
        </p:txBody>
      </p:sp>
      <p:pic>
        <p:nvPicPr>
          <p:cNvPr id="1177" name="Google Shape;1177;p108"/>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sp>
        <p:nvSpPr>
          <p:cNvPr id="1183" name="Google Shape;1183;p109"/>
          <p:cNvSpPr txBox="1"/>
          <p:nvPr/>
        </p:nvSpPr>
        <p:spPr>
          <a:xfrm>
            <a:off x="4191000" y="5257800"/>
            <a:ext cx="396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
        <p:nvSpPr>
          <p:cNvPr id="1184" name="Google Shape;1184;p109"/>
          <p:cNvSpPr/>
          <p:nvPr/>
        </p:nvSpPr>
        <p:spPr>
          <a:xfrm>
            <a:off x="2286000" y="1219201"/>
            <a:ext cx="8153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1185" name="Google Shape;1185;p109"/>
          <p:cNvSpPr/>
          <p:nvPr/>
        </p:nvSpPr>
        <p:spPr>
          <a:xfrm>
            <a:off x="2362200" y="1219201"/>
            <a:ext cx="7620000" cy="159428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186" name="Google Shape;1186;p109"/>
          <p:cNvSpPr/>
          <p:nvPr/>
        </p:nvSpPr>
        <p:spPr>
          <a:xfrm>
            <a:off x="2590800" y="1371601"/>
            <a:ext cx="7086600" cy="200670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None/>
            </a:pPr>
            <a:r>
              <a:t/>
            </a:r>
            <a:endParaRPr b="0" i="0" sz="24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a:p>
            <a:pPr indent="0" lvl="1" marL="45720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187" name="Google Shape;1187;p109"/>
          <p:cNvSpPr/>
          <p:nvPr/>
        </p:nvSpPr>
        <p:spPr>
          <a:xfrm>
            <a:off x="3907581" y="3244334"/>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88" name="Google Shape;1188;p109"/>
          <p:cNvSpPr/>
          <p:nvPr/>
        </p:nvSpPr>
        <p:spPr>
          <a:xfrm>
            <a:off x="2590800" y="1371601"/>
            <a:ext cx="7391400"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189" name="Google Shape;1189;p10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90" name="Google Shape;1190;p109"/>
          <p:cNvSpPr txBox="1"/>
          <p:nvPr/>
        </p:nvSpPr>
        <p:spPr>
          <a:xfrm>
            <a:off x="2057400" y="114301"/>
            <a:ext cx="8229600" cy="721835"/>
          </a:xfrm>
          <a:prstGeom prst="rect">
            <a:avLst/>
          </a:prstGeom>
          <a:solidFill>
            <a:srgbClr val="9CC2E5"/>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3600"/>
              <a:buFont typeface="Times New Roman"/>
              <a:buNone/>
            </a:pPr>
            <a:r>
              <a:rPr b="1" i="0" lang="en-US" sz="3600" u="none" cap="none" strike="noStrike">
                <a:solidFill>
                  <a:schemeClr val="dk1"/>
                </a:solidFill>
                <a:latin typeface="Times New Roman"/>
                <a:ea typeface="Times New Roman"/>
                <a:cs typeface="Times New Roman"/>
                <a:sym typeface="Times New Roman"/>
              </a:rPr>
              <a:t>Instruction Pipelining</a:t>
            </a:r>
            <a:endParaRPr b="0" i="0" sz="1400" u="none" cap="none" strike="noStrike">
              <a:solidFill>
                <a:srgbClr val="000000"/>
              </a:solidFill>
              <a:latin typeface="Arial"/>
              <a:ea typeface="Arial"/>
              <a:cs typeface="Arial"/>
              <a:sym typeface="Arial"/>
            </a:endParaRPr>
          </a:p>
        </p:txBody>
      </p:sp>
      <p:sp>
        <p:nvSpPr>
          <p:cNvPr id="1191" name="Google Shape;1191;p109"/>
          <p:cNvSpPr txBox="1"/>
          <p:nvPr/>
        </p:nvSpPr>
        <p:spPr>
          <a:xfrm>
            <a:off x="1401923" y="1219201"/>
            <a:ext cx="10144083" cy="4107753"/>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Instruction processing is subdivided:</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Fetch and Execute instruction</a:t>
            </a:r>
            <a:endParaRPr b="0" i="0" sz="1400" u="none" cap="none" strike="noStrike">
              <a:solidFill>
                <a:srgbClr val="000000"/>
              </a:solidFill>
              <a:latin typeface="Arial"/>
              <a:ea typeface="Arial"/>
              <a:cs typeface="Arial"/>
              <a:sym typeface="Arial"/>
            </a:endParaRPr>
          </a:p>
          <a:p>
            <a:pPr indent="-457200" lvl="0" marL="457200" marR="0" rtl="0" algn="just">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1</a:t>
            </a:r>
            <a:r>
              <a:rPr b="1" baseline="30000" i="0" lang="en-US" sz="2400" u="none" cap="none" strike="noStrike">
                <a:solidFill>
                  <a:schemeClr val="dk1"/>
                </a:solidFill>
                <a:latin typeface="Times New Roman"/>
                <a:ea typeface="Times New Roman"/>
                <a:cs typeface="Times New Roman"/>
                <a:sym typeface="Times New Roman"/>
              </a:rPr>
              <a:t>st</a:t>
            </a:r>
            <a:r>
              <a:rPr b="1" i="0" lang="en-US" sz="2400" u="none" cap="none" strike="noStrike">
                <a:solidFill>
                  <a:schemeClr val="dk1"/>
                </a:solidFill>
                <a:latin typeface="Times New Roman"/>
                <a:ea typeface="Times New Roman"/>
                <a:cs typeface="Times New Roman"/>
                <a:sym typeface="Times New Roman"/>
              </a:rPr>
              <a:t> Stage </a:t>
            </a:r>
            <a:r>
              <a:rPr b="0"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Fetch</a:t>
            </a:r>
            <a:r>
              <a:rPr b="0" i="0" lang="en-US" sz="2400" u="none" cap="none" strike="noStrike">
                <a:solidFill>
                  <a:schemeClr val="dk1"/>
                </a:solidFill>
                <a:latin typeface="Times New Roman"/>
                <a:ea typeface="Times New Roman"/>
                <a:cs typeface="Times New Roman"/>
                <a:sym typeface="Times New Roman"/>
              </a:rPr>
              <a:t> an instruction and buffers it.</a:t>
            </a:r>
            <a:endParaRPr b="0" i="0" sz="1400" u="none" cap="none" strike="noStrike">
              <a:solidFill>
                <a:srgbClr val="000000"/>
              </a:solidFill>
              <a:latin typeface="Arial"/>
              <a:ea typeface="Arial"/>
              <a:cs typeface="Arial"/>
              <a:sym typeface="Arial"/>
            </a:endParaRPr>
          </a:p>
          <a:p>
            <a:pPr indent="-457200" lvl="0" marL="457200" marR="0" rtl="0" algn="just">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2</a:t>
            </a:r>
            <a:r>
              <a:rPr b="1" baseline="30000" i="0" lang="en-US" sz="2400" u="none" cap="none" strike="noStrike">
                <a:solidFill>
                  <a:schemeClr val="dk1"/>
                </a:solidFill>
                <a:latin typeface="Times New Roman"/>
                <a:ea typeface="Times New Roman"/>
                <a:cs typeface="Times New Roman"/>
                <a:sym typeface="Times New Roman"/>
              </a:rPr>
              <a:t>nd</a:t>
            </a:r>
            <a:r>
              <a:rPr b="1" i="0" lang="en-US" sz="2400" u="none" cap="none" strike="noStrike">
                <a:solidFill>
                  <a:schemeClr val="dk1"/>
                </a:solidFill>
                <a:latin typeface="Times New Roman"/>
                <a:ea typeface="Times New Roman"/>
                <a:cs typeface="Times New Roman"/>
                <a:sym typeface="Times New Roman"/>
              </a:rPr>
              <a:t> Stage</a:t>
            </a:r>
            <a:r>
              <a:rPr b="0" i="0" lang="en-US" sz="2400" u="none" cap="none" strike="noStrike">
                <a:solidFill>
                  <a:schemeClr val="dk1"/>
                </a:solidFill>
                <a:latin typeface="Times New Roman"/>
                <a:ea typeface="Times New Roman"/>
                <a:cs typeface="Times New Roman"/>
                <a:sym typeface="Times New Roman"/>
              </a:rPr>
              <a:t>–Temporarily free until first stage passes it the buffered instruction.</a:t>
            </a:r>
            <a:endParaRPr b="0" i="0" sz="1400" u="none" cap="none" strike="noStrike">
              <a:solidFill>
                <a:srgbClr val="000000"/>
              </a:solidFill>
              <a:latin typeface="Arial"/>
              <a:ea typeface="Arial"/>
              <a:cs typeface="Arial"/>
              <a:sym typeface="Arial"/>
            </a:endParaRPr>
          </a:p>
          <a:p>
            <a:pPr indent="-457200" lvl="0" marL="4572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While the second stage is executing the instruction, the first stage fetches and buffers the next instruction.</a:t>
            </a:r>
            <a:endParaRPr b="0" i="0" sz="1400" u="none" cap="none" strike="noStrike">
              <a:solidFill>
                <a:srgbClr val="000000"/>
              </a:solidFill>
              <a:latin typeface="Arial"/>
              <a:ea typeface="Arial"/>
              <a:cs typeface="Arial"/>
              <a:sym typeface="Arial"/>
            </a:endParaRPr>
          </a:p>
          <a:p>
            <a:pPr indent="-457200" lvl="0" marL="4572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Instruction prefetch or fetch overlap.</a:t>
            </a:r>
            <a:endParaRPr b="0" i="0" sz="1400" u="none" cap="none" strike="noStrike">
              <a:solidFill>
                <a:srgbClr val="000000"/>
              </a:solidFill>
              <a:latin typeface="Arial"/>
              <a:ea typeface="Arial"/>
              <a:cs typeface="Arial"/>
              <a:sym typeface="Arial"/>
            </a:endParaRPr>
          </a:p>
          <a:p>
            <a:pPr indent="-304800" lvl="0" marL="457200" marR="0" rtl="0" algn="just">
              <a:lnSpc>
                <a:spcPct val="100000"/>
              </a:lnSpc>
              <a:spcBef>
                <a:spcPts val="0"/>
              </a:spcBef>
              <a:spcAft>
                <a:spcPts val="0"/>
              </a:spcAft>
              <a:buClr>
                <a:srgbClr val="888888"/>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Purpose?🡪 To speed up instruction execution.</a:t>
            </a:r>
            <a:endParaRPr b="0" i="0" sz="2400" u="none" cap="none" strike="noStrike">
              <a:solidFill>
                <a:schemeClr val="dk1"/>
              </a:solidFill>
              <a:latin typeface="Times New Roman"/>
              <a:ea typeface="Times New Roman"/>
              <a:cs typeface="Times New Roman"/>
              <a:sym typeface="Times New Roman"/>
            </a:endParaRPr>
          </a:p>
        </p:txBody>
      </p:sp>
      <p:pic>
        <p:nvPicPr>
          <p:cNvPr id="1192" name="Google Shape;1192;p109"/>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sp>
        <p:nvSpPr>
          <p:cNvPr id="1198" name="Google Shape;1198;p110"/>
          <p:cNvSpPr txBox="1"/>
          <p:nvPr/>
        </p:nvSpPr>
        <p:spPr>
          <a:xfrm>
            <a:off x="4191000" y="5257800"/>
            <a:ext cx="396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
        <p:nvSpPr>
          <p:cNvPr id="1199" name="Google Shape;1199;p110"/>
          <p:cNvSpPr/>
          <p:nvPr/>
        </p:nvSpPr>
        <p:spPr>
          <a:xfrm>
            <a:off x="2286000" y="1219201"/>
            <a:ext cx="8153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1200" name="Google Shape;1200;p110"/>
          <p:cNvSpPr/>
          <p:nvPr/>
        </p:nvSpPr>
        <p:spPr>
          <a:xfrm>
            <a:off x="2362200" y="1219201"/>
            <a:ext cx="7620000" cy="159428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201" name="Google Shape;1201;p110"/>
          <p:cNvSpPr/>
          <p:nvPr/>
        </p:nvSpPr>
        <p:spPr>
          <a:xfrm>
            <a:off x="2590800" y="1371601"/>
            <a:ext cx="7086600" cy="200670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None/>
            </a:pPr>
            <a:r>
              <a:t/>
            </a:r>
            <a:endParaRPr b="0" i="0" sz="24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a:p>
            <a:pPr indent="0" lvl="1" marL="45720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02" name="Google Shape;1202;p110"/>
          <p:cNvSpPr/>
          <p:nvPr/>
        </p:nvSpPr>
        <p:spPr>
          <a:xfrm>
            <a:off x="3907581" y="3244334"/>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3" name="Google Shape;1203;p110"/>
          <p:cNvSpPr/>
          <p:nvPr/>
        </p:nvSpPr>
        <p:spPr>
          <a:xfrm>
            <a:off x="2590800" y="1371601"/>
            <a:ext cx="7391400"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204" name="Google Shape;1204;p1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05" name="Google Shape;1205;p110"/>
          <p:cNvSpPr txBox="1"/>
          <p:nvPr/>
        </p:nvSpPr>
        <p:spPr>
          <a:xfrm>
            <a:off x="1458299" y="141132"/>
            <a:ext cx="9857509" cy="503238"/>
          </a:xfrm>
          <a:prstGeom prst="rect">
            <a:avLst/>
          </a:prstGeom>
          <a:solidFill>
            <a:srgbClr val="9CC2E5"/>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1" i="0" lang="en-US" sz="3600" u="none" cap="none" strike="noStrike">
                <a:solidFill>
                  <a:schemeClr val="dk1"/>
                </a:solidFill>
                <a:latin typeface="Times New Roman"/>
                <a:ea typeface="Times New Roman"/>
                <a:cs typeface="Times New Roman"/>
                <a:sym typeface="Times New Roman"/>
              </a:rPr>
              <a:t>Two-Stage Instruction Pipeline (8086)</a:t>
            </a:r>
            <a:endParaRPr b="1" i="0" sz="3600" u="none" cap="none" strike="noStrike">
              <a:solidFill>
                <a:schemeClr val="dk1"/>
              </a:solidFill>
              <a:latin typeface="Times New Roman"/>
              <a:ea typeface="Times New Roman"/>
              <a:cs typeface="Times New Roman"/>
              <a:sym typeface="Times New Roman"/>
            </a:endParaRPr>
          </a:p>
        </p:txBody>
      </p:sp>
      <p:pic>
        <p:nvPicPr>
          <p:cNvPr id="1206" name="Google Shape;1206;p110"/>
          <p:cNvPicPr preferRelativeResize="0"/>
          <p:nvPr/>
        </p:nvPicPr>
        <p:blipFill rotWithShape="1">
          <a:blip r:embed="rId3">
            <a:alphaModFix/>
          </a:blip>
          <a:srcRect b="32632" l="2168" r="18512" t="26120"/>
          <a:stretch/>
        </p:blipFill>
        <p:spPr>
          <a:xfrm>
            <a:off x="1759744" y="856957"/>
            <a:ext cx="9254620" cy="5402458"/>
          </a:xfrm>
          <a:prstGeom prst="rect">
            <a:avLst/>
          </a:prstGeom>
          <a:noFill/>
          <a:ln cap="flat" cmpd="sng" w="9525">
            <a:solidFill>
              <a:srgbClr val="000000"/>
            </a:solidFill>
            <a:prstDash val="solid"/>
            <a:miter lim="800000"/>
            <a:headEnd len="sm" w="sm" type="none"/>
            <a:tailEnd len="sm" w="sm" type="none"/>
          </a:ln>
        </p:spPr>
      </p:pic>
      <p:pic>
        <p:nvPicPr>
          <p:cNvPr id="1207" name="Google Shape;1207;p110"/>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112"/>
          <p:cNvSpPr txBox="1"/>
          <p:nvPr/>
        </p:nvSpPr>
        <p:spPr>
          <a:xfrm>
            <a:off x="4191000" y="5257800"/>
            <a:ext cx="396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
        <p:nvSpPr>
          <p:cNvPr id="1214" name="Google Shape;1214;p112"/>
          <p:cNvSpPr/>
          <p:nvPr/>
        </p:nvSpPr>
        <p:spPr>
          <a:xfrm>
            <a:off x="2286000" y="1219201"/>
            <a:ext cx="8153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1215" name="Google Shape;1215;p112"/>
          <p:cNvSpPr/>
          <p:nvPr/>
        </p:nvSpPr>
        <p:spPr>
          <a:xfrm>
            <a:off x="2362200" y="1219201"/>
            <a:ext cx="7620000" cy="159428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216" name="Google Shape;1216;p112"/>
          <p:cNvSpPr/>
          <p:nvPr/>
        </p:nvSpPr>
        <p:spPr>
          <a:xfrm>
            <a:off x="2590800" y="1371601"/>
            <a:ext cx="7086600" cy="200670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None/>
            </a:pPr>
            <a:r>
              <a:t/>
            </a:r>
            <a:endParaRPr b="0" i="0" sz="24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a:p>
            <a:pPr indent="0" lvl="1" marL="45720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17" name="Google Shape;1217;p112"/>
          <p:cNvSpPr/>
          <p:nvPr/>
        </p:nvSpPr>
        <p:spPr>
          <a:xfrm>
            <a:off x="3907581" y="3244334"/>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18" name="Google Shape;1218;p112"/>
          <p:cNvSpPr/>
          <p:nvPr/>
        </p:nvSpPr>
        <p:spPr>
          <a:xfrm>
            <a:off x="2590800" y="1371601"/>
            <a:ext cx="7391400"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219" name="Google Shape;1219;p1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20" name="Google Shape;1220;p112"/>
          <p:cNvSpPr txBox="1"/>
          <p:nvPr/>
        </p:nvSpPr>
        <p:spPr>
          <a:xfrm>
            <a:off x="2057400" y="114300"/>
            <a:ext cx="8229600" cy="463880"/>
          </a:xfrm>
          <a:prstGeom prst="rect">
            <a:avLst/>
          </a:prstGeom>
          <a:solidFill>
            <a:srgbClr val="9CC2E5"/>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1" i="0" lang="en-US" sz="3600" u="none" cap="none" strike="noStrike">
                <a:solidFill>
                  <a:schemeClr val="dk1"/>
                </a:solidFill>
                <a:latin typeface="Times New Roman"/>
                <a:ea typeface="Times New Roman"/>
                <a:cs typeface="Times New Roman"/>
                <a:sym typeface="Times New Roman"/>
              </a:rPr>
              <a:t>Instruction Processing</a:t>
            </a:r>
            <a:endParaRPr b="0" i="0" sz="1400" u="none" cap="none" strike="noStrike">
              <a:solidFill>
                <a:srgbClr val="000000"/>
              </a:solidFill>
              <a:latin typeface="Arial"/>
              <a:ea typeface="Arial"/>
              <a:cs typeface="Arial"/>
              <a:sym typeface="Arial"/>
            </a:endParaRPr>
          </a:p>
        </p:txBody>
      </p:sp>
      <p:sp>
        <p:nvSpPr>
          <p:cNvPr id="1221" name="Google Shape;1221;p112"/>
          <p:cNvSpPr txBox="1"/>
          <p:nvPr/>
        </p:nvSpPr>
        <p:spPr>
          <a:xfrm>
            <a:off x="2315242" y="838200"/>
            <a:ext cx="8153400" cy="51816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600"/>
              <a:buFont typeface="Calibri"/>
              <a:buAutoNum type="arabicPeriod"/>
            </a:pPr>
            <a:r>
              <a:rPr b="0" i="0" lang="en-US" sz="3600" u="none" cap="none" strike="noStrike">
                <a:solidFill>
                  <a:schemeClr val="dk1"/>
                </a:solidFill>
                <a:latin typeface="Times New Roman"/>
                <a:ea typeface="Times New Roman"/>
                <a:cs typeface="Times New Roman"/>
                <a:sym typeface="Times New Roman"/>
              </a:rPr>
              <a:t>Fetch instruction (FI)</a:t>
            </a:r>
            <a:endParaRPr b="0" i="0" sz="1400" u="none" cap="none" strike="noStrike">
              <a:solidFill>
                <a:srgbClr val="000000"/>
              </a:solidFill>
              <a:latin typeface="Arial"/>
              <a:ea typeface="Arial"/>
              <a:cs typeface="Arial"/>
              <a:sym typeface="Arial"/>
            </a:endParaRPr>
          </a:p>
          <a:p>
            <a:pPr indent="-457200" lvl="0" marL="457200" marR="0" rtl="0" algn="just">
              <a:lnSpc>
                <a:spcPct val="100000"/>
              </a:lnSpc>
              <a:spcBef>
                <a:spcPts val="720"/>
              </a:spcBef>
              <a:spcAft>
                <a:spcPts val="0"/>
              </a:spcAft>
              <a:buClr>
                <a:schemeClr val="dk1"/>
              </a:buClr>
              <a:buSzPts val="3600"/>
              <a:buFont typeface="Calibri"/>
              <a:buAutoNum type="arabicPeriod"/>
            </a:pPr>
            <a:r>
              <a:rPr b="0" i="0" lang="en-US" sz="3600" u="none" cap="none" strike="noStrike">
                <a:solidFill>
                  <a:schemeClr val="dk1"/>
                </a:solidFill>
                <a:latin typeface="Times New Roman"/>
                <a:ea typeface="Times New Roman"/>
                <a:cs typeface="Times New Roman"/>
                <a:sym typeface="Times New Roman"/>
              </a:rPr>
              <a:t>Decode instruction (DI)</a:t>
            </a:r>
            <a:endParaRPr b="0" i="0" sz="1400" u="none" cap="none" strike="noStrike">
              <a:solidFill>
                <a:srgbClr val="000000"/>
              </a:solidFill>
              <a:latin typeface="Arial"/>
              <a:ea typeface="Arial"/>
              <a:cs typeface="Arial"/>
              <a:sym typeface="Arial"/>
            </a:endParaRPr>
          </a:p>
          <a:p>
            <a:pPr indent="-457200" lvl="0" marL="457200" marR="0" rtl="0" algn="just">
              <a:lnSpc>
                <a:spcPct val="100000"/>
              </a:lnSpc>
              <a:spcBef>
                <a:spcPts val="720"/>
              </a:spcBef>
              <a:spcAft>
                <a:spcPts val="0"/>
              </a:spcAft>
              <a:buClr>
                <a:schemeClr val="dk1"/>
              </a:buClr>
              <a:buSzPts val="3600"/>
              <a:buFont typeface="Calibri"/>
              <a:buAutoNum type="arabicPeriod"/>
            </a:pPr>
            <a:r>
              <a:rPr b="0" i="0" lang="en-US" sz="3600" u="none" cap="none" strike="noStrike">
                <a:solidFill>
                  <a:schemeClr val="dk1"/>
                </a:solidFill>
                <a:latin typeface="Times New Roman"/>
                <a:ea typeface="Times New Roman"/>
                <a:cs typeface="Times New Roman"/>
                <a:sym typeface="Times New Roman"/>
              </a:rPr>
              <a:t>Calculate operands (CO)</a:t>
            </a:r>
            <a:endParaRPr b="0" i="0" sz="1400" u="none" cap="none" strike="noStrike">
              <a:solidFill>
                <a:srgbClr val="000000"/>
              </a:solidFill>
              <a:latin typeface="Arial"/>
              <a:ea typeface="Arial"/>
              <a:cs typeface="Arial"/>
              <a:sym typeface="Arial"/>
            </a:endParaRPr>
          </a:p>
          <a:p>
            <a:pPr indent="-457200" lvl="0" marL="457200" marR="0" rtl="0" algn="just">
              <a:lnSpc>
                <a:spcPct val="100000"/>
              </a:lnSpc>
              <a:spcBef>
                <a:spcPts val="720"/>
              </a:spcBef>
              <a:spcAft>
                <a:spcPts val="0"/>
              </a:spcAft>
              <a:buClr>
                <a:schemeClr val="dk1"/>
              </a:buClr>
              <a:buSzPts val="3600"/>
              <a:buFont typeface="Calibri"/>
              <a:buAutoNum type="arabicPeriod"/>
            </a:pPr>
            <a:r>
              <a:rPr b="0" i="0" lang="en-US" sz="3600" u="none" cap="none" strike="noStrike">
                <a:solidFill>
                  <a:schemeClr val="dk1"/>
                </a:solidFill>
                <a:latin typeface="Times New Roman"/>
                <a:ea typeface="Times New Roman"/>
                <a:cs typeface="Times New Roman"/>
                <a:sym typeface="Times New Roman"/>
              </a:rPr>
              <a:t>Fetch operands (FO)</a:t>
            </a:r>
            <a:endParaRPr b="0" i="0" sz="1400" u="none" cap="none" strike="noStrike">
              <a:solidFill>
                <a:srgbClr val="000000"/>
              </a:solidFill>
              <a:latin typeface="Arial"/>
              <a:ea typeface="Arial"/>
              <a:cs typeface="Arial"/>
              <a:sym typeface="Arial"/>
            </a:endParaRPr>
          </a:p>
          <a:p>
            <a:pPr indent="-457200" lvl="0" marL="457200" marR="0" rtl="0" algn="just">
              <a:lnSpc>
                <a:spcPct val="100000"/>
              </a:lnSpc>
              <a:spcBef>
                <a:spcPts val="720"/>
              </a:spcBef>
              <a:spcAft>
                <a:spcPts val="0"/>
              </a:spcAft>
              <a:buClr>
                <a:schemeClr val="dk1"/>
              </a:buClr>
              <a:buSzPts val="3600"/>
              <a:buFont typeface="Calibri"/>
              <a:buAutoNum type="arabicPeriod"/>
            </a:pPr>
            <a:r>
              <a:rPr b="0" i="0" lang="en-US" sz="3600" u="none" cap="none" strike="noStrike">
                <a:solidFill>
                  <a:schemeClr val="dk1"/>
                </a:solidFill>
                <a:latin typeface="Times New Roman"/>
                <a:ea typeface="Times New Roman"/>
                <a:cs typeface="Times New Roman"/>
                <a:sym typeface="Times New Roman"/>
              </a:rPr>
              <a:t>Execute instruction (EI)</a:t>
            </a:r>
            <a:endParaRPr b="0" i="0" sz="1400" u="none" cap="none" strike="noStrike">
              <a:solidFill>
                <a:srgbClr val="000000"/>
              </a:solidFill>
              <a:latin typeface="Arial"/>
              <a:ea typeface="Arial"/>
              <a:cs typeface="Arial"/>
              <a:sym typeface="Arial"/>
            </a:endParaRPr>
          </a:p>
          <a:p>
            <a:pPr indent="-457200" lvl="0" marL="457200" marR="0" rtl="0" algn="just">
              <a:lnSpc>
                <a:spcPct val="100000"/>
              </a:lnSpc>
              <a:spcBef>
                <a:spcPts val="720"/>
              </a:spcBef>
              <a:spcAft>
                <a:spcPts val="0"/>
              </a:spcAft>
              <a:buClr>
                <a:schemeClr val="dk1"/>
              </a:buClr>
              <a:buSzPts val="3600"/>
              <a:buFont typeface="Calibri"/>
              <a:buAutoNum type="arabicPeriod"/>
            </a:pPr>
            <a:r>
              <a:rPr b="0" i="0" lang="en-US" sz="3600" u="none" cap="none" strike="noStrike">
                <a:solidFill>
                  <a:schemeClr val="dk1"/>
                </a:solidFill>
                <a:latin typeface="Times New Roman"/>
                <a:ea typeface="Times New Roman"/>
                <a:cs typeface="Times New Roman"/>
                <a:sym typeface="Times New Roman"/>
              </a:rPr>
              <a:t>Write operand (WO)</a:t>
            </a:r>
            <a:endParaRPr b="0" i="0" sz="1400" u="none" cap="none" strike="noStrike">
              <a:solidFill>
                <a:srgbClr val="000000"/>
              </a:solidFill>
              <a:latin typeface="Arial"/>
              <a:ea typeface="Arial"/>
              <a:cs typeface="Arial"/>
              <a:sym typeface="Arial"/>
            </a:endParaRPr>
          </a:p>
          <a:p>
            <a:pPr indent="-190500" lvl="0" marL="342900" marR="0" rtl="0" algn="just">
              <a:lnSpc>
                <a:spcPct val="100000"/>
              </a:lnSpc>
              <a:spcBef>
                <a:spcPts val="480"/>
              </a:spcBef>
              <a:spcAft>
                <a:spcPts val="0"/>
              </a:spcAft>
              <a:buClr>
                <a:srgbClr val="888888"/>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Successive instructions in a program sequence will overlap in execution.  </a:t>
            </a:r>
            <a:endParaRPr b="0" i="0" sz="1400" u="none" cap="none" strike="noStrike">
              <a:solidFill>
                <a:srgbClr val="000000"/>
              </a:solidFill>
              <a:latin typeface="Arial"/>
              <a:ea typeface="Arial"/>
              <a:cs typeface="Arial"/>
              <a:sym typeface="Arial"/>
            </a:endParaRPr>
          </a:p>
        </p:txBody>
      </p:sp>
      <p:pic>
        <p:nvPicPr>
          <p:cNvPr id="1222" name="Google Shape;1222;p112"/>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113"/>
          <p:cNvSpPr txBox="1"/>
          <p:nvPr/>
        </p:nvSpPr>
        <p:spPr>
          <a:xfrm>
            <a:off x="4191000" y="5257800"/>
            <a:ext cx="396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
        <p:nvSpPr>
          <p:cNvPr id="1229" name="Google Shape;1229;p113"/>
          <p:cNvSpPr/>
          <p:nvPr/>
        </p:nvSpPr>
        <p:spPr>
          <a:xfrm>
            <a:off x="2286000" y="1219201"/>
            <a:ext cx="8153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1230" name="Google Shape;1230;p113"/>
          <p:cNvSpPr/>
          <p:nvPr/>
        </p:nvSpPr>
        <p:spPr>
          <a:xfrm>
            <a:off x="2362200" y="1219201"/>
            <a:ext cx="7620000" cy="159428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231" name="Google Shape;1231;p113"/>
          <p:cNvSpPr/>
          <p:nvPr/>
        </p:nvSpPr>
        <p:spPr>
          <a:xfrm>
            <a:off x="2590800" y="1371601"/>
            <a:ext cx="7086600" cy="200670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None/>
            </a:pPr>
            <a:r>
              <a:t/>
            </a:r>
            <a:endParaRPr b="0" i="0" sz="24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a:p>
            <a:pPr indent="0" lvl="1" marL="45720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32" name="Google Shape;1232;p113"/>
          <p:cNvSpPr/>
          <p:nvPr/>
        </p:nvSpPr>
        <p:spPr>
          <a:xfrm>
            <a:off x="3907581" y="3244334"/>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33" name="Google Shape;1233;p113"/>
          <p:cNvSpPr/>
          <p:nvPr/>
        </p:nvSpPr>
        <p:spPr>
          <a:xfrm>
            <a:off x="2590800" y="1371601"/>
            <a:ext cx="7391400"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234" name="Google Shape;1234;p1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35" name="Google Shape;1235;p113"/>
          <p:cNvSpPr txBox="1"/>
          <p:nvPr/>
        </p:nvSpPr>
        <p:spPr>
          <a:xfrm>
            <a:off x="2055472" y="-13422"/>
            <a:ext cx="8763000" cy="697353"/>
          </a:xfrm>
          <a:prstGeom prst="rect">
            <a:avLst/>
          </a:prstGeom>
          <a:solidFill>
            <a:srgbClr val="9CC2E5"/>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Timing Diagram for Instruction Pipeline Operation</a:t>
            </a:r>
            <a:endParaRPr b="0" i="0" sz="1400" u="none" cap="none" strike="noStrike">
              <a:solidFill>
                <a:srgbClr val="000000"/>
              </a:solidFill>
              <a:latin typeface="Arial"/>
              <a:ea typeface="Arial"/>
              <a:cs typeface="Arial"/>
              <a:sym typeface="Arial"/>
            </a:endParaRPr>
          </a:p>
        </p:txBody>
      </p:sp>
      <p:pic>
        <p:nvPicPr>
          <p:cNvPr id="1236" name="Google Shape;1236;p113"/>
          <p:cNvPicPr preferRelativeResize="0"/>
          <p:nvPr/>
        </p:nvPicPr>
        <p:blipFill rotWithShape="1">
          <a:blip r:embed="rId3">
            <a:alphaModFix/>
          </a:blip>
          <a:srcRect b="15907" l="0" r="0" t="0"/>
          <a:stretch/>
        </p:blipFill>
        <p:spPr>
          <a:xfrm>
            <a:off x="2373685" y="735219"/>
            <a:ext cx="5486399" cy="5514769"/>
          </a:xfrm>
          <a:prstGeom prst="rect">
            <a:avLst/>
          </a:prstGeom>
          <a:noFill/>
          <a:ln>
            <a:noFill/>
          </a:ln>
        </p:spPr>
      </p:pic>
      <p:sp>
        <p:nvSpPr>
          <p:cNvPr id="1237" name="Google Shape;1237;p113"/>
          <p:cNvSpPr/>
          <p:nvPr/>
        </p:nvSpPr>
        <p:spPr>
          <a:xfrm>
            <a:off x="7935489" y="2518988"/>
            <a:ext cx="2916980" cy="353943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1600"/>
              <a:buFont typeface="Calibri"/>
              <a:buAutoNum type="arabicPeriod"/>
            </a:pPr>
            <a:r>
              <a:rPr b="1" i="0" lang="en-US" sz="1600" u="none" cap="none" strike="noStrike">
                <a:solidFill>
                  <a:schemeClr val="dk1"/>
                </a:solidFill>
                <a:latin typeface="Times New Roman"/>
                <a:ea typeface="Times New Roman"/>
                <a:cs typeface="Times New Roman"/>
                <a:sym typeface="Times New Roman"/>
              </a:rPr>
              <a:t>Fetch instruction (FI)</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1600"/>
              <a:buFont typeface="Calibri"/>
              <a:buAutoNum type="arabicPeriod"/>
            </a:pPr>
            <a:r>
              <a:rPr b="1" i="0" lang="en-US" sz="1600" u="none" cap="none" strike="noStrike">
                <a:solidFill>
                  <a:schemeClr val="dk1"/>
                </a:solidFill>
                <a:latin typeface="Times New Roman"/>
                <a:ea typeface="Times New Roman"/>
                <a:cs typeface="Times New Roman"/>
                <a:sym typeface="Times New Roman"/>
              </a:rPr>
              <a:t>Decode instruction (DI)</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1600"/>
              <a:buFont typeface="Calibri"/>
              <a:buAutoNum type="arabicPeriod"/>
            </a:pPr>
            <a:r>
              <a:rPr b="1" i="0" lang="en-US" sz="1600" u="none" cap="none" strike="noStrike">
                <a:solidFill>
                  <a:schemeClr val="dk1"/>
                </a:solidFill>
                <a:latin typeface="Times New Roman"/>
                <a:ea typeface="Times New Roman"/>
                <a:cs typeface="Times New Roman"/>
                <a:sym typeface="Times New Roman"/>
              </a:rPr>
              <a:t>Calculate operands (CO)</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1600"/>
              <a:buFont typeface="Calibri"/>
              <a:buAutoNum type="arabicPeriod"/>
            </a:pPr>
            <a:r>
              <a:rPr b="1" i="0" lang="en-US" sz="1600" u="none" cap="none" strike="noStrike">
                <a:solidFill>
                  <a:schemeClr val="dk1"/>
                </a:solidFill>
                <a:latin typeface="Times New Roman"/>
                <a:ea typeface="Times New Roman"/>
                <a:cs typeface="Times New Roman"/>
                <a:sym typeface="Times New Roman"/>
              </a:rPr>
              <a:t>Fetch operands (FO)</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1600"/>
              <a:buFont typeface="Calibri"/>
              <a:buAutoNum type="arabicPeriod"/>
            </a:pPr>
            <a:r>
              <a:rPr b="1" i="0" lang="en-US" sz="1600" u="none" cap="none" strike="noStrike">
                <a:solidFill>
                  <a:schemeClr val="dk1"/>
                </a:solidFill>
                <a:latin typeface="Times New Roman"/>
                <a:ea typeface="Times New Roman"/>
                <a:cs typeface="Times New Roman"/>
                <a:sym typeface="Times New Roman"/>
              </a:rPr>
              <a:t>Execute instruction (EI)</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1600"/>
              <a:buFont typeface="Calibri"/>
              <a:buAutoNum type="arabicPeriod"/>
            </a:pPr>
            <a:r>
              <a:rPr b="1" i="0" lang="en-US" sz="1600" u="none" cap="none" strike="noStrike">
                <a:solidFill>
                  <a:schemeClr val="dk1"/>
                </a:solidFill>
                <a:latin typeface="Times New Roman"/>
                <a:ea typeface="Times New Roman"/>
                <a:cs typeface="Times New Roman"/>
                <a:sym typeface="Times New Roman"/>
              </a:rPr>
              <a:t>Write operand (WO)</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800"/>
              <a:buFont typeface="Arial"/>
              <a:buNone/>
            </a:pPr>
            <a:r>
              <a:t/>
            </a:r>
            <a:endParaRPr b="1" i="0" sz="2800" u="none" cap="none" strike="noStrike">
              <a:solidFill>
                <a:srgbClr val="C55A1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800"/>
              <a:buFont typeface="Arial"/>
              <a:buNone/>
            </a:pPr>
            <a:r>
              <a:rPr b="1" i="0" lang="en-US" sz="2800" u="none" cap="none" strike="noStrike">
                <a:solidFill>
                  <a:srgbClr val="C55A11"/>
                </a:solidFill>
                <a:latin typeface="Times New Roman"/>
                <a:ea typeface="Times New Roman"/>
                <a:cs typeface="Times New Roman"/>
                <a:sym typeface="Times New Roman"/>
              </a:rPr>
              <a:t>14 clk</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400"/>
              <a:buFont typeface="Arial"/>
              <a:buNone/>
            </a:pPr>
            <a:r>
              <a:rPr b="1" i="0" lang="en-US" sz="2400" u="none" cap="none" strike="noStrike">
                <a:solidFill>
                  <a:srgbClr val="002060"/>
                </a:solidFill>
                <a:latin typeface="Times New Roman"/>
                <a:ea typeface="Times New Roman"/>
                <a:cs typeface="Times New Roman"/>
                <a:sym typeface="Times New Roman"/>
              </a:rPr>
              <a:t>6*9=54</a:t>
            </a:r>
            <a:endParaRPr b="0" i="0" sz="1400" u="none" cap="none" strike="noStrike">
              <a:solidFill>
                <a:srgbClr val="000000"/>
              </a:solidFill>
              <a:latin typeface="Arial"/>
              <a:ea typeface="Arial"/>
              <a:cs typeface="Arial"/>
              <a:sym typeface="Arial"/>
            </a:endParaRPr>
          </a:p>
        </p:txBody>
      </p:sp>
      <p:pic>
        <p:nvPicPr>
          <p:cNvPr id="1238" name="Google Shape;1238;p113"/>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111"/>
          <p:cNvSpPr txBox="1"/>
          <p:nvPr/>
        </p:nvSpPr>
        <p:spPr>
          <a:xfrm>
            <a:off x="4191000" y="5257800"/>
            <a:ext cx="396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
        <p:nvSpPr>
          <p:cNvPr id="1245" name="Google Shape;1245;p111"/>
          <p:cNvSpPr/>
          <p:nvPr/>
        </p:nvSpPr>
        <p:spPr>
          <a:xfrm>
            <a:off x="2286000" y="1219201"/>
            <a:ext cx="8153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1246" name="Google Shape;1246;p111"/>
          <p:cNvSpPr/>
          <p:nvPr/>
        </p:nvSpPr>
        <p:spPr>
          <a:xfrm>
            <a:off x="2362200" y="1219201"/>
            <a:ext cx="7620000" cy="159428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247" name="Google Shape;1247;p111"/>
          <p:cNvSpPr/>
          <p:nvPr/>
        </p:nvSpPr>
        <p:spPr>
          <a:xfrm>
            <a:off x="2590800" y="1371601"/>
            <a:ext cx="7086600" cy="200670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None/>
            </a:pPr>
            <a:r>
              <a:t/>
            </a:r>
            <a:endParaRPr b="0" i="0" sz="24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a:p>
            <a:pPr indent="0" lvl="1" marL="45720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48" name="Google Shape;1248;p111"/>
          <p:cNvSpPr/>
          <p:nvPr/>
        </p:nvSpPr>
        <p:spPr>
          <a:xfrm>
            <a:off x="3907581" y="3244334"/>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9" name="Google Shape;1249;p111"/>
          <p:cNvSpPr/>
          <p:nvPr/>
        </p:nvSpPr>
        <p:spPr>
          <a:xfrm>
            <a:off x="2590800" y="1371601"/>
            <a:ext cx="7391400"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250" name="Google Shape;1250;p1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251" name="Google Shape;1251;p111"/>
          <p:cNvPicPr preferRelativeResize="0"/>
          <p:nvPr/>
        </p:nvPicPr>
        <p:blipFill rotWithShape="1">
          <a:blip r:embed="rId3">
            <a:alphaModFix/>
          </a:blip>
          <a:srcRect b="0" l="0" r="0" t="0"/>
          <a:stretch/>
        </p:blipFill>
        <p:spPr>
          <a:xfrm>
            <a:off x="1374033" y="792082"/>
            <a:ext cx="5352947" cy="5449722"/>
          </a:xfrm>
          <a:prstGeom prst="rect">
            <a:avLst/>
          </a:prstGeom>
          <a:noFill/>
          <a:ln cap="flat" cmpd="sng" w="9525">
            <a:solidFill>
              <a:schemeClr val="dk1"/>
            </a:solidFill>
            <a:prstDash val="solid"/>
            <a:round/>
            <a:headEnd len="sm" w="sm" type="none"/>
            <a:tailEnd len="sm" w="sm" type="none"/>
          </a:ln>
        </p:spPr>
      </p:pic>
      <p:sp>
        <p:nvSpPr>
          <p:cNvPr id="1252" name="Google Shape;1252;p111"/>
          <p:cNvSpPr/>
          <p:nvPr/>
        </p:nvSpPr>
        <p:spPr>
          <a:xfrm>
            <a:off x="3837847" y="-40843"/>
            <a:ext cx="4095993" cy="646331"/>
          </a:xfrm>
          <a:prstGeom prst="rect">
            <a:avLst/>
          </a:prstGeom>
          <a:solidFill>
            <a:srgbClr val="9CC2E5"/>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Times New Roman"/>
                <a:ea typeface="Times New Roman"/>
                <a:cs typeface="Times New Roman"/>
                <a:sym typeface="Times New Roman"/>
              </a:rPr>
              <a:t>Instruction Pipeline</a:t>
            </a:r>
            <a:endParaRPr b="0" i="0" sz="1400" u="none" cap="none" strike="noStrike">
              <a:solidFill>
                <a:srgbClr val="000000"/>
              </a:solidFill>
              <a:latin typeface="Arial"/>
              <a:ea typeface="Arial"/>
              <a:cs typeface="Arial"/>
              <a:sym typeface="Arial"/>
            </a:endParaRPr>
          </a:p>
        </p:txBody>
      </p:sp>
      <p:sp>
        <p:nvSpPr>
          <p:cNvPr id="1253" name="Google Shape;1253;p111"/>
          <p:cNvSpPr/>
          <p:nvPr/>
        </p:nvSpPr>
        <p:spPr>
          <a:xfrm>
            <a:off x="6989019" y="680899"/>
            <a:ext cx="4767162" cy="6001603"/>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rgbClr val="C00000"/>
              </a:buClr>
              <a:buSzPts val="2400"/>
              <a:buFont typeface="Calibri"/>
              <a:buAutoNum type="arabicPeriod"/>
            </a:pPr>
            <a:r>
              <a:rPr b="1" i="0" lang="en-US" sz="2400" u="none" cap="none" strike="noStrike">
                <a:solidFill>
                  <a:srgbClr val="C00000"/>
                </a:solidFill>
                <a:latin typeface="Times New Roman"/>
                <a:ea typeface="Times New Roman"/>
                <a:cs typeface="Times New Roman"/>
                <a:sym typeface="Times New Roman"/>
              </a:rPr>
              <a:t>FI:</a:t>
            </a:r>
            <a:r>
              <a:rPr b="0" i="0" lang="en-US" sz="2400" u="none" cap="none" strike="noStrike">
                <a:solidFill>
                  <a:schemeClr val="dk1"/>
                </a:solidFill>
                <a:latin typeface="Times New Roman"/>
                <a:ea typeface="Times New Roman"/>
                <a:cs typeface="Times New Roman"/>
                <a:sym typeface="Times New Roman"/>
              </a:rPr>
              <a:t> Fetch instruction </a:t>
            </a:r>
            <a:endParaRPr b="0" i="0" sz="1400" u="none" cap="none" strike="noStrike">
              <a:solidFill>
                <a:srgbClr val="000000"/>
              </a:solidFill>
              <a:latin typeface="Arial"/>
              <a:ea typeface="Arial"/>
              <a:cs typeface="Arial"/>
              <a:sym typeface="Arial"/>
            </a:endParaRPr>
          </a:p>
          <a:p>
            <a:pPr indent="-457200" lvl="0" marL="457200" marR="0" rtl="0" algn="just">
              <a:lnSpc>
                <a:spcPct val="100000"/>
              </a:lnSpc>
              <a:spcBef>
                <a:spcPts val="0"/>
              </a:spcBef>
              <a:spcAft>
                <a:spcPts val="0"/>
              </a:spcAft>
              <a:buClr>
                <a:srgbClr val="C00000"/>
              </a:buClr>
              <a:buSzPts val="2400"/>
              <a:buFont typeface="Calibri"/>
              <a:buAutoNum type="arabicPeriod"/>
            </a:pPr>
            <a:r>
              <a:rPr b="1" i="0" lang="en-US" sz="2400" u="none" cap="none" strike="noStrike">
                <a:solidFill>
                  <a:srgbClr val="C00000"/>
                </a:solidFill>
                <a:latin typeface="Times New Roman"/>
                <a:ea typeface="Times New Roman"/>
                <a:cs typeface="Times New Roman"/>
                <a:sym typeface="Times New Roman"/>
              </a:rPr>
              <a:t>DI: </a:t>
            </a:r>
            <a:r>
              <a:rPr b="0" i="0" lang="en-US" sz="2400" u="none" cap="none" strike="noStrike">
                <a:solidFill>
                  <a:schemeClr val="dk1"/>
                </a:solidFill>
                <a:latin typeface="Times New Roman"/>
                <a:ea typeface="Times New Roman"/>
                <a:cs typeface="Times New Roman"/>
                <a:sym typeface="Times New Roman"/>
              </a:rPr>
              <a:t>Decode instruction</a:t>
            </a:r>
            <a:endParaRPr b="0" i="0" sz="1400" u="none" cap="none" strike="noStrike">
              <a:solidFill>
                <a:srgbClr val="000000"/>
              </a:solidFill>
              <a:latin typeface="Arial"/>
              <a:ea typeface="Arial"/>
              <a:cs typeface="Arial"/>
              <a:sym typeface="Arial"/>
            </a:endParaRPr>
          </a:p>
          <a:p>
            <a:pPr indent="-457200" lvl="0" marL="457200" marR="0" rtl="0" algn="just">
              <a:lnSpc>
                <a:spcPct val="100000"/>
              </a:lnSpc>
              <a:spcBef>
                <a:spcPts val="0"/>
              </a:spcBef>
              <a:spcAft>
                <a:spcPts val="0"/>
              </a:spcAft>
              <a:buClr>
                <a:srgbClr val="C00000"/>
              </a:buClr>
              <a:buSzPts val="2400"/>
              <a:buFont typeface="Calibri"/>
              <a:buAutoNum type="arabicPeriod"/>
            </a:pPr>
            <a:r>
              <a:rPr b="1" i="0" lang="en-US" sz="2400" u="none" cap="none" strike="noStrike">
                <a:solidFill>
                  <a:srgbClr val="C00000"/>
                </a:solidFill>
                <a:latin typeface="Times New Roman"/>
                <a:ea typeface="Times New Roman"/>
                <a:cs typeface="Times New Roman"/>
                <a:sym typeface="Times New Roman"/>
              </a:rPr>
              <a:t>CO</a:t>
            </a:r>
            <a:r>
              <a:rPr b="0" i="0" lang="en-US" sz="2400" u="none" cap="none" strike="noStrike">
                <a:solidFill>
                  <a:srgbClr val="C00000"/>
                </a:solidFill>
                <a:latin typeface="Times New Roman"/>
                <a:ea typeface="Times New Roman"/>
                <a:cs typeface="Times New Roman"/>
                <a:sym typeface="Times New Roman"/>
              </a:rPr>
              <a:t>:</a:t>
            </a:r>
            <a:r>
              <a:rPr b="0" i="0" lang="en-US" sz="2400" u="none" cap="none" strike="noStrike">
                <a:solidFill>
                  <a:schemeClr val="dk1"/>
                </a:solidFill>
                <a:latin typeface="Times New Roman"/>
                <a:ea typeface="Times New Roman"/>
                <a:cs typeface="Times New Roman"/>
                <a:sym typeface="Times New Roman"/>
              </a:rPr>
              <a:t> Calculate operands</a:t>
            </a:r>
            <a:endParaRPr b="0" i="0" sz="1400" u="none" cap="none" strike="noStrike">
              <a:solidFill>
                <a:srgbClr val="000000"/>
              </a:solidFill>
              <a:latin typeface="Arial"/>
              <a:ea typeface="Arial"/>
              <a:cs typeface="Arial"/>
              <a:sym typeface="Arial"/>
            </a:endParaRPr>
          </a:p>
          <a:p>
            <a:pPr indent="-457200" lvl="0" marL="457200" marR="0" rtl="0" algn="just">
              <a:lnSpc>
                <a:spcPct val="100000"/>
              </a:lnSpc>
              <a:spcBef>
                <a:spcPts val="0"/>
              </a:spcBef>
              <a:spcAft>
                <a:spcPts val="0"/>
              </a:spcAft>
              <a:buClr>
                <a:srgbClr val="C00000"/>
              </a:buClr>
              <a:buSzPts val="2400"/>
              <a:buFont typeface="Calibri"/>
              <a:buAutoNum type="arabicPeriod"/>
            </a:pPr>
            <a:r>
              <a:rPr b="1" i="0" lang="en-US" sz="2400" u="none" cap="none" strike="noStrike">
                <a:solidFill>
                  <a:srgbClr val="C00000"/>
                </a:solidFill>
                <a:latin typeface="Times New Roman"/>
                <a:ea typeface="Times New Roman"/>
                <a:cs typeface="Times New Roman"/>
                <a:sym typeface="Times New Roman"/>
              </a:rPr>
              <a:t>FO</a:t>
            </a:r>
            <a:r>
              <a:rPr b="0" i="0" lang="en-US" sz="2400" u="none" cap="none" strike="noStrike">
                <a:solidFill>
                  <a:srgbClr val="C00000"/>
                </a:solidFill>
                <a:latin typeface="Times New Roman"/>
                <a:ea typeface="Times New Roman"/>
                <a:cs typeface="Times New Roman"/>
                <a:sym typeface="Times New Roman"/>
              </a:rPr>
              <a:t>:</a:t>
            </a:r>
            <a:r>
              <a:rPr b="0" i="0" lang="en-US" sz="2400" u="none" cap="none" strike="noStrike">
                <a:solidFill>
                  <a:schemeClr val="dk1"/>
                </a:solidFill>
                <a:latin typeface="Times New Roman"/>
                <a:ea typeface="Times New Roman"/>
                <a:cs typeface="Times New Roman"/>
                <a:sym typeface="Times New Roman"/>
              </a:rPr>
              <a:t> Fetch operands</a:t>
            </a:r>
            <a:endParaRPr b="0" i="0" sz="1400" u="none" cap="none" strike="noStrike">
              <a:solidFill>
                <a:srgbClr val="000000"/>
              </a:solidFill>
              <a:latin typeface="Arial"/>
              <a:ea typeface="Arial"/>
              <a:cs typeface="Arial"/>
              <a:sym typeface="Arial"/>
            </a:endParaRPr>
          </a:p>
          <a:p>
            <a:pPr indent="-457200" lvl="0" marL="457200" marR="0" rtl="0" algn="just">
              <a:lnSpc>
                <a:spcPct val="100000"/>
              </a:lnSpc>
              <a:spcBef>
                <a:spcPts val="0"/>
              </a:spcBef>
              <a:spcAft>
                <a:spcPts val="0"/>
              </a:spcAft>
              <a:buClr>
                <a:srgbClr val="C00000"/>
              </a:buClr>
              <a:buSzPts val="2400"/>
              <a:buFont typeface="Calibri"/>
              <a:buAutoNum type="arabicPeriod"/>
            </a:pPr>
            <a:r>
              <a:rPr b="1" i="0" lang="en-US" sz="2400" u="none" cap="none" strike="noStrike">
                <a:solidFill>
                  <a:srgbClr val="C00000"/>
                </a:solidFill>
                <a:latin typeface="Times New Roman"/>
                <a:ea typeface="Times New Roman"/>
                <a:cs typeface="Times New Roman"/>
                <a:sym typeface="Times New Roman"/>
              </a:rPr>
              <a:t>EI: </a:t>
            </a:r>
            <a:r>
              <a:rPr b="0" i="0" lang="en-US" sz="2400" u="none" cap="none" strike="noStrike">
                <a:solidFill>
                  <a:schemeClr val="dk1"/>
                </a:solidFill>
                <a:latin typeface="Times New Roman"/>
                <a:ea typeface="Times New Roman"/>
                <a:cs typeface="Times New Roman"/>
                <a:sym typeface="Times New Roman"/>
              </a:rPr>
              <a:t>Execute instruction</a:t>
            </a:r>
            <a:endParaRPr b="0" i="0" sz="1400" u="none" cap="none" strike="noStrike">
              <a:solidFill>
                <a:srgbClr val="000000"/>
              </a:solidFill>
              <a:latin typeface="Arial"/>
              <a:ea typeface="Arial"/>
              <a:cs typeface="Arial"/>
              <a:sym typeface="Arial"/>
            </a:endParaRPr>
          </a:p>
          <a:p>
            <a:pPr indent="-457200" lvl="0" marL="457200" marR="0" rtl="0" algn="just">
              <a:lnSpc>
                <a:spcPct val="100000"/>
              </a:lnSpc>
              <a:spcBef>
                <a:spcPts val="0"/>
              </a:spcBef>
              <a:spcAft>
                <a:spcPts val="0"/>
              </a:spcAft>
              <a:buClr>
                <a:srgbClr val="C00000"/>
              </a:buClr>
              <a:buSzPts val="2400"/>
              <a:buFont typeface="Calibri"/>
              <a:buAutoNum type="arabicPeriod"/>
            </a:pPr>
            <a:r>
              <a:rPr b="1" i="0" lang="en-US" sz="2400" u="none" cap="none" strike="noStrike">
                <a:solidFill>
                  <a:srgbClr val="C00000"/>
                </a:solidFill>
                <a:latin typeface="Times New Roman"/>
                <a:ea typeface="Times New Roman"/>
                <a:cs typeface="Times New Roman"/>
                <a:sym typeface="Times New Roman"/>
              </a:rPr>
              <a:t>WO: </a:t>
            </a:r>
            <a:r>
              <a:rPr b="0" i="0" lang="en-US" sz="2400" u="none" cap="none" strike="noStrike">
                <a:solidFill>
                  <a:schemeClr val="dk1"/>
                </a:solidFill>
                <a:latin typeface="Times New Roman"/>
                <a:ea typeface="Times New Roman"/>
                <a:cs typeface="Times New Roman"/>
                <a:sym typeface="Times New Roman"/>
              </a:rPr>
              <a:t>Write operan</a:t>
            </a:r>
            <a:endParaRPr b="0" i="0" sz="2400" u="none" cap="none" strike="noStrike">
              <a:solidFill>
                <a:schemeClr val="dk1"/>
              </a:solidFill>
              <a:latin typeface="Times New Roman"/>
              <a:ea typeface="Times New Roman"/>
              <a:cs typeface="Times New Roman"/>
              <a:sym typeface="Times New Roman"/>
            </a:endParaRPr>
          </a:p>
          <a:p>
            <a:pPr indent="-304800" lvl="0" marL="457200" marR="0" rtl="0" algn="just">
              <a:lnSpc>
                <a:spcPct val="100000"/>
              </a:lnSpc>
              <a:spcBef>
                <a:spcPts val="0"/>
              </a:spcBef>
              <a:spcAft>
                <a:spcPts val="0"/>
              </a:spcAft>
              <a:buClr>
                <a:srgbClr val="C00000"/>
              </a:buClr>
              <a:buSzPts val="2400"/>
              <a:buFont typeface="Calibri"/>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Times New Roman"/>
                <a:ea typeface="Times New Roman"/>
                <a:cs typeface="Times New Roman"/>
                <a:sym typeface="Times New Roman"/>
              </a:rPr>
              <a:t>MOV AL,BL</a:t>
            </a:r>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742950" lvl="0" marL="742950" marR="0" rtl="0" algn="just">
              <a:lnSpc>
                <a:spcPct val="100000"/>
              </a:lnSpc>
              <a:spcBef>
                <a:spcPts val="0"/>
              </a:spcBef>
              <a:spcAft>
                <a:spcPts val="0"/>
              </a:spcAft>
              <a:buClr>
                <a:srgbClr val="C55A11"/>
              </a:buClr>
              <a:buSzPts val="3200"/>
              <a:buFont typeface="Times New Roman"/>
              <a:buAutoNum type="arabicPlain" startAt="30"/>
            </a:pPr>
            <a:r>
              <a:rPr b="1" i="0" lang="en-US" sz="2400" u="none" cap="none" strike="noStrike">
                <a:solidFill>
                  <a:srgbClr val="C55A11"/>
                </a:solidFill>
                <a:latin typeface="Times New Roman"/>
                <a:ea typeface="Times New Roman"/>
                <a:cs typeface="Times New Roman"/>
                <a:sym typeface="Times New Roman"/>
              </a:rPr>
              <a:t>JNZ 1000h</a:t>
            </a:r>
            <a:endParaRPr/>
          </a:p>
          <a:p>
            <a:pPr indent="-539750" lvl="0" marL="742950" marR="0" rtl="0" algn="just">
              <a:lnSpc>
                <a:spcPct val="100000"/>
              </a:lnSpc>
              <a:spcBef>
                <a:spcPts val="0"/>
              </a:spcBef>
              <a:spcAft>
                <a:spcPts val="0"/>
              </a:spcAft>
              <a:buClr>
                <a:srgbClr val="C55A11"/>
              </a:buClr>
              <a:buSzPts val="3200"/>
              <a:buFont typeface="Times New Roman"/>
              <a:buNone/>
            </a:pPr>
            <a:r>
              <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Times New Roman"/>
                <a:ea typeface="Times New Roman"/>
                <a:cs typeface="Times New Roman"/>
                <a:sym typeface="Times New Roman"/>
              </a:rPr>
              <a:t>I15 1000:SUB BL,CL</a:t>
            </a:r>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Times New Roman"/>
                <a:ea typeface="Times New Roman"/>
                <a:cs typeface="Times New Roman"/>
                <a:sym typeface="Times New Roman"/>
              </a:rPr>
              <a:t> 1500  JZ  2000</a:t>
            </a:r>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Times New Roman"/>
                <a:ea typeface="Times New Roman"/>
                <a:cs typeface="Times New Roman"/>
                <a:sym typeface="Times New Roman"/>
              </a:rPr>
              <a:t>2000: ADD AL,BL</a:t>
            </a:r>
            <a:endParaRPr b="0" i="0" sz="2400" u="none" cap="none" strike="noStrike">
              <a:solidFill>
                <a:srgbClr val="000000"/>
              </a:solidFill>
              <a:latin typeface="Arial"/>
              <a:ea typeface="Arial"/>
              <a:cs typeface="Arial"/>
              <a:sym typeface="Arial"/>
            </a:endParaRPr>
          </a:p>
        </p:txBody>
      </p:sp>
      <p:pic>
        <p:nvPicPr>
          <p:cNvPr id="1254" name="Google Shape;1254;p111"/>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idx="1" type="body"/>
          </p:nvPr>
        </p:nvSpPr>
        <p:spPr>
          <a:xfrm>
            <a:off x="680484" y="1371600"/>
            <a:ext cx="11130516" cy="5105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chemeClr val="dk1"/>
              </a:buClr>
              <a:buSzPct val="100000"/>
              <a:buNone/>
            </a:pPr>
            <a:r>
              <a:rPr b="1" lang="en-US" sz="2600">
                <a:solidFill>
                  <a:schemeClr val="dk1"/>
                </a:solidFill>
                <a:latin typeface="Times New Roman"/>
                <a:ea typeface="Times New Roman"/>
                <a:cs typeface="Times New Roman"/>
                <a:sym typeface="Times New Roman"/>
              </a:rPr>
              <a:t>List of Assignments:</a:t>
            </a:r>
            <a:endParaRPr/>
          </a:p>
          <a:p>
            <a:pPr indent="-457200" lvl="0" marL="457200" rtl="0" algn="just">
              <a:lnSpc>
                <a:spcPct val="90000"/>
              </a:lnSpc>
              <a:spcBef>
                <a:spcPts val="1000"/>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Design and Implement Code Converters using logic gates </a:t>
            </a:r>
            <a:endParaRPr sz="2400">
              <a:latin typeface="Times New Roman"/>
              <a:ea typeface="Times New Roman"/>
              <a:cs typeface="Times New Roman"/>
              <a:sym typeface="Times New Roman"/>
            </a:endParaRPr>
          </a:p>
          <a:p>
            <a:pPr indent="-457200" lvl="0" marL="457200" rtl="0" algn="just">
              <a:lnSpc>
                <a:spcPct val="90000"/>
              </a:lnSpc>
              <a:spcBef>
                <a:spcPts val="1000"/>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Design and Implement Combinational Logic Design using MUX/Decoder ICs </a:t>
            </a:r>
            <a:endParaRPr sz="2400">
              <a:latin typeface="Times New Roman"/>
              <a:ea typeface="Times New Roman"/>
              <a:cs typeface="Times New Roman"/>
              <a:sym typeface="Times New Roman"/>
            </a:endParaRPr>
          </a:p>
          <a:p>
            <a:pPr indent="-457200" lvl="0" marL="457200" rtl="0" algn="just">
              <a:lnSpc>
                <a:spcPct val="90000"/>
              </a:lnSpc>
              <a:spcBef>
                <a:spcPts val="1000"/>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Design and Implement asynchronous counter using JK- Flip flop.</a:t>
            </a:r>
            <a:endParaRPr sz="2400">
              <a:latin typeface="Times New Roman"/>
              <a:ea typeface="Times New Roman"/>
              <a:cs typeface="Times New Roman"/>
              <a:sym typeface="Times New Roman"/>
            </a:endParaRPr>
          </a:p>
          <a:p>
            <a:pPr indent="-457200" lvl="0" marL="457200" rtl="0" algn="just">
              <a:lnSpc>
                <a:spcPct val="90000"/>
              </a:lnSpc>
              <a:spcBef>
                <a:spcPts val="1000"/>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Design and Implement MOD-N asynchronous counter using JK- Flip flop /IC7490.</a:t>
            </a:r>
            <a:endParaRPr/>
          </a:p>
          <a:p>
            <a:pPr indent="-457200" lvl="0" marL="457200" rtl="0" algn="just">
              <a:lnSpc>
                <a:spcPct val="90000"/>
              </a:lnSpc>
              <a:spcBef>
                <a:spcPts val="1000"/>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Design and implement Synchronous Counter </a:t>
            </a:r>
            <a:endParaRPr sz="2400">
              <a:latin typeface="Times New Roman"/>
              <a:ea typeface="Times New Roman"/>
              <a:cs typeface="Times New Roman"/>
              <a:sym typeface="Times New Roman"/>
            </a:endParaRPr>
          </a:p>
          <a:p>
            <a:pPr indent="-457200" lvl="0" marL="457200" rtl="0" algn="just">
              <a:lnSpc>
                <a:spcPct val="90000"/>
              </a:lnSpc>
              <a:spcBef>
                <a:spcPts val="1000"/>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Design of a sequence detector </a:t>
            </a:r>
            <a:endParaRPr sz="2400">
              <a:latin typeface="Times New Roman"/>
              <a:ea typeface="Times New Roman"/>
              <a:cs typeface="Times New Roman"/>
              <a:sym typeface="Times New Roman"/>
            </a:endParaRPr>
          </a:p>
          <a:p>
            <a:pPr indent="-457200" lvl="0" marL="457200" rtl="0" algn="just">
              <a:lnSpc>
                <a:spcPct val="90000"/>
              </a:lnSpc>
              <a:spcBef>
                <a:spcPts val="1000"/>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Write an assembly language program (ALP) to display 2-digit and 4-digit hex numbers using 64- bit assembly language programming</a:t>
            </a:r>
            <a:endParaRPr/>
          </a:p>
          <a:p>
            <a:pPr indent="-457200" lvl="0" marL="457200" rtl="0" algn="just">
              <a:lnSpc>
                <a:spcPct val="90000"/>
              </a:lnSpc>
              <a:spcBef>
                <a:spcPts val="1000"/>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Write an assembly language program (ALP) to accept 2-digit and 4-digit hex numbers user input using 64- bit assembly language programming.</a:t>
            </a:r>
            <a:endParaRPr/>
          </a:p>
          <a:p>
            <a:pPr indent="-457200" lvl="0" marL="457200" rtl="0" algn="just">
              <a:lnSpc>
                <a:spcPct val="90000"/>
              </a:lnSpc>
              <a:spcBef>
                <a:spcPts val="1000"/>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Write an assembly language program (ALP) to implement addition and subtraction of 8-bit numbers (Using user input, macro and procedure).</a:t>
            </a:r>
            <a:endParaRPr/>
          </a:p>
          <a:p>
            <a:pPr indent="-457200" lvl="0" marL="457200" rtl="0" algn="just">
              <a:lnSpc>
                <a:spcPct val="90000"/>
              </a:lnSpc>
              <a:spcBef>
                <a:spcPts val="1000"/>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Write an ALP to perform basic string operations. (length and Reverse)</a:t>
            </a:r>
            <a:endParaRPr sz="2400">
              <a:latin typeface="Times New Roman"/>
              <a:ea typeface="Times New Roman"/>
              <a:cs typeface="Times New Roman"/>
              <a:sym typeface="Times New Roman"/>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solidFill>
                <a:schemeClr val="dk1"/>
              </a:solidFill>
              <a:latin typeface="Arial"/>
              <a:ea typeface="Arial"/>
              <a:cs typeface="Arial"/>
              <a:sym typeface="Arial"/>
            </a:endParaRPr>
          </a:p>
          <a:p>
            <a:pPr indent="-64135" lvl="0" marL="228600" rtl="0" algn="l">
              <a:lnSpc>
                <a:spcPct val="90000"/>
              </a:lnSpc>
              <a:spcBef>
                <a:spcPts val="1000"/>
              </a:spcBef>
              <a:spcAft>
                <a:spcPts val="0"/>
              </a:spcAft>
              <a:buClr>
                <a:schemeClr val="dk1"/>
              </a:buClr>
              <a:buSzPct val="100000"/>
              <a:buNone/>
            </a:pPr>
            <a:r>
              <a:t/>
            </a:r>
            <a:endParaRPr b="1"/>
          </a:p>
        </p:txBody>
      </p:sp>
      <p:sp>
        <p:nvSpPr>
          <p:cNvPr id="150" name="Google Shape;15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1" name="Google Shape;151;p8"/>
          <p:cNvSpPr txBox="1"/>
          <p:nvPr/>
        </p:nvSpPr>
        <p:spPr>
          <a:xfrm>
            <a:off x="2044890" y="13906"/>
            <a:ext cx="7358417" cy="970696"/>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Syllabus</a:t>
            </a:r>
            <a:endParaRPr b="1" i="0" sz="3200" u="none" cap="none" strike="noStrike">
              <a:solidFill>
                <a:schemeClr val="dk1"/>
              </a:solidFill>
              <a:latin typeface="Times New Roman"/>
              <a:ea typeface="Times New Roman"/>
              <a:cs typeface="Times New Roman"/>
              <a:sym typeface="Times New Roman"/>
            </a:endParaRPr>
          </a:p>
        </p:txBody>
      </p:sp>
      <p:pic>
        <p:nvPicPr>
          <p:cNvPr id="152" name="Google Shape;152;p8"/>
          <p:cNvPicPr preferRelativeResize="0"/>
          <p:nvPr/>
        </p:nvPicPr>
        <p:blipFill rotWithShape="1">
          <a:blip r:embed="rId3">
            <a:alphaModFix/>
          </a:blip>
          <a:srcRect b="0" l="0" r="0" t="0"/>
          <a:stretch/>
        </p:blipFill>
        <p:spPr>
          <a:xfrm>
            <a:off x="203088" y="48115"/>
            <a:ext cx="477396" cy="451139"/>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114"/>
          <p:cNvSpPr txBox="1"/>
          <p:nvPr/>
        </p:nvSpPr>
        <p:spPr>
          <a:xfrm>
            <a:off x="4191000" y="5257800"/>
            <a:ext cx="396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
        <p:nvSpPr>
          <p:cNvPr id="1261" name="Google Shape;1261;p114"/>
          <p:cNvSpPr/>
          <p:nvPr/>
        </p:nvSpPr>
        <p:spPr>
          <a:xfrm>
            <a:off x="2286000" y="1219201"/>
            <a:ext cx="8153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1262" name="Google Shape;1262;p114"/>
          <p:cNvSpPr/>
          <p:nvPr/>
        </p:nvSpPr>
        <p:spPr>
          <a:xfrm>
            <a:off x="2362200" y="1219201"/>
            <a:ext cx="7620000" cy="159428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263" name="Google Shape;1263;p114"/>
          <p:cNvSpPr/>
          <p:nvPr/>
        </p:nvSpPr>
        <p:spPr>
          <a:xfrm>
            <a:off x="2590800" y="1371601"/>
            <a:ext cx="7086600" cy="200670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None/>
            </a:pPr>
            <a:r>
              <a:t/>
            </a:r>
            <a:endParaRPr b="0" i="0" sz="24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a:p>
            <a:pPr indent="0" lvl="1" marL="45720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64" name="Google Shape;1264;p114"/>
          <p:cNvSpPr/>
          <p:nvPr/>
        </p:nvSpPr>
        <p:spPr>
          <a:xfrm>
            <a:off x="3907581" y="3244334"/>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5" name="Google Shape;1265;p114"/>
          <p:cNvSpPr/>
          <p:nvPr/>
        </p:nvSpPr>
        <p:spPr>
          <a:xfrm>
            <a:off x="2590800" y="1371601"/>
            <a:ext cx="7391400"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266" name="Google Shape;1266;p1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67" name="Google Shape;1267;p114"/>
          <p:cNvSpPr txBox="1"/>
          <p:nvPr/>
        </p:nvSpPr>
        <p:spPr>
          <a:xfrm>
            <a:off x="2011899" y="93554"/>
            <a:ext cx="8229600" cy="457200"/>
          </a:xfrm>
          <a:prstGeom prst="rect">
            <a:avLst/>
          </a:prstGeom>
          <a:solidFill>
            <a:srgbClr val="9CC2E5"/>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1" i="0" lang="en-US" sz="3600" u="none" cap="none" strike="noStrike">
                <a:solidFill>
                  <a:schemeClr val="dk1"/>
                </a:solidFill>
                <a:latin typeface="Times New Roman"/>
                <a:ea typeface="Times New Roman"/>
                <a:cs typeface="Times New Roman"/>
                <a:sym typeface="Times New Roman"/>
              </a:rPr>
              <a:t>Alternative Pipeline  description</a:t>
            </a:r>
            <a:endParaRPr b="0" i="0" sz="1400" u="none" cap="none" strike="noStrike">
              <a:solidFill>
                <a:srgbClr val="000000"/>
              </a:solidFill>
              <a:latin typeface="Arial"/>
              <a:ea typeface="Arial"/>
              <a:cs typeface="Arial"/>
              <a:sym typeface="Arial"/>
            </a:endParaRPr>
          </a:p>
        </p:txBody>
      </p:sp>
      <p:pic>
        <p:nvPicPr>
          <p:cNvPr id="1268" name="Google Shape;1268;p114"/>
          <p:cNvPicPr preferRelativeResize="0"/>
          <p:nvPr/>
        </p:nvPicPr>
        <p:blipFill rotWithShape="1">
          <a:blip r:embed="rId3">
            <a:alphaModFix/>
          </a:blip>
          <a:srcRect b="0" l="0" r="0" t="0"/>
          <a:stretch/>
        </p:blipFill>
        <p:spPr>
          <a:xfrm>
            <a:off x="6635351" y="840100"/>
            <a:ext cx="3916562" cy="5257488"/>
          </a:xfrm>
          <a:prstGeom prst="rect">
            <a:avLst/>
          </a:prstGeom>
          <a:noFill/>
          <a:ln>
            <a:noFill/>
          </a:ln>
        </p:spPr>
      </p:pic>
      <p:pic>
        <p:nvPicPr>
          <p:cNvPr id="1269" name="Google Shape;1269;p114"/>
          <p:cNvPicPr preferRelativeResize="0"/>
          <p:nvPr/>
        </p:nvPicPr>
        <p:blipFill rotWithShape="1">
          <a:blip r:embed="rId4">
            <a:alphaModFix/>
          </a:blip>
          <a:srcRect b="0" l="0" r="0" t="0"/>
          <a:stretch/>
        </p:blipFill>
        <p:spPr>
          <a:xfrm>
            <a:off x="2398514" y="786674"/>
            <a:ext cx="4124325" cy="5390387"/>
          </a:xfrm>
          <a:prstGeom prst="rect">
            <a:avLst/>
          </a:prstGeom>
          <a:noFill/>
          <a:ln>
            <a:noFill/>
          </a:ln>
        </p:spPr>
      </p:pic>
      <p:pic>
        <p:nvPicPr>
          <p:cNvPr id="1270" name="Google Shape;1270;p114"/>
          <p:cNvPicPr preferRelativeResize="0"/>
          <p:nvPr/>
        </p:nvPicPr>
        <p:blipFill rotWithShape="1">
          <a:blip r:embed="rId5">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115"/>
          <p:cNvSpPr txBox="1"/>
          <p:nvPr>
            <p:ph type="title"/>
          </p:nvPr>
        </p:nvSpPr>
        <p:spPr>
          <a:xfrm>
            <a:off x="1560963" y="119466"/>
            <a:ext cx="8633916" cy="603866"/>
          </a:xfrm>
          <a:prstGeom prst="rect">
            <a:avLst/>
          </a:prstGeom>
          <a:solidFill>
            <a:srgbClr val="9CC2E5"/>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Pipeline Hazards </a:t>
            </a:r>
            <a:endParaRPr sz="3600">
              <a:latin typeface="Times New Roman"/>
              <a:ea typeface="Times New Roman"/>
              <a:cs typeface="Times New Roman"/>
              <a:sym typeface="Times New Roman"/>
            </a:endParaRPr>
          </a:p>
        </p:txBody>
      </p:sp>
      <p:sp>
        <p:nvSpPr>
          <p:cNvPr id="1276" name="Google Shape;1276;p115"/>
          <p:cNvSpPr txBox="1"/>
          <p:nvPr>
            <p:ph idx="1" type="body"/>
          </p:nvPr>
        </p:nvSpPr>
        <p:spPr>
          <a:xfrm>
            <a:off x="750628" y="1443487"/>
            <a:ext cx="10795378" cy="437045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rgbClr val="202124"/>
              </a:buClr>
              <a:buSzPct val="100000"/>
              <a:buChar char="•"/>
            </a:pPr>
            <a:r>
              <a:rPr lang="en-US">
                <a:solidFill>
                  <a:srgbClr val="202124"/>
                </a:solidFill>
                <a:latin typeface="Times New Roman"/>
                <a:ea typeface="Times New Roman"/>
                <a:cs typeface="Times New Roman"/>
                <a:sym typeface="Times New Roman"/>
              </a:rPr>
              <a:t>Pipeline hazards are </a:t>
            </a:r>
            <a:r>
              <a:rPr b="1" lang="en-US">
                <a:solidFill>
                  <a:srgbClr val="202124"/>
                </a:solidFill>
                <a:latin typeface="Times New Roman"/>
                <a:ea typeface="Times New Roman"/>
                <a:cs typeface="Times New Roman"/>
                <a:sym typeface="Times New Roman"/>
              </a:rPr>
              <a:t>situations that </a:t>
            </a:r>
            <a:r>
              <a:rPr b="1" lang="en-US">
                <a:solidFill>
                  <a:srgbClr val="C00000"/>
                </a:solidFill>
                <a:latin typeface="Times New Roman"/>
                <a:ea typeface="Times New Roman"/>
                <a:cs typeface="Times New Roman"/>
                <a:sym typeface="Times New Roman"/>
              </a:rPr>
              <a:t>prevent the next instruction</a:t>
            </a:r>
            <a:r>
              <a:rPr b="1" lang="en-US">
                <a:solidFill>
                  <a:srgbClr val="202124"/>
                </a:solidFill>
                <a:latin typeface="Times New Roman"/>
                <a:ea typeface="Times New Roman"/>
                <a:cs typeface="Times New Roman"/>
                <a:sym typeface="Times New Roman"/>
              </a:rPr>
              <a:t> in the instruction stream from executing during its designated clock cycles</a:t>
            </a:r>
            <a:r>
              <a:rPr lang="en-US">
                <a:solidFill>
                  <a:srgbClr val="202124"/>
                </a:solidFill>
                <a:latin typeface="Times New Roman"/>
                <a:ea typeface="Times New Roman"/>
                <a:cs typeface="Times New Roman"/>
                <a:sym typeface="Times New Roman"/>
              </a:rPr>
              <a:t>. </a:t>
            </a:r>
            <a:endParaRPr/>
          </a:p>
          <a:p>
            <a:pPr indent="-228600" lvl="0" marL="228600" rtl="0" algn="just">
              <a:lnSpc>
                <a:spcPct val="90000"/>
              </a:lnSpc>
              <a:spcBef>
                <a:spcPts val="1000"/>
              </a:spcBef>
              <a:spcAft>
                <a:spcPts val="0"/>
              </a:spcAft>
              <a:buClr>
                <a:srgbClr val="202124"/>
              </a:buClr>
              <a:buSzPct val="76562"/>
              <a:buChar char="•"/>
            </a:pPr>
            <a:r>
              <a:rPr lang="en-US">
                <a:solidFill>
                  <a:srgbClr val="202124"/>
                </a:solidFill>
                <a:latin typeface="Times New Roman"/>
                <a:ea typeface="Times New Roman"/>
                <a:cs typeface="Times New Roman"/>
                <a:sym typeface="Times New Roman"/>
              </a:rPr>
              <a:t>Any condition that causes a </a:t>
            </a:r>
            <a:r>
              <a:rPr b="1" lang="en-US">
                <a:solidFill>
                  <a:srgbClr val="202124"/>
                </a:solidFill>
                <a:latin typeface="Times New Roman"/>
                <a:ea typeface="Times New Roman"/>
                <a:cs typeface="Times New Roman"/>
                <a:sym typeface="Times New Roman"/>
              </a:rPr>
              <a:t>stall </a:t>
            </a:r>
            <a:r>
              <a:rPr lang="en-US">
                <a:solidFill>
                  <a:srgbClr val="202124"/>
                </a:solidFill>
                <a:latin typeface="Times New Roman"/>
                <a:ea typeface="Times New Roman"/>
                <a:cs typeface="Times New Roman"/>
                <a:sym typeface="Times New Roman"/>
              </a:rPr>
              <a:t>in the pipeline operations can be called a hazard.</a:t>
            </a:r>
            <a:endParaRPr sz="32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In the design of pipelined computer processors, a </a:t>
            </a:r>
            <a:r>
              <a:rPr b="1" lang="en-US">
                <a:latin typeface="Times New Roman"/>
                <a:ea typeface="Times New Roman"/>
                <a:cs typeface="Times New Roman"/>
                <a:sym typeface="Times New Roman"/>
              </a:rPr>
              <a:t>pipeline stall</a:t>
            </a:r>
            <a:r>
              <a:rPr lang="en-US">
                <a:latin typeface="Times New Roman"/>
                <a:ea typeface="Times New Roman"/>
                <a:cs typeface="Times New Roman"/>
                <a:sym typeface="Times New Roman"/>
              </a:rPr>
              <a:t> is a delay in execution of an instruction in order to resolve a hazard.</a:t>
            </a:r>
            <a:endParaRPr>
              <a:latin typeface="Times New Roman"/>
              <a:ea typeface="Times New Roman"/>
              <a:cs typeface="Times New Roman"/>
              <a:sym typeface="Times New Roman"/>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b="1" lang="en-US"/>
              <a:t>Structural Hazard</a:t>
            </a:r>
            <a:endParaRPr/>
          </a:p>
          <a:p>
            <a:pPr indent="-228600" lvl="0" marL="228600" rtl="0" algn="l">
              <a:lnSpc>
                <a:spcPct val="90000"/>
              </a:lnSpc>
              <a:spcBef>
                <a:spcPts val="1000"/>
              </a:spcBef>
              <a:spcAft>
                <a:spcPts val="0"/>
              </a:spcAft>
              <a:buClr>
                <a:schemeClr val="dk1"/>
              </a:buClr>
              <a:buSzPct val="100000"/>
              <a:buChar char="•"/>
            </a:pPr>
            <a:r>
              <a:rPr b="1" lang="en-US"/>
              <a:t>Data Hazard</a:t>
            </a:r>
            <a:endParaRPr/>
          </a:p>
          <a:p>
            <a:pPr indent="-228600" lvl="0" marL="228600" rtl="0" algn="l">
              <a:lnSpc>
                <a:spcPct val="90000"/>
              </a:lnSpc>
              <a:spcBef>
                <a:spcPts val="1000"/>
              </a:spcBef>
              <a:spcAft>
                <a:spcPts val="0"/>
              </a:spcAft>
              <a:buClr>
                <a:schemeClr val="dk1"/>
              </a:buClr>
              <a:buSzPct val="100000"/>
              <a:buChar char="•"/>
            </a:pPr>
            <a:r>
              <a:rPr b="1" lang="en-US"/>
              <a:t>Control Hazard</a:t>
            </a:r>
            <a:endParaRPr/>
          </a:p>
        </p:txBody>
      </p:sp>
      <p:sp>
        <p:nvSpPr>
          <p:cNvPr id="1277" name="Google Shape;1277;p1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278" name="Google Shape;1278;p115"/>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116"/>
          <p:cNvSpPr txBox="1"/>
          <p:nvPr/>
        </p:nvSpPr>
        <p:spPr>
          <a:xfrm>
            <a:off x="4191000" y="5257800"/>
            <a:ext cx="396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
        <p:nvSpPr>
          <p:cNvPr id="1285" name="Google Shape;1285;p116"/>
          <p:cNvSpPr/>
          <p:nvPr/>
        </p:nvSpPr>
        <p:spPr>
          <a:xfrm>
            <a:off x="2286000" y="1219201"/>
            <a:ext cx="8153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1286" name="Google Shape;1286;p116"/>
          <p:cNvSpPr/>
          <p:nvPr/>
        </p:nvSpPr>
        <p:spPr>
          <a:xfrm>
            <a:off x="2362200" y="1219201"/>
            <a:ext cx="7620000" cy="159428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287" name="Google Shape;1287;p116"/>
          <p:cNvSpPr/>
          <p:nvPr/>
        </p:nvSpPr>
        <p:spPr>
          <a:xfrm>
            <a:off x="2590800" y="1371601"/>
            <a:ext cx="7086600" cy="200670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None/>
            </a:pPr>
            <a:r>
              <a:t/>
            </a:r>
            <a:endParaRPr b="0" i="0" sz="24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a:p>
            <a:pPr indent="0" lvl="1" marL="45720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88" name="Google Shape;1288;p116"/>
          <p:cNvSpPr/>
          <p:nvPr/>
        </p:nvSpPr>
        <p:spPr>
          <a:xfrm>
            <a:off x="3907581" y="3244334"/>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9" name="Google Shape;1289;p116"/>
          <p:cNvSpPr/>
          <p:nvPr/>
        </p:nvSpPr>
        <p:spPr>
          <a:xfrm>
            <a:off x="2590800" y="1371601"/>
            <a:ext cx="7391400"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290" name="Google Shape;1290;p1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91" name="Google Shape;1291;p116"/>
          <p:cNvSpPr txBox="1"/>
          <p:nvPr/>
        </p:nvSpPr>
        <p:spPr>
          <a:xfrm>
            <a:off x="2057400" y="114301"/>
            <a:ext cx="8229600" cy="674049"/>
          </a:xfrm>
          <a:prstGeom prst="rect">
            <a:avLst/>
          </a:prstGeom>
          <a:solidFill>
            <a:srgbClr val="9CC2E5"/>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Structural  Hazard</a:t>
            </a:r>
            <a:endParaRPr b="0" i="0" sz="3200" u="none" cap="none" strike="noStrike">
              <a:solidFill>
                <a:schemeClr val="dk1"/>
              </a:solidFill>
              <a:latin typeface="Times New Roman"/>
              <a:ea typeface="Times New Roman"/>
              <a:cs typeface="Times New Roman"/>
              <a:sym typeface="Times New Roman"/>
            </a:endParaRPr>
          </a:p>
        </p:txBody>
      </p:sp>
      <p:sp>
        <p:nvSpPr>
          <p:cNvPr id="1292" name="Google Shape;1292;p116"/>
          <p:cNvSpPr txBox="1"/>
          <p:nvPr/>
        </p:nvSpPr>
        <p:spPr>
          <a:xfrm>
            <a:off x="1132764" y="772144"/>
            <a:ext cx="10345003" cy="145358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lnSpc>
                <a:spcPct val="80000"/>
              </a:lnSpc>
              <a:spcBef>
                <a:spcPts val="0"/>
              </a:spcBef>
              <a:spcAft>
                <a:spcPts val="0"/>
              </a:spcAft>
              <a:buClr>
                <a:srgbClr val="C00000"/>
              </a:buClr>
              <a:buSzPts val="2400"/>
              <a:buFont typeface="Arial"/>
              <a:buNone/>
            </a:pPr>
            <a:r>
              <a:rPr b="1" i="0" lang="en-US" sz="2400" u="none" cap="none" strike="noStrike">
                <a:solidFill>
                  <a:srgbClr val="C00000"/>
                </a:solidFill>
                <a:latin typeface="Times New Roman"/>
                <a:ea typeface="Times New Roman"/>
                <a:cs typeface="Times New Roman"/>
                <a:sym typeface="Times New Roman"/>
              </a:rPr>
              <a:t>Resource (Structural) Hazards - </a:t>
            </a:r>
            <a:r>
              <a:rPr b="0" i="0" lang="en-US" sz="2400" u="none" cap="none" strike="noStrike">
                <a:solidFill>
                  <a:schemeClr val="dk1"/>
                </a:solidFill>
                <a:latin typeface="Times New Roman"/>
                <a:ea typeface="Times New Roman"/>
                <a:cs typeface="Times New Roman"/>
                <a:sym typeface="Times New Roman"/>
              </a:rPr>
              <a:t>Two (or more) instructions in pipeline need same resource. Executed in serial rather than parallel for part of pipeline Also called </a:t>
            </a:r>
            <a:r>
              <a:rPr b="0" i="1" lang="en-US" sz="2400" u="none" cap="none" strike="noStrike">
                <a:solidFill>
                  <a:schemeClr val="dk1"/>
                </a:solidFill>
                <a:latin typeface="Times New Roman"/>
                <a:ea typeface="Times New Roman"/>
                <a:cs typeface="Times New Roman"/>
                <a:sym typeface="Times New Roman"/>
              </a:rPr>
              <a:t>structural hazard</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80000"/>
              </a:lnSpc>
              <a:spcBef>
                <a:spcPts val="480"/>
              </a:spcBef>
              <a:spcAft>
                <a:spcPts val="0"/>
              </a:spcAft>
              <a:buClr>
                <a:srgbClr val="888888"/>
              </a:buClr>
              <a:buSzPts val="2400"/>
              <a:buFont typeface="Arial"/>
              <a:buNone/>
            </a:pPr>
            <a:r>
              <a:t/>
            </a:r>
            <a:endParaRPr b="1" i="0" sz="2400" u="none" cap="none" strike="noStrike">
              <a:solidFill>
                <a:srgbClr val="C00000"/>
              </a:solidFill>
              <a:latin typeface="Times New Roman"/>
              <a:ea typeface="Times New Roman"/>
              <a:cs typeface="Times New Roman"/>
              <a:sym typeface="Times New Roman"/>
            </a:endParaRPr>
          </a:p>
        </p:txBody>
      </p:sp>
      <p:pic>
        <p:nvPicPr>
          <p:cNvPr id="1293" name="Google Shape;1293;p116"/>
          <p:cNvPicPr preferRelativeResize="0"/>
          <p:nvPr/>
        </p:nvPicPr>
        <p:blipFill rotWithShape="1">
          <a:blip r:embed="rId3">
            <a:alphaModFix/>
          </a:blip>
          <a:srcRect b="0" l="0" r="0" t="0"/>
          <a:stretch/>
        </p:blipFill>
        <p:spPr>
          <a:xfrm>
            <a:off x="2439194" y="2480533"/>
            <a:ext cx="7466011" cy="3875817"/>
          </a:xfrm>
          <a:prstGeom prst="rect">
            <a:avLst/>
          </a:prstGeom>
          <a:noFill/>
          <a:ln cap="flat" cmpd="sng" w="9525">
            <a:solidFill>
              <a:schemeClr val="dk1"/>
            </a:solidFill>
            <a:prstDash val="solid"/>
            <a:miter lim="800000"/>
            <a:headEnd len="sm" w="sm" type="none"/>
            <a:tailEnd len="sm" w="sm" type="none"/>
          </a:ln>
        </p:spPr>
      </p:pic>
      <p:pic>
        <p:nvPicPr>
          <p:cNvPr id="1294" name="Google Shape;1294;p116"/>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117"/>
          <p:cNvSpPr txBox="1"/>
          <p:nvPr/>
        </p:nvSpPr>
        <p:spPr>
          <a:xfrm>
            <a:off x="4191000" y="5257800"/>
            <a:ext cx="396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
        <p:nvSpPr>
          <p:cNvPr id="1301" name="Google Shape;1301;p117"/>
          <p:cNvSpPr/>
          <p:nvPr/>
        </p:nvSpPr>
        <p:spPr>
          <a:xfrm>
            <a:off x="2286000" y="1219201"/>
            <a:ext cx="8153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1302" name="Google Shape;1302;p117"/>
          <p:cNvSpPr/>
          <p:nvPr/>
        </p:nvSpPr>
        <p:spPr>
          <a:xfrm>
            <a:off x="2362200" y="1219201"/>
            <a:ext cx="7620000" cy="159428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303" name="Google Shape;1303;p117"/>
          <p:cNvSpPr/>
          <p:nvPr/>
        </p:nvSpPr>
        <p:spPr>
          <a:xfrm>
            <a:off x="2590800" y="1371601"/>
            <a:ext cx="7086600" cy="200670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None/>
            </a:pPr>
            <a:r>
              <a:t/>
            </a:r>
            <a:endParaRPr b="0" i="0" sz="24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a:p>
            <a:pPr indent="0" lvl="1" marL="45720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304" name="Google Shape;1304;p117"/>
          <p:cNvSpPr/>
          <p:nvPr/>
        </p:nvSpPr>
        <p:spPr>
          <a:xfrm>
            <a:off x="3907581" y="3244334"/>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05" name="Google Shape;1305;p117"/>
          <p:cNvSpPr/>
          <p:nvPr/>
        </p:nvSpPr>
        <p:spPr>
          <a:xfrm>
            <a:off x="2590800" y="1371601"/>
            <a:ext cx="7391400"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306" name="Google Shape;1306;p117"/>
          <p:cNvSpPr txBox="1"/>
          <p:nvPr>
            <p:ph idx="12" type="sldNum"/>
          </p:nvPr>
        </p:nvSpPr>
        <p:spPr>
          <a:xfrm>
            <a:off x="8091384" y="6510734"/>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07" name="Google Shape;1307;p117"/>
          <p:cNvSpPr txBox="1"/>
          <p:nvPr/>
        </p:nvSpPr>
        <p:spPr>
          <a:xfrm>
            <a:off x="2019300" y="-67359"/>
            <a:ext cx="8229600" cy="754061"/>
          </a:xfrm>
          <a:prstGeom prst="rect">
            <a:avLst/>
          </a:prstGeom>
          <a:solidFill>
            <a:srgbClr val="9CC2E5"/>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3400"/>
              <a:buFont typeface="Times New Roman"/>
              <a:buNone/>
            </a:pPr>
            <a:r>
              <a:rPr b="1" i="0" lang="en-US" sz="3400" u="none" cap="none" strike="noStrike">
                <a:solidFill>
                  <a:schemeClr val="dk1"/>
                </a:solidFill>
                <a:latin typeface="Times New Roman"/>
                <a:ea typeface="Times New Roman"/>
                <a:cs typeface="Times New Roman"/>
                <a:sym typeface="Times New Roman"/>
              </a:rPr>
              <a:t>Data Hazard </a:t>
            </a:r>
            <a:endParaRPr b="0" i="0" sz="1400" u="none" cap="none" strike="noStrike">
              <a:solidFill>
                <a:srgbClr val="000000"/>
              </a:solidFill>
              <a:latin typeface="Arial"/>
              <a:ea typeface="Arial"/>
              <a:cs typeface="Arial"/>
              <a:sym typeface="Arial"/>
            </a:endParaRPr>
          </a:p>
        </p:txBody>
      </p:sp>
      <p:sp>
        <p:nvSpPr>
          <p:cNvPr id="1308" name="Google Shape;1308;p117"/>
          <p:cNvSpPr txBox="1"/>
          <p:nvPr/>
        </p:nvSpPr>
        <p:spPr>
          <a:xfrm>
            <a:off x="1160646" y="1277149"/>
            <a:ext cx="10671135" cy="499745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7030A0"/>
              </a:buClr>
              <a:buSzPts val="2500"/>
              <a:buFont typeface="Arial"/>
              <a:buChar char="•"/>
            </a:pPr>
            <a:r>
              <a:rPr b="1" i="0" lang="en-US" sz="2500" u="sng" cap="none" strike="noStrike">
                <a:solidFill>
                  <a:srgbClr val="7030A0"/>
                </a:solidFill>
                <a:latin typeface="Times New Roman"/>
                <a:ea typeface="Times New Roman"/>
                <a:cs typeface="Times New Roman"/>
                <a:sym typeface="Times New Roman"/>
              </a:rPr>
              <a:t>Read after Write </a:t>
            </a:r>
            <a:r>
              <a:rPr b="1" i="0" lang="en-US" sz="2500" u="none" cap="none" strike="noStrike">
                <a:solidFill>
                  <a:srgbClr val="7030A0"/>
                </a:solidFill>
                <a:latin typeface="Times New Roman"/>
                <a:ea typeface="Times New Roman"/>
                <a:cs typeface="Times New Roman"/>
                <a:sym typeface="Times New Roman"/>
              </a:rPr>
              <a:t>(RAW), </a:t>
            </a:r>
            <a:r>
              <a:rPr b="1" i="0" lang="en-US" sz="2500" u="none" cap="none" strike="noStrike">
                <a:solidFill>
                  <a:schemeClr val="dk1"/>
                </a:solidFill>
                <a:latin typeface="Times New Roman"/>
                <a:ea typeface="Times New Roman"/>
                <a:cs typeface="Times New Roman"/>
                <a:sym typeface="Times New Roman"/>
              </a:rPr>
              <a:t>or </a:t>
            </a:r>
            <a:r>
              <a:rPr b="1" i="0" lang="en-US" sz="2500" u="sng" cap="none" strike="noStrike">
                <a:solidFill>
                  <a:srgbClr val="FF0000"/>
                </a:solidFill>
                <a:latin typeface="Times New Roman"/>
                <a:ea typeface="Times New Roman"/>
                <a:cs typeface="Times New Roman"/>
                <a:sym typeface="Times New Roman"/>
              </a:rPr>
              <a:t>true dependency</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500"/>
              </a:spcBef>
              <a:spcAft>
                <a:spcPts val="0"/>
              </a:spcAft>
              <a:buClr>
                <a:schemeClr val="dk1"/>
              </a:buClr>
              <a:buSzPts val="2500"/>
              <a:buFont typeface="Arial"/>
              <a:buNone/>
            </a:pPr>
            <a:r>
              <a:rPr b="0" i="0" lang="en-US" sz="2500" u="none" cap="none" strike="noStrike">
                <a:solidFill>
                  <a:schemeClr val="dk1"/>
                </a:solidFill>
                <a:latin typeface="Times New Roman"/>
                <a:ea typeface="Times New Roman"/>
                <a:cs typeface="Times New Roman"/>
                <a:sym typeface="Times New Roman"/>
              </a:rPr>
              <a:t>	-An instruction modifies a register or memory location</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500"/>
              </a:spcBef>
              <a:spcAft>
                <a:spcPts val="0"/>
              </a:spcAft>
              <a:buClr>
                <a:schemeClr val="dk1"/>
              </a:buClr>
              <a:buSzPts val="2500"/>
              <a:buFont typeface="Arial"/>
              <a:buNone/>
            </a:pPr>
            <a:r>
              <a:rPr b="0" i="0" lang="en-US" sz="2500" u="none" cap="none" strike="noStrike">
                <a:solidFill>
                  <a:schemeClr val="dk1"/>
                </a:solidFill>
                <a:latin typeface="Times New Roman"/>
                <a:ea typeface="Times New Roman"/>
                <a:cs typeface="Times New Roman"/>
                <a:sym typeface="Times New Roman"/>
              </a:rPr>
              <a:t>	-Succeeding instruction reads data in that location</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500"/>
              </a:spcBef>
              <a:spcAft>
                <a:spcPts val="0"/>
              </a:spcAft>
              <a:buClr>
                <a:schemeClr val="dk1"/>
              </a:buClr>
              <a:buSzPts val="2500"/>
              <a:buFont typeface="Arial"/>
              <a:buNone/>
            </a:pPr>
            <a:r>
              <a:rPr b="0" i="0" lang="en-US" sz="2500" u="none" cap="none" strike="noStrike">
                <a:solidFill>
                  <a:schemeClr val="dk1"/>
                </a:solidFill>
                <a:latin typeface="Times New Roman"/>
                <a:ea typeface="Times New Roman"/>
                <a:cs typeface="Times New Roman"/>
                <a:sym typeface="Times New Roman"/>
              </a:rPr>
              <a:t>	-Hazard if read takes place before write complete</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500"/>
              </a:spcBef>
              <a:spcAft>
                <a:spcPts val="0"/>
              </a:spcAft>
              <a:buClr>
                <a:srgbClr val="7030A0"/>
              </a:buClr>
              <a:buSzPts val="2500"/>
              <a:buFont typeface="Arial"/>
              <a:buChar char="•"/>
            </a:pPr>
            <a:r>
              <a:rPr b="1" i="0" lang="en-US" sz="2500" u="none" cap="none" strike="noStrike">
                <a:solidFill>
                  <a:srgbClr val="7030A0"/>
                </a:solidFill>
                <a:latin typeface="Times New Roman"/>
                <a:ea typeface="Times New Roman"/>
                <a:cs typeface="Times New Roman"/>
                <a:sym typeface="Times New Roman"/>
              </a:rPr>
              <a:t>Write after Read (WAR), </a:t>
            </a:r>
            <a:r>
              <a:rPr b="1" i="0" lang="en-US" sz="2500" u="none" cap="none" strike="noStrike">
                <a:solidFill>
                  <a:schemeClr val="dk1"/>
                </a:solidFill>
                <a:latin typeface="Times New Roman"/>
                <a:ea typeface="Times New Roman"/>
                <a:cs typeface="Times New Roman"/>
                <a:sym typeface="Times New Roman"/>
              </a:rPr>
              <a:t>or </a:t>
            </a:r>
            <a:r>
              <a:rPr b="1" i="0" lang="en-US" sz="2500" u="sng" cap="none" strike="noStrike">
                <a:solidFill>
                  <a:srgbClr val="FF0000"/>
                </a:solidFill>
                <a:latin typeface="Times New Roman"/>
                <a:ea typeface="Times New Roman"/>
                <a:cs typeface="Times New Roman"/>
                <a:sym typeface="Times New Roman"/>
              </a:rPr>
              <a:t>antidependency</a:t>
            </a:r>
            <a:endParaRPr b="1" i="0" sz="2500" u="sng" cap="none" strike="noStrike">
              <a:solidFill>
                <a:srgbClr val="FF0000"/>
              </a:solidFill>
              <a:latin typeface="Times New Roman"/>
              <a:ea typeface="Times New Roman"/>
              <a:cs typeface="Times New Roman"/>
              <a:sym typeface="Times New Roman"/>
            </a:endParaRPr>
          </a:p>
          <a:p>
            <a:pPr indent="0" lvl="1" marL="457200" marR="0" rtl="0" algn="just">
              <a:lnSpc>
                <a:spcPct val="100000"/>
              </a:lnSpc>
              <a:spcBef>
                <a:spcPts val="500"/>
              </a:spcBef>
              <a:spcAft>
                <a:spcPts val="0"/>
              </a:spcAft>
              <a:buClr>
                <a:schemeClr val="dk1"/>
              </a:buClr>
              <a:buSzPts val="2500"/>
              <a:buFont typeface="Arial"/>
              <a:buNone/>
            </a:pPr>
            <a:r>
              <a:rPr b="0" i="0" lang="en-US" sz="2500" u="none" cap="none" strike="noStrike">
                <a:solidFill>
                  <a:schemeClr val="dk1"/>
                </a:solidFill>
                <a:latin typeface="Times New Roman"/>
                <a:ea typeface="Times New Roman"/>
                <a:cs typeface="Times New Roman"/>
                <a:sym typeface="Times New Roman"/>
              </a:rPr>
              <a:t>	-An instruction reads a register or memory location </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500"/>
              </a:spcBef>
              <a:spcAft>
                <a:spcPts val="0"/>
              </a:spcAft>
              <a:buClr>
                <a:schemeClr val="dk1"/>
              </a:buClr>
              <a:buSzPts val="2500"/>
              <a:buFont typeface="Arial"/>
              <a:buNone/>
            </a:pPr>
            <a:r>
              <a:rPr b="0" i="0" lang="en-US" sz="2500" u="none" cap="none" strike="noStrike">
                <a:solidFill>
                  <a:schemeClr val="dk1"/>
                </a:solidFill>
                <a:latin typeface="Times New Roman"/>
                <a:ea typeface="Times New Roman"/>
                <a:cs typeface="Times New Roman"/>
                <a:sym typeface="Times New Roman"/>
              </a:rPr>
              <a:t>	-Succeeding instruction writes to location</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500"/>
              </a:spcBef>
              <a:spcAft>
                <a:spcPts val="0"/>
              </a:spcAft>
              <a:buClr>
                <a:schemeClr val="dk1"/>
              </a:buClr>
              <a:buSzPts val="2500"/>
              <a:buFont typeface="Arial"/>
              <a:buNone/>
            </a:pPr>
            <a:r>
              <a:rPr b="0" i="0" lang="en-US" sz="2500" u="none" cap="none" strike="noStrike">
                <a:solidFill>
                  <a:schemeClr val="dk1"/>
                </a:solidFill>
                <a:latin typeface="Times New Roman"/>
                <a:ea typeface="Times New Roman"/>
                <a:cs typeface="Times New Roman"/>
                <a:sym typeface="Times New Roman"/>
              </a:rPr>
              <a:t>	-Hazard if write completes before read takes place</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500"/>
              </a:spcBef>
              <a:spcAft>
                <a:spcPts val="0"/>
              </a:spcAft>
              <a:buClr>
                <a:srgbClr val="7030A0"/>
              </a:buClr>
              <a:buSzPts val="2500"/>
              <a:buFont typeface="Arial"/>
              <a:buChar char="•"/>
            </a:pPr>
            <a:r>
              <a:rPr b="1" i="0" lang="en-US" sz="2500" u="none" cap="none" strike="noStrike">
                <a:solidFill>
                  <a:srgbClr val="7030A0"/>
                </a:solidFill>
                <a:latin typeface="Times New Roman"/>
                <a:ea typeface="Times New Roman"/>
                <a:cs typeface="Times New Roman"/>
                <a:sym typeface="Times New Roman"/>
              </a:rPr>
              <a:t>Write after Write (WAW), </a:t>
            </a:r>
            <a:r>
              <a:rPr b="1" i="0" lang="en-US" sz="2500" u="none" cap="none" strike="noStrike">
                <a:solidFill>
                  <a:schemeClr val="dk1"/>
                </a:solidFill>
                <a:latin typeface="Times New Roman"/>
                <a:ea typeface="Times New Roman"/>
                <a:cs typeface="Times New Roman"/>
                <a:sym typeface="Times New Roman"/>
              </a:rPr>
              <a:t>or </a:t>
            </a:r>
            <a:r>
              <a:rPr b="1" i="0" lang="en-US" sz="2500" u="sng" cap="none" strike="noStrike">
                <a:solidFill>
                  <a:srgbClr val="FF0000"/>
                </a:solidFill>
                <a:latin typeface="Times New Roman"/>
                <a:ea typeface="Times New Roman"/>
                <a:cs typeface="Times New Roman"/>
                <a:sym typeface="Times New Roman"/>
              </a:rPr>
              <a:t>output dependency</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500"/>
              </a:spcBef>
              <a:spcAft>
                <a:spcPts val="0"/>
              </a:spcAft>
              <a:buClr>
                <a:schemeClr val="dk1"/>
              </a:buClr>
              <a:buSzPts val="2500"/>
              <a:buFont typeface="Arial"/>
              <a:buNone/>
            </a:pPr>
            <a:r>
              <a:rPr b="0" i="0" lang="en-US" sz="2500" u="none" cap="none" strike="noStrike">
                <a:solidFill>
                  <a:schemeClr val="dk1"/>
                </a:solidFill>
                <a:latin typeface="Times New Roman"/>
                <a:ea typeface="Times New Roman"/>
                <a:cs typeface="Times New Roman"/>
                <a:sym typeface="Times New Roman"/>
              </a:rPr>
              <a:t>	-Two instructions both write to same location</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500"/>
              </a:spcBef>
              <a:spcAft>
                <a:spcPts val="0"/>
              </a:spcAft>
              <a:buClr>
                <a:schemeClr val="dk1"/>
              </a:buClr>
              <a:buSzPts val="2500"/>
              <a:buFont typeface="Arial"/>
              <a:buNone/>
            </a:pPr>
            <a:r>
              <a:rPr b="0" i="0" lang="en-US" sz="2500" u="none" cap="none" strike="noStrike">
                <a:solidFill>
                  <a:schemeClr val="dk1"/>
                </a:solidFill>
                <a:latin typeface="Times New Roman"/>
                <a:ea typeface="Times New Roman"/>
                <a:cs typeface="Times New Roman"/>
                <a:sym typeface="Times New Roman"/>
              </a:rPr>
              <a:t>	-Hazard if writes take place in reverse of order intended 	sequence.</a:t>
            </a:r>
            <a:endParaRPr b="0" i="0" sz="1400" u="none" cap="none" strike="noStrike">
              <a:solidFill>
                <a:srgbClr val="000000"/>
              </a:solidFill>
              <a:latin typeface="Arial"/>
              <a:ea typeface="Arial"/>
              <a:cs typeface="Arial"/>
              <a:sym typeface="Arial"/>
            </a:endParaRPr>
          </a:p>
        </p:txBody>
      </p:sp>
      <p:pic>
        <p:nvPicPr>
          <p:cNvPr id="1309" name="Google Shape;1309;p117"/>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pic>
        <p:nvPicPr>
          <p:cNvPr id="1310" name="Google Shape;1310;p117"/>
          <p:cNvPicPr preferRelativeResize="0"/>
          <p:nvPr/>
        </p:nvPicPr>
        <p:blipFill rotWithShape="1">
          <a:blip r:embed="rId4">
            <a:alphaModFix/>
          </a:blip>
          <a:srcRect b="0" l="0" r="0" t="0"/>
          <a:stretch/>
        </p:blipFill>
        <p:spPr>
          <a:xfrm>
            <a:off x="9558337" y="1581240"/>
            <a:ext cx="1914525" cy="781050"/>
          </a:xfrm>
          <a:prstGeom prst="rect">
            <a:avLst/>
          </a:prstGeom>
          <a:noFill/>
          <a:ln>
            <a:noFill/>
          </a:ln>
        </p:spPr>
      </p:pic>
      <p:sp>
        <p:nvSpPr>
          <p:cNvPr id="1311" name="Google Shape;1311;p117"/>
          <p:cNvSpPr txBox="1"/>
          <p:nvPr/>
        </p:nvSpPr>
        <p:spPr>
          <a:xfrm>
            <a:off x="8908330" y="3360261"/>
            <a:ext cx="1694695"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MUL BX,AX  </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SUB AX, CX</a:t>
            </a:r>
            <a:endParaRPr b="0" i="0" sz="2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8">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18"/>
          <p:cNvSpPr txBox="1"/>
          <p:nvPr/>
        </p:nvSpPr>
        <p:spPr>
          <a:xfrm>
            <a:off x="4191000" y="5257800"/>
            <a:ext cx="396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
        <p:nvSpPr>
          <p:cNvPr id="1318" name="Google Shape;1318;p118"/>
          <p:cNvSpPr/>
          <p:nvPr/>
        </p:nvSpPr>
        <p:spPr>
          <a:xfrm>
            <a:off x="2286000" y="1219201"/>
            <a:ext cx="8153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1319" name="Google Shape;1319;p118"/>
          <p:cNvSpPr/>
          <p:nvPr/>
        </p:nvSpPr>
        <p:spPr>
          <a:xfrm>
            <a:off x="2362200" y="1219201"/>
            <a:ext cx="7620000" cy="159428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320" name="Google Shape;1320;p118"/>
          <p:cNvSpPr/>
          <p:nvPr/>
        </p:nvSpPr>
        <p:spPr>
          <a:xfrm>
            <a:off x="2590800" y="1371601"/>
            <a:ext cx="7086600" cy="200670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None/>
            </a:pPr>
            <a:r>
              <a:t/>
            </a:r>
            <a:endParaRPr b="0" i="0" sz="24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a:p>
            <a:pPr indent="0" lvl="1" marL="45720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321" name="Google Shape;1321;p118"/>
          <p:cNvSpPr/>
          <p:nvPr/>
        </p:nvSpPr>
        <p:spPr>
          <a:xfrm>
            <a:off x="3907581" y="3244334"/>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22" name="Google Shape;1322;p118"/>
          <p:cNvSpPr/>
          <p:nvPr/>
        </p:nvSpPr>
        <p:spPr>
          <a:xfrm>
            <a:off x="2590800" y="1371601"/>
            <a:ext cx="7391400"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323" name="Google Shape;1323;p1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24" name="Google Shape;1324;p118"/>
          <p:cNvSpPr/>
          <p:nvPr/>
        </p:nvSpPr>
        <p:spPr>
          <a:xfrm>
            <a:off x="1842449" y="142290"/>
            <a:ext cx="7983940" cy="707886"/>
          </a:xfrm>
          <a:prstGeom prst="rect">
            <a:avLst/>
          </a:prstGeom>
          <a:solidFill>
            <a:srgbClr val="9CC2E5"/>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 Data Hazard</a:t>
            </a:r>
            <a:endParaRPr b="0" i="0" sz="1400" u="none" cap="none" strike="noStrike">
              <a:solidFill>
                <a:srgbClr val="000000"/>
              </a:solidFill>
              <a:latin typeface="Arial"/>
              <a:ea typeface="Arial"/>
              <a:cs typeface="Arial"/>
              <a:sym typeface="Arial"/>
            </a:endParaRPr>
          </a:p>
        </p:txBody>
      </p:sp>
      <p:pic>
        <p:nvPicPr>
          <p:cNvPr id="1325" name="Google Shape;1325;p118"/>
          <p:cNvPicPr preferRelativeResize="0"/>
          <p:nvPr/>
        </p:nvPicPr>
        <p:blipFill rotWithShape="1">
          <a:blip r:embed="rId3">
            <a:alphaModFix/>
          </a:blip>
          <a:srcRect b="0" l="0" r="0" t="0"/>
          <a:stretch/>
        </p:blipFill>
        <p:spPr>
          <a:xfrm>
            <a:off x="1392072" y="970464"/>
            <a:ext cx="8971128" cy="5354136"/>
          </a:xfrm>
          <a:prstGeom prst="rect">
            <a:avLst/>
          </a:prstGeom>
          <a:noFill/>
          <a:ln cap="flat" cmpd="sng" w="9525">
            <a:solidFill>
              <a:schemeClr val="dk1"/>
            </a:solidFill>
            <a:prstDash val="solid"/>
            <a:round/>
            <a:headEnd len="sm" w="sm" type="none"/>
            <a:tailEnd len="sm" w="sm" type="none"/>
          </a:ln>
        </p:spPr>
      </p:pic>
      <p:pic>
        <p:nvPicPr>
          <p:cNvPr id="1326" name="Google Shape;1326;p118"/>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19"/>
          <p:cNvSpPr txBox="1"/>
          <p:nvPr/>
        </p:nvSpPr>
        <p:spPr>
          <a:xfrm>
            <a:off x="4191000" y="5257800"/>
            <a:ext cx="396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
        <p:nvSpPr>
          <p:cNvPr id="1333" name="Google Shape;1333;p119"/>
          <p:cNvSpPr/>
          <p:nvPr/>
        </p:nvSpPr>
        <p:spPr>
          <a:xfrm>
            <a:off x="2362200" y="1004081"/>
            <a:ext cx="8153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1334" name="Google Shape;1334;p119"/>
          <p:cNvSpPr/>
          <p:nvPr/>
        </p:nvSpPr>
        <p:spPr>
          <a:xfrm>
            <a:off x="2362200" y="1219201"/>
            <a:ext cx="7620000" cy="159428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335" name="Google Shape;1335;p119"/>
          <p:cNvSpPr/>
          <p:nvPr/>
        </p:nvSpPr>
        <p:spPr>
          <a:xfrm>
            <a:off x="2590800" y="1371601"/>
            <a:ext cx="7086600" cy="200670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2400"/>
              <a:buFont typeface="Arial"/>
              <a:buNone/>
            </a:pPr>
            <a:r>
              <a:t/>
            </a:r>
            <a:endParaRPr b="0" i="0" sz="24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a:p>
            <a:pPr indent="0" lvl="1" marL="45720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336" name="Google Shape;1336;p119"/>
          <p:cNvSpPr/>
          <p:nvPr/>
        </p:nvSpPr>
        <p:spPr>
          <a:xfrm>
            <a:off x="3907581" y="3244334"/>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37" name="Google Shape;1337;p119"/>
          <p:cNvSpPr/>
          <p:nvPr/>
        </p:nvSpPr>
        <p:spPr>
          <a:xfrm>
            <a:off x="2092243" y="903837"/>
            <a:ext cx="7391400" cy="156966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400"/>
              <a:buFont typeface="Noto Sans"/>
              <a:buChar char="⮚"/>
            </a:pPr>
            <a:r>
              <a:rPr b="0" i="0" lang="en-US" sz="2400" u="none" cap="none" strike="noStrike">
                <a:solidFill>
                  <a:schemeClr val="dk1"/>
                </a:solidFill>
                <a:latin typeface="Times New Roman"/>
                <a:ea typeface="Times New Roman"/>
                <a:cs typeface="Times New Roman"/>
                <a:sym typeface="Times New Roman"/>
              </a:rPr>
              <a:t>Conflict in access of an operand location</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400"/>
              <a:buFont typeface="Noto Sans"/>
              <a:buChar char="⮚"/>
            </a:pPr>
            <a:r>
              <a:rPr b="0" i="0" lang="en-US" sz="2400" u="none" cap="none" strike="noStrike">
                <a:solidFill>
                  <a:schemeClr val="dk1"/>
                </a:solidFill>
                <a:latin typeface="Times New Roman"/>
                <a:ea typeface="Times New Roman"/>
                <a:cs typeface="Times New Roman"/>
                <a:sym typeface="Times New Roman"/>
              </a:rPr>
              <a:t>Two instructions to be executed in sequence</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400"/>
              <a:buFont typeface="Noto Sans"/>
              <a:buChar char="⮚"/>
            </a:pPr>
            <a:r>
              <a:rPr b="0" i="0" lang="en-US" sz="2400" u="none" cap="none" strike="noStrike">
                <a:solidFill>
                  <a:schemeClr val="dk1"/>
                </a:solidFill>
                <a:latin typeface="Times New Roman"/>
                <a:ea typeface="Times New Roman"/>
                <a:cs typeface="Times New Roman"/>
                <a:sym typeface="Times New Roman"/>
              </a:rPr>
              <a:t>Both access a particular memory or register operand</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400"/>
              <a:buFont typeface="Noto Sans"/>
              <a:buChar char="⮚"/>
            </a:pPr>
            <a:r>
              <a:rPr b="0" i="0" lang="en-US" sz="2400" u="none" cap="none" strike="noStrike">
                <a:solidFill>
                  <a:schemeClr val="dk1"/>
                </a:solidFill>
                <a:latin typeface="Times New Roman"/>
                <a:ea typeface="Times New Roman"/>
                <a:cs typeface="Times New Roman"/>
                <a:sym typeface="Times New Roman"/>
              </a:rPr>
              <a:t>If in strict sequence, no problem occurs</a:t>
            </a:r>
            <a:endParaRPr b="0" i="0" sz="2800" u="none" cap="none" strike="noStrike">
              <a:solidFill>
                <a:schemeClr val="dk1"/>
              </a:solidFill>
              <a:latin typeface="Times New Roman"/>
              <a:ea typeface="Times New Roman"/>
              <a:cs typeface="Times New Roman"/>
              <a:sym typeface="Times New Roman"/>
            </a:endParaRPr>
          </a:p>
        </p:txBody>
      </p:sp>
      <p:sp>
        <p:nvSpPr>
          <p:cNvPr id="1338" name="Google Shape;1338;p1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39" name="Google Shape;1339;p119"/>
          <p:cNvSpPr txBox="1"/>
          <p:nvPr/>
        </p:nvSpPr>
        <p:spPr>
          <a:xfrm>
            <a:off x="2057400" y="114301"/>
            <a:ext cx="8229600" cy="674049"/>
          </a:xfrm>
          <a:prstGeom prst="rect">
            <a:avLst/>
          </a:prstGeom>
          <a:solidFill>
            <a:srgbClr val="9CC2E5"/>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Times New Roman"/>
              <a:buNone/>
            </a:pPr>
            <a:r>
              <a:rPr b="0" i="0" lang="en-US" sz="4000" u="none" cap="none" strike="noStrike">
                <a:solidFill>
                  <a:schemeClr val="dk1"/>
                </a:solidFill>
                <a:latin typeface="Times New Roman"/>
                <a:ea typeface="Times New Roman"/>
                <a:cs typeface="Times New Roman"/>
                <a:sym typeface="Times New Roman"/>
              </a:rPr>
              <a:t>Data Hazard Diagram</a:t>
            </a:r>
            <a:endParaRPr b="0" i="0" sz="4000" u="none" cap="none" strike="noStrike">
              <a:solidFill>
                <a:schemeClr val="dk1"/>
              </a:solidFill>
              <a:latin typeface="Times New Roman"/>
              <a:ea typeface="Times New Roman"/>
              <a:cs typeface="Times New Roman"/>
              <a:sym typeface="Times New Roman"/>
            </a:endParaRPr>
          </a:p>
        </p:txBody>
      </p:sp>
      <p:pic>
        <p:nvPicPr>
          <p:cNvPr id="1340" name="Google Shape;1340;p119"/>
          <p:cNvPicPr preferRelativeResize="0"/>
          <p:nvPr/>
        </p:nvPicPr>
        <p:blipFill rotWithShape="1">
          <a:blip r:embed="rId3">
            <a:alphaModFix/>
          </a:blip>
          <a:srcRect b="0" l="0" r="0" t="0"/>
          <a:stretch/>
        </p:blipFill>
        <p:spPr>
          <a:xfrm>
            <a:off x="1676400" y="2649102"/>
            <a:ext cx="8991600" cy="3618538"/>
          </a:xfrm>
          <a:prstGeom prst="rect">
            <a:avLst/>
          </a:prstGeom>
          <a:noFill/>
          <a:ln cap="flat" cmpd="sng" w="9525">
            <a:solidFill>
              <a:srgbClr val="7030A0"/>
            </a:solidFill>
            <a:prstDash val="solid"/>
            <a:miter lim="800000"/>
            <a:headEnd len="sm" w="sm" type="none"/>
            <a:tailEnd len="sm" w="sm" type="none"/>
          </a:ln>
        </p:spPr>
      </p:pic>
      <p:pic>
        <p:nvPicPr>
          <p:cNvPr id="1341" name="Google Shape;1341;p119"/>
          <p:cNvPicPr preferRelativeResize="0"/>
          <p:nvPr/>
        </p:nvPicPr>
        <p:blipFill rotWithShape="1">
          <a:blip r:embed="rId4">
            <a:alphaModFix/>
          </a:blip>
          <a:srcRect b="0" l="0" r="0" t="0"/>
          <a:stretch/>
        </p:blipFill>
        <p:spPr>
          <a:xfrm>
            <a:off x="117144" y="94771"/>
            <a:ext cx="477396" cy="451139"/>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sp>
        <p:nvSpPr>
          <p:cNvPr id="1347" name="Google Shape;1347;p120"/>
          <p:cNvSpPr txBox="1"/>
          <p:nvPr/>
        </p:nvSpPr>
        <p:spPr>
          <a:xfrm>
            <a:off x="4191000" y="5257800"/>
            <a:ext cx="3962400" cy="685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
        <p:nvSpPr>
          <p:cNvPr id="1348" name="Google Shape;1348;p120"/>
          <p:cNvSpPr/>
          <p:nvPr/>
        </p:nvSpPr>
        <p:spPr>
          <a:xfrm>
            <a:off x="2286000" y="1219201"/>
            <a:ext cx="8153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1349" name="Google Shape;1349;p120"/>
          <p:cNvSpPr/>
          <p:nvPr/>
        </p:nvSpPr>
        <p:spPr>
          <a:xfrm>
            <a:off x="2590800" y="1371601"/>
            <a:ext cx="7086600" cy="200670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a:t>
            </a:r>
            <a:endParaRPr b="0" i="0" sz="2800" u="none" cap="none" strike="noStrike">
              <a:solidFill>
                <a:schemeClr val="dk1"/>
              </a:solidFill>
              <a:latin typeface="Times New Roman"/>
              <a:ea typeface="Times New Roman"/>
              <a:cs typeface="Times New Roman"/>
              <a:sym typeface="Times New Roman"/>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000000"/>
              </a:buClr>
              <a:buSzPts val="2400"/>
              <a:buFont typeface="Arial"/>
              <a:buNone/>
            </a:pPr>
            <a:r>
              <a:t/>
            </a:r>
            <a:endParaRPr b="0" i="0" sz="2400" u="none" cap="none" strike="noStrike">
              <a:solidFill>
                <a:schemeClr val="accen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Times New Roman"/>
              <a:ea typeface="Times New Roman"/>
              <a:cs typeface="Times New Roman"/>
              <a:sym typeface="Times New Roman"/>
            </a:endParaRPr>
          </a:p>
          <a:p>
            <a:pPr indent="0" lvl="1" marL="45720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350" name="Google Shape;1350;p120"/>
          <p:cNvSpPr/>
          <p:nvPr/>
        </p:nvSpPr>
        <p:spPr>
          <a:xfrm>
            <a:off x="3907581" y="3244334"/>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351" name="Google Shape;1351;p120"/>
          <p:cNvSpPr/>
          <p:nvPr/>
        </p:nvSpPr>
        <p:spPr>
          <a:xfrm>
            <a:off x="2590800" y="1371601"/>
            <a:ext cx="7391400"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52" name="Google Shape;1352;p1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353" name="Google Shape;1353;p120"/>
          <p:cNvSpPr txBox="1"/>
          <p:nvPr/>
        </p:nvSpPr>
        <p:spPr>
          <a:xfrm>
            <a:off x="1638301" y="85907"/>
            <a:ext cx="9715500" cy="687484"/>
          </a:xfrm>
          <a:prstGeom prst="rect">
            <a:avLst/>
          </a:prstGeom>
          <a:solidFill>
            <a:srgbClr val="9CC2E5"/>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fontScale="47500" lnSpcReduction="20000"/>
          </a:bodyPr>
          <a:lstStyle/>
          <a:p>
            <a:pPr indent="0" lvl="0" marL="0" marR="0" rtl="0" algn="ctr">
              <a:lnSpc>
                <a:spcPct val="100000"/>
              </a:lnSpc>
              <a:spcBef>
                <a:spcPts val="0"/>
              </a:spcBef>
              <a:spcAft>
                <a:spcPts val="0"/>
              </a:spcAft>
              <a:buClr>
                <a:schemeClr val="dk1"/>
              </a:buClr>
              <a:buSzPct val="100000"/>
              <a:buFont typeface="Times New Roman"/>
              <a:buNone/>
            </a:pPr>
            <a:r>
              <a:rPr b="1" i="0" lang="en-US" sz="3200" u="none" cap="none" strike="noStrike">
                <a:solidFill>
                  <a:schemeClr val="dk1"/>
                </a:solidFill>
                <a:latin typeface="Times New Roman"/>
                <a:ea typeface="Times New Roman"/>
                <a:cs typeface="Times New Roman"/>
                <a:sym typeface="Times New Roman"/>
              </a:rPr>
              <a:t> </a:t>
            </a:r>
            <a:r>
              <a:rPr b="1" i="0" lang="en-US" sz="6700" u="none" cap="none" strike="noStrike">
                <a:solidFill>
                  <a:schemeClr val="dk1"/>
                </a:solidFill>
                <a:latin typeface="Times New Roman"/>
                <a:ea typeface="Times New Roman"/>
                <a:cs typeface="Times New Roman"/>
                <a:sym typeface="Times New Roman"/>
              </a:rPr>
              <a:t>Control Hazard </a:t>
            </a:r>
            <a:r>
              <a:rPr b="1" i="1" lang="en-US" sz="6700" u="none" cap="none" strike="noStrike">
                <a:solidFill>
                  <a:schemeClr val="dk1"/>
                </a:solidFill>
                <a:latin typeface="Times New Roman"/>
                <a:ea typeface="Times New Roman"/>
                <a:cs typeface="Times New Roman"/>
                <a:sym typeface="Times New Roman"/>
              </a:rPr>
              <a:t>(Branch Hazard)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ct val="100000"/>
              <a:buFont typeface="Times New Roman"/>
              <a:buNone/>
            </a:pPr>
            <a:r>
              <a:rPr b="1" i="0" lang="en-US" sz="3200" u="none" cap="none" strike="noStrike">
                <a:solidFill>
                  <a:schemeClr val="dk1"/>
                </a:solidFill>
                <a:latin typeface="Times New Roman"/>
                <a:ea typeface="Times New Roman"/>
                <a:cs typeface="Times New Roman"/>
                <a:sym typeface="Times New Roman"/>
              </a:rPr>
              <a:t>  </a:t>
            </a:r>
            <a:endParaRPr b="1" i="0" sz="3200" u="none" cap="none" strike="noStrike">
              <a:solidFill>
                <a:schemeClr val="dk1"/>
              </a:solidFill>
              <a:latin typeface="Times New Roman"/>
              <a:ea typeface="Times New Roman"/>
              <a:cs typeface="Times New Roman"/>
              <a:sym typeface="Times New Roman"/>
            </a:endParaRPr>
          </a:p>
        </p:txBody>
      </p:sp>
      <p:sp>
        <p:nvSpPr>
          <p:cNvPr id="1354" name="Google Shape;1354;p120"/>
          <p:cNvSpPr txBox="1"/>
          <p:nvPr/>
        </p:nvSpPr>
        <p:spPr>
          <a:xfrm>
            <a:off x="1638300" y="884731"/>
            <a:ext cx="9715500" cy="4246827"/>
          </a:xfrm>
          <a:prstGeom prst="rect">
            <a:avLst/>
          </a:prstGeom>
          <a:noFill/>
          <a:ln cap="flat" cmpd="sng" w="12700">
            <a:solidFill>
              <a:schemeClr val="dk1"/>
            </a:solidFill>
            <a:prstDash val="solid"/>
            <a:miter lim="800000"/>
            <a:headEnd len="sm" w="sm" type="none"/>
            <a:tailEnd len="sm" w="sm" type="none"/>
          </a:ln>
        </p:spPr>
        <p:txBody>
          <a:bodyPr anchorCtr="0" anchor="t" bIns="44450" lIns="90475" spcFirstLastPara="1" rIns="90475" wrap="square" tIns="44450">
            <a:normAutofit/>
          </a:bodyPr>
          <a:lstStyle/>
          <a:p>
            <a:pPr indent="0" lvl="0" marL="0" marR="0" rtl="0" algn="just">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Pipeline makes </a:t>
            </a:r>
            <a:r>
              <a:rPr b="1" i="0" lang="en-US" sz="2400" u="none" cap="none" strike="noStrike">
                <a:solidFill>
                  <a:srgbClr val="C00000"/>
                </a:solidFill>
                <a:latin typeface="Times New Roman"/>
                <a:ea typeface="Times New Roman"/>
                <a:cs typeface="Times New Roman"/>
                <a:sym typeface="Times New Roman"/>
              </a:rPr>
              <a:t>wrong decision on branch prediction.</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Brings instructions into pipeline that must subsequently be </a:t>
            </a:r>
            <a:r>
              <a:rPr b="1" i="0" lang="en-US" sz="2400" u="none" cap="none" strike="noStrike">
                <a:solidFill>
                  <a:srgbClr val="7030A0"/>
                </a:solidFill>
                <a:latin typeface="Times New Roman"/>
                <a:ea typeface="Times New Roman"/>
                <a:cs typeface="Times New Roman"/>
                <a:sym typeface="Times New Roman"/>
              </a:rPr>
              <a:t>discarded                </a:t>
            </a:r>
            <a:r>
              <a:rPr b="0" i="0" lang="en-US" sz="2000" u="none" cap="none" strike="noStrike">
                <a:solidFill>
                  <a:schemeClr val="dk1"/>
                </a:solidFill>
                <a:latin typeface="Times New Roman"/>
                <a:ea typeface="Times New Roman"/>
                <a:cs typeface="Times New Roman"/>
                <a:sym typeface="Times New Roman"/>
              </a:rPr>
              <a:t> (CALL, JUMP, LOOP, JC, JNC etc)</a:t>
            </a:r>
            <a:endParaRPr b="1" i="0" sz="16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Dealing with Branches</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-Multiple Streams</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480"/>
              </a:spcBef>
              <a:spcAft>
                <a:spcPts val="0"/>
              </a:spcAft>
              <a:buClr>
                <a:schemeClr val="dk1"/>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-Prefetch Branch Target</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480"/>
              </a:spcBef>
              <a:spcAft>
                <a:spcPts val="0"/>
              </a:spcAft>
              <a:buClr>
                <a:schemeClr val="dk1"/>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-Loop Buffer</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480"/>
              </a:spcBef>
              <a:spcAft>
                <a:spcPts val="0"/>
              </a:spcAft>
              <a:buClr>
                <a:schemeClr val="dk1"/>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-Branch Prediction</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480"/>
              </a:spcBef>
              <a:spcAft>
                <a:spcPts val="0"/>
              </a:spcAft>
              <a:buClr>
                <a:schemeClr val="dk1"/>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-Delayed Branching</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480"/>
              </a:spcBef>
              <a:spcAft>
                <a:spcPts val="0"/>
              </a:spcAft>
              <a:buClr>
                <a:srgbClr val="888888"/>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pic>
        <p:nvPicPr>
          <p:cNvPr id="1355" name="Google Shape;1355;p120"/>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1015620" y="174057"/>
            <a:ext cx="9820701" cy="617514"/>
          </a:xfrm>
          <a:prstGeom prst="rect">
            <a:avLst/>
          </a:prstGeom>
          <a:solidFill>
            <a:srgbClr val="DDE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Fundamental of Computer Architectures</a:t>
            </a:r>
            <a:endParaRPr sz="3200">
              <a:latin typeface="Times New Roman"/>
              <a:ea typeface="Times New Roman"/>
              <a:cs typeface="Times New Roman"/>
              <a:sym typeface="Times New Roman"/>
            </a:endParaRPr>
          </a:p>
        </p:txBody>
      </p:sp>
      <p:sp>
        <p:nvSpPr>
          <p:cNvPr id="158" name="Google Shape;158;p9"/>
          <p:cNvSpPr txBox="1"/>
          <p:nvPr>
            <p:ph idx="1" type="body"/>
          </p:nvPr>
        </p:nvSpPr>
        <p:spPr>
          <a:xfrm>
            <a:off x="824552" y="1637731"/>
            <a:ext cx="10625920" cy="421716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Computer has two important terminologies associated with it. </a:t>
            </a:r>
            <a:endParaRPr/>
          </a:p>
          <a:p>
            <a:pPr indent="-228600" lvl="1" marL="685800" rtl="0" algn="l">
              <a:lnSpc>
                <a:spcPct val="90000"/>
              </a:lnSpc>
              <a:spcBef>
                <a:spcPts val="500"/>
              </a:spcBef>
              <a:spcAft>
                <a:spcPts val="0"/>
              </a:spcAft>
              <a:buClr>
                <a:srgbClr val="385623"/>
              </a:buClr>
              <a:buSzPts val="2400"/>
              <a:buChar char="•"/>
            </a:pPr>
            <a:r>
              <a:rPr b="1" lang="en-US">
                <a:solidFill>
                  <a:srgbClr val="385623"/>
                </a:solidFill>
                <a:latin typeface="Times New Roman"/>
                <a:ea typeface="Times New Roman"/>
                <a:cs typeface="Times New Roman"/>
                <a:sym typeface="Times New Roman"/>
              </a:rPr>
              <a:t>Computer Architecture</a:t>
            </a:r>
            <a:endParaRPr/>
          </a:p>
          <a:p>
            <a:pPr indent="-228600" lvl="1" marL="685800" rtl="0" algn="l">
              <a:lnSpc>
                <a:spcPct val="90000"/>
              </a:lnSpc>
              <a:spcBef>
                <a:spcPts val="500"/>
              </a:spcBef>
              <a:spcAft>
                <a:spcPts val="0"/>
              </a:spcAft>
              <a:buClr>
                <a:srgbClr val="385623"/>
              </a:buClr>
              <a:buSzPts val="2400"/>
              <a:buChar char="•"/>
            </a:pPr>
            <a:r>
              <a:rPr b="1" lang="en-US">
                <a:solidFill>
                  <a:srgbClr val="385623"/>
                </a:solidFill>
                <a:latin typeface="Times New Roman"/>
                <a:ea typeface="Times New Roman"/>
                <a:cs typeface="Times New Roman"/>
                <a:sym typeface="Times New Roman"/>
              </a:rPr>
              <a:t>Computer Organization </a:t>
            </a:r>
            <a:endParaRPr b="1">
              <a:solidFill>
                <a:srgbClr val="385623"/>
              </a:solidFill>
              <a:latin typeface="Times New Roman"/>
              <a:ea typeface="Times New Roman"/>
              <a:cs typeface="Times New Roman"/>
              <a:sym typeface="Times New Roman"/>
            </a:endParaRPr>
          </a:p>
          <a:p>
            <a:pPr indent="-228600" lvl="0" marL="228600" rtl="0" algn="l">
              <a:lnSpc>
                <a:spcPct val="100000"/>
              </a:lnSpc>
              <a:spcBef>
                <a:spcPts val="0"/>
              </a:spcBef>
              <a:spcAft>
                <a:spcPts val="0"/>
              </a:spcAft>
              <a:buClr>
                <a:schemeClr val="accent2"/>
              </a:buClr>
              <a:buSzPts val="2800"/>
              <a:buChar char="•"/>
            </a:pPr>
            <a:r>
              <a:rPr b="1" lang="en-US">
                <a:solidFill>
                  <a:schemeClr val="accent2"/>
                </a:solidFill>
                <a:latin typeface="Times New Roman"/>
                <a:ea typeface="Times New Roman"/>
                <a:cs typeface="Times New Roman"/>
                <a:sym typeface="Times New Roman"/>
              </a:rPr>
              <a:t>Computer Architecture:</a:t>
            </a:r>
            <a:r>
              <a:rPr b="1" lang="en-US">
                <a:latin typeface="Times New Roman"/>
                <a:ea typeface="Times New Roman"/>
                <a:cs typeface="Times New Roman"/>
                <a:sym typeface="Times New Roman"/>
              </a:rPr>
              <a:t> </a:t>
            </a:r>
            <a:endParaRPr/>
          </a:p>
          <a:p>
            <a:pPr indent="0" lvl="0" marL="0" rtl="0" algn="just">
              <a:lnSpc>
                <a:spcPct val="100000"/>
              </a:lnSpc>
              <a:spcBef>
                <a:spcPts val="0"/>
              </a:spcBef>
              <a:spcAft>
                <a:spcPts val="0"/>
              </a:spcAft>
              <a:buClr>
                <a:schemeClr val="dk1"/>
              </a:buClr>
              <a:buSzPts val="2400"/>
              <a:buNone/>
            </a:pPr>
            <a:r>
              <a:rPr lang="en-US" sz="2400">
                <a:latin typeface="Times New Roman"/>
                <a:ea typeface="Times New Roman"/>
                <a:cs typeface="Times New Roman"/>
                <a:sym typeface="Times New Roman"/>
              </a:rPr>
              <a:t>Describes features of a computer family (notably the instructions) and not the specific implementation, just like architecture of a house- </a:t>
            </a:r>
            <a:r>
              <a:rPr b="1" lang="en-US" sz="2400">
                <a:latin typeface="Times New Roman"/>
                <a:ea typeface="Times New Roman"/>
                <a:cs typeface="Times New Roman"/>
                <a:sym typeface="Times New Roman"/>
              </a:rPr>
              <a:t>Instruction set, Addressing types.</a:t>
            </a:r>
            <a:endParaRPr b="1">
              <a:latin typeface="Times New Roman"/>
              <a:ea typeface="Times New Roman"/>
              <a:cs typeface="Times New Roman"/>
              <a:sym typeface="Times New Roman"/>
            </a:endParaRPr>
          </a:p>
          <a:p>
            <a:pPr indent="-228600" lvl="0" marL="228600" rtl="0" algn="l">
              <a:lnSpc>
                <a:spcPct val="100000"/>
              </a:lnSpc>
              <a:spcBef>
                <a:spcPts val="0"/>
              </a:spcBef>
              <a:spcAft>
                <a:spcPts val="0"/>
              </a:spcAft>
              <a:buClr>
                <a:schemeClr val="accent2"/>
              </a:buClr>
              <a:buSzPts val="2800"/>
              <a:buChar char="•"/>
            </a:pPr>
            <a:r>
              <a:rPr b="1" lang="en-US">
                <a:solidFill>
                  <a:schemeClr val="accent2"/>
                </a:solidFill>
                <a:latin typeface="Times New Roman"/>
                <a:ea typeface="Times New Roman"/>
                <a:cs typeface="Times New Roman"/>
                <a:sym typeface="Times New Roman"/>
              </a:rPr>
              <a:t>Computer Organization:</a:t>
            </a:r>
            <a:endParaRPr/>
          </a:p>
          <a:p>
            <a:pPr indent="0" lvl="0" marL="0" rtl="0" algn="l">
              <a:lnSpc>
                <a:spcPct val="100000"/>
              </a:lnSpc>
              <a:spcBef>
                <a:spcPts val="0"/>
              </a:spcBef>
              <a:spcAft>
                <a:spcPts val="0"/>
              </a:spcAft>
              <a:buClr>
                <a:schemeClr val="dk1"/>
              </a:buClr>
              <a:buSzPts val="2400"/>
              <a:buNone/>
            </a:pPr>
            <a:r>
              <a:rPr lang="en-US" sz="2400">
                <a:latin typeface="Times New Roman"/>
                <a:ea typeface="Times New Roman"/>
                <a:cs typeface="Times New Roman"/>
                <a:sym typeface="Times New Roman"/>
              </a:rPr>
              <a:t>The internal arrangement of computer, which includes </a:t>
            </a:r>
            <a:r>
              <a:rPr b="1" lang="en-US" sz="2400">
                <a:latin typeface="Times New Roman"/>
                <a:ea typeface="Times New Roman"/>
                <a:cs typeface="Times New Roman"/>
                <a:sym typeface="Times New Roman"/>
              </a:rPr>
              <a:t>the design of the processor,  memory and input/output circuits.</a:t>
            </a:r>
            <a:endParaRPr/>
          </a:p>
          <a:p>
            <a:pPr indent="0" lvl="0" marL="0" rtl="0" algn="l">
              <a:lnSpc>
                <a:spcPct val="100000"/>
              </a:lnSpc>
              <a:spcBef>
                <a:spcPts val="0"/>
              </a:spcBef>
              <a:spcAft>
                <a:spcPts val="0"/>
              </a:spcAft>
              <a:buClr>
                <a:schemeClr val="dk1"/>
              </a:buClr>
              <a:buSzPts val="3200"/>
              <a:buNone/>
            </a:pPr>
            <a:r>
              <a:t/>
            </a:r>
            <a:endParaRPr sz="3200">
              <a:latin typeface="Times New Roman"/>
              <a:ea typeface="Times New Roman"/>
              <a:cs typeface="Times New Roman"/>
              <a:sym typeface="Times New Roman"/>
            </a:endParaRPr>
          </a:p>
        </p:txBody>
      </p:sp>
      <p:sp>
        <p:nvSpPr>
          <p:cNvPr id="159" name="Google Shape;15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60" name="Google Shape;160;p9"/>
          <p:cNvPicPr preferRelativeResize="0"/>
          <p:nvPr/>
        </p:nvPicPr>
        <p:blipFill rotWithShape="1">
          <a:blip r:embed="rId3">
            <a:alphaModFix/>
          </a:blip>
          <a:srcRect b="0" l="0" r="0" t="0"/>
          <a:stretch/>
        </p:blipFill>
        <p:spPr>
          <a:xfrm>
            <a:off x="117144" y="94771"/>
            <a:ext cx="477396" cy="4511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2018-07-04T03:08:53Z</dcterms:created>
  <dc:creator>mitcoe</dc:creator>
</cp:coreProperties>
</file>