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8" roundtripDataSignature="AMtx7mh5IfiGzhKupqNzi3ea7k55YC79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D9B3C3-E5EC-4144-835B-47B045A61BD7}">
  <a:tblStyle styleId="{2FD9B3C3-E5EC-4144-835B-47B045A61BD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BBD7534-45CF-49EF-B2B1-52DAE6B46365}"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Arial"/>
              <a:ea typeface="Arial"/>
              <a:cs typeface="Arial"/>
              <a:sym typeface="Arial"/>
            </a:endParaRPr>
          </a:p>
        </p:txBody>
      </p:sp>
      <p:sp>
        <p:nvSpPr>
          <p:cNvPr id="108" name="Google Shape;10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8" name="Google Shape;11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9" name="Google Shape;119;p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MIT-WPU</a:t>
            </a:r>
            <a:endParaRPr sz="1200">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63c4db3a3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e63c4db3a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ge63c4db3a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63c4db3a3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ge63c4db3a3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e63c4db3a3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63c4db3a3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e63c4db3a3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e63c4db3a3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63c4db3a3_0_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e63c4db3a3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e63c4db3a3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Arial"/>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2"/>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3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1"/>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3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3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2"/>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2"/>
          <p:cNvSpPr txBox="1"/>
          <p:nvPr>
            <p:ph idx="1" type="body"/>
          </p:nvPr>
        </p:nvSpPr>
        <p:spPr>
          <a:xfrm rot="5400000">
            <a:off x="650302" y="393126"/>
            <a:ext cx="5757420"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3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01" name="Shape 101"/>
        <p:cNvGrpSpPr/>
        <p:nvPr/>
      </p:nvGrpSpPr>
      <p:grpSpPr>
        <a:xfrm>
          <a:off x="0" y="0"/>
          <a:ext cx="0" cy="0"/>
          <a:chOff x="0" y="0"/>
          <a:chExt cx="0" cy="0"/>
        </a:xfrm>
      </p:grpSpPr>
      <p:sp>
        <p:nvSpPr>
          <p:cNvPr id="102" name="Google Shape;102;p3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2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24"/>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2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25"/>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5"/>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5"/>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Arial"/>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5" name="Google Shape;45;p2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25"/>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26"/>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26"/>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26"/>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2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28"/>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8"/>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29"/>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9"/>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2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2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30"/>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0"/>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0"/>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82" name="Google Shape;82;p30"/>
          <p:cNvPicPr preferRelativeResize="0"/>
          <p:nvPr>
            <p:ph idx="2" type="pic"/>
          </p:nvPr>
        </p:nvPicPr>
        <p:blipFill/>
        <p:spPr>
          <a:xfrm>
            <a:off x="12" y="0"/>
            <a:ext cx="9143989" cy="4915076"/>
          </a:xfrm>
          <a:prstGeom prst="rect">
            <a:avLst/>
          </a:prstGeom>
          <a:blipFill rotWithShape="1">
            <a:blip r:embed="rId2">
              <a:alphaModFix/>
            </a:blip>
            <a:stretch>
              <a:fillRect b="0" l="0" r="0" t="0"/>
            </a:stretch>
          </a:blipFill>
          <a:ln>
            <a:noFill/>
          </a:ln>
        </p:spPr>
      </p:pic>
      <p:sp>
        <p:nvSpPr>
          <p:cNvPr id="83" name="Google Shape;83;p30"/>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3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1"/>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Arial"/>
              <a:buChar char=" "/>
              <a:defRPr b="0" i="0" sz="2000" u="none" cap="none" strike="noStrike">
                <a:solidFill>
                  <a:srgbClr val="3F3F3F"/>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Arial"/>
              <a:buChar char="◦"/>
              <a:defRPr b="0" i="0" sz="1800" u="none" cap="none" strike="noStrike">
                <a:solidFill>
                  <a:srgbClr val="3F3F3F"/>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Arial"/>
              <a:buChar char="◦"/>
              <a:defRPr b="0" i="0" sz="1400" u="none" cap="none" strike="noStrike">
                <a:solidFill>
                  <a:srgbClr val="3F3F3F"/>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Arial"/>
              <a:buChar char="◦"/>
              <a:defRPr b="0" i="0" sz="1400" u="none" cap="none" strike="noStrike">
                <a:solidFill>
                  <a:srgbClr val="3F3F3F"/>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Arial"/>
              <a:buChar char="◦"/>
              <a:defRPr b="0" i="0" sz="1400" u="none" cap="none" strike="noStrike">
                <a:solidFill>
                  <a:srgbClr val="3F3F3F"/>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Arial"/>
              <a:buChar char="◦"/>
              <a:defRPr b="0" i="0" sz="1400" u="none" cap="none" strike="noStrike">
                <a:solidFill>
                  <a:srgbClr val="3F3F3F"/>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Arial"/>
              <a:buChar char="◦"/>
              <a:defRPr b="0" i="0" sz="1400" u="none" cap="none" strike="noStrike">
                <a:solidFill>
                  <a:srgbClr val="3F3F3F"/>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Arial"/>
              <a:buChar char="◦"/>
              <a:defRPr b="0" i="0" sz="1400" u="none" cap="none" strike="noStrike">
                <a:solidFill>
                  <a:srgbClr val="3F3F3F"/>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Arial"/>
              <a:buChar char="◦"/>
              <a:defRPr b="0" i="0" sz="1400" u="none" cap="none" strike="noStrike">
                <a:solidFill>
                  <a:srgbClr val="3F3F3F"/>
                </a:solidFill>
                <a:latin typeface="Arial"/>
                <a:ea typeface="Arial"/>
                <a:cs typeface="Arial"/>
                <a:sym typeface="Arial"/>
              </a:defRPr>
            </a:lvl9pPr>
          </a:lstStyle>
          <a:p/>
        </p:txBody>
      </p:sp>
      <p:sp>
        <p:nvSpPr>
          <p:cNvPr id="14" name="Google Shape;14;p2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2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2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1"/>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idx="1" type="subTitle"/>
          </p:nvPr>
        </p:nvSpPr>
        <p:spPr>
          <a:xfrm>
            <a:off x="831631" y="5157192"/>
            <a:ext cx="7303715" cy="361950"/>
          </a:xfrm>
          <a:prstGeom prst="rect">
            <a:avLst/>
          </a:prstGeom>
          <a:noFill/>
          <a:ln>
            <a:noFill/>
          </a:ln>
        </p:spPr>
        <p:txBody>
          <a:bodyPr anchorCtr="0" anchor="t" bIns="34275" lIns="68550" spcFirstLastPara="1" rIns="68550" wrap="square" tIns="34275">
            <a:noAutofit/>
          </a:bodyPr>
          <a:lstStyle/>
          <a:p>
            <a:pPr indent="0" lvl="0" marL="0" marR="0" rtl="0" algn="l">
              <a:lnSpc>
                <a:spcPct val="90000"/>
              </a:lnSpc>
              <a:spcBef>
                <a:spcPts val="0"/>
              </a:spcBef>
              <a:spcAft>
                <a:spcPts val="200"/>
              </a:spcAft>
              <a:buClr>
                <a:schemeClr val="accent1"/>
              </a:buClr>
              <a:buSzPts val="2000"/>
              <a:buFont typeface="Arial"/>
              <a:buNone/>
            </a:pPr>
            <a:r>
              <a:rPr b="1" i="0" lang="en-US" sz="1500" u="none" cap="none" strike="noStrike">
                <a:solidFill>
                  <a:schemeClr val="dk2"/>
                </a:solidFill>
                <a:latin typeface="Times New Roman"/>
                <a:ea typeface="Times New Roman"/>
                <a:cs typeface="Times New Roman"/>
                <a:sym typeface="Times New Roman"/>
              </a:rPr>
              <a:t>SCHOOL OF COMPUTER  ENGINEERING AND TECHNOLOGY</a:t>
            </a:r>
            <a:endParaRPr b="1" i="0" sz="1500" u="none" cap="none" strike="noStrike">
              <a:solidFill>
                <a:schemeClr val="dk2"/>
              </a:solidFill>
              <a:latin typeface="Times New Roman"/>
              <a:ea typeface="Times New Roman"/>
              <a:cs typeface="Times New Roman"/>
              <a:sym typeface="Times New Roman"/>
            </a:endParaRPr>
          </a:p>
        </p:txBody>
      </p:sp>
      <p:pic>
        <p:nvPicPr>
          <p:cNvPr id="111" name="Google Shape;111;p1"/>
          <p:cNvPicPr preferRelativeResize="0"/>
          <p:nvPr/>
        </p:nvPicPr>
        <p:blipFill rotWithShape="1">
          <a:blip r:embed="rId3">
            <a:alphaModFix/>
          </a:blip>
          <a:srcRect b="0" l="0" r="0" t="0"/>
          <a:stretch/>
        </p:blipFill>
        <p:spPr>
          <a:xfrm>
            <a:off x="651129" y="1181100"/>
            <a:ext cx="7645146" cy="1552575"/>
          </a:xfrm>
          <a:prstGeom prst="rect">
            <a:avLst/>
          </a:prstGeom>
          <a:noFill/>
          <a:ln>
            <a:noFill/>
          </a:ln>
          <a:effectLst>
            <a:outerShdw blurRad="292100" rotWithShape="0" algn="tl" dir="2700000" dist="139700">
              <a:srgbClr val="333333">
                <a:alpha val="62745"/>
              </a:srgbClr>
            </a:outerShdw>
          </a:effectLst>
        </p:spPr>
      </p:pic>
      <p:sp>
        <p:nvSpPr>
          <p:cNvPr id="112" name="Google Shape;112;p1"/>
          <p:cNvSpPr/>
          <p:nvPr/>
        </p:nvSpPr>
        <p:spPr>
          <a:xfrm>
            <a:off x="788875" y="3169956"/>
            <a:ext cx="7645146" cy="929400"/>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1100"/>
              <a:buFont typeface="Arial"/>
              <a:buNone/>
            </a:pPr>
            <a:r>
              <a:rPr b="1" i="0" lang="en-US" sz="2700" u="none" cap="none" strike="noStrike">
                <a:solidFill>
                  <a:schemeClr val="dk1"/>
                </a:solidFill>
                <a:latin typeface="Arial"/>
                <a:ea typeface="Arial"/>
                <a:cs typeface="Arial"/>
                <a:sym typeface="Arial"/>
              </a:rPr>
              <a:t>Fundamentals of Data Structures</a:t>
            </a:r>
            <a:endParaRPr b="1" i="0" sz="3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1" i="0" sz="3000" u="none" cap="none" strike="noStrike">
              <a:solidFill>
                <a:srgbClr val="000000"/>
              </a:solidFill>
              <a:latin typeface="Arial"/>
              <a:ea typeface="Arial"/>
              <a:cs typeface="Arial"/>
              <a:sym typeface="Arial"/>
            </a:endParaRPr>
          </a:p>
        </p:txBody>
      </p:sp>
      <p:sp>
        <p:nvSpPr>
          <p:cNvPr id="113" name="Google Shape;113;p1"/>
          <p:cNvSpPr txBox="1"/>
          <p:nvPr/>
        </p:nvSpPr>
        <p:spPr>
          <a:xfrm>
            <a:off x="4079875" y="3791550"/>
            <a:ext cx="17304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 Y. B. Tech CSE</a:t>
            </a:r>
            <a:endParaRPr b="1" i="0" sz="1400" u="none" cap="none" strike="noStrike">
              <a:solidFill>
                <a:srgbClr val="000000"/>
              </a:solidFill>
              <a:latin typeface="Arial"/>
              <a:ea typeface="Arial"/>
              <a:cs typeface="Arial"/>
              <a:sym typeface="Arial"/>
            </a:endParaRPr>
          </a:p>
        </p:txBody>
      </p:sp>
      <p:sp>
        <p:nvSpPr>
          <p:cNvPr id="114" name="Google Shape;114;p1"/>
          <p:cNvSpPr txBox="1"/>
          <p:nvPr/>
        </p:nvSpPr>
        <p:spPr>
          <a:xfrm>
            <a:off x="6274191" y="3742005"/>
            <a:ext cx="1800600" cy="68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Trimester – III</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1080135" y="286605"/>
            <a:ext cx="7543800" cy="123739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B050"/>
              </a:buClr>
              <a:buSzPts val="4800"/>
              <a:buFont typeface="Times New Roman"/>
              <a:buNone/>
            </a:pPr>
            <a:r>
              <a:rPr lang="en-US">
                <a:solidFill>
                  <a:srgbClr val="00B050"/>
                </a:solidFill>
                <a:latin typeface="Times New Roman"/>
                <a:ea typeface="Times New Roman"/>
                <a:cs typeface="Times New Roman"/>
                <a:sym typeface="Times New Roman"/>
              </a:rPr>
              <a:t>Adding a  element</a:t>
            </a:r>
            <a:endParaRPr/>
          </a:p>
        </p:txBody>
      </p:sp>
      <p:sp>
        <p:nvSpPr>
          <p:cNvPr id="192" name="Google Shape;192;p10"/>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lang="en-US">
                <a:latin typeface="Times New Roman"/>
                <a:ea typeface="Times New Roman"/>
                <a:cs typeface="Times New Roman"/>
                <a:sym typeface="Times New Roman"/>
              </a:rPr>
              <a:t>Algorithm AddQ(q[],elem)</a:t>
            </a:r>
            <a:endParaRPr/>
          </a:p>
          <a:p>
            <a:pPr indent="-91440" lvl="0" marL="91440" rtl="0" algn="l">
              <a:lnSpc>
                <a:spcPct val="90000"/>
              </a:lnSpc>
              <a:spcBef>
                <a:spcPts val="1400"/>
              </a:spcBef>
              <a:spcAft>
                <a:spcPts val="0"/>
              </a:spcAft>
              <a:buSzPts val="2000"/>
              <a:buChar char=" "/>
            </a:pPr>
            <a:r>
              <a:rPr lang="en-US">
                <a:latin typeface="Times New Roman"/>
                <a:ea typeface="Times New Roman"/>
                <a:cs typeface="Times New Roman"/>
                <a:sym typeface="Times New Roman"/>
              </a:rPr>
              <a:t>{</a:t>
            </a:r>
            <a:endParaRPr/>
          </a:p>
          <a:p>
            <a:pPr indent="-91440" lvl="0" marL="91440" rtl="0" algn="l">
              <a:lnSpc>
                <a:spcPct val="90000"/>
              </a:lnSpc>
              <a:spcBef>
                <a:spcPts val="1400"/>
              </a:spcBef>
              <a:spcAft>
                <a:spcPts val="0"/>
              </a:spcAft>
              <a:buSzPts val="2000"/>
              <a:buChar char=" "/>
            </a:pPr>
            <a:r>
              <a:rPr lang="en-US">
                <a:latin typeface="Times New Roman"/>
                <a:ea typeface="Times New Roman"/>
                <a:cs typeface="Times New Roman"/>
                <a:sym typeface="Times New Roman"/>
              </a:rPr>
              <a:t>          if(isfull())</a:t>
            </a:r>
            <a:endParaRPr/>
          </a:p>
          <a:p>
            <a:pPr indent="-91440" lvl="0" marL="91440" rtl="0" algn="l">
              <a:lnSpc>
                <a:spcPct val="90000"/>
              </a:lnSpc>
              <a:spcBef>
                <a:spcPts val="1400"/>
              </a:spcBef>
              <a:spcAft>
                <a:spcPts val="0"/>
              </a:spcAft>
              <a:buSzPts val="2000"/>
              <a:buChar char=" "/>
            </a:pPr>
            <a:r>
              <a:rPr lang="en-US">
                <a:latin typeface="Times New Roman"/>
                <a:ea typeface="Times New Roman"/>
                <a:cs typeface="Times New Roman"/>
                <a:sym typeface="Times New Roman"/>
              </a:rPr>
              <a:t>            print “Queue is full ”</a:t>
            </a:r>
            <a:endParaRPr/>
          </a:p>
          <a:p>
            <a:pPr indent="-91440" lvl="0" marL="91440" rtl="0" algn="l">
              <a:lnSpc>
                <a:spcPct val="90000"/>
              </a:lnSpc>
              <a:spcBef>
                <a:spcPts val="1400"/>
              </a:spcBef>
              <a:spcAft>
                <a:spcPts val="0"/>
              </a:spcAft>
              <a:buSzPts val="2000"/>
              <a:buChar char=" "/>
            </a:pPr>
            <a:r>
              <a:rPr lang="en-US">
                <a:latin typeface="Times New Roman"/>
                <a:ea typeface="Times New Roman"/>
                <a:cs typeface="Times New Roman"/>
                <a:sym typeface="Times New Roman"/>
              </a:rPr>
              <a:t>         else</a:t>
            </a:r>
            <a:endParaRPr/>
          </a:p>
          <a:p>
            <a:pPr indent="-91440" lvl="0" marL="91440" rtl="0" algn="l">
              <a:lnSpc>
                <a:spcPct val="90000"/>
              </a:lnSpc>
              <a:spcBef>
                <a:spcPts val="1400"/>
              </a:spcBef>
              <a:spcAft>
                <a:spcPts val="0"/>
              </a:spcAft>
              <a:buSzPts val="2000"/>
              <a:buChar char=" "/>
            </a:pPr>
            <a:r>
              <a:rPr lang="en-US">
                <a:latin typeface="Times New Roman"/>
                <a:ea typeface="Times New Roman"/>
                <a:cs typeface="Times New Roman"/>
                <a:sym typeface="Times New Roman"/>
              </a:rPr>
              <a:t>          {  rear=rear+1</a:t>
            </a:r>
            <a:endParaRPr/>
          </a:p>
          <a:p>
            <a:pPr indent="-91440" lvl="0" marL="91440" rtl="0" algn="l">
              <a:lnSpc>
                <a:spcPct val="90000"/>
              </a:lnSpc>
              <a:spcBef>
                <a:spcPts val="1400"/>
              </a:spcBef>
              <a:spcAft>
                <a:spcPts val="0"/>
              </a:spcAft>
              <a:buSzPts val="2000"/>
              <a:buChar char=" "/>
            </a:pPr>
            <a:r>
              <a:rPr lang="en-US">
                <a:latin typeface="Times New Roman"/>
                <a:ea typeface="Times New Roman"/>
                <a:cs typeface="Times New Roman"/>
                <a:sym typeface="Times New Roman"/>
              </a:rPr>
              <a:t>              q[rear]=elem</a:t>
            </a:r>
            <a:endParaRPr>
              <a:latin typeface="Times New Roman"/>
              <a:ea typeface="Times New Roman"/>
              <a:cs typeface="Times New Roman"/>
              <a:sym typeface="Times New Roman"/>
            </a:endParaRPr>
          </a:p>
          <a:p>
            <a:pPr indent="-91440" lvl="0" marL="91440" rtl="0" algn="l">
              <a:lnSpc>
                <a:spcPct val="90000"/>
              </a:lnSpc>
              <a:spcBef>
                <a:spcPts val="1400"/>
              </a:spcBef>
              <a:spcAft>
                <a:spcPts val="0"/>
              </a:spcAft>
              <a:buSzPts val="2000"/>
              <a:buChar char=" "/>
            </a:pPr>
            <a:r>
              <a:rPr lang="en-US">
                <a:latin typeface="Times New Roman"/>
                <a:ea typeface="Times New Roman"/>
                <a:cs typeface="Times New Roman"/>
                <a:sym typeface="Times New Roman"/>
              </a:rPr>
              <a:t>          }</a:t>
            </a:r>
            <a:endParaRPr/>
          </a:p>
          <a:p>
            <a:pPr indent="-91440" lvl="0" marL="91440" rtl="0" algn="l">
              <a:lnSpc>
                <a:spcPct val="90000"/>
              </a:lnSpc>
              <a:spcBef>
                <a:spcPts val="1400"/>
              </a:spcBef>
              <a:spcAft>
                <a:spcPts val="0"/>
              </a:spcAft>
              <a:buSzPts val="2000"/>
              <a:buChar char=" "/>
            </a:pPr>
            <a:r>
              <a:rPr lang="en-US">
                <a:latin typeface="Times New Roman"/>
                <a:ea typeface="Times New Roman"/>
                <a:cs typeface="Times New Roman"/>
                <a:sym typeface="Times New Roman"/>
              </a:rPr>
              <a:t> }</a:t>
            </a:r>
            <a:endParaRPr/>
          </a:p>
        </p:txBody>
      </p:sp>
      <p:sp>
        <p:nvSpPr>
          <p:cNvPr id="193" name="Google Shape;193;p10"/>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p>
            <a:pPr indent="-91440" lvl="0" marL="91440" rtl="0" algn="l">
              <a:lnSpc>
                <a:spcPct val="80000"/>
              </a:lnSpc>
              <a:spcBef>
                <a:spcPts val="0"/>
              </a:spcBef>
              <a:spcAft>
                <a:spcPts val="0"/>
              </a:spcAft>
              <a:buSzPts val="2000"/>
              <a:buNone/>
            </a:pPr>
            <a:r>
              <a:rPr lang="en-US">
                <a:latin typeface="Times New Roman"/>
                <a:ea typeface="Times New Roman"/>
                <a:cs typeface="Times New Roman"/>
                <a:sym typeface="Times New Roman"/>
              </a:rPr>
              <a:t>int  isfull()</a:t>
            </a:r>
            <a:endParaRPr/>
          </a:p>
          <a:p>
            <a:pPr indent="-91440" lvl="0" marL="91440" rtl="0" algn="l">
              <a:lnSpc>
                <a:spcPct val="80000"/>
              </a:lnSpc>
              <a:spcBef>
                <a:spcPts val="1400"/>
              </a:spcBef>
              <a:spcAft>
                <a:spcPts val="0"/>
              </a:spcAft>
              <a:buSzPts val="2000"/>
              <a:buNone/>
            </a:pPr>
            <a:r>
              <a:rPr lang="en-US">
                <a:latin typeface="Times New Roman"/>
                <a:ea typeface="Times New Roman"/>
                <a:cs typeface="Times New Roman"/>
                <a:sym typeface="Times New Roman"/>
              </a:rPr>
              <a:t>{     if(rear==size-1)</a:t>
            </a:r>
            <a:endParaRPr/>
          </a:p>
          <a:p>
            <a:pPr indent="-91440" lvl="0" marL="91440" rtl="0" algn="l">
              <a:lnSpc>
                <a:spcPct val="80000"/>
              </a:lnSpc>
              <a:spcBef>
                <a:spcPts val="1400"/>
              </a:spcBef>
              <a:spcAft>
                <a:spcPts val="0"/>
              </a:spcAft>
              <a:buSzPts val="2000"/>
              <a:buNone/>
            </a:pPr>
            <a:r>
              <a:rPr lang="en-US">
                <a:latin typeface="Times New Roman"/>
                <a:ea typeface="Times New Roman"/>
                <a:cs typeface="Times New Roman"/>
                <a:sym typeface="Times New Roman"/>
              </a:rPr>
              <a:t>            return  1</a:t>
            </a:r>
            <a:endParaRPr/>
          </a:p>
          <a:p>
            <a:pPr indent="-91440" lvl="0" marL="91440" rtl="0" algn="l">
              <a:lnSpc>
                <a:spcPct val="80000"/>
              </a:lnSpc>
              <a:spcBef>
                <a:spcPts val="1400"/>
              </a:spcBef>
              <a:spcAft>
                <a:spcPts val="0"/>
              </a:spcAft>
              <a:buSzPts val="2000"/>
              <a:buNone/>
            </a:pPr>
            <a:r>
              <a:rPr lang="en-US">
                <a:latin typeface="Times New Roman"/>
                <a:ea typeface="Times New Roman"/>
                <a:cs typeface="Times New Roman"/>
                <a:sym typeface="Times New Roman"/>
              </a:rPr>
              <a:t>       else</a:t>
            </a:r>
            <a:endParaRPr/>
          </a:p>
          <a:p>
            <a:pPr indent="-91440" lvl="0" marL="91440" rtl="0" algn="l">
              <a:lnSpc>
                <a:spcPct val="80000"/>
              </a:lnSpc>
              <a:spcBef>
                <a:spcPts val="1400"/>
              </a:spcBef>
              <a:spcAft>
                <a:spcPts val="0"/>
              </a:spcAft>
              <a:buSzPts val="2000"/>
              <a:buNone/>
            </a:pPr>
            <a:r>
              <a:rPr lang="en-US">
                <a:latin typeface="Times New Roman"/>
                <a:ea typeface="Times New Roman"/>
                <a:cs typeface="Times New Roman"/>
                <a:sym typeface="Times New Roman"/>
              </a:rPr>
              <a:t>           return  0       </a:t>
            </a:r>
            <a:endParaRPr/>
          </a:p>
          <a:p>
            <a:pPr indent="-91440" lvl="0" marL="91440" rtl="0" algn="l">
              <a:lnSpc>
                <a:spcPct val="80000"/>
              </a:lnSpc>
              <a:spcBef>
                <a:spcPts val="1400"/>
              </a:spcBef>
              <a:spcAft>
                <a:spcPts val="0"/>
              </a:spcAft>
              <a:buSzPts val="2000"/>
              <a:buNone/>
            </a:pPr>
            <a:r>
              <a:rPr lang="en-US">
                <a:latin typeface="Times New Roman"/>
                <a:ea typeface="Times New Roman"/>
                <a:cs typeface="Times New Roman"/>
                <a:sym typeface="Times New Roman"/>
              </a:rPr>
              <a:t>}</a:t>
            </a:r>
            <a:endParaRPr/>
          </a:p>
          <a:p>
            <a:pPr indent="0" lvl="0" marL="91440" rtl="0" algn="l">
              <a:lnSpc>
                <a:spcPct val="90000"/>
              </a:lnSpc>
              <a:spcBef>
                <a:spcPts val="1400"/>
              </a:spcBef>
              <a:spcAft>
                <a:spcPts val="0"/>
              </a:spcAft>
              <a:buSzPts val="2000"/>
              <a:buNone/>
            </a:pPr>
            <a:r>
              <a:t/>
            </a:r>
            <a:endParaRPr/>
          </a:p>
        </p:txBody>
      </p:sp>
      <p:pic>
        <p:nvPicPr>
          <p:cNvPr id="194" name="Google Shape;194;p10"/>
          <p:cNvPicPr preferRelativeResize="0"/>
          <p:nvPr/>
        </p:nvPicPr>
        <p:blipFill rotWithShape="1">
          <a:blip r:embed="rId3">
            <a:alphaModFix/>
          </a:blip>
          <a:srcRect b="0" l="0" r="0" t="0"/>
          <a:stretch/>
        </p:blipFill>
        <p:spPr>
          <a:xfrm>
            <a:off x="159951" y="732417"/>
            <a:ext cx="952199" cy="8613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txBox="1"/>
          <p:nvPr>
            <p:ph type="title"/>
          </p:nvPr>
        </p:nvSpPr>
        <p:spPr>
          <a:xfrm>
            <a:off x="1042035"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B050"/>
              </a:buClr>
              <a:buSzPts val="4400"/>
              <a:buFont typeface="Times New Roman"/>
              <a:buNone/>
            </a:pPr>
            <a:r>
              <a:rPr lang="en-US" sz="4400">
                <a:solidFill>
                  <a:srgbClr val="00B050"/>
                </a:solidFill>
                <a:latin typeface="Times New Roman"/>
                <a:ea typeface="Times New Roman"/>
                <a:cs typeface="Times New Roman"/>
                <a:sym typeface="Times New Roman"/>
              </a:rPr>
              <a:t>Deleting an element from Queue</a:t>
            </a:r>
            <a:endParaRPr/>
          </a:p>
        </p:txBody>
      </p:sp>
      <p:sp>
        <p:nvSpPr>
          <p:cNvPr id="200" name="Google Shape;200;p11"/>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fontScale="92500" lnSpcReduction="10000"/>
          </a:bodyPr>
          <a:lstStyle/>
          <a:p>
            <a:pPr indent="-91440" lvl="0" marL="91440" rtl="0" algn="l">
              <a:lnSpc>
                <a:spcPct val="90000"/>
              </a:lnSpc>
              <a:spcBef>
                <a:spcPts val="0"/>
              </a:spcBef>
              <a:spcAft>
                <a:spcPts val="0"/>
              </a:spcAft>
              <a:buSzPct val="100000"/>
              <a:buNone/>
            </a:pPr>
            <a:r>
              <a:rPr lang="en-US">
                <a:latin typeface="Times New Roman"/>
                <a:ea typeface="Times New Roman"/>
                <a:cs typeface="Times New Roman"/>
                <a:sym typeface="Times New Roman"/>
              </a:rPr>
              <a:t>Algorithm DelQ(q[])</a:t>
            </a:r>
            <a:endParaRPr/>
          </a:p>
          <a:p>
            <a:pPr indent="-91440" lvl="0" marL="91440" rtl="0" algn="l">
              <a:lnSpc>
                <a:spcPct val="90000"/>
              </a:lnSpc>
              <a:spcBef>
                <a:spcPts val="1400"/>
              </a:spcBef>
              <a:spcAft>
                <a:spcPts val="0"/>
              </a:spcAft>
              <a:buSzPct val="100000"/>
              <a:buNone/>
            </a:pPr>
            <a:r>
              <a:rPr lang="en-US">
                <a:latin typeface="Times New Roman"/>
                <a:ea typeface="Times New Roman"/>
                <a:cs typeface="Times New Roman"/>
                <a:sym typeface="Times New Roman"/>
              </a:rPr>
              <a:t>{</a:t>
            </a:r>
            <a:endParaRPr/>
          </a:p>
          <a:p>
            <a:pPr indent="-91440" lvl="0" marL="91440" rtl="0" algn="l">
              <a:lnSpc>
                <a:spcPct val="90000"/>
              </a:lnSpc>
              <a:spcBef>
                <a:spcPts val="1400"/>
              </a:spcBef>
              <a:spcAft>
                <a:spcPts val="0"/>
              </a:spcAft>
              <a:buSzPct val="100000"/>
              <a:buNone/>
            </a:pPr>
            <a:r>
              <a:rPr lang="en-US">
                <a:latin typeface="Times New Roman"/>
                <a:ea typeface="Times New Roman"/>
                <a:cs typeface="Times New Roman"/>
                <a:sym typeface="Times New Roman"/>
              </a:rPr>
              <a:t>          if(isempty())</a:t>
            </a:r>
            <a:endParaRPr/>
          </a:p>
          <a:p>
            <a:pPr indent="-91440" lvl="0" marL="91440" rtl="0" algn="l">
              <a:lnSpc>
                <a:spcPct val="90000"/>
              </a:lnSpc>
              <a:spcBef>
                <a:spcPts val="1400"/>
              </a:spcBef>
              <a:spcAft>
                <a:spcPts val="0"/>
              </a:spcAft>
              <a:buSzPct val="100000"/>
              <a:buNone/>
            </a:pPr>
            <a:r>
              <a:rPr lang="en-US">
                <a:latin typeface="Times New Roman"/>
                <a:ea typeface="Times New Roman"/>
                <a:cs typeface="Times New Roman"/>
                <a:sym typeface="Times New Roman"/>
              </a:rPr>
              <a:t>                 return -1</a:t>
            </a:r>
            <a:endParaRPr/>
          </a:p>
          <a:p>
            <a:pPr indent="-91440" lvl="0" marL="91440" rtl="0" algn="l">
              <a:lnSpc>
                <a:spcPct val="90000"/>
              </a:lnSpc>
              <a:spcBef>
                <a:spcPts val="1400"/>
              </a:spcBef>
              <a:spcAft>
                <a:spcPts val="0"/>
              </a:spcAft>
              <a:buSzPct val="100000"/>
              <a:buNone/>
            </a:pPr>
            <a:r>
              <a:rPr lang="en-US">
                <a:latin typeface="Times New Roman"/>
                <a:ea typeface="Times New Roman"/>
                <a:cs typeface="Times New Roman"/>
                <a:sym typeface="Times New Roman"/>
              </a:rPr>
              <a:t>         else</a:t>
            </a:r>
            <a:endParaRPr/>
          </a:p>
          <a:p>
            <a:pPr indent="-91440" lvl="0" marL="91440" rtl="0" algn="l">
              <a:lnSpc>
                <a:spcPct val="90000"/>
              </a:lnSpc>
              <a:spcBef>
                <a:spcPts val="1400"/>
              </a:spcBef>
              <a:spcAft>
                <a:spcPts val="0"/>
              </a:spcAft>
              <a:buSzPct val="100000"/>
              <a:buNone/>
            </a:pPr>
            <a:r>
              <a:rPr lang="en-US">
                <a:latin typeface="Times New Roman"/>
                <a:ea typeface="Times New Roman"/>
                <a:cs typeface="Times New Roman"/>
                <a:sym typeface="Times New Roman"/>
              </a:rPr>
              <a:t>          {         front=front+1</a:t>
            </a:r>
            <a:endParaRPr/>
          </a:p>
          <a:p>
            <a:pPr indent="-91440" lvl="0" marL="91440" rtl="0" algn="l">
              <a:lnSpc>
                <a:spcPct val="90000"/>
              </a:lnSpc>
              <a:spcBef>
                <a:spcPts val="1400"/>
              </a:spcBef>
              <a:spcAft>
                <a:spcPts val="0"/>
              </a:spcAft>
              <a:buSzPct val="100000"/>
              <a:buNone/>
            </a:pPr>
            <a:r>
              <a:rPr lang="en-US">
                <a:latin typeface="Times New Roman"/>
                <a:ea typeface="Times New Roman"/>
                <a:cs typeface="Times New Roman"/>
                <a:sym typeface="Times New Roman"/>
              </a:rPr>
              <a:t>                     elem=q[front]</a:t>
            </a:r>
            <a:endParaRPr/>
          </a:p>
          <a:p>
            <a:pPr indent="-91440" lvl="0" marL="91440" rtl="0" algn="l">
              <a:lnSpc>
                <a:spcPct val="90000"/>
              </a:lnSpc>
              <a:spcBef>
                <a:spcPts val="1400"/>
              </a:spcBef>
              <a:spcAft>
                <a:spcPts val="0"/>
              </a:spcAft>
              <a:buSzPct val="100000"/>
              <a:buNone/>
            </a:pPr>
            <a:r>
              <a:rPr lang="en-US">
                <a:latin typeface="Times New Roman"/>
                <a:ea typeface="Times New Roman"/>
                <a:cs typeface="Times New Roman"/>
                <a:sym typeface="Times New Roman"/>
              </a:rPr>
              <a:t>                     return elem</a:t>
            </a:r>
            <a:endParaRPr>
              <a:latin typeface="Times New Roman"/>
              <a:ea typeface="Times New Roman"/>
              <a:cs typeface="Times New Roman"/>
              <a:sym typeface="Times New Roman"/>
            </a:endParaRPr>
          </a:p>
          <a:p>
            <a:pPr indent="-91440" lvl="0" marL="91440" rtl="0" algn="l">
              <a:lnSpc>
                <a:spcPct val="90000"/>
              </a:lnSpc>
              <a:spcBef>
                <a:spcPts val="1400"/>
              </a:spcBef>
              <a:spcAft>
                <a:spcPts val="0"/>
              </a:spcAft>
              <a:buSzPct val="100000"/>
              <a:buNone/>
            </a:pPr>
            <a:r>
              <a:rPr lang="en-US">
                <a:latin typeface="Times New Roman"/>
                <a:ea typeface="Times New Roman"/>
                <a:cs typeface="Times New Roman"/>
                <a:sym typeface="Times New Roman"/>
              </a:rPr>
              <a:t>          }</a:t>
            </a:r>
            <a:endParaRPr/>
          </a:p>
          <a:p>
            <a:pPr indent="-91440" lvl="0" marL="91440" rtl="0" algn="l">
              <a:lnSpc>
                <a:spcPct val="90000"/>
              </a:lnSpc>
              <a:spcBef>
                <a:spcPts val="1400"/>
              </a:spcBef>
              <a:spcAft>
                <a:spcPts val="0"/>
              </a:spcAft>
              <a:buSzPct val="100000"/>
              <a:buNone/>
            </a:pPr>
            <a:r>
              <a:rPr lang="en-US">
                <a:latin typeface="Times New Roman"/>
                <a:ea typeface="Times New Roman"/>
                <a:cs typeface="Times New Roman"/>
                <a:sym typeface="Times New Roman"/>
              </a:rPr>
              <a:t> }</a:t>
            </a:r>
            <a:endParaRPr/>
          </a:p>
        </p:txBody>
      </p:sp>
      <p:sp>
        <p:nvSpPr>
          <p:cNvPr id="201" name="Google Shape;201;p11"/>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None/>
            </a:pPr>
            <a:r>
              <a:rPr lang="en-US"/>
              <a:t>int  isempty()</a:t>
            </a:r>
            <a:endParaRPr/>
          </a:p>
          <a:p>
            <a:pPr indent="-91440" lvl="0" marL="91440" rtl="0" algn="l">
              <a:lnSpc>
                <a:spcPct val="90000"/>
              </a:lnSpc>
              <a:spcBef>
                <a:spcPts val="1400"/>
              </a:spcBef>
              <a:spcAft>
                <a:spcPts val="0"/>
              </a:spcAft>
              <a:buSzPts val="2000"/>
              <a:buNone/>
            </a:pPr>
            <a:r>
              <a:rPr lang="en-US"/>
              <a:t>{     if(rear==front)</a:t>
            </a:r>
            <a:endParaRPr/>
          </a:p>
          <a:p>
            <a:pPr indent="-91440" lvl="0" marL="91440" rtl="0" algn="l">
              <a:lnSpc>
                <a:spcPct val="90000"/>
              </a:lnSpc>
              <a:spcBef>
                <a:spcPts val="1400"/>
              </a:spcBef>
              <a:spcAft>
                <a:spcPts val="0"/>
              </a:spcAft>
              <a:buSzPts val="2000"/>
              <a:buNone/>
            </a:pPr>
            <a:r>
              <a:rPr lang="en-US"/>
              <a:t>            return 1</a:t>
            </a:r>
            <a:endParaRPr/>
          </a:p>
          <a:p>
            <a:pPr indent="-91440" lvl="0" marL="91440" rtl="0" algn="l">
              <a:lnSpc>
                <a:spcPct val="90000"/>
              </a:lnSpc>
              <a:spcBef>
                <a:spcPts val="1400"/>
              </a:spcBef>
              <a:spcAft>
                <a:spcPts val="0"/>
              </a:spcAft>
              <a:buSzPts val="2000"/>
              <a:buNone/>
            </a:pPr>
            <a:r>
              <a:rPr lang="en-US"/>
              <a:t>       else</a:t>
            </a:r>
            <a:endParaRPr/>
          </a:p>
          <a:p>
            <a:pPr indent="-91440" lvl="0" marL="91440" rtl="0" algn="l">
              <a:lnSpc>
                <a:spcPct val="90000"/>
              </a:lnSpc>
              <a:spcBef>
                <a:spcPts val="1400"/>
              </a:spcBef>
              <a:spcAft>
                <a:spcPts val="0"/>
              </a:spcAft>
              <a:buSzPts val="2000"/>
              <a:buNone/>
            </a:pPr>
            <a:r>
              <a:rPr lang="en-US"/>
              <a:t>           return  0     </a:t>
            </a:r>
            <a:endParaRPr/>
          </a:p>
          <a:p>
            <a:pPr indent="-91440" lvl="0" marL="91440" rtl="0" algn="l">
              <a:lnSpc>
                <a:spcPct val="90000"/>
              </a:lnSpc>
              <a:spcBef>
                <a:spcPts val="1400"/>
              </a:spcBef>
              <a:spcAft>
                <a:spcPts val="0"/>
              </a:spcAft>
              <a:buSzPts val="2000"/>
              <a:buNone/>
            </a:pPr>
            <a:r>
              <a:rPr lang="en-US"/>
              <a:t>}</a:t>
            </a:r>
            <a:endParaRPr/>
          </a:p>
          <a:p>
            <a:pPr indent="0" lvl="0" marL="91440" rtl="0" algn="l">
              <a:lnSpc>
                <a:spcPct val="90000"/>
              </a:lnSpc>
              <a:spcBef>
                <a:spcPts val="1400"/>
              </a:spcBef>
              <a:spcAft>
                <a:spcPts val="0"/>
              </a:spcAft>
              <a:buSzPts val="2000"/>
              <a:buNone/>
            </a:pPr>
            <a:r>
              <a:t/>
            </a:r>
            <a:endParaRPr/>
          </a:p>
        </p:txBody>
      </p:sp>
      <p:pic>
        <p:nvPicPr>
          <p:cNvPr id="202" name="Google Shape;202;p11"/>
          <p:cNvPicPr preferRelativeResize="0"/>
          <p:nvPr/>
        </p:nvPicPr>
        <p:blipFill rotWithShape="1">
          <a:blip r:embed="rId3">
            <a:alphaModFix/>
          </a:blip>
          <a:srcRect b="0" l="0" r="0" t="0"/>
          <a:stretch/>
        </p:blipFill>
        <p:spPr>
          <a:xfrm>
            <a:off x="159951" y="732417"/>
            <a:ext cx="952199" cy="8613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10896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B050"/>
              </a:buClr>
              <a:buSzPts val="4800"/>
              <a:buFont typeface="Times New Roman"/>
              <a:buNone/>
            </a:pPr>
            <a:r>
              <a:rPr lang="en-US">
                <a:solidFill>
                  <a:srgbClr val="00B050"/>
                </a:solidFill>
                <a:latin typeface="Times New Roman"/>
                <a:ea typeface="Times New Roman"/>
                <a:cs typeface="Times New Roman"/>
                <a:sym typeface="Times New Roman"/>
              </a:rPr>
              <a:t>Queue operations</a:t>
            </a:r>
            <a:endParaRPr/>
          </a:p>
        </p:txBody>
      </p:sp>
      <p:sp>
        <p:nvSpPr>
          <p:cNvPr id="208" name="Google Shape;208;p12"/>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lang="en-US"/>
              <a:t>AddQ(10)</a:t>
            </a:r>
            <a:endParaRPr/>
          </a:p>
          <a:p>
            <a:pPr indent="-91440" lvl="0" marL="91440" rtl="0" algn="l">
              <a:lnSpc>
                <a:spcPct val="90000"/>
              </a:lnSpc>
              <a:spcBef>
                <a:spcPts val="1400"/>
              </a:spcBef>
              <a:spcAft>
                <a:spcPts val="0"/>
              </a:spcAft>
              <a:buSzPts val="2000"/>
              <a:buChar char=" "/>
            </a:pPr>
            <a:r>
              <a:rPr lang="en-US"/>
              <a:t>AddQ(18)</a:t>
            </a:r>
            <a:endParaRPr/>
          </a:p>
          <a:p>
            <a:pPr indent="-91440" lvl="0" marL="91440" rtl="0" algn="l">
              <a:lnSpc>
                <a:spcPct val="90000"/>
              </a:lnSpc>
              <a:spcBef>
                <a:spcPts val="1400"/>
              </a:spcBef>
              <a:spcAft>
                <a:spcPts val="0"/>
              </a:spcAft>
              <a:buSzPts val="2000"/>
              <a:buChar char=" "/>
            </a:pPr>
            <a:r>
              <a:rPr lang="en-US"/>
              <a:t>E=delQ()</a:t>
            </a:r>
            <a:endParaRPr/>
          </a:p>
          <a:p>
            <a:pPr indent="-91440" lvl="0" marL="91440" rtl="0" algn="l">
              <a:lnSpc>
                <a:spcPct val="90000"/>
              </a:lnSpc>
              <a:spcBef>
                <a:spcPts val="1400"/>
              </a:spcBef>
              <a:spcAft>
                <a:spcPts val="0"/>
              </a:spcAft>
              <a:buSzPts val="2000"/>
              <a:buChar char=" "/>
            </a:pPr>
            <a:r>
              <a:rPr lang="en-US"/>
              <a:t>AddQ(20) </a:t>
            </a:r>
            <a:endParaRPr/>
          </a:p>
          <a:p>
            <a:pPr indent="-91440" lvl="0" marL="91440" rtl="0" algn="l">
              <a:lnSpc>
                <a:spcPct val="90000"/>
              </a:lnSpc>
              <a:spcBef>
                <a:spcPts val="1400"/>
              </a:spcBef>
              <a:spcAft>
                <a:spcPts val="0"/>
              </a:spcAft>
              <a:buSzPts val="2000"/>
              <a:buChar char=" "/>
            </a:pPr>
            <a:r>
              <a:rPr lang="en-US"/>
              <a:t>E=delQ()</a:t>
            </a:r>
            <a:endParaRPr/>
          </a:p>
          <a:p>
            <a:pPr indent="-91440" lvl="0" marL="91440" rtl="0" algn="l">
              <a:lnSpc>
                <a:spcPct val="90000"/>
              </a:lnSpc>
              <a:spcBef>
                <a:spcPts val="1400"/>
              </a:spcBef>
              <a:spcAft>
                <a:spcPts val="0"/>
              </a:spcAft>
              <a:buSzPts val="2000"/>
              <a:buChar char=" "/>
            </a:pPr>
            <a:r>
              <a:rPr lang="en-US"/>
              <a:t>E=delQ()</a:t>
            </a:r>
            <a:endParaRPr/>
          </a:p>
          <a:p>
            <a:pPr indent="-91440" lvl="0" marL="91440" rtl="0" algn="l">
              <a:lnSpc>
                <a:spcPct val="90000"/>
              </a:lnSpc>
              <a:spcBef>
                <a:spcPts val="1400"/>
              </a:spcBef>
              <a:spcAft>
                <a:spcPts val="0"/>
              </a:spcAft>
              <a:buSzPts val="2000"/>
              <a:buChar char=" "/>
            </a:pPr>
            <a:r>
              <a:rPr lang="en-US"/>
              <a:t>E=delQ()</a:t>
            </a:r>
            <a:endParaRPr/>
          </a:p>
        </p:txBody>
      </p:sp>
      <p:pic>
        <p:nvPicPr>
          <p:cNvPr id="209" name="Google Shape;209;p12"/>
          <p:cNvPicPr preferRelativeResize="0"/>
          <p:nvPr/>
        </p:nvPicPr>
        <p:blipFill rotWithShape="1">
          <a:blip r:embed="rId3">
            <a:alphaModFix/>
          </a:blip>
          <a:srcRect b="0" l="0" r="0" t="0"/>
          <a:stretch/>
        </p:blipFill>
        <p:spPr>
          <a:xfrm>
            <a:off x="159951" y="732417"/>
            <a:ext cx="952199" cy="8613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3"/>
          <p:cNvSpPr txBox="1"/>
          <p:nvPr>
            <p:ph type="title"/>
          </p:nvPr>
        </p:nvSpPr>
        <p:spPr>
          <a:xfrm>
            <a:off x="11277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B050"/>
              </a:buClr>
              <a:buSzPts val="4800"/>
              <a:buFont typeface="Times New Roman"/>
              <a:buNone/>
            </a:pPr>
            <a:r>
              <a:rPr lang="en-US">
                <a:solidFill>
                  <a:srgbClr val="00B050"/>
                </a:solidFill>
                <a:latin typeface="Times New Roman"/>
                <a:ea typeface="Times New Roman"/>
                <a:cs typeface="Times New Roman"/>
                <a:sym typeface="Times New Roman"/>
              </a:rPr>
              <a:t>Circular Queue</a:t>
            </a:r>
            <a:endParaRPr/>
          </a:p>
        </p:txBody>
      </p:sp>
      <p:sp>
        <p:nvSpPr>
          <p:cNvPr id="215" name="Google Shape;215;p13"/>
          <p:cNvSpPr txBox="1"/>
          <p:nvPr>
            <p:ph idx="1" type="body"/>
          </p:nvPr>
        </p:nvSpPr>
        <p:spPr>
          <a:xfrm>
            <a:off x="457200" y="1828800"/>
            <a:ext cx="8686800" cy="4086225"/>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lang="en-US"/>
              <a:t>A more efficient queue representation is obtained by regarding the array </a:t>
            </a:r>
            <a:r>
              <a:rPr i="1" lang="en-US"/>
              <a:t>Q(1:n) as circular. It now </a:t>
            </a:r>
            <a:r>
              <a:rPr lang="en-US"/>
              <a:t>becomes more convenient to declare the array as </a:t>
            </a:r>
            <a:r>
              <a:rPr i="1" lang="en-US"/>
              <a:t>Q(0:n - 1). </a:t>
            </a:r>
            <a:endParaRPr/>
          </a:p>
          <a:p>
            <a:pPr indent="-91440" lvl="0" marL="91440" rtl="0" algn="l">
              <a:lnSpc>
                <a:spcPct val="90000"/>
              </a:lnSpc>
              <a:spcBef>
                <a:spcPts val="1400"/>
              </a:spcBef>
              <a:spcAft>
                <a:spcPts val="0"/>
              </a:spcAft>
              <a:buSzPts val="2000"/>
              <a:buChar char=" "/>
            </a:pPr>
            <a:r>
              <a:rPr i="1" lang="en-US"/>
              <a:t>When rear = n - 1, the next element is </a:t>
            </a:r>
            <a:r>
              <a:rPr lang="en-US"/>
              <a:t>entered at </a:t>
            </a:r>
            <a:r>
              <a:rPr i="1" lang="en-US"/>
              <a:t>Q(0) in case that spot is free. Using the same conventions as before, front will always point </a:t>
            </a:r>
            <a:r>
              <a:rPr lang="en-US"/>
              <a:t>one position counterclockwise from the first element in the queue.</a:t>
            </a:r>
            <a:endParaRPr/>
          </a:p>
        </p:txBody>
      </p:sp>
      <p:pic>
        <p:nvPicPr>
          <p:cNvPr id="216" name="Google Shape;216;p13"/>
          <p:cNvPicPr preferRelativeResize="0"/>
          <p:nvPr/>
        </p:nvPicPr>
        <p:blipFill rotWithShape="1">
          <a:blip r:embed="rId3">
            <a:alphaModFix/>
          </a:blip>
          <a:srcRect b="0" l="0" r="0" t="0"/>
          <a:stretch/>
        </p:blipFill>
        <p:spPr>
          <a:xfrm>
            <a:off x="159951" y="732417"/>
            <a:ext cx="952199" cy="8613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type="title"/>
          </p:nvPr>
        </p:nvSpPr>
        <p:spPr>
          <a:xfrm>
            <a:off x="1289685"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B050"/>
              </a:buClr>
              <a:buSzPts val="4800"/>
              <a:buFont typeface="Times New Roman"/>
              <a:buNone/>
            </a:pPr>
            <a:r>
              <a:rPr lang="en-US">
                <a:solidFill>
                  <a:srgbClr val="00B050"/>
                </a:solidFill>
                <a:latin typeface="Times New Roman"/>
                <a:ea typeface="Times New Roman"/>
                <a:cs typeface="Times New Roman"/>
                <a:sym typeface="Times New Roman"/>
              </a:rPr>
              <a:t>Circular Queue</a:t>
            </a:r>
            <a:endParaRPr/>
          </a:p>
        </p:txBody>
      </p:sp>
      <p:sp>
        <p:nvSpPr>
          <p:cNvPr id="222" name="Google Shape;222;p14"/>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descr="queues" id="223" name="Google Shape;223;p14"/>
          <p:cNvPicPr preferRelativeResize="0"/>
          <p:nvPr/>
        </p:nvPicPr>
        <p:blipFill rotWithShape="1">
          <a:blip r:embed="rId3">
            <a:alphaModFix/>
          </a:blip>
          <a:srcRect b="0" l="0" r="0" t="0"/>
          <a:stretch/>
        </p:blipFill>
        <p:spPr>
          <a:xfrm>
            <a:off x="2819400" y="1905000"/>
            <a:ext cx="4038600" cy="3657600"/>
          </a:xfrm>
          <a:prstGeom prst="rect">
            <a:avLst/>
          </a:prstGeom>
          <a:noFill/>
          <a:ln>
            <a:noFill/>
          </a:ln>
        </p:spPr>
      </p:pic>
      <p:pic>
        <p:nvPicPr>
          <p:cNvPr id="224" name="Google Shape;224;p14"/>
          <p:cNvPicPr preferRelativeResize="0"/>
          <p:nvPr/>
        </p:nvPicPr>
        <p:blipFill rotWithShape="1">
          <a:blip r:embed="rId4">
            <a:alphaModFix/>
          </a:blip>
          <a:srcRect b="0" l="0" r="0" t="0"/>
          <a:stretch/>
        </p:blipFill>
        <p:spPr>
          <a:xfrm>
            <a:off x="159951" y="732417"/>
            <a:ext cx="952199" cy="8613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ph type="title"/>
          </p:nvPr>
        </p:nvSpPr>
        <p:spPr>
          <a:xfrm>
            <a:off x="990600" y="274638"/>
            <a:ext cx="7696200" cy="715962"/>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00B050"/>
              </a:buClr>
              <a:buSzPts val="4800"/>
              <a:buFont typeface="Times New Roman"/>
              <a:buNone/>
            </a:pPr>
            <a:r>
              <a:rPr lang="en-US">
                <a:solidFill>
                  <a:srgbClr val="00B050"/>
                </a:solidFill>
                <a:latin typeface="Times New Roman"/>
                <a:ea typeface="Times New Roman"/>
                <a:cs typeface="Times New Roman"/>
                <a:sym typeface="Times New Roman"/>
              </a:rPr>
              <a:t>Circular Queue</a:t>
            </a:r>
            <a:endParaRPr/>
          </a:p>
        </p:txBody>
      </p:sp>
      <p:sp>
        <p:nvSpPr>
          <p:cNvPr id="230" name="Google Shape;230;p15"/>
          <p:cNvSpPr txBox="1"/>
          <p:nvPr>
            <p:ph idx="1" type="body"/>
          </p:nvPr>
        </p:nvSpPr>
        <p:spPr>
          <a:xfrm>
            <a:off x="1704975" y="1495425"/>
            <a:ext cx="7324725" cy="4868863"/>
          </a:xfrm>
          <a:prstGeom prst="rect">
            <a:avLst/>
          </a:prstGeom>
          <a:noFill/>
          <a:ln>
            <a:noFill/>
          </a:ln>
        </p:spPr>
        <p:txBody>
          <a:bodyPr anchorCtr="0" anchor="t" bIns="45700" lIns="0" spcFirstLastPara="1" rIns="0" wrap="square" tIns="45700">
            <a:normAutofit fontScale="92500" lnSpcReduction="10000"/>
          </a:bodyPr>
          <a:lstStyle/>
          <a:p>
            <a:pPr indent="-91440" lvl="0" marL="91440" rtl="0" algn="l">
              <a:lnSpc>
                <a:spcPct val="90000"/>
              </a:lnSpc>
              <a:spcBef>
                <a:spcPts val="0"/>
              </a:spcBef>
              <a:spcAft>
                <a:spcPts val="0"/>
              </a:spcAft>
              <a:buSzPct val="100000"/>
              <a:buNone/>
            </a:pPr>
            <a:r>
              <a:rPr lang="en-US">
                <a:solidFill>
                  <a:srgbClr val="FF0000"/>
                </a:solidFill>
              </a:rPr>
              <a:t>Initially front=rear=0</a:t>
            </a:r>
            <a:endParaRPr/>
          </a:p>
          <a:p>
            <a:pPr indent="-91440" lvl="0" marL="91440" rtl="0" algn="l">
              <a:lnSpc>
                <a:spcPct val="90000"/>
              </a:lnSpc>
              <a:spcBef>
                <a:spcPts val="1400"/>
              </a:spcBef>
              <a:spcAft>
                <a:spcPts val="0"/>
              </a:spcAft>
              <a:buSzPct val="100000"/>
              <a:buNone/>
            </a:pPr>
            <a:r>
              <a:rPr lang="en-US"/>
              <a:t>Algorithm AddCQ(elem)</a:t>
            </a:r>
            <a:endParaRPr/>
          </a:p>
          <a:p>
            <a:pPr indent="-91440" lvl="0" marL="91440" rtl="0" algn="l">
              <a:lnSpc>
                <a:spcPct val="90000"/>
              </a:lnSpc>
              <a:spcBef>
                <a:spcPts val="1400"/>
              </a:spcBef>
              <a:spcAft>
                <a:spcPts val="0"/>
              </a:spcAft>
              <a:buSzPct val="100000"/>
              <a:buNone/>
            </a:pPr>
            <a:r>
              <a:rPr lang="en-US"/>
              <a:t>{  //insert items in the CQ stored in Q[0..n-1]</a:t>
            </a:r>
            <a:endParaRPr/>
          </a:p>
          <a:p>
            <a:pPr indent="-91440" lvl="0" marL="91440" rtl="0" algn="l">
              <a:lnSpc>
                <a:spcPct val="90000"/>
              </a:lnSpc>
              <a:spcBef>
                <a:spcPts val="1400"/>
              </a:spcBef>
              <a:spcAft>
                <a:spcPts val="0"/>
              </a:spcAft>
              <a:buSzPct val="100000"/>
              <a:buNone/>
            </a:pPr>
            <a:r>
              <a:rPr lang="en-US"/>
              <a:t>   //rear points to the last item &amp; front is one </a:t>
            </a:r>
            <a:endParaRPr/>
          </a:p>
          <a:p>
            <a:pPr indent="-91440" lvl="0" marL="91440" rtl="0" algn="l">
              <a:lnSpc>
                <a:spcPct val="90000"/>
              </a:lnSpc>
              <a:spcBef>
                <a:spcPts val="1400"/>
              </a:spcBef>
              <a:spcAft>
                <a:spcPts val="0"/>
              </a:spcAft>
              <a:buSzPct val="100000"/>
              <a:buNone/>
            </a:pPr>
            <a:r>
              <a:rPr lang="en-US"/>
              <a:t>   //position counter clockwise  from the first</a:t>
            </a:r>
            <a:endParaRPr/>
          </a:p>
          <a:p>
            <a:pPr indent="-91440" lvl="0" marL="91440" rtl="0" algn="l">
              <a:lnSpc>
                <a:spcPct val="90000"/>
              </a:lnSpc>
              <a:spcBef>
                <a:spcPts val="1400"/>
              </a:spcBef>
              <a:spcAft>
                <a:spcPts val="0"/>
              </a:spcAft>
              <a:buSzPct val="100000"/>
              <a:buNone/>
            </a:pPr>
            <a:r>
              <a:rPr lang="en-US"/>
              <a:t>    if (rear +1 ) %n== front</a:t>
            </a:r>
            <a:endParaRPr/>
          </a:p>
          <a:p>
            <a:pPr indent="-91440" lvl="0" marL="91440" rtl="0" algn="l">
              <a:lnSpc>
                <a:spcPct val="90000"/>
              </a:lnSpc>
              <a:spcBef>
                <a:spcPts val="1400"/>
              </a:spcBef>
              <a:spcAft>
                <a:spcPts val="0"/>
              </a:spcAft>
              <a:buSzPct val="100000"/>
              <a:buNone/>
            </a:pPr>
            <a:r>
              <a:rPr lang="en-US"/>
              <a:t>           print “queue full”</a:t>
            </a:r>
            <a:endParaRPr/>
          </a:p>
          <a:p>
            <a:pPr indent="-91440" lvl="0" marL="91440" rtl="0" algn="l">
              <a:lnSpc>
                <a:spcPct val="90000"/>
              </a:lnSpc>
              <a:spcBef>
                <a:spcPts val="1400"/>
              </a:spcBef>
              <a:spcAft>
                <a:spcPts val="0"/>
              </a:spcAft>
              <a:buSzPct val="100000"/>
              <a:buNone/>
            </a:pPr>
            <a:r>
              <a:rPr lang="en-US"/>
              <a:t>      else</a:t>
            </a:r>
            <a:endParaRPr/>
          </a:p>
          <a:p>
            <a:pPr indent="-91440" lvl="0" marL="91440" rtl="0" algn="l">
              <a:lnSpc>
                <a:spcPct val="90000"/>
              </a:lnSpc>
              <a:spcBef>
                <a:spcPts val="1400"/>
              </a:spcBef>
              <a:spcAft>
                <a:spcPts val="0"/>
              </a:spcAft>
              <a:buSzPct val="100000"/>
              <a:buNone/>
            </a:pPr>
            <a:r>
              <a:rPr lang="en-US"/>
              <a:t>      {    rear=(rear+1) %n</a:t>
            </a:r>
            <a:endParaRPr/>
          </a:p>
          <a:p>
            <a:pPr indent="-91440" lvl="0" marL="91440" rtl="0" algn="l">
              <a:lnSpc>
                <a:spcPct val="90000"/>
              </a:lnSpc>
              <a:spcBef>
                <a:spcPts val="1400"/>
              </a:spcBef>
              <a:spcAft>
                <a:spcPts val="0"/>
              </a:spcAft>
              <a:buSzPct val="100000"/>
              <a:buNone/>
            </a:pPr>
            <a:r>
              <a:rPr lang="en-US"/>
              <a:t>         Q[rear]=elem</a:t>
            </a:r>
            <a:endParaRPr/>
          </a:p>
          <a:p>
            <a:pPr indent="-91440" lvl="0" marL="91440" rtl="0" algn="l">
              <a:lnSpc>
                <a:spcPct val="90000"/>
              </a:lnSpc>
              <a:spcBef>
                <a:spcPts val="1400"/>
              </a:spcBef>
              <a:spcAft>
                <a:spcPts val="0"/>
              </a:spcAft>
              <a:buSzPct val="100000"/>
              <a:buNone/>
            </a:pPr>
            <a:r>
              <a:rPr lang="en-US"/>
              <a:t>       }</a:t>
            </a:r>
            <a:endParaRPr/>
          </a:p>
          <a:p>
            <a:pPr indent="-91440" lvl="0" marL="91440" rtl="0" algn="l">
              <a:lnSpc>
                <a:spcPct val="90000"/>
              </a:lnSpc>
              <a:spcBef>
                <a:spcPts val="1400"/>
              </a:spcBef>
              <a:spcAft>
                <a:spcPts val="0"/>
              </a:spcAft>
              <a:buSzPct val="100000"/>
              <a:buNone/>
            </a:pPr>
            <a:r>
              <a:rPr lang="en-US"/>
              <a:t>}</a:t>
            </a:r>
            <a:endParaRPr/>
          </a:p>
        </p:txBody>
      </p:sp>
      <p:pic>
        <p:nvPicPr>
          <p:cNvPr id="231" name="Google Shape;231;p15"/>
          <p:cNvPicPr preferRelativeResize="0"/>
          <p:nvPr/>
        </p:nvPicPr>
        <p:blipFill rotWithShape="1">
          <a:blip r:embed="rId3">
            <a:alphaModFix/>
          </a:blip>
          <a:srcRect b="0" l="0" r="0" t="0"/>
          <a:stretch/>
        </p:blipFill>
        <p:spPr>
          <a:xfrm>
            <a:off x="159951" y="732417"/>
            <a:ext cx="952199" cy="8613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idx="1" type="body"/>
          </p:nvPr>
        </p:nvSpPr>
        <p:spPr>
          <a:xfrm>
            <a:off x="1166884" y="1306910"/>
            <a:ext cx="8229600" cy="5440363"/>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None/>
            </a:pPr>
            <a:r>
              <a:rPr lang="en-US">
                <a:solidFill>
                  <a:srgbClr val="FF0000"/>
                </a:solidFill>
              </a:rPr>
              <a:t>Initially front=rear=0</a:t>
            </a:r>
            <a:endParaRPr/>
          </a:p>
          <a:p>
            <a:pPr indent="-91440" lvl="0" marL="91440" rtl="0" algn="l">
              <a:lnSpc>
                <a:spcPct val="90000"/>
              </a:lnSpc>
              <a:spcBef>
                <a:spcPts val="1400"/>
              </a:spcBef>
              <a:spcAft>
                <a:spcPts val="0"/>
              </a:spcAft>
              <a:buSzPts val="2000"/>
              <a:buNone/>
            </a:pPr>
            <a:r>
              <a:rPr lang="en-US"/>
              <a:t>Algorithm DelCQ(elem)</a:t>
            </a:r>
            <a:endParaRPr/>
          </a:p>
          <a:p>
            <a:pPr indent="-91440" lvl="0" marL="91440" rtl="0" algn="l">
              <a:lnSpc>
                <a:spcPct val="90000"/>
              </a:lnSpc>
              <a:spcBef>
                <a:spcPts val="1400"/>
              </a:spcBef>
              <a:spcAft>
                <a:spcPts val="0"/>
              </a:spcAft>
              <a:buSzPts val="2000"/>
              <a:buNone/>
            </a:pPr>
            <a:r>
              <a:rPr lang="en-US"/>
              <a:t>{  //removes the front element of the queue </a:t>
            </a:r>
            <a:endParaRPr/>
          </a:p>
          <a:p>
            <a:pPr indent="-91440" lvl="0" marL="91440" rtl="0" algn="l">
              <a:lnSpc>
                <a:spcPct val="90000"/>
              </a:lnSpc>
              <a:spcBef>
                <a:spcPts val="1400"/>
              </a:spcBef>
              <a:spcAft>
                <a:spcPts val="0"/>
              </a:spcAft>
              <a:buSzPts val="2000"/>
              <a:buNone/>
            </a:pPr>
            <a:r>
              <a:rPr lang="en-US"/>
              <a:t>    if front==rear </a:t>
            </a:r>
            <a:endParaRPr/>
          </a:p>
          <a:p>
            <a:pPr indent="-91440" lvl="0" marL="91440" rtl="0" algn="l">
              <a:lnSpc>
                <a:spcPct val="90000"/>
              </a:lnSpc>
              <a:spcBef>
                <a:spcPts val="1400"/>
              </a:spcBef>
              <a:spcAft>
                <a:spcPts val="0"/>
              </a:spcAft>
              <a:buSzPts val="2000"/>
              <a:buNone/>
            </a:pPr>
            <a:r>
              <a:rPr lang="en-US"/>
              <a:t>       print “queue empty”</a:t>
            </a:r>
            <a:endParaRPr/>
          </a:p>
          <a:p>
            <a:pPr indent="-91440" lvl="0" marL="91440" rtl="0" algn="l">
              <a:lnSpc>
                <a:spcPct val="90000"/>
              </a:lnSpc>
              <a:spcBef>
                <a:spcPts val="1400"/>
              </a:spcBef>
              <a:spcAft>
                <a:spcPts val="0"/>
              </a:spcAft>
              <a:buSzPts val="2000"/>
              <a:buNone/>
            </a:pPr>
            <a:r>
              <a:rPr lang="en-US"/>
              <a:t>    else</a:t>
            </a:r>
            <a:endParaRPr/>
          </a:p>
          <a:p>
            <a:pPr indent="-91440" lvl="0" marL="91440" rtl="0" algn="l">
              <a:lnSpc>
                <a:spcPct val="90000"/>
              </a:lnSpc>
              <a:spcBef>
                <a:spcPts val="1400"/>
              </a:spcBef>
              <a:spcAft>
                <a:spcPts val="0"/>
              </a:spcAft>
              <a:buSzPts val="2000"/>
              <a:buNone/>
            </a:pPr>
            <a:r>
              <a:rPr lang="en-US"/>
              <a:t>    {  front=(front+1) %n</a:t>
            </a:r>
            <a:endParaRPr/>
          </a:p>
          <a:p>
            <a:pPr indent="-91440" lvl="0" marL="91440" rtl="0" algn="l">
              <a:lnSpc>
                <a:spcPct val="90000"/>
              </a:lnSpc>
              <a:spcBef>
                <a:spcPts val="1400"/>
              </a:spcBef>
              <a:spcAft>
                <a:spcPts val="0"/>
              </a:spcAft>
              <a:buSzPts val="2000"/>
              <a:buNone/>
            </a:pPr>
            <a:r>
              <a:rPr lang="en-US"/>
              <a:t>        elem=Q[front]</a:t>
            </a:r>
            <a:endParaRPr/>
          </a:p>
          <a:p>
            <a:pPr indent="-91440" lvl="0" marL="91440" rtl="0" algn="l">
              <a:lnSpc>
                <a:spcPct val="90000"/>
              </a:lnSpc>
              <a:spcBef>
                <a:spcPts val="1400"/>
              </a:spcBef>
              <a:spcAft>
                <a:spcPts val="0"/>
              </a:spcAft>
              <a:buSzPts val="2000"/>
              <a:buNone/>
            </a:pPr>
            <a:r>
              <a:rPr lang="en-US"/>
              <a:t>        return elem</a:t>
            </a:r>
            <a:endParaRPr/>
          </a:p>
          <a:p>
            <a:pPr indent="-91440" lvl="0" marL="91440" rtl="0" algn="l">
              <a:lnSpc>
                <a:spcPct val="90000"/>
              </a:lnSpc>
              <a:spcBef>
                <a:spcPts val="1400"/>
              </a:spcBef>
              <a:spcAft>
                <a:spcPts val="0"/>
              </a:spcAft>
              <a:buSzPts val="2000"/>
              <a:buNone/>
            </a:pPr>
            <a:r>
              <a:rPr lang="en-US"/>
              <a:t>   }</a:t>
            </a:r>
            <a:endParaRPr/>
          </a:p>
          <a:p>
            <a:pPr indent="-91440" lvl="0" marL="91440" rtl="0" algn="l">
              <a:lnSpc>
                <a:spcPct val="90000"/>
              </a:lnSpc>
              <a:spcBef>
                <a:spcPts val="1400"/>
              </a:spcBef>
              <a:spcAft>
                <a:spcPts val="0"/>
              </a:spcAft>
              <a:buSzPts val="2000"/>
              <a:buNone/>
            </a:pPr>
            <a:r>
              <a:rPr lang="en-US"/>
              <a:t>}</a:t>
            </a:r>
            <a:endParaRPr/>
          </a:p>
        </p:txBody>
      </p:sp>
      <p:pic>
        <p:nvPicPr>
          <p:cNvPr id="237" name="Google Shape;237;p34"/>
          <p:cNvPicPr preferRelativeResize="0"/>
          <p:nvPr/>
        </p:nvPicPr>
        <p:blipFill rotWithShape="1">
          <a:blip r:embed="rId3">
            <a:alphaModFix/>
          </a:blip>
          <a:srcRect b="0" l="0" r="0" t="0"/>
          <a:stretch/>
        </p:blipFill>
        <p:spPr>
          <a:xfrm>
            <a:off x="0" y="442119"/>
            <a:ext cx="952199" cy="861372"/>
          </a:xfrm>
          <a:prstGeom prst="rect">
            <a:avLst/>
          </a:prstGeom>
          <a:noFill/>
          <a:ln>
            <a:noFill/>
          </a:ln>
        </p:spPr>
      </p:pic>
      <p:sp>
        <p:nvSpPr>
          <p:cNvPr id="238" name="Google Shape;238;p34"/>
          <p:cNvSpPr txBox="1"/>
          <p:nvPr/>
        </p:nvSpPr>
        <p:spPr>
          <a:xfrm>
            <a:off x="990600" y="274638"/>
            <a:ext cx="7696200" cy="715962"/>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00B050"/>
              </a:buClr>
              <a:buSzPts val="4800"/>
              <a:buFont typeface="Times New Roman"/>
              <a:buNone/>
            </a:pPr>
            <a:r>
              <a:rPr b="0" i="0" lang="en-US" sz="4800" u="none" cap="none" strike="noStrike">
                <a:solidFill>
                  <a:srgbClr val="00B050"/>
                </a:solidFill>
                <a:latin typeface="Times New Roman"/>
                <a:ea typeface="Times New Roman"/>
                <a:cs typeface="Times New Roman"/>
                <a:sym typeface="Times New Roman"/>
              </a:rPr>
              <a:t>Circular Queue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16"/>
          <p:cNvPicPr preferRelativeResize="0"/>
          <p:nvPr/>
        </p:nvPicPr>
        <p:blipFill rotWithShape="1">
          <a:blip r:embed="rId3">
            <a:alphaModFix/>
          </a:blip>
          <a:srcRect b="0" l="0" r="0" t="0"/>
          <a:stretch/>
        </p:blipFill>
        <p:spPr>
          <a:xfrm>
            <a:off x="130630" y="442119"/>
            <a:ext cx="952199" cy="861372"/>
          </a:xfrm>
          <a:prstGeom prst="rect">
            <a:avLst/>
          </a:prstGeom>
          <a:noFill/>
          <a:ln>
            <a:noFill/>
          </a:ln>
        </p:spPr>
      </p:pic>
      <p:sp>
        <p:nvSpPr>
          <p:cNvPr id="244" name="Google Shape;244;p16"/>
          <p:cNvSpPr txBox="1"/>
          <p:nvPr/>
        </p:nvSpPr>
        <p:spPr>
          <a:xfrm>
            <a:off x="990600" y="274638"/>
            <a:ext cx="7696200" cy="714408"/>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4000" u="none" cap="none" strike="noStrike">
                <a:solidFill>
                  <a:srgbClr val="00B050"/>
                </a:solidFill>
                <a:latin typeface="Times New Roman"/>
                <a:ea typeface="Times New Roman"/>
                <a:cs typeface="Times New Roman"/>
                <a:sym typeface="Times New Roman"/>
              </a:rPr>
              <a:t>Linked Queue and Operations</a:t>
            </a:r>
            <a:endParaRPr/>
          </a:p>
        </p:txBody>
      </p:sp>
      <p:pic>
        <p:nvPicPr>
          <p:cNvPr id="245" name="Google Shape;245;p16"/>
          <p:cNvPicPr preferRelativeResize="0"/>
          <p:nvPr/>
        </p:nvPicPr>
        <p:blipFill rotWithShape="1">
          <a:blip r:embed="rId4">
            <a:alphaModFix/>
          </a:blip>
          <a:srcRect b="53433" l="0" r="0" t="0"/>
          <a:stretch/>
        </p:blipFill>
        <p:spPr>
          <a:xfrm>
            <a:off x="366712" y="2409825"/>
            <a:ext cx="8410575" cy="949195"/>
          </a:xfrm>
          <a:prstGeom prst="rect">
            <a:avLst/>
          </a:prstGeom>
          <a:noFill/>
          <a:ln>
            <a:noFill/>
          </a:ln>
        </p:spPr>
      </p:pic>
      <p:pic>
        <p:nvPicPr>
          <p:cNvPr id="246" name="Google Shape;246;p16"/>
          <p:cNvPicPr preferRelativeResize="0"/>
          <p:nvPr/>
        </p:nvPicPr>
        <p:blipFill rotWithShape="1">
          <a:blip r:embed="rId4">
            <a:alphaModFix/>
          </a:blip>
          <a:srcRect b="53433" l="0" r="0" t="0"/>
          <a:stretch/>
        </p:blipFill>
        <p:spPr>
          <a:xfrm>
            <a:off x="366712" y="2409825"/>
            <a:ext cx="8410575" cy="949195"/>
          </a:xfrm>
          <a:prstGeom prst="rect">
            <a:avLst/>
          </a:prstGeom>
          <a:noFill/>
          <a:ln>
            <a:noFill/>
          </a:ln>
        </p:spPr>
      </p:pic>
      <p:sp>
        <p:nvSpPr>
          <p:cNvPr id="247" name="Google Shape;247;p16"/>
          <p:cNvSpPr txBox="1"/>
          <p:nvPr/>
        </p:nvSpPr>
        <p:spPr>
          <a:xfrm>
            <a:off x="2612571" y="4656042"/>
            <a:ext cx="465597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Queue implemented using Singly linked list </a:t>
            </a:r>
            <a:endParaRPr/>
          </a:p>
        </p:txBody>
      </p:sp>
      <p:sp>
        <p:nvSpPr>
          <p:cNvPr id="248" name="Google Shape;248;p16"/>
          <p:cNvSpPr txBox="1"/>
          <p:nvPr/>
        </p:nvSpPr>
        <p:spPr>
          <a:xfrm>
            <a:off x="1082350" y="3408051"/>
            <a:ext cx="5971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a:t>
            </a:r>
            <a:endParaRPr b="0" i="0" sz="1400" u="none" cap="none" strike="noStrike">
              <a:solidFill>
                <a:srgbClr val="000000"/>
              </a:solidFill>
              <a:latin typeface="Arial"/>
              <a:ea typeface="Arial"/>
              <a:cs typeface="Arial"/>
              <a:sym typeface="Arial"/>
            </a:endParaRPr>
          </a:p>
        </p:txBody>
      </p:sp>
      <p:sp>
        <p:nvSpPr>
          <p:cNvPr id="249" name="Google Shape;249;p16"/>
          <p:cNvSpPr txBox="1"/>
          <p:nvPr/>
        </p:nvSpPr>
        <p:spPr>
          <a:xfrm>
            <a:off x="7865707" y="3431014"/>
            <a:ext cx="5971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rear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5"/>
          <p:cNvPicPr preferRelativeResize="0"/>
          <p:nvPr/>
        </p:nvPicPr>
        <p:blipFill rotWithShape="1">
          <a:blip r:embed="rId3">
            <a:alphaModFix/>
          </a:blip>
          <a:srcRect b="0" l="0" r="0" t="0"/>
          <a:stretch/>
        </p:blipFill>
        <p:spPr>
          <a:xfrm>
            <a:off x="130630" y="442119"/>
            <a:ext cx="952199" cy="861372"/>
          </a:xfrm>
          <a:prstGeom prst="rect">
            <a:avLst/>
          </a:prstGeom>
          <a:noFill/>
          <a:ln>
            <a:noFill/>
          </a:ln>
        </p:spPr>
      </p:pic>
      <p:sp>
        <p:nvSpPr>
          <p:cNvPr id="255" name="Google Shape;255;p35"/>
          <p:cNvSpPr txBox="1"/>
          <p:nvPr/>
        </p:nvSpPr>
        <p:spPr>
          <a:xfrm>
            <a:off x="990600" y="274638"/>
            <a:ext cx="7696200" cy="714408"/>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4000" u="none" cap="none" strike="noStrike">
                <a:solidFill>
                  <a:srgbClr val="00B050"/>
                </a:solidFill>
                <a:latin typeface="Times New Roman"/>
                <a:ea typeface="Times New Roman"/>
                <a:cs typeface="Times New Roman"/>
                <a:sym typeface="Times New Roman"/>
              </a:rPr>
              <a:t>Linked Queue and Operations</a:t>
            </a:r>
            <a:endParaRPr/>
          </a:p>
        </p:txBody>
      </p:sp>
      <p:sp>
        <p:nvSpPr>
          <p:cNvPr id="256" name="Google Shape;256;p35"/>
          <p:cNvSpPr txBox="1"/>
          <p:nvPr/>
        </p:nvSpPr>
        <p:spPr>
          <a:xfrm>
            <a:off x="990600" y="2224577"/>
            <a:ext cx="715502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Empty queue will have front and rear with the following conditions: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front-&gt;next=NULL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rear=NULL</a:t>
            </a:r>
            <a:endParaRPr/>
          </a:p>
        </p:txBody>
      </p:sp>
      <p:graphicFrame>
        <p:nvGraphicFramePr>
          <p:cNvPr id="257" name="Google Shape;257;p35"/>
          <p:cNvGraphicFramePr/>
          <p:nvPr/>
        </p:nvGraphicFramePr>
        <p:xfrm>
          <a:off x="2082283" y="3763347"/>
          <a:ext cx="3000000" cy="3000000"/>
        </p:xfrm>
        <a:graphic>
          <a:graphicData uri="http://schemas.openxmlformats.org/drawingml/2006/table">
            <a:tbl>
              <a:tblPr>
                <a:noFill/>
                <a:tableStyleId>{2FD9B3C3-E5EC-4144-835B-47B045A61BD7}</a:tableStyleId>
              </a:tblPr>
              <a:tblGrid>
                <a:gridCol w="800100"/>
                <a:gridCol w="800100"/>
              </a:tblGrid>
              <a:tr h="609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258" name="Google Shape;258;p35"/>
          <p:cNvSpPr txBox="1"/>
          <p:nvPr/>
        </p:nvSpPr>
        <p:spPr>
          <a:xfrm>
            <a:off x="2615683" y="4525347"/>
            <a:ext cx="79932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front</a:t>
            </a:r>
            <a:endParaRPr b="0" i="0" sz="1400" u="none" cap="none" strike="noStrike">
              <a:solidFill>
                <a:srgbClr val="000000"/>
              </a:solidFill>
              <a:latin typeface="Arial"/>
              <a:ea typeface="Arial"/>
              <a:cs typeface="Arial"/>
              <a:sym typeface="Arial"/>
            </a:endParaRPr>
          </a:p>
        </p:txBody>
      </p:sp>
      <p:cxnSp>
        <p:nvCxnSpPr>
          <p:cNvPr id="259" name="Google Shape;259;p35"/>
          <p:cNvCxnSpPr/>
          <p:nvPr/>
        </p:nvCxnSpPr>
        <p:spPr>
          <a:xfrm>
            <a:off x="3707005" y="4078613"/>
            <a:ext cx="525462" cy="0"/>
          </a:xfrm>
          <a:prstGeom prst="straightConnector1">
            <a:avLst/>
          </a:prstGeom>
          <a:noFill/>
          <a:ln cap="flat" cmpd="sng" w="9525">
            <a:solidFill>
              <a:srgbClr val="000000"/>
            </a:solidFill>
            <a:prstDash val="solid"/>
            <a:round/>
            <a:headEnd len="sm" w="sm" type="none"/>
            <a:tailEnd len="sm" w="sm" type="none"/>
          </a:ln>
        </p:spPr>
      </p:cxnSp>
      <p:grpSp>
        <p:nvGrpSpPr>
          <p:cNvPr id="260" name="Google Shape;260;p35"/>
          <p:cNvGrpSpPr/>
          <p:nvPr/>
        </p:nvGrpSpPr>
        <p:grpSpPr>
          <a:xfrm>
            <a:off x="4029267" y="4327850"/>
            <a:ext cx="457200" cy="98425"/>
            <a:chOff x="5108" y="1830"/>
            <a:chExt cx="288" cy="62"/>
          </a:xfrm>
        </p:grpSpPr>
        <p:cxnSp>
          <p:nvCxnSpPr>
            <p:cNvPr id="261" name="Google Shape;261;p35"/>
            <p:cNvCxnSpPr/>
            <p:nvPr/>
          </p:nvCxnSpPr>
          <p:spPr>
            <a:xfrm>
              <a:off x="5108" y="1830"/>
              <a:ext cx="288" cy="0"/>
            </a:xfrm>
            <a:prstGeom prst="straightConnector1">
              <a:avLst/>
            </a:prstGeom>
            <a:noFill/>
            <a:ln cap="flat" cmpd="sng" w="9525">
              <a:solidFill>
                <a:srgbClr val="000000"/>
              </a:solidFill>
              <a:prstDash val="solid"/>
              <a:round/>
              <a:headEnd len="sm" w="sm" type="none"/>
              <a:tailEnd len="sm" w="sm" type="none"/>
            </a:ln>
          </p:spPr>
        </p:cxnSp>
        <p:cxnSp>
          <p:nvCxnSpPr>
            <p:cNvPr id="262" name="Google Shape;262;p35"/>
            <p:cNvCxnSpPr/>
            <p:nvPr/>
          </p:nvCxnSpPr>
          <p:spPr>
            <a:xfrm>
              <a:off x="5175" y="1892"/>
              <a:ext cx="175" cy="0"/>
            </a:xfrm>
            <a:prstGeom prst="straightConnector1">
              <a:avLst/>
            </a:prstGeom>
            <a:noFill/>
            <a:ln cap="flat" cmpd="sng" w="9525">
              <a:solidFill>
                <a:srgbClr val="000000"/>
              </a:solidFill>
              <a:prstDash val="solid"/>
              <a:round/>
              <a:headEnd len="sm" w="sm" type="none"/>
              <a:tailEnd len="sm" w="sm" type="none"/>
            </a:ln>
          </p:spPr>
        </p:cxnSp>
      </p:grpSp>
      <p:cxnSp>
        <p:nvCxnSpPr>
          <p:cNvPr id="263" name="Google Shape;263;p35"/>
          <p:cNvCxnSpPr/>
          <p:nvPr/>
        </p:nvCxnSpPr>
        <p:spPr>
          <a:xfrm>
            <a:off x="4223140" y="4097271"/>
            <a:ext cx="0" cy="223837"/>
          </a:xfrm>
          <a:prstGeom prst="straightConnector1">
            <a:avLst/>
          </a:prstGeom>
          <a:noFill/>
          <a:ln cap="flat" cmpd="sng" w="9525">
            <a:solidFill>
              <a:srgbClr val="000000"/>
            </a:solidFill>
            <a:prstDash val="solid"/>
            <a:round/>
            <a:headEnd len="sm" w="sm" type="none"/>
            <a:tailEnd len="sm" w="sm" type="none"/>
          </a:ln>
        </p:spPr>
      </p:cxnSp>
      <p:sp>
        <p:nvSpPr>
          <p:cNvPr id="264" name="Google Shape;264;p35"/>
          <p:cNvSpPr txBox="1"/>
          <p:nvPr/>
        </p:nvSpPr>
        <p:spPr>
          <a:xfrm>
            <a:off x="4572000" y="3943382"/>
            <a:ext cx="15208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ourier New"/>
                <a:ea typeface="Courier New"/>
                <a:cs typeface="Courier New"/>
                <a:sym typeface="Courier New"/>
              </a:rPr>
              <a:t>rear = NULL;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6"/>
          <p:cNvPicPr preferRelativeResize="0"/>
          <p:nvPr/>
        </p:nvPicPr>
        <p:blipFill rotWithShape="1">
          <a:blip r:embed="rId3">
            <a:alphaModFix/>
          </a:blip>
          <a:srcRect b="0" l="0" r="0" t="0"/>
          <a:stretch/>
        </p:blipFill>
        <p:spPr>
          <a:xfrm>
            <a:off x="130630" y="442119"/>
            <a:ext cx="952199" cy="861372"/>
          </a:xfrm>
          <a:prstGeom prst="rect">
            <a:avLst/>
          </a:prstGeom>
          <a:noFill/>
          <a:ln>
            <a:noFill/>
          </a:ln>
        </p:spPr>
      </p:pic>
      <p:sp>
        <p:nvSpPr>
          <p:cNvPr id="270" name="Google Shape;270;p36"/>
          <p:cNvSpPr txBox="1"/>
          <p:nvPr/>
        </p:nvSpPr>
        <p:spPr>
          <a:xfrm>
            <a:off x="990600" y="274638"/>
            <a:ext cx="7696200" cy="714408"/>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4000" u="none" cap="none" strike="noStrike">
                <a:solidFill>
                  <a:srgbClr val="00B050"/>
                </a:solidFill>
                <a:latin typeface="Times New Roman"/>
                <a:ea typeface="Times New Roman"/>
                <a:cs typeface="Times New Roman"/>
                <a:sym typeface="Times New Roman"/>
              </a:rPr>
              <a:t>Linked Queue and Operations</a:t>
            </a:r>
            <a:endParaRPr/>
          </a:p>
        </p:txBody>
      </p:sp>
      <p:sp>
        <p:nvSpPr>
          <p:cNvPr id="271" name="Google Shape;271;p36"/>
          <p:cNvSpPr txBox="1"/>
          <p:nvPr/>
        </p:nvSpPr>
        <p:spPr>
          <a:xfrm>
            <a:off x="214604" y="5751549"/>
            <a:ext cx="881742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Enqueue operation: a) New node created  b) New node inserted (Enqueue complete)</a:t>
            </a:r>
            <a:endParaRPr/>
          </a:p>
        </p:txBody>
      </p:sp>
      <p:pic>
        <p:nvPicPr>
          <p:cNvPr id="272" name="Google Shape;272;p36"/>
          <p:cNvPicPr preferRelativeResize="0"/>
          <p:nvPr/>
        </p:nvPicPr>
        <p:blipFill rotWithShape="1">
          <a:blip r:embed="rId4">
            <a:alphaModFix/>
          </a:blip>
          <a:srcRect b="19569" l="0" r="0" t="0"/>
          <a:stretch/>
        </p:blipFill>
        <p:spPr>
          <a:xfrm>
            <a:off x="1082829" y="1470972"/>
            <a:ext cx="7010400" cy="1654783"/>
          </a:xfrm>
          <a:prstGeom prst="rect">
            <a:avLst/>
          </a:prstGeom>
          <a:noFill/>
          <a:ln>
            <a:noFill/>
          </a:ln>
        </p:spPr>
      </p:pic>
      <p:pic>
        <p:nvPicPr>
          <p:cNvPr id="273" name="Google Shape;273;p36"/>
          <p:cNvPicPr preferRelativeResize="0"/>
          <p:nvPr/>
        </p:nvPicPr>
        <p:blipFill rotWithShape="1">
          <a:blip r:embed="rId5">
            <a:alphaModFix/>
          </a:blip>
          <a:srcRect b="17228" l="0" r="0" t="0"/>
          <a:stretch/>
        </p:blipFill>
        <p:spPr>
          <a:xfrm>
            <a:off x="1219200" y="3368809"/>
            <a:ext cx="6705600" cy="1868478"/>
          </a:xfrm>
          <a:prstGeom prst="rect">
            <a:avLst/>
          </a:prstGeom>
          <a:noFill/>
          <a:ln>
            <a:noFill/>
          </a:ln>
        </p:spPr>
      </p:pic>
      <p:sp>
        <p:nvSpPr>
          <p:cNvPr id="274" name="Google Shape;274;p36"/>
          <p:cNvSpPr txBox="1"/>
          <p:nvPr/>
        </p:nvSpPr>
        <p:spPr>
          <a:xfrm>
            <a:off x="1614196" y="3193446"/>
            <a:ext cx="5971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a:t>
            </a:r>
            <a:endParaRPr b="0" i="0" sz="1400" u="none" cap="none" strike="noStrike">
              <a:solidFill>
                <a:srgbClr val="000000"/>
              </a:solidFill>
              <a:latin typeface="Arial"/>
              <a:ea typeface="Arial"/>
              <a:cs typeface="Arial"/>
              <a:sym typeface="Arial"/>
            </a:endParaRPr>
          </a:p>
        </p:txBody>
      </p:sp>
      <p:sp>
        <p:nvSpPr>
          <p:cNvPr id="275" name="Google Shape;275;p36"/>
          <p:cNvSpPr txBox="1"/>
          <p:nvPr/>
        </p:nvSpPr>
        <p:spPr>
          <a:xfrm>
            <a:off x="6932645" y="3216409"/>
            <a:ext cx="5971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rear</a:t>
            </a:r>
            <a:endParaRPr b="0" i="0" sz="1400" u="none" cap="none" strike="noStrike">
              <a:solidFill>
                <a:srgbClr val="000000"/>
              </a:solidFill>
              <a:latin typeface="Arial"/>
              <a:ea typeface="Arial"/>
              <a:cs typeface="Arial"/>
              <a:sym typeface="Arial"/>
            </a:endParaRPr>
          </a:p>
        </p:txBody>
      </p:sp>
      <p:sp>
        <p:nvSpPr>
          <p:cNvPr id="276" name="Google Shape;276;p36"/>
          <p:cNvSpPr txBox="1"/>
          <p:nvPr/>
        </p:nvSpPr>
        <p:spPr>
          <a:xfrm>
            <a:off x="1514669" y="5314604"/>
            <a:ext cx="5971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a:t>
            </a:r>
            <a:endParaRPr b="0" i="0" sz="1400" u="none" cap="none" strike="noStrike">
              <a:solidFill>
                <a:srgbClr val="000000"/>
              </a:solidFill>
              <a:latin typeface="Arial"/>
              <a:ea typeface="Arial"/>
              <a:cs typeface="Arial"/>
              <a:sym typeface="Arial"/>
            </a:endParaRPr>
          </a:p>
        </p:txBody>
      </p:sp>
      <p:sp>
        <p:nvSpPr>
          <p:cNvPr id="277" name="Google Shape;277;p36"/>
          <p:cNvSpPr txBox="1"/>
          <p:nvPr/>
        </p:nvSpPr>
        <p:spPr>
          <a:xfrm>
            <a:off x="6833118" y="5337567"/>
            <a:ext cx="5971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rear</a:t>
            </a:r>
            <a:endParaRPr b="0" i="0" sz="1400" u="none" cap="none" strike="noStrike">
              <a:solidFill>
                <a:srgbClr val="000000"/>
              </a:solidFill>
              <a:latin typeface="Arial"/>
              <a:ea typeface="Arial"/>
              <a:cs typeface="Arial"/>
              <a:sym typeface="Arial"/>
            </a:endParaRPr>
          </a:p>
        </p:txBody>
      </p:sp>
      <p:sp>
        <p:nvSpPr>
          <p:cNvPr id="278" name="Google Shape;278;p36"/>
          <p:cNvSpPr txBox="1"/>
          <p:nvPr/>
        </p:nvSpPr>
        <p:spPr>
          <a:xfrm>
            <a:off x="7822166" y="3854001"/>
            <a:ext cx="93927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newNode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type="title"/>
          </p:nvPr>
        </p:nvSpPr>
        <p:spPr>
          <a:xfrm>
            <a:off x="1128923" y="967025"/>
            <a:ext cx="7543800" cy="726330"/>
          </a:xfrm>
          <a:prstGeom prst="rect">
            <a:avLst/>
          </a:prstGeom>
          <a:noFill/>
          <a:ln>
            <a:noFill/>
          </a:ln>
        </p:spPr>
        <p:txBody>
          <a:bodyPr anchorCtr="0" anchor="b" bIns="34275" lIns="68550" spcFirstLastPara="1" rIns="68550" wrap="square" tIns="34275">
            <a:noAutofit/>
          </a:bodyPr>
          <a:lstStyle/>
          <a:p>
            <a:pPr indent="0" lvl="0" marL="0" rtl="0" algn="l">
              <a:lnSpc>
                <a:spcPct val="85000"/>
              </a:lnSpc>
              <a:spcBef>
                <a:spcPts val="0"/>
              </a:spcBef>
              <a:spcAft>
                <a:spcPts val="0"/>
              </a:spcAft>
              <a:buClr>
                <a:srgbClr val="00B050"/>
              </a:buClr>
              <a:buSzPts val="4800"/>
              <a:buFont typeface="Times New Roman"/>
              <a:buNone/>
            </a:pPr>
            <a:r>
              <a:rPr lang="en-US">
                <a:solidFill>
                  <a:srgbClr val="00B050"/>
                </a:solidFill>
                <a:latin typeface="Times New Roman"/>
                <a:ea typeface="Times New Roman"/>
                <a:cs typeface="Times New Roman"/>
                <a:sym typeface="Times New Roman"/>
              </a:rPr>
              <a:t>Queue</a:t>
            </a:r>
            <a:endParaRPr/>
          </a:p>
        </p:txBody>
      </p:sp>
      <p:sp>
        <p:nvSpPr>
          <p:cNvPr id="122" name="Google Shape;122;p2"/>
          <p:cNvSpPr txBox="1"/>
          <p:nvPr>
            <p:ph idx="11" type="ftr"/>
          </p:nvPr>
        </p:nvSpPr>
        <p:spPr>
          <a:xfrm>
            <a:off x="2764638" y="6453336"/>
            <a:ext cx="3617103"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b="1" lang="en-US" sz="788">
                <a:solidFill>
                  <a:schemeClr val="dk1"/>
                </a:solidFill>
                <a:latin typeface="Times New Roman"/>
                <a:ea typeface="Times New Roman"/>
                <a:cs typeface="Times New Roman"/>
                <a:sym typeface="Times New Roman"/>
              </a:rPr>
              <a:t>DATA STRUCTURE -I      UNIT-IV</a:t>
            </a:r>
            <a:endParaRPr b="1" sz="788">
              <a:solidFill>
                <a:schemeClr val="dk1"/>
              </a:solidFill>
              <a:latin typeface="Times New Roman"/>
              <a:ea typeface="Times New Roman"/>
              <a:cs typeface="Times New Roman"/>
              <a:sym typeface="Times New Roman"/>
            </a:endParaRPr>
          </a:p>
        </p:txBody>
      </p:sp>
      <p:sp>
        <p:nvSpPr>
          <p:cNvPr id="123" name="Google Shape;123;p2"/>
          <p:cNvSpPr txBox="1"/>
          <p:nvPr>
            <p:ph idx="12" type="sldNum"/>
          </p:nvPr>
        </p:nvSpPr>
        <p:spPr>
          <a:xfrm>
            <a:off x="7735955" y="6453336"/>
            <a:ext cx="984019" cy="273844"/>
          </a:xfrm>
          <a:prstGeom prst="rect">
            <a:avLst/>
          </a:prstGeom>
          <a:noFill/>
          <a:ln>
            <a:noFill/>
          </a:ln>
        </p:spPr>
        <p:txBody>
          <a:bodyPr anchorCtr="0" anchor="ctr" bIns="34275" lIns="68550" spcFirstLastPara="1" rIns="68550" wrap="square" tIns="34275">
            <a:noAutofit/>
          </a:bodyPr>
          <a:lstStyle/>
          <a:p>
            <a:pPr indent="0" lvl="0" marL="0" rtl="0" algn="r">
              <a:lnSpc>
                <a:spcPct val="100000"/>
              </a:lnSpc>
              <a:spcBef>
                <a:spcPts val="0"/>
              </a:spcBef>
              <a:spcAft>
                <a:spcPts val="0"/>
              </a:spcAft>
              <a:buSzPts val="900"/>
              <a:buNone/>
            </a:pPr>
            <a:fld id="{00000000-1234-1234-1234-123412341234}" type="slidenum">
              <a:rPr lang="en-US" sz="900">
                <a:solidFill>
                  <a:schemeClr val="dk1"/>
                </a:solidFill>
                <a:latin typeface="Times New Roman"/>
                <a:ea typeface="Times New Roman"/>
                <a:cs typeface="Times New Roman"/>
                <a:sym typeface="Times New Roman"/>
              </a:rPr>
              <a:t>‹#›</a:t>
            </a:fld>
            <a:endParaRPr sz="900">
              <a:solidFill>
                <a:schemeClr val="dk1"/>
              </a:solidFill>
              <a:latin typeface="Times New Roman"/>
              <a:ea typeface="Times New Roman"/>
              <a:cs typeface="Times New Roman"/>
              <a:sym typeface="Times New Roman"/>
            </a:endParaRPr>
          </a:p>
        </p:txBody>
      </p:sp>
      <p:pic>
        <p:nvPicPr>
          <p:cNvPr id="124" name="Google Shape;124;p2"/>
          <p:cNvPicPr preferRelativeResize="0"/>
          <p:nvPr/>
        </p:nvPicPr>
        <p:blipFill rotWithShape="1">
          <a:blip r:embed="rId3">
            <a:alphaModFix/>
          </a:blip>
          <a:srcRect b="0" l="0" r="0" t="0"/>
          <a:stretch/>
        </p:blipFill>
        <p:spPr>
          <a:xfrm>
            <a:off x="176724" y="715771"/>
            <a:ext cx="952199" cy="861372"/>
          </a:xfrm>
          <a:prstGeom prst="rect">
            <a:avLst/>
          </a:prstGeom>
          <a:noFill/>
          <a:ln>
            <a:noFill/>
          </a:ln>
        </p:spPr>
      </p:pic>
      <p:sp>
        <p:nvSpPr>
          <p:cNvPr id="125" name="Google Shape;125;p2"/>
          <p:cNvSpPr/>
          <p:nvPr/>
        </p:nvSpPr>
        <p:spPr>
          <a:xfrm>
            <a:off x="652823" y="2734517"/>
            <a:ext cx="8040856" cy="230832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800"/>
              <a:buFont typeface="Noto Sans"/>
              <a:buChar char="❑"/>
            </a:pPr>
            <a:r>
              <a:rPr b="0" i="0" lang="en-US" sz="2400" u="none" cap="none" strike="noStrike">
                <a:solidFill>
                  <a:schemeClr val="dk1"/>
                </a:solidFill>
                <a:latin typeface="Times New Roman"/>
                <a:ea typeface="Times New Roman"/>
                <a:cs typeface="Times New Roman"/>
                <a:sym typeface="Times New Roman"/>
              </a:rPr>
              <a:t>Queue as an Abstract Data Type</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chemeClr val="dk1"/>
              </a:buClr>
              <a:buSzPts val="1800"/>
              <a:buFont typeface="Noto Sans"/>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1800"/>
              <a:buFont typeface="Noto Sans"/>
              <a:buChar char="❑"/>
            </a:pPr>
            <a:r>
              <a:rPr b="0" i="0" lang="en-US" sz="2400" u="none" cap="none" strike="noStrike">
                <a:solidFill>
                  <a:schemeClr val="dk1"/>
                </a:solidFill>
                <a:latin typeface="Times New Roman"/>
                <a:ea typeface="Times New Roman"/>
                <a:cs typeface="Times New Roman"/>
                <a:sym typeface="Times New Roman"/>
              </a:rPr>
              <a:t>Representation of Queue Using Sequential Organization</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chemeClr val="dk1"/>
              </a:buClr>
              <a:buSzPts val="1800"/>
              <a:buFont typeface="Noto Sans"/>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1800"/>
              <a:buFont typeface="Noto Sans"/>
              <a:buChar char="❑"/>
            </a:pPr>
            <a:r>
              <a:rPr b="0" i="0" lang="en-US" sz="2400" u="none" cap="none" strike="noStrike">
                <a:solidFill>
                  <a:schemeClr val="dk1"/>
                </a:solidFill>
                <a:latin typeface="Times New Roman"/>
                <a:ea typeface="Times New Roman"/>
                <a:cs typeface="Times New Roman"/>
                <a:sym typeface="Times New Roman"/>
              </a:rPr>
              <a:t>Applications of  Queue</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chemeClr val="dk1"/>
              </a:buClr>
              <a:buSzPts val="1800"/>
              <a:buFont typeface="Noto San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 name="Google Shape;126;p2"/>
          <p:cNvSpPr txBox="1"/>
          <p:nvPr/>
        </p:nvSpPr>
        <p:spPr>
          <a:xfrm>
            <a:off x="652823" y="1944609"/>
            <a:ext cx="292881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Topics to be Covered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7"/>
          <p:cNvPicPr preferRelativeResize="0"/>
          <p:nvPr/>
        </p:nvPicPr>
        <p:blipFill rotWithShape="1">
          <a:blip r:embed="rId3">
            <a:alphaModFix/>
          </a:blip>
          <a:srcRect b="0" l="0" r="0" t="0"/>
          <a:stretch/>
        </p:blipFill>
        <p:spPr>
          <a:xfrm>
            <a:off x="130630" y="442119"/>
            <a:ext cx="952199" cy="861372"/>
          </a:xfrm>
          <a:prstGeom prst="rect">
            <a:avLst/>
          </a:prstGeom>
          <a:noFill/>
          <a:ln>
            <a:noFill/>
          </a:ln>
        </p:spPr>
      </p:pic>
      <p:sp>
        <p:nvSpPr>
          <p:cNvPr id="284" name="Google Shape;284;p37"/>
          <p:cNvSpPr txBox="1"/>
          <p:nvPr/>
        </p:nvSpPr>
        <p:spPr>
          <a:xfrm>
            <a:off x="990600" y="274638"/>
            <a:ext cx="7696200" cy="714408"/>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4000" u="none" cap="none" strike="noStrike">
                <a:solidFill>
                  <a:srgbClr val="00B050"/>
                </a:solidFill>
                <a:latin typeface="Times New Roman"/>
                <a:ea typeface="Times New Roman"/>
                <a:cs typeface="Times New Roman"/>
                <a:sym typeface="Times New Roman"/>
              </a:rPr>
              <a:t>Linked Queue and Operations</a:t>
            </a:r>
            <a:endParaRPr/>
          </a:p>
        </p:txBody>
      </p:sp>
      <p:sp>
        <p:nvSpPr>
          <p:cNvPr id="285" name="Google Shape;285;p37"/>
          <p:cNvSpPr txBox="1"/>
          <p:nvPr/>
        </p:nvSpPr>
        <p:spPr>
          <a:xfrm>
            <a:off x="214604" y="5751549"/>
            <a:ext cx="881742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Dequeue operation: a) Before deletion  b) First node deleted (Dequeue complete)</a:t>
            </a:r>
            <a:endParaRPr/>
          </a:p>
        </p:txBody>
      </p:sp>
      <p:pic>
        <p:nvPicPr>
          <p:cNvPr id="286" name="Google Shape;286;p37"/>
          <p:cNvPicPr preferRelativeResize="0"/>
          <p:nvPr/>
        </p:nvPicPr>
        <p:blipFill rotWithShape="1">
          <a:blip r:embed="rId4">
            <a:alphaModFix/>
          </a:blip>
          <a:srcRect b="48555" l="0" r="0" t="0"/>
          <a:stretch/>
        </p:blipFill>
        <p:spPr>
          <a:xfrm>
            <a:off x="597159" y="1363242"/>
            <a:ext cx="8151553" cy="1062718"/>
          </a:xfrm>
          <a:prstGeom prst="rect">
            <a:avLst/>
          </a:prstGeom>
          <a:noFill/>
          <a:ln>
            <a:noFill/>
          </a:ln>
        </p:spPr>
      </p:pic>
      <p:pic>
        <p:nvPicPr>
          <p:cNvPr id="287" name="Google Shape;287;p37"/>
          <p:cNvPicPr preferRelativeResize="0"/>
          <p:nvPr/>
        </p:nvPicPr>
        <p:blipFill rotWithShape="1">
          <a:blip r:embed="rId5">
            <a:alphaModFix/>
          </a:blip>
          <a:srcRect b="53195" l="0" r="0" t="0"/>
          <a:stretch/>
        </p:blipFill>
        <p:spPr>
          <a:xfrm>
            <a:off x="680746" y="3309163"/>
            <a:ext cx="7866095" cy="1062718"/>
          </a:xfrm>
          <a:prstGeom prst="rect">
            <a:avLst/>
          </a:prstGeom>
          <a:noFill/>
          <a:ln>
            <a:noFill/>
          </a:ln>
        </p:spPr>
      </p:pic>
      <p:sp>
        <p:nvSpPr>
          <p:cNvPr id="288" name="Google Shape;288;p37"/>
          <p:cNvSpPr txBox="1"/>
          <p:nvPr/>
        </p:nvSpPr>
        <p:spPr>
          <a:xfrm>
            <a:off x="1122781" y="2580728"/>
            <a:ext cx="5971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a:t>
            </a:r>
            <a:endParaRPr b="0" i="0" sz="1400" u="none" cap="none" strike="noStrike">
              <a:solidFill>
                <a:srgbClr val="000000"/>
              </a:solidFill>
              <a:latin typeface="Arial"/>
              <a:ea typeface="Arial"/>
              <a:cs typeface="Arial"/>
              <a:sym typeface="Arial"/>
            </a:endParaRPr>
          </a:p>
        </p:txBody>
      </p:sp>
      <p:sp>
        <p:nvSpPr>
          <p:cNvPr id="289" name="Google Shape;289;p37"/>
          <p:cNvSpPr txBox="1"/>
          <p:nvPr/>
        </p:nvSpPr>
        <p:spPr>
          <a:xfrm>
            <a:off x="7728858" y="2566370"/>
            <a:ext cx="5971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rear</a:t>
            </a:r>
            <a:endParaRPr b="0" i="0" sz="1400" u="none" cap="none" strike="noStrike">
              <a:solidFill>
                <a:srgbClr val="000000"/>
              </a:solidFill>
              <a:latin typeface="Arial"/>
              <a:ea typeface="Arial"/>
              <a:cs typeface="Arial"/>
              <a:sym typeface="Arial"/>
            </a:endParaRPr>
          </a:p>
        </p:txBody>
      </p:sp>
      <p:sp>
        <p:nvSpPr>
          <p:cNvPr id="290" name="Google Shape;290;p37"/>
          <p:cNvSpPr txBox="1"/>
          <p:nvPr/>
        </p:nvSpPr>
        <p:spPr>
          <a:xfrm>
            <a:off x="1060576" y="4561923"/>
            <a:ext cx="5971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a:t>
            </a:r>
            <a:endParaRPr b="0" i="0" sz="1400" u="none" cap="none" strike="noStrike">
              <a:solidFill>
                <a:srgbClr val="000000"/>
              </a:solidFill>
              <a:latin typeface="Arial"/>
              <a:ea typeface="Arial"/>
              <a:cs typeface="Arial"/>
              <a:sym typeface="Arial"/>
            </a:endParaRPr>
          </a:p>
        </p:txBody>
      </p:sp>
      <p:sp>
        <p:nvSpPr>
          <p:cNvPr id="291" name="Google Shape;291;p37"/>
          <p:cNvSpPr txBox="1"/>
          <p:nvPr/>
        </p:nvSpPr>
        <p:spPr>
          <a:xfrm>
            <a:off x="7666653" y="4547565"/>
            <a:ext cx="5971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rear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38"/>
          <p:cNvPicPr preferRelativeResize="0"/>
          <p:nvPr/>
        </p:nvPicPr>
        <p:blipFill rotWithShape="1">
          <a:blip r:embed="rId3">
            <a:alphaModFix/>
          </a:blip>
          <a:srcRect b="0" l="0" r="0" t="0"/>
          <a:stretch/>
        </p:blipFill>
        <p:spPr>
          <a:xfrm>
            <a:off x="0" y="442119"/>
            <a:ext cx="952199" cy="861372"/>
          </a:xfrm>
          <a:prstGeom prst="rect">
            <a:avLst/>
          </a:prstGeom>
          <a:noFill/>
          <a:ln>
            <a:noFill/>
          </a:ln>
        </p:spPr>
      </p:pic>
      <p:sp>
        <p:nvSpPr>
          <p:cNvPr id="297" name="Google Shape;297;p38"/>
          <p:cNvSpPr txBox="1"/>
          <p:nvPr/>
        </p:nvSpPr>
        <p:spPr>
          <a:xfrm>
            <a:off x="990600" y="274637"/>
            <a:ext cx="7845490" cy="714269"/>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b="0" i="0" lang="en-US" sz="4000" u="none" cap="none" strike="noStrike">
                <a:solidFill>
                  <a:srgbClr val="00B050"/>
                </a:solidFill>
                <a:latin typeface="Times New Roman"/>
                <a:ea typeface="Times New Roman"/>
                <a:cs typeface="Times New Roman"/>
                <a:sym typeface="Times New Roman"/>
              </a:rPr>
              <a:t>Linked Queue and Operations</a:t>
            </a:r>
            <a:endParaRPr/>
          </a:p>
        </p:txBody>
      </p:sp>
      <p:sp>
        <p:nvSpPr>
          <p:cNvPr id="298" name="Google Shape;298;p38"/>
          <p:cNvSpPr txBox="1"/>
          <p:nvPr>
            <p:ph idx="1" type="body"/>
          </p:nvPr>
        </p:nvSpPr>
        <p:spPr>
          <a:xfrm>
            <a:off x="205273" y="1156996"/>
            <a:ext cx="4152123" cy="4842587"/>
          </a:xfrm>
          <a:prstGeom prst="rect">
            <a:avLst/>
          </a:prstGeom>
          <a:noFill/>
          <a:ln>
            <a:noFill/>
          </a:ln>
        </p:spPr>
        <p:txBody>
          <a:bodyPr anchorCtr="0" anchor="t" bIns="45700" lIns="0" spcFirstLastPara="1" rIns="0" wrap="square" tIns="45700">
            <a:normAutofit/>
          </a:bodyPr>
          <a:lstStyle/>
          <a:p>
            <a:pPr indent="0" lvl="0" marL="114300" rtl="0" algn="l">
              <a:lnSpc>
                <a:spcPct val="90000"/>
              </a:lnSpc>
              <a:spcBef>
                <a:spcPts val="1200"/>
              </a:spcBef>
              <a:spcAft>
                <a:spcPts val="0"/>
              </a:spcAft>
              <a:buSzPts val="1800"/>
              <a:buNone/>
            </a:pPr>
            <a:r>
              <a:rPr lang="en-US"/>
              <a:t>struct node</a:t>
            </a:r>
            <a:endParaRPr/>
          </a:p>
          <a:p>
            <a:pPr indent="0" lvl="0" marL="114300" rtl="0" algn="l">
              <a:lnSpc>
                <a:spcPct val="90000"/>
              </a:lnSpc>
              <a:spcBef>
                <a:spcPts val="1200"/>
              </a:spcBef>
              <a:spcAft>
                <a:spcPts val="0"/>
              </a:spcAft>
              <a:buSzPts val="1800"/>
              <a:buNone/>
            </a:pPr>
            <a:r>
              <a:rPr lang="en-US"/>
              <a:t>{</a:t>
            </a:r>
            <a:endParaRPr/>
          </a:p>
          <a:p>
            <a:pPr indent="0" lvl="1" marL="571500" rtl="0" algn="l">
              <a:lnSpc>
                <a:spcPct val="90000"/>
              </a:lnSpc>
              <a:spcBef>
                <a:spcPts val="200"/>
              </a:spcBef>
              <a:spcAft>
                <a:spcPts val="0"/>
              </a:spcAft>
              <a:buSzPts val="1800"/>
              <a:buNone/>
            </a:pPr>
            <a:r>
              <a:rPr lang="en-US"/>
              <a:t>int data;</a:t>
            </a:r>
            <a:endParaRPr/>
          </a:p>
          <a:p>
            <a:pPr indent="0" lvl="1" marL="571500" rtl="0" algn="l">
              <a:lnSpc>
                <a:spcPct val="90000"/>
              </a:lnSpc>
              <a:spcBef>
                <a:spcPts val="200"/>
              </a:spcBef>
              <a:spcAft>
                <a:spcPts val="0"/>
              </a:spcAft>
              <a:buSzPts val="1800"/>
              <a:buNone/>
            </a:pPr>
            <a:r>
              <a:rPr lang="en-US"/>
              <a:t>struct node *next;</a:t>
            </a:r>
            <a:endParaRPr/>
          </a:p>
          <a:p>
            <a:pPr indent="0" lvl="0" marL="114300" rtl="0" algn="l">
              <a:lnSpc>
                <a:spcPct val="90000"/>
              </a:lnSpc>
              <a:spcBef>
                <a:spcPts val="1200"/>
              </a:spcBef>
              <a:spcAft>
                <a:spcPts val="0"/>
              </a:spcAft>
              <a:buSzPts val="1800"/>
              <a:buNone/>
            </a:pPr>
            <a:r>
              <a:rPr lang="en-US"/>
              <a:t>};</a:t>
            </a:r>
            <a:endParaRPr/>
          </a:p>
          <a:p>
            <a:pPr indent="0" lvl="0" marL="114300" rtl="0" algn="l">
              <a:lnSpc>
                <a:spcPct val="90000"/>
              </a:lnSpc>
              <a:spcBef>
                <a:spcPts val="1200"/>
              </a:spcBef>
              <a:spcAft>
                <a:spcPts val="0"/>
              </a:spcAft>
              <a:buSzPts val="1800"/>
              <a:buNone/>
            </a:pPr>
            <a:r>
              <a:rPr lang="en-US" sz="2000"/>
              <a:t>struct node *front, *rear;</a:t>
            </a:r>
            <a:endParaRPr/>
          </a:p>
          <a:p>
            <a:pPr indent="0" lvl="0" marL="114300" rtl="0" algn="l">
              <a:lnSpc>
                <a:spcPct val="90000"/>
              </a:lnSpc>
              <a:spcBef>
                <a:spcPts val="1200"/>
              </a:spcBef>
              <a:spcAft>
                <a:spcPts val="0"/>
              </a:spcAft>
              <a:buSzPts val="1800"/>
              <a:buNone/>
            </a:pPr>
            <a:r>
              <a:rPr lang="en-US"/>
              <a:t>//following statements to be initialized in main</a:t>
            </a:r>
            <a:endParaRPr/>
          </a:p>
          <a:p>
            <a:pPr indent="-342900" lvl="0" marL="457200" rtl="0" algn="l">
              <a:lnSpc>
                <a:spcPct val="90000"/>
              </a:lnSpc>
              <a:spcBef>
                <a:spcPts val="1200"/>
              </a:spcBef>
              <a:spcAft>
                <a:spcPts val="0"/>
              </a:spcAft>
              <a:buSzPts val="1800"/>
              <a:buNone/>
            </a:pPr>
            <a:r>
              <a:rPr lang="en-US" sz="2000"/>
              <a:t>front=(struct node *) malloc(sizeof(struct node));</a:t>
            </a:r>
            <a:endParaRPr/>
          </a:p>
          <a:p>
            <a:pPr indent="-342900" lvl="0" marL="457200" rtl="0" algn="l">
              <a:lnSpc>
                <a:spcPct val="90000"/>
              </a:lnSpc>
              <a:spcBef>
                <a:spcPts val="1200"/>
              </a:spcBef>
              <a:spcAft>
                <a:spcPts val="0"/>
              </a:spcAft>
              <a:buSzPts val="1800"/>
              <a:buNone/>
            </a:pPr>
            <a:r>
              <a:rPr lang="en-US" sz="2000"/>
              <a:t>front-&gt;next=NULL;</a:t>
            </a:r>
            <a:endParaRPr/>
          </a:p>
          <a:p>
            <a:pPr indent="-342900" lvl="0" marL="457200" rtl="0" algn="l">
              <a:lnSpc>
                <a:spcPct val="90000"/>
              </a:lnSpc>
              <a:spcBef>
                <a:spcPts val="1200"/>
              </a:spcBef>
              <a:spcAft>
                <a:spcPts val="0"/>
              </a:spcAft>
              <a:buSzPts val="1800"/>
              <a:buNone/>
            </a:pPr>
            <a:r>
              <a:rPr lang="en-US"/>
              <a:t>rear=NULL;</a:t>
            </a:r>
            <a:endParaRPr sz="2000"/>
          </a:p>
          <a:p>
            <a:pPr indent="0" lvl="0" marL="114300" rtl="0" algn="l">
              <a:lnSpc>
                <a:spcPct val="90000"/>
              </a:lnSpc>
              <a:spcBef>
                <a:spcPts val="1200"/>
              </a:spcBef>
              <a:spcAft>
                <a:spcPts val="0"/>
              </a:spcAft>
              <a:buSzPts val="1800"/>
              <a:buNone/>
            </a:pPr>
            <a:r>
              <a:t/>
            </a:r>
            <a:endParaRPr/>
          </a:p>
          <a:p>
            <a:pPr indent="0" lvl="0" marL="114300" rtl="0" algn="l">
              <a:lnSpc>
                <a:spcPct val="90000"/>
              </a:lnSpc>
              <a:spcBef>
                <a:spcPts val="1200"/>
              </a:spcBef>
              <a:spcAft>
                <a:spcPts val="0"/>
              </a:spcAft>
              <a:buSzPts val="1800"/>
              <a:buNone/>
            </a:pPr>
            <a:r>
              <a:t/>
            </a:r>
            <a:endParaRPr/>
          </a:p>
        </p:txBody>
      </p:sp>
      <p:sp>
        <p:nvSpPr>
          <p:cNvPr id="299" name="Google Shape;299;p38"/>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p>
            <a:pPr indent="0" lvl="0" marL="114300" rtl="0" algn="l">
              <a:lnSpc>
                <a:spcPct val="110000"/>
              </a:lnSpc>
              <a:spcBef>
                <a:spcPts val="0"/>
              </a:spcBef>
              <a:spcAft>
                <a:spcPts val="0"/>
              </a:spcAft>
              <a:buSzPts val="1800"/>
              <a:buNone/>
            </a:pPr>
            <a:r>
              <a:rPr lang="en-US" sz="2000"/>
              <a:t>int isempty()</a:t>
            </a:r>
            <a:endParaRPr/>
          </a:p>
          <a:p>
            <a:pPr indent="0" lvl="0" marL="114300" rtl="0" algn="l">
              <a:lnSpc>
                <a:spcPct val="110000"/>
              </a:lnSpc>
              <a:spcBef>
                <a:spcPts val="0"/>
              </a:spcBef>
              <a:spcAft>
                <a:spcPts val="0"/>
              </a:spcAft>
              <a:buSzPts val="1800"/>
              <a:buNone/>
            </a:pPr>
            <a:r>
              <a:rPr lang="en-US" sz="2000"/>
              <a:t>{</a:t>
            </a:r>
            <a:endParaRPr/>
          </a:p>
          <a:p>
            <a:pPr indent="0" lvl="0" marL="114300" rtl="0" algn="l">
              <a:lnSpc>
                <a:spcPct val="110000"/>
              </a:lnSpc>
              <a:spcBef>
                <a:spcPts val="0"/>
              </a:spcBef>
              <a:spcAft>
                <a:spcPts val="0"/>
              </a:spcAft>
              <a:buSzPts val="1800"/>
              <a:buNone/>
            </a:pPr>
            <a:r>
              <a:rPr lang="en-US" sz="2000"/>
              <a:t>  	if(front-&gt;next==NULL)</a:t>
            </a:r>
            <a:endParaRPr/>
          </a:p>
          <a:p>
            <a:pPr indent="0" lvl="0" marL="114300" rtl="0" algn="l">
              <a:lnSpc>
                <a:spcPct val="110000"/>
              </a:lnSpc>
              <a:spcBef>
                <a:spcPts val="0"/>
              </a:spcBef>
              <a:spcAft>
                <a:spcPts val="0"/>
              </a:spcAft>
              <a:buSzPts val="1800"/>
              <a:buNone/>
            </a:pPr>
            <a:r>
              <a:rPr lang="en-US" sz="2000"/>
              <a:t>		return 1;</a:t>
            </a:r>
            <a:endParaRPr/>
          </a:p>
          <a:p>
            <a:pPr indent="0" lvl="0" marL="114300" rtl="0" algn="l">
              <a:lnSpc>
                <a:spcPct val="110000"/>
              </a:lnSpc>
              <a:spcBef>
                <a:spcPts val="0"/>
              </a:spcBef>
              <a:spcAft>
                <a:spcPts val="0"/>
              </a:spcAft>
              <a:buSzPts val="1800"/>
              <a:buNone/>
            </a:pPr>
            <a:r>
              <a:rPr lang="en-US" sz="2000"/>
              <a:t>	else</a:t>
            </a:r>
            <a:endParaRPr/>
          </a:p>
          <a:p>
            <a:pPr indent="0" lvl="0" marL="114300" rtl="0" algn="l">
              <a:lnSpc>
                <a:spcPct val="110000"/>
              </a:lnSpc>
              <a:spcBef>
                <a:spcPts val="0"/>
              </a:spcBef>
              <a:spcAft>
                <a:spcPts val="0"/>
              </a:spcAft>
              <a:buSzPts val="1800"/>
              <a:buNone/>
            </a:pPr>
            <a:r>
              <a:rPr lang="en-US" sz="2000"/>
              <a:t>		return 0;</a:t>
            </a:r>
            <a:endParaRPr/>
          </a:p>
          <a:p>
            <a:pPr indent="0" lvl="0" marL="114300" rtl="0" algn="l">
              <a:lnSpc>
                <a:spcPct val="110000"/>
              </a:lnSpc>
              <a:spcBef>
                <a:spcPts val="0"/>
              </a:spcBef>
              <a:spcAft>
                <a:spcPts val="0"/>
              </a:spcAft>
              <a:buSzPts val="1800"/>
              <a:buNone/>
            </a:pPr>
            <a:r>
              <a:rPr lang="en-US" sz="2000"/>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39"/>
          <p:cNvPicPr preferRelativeResize="0"/>
          <p:nvPr/>
        </p:nvPicPr>
        <p:blipFill rotWithShape="1">
          <a:blip r:embed="rId3">
            <a:alphaModFix/>
          </a:blip>
          <a:srcRect b="0" l="0" r="0" t="0"/>
          <a:stretch/>
        </p:blipFill>
        <p:spPr>
          <a:xfrm>
            <a:off x="0" y="442119"/>
            <a:ext cx="952199" cy="861372"/>
          </a:xfrm>
          <a:prstGeom prst="rect">
            <a:avLst/>
          </a:prstGeom>
          <a:noFill/>
          <a:ln>
            <a:noFill/>
          </a:ln>
        </p:spPr>
      </p:pic>
      <p:sp>
        <p:nvSpPr>
          <p:cNvPr id="305" name="Google Shape;305;p39"/>
          <p:cNvSpPr txBox="1"/>
          <p:nvPr/>
        </p:nvSpPr>
        <p:spPr>
          <a:xfrm>
            <a:off x="990600" y="274637"/>
            <a:ext cx="7845490" cy="714269"/>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b="0" i="0" lang="en-US" sz="4000" u="none" cap="none" strike="noStrike">
                <a:solidFill>
                  <a:srgbClr val="00B050"/>
                </a:solidFill>
                <a:latin typeface="Times New Roman"/>
                <a:ea typeface="Times New Roman"/>
                <a:cs typeface="Times New Roman"/>
                <a:sym typeface="Times New Roman"/>
              </a:rPr>
              <a:t>Linked Queue and Operations</a:t>
            </a:r>
            <a:endParaRPr/>
          </a:p>
        </p:txBody>
      </p:sp>
      <p:sp>
        <p:nvSpPr>
          <p:cNvPr id="306" name="Google Shape;306;p39"/>
          <p:cNvSpPr txBox="1"/>
          <p:nvPr>
            <p:ph idx="2" type="body"/>
          </p:nvPr>
        </p:nvSpPr>
        <p:spPr>
          <a:xfrm>
            <a:off x="1063691" y="1231640"/>
            <a:ext cx="7240554" cy="5141167"/>
          </a:xfrm>
          <a:prstGeom prst="rect">
            <a:avLst/>
          </a:prstGeom>
          <a:noFill/>
          <a:ln>
            <a:noFill/>
          </a:ln>
        </p:spPr>
        <p:txBody>
          <a:bodyPr anchorCtr="0" anchor="t" bIns="45700" lIns="0" spcFirstLastPara="1" rIns="0" wrap="square" tIns="45700">
            <a:normAutofit/>
          </a:bodyPr>
          <a:lstStyle/>
          <a:p>
            <a:pPr indent="0" lvl="0" marL="114300" rtl="0" algn="l">
              <a:lnSpc>
                <a:spcPct val="110000"/>
              </a:lnSpc>
              <a:spcBef>
                <a:spcPts val="0"/>
              </a:spcBef>
              <a:spcAft>
                <a:spcPts val="0"/>
              </a:spcAft>
              <a:buSzPts val="1800"/>
              <a:buNone/>
            </a:pPr>
            <a:r>
              <a:rPr lang="en-US"/>
              <a:t>void enqueue(int element )</a:t>
            </a:r>
            <a:endParaRPr/>
          </a:p>
          <a:p>
            <a:pPr indent="0" lvl="0" marL="114300" rtl="0" algn="l">
              <a:lnSpc>
                <a:spcPct val="110000"/>
              </a:lnSpc>
              <a:spcBef>
                <a:spcPts val="0"/>
              </a:spcBef>
              <a:spcAft>
                <a:spcPts val="0"/>
              </a:spcAft>
              <a:buSzPts val="1800"/>
              <a:buNone/>
            </a:pPr>
            <a:r>
              <a:rPr lang="en-US"/>
              <a:t>{</a:t>
            </a:r>
            <a:endParaRPr/>
          </a:p>
          <a:p>
            <a:pPr indent="0" lvl="0" marL="114300" rtl="0" algn="l">
              <a:lnSpc>
                <a:spcPct val="110000"/>
              </a:lnSpc>
              <a:spcBef>
                <a:spcPts val="0"/>
              </a:spcBef>
              <a:spcAft>
                <a:spcPts val="0"/>
              </a:spcAft>
              <a:buSzPts val="1800"/>
              <a:buNone/>
            </a:pPr>
            <a:r>
              <a:rPr lang="en-US"/>
              <a:t>  //allocate memory to new_node </a:t>
            </a:r>
            <a:endParaRPr/>
          </a:p>
          <a:p>
            <a:pPr indent="0" lvl="0" marL="114300" rtl="0" algn="l">
              <a:lnSpc>
                <a:spcPct val="110000"/>
              </a:lnSpc>
              <a:spcBef>
                <a:spcPts val="0"/>
              </a:spcBef>
              <a:spcAft>
                <a:spcPts val="0"/>
              </a:spcAft>
              <a:buSzPts val="1800"/>
              <a:buNone/>
            </a:pPr>
            <a:r>
              <a:rPr lang="en-US"/>
              <a:t>	new_node-&gt;data=element;</a:t>
            </a:r>
            <a:endParaRPr/>
          </a:p>
          <a:p>
            <a:pPr indent="0" lvl="0" marL="114300" rtl="0" algn="l">
              <a:lnSpc>
                <a:spcPct val="110000"/>
              </a:lnSpc>
              <a:spcBef>
                <a:spcPts val="0"/>
              </a:spcBef>
              <a:spcAft>
                <a:spcPts val="0"/>
              </a:spcAft>
              <a:buSzPts val="1800"/>
              <a:buNone/>
            </a:pPr>
            <a:r>
              <a:rPr lang="en-US"/>
              <a:t>	new_node-&gt;next=NULL;</a:t>
            </a:r>
            <a:endParaRPr/>
          </a:p>
          <a:p>
            <a:pPr indent="0" lvl="0" marL="114300" rtl="0" algn="l">
              <a:lnSpc>
                <a:spcPct val="110000"/>
              </a:lnSpc>
              <a:spcBef>
                <a:spcPts val="0"/>
              </a:spcBef>
              <a:spcAft>
                <a:spcPts val="0"/>
              </a:spcAft>
              <a:buSzPts val="1800"/>
              <a:buNone/>
            </a:pPr>
            <a:r>
              <a:rPr lang="en-US"/>
              <a:t>	</a:t>
            </a:r>
            <a:r>
              <a:rPr lang="en-US" sz="2000"/>
              <a:t>if(isempty())</a:t>
            </a:r>
            <a:endParaRPr/>
          </a:p>
          <a:p>
            <a:pPr indent="0" lvl="0" marL="114300" rtl="0" algn="l">
              <a:lnSpc>
                <a:spcPct val="110000"/>
              </a:lnSpc>
              <a:spcBef>
                <a:spcPts val="0"/>
              </a:spcBef>
              <a:spcAft>
                <a:spcPts val="0"/>
              </a:spcAft>
              <a:buSzPts val="1800"/>
              <a:buNone/>
            </a:pPr>
            <a:r>
              <a:rPr lang="en-US"/>
              <a:t>	{</a:t>
            </a:r>
            <a:endParaRPr/>
          </a:p>
          <a:p>
            <a:pPr indent="0" lvl="0" marL="114300" rtl="0" algn="l">
              <a:lnSpc>
                <a:spcPct val="110000"/>
              </a:lnSpc>
              <a:spcBef>
                <a:spcPts val="0"/>
              </a:spcBef>
              <a:spcAft>
                <a:spcPts val="0"/>
              </a:spcAft>
              <a:buSzPts val="1800"/>
              <a:buNone/>
            </a:pPr>
            <a:r>
              <a:rPr lang="en-US"/>
              <a:t>		front-&gt;next=rear=new_node;</a:t>
            </a:r>
            <a:endParaRPr/>
          </a:p>
          <a:p>
            <a:pPr indent="0" lvl="0" marL="114300" rtl="0" algn="l">
              <a:lnSpc>
                <a:spcPct val="110000"/>
              </a:lnSpc>
              <a:spcBef>
                <a:spcPts val="0"/>
              </a:spcBef>
              <a:spcAft>
                <a:spcPts val="0"/>
              </a:spcAft>
              <a:buSzPts val="1800"/>
              <a:buNone/>
            </a:pPr>
            <a:r>
              <a:rPr lang="en-US"/>
              <a:t>	}</a:t>
            </a:r>
            <a:endParaRPr/>
          </a:p>
          <a:p>
            <a:pPr indent="0" lvl="0" marL="114300" rtl="0" algn="l">
              <a:lnSpc>
                <a:spcPct val="110000"/>
              </a:lnSpc>
              <a:spcBef>
                <a:spcPts val="0"/>
              </a:spcBef>
              <a:spcAft>
                <a:spcPts val="0"/>
              </a:spcAft>
              <a:buSzPts val="1800"/>
              <a:buNone/>
            </a:pPr>
            <a:r>
              <a:rPr lang="en-US"/>
              <a:t>	else</a:t>
            </a:r>
            <a:endParaRPr/>
          </a:p>
          <a:p>
            <a:pPr indent="0" lvl="0" marL="114300" rtl="0" algn="l">
              <a:lnSpc>
                <a:spcPct val="110000"/>
              </a:lnSpc>
              <a:spcBef>
                <a:spcPts val="0"/>
              </a:spcBef>
              <a:spcAft>
                <a:spcPts val="0"/>
              </a:spcAft>
              <a:buSzPts val="1800"/>
              <a:buNone/>
            </a:pPr>
            <a:r>
              <a:rPr lang="en-US"/>
              <a:t>	{</a:t>
            </a:r>
            <a:endParaRPr/>
          </a:p>
          <a:p>
            <a:pPr indent="0" lvl="0" marL="114300" rtl="0" algn="l">
              <a:lnSpc>
                <a:spcPct val="110000"/>
              </a:lnSpc>
              <a:spcBef>
                <a:spcPts val="0"/>
              </a:spcBef>
              <a:spcAft>
                <a:spcPts val="0"/>
              </a:spcAft>
              <a:buSzPts val="1800"/>
              <a:buNone/>
            </a:pPr>
            <a:r>
              <a:rPr lang="en-US"/>
              <a:t>		rear-&gt;next=new_node;</a:t>
            </a:r>
            <a:endParaRPr/>
          </a:p>
          <a:p>
            <a:pPr indent="0" lvl="0" marL="114300" rtl="0" algn="l">
              <a:lnSpc>
                <a:spcPct val="110000"/>
              </a:lnSpc>
              <a:spcBef>
                <a:spcPts val="0"/>
              </a:spcBef>
              <a:spcAft>
                <a:spcPts val="0"/>
              </a:spcAft>
              <a:buSzPts val="1800"/>
              <a:buNone/>
            </a:pPr>
            <a:r>
              <a:rPr lang="en-US"/>
              <a:t>		rear=new_node;</a:t>
            </a:r>
            <a:endParaRPr/>
          </a:p>
          <a:p>
            <a:pPr indent="0" lvl="0" marL="114300" rtl="0" algn="l">
              <a:lnSpc>
                <a:spcPct val="110000"/>
              </a:lnSpc>
              <a:spcBef>
                <a:spcPts val="0"/>
              </a:spcBef>
              <a:spcAft>
                <a:spcPts val="0"/>
              </a:spcAft>
              <a:buSzPts val="1800"/>
              <a:buNone/>
            </a:pPr>
            <a:r>
              <a:rPr lang="en-US"/>
              <a:t>	}</a:t>
            </a:r>
            <a:endParaRPr/>
          </a:p>
          <a:p>
            <a:pPr indent="0" lvl="0" marL="114300" rtl="0" algn="l">
              <a:lnSpc>
                <a:spcPct val="110000"/>
              </a:lnSpc>
              <a:spcBef>
                <a:spcPts val="0"/>
              </a:spcBef>
              <a:spcAft>
                <a:spcPts val="0"/>
              </a:spcAft>
              <a:buSzPts val="1800"/>
              <a:buNone/>
            </a:pPr>
            <a:r>
              <a:rPr lang="en-US"/>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0"/>
          <p:cNvPicPr preferRelativeResize="0"/>
          <p:nvPr/>
        </p:nvPicPr>
        <p:blipFill rotWithShape="1">
          <a:blip r:embed="rId3">
            <a:alphaModFix/>
          </a:blip>
          <a:srcRect b="0" l="0" r="0" t="0"/>
          <a:stretch/>
        </p:blipFill>
        <p:spPr>
          <a:xfrm>
            <a:off x="0" y="442119"/>
            <a:ext cx="952199" cy="861372"/>
          </a:xfrm>
          <a:prstGeom prst="rect">
            <a:avLst/>
          </a:prstGeom>
          <a:noFill/>
          <a:ln>
            <a:noFill/>
          </a:ln>
        </p:spPr>
      </p:pic>
      <p:sp>
        <p:nvSpPr>
          <p:cNvPr id="312" name="Google Shape;312;p40"/>
          <p:cNvSpPr txBox="1"/>
          <p:nvPr/>
        </p:nvSpPr>
        <p:spPr>
          <a:xfrm>
            <a:off x="990600" y="274637"/>
            <a:ext cx="7845490" cy="714269"/>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b="0" i="0" lang="en-US" sz="4000" u="none" cap="none" strike="noStrike">
                <a:solidFill>
                  <a:srgbClr val="00B050"/>
                </a:solidFill>
                <a:latin typeface="Times New Roman"/>
                <a:ea typeface="Times New Roman"/>
                <a:cs typeface="Times New Roman"/>
                <a:sym typeface="Times New Roman"/>
              </a:rPr>
              <a:t>Linked Queue and Operations</a:t>
            </a:r>
            <a:endParaRPr/>
          </a:p>
        </p:txBody>
      </p:sp>
      <p:sp>
        <p:nvSpPr>
          <p:cNvPr id="313" name="Google Shape;313;p40"/>
          <p:cNvSpPr txBox="1"/>
          <p:nvPr>
            <p:ph idx="2" type="body"/>
          </p:nvPr>
        </p:nvSpPr>
        <p:spPr>
          <a:xfrm>
            <a:off x="1278295" y="1303490"/>
            <a:ext cx="6400799" cy="5004003"/>
          </a:xfrm>
          <a:prstGeom prst="rect">
            <a:avLst/>
          </a:prstGeom>
          <a:noFill/>
          <a:ln>
            <a:noFill/>
          </a:ln>
        </p:spPr>
        <p:txBody>
          <a:bodyPr anchorCtr="0" anchor="t" bIns="45700" lIns="0" spcFirstLastPara="1" rIns="0" wrap="square" tIns="45700">
            <a:normAutofit fontScale="92500" lnSpcReduction="10000"/>
          </a:bodyPr>
          <a:lstStyle/>
          <a:p>
            <a:pPr indent="0" lvl="0" marL="114300" rtl="0" algn="l">
              <a:lnSpc>
                <a:spcPct val="110000"/>
              </a:lnSpc>
              <a:spcBef>
                <a:spcPts val="0"/>
              </a:spcBef>
              <a:spcAft>
                <a:spcPts val="0"/>
              </a:spcAft>
              <a:buSzPct val="97297"/>
              <a:buNone/>
            </a:pPr>
            <a:r>
              <a:rPr lang="en-US"/>
              <a:t>int dequeue()</a:t>
            </a:r>
            <a:endParaRPr/>
          </a:p>
          <a:p>
            <a:pPr indent="0" lvl="0" marL="114300" rtl="0" algn="l">
              <a:lnSpc>
                <a:spcPct val="110000"/>
              </a:lnSpc>
              <a:spcBef>
                <a:spcPts val="0"/>
              </a:spcBef>
              <a:spcAft>
                <a:spcPts val="0"/>
              </a:spcAft>
              <a:buSzPct val="97297"/>
              <a:buNone/>
            </a:pPr>
            <a:r>
              <a:rPr lang="en-US"/>
              <a:t>{</a:t>
            </a:r>
            <a:endParaRPr/>
          </a:p>
          <a:p>
            <a:pPr indent="0" lvl="0" marL="114300" rtl="0" algn="l">
              <a:lnSpc>
                <a:spcPct val="110000"/>
              </a:lnSpc>
              <a:spcBef>
                <a:spcPts val="0"/>
              </a:spcBef>
              <a:spcAft>
                <a:spcPts val="0"/>
              </a:spcAft>
              <a:buSzPct val="97297"/>
              <a:buNone/>
            </a:pPr>
            <a:r>
              <a:rPr lang="en-US"/>
              <a:t>	if(</a:t>
            </a:r>
            <a:r>
              <a:rPr lang="en-US" sz="2000"/>
              <a:t>isempty()</a:t>
            </a:r>
            <a:r>
              <a:rPr lang="en-US"/>
              <a:t>)</a:t>
            </a:r>
            <a:endParaRPr/>
          </a:p>
          <a:p>
            <a:pPr indent="0" lvl="0" marL="114300" rtl="0" algn="l">
              <a:lnSpc>
                <a:spcPct val="110000"/>
              </a:lnSpc>
              <a:spcBef>
                <a:spcPts val="0"/>
              </a:spcBef>
              <a:spcAft>
                <a:spcPts val="0"/>
              </a:spcAft>
              <a:buSzPct val="97297"/>
              <a:buNone/>
            </a:pPr>
            <a:r>
              <a:rPr lang="en-US"/>
              <a:t>	{</a:t>
            </a:r>
            <a:endParaRPr/>
          </a:p>
          <a:p>
            <a:pPr indent="0" lvl="0" marL="114300" rtl="0" algn="l">
              <a:lnSpc>
                <a:spcPct val="110000"/>
              </a:lnSpc>
              <a:spcBef>
                <a:spcPts val="0"/>
              </a:spcBef>
              <a:spcAft>
                <a:spcPts val="0"/>
              </a:spcAft>
              <a:buSzPct val="97297"/>
              <a:buNone/>
            </a:pPr>
            <a:r>
              <a:rPr lang="en-US"/>
              <a:t>		//print queue is empty</a:t>
            </a:r>
            <a:endParaRPr/>
          </a:p>
          <a:p>
            <a:pPr indent="0" lvl="0" marL="114300" rtl="0" algn="l">
              <a:lnSpc>
                <a:spcPct val="110000"/>
              </a:lnSpc>
              <a:spcBef>
                <a:spcPts val="0"/>
              </a:spcBef>
              <a:spcAft>
                <a:spcPts val="0"/>
              </a:spcAft>
              <a:buSzPct val="97297"/>
              <a:buNone/>
            </a:pPr>
            <a:r>
              <a:rPr lang="en-US"/>
              <a:t>		return -1;</a:t>
            </a:r>
            <a:endParaRPr/>
          </a:p>
          <a:p>
            <a:pPr indent="0" lvl="0" marL="114300" rtl="0" algn="l">
              <a:lnSpc>
                <a:spcPct val="110000"/>
              </a:lnSpc>
              <a:spcBef>
                <a:spcPts val="0"/>
              </a:spcBef>
              <a:spcAft>
                <a:spcPts val="0"/>
              </a:spcAft>
              <a:buSzPct val="97297"/>
              <a:buNone/>
            </a:pPr>
            <a:r>
              <a:rPr lang="en-US"/>
              <a:t>	}</a:t>
            </a:r>
            <a:endParaRPr/>
          </a:p>
          <a:p>
            <a:pPr indent="0" lvl="0" marL="114300" rtl="0" algn="l">
              <a:lnSpc>
                <a:spcPct val="110000"/>
              </a:lnSpc>
              <a:spcBef>
                <a:spcPts val="0"/>
              </a:spcBef>
              <a:spcAft>
                <a:spcPts val="0"/>
              </a:spcAft>
              <a:buSzPct val="97297"/>
              <a:buNone/>
            </a:pPr>
            <a:r>
              <a:rPr lang="en-US"/>
              <a:t>	else</a:t>
            </a:r>
            <a:endParaRPr/>
          </a:p>
          <a:p>
            <a:pPr indent="0" lvl="2" marL="1028700" rtl="0" algn="l">
              <a:lnSpc>
                <a:spcPct val="110000"/>
              </a:lnSpc>
              <a:spcBef>
                <a:spcPts val="0"/>
              </a:spcBef>
              <a:spcAft>
                <a:spcPts val="0"/>
              </a:spcAft>
              <a:buSzPct val="97297"/>
              <a:buNone/>
            </a:pPr>
            <a:r>
              <a:rPr lang="en-US"/>
              <a:t>{</a:t>
            </a:r>
            <a:endParaRPr sz="2000"/>
          </a:p>
          <a:p>
            <a:pPr indent="0" lvl="2" marL="1028700" rtl="0" algn="l">
              <a:lnSpc>
                <a:spcPct val="110000"/>
              </a:lnSpc>
              <a:spcBef>
                <a:spcPts val="0"/>
              </a:spcBef>
              <a:spcAft>
                <a:spcPts val="0"/>
              </a:spcAft>
              <a:buSzPct val="97297"/>
              <a:buNone/>
            </a:pPr>
            <a:r>
              <a:rPr lang="en-US" sz="2000"/>
              <a:t>	temp = front-&gt;next;</a:t>
            </a:r>
            <a:endParaRPr/>
          </a:p>
          <a:p>
            <a:pPr indent="0" lvl="2" marL="1028700" rtl="0" algn="l">
              <a:lnSpc>
                <a:spcPct val="110000"/>
              </a:lnSpc>
              <a:spcBef>
                <a:spcPts val="0"/>
              </a:spcBef>
              <a:spcAft>
                <a:spcPts val="0"/>
              </a:spcAft>
              <a:buSzPct val="97297"/>
              <a:buNone/>
            </a:pPr>
            <a:r>
              <a:rPr lang="en-US" sz="2000"/>
              <a:t>	value = temp-&gt;data;</a:t>
            </a:r>
            <a:endParaRPr/>
          </a:p>
          <a:p>
            <a:pPr indent="0" lvl="2" marL="1028700" rtl="0" algn="l">
              <a:lnSpc>
                <a:spcPct val="110000"/>
              </a:lnSpc>
              <a:spcBef>
                <a:spcPts val="0"/>
              </a:spcBef>
              <a:spcAft>
                <a:spcPts val="0"/>
              </a:spcAft>
              <a:buSzPct val="97297"/>
              <a:buNone/>
            </a:pPr>
            <a:r>
              <a:rPr lang="en-US" sz="2000"/>
              <a:t>	front-&gt;next=temp-&gt;next;</a:t>
            </a:r>
            <a:endParaRPr/>
          </a:p>
          <a:p>
            <a:pPr indent="0" lvl="2" marL="1028700" rtl="0" algn="l">
              <a:lnSpc>
                <a:spcPct val="110000"/>
              </a:lnSpc>
              <a:spcBef>
                <a:spcPts val="0"/>
              </a:spcBef>
              <a:spcAft>
                <a:spcPts val="0"/>
              </a:spcAft>
              <a:buSzPct val="97297"/>
              <a:buNone/>
            </a:pPr>
            <a:r>
              <a:rPr lang="en-US" sz="2000"/>
              <a:t>	temp-&gt;next=NULL;</a:t>
            </a:r>
            <a:endParaRPr/>
          </a:p>
          <a:p>
            <a:pPr indent="0" lvl="2" marL="1028700" rtl="0" algn="l">
              <a:lnSpc>
                <a:spcPct val="110000"/>
              </a:lnSpc>
              <a:spcBef>
                <a:spcPts val="0"/>
              </a:spcBef>
              <a:spcAft>
                <a:spcPts val="0"/>
              </a:spcAft>
              <a:buSzPct val="97297"/>
              <a:buNone/>
            </a:pPr>
            <a:r>
              <a:rPr lang="en-US" sz="2000"/>
              <a:t>	free(temp);</a:t>
            </a:r>
            <a:endParaRPr/>
          </a:p>
          <a:p>
            <a:pPr indent="0" lvl="2" marL="1028700" rtl="0" algn="l">
              <a:lnSpc>
                <a:spcPct val="110000"/>
              </a:lnSpc>
              <a:spcBef>
                <a:spcPts val="0"/>
              </a:spcBef>
              <a:spcAft>
                <a:spcPts val="0"/>
              </a:spcAft>
              <a:buSzPct val="97297"/>
              <a:buNone/>
            </a:pPr>
            <a:r>
              <a:rPr lang="en-US" sz="2000"/>
              <a:t>	return (value);</a:t>
            </a:r>
            <a:endParaRPr/>
          </a:p>
          <a:p>
            <a:pPr indent="0" lvl="2" marL="1028700" rtl="0" algn="l">
              <a:lnSpc>
                <a:spcPct val="110000"/>
              </a:lnSpc>
              <a:spcBef>
                <a:spcPts val="0"/>
              </a:spcBef>
              <a:spcAft>
                <a:spcPts val="0"/>
              </a:spcAft>
              <a:buSzPct val="97297"/>
              <a:buNone/>
            </a:pPr>
            <a:r>
              <a:rPr lang="en-US" sz="2000"/>
              <a:t>}</a:t>
            </a:r>
            <a:endParaRPr/>
          </a:p>
          <a:p>
            <a:pPr indent="0" lvl="0" marL="114300" rtl="0" algn="l">
              <a:lnSpc>
                <a:spcPct val="110000"/>
              </a:lnSpc>
              <a:spcBef>
                <a:spcPts val="0"/>
              </a:spcBef>
              <a:spcAft>
                <a:spcPts val="0"/>
              </a:spcAft>
              <a:buSzPct val="97297"/>
              <a:buNone/>
            </a:pPr>
            <a:r>
              <a:rPr lang="en-US"/>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e63c4db3a3_0_0"/>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en-US">
                <a:solidFill>
                  <a:srgbClr val="00B050"/>
                </a:solidFill>
                <a:latin typeface="Times New Roman"/>
                <a:ea typeface="Times New Roman"/>
                <a:cs typeface="Times New Roman"/>
                <a:sym typeface="Times New Roman"/>
              </a:rPr>
              <a:t>Double Ended Queue(Deque)</a:t>
            </a:r>
            <a:endParaRPr>
              <a:solidFill>
                <a:srgbClr val="00B050"/>
              </a:solidFill>
              <a:latin typeface="Times New Roman"/>
              <a:ea typeface="Times New Roman"/>
              <a:cs typeface="Times New Roman"/>
              <a:sym typeface="Times New Roman"/>
            </a:endParaRPr>
          </a:p>
        </p:txBody>
      </p:sp>
      <p:sp>
        <p:nvSpPr>
          <p:cNvPr id="320" name="Google Shape;320;ge63c4db3a3_0_0"/>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342900" lvl="0" marL="457200" rtl="0" algn="l">
              <a:lnSpc>
                <a:spcPct val="150000"/>
              </a:lnSpc>
              <a:spcBef>
                <a:spcPts val="1200"/>
              </a:spcBef>
              <a:spcAft>
                <a:spcPts val="0"/>
              </a:spcAft>
              <a:buSzPts val="1800"/>
              <a:buChar char="●"/>
            </a:pPr>
            <a:r>
              <a:rPr lang="en-US"/>
              <a:t>A double-ended queue (deque) is an abstract data type that generalizes a queue, for which elements can be added to or removed from either the front or rear.</a:t>
            </a:r>
            <a:endParaRPr/>
          </a:p>
          <a:p>
            <a:pPr indent="-342900" lvl="0" marL="457200" rtl="0" algn="l">
              <a:lnSpc>
                <a:spcPct val="150000"/>
              </a:lnSpc>
              <a:spcBef>
                <a:spcPts val="0"/>
              </a:spcBef>
              <a:spcAft>
                <a:spcPts val="0"/>
              </a:spcAft>
              <a:buSzPts val="1800"/>
              <a:buChar char="●"/>
            </a:pPr>
            <a:r>
              <a:rPr lang="en-US"/>
              <a:t>Hybrid linear structure provides all the capabilities of stacks and queues in a single data structure.</a:t>
            </a:r>
            <a:endParaRPr/>
          </a:p>
          <a:p>
            <a:pPr indent="0" lvl="0" marL="457200" rtl="0" algn="l">
              <a:lnSpc>
                <a:spcPct val="90000"/>
              </a:lnSpc>
              <a:spcBef>
                <a:spcPts val="1200"/>
              </a:spcBef>
              <a:spcAft>
                <a:spcPts val="0"/>
              </a:spcAft>
              <a:buSzPts val="1800"/>
              <a:buNone/>
            </a:pPr>
            <a:r>
              <a:t/>
            </a:r>
            <a:endParaRPr/>
          </a:p>
          <a:p>
            <a:pPr indent="0" lvl="0" marL="457200" rtl="0" algn="l">
              <a:lnSpc>
                <a:spcPct val="90000"/>
              </a:lnSpc>
              <a:spcBef>
                <a:spcPts val="1200"/>
              </a:spcBef>
              <a:spcAft>
                <a:spcPts val="200"/>
              </a:spcAft>
              <a:buSzPts val="1800"/>
              <a:buNone/>
            </a:pPr>
            <a:r>
              <a:t/>
            </a:r>
            <a:endParaRPr/>
          </a:p>
        </p:txBody>
      </p:sp>
      <p:sp>
        <p:nvSpPr>
          <p:cNvPr id="321" name="Google Shape;321;ge63c4db3a3_0_0"/>
          <p:cNvSpPr txBox="1"/>
          <p:nvPr>
            <p:ph idx="12" type="sldNum"/>
          </p:nvPr>
        </p:nvSpPr>
        <p:spPr>
          <a:xfrm>
            <a:off x="7425344" y="6459786"/>
            <a:ext cx="98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322" name="Google Shape;322;ge63c4db3a3_0_0"/>
          <p:cNvPicPr preferRelativeResize="0"/>
          <p:nvPr/>
        </p:nvPicPr>
        <p:blipFill rotWithShape="1">
          <a:blip r:embed="rId3">
            <a:alphaModFix/>
          </a:blip>
          <a:srcRect b="0" l="0" r="0" t="0"/>
          <a:stretch/>
        </p:blipFill>
        <p:spPr>
          <a:xfrm>
            <a:off x="1790700" y="4905900"/>
            <a:ext cx="5562600" cy="1085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e63c4db3a3_0_9"/>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en-US">
                <a:solidFill>
                  <a:srgbClr val="00B050"/>
                </a:solidFill>
                <a:latin typeface="Times New Roman"/>
                <a:ea typeface="Times New Roman"/>
                <a:cs typeface="Times New Roman"/>
                <a:sym typeface="Times New Roman"/>
              </a:rPr>
              <a:t>Types of deque</a:t>
            </a:r>
            <a:endParaRPr/>
          </a:p>
        </p:txBody>
      </p:sp>
      <p:sp>
        <p:nvSpPr>
          <p:cNvPr id="329" name="Google Shape;329;ge63c4db3a3_0_9"/>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1200"/>
              </a:spcBef>
              <a:spcAft>
                <a:spcPts val="0"/>
              </a:spcAft>
              <a:buSzPts val="1800"/>
              <a:buChar char="●"/>
            </a:pPr>
            <a:r>
              <a:rPr lang="en-US"/>
              <a:t>Input-restricted deque</a:t>
            </a:r>
            <a:endParaRPr/>
          </a:p>
          <a:p>
            <a:pPr indent="0" lvl="0" marL="0" rtl="0" algn="l">
              <a:lnSpc>
                <a:spcPct val="90000"/>
              </a:lnSpc>
              <a:spcBef>
                <a:spcPts val="1200"/>
              </a:spcBef>
              <a:spcAft>
                <a:spcPts val="0"/>
              </a:spcAft>
              <a:buClr>
                <a:schemeClr val="dk1"/>
              </a:buClr>
              <a:buSzPts val="1100"/>
              <a:buFont typeface="Arial"/>
              <a:buNone/>
            </a:pPr>
            <a:r>
              <a:rPr lang="en-US"/>
              <a:t>Deletion can be made from both ends , but Insertion can be made at one end only.</a:t>
            </a:r>
            <a:endParaRPr/>
          </a:p>
          <a:p>
            <a:pPr indent="-342900" lvl="0" marL="457200" rtl="0" algn="l">
              <a:lnSpc>
                <a:spcPct val="90000"/>
              </a:lnSpc>
              <a:spcBef>
                <a:spcPts val="1200"/>
              </a:spcBef>
              <a:spcAft>
                <a:spcPts val="0"/>
              </a:spcAft>
              <a:buSzPts val="1800"/>
              <a:buChar char="●"/>
            </a:pPr>
            <a:r>
              <a:rPr lang="en-US"/>
              <a:t>Output-restricted deque</a:t>
            </a:r>
            <a:endParaRPr/>
          </a:p>
          <a:p>
            <a:pPr indent="0" lvl="0" marL="0" rtl="0" algn="l">
              <a:lnSpc>
                <a:spcPct val="90000"/>
              </a:lnSpc>
              <a:spcBef>
                <a:spcPts val="1200"/>
              </a:spcBef>
              <a:spcAft>
                <a:spcPts val="0"/>
              </a:spcAft>
              <a:buClr>
                <a:schemeClr val="dk1"/>
              </a:buClr>
              <a:buSzPts val="1100"/>
              <a:buFont typeface="Arial"/>
              <a:buNone/>
            </a:pPr>
            <a:r>
              <a:rPr lang="en-US"/>
              <a:t>Insertion can be made at both ends , but Deletion can be made from one end only.</a:t>
            </a:r>
            <a:endParaRPr/>
          </a:p>
          <a:p>
            <a:pPr indent="0" lvl="0" marL="0" rtl="0" algn="l">
              <a:lnSpc>
                <a:spcPct val="90000"/>
              </a:lnSpc>
              <a:spcBef>
                <a:spcPts val="1200"/>
              </a:spcBef>
              <a:spcAft>
                <a:spcPts val="200"/>
              </a:spcAft>
              <a:buSzPts val="1800"/>
              <a:buNone/>
            </a:pPr>
            <a:r>
              <a:t/>
            </a:r>
            <a:endParaRPr/>
          </a:p>
        </p:txBody>
      </p:sp>
      <p:sp>
        <p:nvSpPr>
          <p:cNvPr id="330" name="Google Shape;330;ge63c4db3a3_0_9"/>
          <p:cNvSpPr txBox="1"/>
          <p:nvPr>
            <p:ph idx="12" type="sldNum"/>
          </p:nvPr>
        </p:nvSpPr>
        <p:spPr>
          <a:xfrm>
            <a:off x="7425344" y="6459786"/>
            <a:ext cx="98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e63c4db3a3_0_24"/>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en-US">
                <a:solidFill>
                  <a:srgbClr val="00B050"/>
                </a:solidFill>
                <a:latin typeface="Times New Roman"/>
                <a:ea typeface="Times New Roman"/>
                <a:cs typeface="Times New Roman"/>
                <a:sym typeface="Times New Roman"/>
              </a:rPr>
              <a:t>deque Operations</a:t>
            </a:r>
            <a:endParaRPr/>
          </a:p>
        </p:txBody>
      </p:sp>
      <p:sp>
        <p:nvSpPr>
          <p:cNvPr id="337" name="Google Shape;337;ge63c4db3a3_0_24"/>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342900" lvl="0" marL="457200" rtl="0" algn="l">
              <a:lnSpc>
                <a:spcPct val="150000"/>
              </a:lnSpc>
              <a:spcBef>
                <a:spcPts val="1200"/>
              </a:spcBef>
              <a:spcAft>
                <a:spcPts val="0"/>
              </a:spcAft>
              <a:buSzPts val="1800"/>
              <a:buChar char="●"/>
            </a:pPr>
            <a:r>
              <a:rPr lang="en-US"/>
              <a:t>pushRear() - Insert element at back</a:t>
            </a:r>
            <a:endParaRPr/>
          </a:p>
          <a:p>
            <a:pPr indent="-342900" lvl="0" marL="457200" rtl="0" algn="l">
              <a:lnSpc>
                <a:spcPct val="150000"/>
              </a:lnSpc>
              <a:spcBef>
                <a:spcPts val="0"/>
              </a:spcBef>
              <a:spcAft>
                <a:spcPts val="0"/>
              </a:spcAft>
              <a:buSzPts val="1800"/>
              <a:buChar char="●"/>
            </a:pPr>
            <a:r>
              <a:rPr lang="en-US"/>
              <a:t>pushFront() - Insert element at front</a:t>
            </a:r>
            <a:endParaRPr/>
          </a:p>
          <a:p>
            <a:pPr indent="-342900" lvl="0" marL="457200" rtl="0" algn="l">
              <a:lnSpc>
                <a:spcPct val="150000"/>
              </a:lnSpc>
              <a:spcBef>
                <a:spcPts val="0"/>
              </a:spcBef>
              <a:spcAft>
                <a:spcPts val="0"/>
              </a:spcAft>
              <a:buSzPts val="1800"/>
              <a:buChar char="●"/>
            </a:pPr>
            <a:r>
              <a:rPr lang="en-US"/>
              <a:t>popRear() - Remove last element</a:t>
            </a:r>
            <a:endParaRPr/>
          </a:p>
          <a:p>
            <a:pPr indent="-342900" lvl="0" marL="457200" rtl="0" algn="l">
              <a:lnSpc>
                <a:spcPct val="150000"/>
              </a:lnSpc>
              <a:spcBef>
                <a:spcPts val="0"/>
              </a:spcBef>
              <a:spcAft>
                <a:spcPts val="0"/>
              </a:spcAft>
              <a:buSzPts val="1800"/>
              <a:buChar char="●"/>
            </a:pPr>
            <a:r>
              <a:rPr lang="en-US"/>
              <a:t>popFront() - Remove first element</a:t>
            </a:r>
            <a:endParaRPr/>
          </a:p>
          <a:p>
            <a:pPr indent="-342900" lvl="0" marL="457200" rtl="0" algn="l">
              <a:lnSpc>
                <a:spcPct val="150000"/>
              </a:lnSpc>
              <a:spcBef>
                <a:spcPts val="0"/>
              </a:spcBef>
              <a:spcAft>
                <a:spcPts val="0"/>
              </a:spcAft>
              <a:buSzPts val="1800"/>
              <a:buChar char="●"/>
            </a:pPr>
            <a:r>
              <a:rPr lang="en-US"/>
              <a:t>isEmpty() – Checks whether the queue is empty or not.</a:t>
            </a:r>
            <a:endParaRPr/>
          </a:p>
          <a:p>
            <a:pPr indent="0" lvl="0" marL="457200" rtl="0" algn="l">
              <a:lnSpc>
                <a:spcPct val="90000"/>
              </a:lnSpc>
              <a:spcBef>
                <a:spcPts val="1200"/>
              </a:spcBef>
              <a:spcAft>
                <a:spcPts val="0"/>
              </a:spcAft>
              <a:buSzPts val="1800"/>
              <a:buNone/>
            </a:pPr>
            <a:r>
              <a:t/>
            </a:r>
            <a:endParaRPr/>
          </a:p>
          <a:p>
            <a:pPr indent="0" lvl="0" marL="0" rtl="0" algn="l">
              <a:lnSpc>
                <a:spcPct val="90000"/>
              </a:lnSpc>
              <a:spcBef>
                <a:spcPts val="1200"/>
              </a:spcBef>
              <a:spcAft>
                <a:spcPts val="200"/>
              </a:spcAft>
              <a:buSzPts val="1800"/>
              <a:buNone/>
            </a:pPr>
            <a:r>
              <a:t/>
            </a:r>
            <a:endParaRPr/>
          </a:p>
        </p:txBody>
      </p:sp>
      <p:sp>
        <p:nvSpPr>
          <p:cNvPr id="338" name="Google Shape;338;ge63c4db3a3_0_24"/>
          <p:cNvSpPr txBox="1"/>
          <p:nvPr>
            <p:ph idx="12" type="sldNum"/>
          </p:nvPr>
        </p:nvSpPr>
        <p:spPr>
          <a:xfrm>
            <a:off x="7425344" y="6459786"/>
            <a:ext cx="98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e63c4db3a3_0_40"/>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1100"/>
              <a:buFont typeface="Arial"/>
              <a:buNone/>
            </a:pPr>
            <a:r>
              <a:rPr lang="en-US">
                <a:solidFill>
                  <a:srgbClr val="00B050"/>
                </a:solidFill>
                <a:latin typeface="Times New Roman"/>
                <a:ea typeface="Times New Roman"/>
                <a:cs typeface="Times New Roman"/>
                <a:sym typeface="Times New Roman"/>
              </a:rPr>
              <a:t>deque Example</a:t>
            </a:r>
            <a:endParaRPr/>
          </a:p>
        </p:txBody>
      </p:sp>
      <p:sp>
        <p:nvSpPr>
          <p:cNvPr id="345" name="Google Shape;345;ge63c4db3a3_0_40"/>
          <p:cNvSpPr txBox="1"/>
          <p:nvPr>
            <p:ph idx="1" type="body"/>
          </p:nvPr>
        </p:nvSpPr>
        <p:spPr>
          <a:xfrm>
            <a:off x="822959" y="1845734"/>
            <a:ext cx="75438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1800"/>
              <a:buNone/>
            </a:pPr>
            <a:r>
              <a:t/>
            </a:r>
            <a:endParaRPr/>
          </a:p>
          <a:p>
            <a:pPr indent="0" lvl="0" marL="0" rtl="0" algn="l">
              <a:lnSpc>
                <a:spcPct val="90000"/>
              </a:lnSpc>
              <a:spcBef>
                <a:spcPts val="1200"/>
              </a:spcBef>
              <a:spcAft>
                <a:spcPts val="0"/>
              </a:spcAft>
              <a:buSzPts val="1800"/>
              <a:buNone/>
            </a:pPr>
            <a:r>
              <a:t/>
            </a:r>
            <a:endParaRPr/>
          </a:p>
          <a:p>
            <a:pPr indent="0" lvl="0" marL="0" rtl="0" algn="l">
              <a:lnSpc>
                <a:spcPct val="90000"/>
              </a:lnSpc>
              <a:spcBef>
                <a:spcPts val="1200"/>
              </a:spcBef>
              <a:spcAft>
                <a:spcPts val="0"/>
              </a:spcAft>
              <a:buClr>
                <a:schemeClr val="dk1"/>
              </a:buClr>
              <a:buSzPts val="1100"/>
              <a:buFont typeface="Arial"/>
              <a:buNone/>
            </a:pPr>
            <a:r>
              <a:t/>
            </a:r>
            <a:endParaRPr/>
          </a:p>
          <a:p>
            <a:pPr indent="0" lvl="0" marL="0" rtl="0" algn="l">
              <a:lnSpc>
                <a:spcPct val="90000"/>
              </a:lnSpc>
              <a:spcBef>
                <a:spcPts val="1200"/>
              </a:spcBef>
              <a:spcAft>
                <a:spcPts val="200"/>
              </a:spcAft>
              <a:buSzPts val="1800"/>
              <a:buNone/>
            </a:pPr>
            <a:r>
              <a:t/>
            </a:r>
            <a:endParaRPr/>
          </a:p>
        </p:txBody>
      </p:sp>
      <p:sp>
        <p:nvSpPr>
          <p:cNvPr id="346" name="Google Shape;346;ge63c4db3a3_0_40"/>
          <p:cNvSpPr txBox="1"/>
          <p:nvPr>
            <p:ph idx="12" type="sldNum"/>
          </p:nvPr>
        </p:nvSpPr>
        <p:spPr>
          <a:xfrm>
            <a:off x="7425344" y="6459786"/>
            <a:ext cx="9840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graphicFrame>
        <p:nvGraphicFramePr>
          <p:cNvPr id="347" name="Google Shape;347;ge63c4db3a3_0_40"/>
          <p:cNvGraphicFramePr/>
          <p:nvPr/>
        </p:nvGraphicFramePr>
        <p:xfrm>
          <a:off x="952500" y="2164400"/>
          <a:ext cx="3000000" cy="3000000"/>
        </p:xfrm>
        <a:graphic>
          <a:graphicData uri="http://schemas.openxmlformats.org/drawingml/2006/table">
            <a:tbl>
              <a:tblPr>
                <a:noFill/>
                <a:tableStyleId>{4BBD7534-45CF-49EF-B2B1-52DAE6B46365}</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Operation</a:t>
                      </a:r>
                      <a:endParaRPr b="1" sz="2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Deque content</a:t>
                      </a:r>
                      <a:endParaRPr b="1" sz="2000" u="none" cap="none" strike="noStrike"/>
                    </a:p>
                  </a:txBody>
                  <a:tcPr marT="91425" marB="91425" marR="91425" marL="91425"/>
                </a:tc>
              </a:tr>
              <a:tr h="381000">
                <a:tc>
                  <a:txBody>
                    <a:bodyPr/>
                    <a:lstStyle/>
                    <a:p>
                      <a:pPr indent="0" lvl="0" marL="0" marR="0" rtl="0" algn="l">
                        <a:lnSpc>
                          <a:spcPct val="90000"/>
                        </a:lnSpc>
                        <a:spcBef>
                          <a:spcPts val="0"/>
                        </a:spcBef>
                        <a:spcAft>
                          <a:spcPts val="0"/>
                        </a:spcAft>
                        <a:buClr>
                          <a:schemeClr val="dk1"/>
                        </a:buClr>
                        <a:buSzPts val="1100"/>
                        <a:buFont typeface="Arial"/>
                        <a:buNone/>
                      </a:pPr>
                      <a:r>
                        <a:rPr lang="en-US" sz="2000" u="none" cap="none" strike="noStrike">
                          <a:solidFill>
                            <a:srgbClr val="3F3F3F"/>
                          </a:solidFill>
                        </a:rPr>
                        <a:t>pushFront(‘a’)</a:t>
                      </a:r>
                      <a:endParaRPr sz="1400" u="none" cap="none" strike="noStrike"/>
                    </a:p>
                  </a:txBody>
                  <a:tcPr marT="91425" marB="91425" marR="91425" marL="91425"/>
                </a:tc>
                <a:tc>
                  <a:txBody>
                    <a:bodyPr/>
                    <a:lstStyle/>
                    <a:p>
                      <a:pPr indent="0" lvl="0" marL="0" marR="0" rtl="0" algn="l">
                        <a:lnSpc>
                          <a:spcPct val="90000"/>
                        </a:lnSpc>
                        <a:spcBef>
                          <a:spcPts val="0"/>
                        </a:spcBef>
                        <a:spcAft>
                          <a:spcPts val="0"/>
                        </a:spcAft>
                        <a:buClr>
                          <a:schemeClr val="dk1"/>
                        </a:buClr>
                        <a:buSzPts val="1100"/>
                        <a:buFont typeface="Arial"/>
                        <a:buNone/>
                      </a:pPr>
                      <a:r>
                        <a:rPr lang="en-US" sz="2000" u="none" cap="none" strike="noStrike">
                          <a:solidFill>
                            <a:srgbClr val="3F3F3F"/>
                          </a:solidFill>
                        </a:rPr>
                        <a:t>[‘a’]</a:t>
                      </a:r>
                      <a:endParaRPr sz="1400" u="none" cap="none" strike="noStrike"/>
                    </a:p>
                  </a:txBody>
                  <a:tcPr marT="91425" marB="91425" marR="91425" marL="91425"/>
                </a:tc>
              </a:tr>
              <a:tr h="381000">
                <a:tc>
                  <a:txBody>
                    <a:bodyPr/>
                    <a:lstStyle/>
                    <a:p>
                      <a:pPr indent="0" lvl="0" marL="0" marR="0" rtl="0" algn="l">
                        <a:lnSpc>
                          <a:spcPct val="90000"/>
                        </a:lnSpc>
                        <a:spcBef>
                          <a:spcPts val="0"/>
                        </a:spcBef>
                        <a:spcAft>
                          <a:spcPts val="0"/>
                        </a:spcAft>
                        <a:buClr>
                          <a:schemeClr val="dk1"/>
                        </a:buClr>
                        <a:buSzPts val="1100"/>
                        <a:buFont typeface="Arial"/>
                        <a:buNone/>
                      </a:pPr>
                      <a:r>
                        <a:rPr lang="en-US" sz="2000" u="none" cap="none" strike="noStrike">
                          <a:solidFill>
                            <a:srgbClr val="3F3F3F"/>
                          </a:solidFill>
                        </a:rPr>
                        <a:t>pushFront(‘b’)</a:t>
                      </a:r>
                      <a:endParaRPr sz="1400" u="none" cap="none" strike="noStrike"/>
                    </a:p>
                  </a:txBody>
                  <a:tcPr marT="91425" marB="91425" marR="91425" marL="91425"/>
                </a:tc>
                <a:tc>
                  <a:txBody>
                    <a:bodyPr/>
                    <a:lstStyle/>
                    <a:p>
                      <a:pPr indent="0" lvl="0" marL="0" marR="0" rtl="0" algn="l">
                        <a:lnSpc>
                          <a:spcPct val="90000"/>
                        </a:lnSpc>
                        <a:spcBef>
                          <a:spcPts val="0"/>
                        </a:spcBef>
                        <a:spcAft>
                          <a:spcPts val="0"/>
                        </a:spcAft>
                        <a:buClr>
                          <a:srgbClr val="000000"/>
                        </a:buClr>
                        <a:buSzPts val="2000"/>
                        <a:buFont typeface="Arial"/>
                        <a:buNone/>
                      </a:pPr>
                      <a:r>
                        <a:rPr lang="en-US" sz="2000" u="none" cap="none" strike="noStrike">
                          <a:solidFill>
                            <a:srgbClr val="3F3F3F"/>
                          </a:solidFill>
                        </a:rPr>
                        <a:t>[‘b’ , ‘a’]</a:t>
                      </a:r>
                      <a:endParaRPr sz="1400" u="none" cap="none" strike="noStrike"/>
                    </a:p>
                  </a:txBody>
                  <a:tcPr marT="91425" marB="91425" marR="91425" marL="91425"/>
                </a:tc>
              </a:tr>
              <a:tr h="381000">
                <a:tc>
                  <a:txBody>
                    <a:bodyPr/>
                    <a:lstStyle/>
                    <a:p>
                      <a:pPr indent="0" lvl="0" marL="0" marR="0" rtl="0" algn="l">
                        <a:lnSpc>
                          <a:spcPct val="90000"/>
                        </a:lnSpc>
                        <a:spcBef>
                          <a:spcPts val="0"/>
                        </a:spcBef>
                        <a:spcAft>
                          <a:spcPts val="0"/>
                        </a:spcAft>
                        <a:buClr>
                          <a:schemeClr val="dk1"/>
                        </a:buClr>
                        <a:buSzPts val="1100"/>
                        <a:buFont typeface="Arial"/>
                        <a:buNone/>
                      </a:pPr>
                      <a:r>
                        <a:rPr lang="en-US" sz="2000" u="none" cap="none" strike="noStrike">
                          <a:solidFill>
                            <a:srgbClr val="3F3F3F"/>
                          </a:solidFill>
                        </a:rPr>
                        <a:t>pushRear(‘c’)</a:t>
                      </a:r>
                      <a:endParaRPr sz="1400" u="none" cap="none" strike="noStrike"/>
                    </a:p>
                  </a:txBody>
                  <a:tcPr marT="91425" marB="91425" marR="91425" marL="91425"/>
                </a:tc>
                <a:tc>
                  <a:txBody>
                    <a:bodyPr/>
                    <a:lstStyle/>
                    <a:p>
                      <a:pPr indent="0" lvl="0" marL="0" marR="0" rtl="0" algn="l">
                        <a:lnSpc>
                          <a:spcPct val="90000"/>
                        </a:lnSpc>
                        <a:spcBef>
                          <a:spcPts val="0"/>
                        </a:spcBef>
                        <a:spcAft>
                          <a:spcPts val="0"/>
                        </a:spcAft>
                        <a:buClr>
                          <a:schemeClr val="dk1"/>
                        </a:buClr>
                        <a:buSzPts val="1100"/>
                        <a:buFont typeface="Arial"/>
                        <a:buNone/>
                      </a:pPr>
                      <a:r>
                        <a:rPr lang="en-US" sz="2000" u="none" cap="none" strike="noStrike">
                          <a:solidFill>
                            <a:srgbClr val="3F3F3F"/>
                          </a:solidFill>
                        </a:rPr>
                        <a:t>[‘b’ , ‘a’ , ‘c’]</a:t>
                      </a:r>
                      <a:endParaRPr sz="2000" u="none" cap="none" strike="noStrike">
                        <a:solidFill>
                          <a:srgbClr val="3F3F3F"/>
                        </a:solidFill>
                      </a:endParaRPr>
                    </a:p>
                    <a:p>
                      <a:pPr indent="0" lvl="0" marL="0" marR="0" rtl="0" algn="l">
                        <a:lnSpc>
                          <a:spcPct val="100000"/>
                        </a:lnSpc>
                        <a:spcBef>
                          <a:spcPts val="20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90000"/>
                        </a:lnSpc>
                        <a:spcBef>
                          <a:spcPts val="0"/>
                        </a:spcBef>
                        <a:spcAft>
                          <a:spcPts val="0"/>
                        </a:spcAft>
                        <a:buClr>
                          <a:schemeClr val="dk1"/>
                        </a:buClr>
                        <a:buSzPts val="1100"/>
                        <a:buFont typeface="Arial"/>
                        <a:buNone/>
                      </a:pPr>
                      <a:r>
                        <a:rPr lang="en-US" sz="2000" u="none" cap="none" strike="noStrike">
                          <a:solidFill>
                            <a:srgbClr val="3F3F3F"/>
                          </a:solidFill>
                        </a:rPr>
                        <a:t>popFront()</a:t>
                      </a:r>
                      <a:endParaRPr sz="2000" u="none" cap="none" strike="noStrike">
                        <a:solidFill>
                          <a:srgbClr val="3F3F3F"/>
                        </a:solidFill>
                      </a:endParaRPr>
                    </a:p>
                  </a:txBody>
                  <a:tcPr marT="91425" marB="91425" marR="91425" marL="91425"/>
                </a:tc>
                <a:tc>
                  <a:txBody>
                    <a:bodyPr/>
                    <a:lstStyle/>
                    <a:p>
                      <a:pPr indent="0" lvl="0" marL="0" marR="0" rtl="0" algn="l">
                        <a:lnSpc>
                          <a:spcPct val="90000"/>
                        </a:lnSpc>
                        <a:spcBef>
                          <a:spcPts val="0"/>
                        </a:spcBef>
                        <a:spcAft>
                          <a:spcPts val="0"/>
                        </a:spcAft>
                        <a:buClr>
                          <a:schemeClr val="dk1"/>
                        </a:buClr>
                        <a:buSzPts val="1100"/>
                        <a:buFont typeface="Arial"/>
                        <a:buNone/>
                      </a:pPr>
                      <a:r>
                        <a:rPr lang="en-US" sz="2000" u="none" cap="none" strike="noStrike">
                          <a:solidFill>
                            <a:srgbClr val="3F3F3F"/>
                          </a:solidFill>
                        </a:rPr>
                        <a:t>[‘a’ , ‘c’]</a:t>
                      </a:r>
                      <a:endParaRPr sz="2000" u="none" cap="none" strike="noStrike">
                        <a:solidFill>
                          <a:srgbClr val="3F3F3F"/>
                        </a:solidFill>
                      </a:endParaRPr>
                    </a:p>
                  </a:txBody>
                  <a:tcPr marT="91425" marB="91425" marR="91425" marL="91425"/>
                </a:tc>
              </a:tr>
              <a:tr h="381000">
                <a:tc>
                  <a:txBody>
                    <a:bodyPr/>
                    <a:lstStyle/>
                    <a:p>
                      <a:pPr indent="0" lvl="0" marL="0" marR="0" rtl="0" algn="l">
                        <a:lnSpc>
                          <a:spcPct val="90000"/>
                        </a:lnSpc>
                        <a:spcBef>
                          <a:spcPts val="0"/>
                        </a:spcBef>
                        <a:spcAft>
                          <a:spcPts val="0"/>
                        </a:spcAft>
                        <a:buClr>
                          <a:schemeClr val="dk1"/>
                        </a:buClr>
                        <a:buSzPts val="1100"/>
                        <a:buFont typeface="Arial"/>
                        <a:buNone/>
                      </a:pPr>
                      <a:r>
                        <a:rPr lang="en-US" sz="2000" u="none" cap="none" strike="noStrike">
                          <a:solidFill>
                            <a:srgbClr val="3F3F3F"/>
                          </a:solidFill>
                        </a:rPr>
                        <a:t>popRear()</a:t>
                      </a:r>
                      <a:endParaRPr sz="2000" u="none" cap="none" strike="noStrike">
                        <a:solidFill>
                          <a:srgbClr val="3F3F3F"/>
                        </a:solidFill>
                      </a:endParaRPr>
                    </a:p>
                  </a:txBody>
                  <a:tcPr marT="91425" marB="91425" marR="91425" marL="91425"/>
                </a:tc>
                <a:tc>
                  <a:txBody>
                    <a:bodyPr/>
                    <a:lstStyle/>
                    <a:p>
                      <a:pPr indent="0" lvl="0" marL="0" marR="0" rtl="0" algn="l">
                        <a:lnSpc>
                          <a:spcPct val="90000"/>
                        </a:lnSpc>
                        <a:spcBef>
                          <a:spcPts val="0"/>
                        </a:spcBef>
                        <a:spcAft>
                          <a:spcPts val="0"/>
                        </a:spcAft>
                        <a:buClr>
                          <a:schemeClr val="dk1"/>
                        </a:buClr>
                        <a:buSzPts val="1100"/>
                        <a:buFont typeface="Arial"/>
                        <a:buNone/>
                      </a:pPr>
                      <a:r>
                        <a:rPr lang="en-US" sz="2000" u="none" cap="none" strike="noStrike">
                          <a:solidFill>
                            <a:srgbClr val="3F3F3F"/>
                          </a:solidFill>
                        </a:rPr>
                        <a:t>[‘a’]</a:t>
                      </a:r>
                      <a:endParaRPr sz="2000" u="none" cap="none" strike="noStrike">
                        <a:solidFill>
                          <a:srgbClr val="3F3F3F"/>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7"/>
          <p:cNvSpPr txBox="1"/>
          <p:nvPr>
            <p:ph type="title"/>
          </p:nvPr>
        </p:nvSpPr>
        <p:spPr>
          <a:xfrm>
            <a:off x="533400" y="571500"/>
            <a:ext cx="8229600" cy="62865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00B050"/>
              </a:buClr>
              <a:buSzPts val="4000"/>
              <a:buFont typeface="Times New Roman"/>
              <a:buNone/>
            </a:pPr>
            <a:r>
              <a:rPr lang="en-US" sz="4000">
                <a:solidFill>
                  <a:srgbClr val="00B050"/>
                </a:solidFill>
                <a:latin typeface="Times New Roman"/>
                <a:ea typeface="Times New Roman"/>
                <a:cs typeface="Times New Roman"/>
                <a:sym typeface="Times New Roman"/>
              </a:rPr>
              <a:t>Queue Applications: Job Scheduling</a:t>
            </a:r>
            <a:endParaRPr/>
          </a:p>
        </p:txBody>
      </p:sp>
      <p:sp>
        <p:nvSpPr>
          <p:cNvPr id="353" name="Google Shape;353;p17"/>
          <p:cNvSpPr txBox="1"/>
          <p:nvPr>
            <p:ph idx="1" type="body"/>
          </p:nvPr>
        </p:nvSpPr>
        <p:spPr>
          <a:xfrm>
            <a:off x="371475" y="1847850"/>
            <a:ext cx="8229600" cy="6172200"/>
          </a:xfrm>
          <a:prstGeom prst="rect">
            <a:avLst/>
          </a:prstGeom>
          <a:noFill/>
          <a:ln>
            <a:noFill/>
          </a:ln>
        </p:spPr>
        <p:txBody>
          <a:bodyPr anchorCtr="0" anchor="t" bIns="45700" lIns="0" spcFirstLastPara="1" rIns="0" wrap="square" tIns="45700">
            <a:normAutofit/>
          </a:bodyPr>
          <a:lstStyle/>
          <a:p>
            <a:pPr indent="-91440" lvl="0" marL="91440" rtl="0" algn="just">
              <a:lnSpc>
                <a:spcPct val="90000"/>
              </a:lnSpc>
              <a:spcBef>
                <a:spcPts val="0"/>
              </a:spcBef>
              <a:spcAft>
                <a:spcPts val="0"/>
              </a:spcAft>
              <a:buSzPts val="2000"/>
              <a:buFont typeface="Noto Sans"/>
              <a:buChar char="❖"/>
            </a:pPr>
            <a:r>
              <a:rPr lang="en-US"/>
              <a:t>Job scheduling is the process of allocating system resources to many different tasks by an operating system (OS). </a:t>
            </a:r>
            <a:endParaRPr/>
          </a:p>
          <a:p>
            <a:pPr indent="-91440" lvl="0" marL="91440" rtl="0" algn="just">
              <a:lnSpc>
                <a:spcPct val="90000"/>
              </a:lnSpc>
              <a:spcBef>
                <a:spcPts val="1400"/>
              </a:spcBef>
              <a:spcAft>
                <a:spcPts val="0"/>
              </a:spcAft>
              <a:buSzPts val="2000"/>
              <a:buFont typeface="Noto Sans"/>
              <a:buChar char="❖"/>
            </a:pPr>
            <a:r>
              <a:rPr lang="en-US"/>
              <a:t>The system handles prioritized job queues that are awaiting CPU time and it should determine which job to be taken from which queue and the amount of time to be allocated for the job. </a:t>
            </a:r>
            <a:endParaRPr/>
          </a:p>
          <a:p>
            <a:pPr indent="-91440" lvl="0" marL="91440" rtl="0" algn="just">
              <a:lnSpc>
                <a:spcPct val="90000"/>
              </a:lnSpc>
              <a:spcBef>
                <a:spcPts val="1400"/>
              </a:spcBef>
              <a:spcAft>
                <a:spcPts val="0"/>
              </a:spcAft>
              <a:buSzPts val="2000"/>
              <a:buFont typeface="Noto Sans"/>
              <a:buChar char="❖"/>
            </a:pPr>
            <a:r>
              <a:rPr lang="en-US"/>
              <a:t>This type of scheduling makes sure that all jobs are carried out fairly and on time.</a:t>
            </a:r>
            <a:endParaRPr/>
          </a:p>
          <a:p>
            <a:pPr indent="-91440" lvl="0" marL="91440" rtl="0" algn="just">
              <a:lnSpc>
                <a:spcPct val="90000"/>
              </a:lnSpc>
              <a:spcBef>
                <a:spcPts val="1400"/>
              </a:spcBef>
              <a:spcAft>
                <a:spcPts val="0"/>
              </a:spcAft>
              <a:buSzPts val="2000"/>
              <a:buFont typeface="Noto Sans"/>
              <a:buChar char="❖"/>
            </a:pPr>
            <a:r>
              <a:rPr lang="en-US"/>
              <a:t>Job scheduling is performed using job schedulers. Job schedulers are programs that enable scheduling and, at times, track computer "batch" jobs, or units of work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 calcmode="lin" valueType="num">
                                      <p:cBhvr additive="base">
                                        <p:cTn dur="500"/>
                                        <p:tgtEl>
                                          <p:spTgt spid="35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 calcmode="lin" valueType="num">
                                      <p:cBhvr additive="base">
                                        <p:cTn dur="500"/>
                                        <p:tgtEl>
                                          <p:spTgt spid="35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 calcmode="lin" valueType="num">
                                      <p:cBhvr additive="base">
                                        <p:cTn dur="500"/>
                                        <p:tgtEl>
                                          <p:spTgt spid="35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anim calcmode="lin" valueType="num">
                                      <p:cBhvr additive="base">
                                        <p:cTn dur="500"/>
                                        <p:tgtEl>
                                          <p:spTgt spid="35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8"/>
          <p:cNvSpPr txBox="1"/>
          <p:nvPr>
            <p:ph idx="1" type="body"/>
          </p:nvPr>
        </p:nvSpPr>
        <p:spPr>
          <a:xfrm>
            <a:off x="949568" y="0"/>
            <a:ext cx="7543801"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lang="en-US"/>
              <a:t>The Operating System maintains the following important process scheduling queues −</a:t>
            </a:r>
            <a:endParaRPr/>
          </a:p>
          <a:p>
            <a:pPr indent="-91440" lvl="0" marL="91440" rtl="0" algn="l">
              <a:lnSpc>
                <a:spcPct val="90000"/>
              </a:lnSpc>
              <a:spcBef>
                <a:spcPts val="1400"/>
              </a:spcBef>
              <a:spcAft>
                <a:spcPts val="0"/>
              </a:spcAft>
              <a:buSzPts val="2000"/>
              <a:buChar char=" "/>
            </a:pPr>
            <a:r>
              <a:rPr b="1" lang="en-US"/>
              <a:t>Job queue</a:t>
            </a:r>
            <a:r>
              <a:rPr lang="en-US"/>
              <a:t> − This queue keeps all the processes in the system.</a:t>
            </a:r>
            <a:endParaRPr/>
          </a:p>
          <a:p>
            <a:pPr indent="-91440" lvl="0" marL="91440" rtl="0" algn="l">
              <a:lnSpc>
                <a:spcPct val="90000"/>
              </a:lnSpc>
              <a:spcBef>
                <a:spcPts val="1400"/>
              </a:spcBef>
              <a:spcAft>
                <a:spcPts val="0"/>
              </a:spcAft>
              <a:buSzPts val="2000"/>
              <a:buChar char=" "/>
            </a:pPr>
            <a:r>
              <a:rPr b="1" lang="en-US"/>
              <a:t>Ready queue</a:t>
            </a:r>
            <a:r>
              <a:rPr lang="en-US"/>
              <a:t> − This queue keeps a set of all processes residing in main memory, ready and waiting to execute. A new process is always put in this queue.</a:t>
            </a:r>
            <a:endParaRPr/>
          </a:p>
          <a:p>
            <a:pPr indent="-91440" lvl="0" marL="91440" rtl="0" algn="l">
              <a:lnSpc>
                <a:spcPct val="90000"/>
              </a:lnSpc>
              <a:spcBef>
                <a:spcPts val="1400"/>
              </a:spcBef>
              <a:spcAft>
                <a:spcPts val="0"/>
              </a:spcAft>
              <a:buSzPts val="2000"/>
              <a:buChar char=" "/>
            </a:pPr>
            <a:r>
              <a:rPr b="1" lang="en-US"/>
              <a:t>Device queues</a:t>
            </a:r>
            <a:r>
              <a:rPr lang="en-US"/>
              <a:t> − The processes which are blocked due to unavailability of an I/O device constitute this queue.</a:t>
            </a:r>
            <a:endParaRPr/>
          </a:p>
          <a:p>
            <a:pPr indent="0" lvl="0" marL="91440" rtl="0" algn="l">
              <a:lnSpc>
                <a:spcPct val="90000"/>
              </a:lnSpc>
              <a:spcBef>
                <a:spcPts val="1400"/>
              </a:spcBef>
              <a:spcAft>
                <a:spcPts val="0"/>
              </a:spcAft>
              <a:buSzPts val="2000"/>
              <a:buNone/>
            </a:pPr>
            <a:r>
              <a:t/>
            </a:r>
            <a:endParaRPr/>
          </a:p>
        </p:txBody>
      </p:sp>
      <p:sp>
        <p:nvSpPr>
          <p:cNvPr id="359" name="Google Shape;359;p1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STRUCTURE -I      UNIT-IV</a:t>
            </a:r>
            <a:endParaRPr/>
          </a:p>
        </p:txBody>
      </p:sp>
      <p:sp>
        <p:nvSpPr>
          <p:cNvPr id="360" name="Google Shape;360;p1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Process Scheduling Queuing" id="361" name="Google Shape;361;p18"/>
          <p:cNvPicPr preferRelativeResize="0"/>
          <p:nvPr/>
        </p:nvPicPr>
        <p:blipFill rotWithShape="1">
          <a:blip r:embed="rId3">
            <a:alphaModFix/>
          </a:blip>
          <a:srcRect b="0" l="0" r="0" t="0"/>
          <a:stretch/>
        </p:blipFill>
        <p:spPr>
          <a:xfrm>
            <a:off x="1110775" y="3286125"/>
            <a:ext cx="6127150" cy="3016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323116" y="2099898"/>
            <a:ext cx="3080300" cy="1152381"/>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00B050"/>
              </a:buClr>
              <a:buSzPts val="4950"/>
              <a:buFont typeface="Times New Roman"/>
              <a:buNone/>
            </a:pPr>
            <a:r>
              <a:rPr b="1" lang="en-US" sz="4950">
                <a:solidFill>
                  <a:srgbClr val="00B050"/>
                </a:solidFill>
                <a:latin typeface="Times New Roman"/>
                <a:ea typeface="Times New Roman"/>
                <a:cs typeface="Times New Roman"/>
                <a:sym typeface="Times New Roman"/>
              </a:rPr>
              <a:t>Queue</a:t>
            </a:r>
            <a:endParaRPr/>
          </a:p>
        </p:txBody>
      </p:sp>
      <p:sp>
        <p:nvSpPr>
          <p:cNvPr id="132" name="Google Shape;132;p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STRUCTURE -I      UNIT-IV</a:t>
            </a:r>
            <a:endParaRPr/>
          </a:p>
        </p:txBody>
      </p:sp>
      <p:sp>
        <p:nvSpPr>
          <p:cNvPr id="133" name="Google Shape;133;p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34" name="Google Shape;134;p3"/>
          <p:cNvPicPr preferRelativeResize="0"/>
          <p:nvPr/>
        </p:nvPicPr>
        <p:blipFill rotWithShape="1">
          <a:blip r:embed="rId3">
            <a:alphaModFix/>
          </a:blip>
          <a:srcRect b="0" l="0" r="0" t="0"/>
          <a:stretch/>
        </p:blipFill>
        <p:spPr>
          <a:xfrm>
            <a:off x="159951" y="732417"/>
            <a:ext cx="952199" cy="861372"/>
          </a:xfrm>
          <a:prstGeom prst="rect">
            <a:avLst/>
          </a:prstGeom>
          <a:noFill/>
          <a:ln>
            <a:noFill/>
          </a:ln>
        </p:spPr>
      </p:pic>
      <p:sp>
        <p:nvSpPr>
          <p:cNvPr id="135" name="Google Shape;135;p3"/>
          <p:cNvSpPr txBox="1"/>
          <p:nvPr/>
        </p:nvSpPr>
        <p:spPr>
          <a:xfrm>
            <a:off x="1415147" y="822614"/>
            <a:ext cx="240200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B050"/>
                </a:solidFill>
                <a:latin typeface="Arial"/>
                <a:ea typeface="Arial"/>
                <a:cs typeface="Arial"/>
                <a:sym typeface="Arial"/>
              </a:rPr>
              <a:t>Unit : V</a:t>
            </a:r>
            <a:endParaRPr b="0" i="0" sz="1400" u="none" cap="none" strike="noStrike">
              <a:solidFill>
                <a:srgbClr val="000000"/>
              </a:solidFill>
              <a:latin typeface="Arial"/>
              <a:ea typeface="Arial"/>
              <a:cs typeface="Arial"/>
              <a:sym typeface="Arial"/>
            </a:endParaRPr>
          </a:p>
        </p:txBody>
      </p:sp>
      <p:pic>
        <p:nvPicPr>
          <p:cNvPr descr="Related image" id="136" name="Google Shape;136;p3"/>
          <p:cNvPicPr preferRelativeResize="0"/>
          <p:nvPr/>
        </p:nvPicPr>
        <p:blipFill rotWithShape="1">
          <a:blip r:embed="rId4">
            <a:alphaModFix/>
          </a:blip>
          <a:srcRect b="0" l="0" r="0" t="0"/>
          <a:stretch/>
        </p:blipFill>
        <p:spPr>
          <a:xfrm>
            <a:off x="3278603" y="2278966"/>
            <a:ext cx="5415231" cy="3446586"/>
          </a:xfrm>
          <a:prstGeom prst="rect">
            <a:avLst/>
          </a:prstGeom>
          <a:noFill/>
          <a:ln>
            <a:noFill/>
          </a:ln>
        </p:spPr>
      </p:pic>
      <p:sp>
        <p:nvSpPr>
          <p:cNvPr id="137" name="Google Shape;137;p3"/>
          <p:cNvSpPr/>
          <p:nvPr/>
        </p:nvSpPr>
        <p:spPr>
          <a:xfrm>
            <a:off x="4937760" y="5486400"/>
            <a:ext cx="1603717" cy="267286"/>
          </a:xfrm>
          <a:prstGeom prst="roundRect">
            <a:avLst>
              <a:gd fmla="val 16667" name="adj"/>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9"/>
          <p:cNvSpPr txBox="1"/>
          <p:nvPr>
            <p:ph idx="11" type="ftr"/>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900">
                <a:solidFill>
                  <a:srgbClr val="FFFFFF"/>
                </a:solidFill>
                <a:latin typeface="Arial"/>
                <a:ea typeface="Arial"/>
                <a:cs typeface="Arial"/>
                <a:sym typeface="Arial"/>
              </a:rPr>
              <a:t>DATA STRUCTURE -I      UNIT-IV</a:t>
            </a:r>
            <a:endParaRPr/>
          </a:p>
        </p:txBody>
      </p:sp>
      <p:sp>
        <p:nvSpPr>
          <p:cNvPr id="367" name="Google Shape;367;p19"/>
          <p:cNvSpPr/>
          <p:nvPr/>
        </p:nvSpPr>
        <p:spPr>
          <a:xfrm>
            <a:off x="533400" y="914400"/>
            <a:ext cx="8458200" cy="2057400"/>
          </a:xfrm>
          <a:prstGeom prst="rect">
            <a:avLst/>
          </a:prstGeom>
          <a:noFill/>
          <a:ln>
            <a:noFill/>
          </a:ln>
        </p:spPr>
        <p:txBody>
          <a:bodyPr anchorCtr="0" anchor="t" bIns="45700" lIns="91425" spcFirstLastPara="1" rIns="91425" wrap="square" tIns="45700">
            <a:noAutofit/>
          </a:bodyPr>
          <a:lstStyle/>
          <a:p>
            <a:pPr indent="-685800" lvl="0" marL="6858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68" name="Google Shape;368;p19"/>
          <p:cNvSpPr txBox="1"/>
          <p:nvPr>
            <p:ph type="title"/>
          </p:nvPr>
        </p:nvSpPr>
        <p:spPr>
          <a:xfrm>
            <a:off x="1098502" y="887104"/>
            <a:ext cx="8168639" cy="7620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00B050"/>
              </a:buClr>
              <a:buSzPts val="3600"/>
              <a:buFont typeface="Arial"/>
              <a:buNone/>
            </a:pPr>
            <a:r>
              <a:rPr lang="en-US" sz="3600">
                <a:solidFill>
                  <a:srgbClr val="00B050"/>
                </a:solidFill>
                <a:latin typeface="Arial"/>
                <a:ea typeface="Arial"/>
                <a:cs typeface="Arial"/>
                <a:sym typeface="Arial"/>
              </a:rPr>
              <a:t>FAQS</a:t>
            </a:r>
            <a:endParaRPr/>
          </a:p>
        </p:txBody>
      </p:sp>
      <p:sp>
        <p:nvSpPr>
          <p:cNvPr id="369" name="Google Shape;369;p19"/>
          <p:cNvSpPr/>
          <p:nvPr/>
        </p:nvSpPr>
        <p:spPr>
          <a:xfrm>
            <a:off x="762000" y="2060812"/>
            <a:ext cx="8382000" cy="3882788"/>
          </a:xfrm>
          <a:prstGeom prst="rect">
            <a:avLst/>
          </a:prstGeom>
          <a:noFill/>
          <a:ln>
            <a:noFill/>
          </a:ln>
        </p:spPr>
        <p:txBody>
          <a:bodyPr anchorCtr="0" anchor="t" bIns="45700" lIns="91425" spcFirstLastPara="1" rIns="91425" wrap="square" tIns="45700">
            <a:noAutofit/>
          </a:bodyPr>
          <a:lstStyle/>
          <a:p>
            <a:pPr indent="-685800" lvl="0" marL="685800" marR="0" rtl="0" algn="l">
              <a:lnSpc>
                <a:spcPct val="9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id="370" name="Google Shape;370;p19"/>
          <p:cNvPicPr preferRelativeResize="0"/>
          <p:nvPr/>
        </p:nvPicPr>
        <p:blipFill rotWithShape="1">
          <a:blip r:embed="rId3">
            <a:alphaModFix/>
          </a:blip>
          <a:srcRect b="0" l="0" r="0" t="0"/>
          <a:stretch/>
        </p:blipFill>
        <p:spPr>
          <a:xfrm>
            <a:off x="146303" y="521850"/>
            <a:ext cx="952199" cy="861372"/>
          </a:xfrm>
          <a:prstGeom prst="rect">
            <a:avLst/>
          </a:prstGeom>
          <a:noFill/>
          <a:ln>
            <a:noFill/>
          </a:ln>
        </p:spPr>
      </p:pic>
      <p:sp>
        <p:nvSpPr>
          <p:cNvPr id="371" name="Google Shape;371;p19"/>
          <p:cNvSpPr txBox="1"/>
          <p:nvPr/>
        </p:nvSpPr>
        <p:spPr>
          <a:xfrm>
            <a:off x="494773" y="2060812"/>
            <a:ext cx="4703724" cy="92333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Write an ADT for Queue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What are the primitive operations of Queue.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Explain with example Queue applications.</a:t>
            </a:r>
            <a:endParaRPr b="0" i="0" sz="1400" u="none" cap="none" strike="noStrike">
              <a:solidFill>
                <a:srgbClr val="000000"/>
              </a:solidFill>
              <a:latin typeface="Arial"/>
              <a:ea typeface="Arial"/>
              <a:cs typeface="Arial"/>
              <a:sym typeface="Arial"/>
            </a:endParaRPr>
          </a:p>
        </p:txBody>
      </p:sp>
      <p:sp>
        <p:nvSpPr>
          <p:cNvPr id="372" name="Google Shape;372;p1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0"/>
          <p:cNvSpPr txBox="1"/>
          <p:nvPr>
            <p:ph idx="11" type="ftr"/>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sz="900">
                <a:solidFill>
                  <a:srgbClr val="FFFFFF"/>
                </a:solidFill>
                <a:latin typeface="Arial"/>
                <a:ea typeface="Arial"/>
                <a:cs typeface="Arial"/>
                <a:sym typeface="Arial"/>
              </a:rPr>
              <a:t>DATA STRUCTURE -I      UNIT-IV</a:t>
            </a:r>
            <a:endParaRPr/>
          </a:p>
        </p:txBody>
      </p:sp>
      <p:sp>
        <p:nvSpPr>
          <p:cNvPr id="378" name="Google Shape;378;p20"/>
          <p:cNvSpPr/>
          <p:nvPr/>
        </p:nvSpPr>
        <p:spPr>
          <a:xfrm>
            <a:off x="533400" y="914400"/>
            <a:ext cx="8458200" cy="2057400"/>
          </a:xfrm>
          <a:prstGeom prst="rect">
            <a:avLst/>
          </a:prstGeom>
          <a:noFill/>
          <a:ln>
            <a:noFill/>
          </a:ln>
        </p:spPr>
        <p:txBody>
          <a:bodyPr anchorCtr="0" anchor="t" bIns="45700" lIns="91425" spcFirstLastPara="1" rIns="91425" wrap="square" tIns="45700">
            <a:noAutofit/>
          </a:bodyPr>
          <a:lstStyle/>
          <a:p>
            <a:pPr indent="-685800" lvl="0" marL="68580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379" name="Google Shape;379;p20"/>
          <p:cNvSpPr txBox="1"/>
          <p:nvPr>
            <p:ph type="title"/>
          </p:nvPr>
        </p:nvSpPr>
        <p:spPr>
          <a:xfrm>
            <a:off x="1098502" y="887104"/>
            <a:ext cx="8168639" cy="7620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00B050"/>
              </a:buClr>
              <a:buSzPts val="3600"/>
              <a:buFont typeface="Arial"/>
              <a:buNone/>
            </a:pPr>
            <a:r>
              <a:rPr lang="en-US" sz="3600">
                <a:solidFill>
                  <a:srgbClr val="00B050"/>
                </a:solidFill>
                <a:latin typeface="Arial"/>
                <a:ea typeface="Arial"/>
                <a:cs typeface="Arial"/>
                <a:sym typeface="Arial"/>
              </a:rPr>
              <a:t>Takeaways</a:t>
            </a:r>
            <a:endParaRPr/>
          </a:p>
        </p:txBody>
      </p:sp>
      <p:sp>
        <p:nvSpPr>
          <p:cNvPr id="380" name="Google Shape;380;p20"/>
          <p:cNvSpPr/>
          <p:nvPr/>
        </p:nvSpPr>
        <p:spPr>
          <a:xfrm>
            <a:off x="609600" y="2060812"/>
            <a:ext cx="8382000" cy="3882788"/>
          </a:xfrm>
          <a:prstGeom prst="rect">
            <a:avLst/>
          </a:prstGeom>
          <a:noFill/>
          <a:ln>
            <a:noFill/>
          </a:ln>
        </p:spPr>
        <p:txBody>
          <a:bodyPr anchorCtr="0" anchor="t" bIns="45700" lIns="91425" spcFirstLastPara="1" rIns="91425" wrap="square" tIns="45700">
            <a:noAutofit/>
          </a:bodyPr>
          <a:lstStyle/>
          <a:p>
            <a:pPr indent="-685800" lvl="0" marL="685800" marR="0" rtl="0" algn="l">
              <a:lnSpc>
                <a:spcPct val="9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pic>
        <p:nvPicPr>
          <p:cNvPr id="381" name="Google Shape;381;p20"/>
          <p:cNvPicPr preferRelativeResize="0"/>
          <p:nvPr/>
        </p:nvPicPr>
        <p:blipFill rotWithShape="1">
          <a:blip r:embed="rId3">
            <a:alphaModFix/>
          </a:blip>
          <a:srcRect b="0" l="0" r="0" t="0"/>
          <a:stretch/>
        </p:blipFill>
        <p:spPr>
          <a:xfrm>
            <a:off x="146303" y="521850"/>
            <a:ext cx="952199" cy="861372"/>
          </a:xfrm>
          <a:prstGeom prst="rect">
            <a:avLst/>
          </a:prstGeom>
          <a:noFill/>
          <a:ln>
            <a:noFill/>
          </a:ln>
        </p:spPr>
      </p:pic>
      <p:sp>
        <p:nvSpPr>
          <p:cNvPr id="382" name="Google Shape;382;p20"/>
          <p:cNvSpPr txBox="1"/>
          <p:nvPr/>
        </p:nvSpPr>
        <p:spPr>
          <a:xfrm>
            <a:off x="494773" y="2060812"/>
            <a:ext cx="7883890" cy="283154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000"/>
              <a:buFont typeface="Noto Sans"/>
              <a:buChar char="❑"/>
            </a:pPr>
            <a:r>
              <a:rPr b="0" i="0" lang="en-US" sz="2000" u="none" cap="none" strike="noStrike">
                <a:solidFill>
                  <a:schemeClr val="dk1"/>
                </a:solidFill>
                <a:latin typeface="Times New Roman"/>
                <a:ea typeface="Times New Roman"/>
                <a:cs typeface="Times New Roman"/>
                <a:sym typeface="Times New Roman"/>
              </a:rPr>
              <a:t>Queue is First in First Out(FIFO) Data Structure</a:t>
            </a:r>
            <a:endParaRPr b="0" i="0" sz="14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chemeClr val="dk1"/>
              </a:buClr>
              <a:buSzPts val="2000"/>
              <a:buFont typeface="Noto Sans"/>
              <a:buNone/>
            </a:pPr>
            <a:r>
              <a:t/>
            </a:r>
            <a:endParaRPr b="0" i="0" sz="20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000"/>
              <a:buFont typeface="Noto Sans"/>
              <a:buChar char="❑"/>
            </a:pPr>
            <a:r>
              <a:rPr b="0" i="0" lang="en-US" sz="2000" u="none" cap="none" strike="noStrike">
                <a:solidFill>
                  <a:schemeClr val="dk1"/>
                </a:solidFill>
                <a:latin typeface="Times New Roman"/>
                <a:ea typeface="Times New Roman"/>
                <a:cs typeface="Times New Roman"/>
                <a:sym typeface="Times New Roman"/>
              </a:rPr>
              <a:t>Primitive operations on Queue are enqueue, dequeue,isEmpty and isFull</a:t>
            </a:r>
            <a:endParaRPr b="0" i="0" sz="2000" u="none" cap="none" strike="noStrike">
              <a:solidFill>
                <a:schemeClr val="dk1"/>
              </a:solidFill>
              <a:latin typeface="Times New Roman"/>
              <a:ea typeface="Times New Roman"/>
              <a:cs typeface="Times New Roman"/>
              <a:sym typeface="Times New Roman"/>
            </a:endParaRPr>
          </a:p>
          <a:p>
            <a:pPr indent="-158750" lvl="0" marL="285750" marR="0" rtl="0" algn="l">
              <a:lnSpc>
                <a:spcPct val="100000"/>
              </a:lnSpc>
              <a:spcBef>
                <a:spcPts val="0"/>
              </a:spcBef>
              <a:spcAft>
                <a:spcPts val="0"/>
              </a:spcAft>
              <a:buClr>
                <a:schemeClr val="dk1"/>
              </a:buClr>
              <a:buSzPts val="2000"/>
              <a:buFont typeface="Noto Sans"/>
              <a:buNone/>
            </a:pPr>
            <a:r>
              <a:t/>
            </a:r>
            <a:endParaRPr b="0" i="0" sz="20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000"/>
              <a:buFont typeface="Noto Sans"/>
              <a:buChar char="❑"/>
            </a:pPr>
            <a:r>
              <a:rPr b="0" i="0" lang="en-US" sz="2000" u="none" cap="none" strike="noStrike">
                <a:solidFill>
                  <a:schemeClr val="dk1"/>
                </a:solidFill>
                <a:latin typeface="Times New Roman"/>
                <a:ea typeface="Times New Roman"/>
                <a:cs typeface="Times New Roman"/>
                <a:sym typeface="Times New Roman"/>
              </a:rPr>
              <a:t>Queue can be represented by using Array as well as linked list.</a:t>
            </a:r>
            <a:endParaRPr b="0" i="0" sz="14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chemeClr val="dk1"/>
              </a:buClr>
              <a:buSzPts val="2000"/>
              <a:buFont typeface="Noto Sans"/>
              <a:buNone/>
            </a:pPr>
            <a:r>
              <a:t/>
            </a:r>
            <a:endParaRPr b="0" i="0" sz="20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000"/>
              <a:buFont typeface="Noto Sans"/>
              <a:buChar char="❑"/>
            </a:pPr>
            <a:r>
              <a:rPr b="0" i="0" lang="en-US" sz="2000" u="none" cap="none" strike="noStrike">
                <a:solidFill>
                  <a:schemeClr val="dk1"/>
                </a:solidFill>
                <a:latin typeface="Times New Roman"/>
                <a:ea typeface="Times New Roman"/>
                <a:cs typeface="Times New Roman"/>
                <a:sym typeface="Times New Roman"/>
              </a:rPr>
              <a:t>Queue is commonly used in Job Sequencing by OS.</a:t>
            </a:r>
            <a:endParaRPr b="0" i="0" sz="14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chemeClr val="dk1"/>
              </a:buClr>
              <a:buSzPts val="2000"/>
              <a:buFont typeface="Noto Sans"/>
              <a:buNone/>
            </a:pPr>
            <a:r>
              <a:t/>
            </a:r>
            <a:endParaRPr b="0" i="0" sz="2000" u="none" cap="none" strike="noStrike">
              <a:solidFill>
                <a:schemeClr val="dk1"/>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chemeClr val="dk1"/>
              </a:buClr>
              <a:buSzPts val="1800"/>
              <a:buFont typeface="Noto Sans"/>
              <a:buNone/>
            </a:pPr>
            <a:r>
              <a:t/>
            </a:r>
            <a:endParaRPr b="0" i="0" sz="1800" u="none" cap="none" strike="noStrike">
              <a:solidFill>
                <a:schemeClr val="dk1"/>
              </a:solidFill>
              <a:latin typeface="Arial"/>
              <a:ea typeface="Arial"/>
              <a:cs typeface="Arial"/>
              <a:sym typeface="Arial"/>
            </a:endParaRPr>
          </a:p>
        </p:txBody>
      </p:sp>
      <p:sp>
        <p:nvSpPr>
          <p:cNvPr id="383" name="Google Shape;383;p2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4"/>
          <p:cNvSpPr txBox="1"/>
          <p:nvPr>
            <p:ph type="title"/>
          </p:nvPr>
        </p:nvSpPr>
        <p:spPr>
          <a:xfrm>
            <a:off x="1181100" y="286604"/>
            <a:ext cx="7185660" cy="118977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B050"/>
              </a:buClr>
              <a:buSzPts val="4800"/>
              <a:buFont typeface="Times New Roman"/>
              <a:buNone/>
            </a:pPr>
            <a:r>
              <a:rPr lang="en-US">
                <a:solidFill>
                  <a:srgbClr val="00B050"/>
                </a:solidFill>
                <a:latin typeface="Times New Roman"/>
                <a:ea typeface="Times New Roman"/>
                <a:cs typeface="Times New Roman"/>
                <a:sym typeface="Times New Roman"/>
              </a:rPr>
              <a:t>Queue</a:t>
            </a:r>
            <a:endParaRPr/>
          </a:p>
        </p:txBody>
      </p:sp>
      <p:sp>
        <p:nvSpPr>
          <p:cNvPr id="143" name="Google Shape;143;p4"/>
          <p:cNvSpPr txBox="1"/>
          <p:nvPr>
            <p:ph idx="1" type="body"/>
          </p:nvPr>
        </p:nvSpPr>
        <p:spPr>
          <a:xfrm>
            <a:off x="822959" y="1195754"/>
            <a:ext cx="7543801" cy="467334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None/>
            </a:pPr>
            <a:r>
              <a:t/>
            </a:r>
            <a:endParaRPr/>
          </a:p>
          <a:p>
            <a:pPr indent="-91440" lvl="0" marL="91440" rtl="0" algn="l">
              <a:lnSpc>
                <a:spcPct val="90000"/>
              </a:lnSpc>
              <a:spcBef>
                <a:spcPts val="1400"/>
              </a:spcBef>
              <a:spcAft>
                <a:spcPts val="0"/>
              </a:spcAft>
              <a:buSzPts val="2000"/>
              <a:buNone/>
            </a:pPr>
            <a:r>
              <a:t/>
            </a:r>
            <a:endParaRPr/>
          </a:p>
          <a:p>
            <a:pPr indent="-91440" lvl="0" marL="91440" rtl="0" algn="ctr">
              <a:lnSpc>
                <a:spcPct val="90000"/>
              </a:lnSpc>
              <a:spcBef>
                <a:spcPts val="1400"/>
              </a:spcBef>
              <a:spcAft>
                <a:spcPts val="0"/>
              </a:spcAft>
              <a:buSzPts val="2800"/>
              <a:buNone/>
            </a:pPr>
            <a:r>
              <a:rPr lang="en-US" sz="2800"/>
              <a:t>Queue as a Data Structure</a:t>
            </a:r>
            <a:endParaRPr/>
          </a:p>
        </p:txBody>
      </p:sp>
      <p:pic>
        <p:nvPicPr>
          <p:cNvPr id="144" name="Google Shape;144;p4"/>
          <p:cNvPicPr preferRelativeResize="0"/>
          <p:nvPr/>
        </p:nvPicPr>
        <p:blipFill rotWithShape="1">
          <a:blip r:embed="rId3">
            <a:alphaModFix/>
          </a:blip>
          <a:srcRect b="0" l="0" r="0" t="0"/>
          <a:stretch/>
        </p:blipFill>
        <p:spPr>
          <a:xfrm>
            <a:off x="159951" y="732417"/>
            <a:ext cx="952199" cy="861372"/>
          </a:xfrm>
          <a:prstGeom prst="rect">
            <a:avLst/>
          </a:prstGeom>
          <a:noFill/>
          <a:ln>
            <a:noFill/>
          </a:ln>
        </p:spPr>
      </p:pic>
      <p:pic>
        <p:nvPicPr>
          <p:cNvPr descr="Related image" id="145" name="Google Shape;145;p4"/>
          <p:cNvPicPr preferRelativeResize="0"/>
          <p:nvPr/>
        </p:nvPicPr>
        <p:blipFill rotWithShape="1">
          <a:blip r:embed="rId4">
            <a:alphaModFix/>
          </a:blip>
          <a:srcRect b="0" l="0" r="0" t="0"/>
          <a:stretch/>
        </p:blipFill>
        <p:spPr>
          <a:xfrm>
            <a:off x="844061" y="2926081"/>
            <a:ext cx="5950633" cy="31230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1009650" y="286604"/>
            <a:ext cx="735711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B050"/>
              </a:buClr>
              <a:buSzPts val="4800"/>
              <a:buFont typeface="Times New Roman"/>
              <a:buNone/>
            </a:pPr>
            <a:r>
              <a:rPr lang="en-US">
                <a:solidFill>
                  <a:srgbClr val="00B050"/>
                </a:solidFill>
                <a:latin typeface="Times New Roman"/>
                <a:ea typeface="Times New Roman"/>
                <a:cs typeface="Times New Roman"/>
                <a:sym typeface="Times New Roman"/>
              </a:rPr>
              <a:t>Queue</a:t>
            </a:r>
            <a:endParaRPr/>
          </a:p>
        </p:txBody>
      </p:sp>
      <p:sp>
        <p:nvSpPr>
          <p:cNvPr id="151" name="Google Shape;151;p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lang="en-US"/>
              <a:t>Queue is an ordered list (linear data structure)  in which insertions(Enqueue) are done at rear end and deletions(dequeue) are done at the front end of the Queue.</a:t>
            </a:r>
            <a:endParaRPr/>
          </a:p>
        </p:txBody>
      </p:sp>
      <p:pic>
        <p:nvPicPr>
          <p:cNvPr id="152" name="Google Shape;152;p5"/>
          <p:cNvPicPr preferRelativeResize="0"/>
          <p:nvPr/>
        </p:nvPicPr>
        <p:blipFill rotWithShape="1">
          <a:blip r:embed="rId3">
            <a:alphaModFix/>
          </a:blip>
          <a:srcRect b="0" l="0" r="0" t="0"/>
          <a:stretch/>
        </p:blipFill>
        <p:spPr>
          <a:xfrm>
            <a:off x="159951" y="732417"/>
            <a:ext cx="952199" cy="861372"/>
          </a:xfrm>
          <a:prstGeom prst="rect">
            <a:avLst/>
          </a:prstGeom>
          <a:noFill/>
          <a:ln>
            <a:noFill/>
          </a:ln>
        </p:spPr>
      </p:pic>
      <p:pic>
        <p:nvPicPr>
          <p:cNvPr descr="Image result for queue in data structure" id="153" name="Google Shape;153;p5"/>
          <p:cNvPicPr preferRelativeResize="0"/>
          <p:nvPr/>
        </p:nvPicPr>
        <p:blipFill rotWithShape="1">
          <a:blip r:embed="rId4">
            <a:alphaModFix/>
          </a:blip>
          <a:srcRect b="0" l="0" r="0" t="0"/>
          <a:stretch/>
        </p:blipFill>
        <p:spPr>
          <a:xfrm>
            <a:off x="732350" y="3221502"/>
            <a:ext cx="7686675" cy="25603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1143000" y="286604"/>
            <a:ext cx="7810613" cy="72304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Arial"/>
              <a:buNone/>
            </a:pPr>
            <a:br>
              <a:rPr lang="en-US"/>
            </a:br>
            <a:r>
              <a:rPr lang="en-US" sz="4900">
                <a:solidFill>
                  <a:srgbClr val="00B050"/>
                </a:solidFill>
                <a:latin typeface="Times New Roman"/>
                <a:ea typeface="Times New Roman"/>
                <a:cs typeface="Times New Roman"/>
                <a:sym typeface="Times New Roman"/>
              </a:rPr>
              <a:t>ADT of Queue</a:t>
            </a:r>
            <a:endParaRPr/>
          </a:p>
        </p:txBody>
      </p:sp>
      <p:sp>
        <p:nvSpPr>
          <p:cNvPr id="159" name="Google Shape;159;p6"/>
          <p:cNvSpPr txBox="1"/>
          <p:nvPr>
            <p:ph idx="1" type="body"/>
          </p:nvPr>
        </p:nvSpPr>
        <p:spPr>
          <a:xfrm>
            <a:off x="1025526" y="1874806"/>
            <a:ext cx="7288587" cy="413547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lang="en-US"/>
              <a:t>CREATEQ(</a:t>
            </a:r>
            <a:r>
              <a:rPr i="1" lang="en-US"/>
              <a:t>Q) which creates Q as an empty queue;</a:t>
            </a:r>
            <a:endParaRPr/>
          </a:p>
          <a:p>
            <a:pPr indent="-91440" lvl="0" marL="91440" rtl="0" algn="l">
              <a:lnSpc>
                <a:spcPct val="90000"/>
              </a:lnSpc>
              <a:spcBef>
                <a:spcPts val="1400"/>
              </a:spcBef>
              <a:spcAft>
                <a:spcPts val="0"/>
              </a:spcAft>
              <a:buSzPts val="2000"/>
              <a:buChar char=" "/>
            </a:pPr>
            <a:r>
              <a:rPr lang="en-US"/>
              <a:t>ADDQ(</a:t>
            </a:r>
            <a:r>
              <a:rPr i="1" lang="en-US"/>
              <a:t>i,Q) which adds the element i to the rear of a queue and returns the new queue;</a:t>
            </a:r>
            <a:endParaRPr/>
          </a:p>
          <a:p>
            <a:pPr indent="-91440" lvl="0" marL="91440" rtl="0" algn="l">
              <a:lnSpc>
                <a:spcPct val="90000"/>
              </a:lnSpc>
              <a:spcBef>
                <a:spcPts val="1400"/>
              </a:spcBef>
              <a:spcAft>
                <a:spcPts val="0"/>
              </a:spcAft>
              <a:buSzPts val="2000"/>
              <a:buChar char=" "/>
            </a:pPr>
            <a:r>
              <a:rPr lang="en-US"/>
              <a:t>DELETEQ(</a:t>
            </a:r>
            <a:r>
              <a:rPr i="1" lang="en-US"/>
              <a:t>Q) which removes the front element from the queue Q and returns the resulting queue;</a:t>
            </a:r>
            <a:endParaRPr/>
          </a:p>
          <a:p>
            <a:pPr indent="-91440" lvl="0" marL="91440" rtl="0" algn="l">
              <a:lnSpc>
                <a:spcPct val="90000"/>
              </a:lnSpc>
              <a:spcBef>
                <a:spcPts val="1400"/>
              </a:spcBef>
              <a:spcAft>
                <a:spcPts val="0"/>
              </a:spcAft>
              <a:buSzPts val="2000"/>
              <a:buChar char=" "/>
            </a:pPr>
            <a:r>
              <a:rPr lang="en-US"/>
              <a:t>FRONT(</a:t>
            </a:r>
            <a:r>
              <a:rPr i="1" lang="en-US"/>
              <a:t>Q) which returns the front element of Q;</a:t>
            </a:r>
            <a:endParaRPr/>
          </a:p>
          <a:p>
            <a:pPr indent="-91440" lvl="0" marL="91440" rtl="0" algn="l">
              <a:lnSpc>
                <a:spcPct val="90000"/>
              </a:lnSpc>
              <a:spcBef>
                <a:spcPts val="1400"/>
              </a:spcBef>
              <a:spcAft>
                <a:spcPts val="0"/>
              </a:spcAft>
              <a:buSzPts val="2000"/>
              <a:buChar char=" "/>
            </a:pPr>
            <a:r>
              <a:rPr lang="en-US"/>
              <a:t>ISEMTQ(</a:t>
            </a:r>
            <a:r>
              <a:rPr i="1" lang="en-US"/>
              <a:t>Q) which returns true if Q is empty else false.</a:t>
            </a:r>
            <a:endParaRPr/>
          </a:p>
        </p:txBody>
      </p:sp>
      <p:sp>
        <p:nvSpPr>
          <p:cNvPr id="160" name="Google Shape;160;p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STRUCTURE -I      UNIT-IV</a:t>
            </a:r>
            <a:endParaRPr/>
          </a:p>
        </p:txBody>
      </p:sp>
      <p:sp>
        <p:nvSpPr>
          <p:cNvPr id="161" name="Google Shape;161;p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62" name="Google Shape;162;p6"/>
          <p:cNvPicPr preferRelativeResize="0"/>
          <p:nvPr/>
        </p:nvPicPr>
        <p:blipFill rotWithShape="1">
          <a:blip r:embed="rId3">
            <a:alphaModFix/>
          </a:blip>
          <a:srcRect b="0" l="0" r="0" t="0"/>
          <a:stretch/>
        </p:blipFill>
        <p:spPr>
          <a:xfrm>
            <a:off x="0" y="54591"/>
            <a:ext cx="952199" cy="8613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1314450" y="286604"/>
            <a:ext cx="7052310" cy="130718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B050"/>
              </a:buClr>
              <a:buSzPts val="4400"/>
              <a:buFont typeface="Times New Roman"/>
              <a:buNone/>
            </a:pPr>
            <a:r>
              <a:rPr lang="en-US" sz="4400">
                <a:solidFill>
                  <a:srgbClr val="00B050"/>
                </a:solidFill>
                <a:latin typeface="Times New Roman"/>
                <a:ea typeface="Times New Roman"/>
                <a:cs typeface="Times New Roman"/>
                <a:sym typeface="Times New Roman"/>
              </a:rPr>
              <a:t>ADT of Queue (Cont’)</a:t>
            </a:r>
            <a:endParaRPr sz="4400"/>
          </a:p>
        </p:txBody>
      </p:sp>
      <p:sp>
        <p:nvSpPr>
          <p:cNvPr id="168" name="Google Shape;168;p7"/>
          <p:cNvSpPr txBox="1"/>
          <p:nvPr>
            <p:ph idx="1" type="body"/>
          </p:nvPr>
        </p:nvSpPr>
        <p:spPr>
          <a:xfrm>
            <a:off x="285750" y="1845734"/>
            <a:ext cx="4240530" cy="4023360"/>
          </a:xfrm>
          <a:prstGeom prst="rect">
            <a:avLst/>
          </a:prstGeom>
          <a:noFill/>
          <a:ln>
            <a:noFill/>
          </a:ln>
        </p:spPr>
        <p:txBody>
          <a:bodyPr anchorCtr="0" anchor="t" bIns="45700" lIns="0" spcFirstLastPara="1" rIns="0" wrap="square" tIns="45700">
            <a:noAutofit/>
          </a:bodyPr>
          <a:lstStyle/>
          <a:p>
            <a:pPr indent="-91440" lvl="0" marL="91440" rtl="0" algn="l">
              <a:lnSpc>
                <a:spcPct val="90000"/>
              </a:lnSpc>
              <a:spcBef>
                <a:spcPts val="0"/>
              </a:spcBef>
              <a:spcAft>
                <a:spcPts val="0"/>
              </a:spcAft>
              <a:buSzPts val="2400"/>
              <a:buChar char=" "/>
            </a:pPr>
            <a:r>
              <a:rPr lang="en-US" sz="2400"/>
              <a:t>A complete specification of this data structure is</a:t>
            </a:r>
            <a:endParaRPr/>
          </a:p>
          <a:p>
            <a:pPr indent="-91440" lvl="0" marL="91440" rtl="0" algn="l">
              <a:lnSpc>
                <a:spcPct val="90000"/>
              </a:lnSpc>
              <a:spcBef>
                <a:spcPts val="1400"/>
              </a:spcBef>
              <a:spcAft>
                <a:spcPts val="0"/>
              </a:spcAft>
              <a:buSzPts val="2400"/>
              <a:buChar char=" "/>
            </a:pPr>
            <a:r>
              <a:rPr b="1" lang="en-US" sz="2400"/>
              <a:t>structure </a:t>
            </a:r>
            <a:r>
              <a:rPr b="1" i="1" lang="en-US" sz="2400"/>
              <a:t>QUEUE (item)</a:t>
            </a:r>
            <a:endParaRPr/>
          </a:p>
          <a:p>
            <a:pPr indent="-91440" lvl="0" marL="91440" rtl="0" algn="l">
              <a:lnSpc>
                <a:spcPct val="90000"/>
              </a:lnSpc>
              <a:spcBef>
                <a:spcPts val="1400"/>
              </a:spcBef>
              <a:spcAft>
                <a:spcPts val="0"/>
              </a:spcAft>
              <a:buSzPts val="2400"/>
              <a:buChar char=" "/>
            </a:pPr>
            <a:r>
              <a:rPr lang="en-US" sz="2400"/>
              <a:t>1 </a:t>
            </a:r>
            <a:r>
              <a:rPr b="1" lang="en-US" sz="2400"/>
              <a:t>declare </a:t>
            </a:r>
            <a:r>
              <a:rPr b="1" i="1" lang="en-US" sz="2400"/>
              <a:t>CREATEQ( ) queue</a:t>
            </a:r>
            <a:endParaRPr/>
          </a:p>
          <a:p>
            <a:pPr indent="-91440" lvl="0" marL="91440" rtl="0" algn="l">
              <a:lnSpc>
                <a:spcPct val="90000"/>
              </a:lnSpc>
              <a:spcBef>
                <a:spcPts val="1400"/>
              </a:spcBef>
              <a:spcAft>
                <a:spcPts val="0"/>
              </a:spcAft>
              <a:buSzPts val="2400"/>
              <a:buChar char=" "/>
            </a:pPr>
            <a:r>
              <a:rPr lang="en-US" sz="2400"/>
              <a:t>2 </a:t>
            </a:r>
            <a:r>
              <a:rPr i="1" lang="en-US" sz="2400"/>
              <a:t>ADDQ(item,queue) 🡪queue</a:t>
            </a:r>
            <a:endParaRPr/>
          </a:p>
          <a:p>
            <a:pPr indent="-91440" lvl="0" marL="91440" rtl="0" algn="l">
              <a:lnSpc>
                <a:spcPct val="90000"/>
              </a:lnSpc>
              <a:spcBef>
                <a:spcPts val="1400"/>
              </a:spcBef>
              <a:spcAft>
                <a:spcPts val="0"/>
              </a:spcAft>
              <a:buSzPts val="2400"/>
              <a:buChar char=" "/>
            </a:pPr>
            <a:r>
              <a:rPr lang="en-US" sz="2400"/>
              <a:t>3 </a:t>
            </a:r>
            <a:r>
              <a:rPr i="1" lang="en-US" sz="2400"/>
              <a:t>DELETEQ(queue) 🡪queue</a:t>
            </a:r>
            <a:endParaRPr/>
          </a:p>
          <a:p>
            <a:pPr indent="-91440" lvl="0" marL="91440" rtl="0" algn="l">
              <a:lnSpc>
                <a:spcPct val="90000"/>
              </a:lnSpc>
              <a:spcBef>
                <a:spcPts val="1400"/>
              </a:spcBef>
              <a:spcAft>
                <a:spcPts val="0"/>
              </a:spcAft>
              <a:buSzPts val="2400"/>
              <a:buChar char=" "/>
            </a:pPr>
            <a:r>
              <a:rPr lang="en-US" sz="2400"/>
              <a:t>4 </a:t>
            </a:r>
            <a:r>
              <a:rPr i="1" lang="en-US" sz="2400"/>
              <a:t>FRONT(queue) 🡪item</a:t>
            </a:r>
            <a:endParaRPr/>
          </a:p>
          <a:p>
            <a:pPr indent="-91440" lvl="0" marL="91440" rtl="0" algn="l">
              <a:lnSpc>
                <a:spcPct val="90000"/>
              </a:lnSpc>
              <a:spcBef>
                <a:spcPts val="1400"/>
              </a:spcBef>
              <a:spcAft>
                <a:spcPts val="0"/>
              </a:spcAft>
              <a:buSzPts val="2400"/>
              <a:buChar char=" "/>
            </a:pPr>
            <a:r>
              <a:rPr lang="en-US" sz="2400"/>
              <a:t>5 </a:t>
            </a:r>
            <a:r>
              <a:rPr i="1" lang="en-US" sz="2400"/>
              <a:t>ISEMTQ(queue) 🡪boolean;</a:t>
            </a:r>
            <a:endParaRPr/>
          </a:p>
        </p:txBody>
      </p:sp>
      <p:sp>
        <p:nvSpPr>
          <p:cNvPr id="169" name="Google Shape;169;p7"/>
          <p:cNvSpPr txBox="1"/>
          <p:nvPr>
            <p:ph idx="2" type="body"/>
          </p:nvPr>
        </p:nvSpPr>
        <p:spPr>
          <a:xfrm>
            <a:off x="4526280" y="1845736"/>
            <a:ext cx="3840480" cy="4614050"/>
          </a:xfrm>
          <a:prstGeom prst="rect">
            <a:avLst/>
          </a:prstGeom>
          <a:noFill/>
          <a:ln>
            <a:noFill/>
          </a:ln>
        </p:spPr>
        <p:txBody>
          <a:bodyPr anchorCtr="0" anchor="t" bIns="45700" lIns="0" spcFirstLastPara="1" rIns="0" wrap="square" tIns="45700">
            <a:noAutofit/>
          </a:bodyPr>
          <a:lstStyle/>
          <a:p>
            <a:pPr indent="-91440" lvl="0" marL="91440" rtl="0" algn="l">
              <a:lnSpc>
                <a:spcPct val="90000"/>
              </a:lnSpc>
              <a:spcBef>
                <a:spcPts val="0"/>
              </a:spcBef>
              <a:spcAft>
                <a:spcPts val="0"/>
              </a:spcAft>
              <a:buSzPts val="1600"/>
              <a:buChar char=" "/>
            </a:pPr>
            <a:r>
              <a:rPr lang="en-US" sz="1600"/>
              <a:t>6 </a:t>
            </a:r>
            <a:r>
              <a:rPr b="1" lang="en-US" sz="1600"/>
              <a:t>for all </a:t>
            </a:r>
            <a:r>
              <a:rPr b="1" i="1" lang="en-US" sz="1600"/>
              <a:t>Q queue, i item let</a:t>
            </a:r>
            <a:endParaRPr i="1" sz="1600"/>
          </a:p>
          <a:p>
            <a:pPr indent="0" lvl="0" marL="0" rtl="0" algn="l">
              <a:lnSpc>
                <a:spcPct val="90000"/>
              </a:lnSpc>
              <a:spcBef>
                <a:spcPts val="1400"/>
              </a:spcBef>
              <a:spcAft>
                <a:spcPts val="0"/>
              </a:spcAft>
              <a:buSzPts val="1600"/>
              <a:buNone/>
            </a:pPr>
            <a:r>
              <a:rPr i="1" lang="en-US" sz="1600"/>
              <a:t>ISEMTQ(CREATEQ) :: = </a:t>
            </a:r>
            <a:r>
              <a:rPr b="1" i="1" lang="en-US" sz="1600"/>
              <a:t>true</a:t>
            </a:r>
            <a:endParaRPr/>
          </a:p>
          <a:p>
            <a:pPr indent="0" lvl="0" marL="0" rtl="0" algn="l">
              <a:lnSpc>
                <a:spcPct val="90000"/>
              </a:lnSpc>
              <a:spcBef>
                <a:spcPts val="1400"/>
              </a:spcBef>
              <a:spcAft>
                <a:spcPts val="0"/>
              </a:spcAft>
              <a:buSzPts val="1600"/>
              <a:buNone/>
            </a:pPr>
            <a:r>
              <a:rPr i="1" lang="en-US" sz="1600"/>
              <a:t>ISEMTQ(ADDQ(i,Q)) :: = </a:t>
            </a:r>
            <a:r>
              <a:rPr b="1" i="1" lang="en-US" sz="1600"/>
              <a:t>false</a:t>
            </a:r>
            <a:endParaRPr/>
          </a:p>
          <a:p>
            <a:pPr indent="0" lvl="0" marL="0" rtl="0" algn="l">
              <a:lnSpc>
                <a:spcPct val="90000"/>
              </a:lnSpc>
              <a:spcBef>
                <a:spcPts val="1400"/>
              </a:spcBef>
              <a:spcAft>
                <a:spcPts val="0"/>
              </a:spcAft>
              <a:buSzPts val="1600"/>
              <a:buNone/>
            </a:pPr>
            <a:r>
              <a:rPr i="1" lang="en-US" sz="1600"/>
              <a:t>DELETEQ(CREATEQ) :: = error</a:t>
            </a:r>
            <a:endParaRPr/>
          </a:p>
          <a:p>
            <a:pPr indent="0" lvl="0" marL="0" rtl="0" algn="l">
              <a:lnSpc>
                <a:spcPct val="90000"/>
              </a:lnSpc>
              <a:spcBef>
                <a:spcPts val="1400"/>
              </a:spcBef>
              <a:spcAft>
                <a:spcPts val="0"/>
              </a:spcAft>
              <a:buSzPts val="1600"/>
              <a:buNone/>
            </a:pPr>
            <a:r>
              <a:rPr i="1" lang="en-US" sz="1600"/>
              <a:t>DELETEQ(ADDQ(i,Q)):: =</a:t>
            </a:r>
            <a:endParaRPr/>
          </a:p>
          <a:p>
            <a:pPr indent="-91440" lvl="0" marL="91440" rtl="0" algn="l">
              <a:lnSpc>
                <a:spcPct val="90000"/>
              </a:lnSpc>
              <a:spcBef>
                <a:spcPts val="1400"/>
              </a:spcBef>
              <a:spcAft>
                <a:spcPts val="0"/>
              </a:spcAft>
              <a:buSzPts val="1600"/>
              <a:buNone/>
            </a:pPr>
            <a:r>
              <a:rPr lang="en-US" sz="1600"/>
              <a:t> 		</a:t>
            </a:r>
            <a:r>
              <a:rPr b="1" lang="en-US" sz="1600"/>
              <a:t>if </a:t>
            </a:r>
            <a:r>
              <a:rPr b="1" i="1" lang="en-US" sz="1600"/>
              <a:t>ISEMTQ(Q) then CREATEQ</a:t>
            </a:r>
            <a:endParaRPr/>
          </a:p>
          <a:p>
            <a:pPr indent="-91440" lvl="0" marL="91440" rtl="0" algn="l">
              <a:lnSpc>
                <a:spcPct val="90000"/>
              </a:lnSpc>
              <a:spcBef>
                <a:spcPts val="1400"/>
              </a:spcBef>
              <a:spcAft>
                <a:spcPts val="0"/>
              </a:spcAft>
              <a:buSzPts val="1600"/>
              <a:buNone/>
            </a:pPr>
            <a:r>
              <a:rPr lang="en-US" sz="1600"/>
              <a:t> 		</a:t>
            </a:r>
            <a:r>
              <a:rPr b="1" lang="en-US" sz="1600"/>
              <a:t>else </a:t>
            </a:r>
            <a:r>
              <a:rPr b="1" i="1" lang="en-US" sz="1600"/>
              <a:t>ADDQ(i,DELETEQ(Q))</a:t>
            </a:r>
            <a:endParaRPr/>
          </a:p>
          <a:p>
            <a:pPr indent="0" lvl="0" marL="0" rtl="0" algn="l">
              <a:lnSpc>
                <a:spcPct val="90000"/>
              </a:lnSpc>
              <a:spcBef>
                <a:spcPts val="1400"/>
              </a:spcBef>
              <a:spcAft>
                <a:spcPts val="0"/>
              </a:spcAft>
              <a:buSzPts val="1600"/>
              <a:buNone/>
            </a:pPr>
            <a:r>
              <a:rPr i="1" lang="en-US" sz="1600"/>
              <a:t>FRONT(CREATEQ) :: = error</a:t>
            </a:r>
            <a:endParaRPr/>
          </a:p>
          <a:p>
            <a:pPr indent="0" lvl="0" marL="0" rtl="0" algn="l">
              <a:lnSpc>
                <a:spcPct val="90000"/>
              </a:lnSpc>
              <a:spcBef>
                <a:spcPts val="1400"/>
              </a:spcBef>
              <a:spcAft>
                <a:spcPts val="0"/>
              </a:spcAft>
              <a:buSzPts val="1600"/>
              <a:buNone/>
            </a:pPr>
            <a:r>
              <a:rPr i="1" lang="en-US" sz="1600"/>
              <a:t>FRONT(ADDQ(i,Q)) :: =</a:t>
            </a:r>
            <a:endParaRPr/>
          </a:p>
          <a:p>
            <a:pPr indent="-91440" lvl="0" marL="91440" rtl="0" algn="l">
              <a:lnSpc>
                <a:spcPct val="90000"/>
              </a:lnSpc>
              <a:spcBef>
                <a:spcPts val="1400"/>
              </a:spcBef>
              <a:spcAft>
                <a:spcPts val="0"/>
              </a:spcAft>
              <a:buSzPts val="1600"/>
              <a:buNone/>
            </a:pPr>
            <a:r>
              <a:rPr lang="en-US" sz="1600"/>
              <a:t>		</a:t>
            </a:r>
            <a:r>
              <a:rPr b="1" lang="en-US" sz="1600"/>
              <a:t>if </a:t>
            </a:r>
            <a:r>
              <a:rPr b="1" i="1" lang="en-US" sz="1600"/>
              <a:t>ISEMTQ(Q) then i else FRONT(Q)</a:t>
            </a:r>
            <a:endParaRPr/>
          </a:p>
          <a:p>
            <a:pPr indent="0" lvl="0" marL="0" rtl="0" algn="l">
              <a:lnSpc>
                <a:spcPct val="90000"/>
              </a:lnSpc>
              <a:spcBef>
                <a:spcPts val="1400"/>
              </a:spcBef>
              <a:spcAft>
                <a:spcPts val="0"/>
              </a:spcAft>
              <a:buSzPts val="1600"/>
              <a:buNone/>
            </a:pPr>
            <a:r>
              <a:rPr lang="en-US" sz="1600"/>
              <a:t>16 </a:t>
            </a:r>
            <a:r>
              <a:rPr b="1" lang="en-US" sz="1600"/>
              <a:t>end</a:t>
            </a:r>
            <a:endParaRPr/>
          </a:p>
          <a:p>
            <a:pPr indent="0" lvl="0" marL="0" rtl="0" algn="l">
              <a:lnSpc>
                <a:spcPct val="90000"/>
              </a:lnSpc>
              <a:spcBef>
                <a:spcPts val="1400"/>
              </a:spcBef>
              <a:spcAft>
                <a:spcPts val="0"/>
              </a:spcAft>
              <a:buSzPts val="1600"/>
              <a:buNone/>
            </a:pPr>
            <a:r>
              <a:rPr lang="en-US" sz="1600"/>
              <a:t>17 </a:t>
            </a:r>
            <a:r>
              <a:rPr b="1" lang="en-US" sz="1600"/>
              <a:t>end </a:t>
            </a:r>
            <a:r>
              <a:rPr b="1" i="1" lang="en-US" sz="1600"/>
              <a:t>QUEUE</a:t>
            </a:r>
            <a:endParaRPr sz="1600"/>
          </a:p>
          <a:p>
            <a:pPr indent="0" lvl="0" marL="91440" rtl="0" algn="l">
              <a:lnSpc>
                <a:spcPct val="90000"/>
              </a:lnSpc>
              <a:spcBef>
                <a:spcPts val="1400"/>
              </a:spcBef>
              <a:spcAft>
                <a:spcPts val="0"/>
              </a:spcAft>
              <a:buSzPts val="1600"/>
              <a:buNone/>
            </a:pPr>
            <a:r>
              <a:t/>
            </a:r>
            <a:endParaRPr sz="1600"/>
          </a:p>
        </p:txBody>
      </p:sp>
      <p:sp>
        <p:nvSpPr>
          <p:cNvPr id="170" name="Google Shape;170;p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STRUCTURE -I      UNIT-IV</a:t>
            </a:r>
            <a:endParaRPr/>
          </a:p>
        </p:txBody>
      </p:sp>
      <p:sp>
        <p:nvSpPr>
          <p:cNvPr id="171" name="Google Shape;171;p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172" name="Google Shape;172;p7"/>
          <p:cNvPicPr preferRelativeResize="0"/>
          <p:nvPr/>
        </p:nvPicPr>
        <p:blipFill rotWithShape="1">
          <a:blip r:embed="rId3">
            <a:alphaModFix/>
          </a:blip>
          <a:srcRect b="0" l="0" r="0" t="0"/>
          <a:stretch/>
        </p:blipFill>
        <p:spPr>
          <a:xfrm>
            <a:off x="159951" y="732417"/>
            <a:ext cx="952199" cy="8613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1104900" y="286604"/>
            <a:ext cx="7261860" cy="78668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B050"/>
              </a:buClr>
              <a:buSzPts val="4800"/>
              <a:buFont typeface="Times New Roman"/>
              <a:buNone/>
            </a:pPr>
            <a:r>
              <a:rPr lang="en-US">
                <a:solidFill>
                  <a:srgbClr val="00B050"/>
                </a:solidFill>
                <a:latin typeface="Times New Roman"/>
                <a:ea typeface="Times New Roman"/>
                <a:cs typeface="Times New Roman"/>
                <a:sym typeface="Times New Roman"/>
              </a:rPr>
              <a:t>Applications of Queue</a:t>
            </a:r>
            <a:endParaRPr/>
          </a:p>
        </p:txBody>
      </p:sp>
      <p:sp>
        <p:nvSpPr>
          <p:cNvPr id="178" name="Google Shape;178;p8"/>
          <p:cNvSpPr txBox="1"/>
          <p:nvPr>
            <p:ph idx="1" type="body"/>
          </p:nvPr>
        </p:nvSpPr>
        <p:spPr>
          <a:xfrm>
            <a:off x="457200" y="1772529"/>
            <a:ext cx="8229600" cy="4353634"/>
          </a:xfrm>
          <a:prstGeom prst="rect">
            <a:avLst/>
          </a:prstGeom>
          <a:noFill/>
          <a:ln>
            <a:noFill/>
          </a:ln>
        </p:spPr>
        <p:txBody>
          <a:bodyPr anchorCtr="0" anchor="t" bIns="45700" lIns="0" spcFirstLastPara="1" rIns="0" wrap="square" tIns="45700">
            <a:normAutofit/>
          </a:bodyPr>
          <a:lstStyle/>
          <a:p>
            <a:pPr indent="-68580" lvl="0" marL="68580" rtl="0" algn="just">
              <a:lnSpc>
                <a:spcPct val="90000"/>
              </a:lnSpc>
              <a:spcBef>
                <a:spcPts val="0"/>
              </a:spcBef>
              <a:spcAft>
                <a:spcPts val="0"/>
              </a:spcAft>
              <a:buSzPts val="1800"/>
              <a:buChar char=" "/>
            </a:pPr>
            <a:r>
              <a:rPr lang="en-US">
                <a:latin typeface="Times New Roman"/>
                <a:ea typeface="Times New Roman"/>
                <a:cs typeface="Times New Roman"/>
                <a:sym typeface="Times New Roman"/>
              </a:rPr>
              <a:t>Queues, like stacks, also arise quite naturally in the computer solution of many problems. </a:t>
            </a:r>
            <a:endParaRPr/>
          </a:p>
          <a:p>
            <a:pPr indent="-68580" lvl="0" marL="68580" rtl="0" algn="just">
              <a:lnSpc>
                <a:spcPct val="90000"/>
              </a:lnSpc>
              <a:spcBef>
                <a:spcPts val="1250"/>
              </a:spcBef>
              <a:spcAft>
                <a:spcPts val="0"/>
              </a:spcAft>
              <a:buSzPts val="1800"/>
              <a:buChar char=" "/>
            </a:pPr>
            <a:r>
              <a:rPr lang="en-US">
                <a:latin typeface="Times New Roman"/>
                <a:ea typeface="Times New Roman"/>
                <a:cs typeface="Times New Roman"/>
                <a:sym typeface="Times New Roman"/>
              </a:rPr>
              <a:t>The most common occurrence of a queue in computer applications is for the scheduling of jobs.</a:t>
            </a:r>
            <a:endParaRPr/>
          </a:p>
          <a:p>
            <a:pPr indent="-68580" lvl="0" marL="68580" rtl="0" algn="just">
              <a:lnSpc>
                <a:spcPct val="90000"/>
              </a:lnSpc>
              <a:spcBef>
                <a:spcPts val="1250"/>
              </a:spcBef>
              <a:spcAft>
                <a:spcPts val="0"/>
              </a:spcAft>
              <a:buSzPts val="1800"/>
              <a:buChar char=" "/>
            </a:pPr>
            <a:r>
              <a:rPr lang="en-US">
                <a:latin typeface="Times New Roman"/>
                <a:ea typeface="Times New Roman"/>
                <a:cs typeface="Times New Roman"/>
                <a:sym typeface="Times New Roman"/>
              </a:rPr>
              <a:t> In batch processing the jobs are ''queued-up'' as they are read-in and executed, one after another in the order they were received.</a:t>
            </a:r>
            <a:endParaRPr/>
          </a:p>
        </p:txBody>
      </p:sp>
      <p:pic>
        <p:nvPicPr>
          <p:cNvPr id="179" name="Google Shape;179;p8"/>
          <p:cNvPicPr preferRelativeResize="0"/>
          <p:nvPr/>
        </p:nvPicPr>
        <p:blipFill rotWithShape="1">
          <a:blip r:embed="rId3">
            <a:alphaModFix/>
          </a:blip>
          <a:srcRect b="0" l="0" r="0" t="0"/>
          <a:stretch/>
        </p:blipFill>
        <p:spPr>
          <a:xfrm>
            <a:off x="230289" y="211913"/>
            <a:ext cx="952199" cy="8613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type="title"/>
          </p:nvPr>
        </p:nvSpPr>
        <p:spPr>
          <a:xfrm>
            <a:off x="1092884" y="328808"/>
            <a:ext cx="7543800" cy="109041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00B050"/>
              </a:buClr>
              <a:buSzPts val="4800"/>
              <a:buFont typeface="Times New Roman"/>
              <a:buNone/>
            </a:pPr>
            <a:r>
              <a:rPr lang="en-US">
                <a:solidFill>
                  <a:srgbClr val="00B050"/>
                </a:solidFill>
                <a:latin typeface="Times New Roman"/>
                <a:ea typeface="Times New Roman"/>
                <a:cs typeface="Times New Roman"/>
                <a:sym typeface="Times New Roman"/>
              </a:rPr>
              <a:t>Operations on Queue</a:t>
            </a:r>
            <a:endParaRPr/>
          </a:p>
        </p:txBody>
      </p:sp>
      <p:sp>
        <p:nvSpPr>
          <p:cNvPr id="185" name="Google Shape;185;p9"/>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lang="en-US">
                <a:latin typeface="Times New Roman"/>
                <a:ea typeface="Times New Roman"/>
                <a:cs typeface="Times New Roman"/>
                <a:sym typeface="Times New Roman"/>
              </a:rPr>
              <a:t>Adding an element at the rear of the Queue</a:t>
            </a:r>
            <a:endParaRPr/>
          </a:p>
          <a:p>
            <a:pPr indent="-91440" lvl="0" marL="91440" rtl="0" algn="l">
              <a:lnSpc>
                <a:spcPct val="90000"/>
              </a:lnSpc>
              <a:spcBef>
                <a:spcPts val="1400"/>
              </a:spcBef>
              <a:spcAft>
                <a:spcPts val="0"/>
              </a:spcAft>
              <a:buSzPts val="2000"/>
              <a:buChar char=" "/>
            </a:pPr>
            <a:r>
              <a:rPr lang="en-US">
                <a:latin typeface="Times New Roman"/>
                <a:ea typeface="Times New Roman"/>
                <a:cs typeface="Times New Roman"/>
                <a:sym typeface="Times New Roman"/>
              </a:rPr>
              <a:t>Delete the front element from the queue</a:t>
            </a:r>
            <a:endParaRPr/>
          </a:p>
          <a:p>
            <a:pPr indent="-91440" lvl="0" marL="91440" rtl="0" algn="l">
              <a:lnSpc>
                <a:spcPct val="90000"/>
              </a:lnSpc>
              <a:spcBef>
                <a:spcPts val="1400"/>
              </a:spcBef>
              <a:spcAft>
                <a:spcPts val="0"/>
              </a:spcAft>
              <a:buSzPts val="2000"/>
              <a:buChar char=" "/>
            </a:pPr>
            <a:r>
              <a:rPr lang="en-US">
                <a:latin typeface="Times New Roman"/>
                <a:ea typeface="Times New Roman"/>
                <a:cs typeface="Times New Roman"/>
                <a:sym typeface="Times New Roman"/>
              </a:rPr>
              <a:t>PeepRear returns the rear element of the queue</a:t>
            </a:r>
            <a:endParaRPr/>
          </a:p>
          <a:p>
            <a:pPr indent="-91440" lvl="0" marL="91440" rtl="0" algn="l">
              <a:lnSpc>
                <a:spcPct val="90000"/>
              </a:lnSpc>
              <a:spcBef>
                <a:spcPts val="1400"/>
              </a:spcBef>
              <a:spcAft>
                <a:spcPts val="0"/>
              </a:spcAft>
              <a:buSzPts val="2000"/>
              <a:buChar char=" "/>
            </a:pPr>
            <a:r>
              <a:rPr lang="en-US">
                <a:latin typeface="Times New Roman"/>
                <a:ea typeface="Times New Roman"/>
                <a:cs typeface="Times New Roman"/>
                <a:sym typeface="Times New Roman"/>
              </a:rPr>
              <a:t>PeepFront  returns the front element of the queue</a:t>
            </a:r>
            <a:endParaRPr/>
          </a:p>
          <a:p>
            <a:pPr indent="-91440" lvl="0" marL="91440" rtl="0" algn="l">
              <a:lnSpc>
                <a:spcPct val="90000"/>
              </a:lnSpc>
              <a:spcBef>
                <a:spcPts val="1400"/>
              </a:spcBef>
              <a:spcAft>
                <a:spcPts val="0"/>
              </a:spcAft>
              <a:buSzPts val="2000"/>
              <a:buChar char=" "/>
            </a:pPr>
            <a:r>
              <a:rPr lang="en-US">
                <a:latin typeface="Times New Roman"/>
                <a:ea typeface="Times New Roman"/>
                <a:cs typeface="Times New Roman"/>
                <a:sym typeface="Times New Roman"/>
              </a:rPr>
              <a:t>isFull returns if queue is full</a:t>
            </a:r>
            <a:endParaRPr/>
          </a:p>
          <a:p>
            <a:pPr indent="-91440" lvl="0" marL="91440" rtl="0" algn="l">
              <a:lnSpc>
                <a:spcPct val="90000"/>
              </a:lnSpc>
              <a:spcBef>
                <a:spcPts val="1400"/>
              </a:spcBef>
              <a:spcAft>
                <a:spcPts val="0"/>
              </a:spcAft>
              <a:buSzPts val="2000"/>
              <a:buChar char=" "/>
            </a:pPr>
            <a:r>
              <a:rPr lang="en-US">
                <a:latin typeface="Times New Roman"/>
                <a:ea typeface="Times New Roman"/>
                <a:cs typeface="Times New Roman"/>
                <a:sym typeface="Times New Roman"/>
              </a:rPr>
              <a:t>isEmpty returns if queue is empty</a:t>
            </a:r>
            <a:endParaRPr/>
          </a:p>
        </p:txBody>
      </p:sp>
      <p:pic>
        <p:nvPicPr>
          <p:cNvPr id="186" name="Google Shape;186;p9"/>
          <p:cNvPicPr preferRelativeResize="0"/>
          <p:nvPr/>
        </p:nvPicPr>
        <p:blipFill rotWithShape="1">
          <a:blip r:embed="rId3">
            <a:alphaModFix/>
          </a:blip>
          <a:srcRect b="0" l="0" r="0" t="0"/>
          <a:stretch/>
        </p:blipFill>
        <p:spPr>
          <a:xfrm>
            <a:off x="159951" y="732417"/>
            <a:ext cx="952199" cy="8613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2017-06-20T09:56:08Z</dcterms:created>
  <dc:creator>Anita.Gunjal</dc:creator>
</cp:coreProperties>
</file>