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3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hdZ4ehe4K/ph+kfujZB7igVLqN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8E8256-D1AD-4884-8A2F-C1E98EAA425A}">
  <a:tblStyle styleId="{CA8E8256-D1AD-4884-8A2F-C1E98EAA42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59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8" Type="http://customschemas.google.com/relationships/presentationmetadata" Target="meta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61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2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394" name="Google Shape;3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5" name="Google Shape;395;p1:notes"/>
          <p:cNvSpPr txBox="1"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397" name="Google Shape;3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0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471" name="Google Shape;4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2" name="Google Shape;4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1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482" name="Google Shape;4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3" name="Google Shape;4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2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491" name="Google Shape;4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2" name="Google Shape;4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3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499" name="Google Shape;4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0" name="Google Shape;5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4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529" name="Google Shape;5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0" name="Google Shape;5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548" name="Google Shape;5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9" name="Google Shape;54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6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557" name="Google Shape;5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8" name="Google Shape;5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7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565" name="Google Shape;5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6" name="Google Shape;56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8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573" name="Google Shape;5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4" name="Google Shape;57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9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581" name="Google Shape;5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2" name="Google Shape;5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405" name="Google Shape;4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6" name="Google Shape;4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0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589" name="Google Shape;5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0" name="Google Shape;59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1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597" name="Google Shape;5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8" name="Google Shape;5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2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606" name="Google Shape;6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7" name="Google Shape;60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3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614" name="Google Shape;6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5" name="Google Shape;6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4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621" name="Google Shape;6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2" name="Google Shape;62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413" name="Google Shape;4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4" name="Google Shape;4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421" name="Google Shape;4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2" name="Google Shape;4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429" name="Google Shape;4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0" name="Google Shape;4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438" name="Google Shape;4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9" name="Google Shape;4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446" name="Google Shape;4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7" name="Google Shape;4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454" name="Google Shape;4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5" name="Google Shape;4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:notes"/>
          <p:cNvSpPr txBox="1"/>
          <p:nvPr/>
        </p:nvSpPr>
        <p:spPr>
          <a:xfrm>
            <a:off x="3884612" y="8685212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215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462" name="Google Shape;4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3" name="Google Shape;4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>
            <a:spLocks noGrp="1"/>
          </p:cNvSpPr>
          <p:nvPr>
            <p:ph type="dt" idx="10"/>
          </p:nvPr>
        </p:nvSpPr>
        <p:spPr>
          <a:xfrm>
            <a:off x="6705600" y="4206875"/>
            <a:ext cx="95885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9"/>
          <p:cNvSpPr txBox="1">
            <a:spLocks noGrp="1"/>
          </p:cNvSpPr>
          <p:nvPr>
            <p:ph type="sldNum" idx="12"/>
          </p:nvPr>
        </p:nvSpPr>
        <p:spPr>
          <a:xfrm>
            <a:off x="8320087" y="1587"/>
            <a:ext cx="74612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8012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dt" idx="10"/>
          </p:nvPr>
        </p:nvSpPr>
        <p:spPr>
          <a:xfrm>
            <a:off x="6705600" y="4206875"/>
            <a:ext cx="95885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2"/>
          <p:cNvSpPr txBox="1">
            <a:spLocks noGrp="1"/>
          </p:cNvSpPr>
          <p:nvPr>
            <p:ph type="sldNum" idx="12"/>
          </p:nvPr>
        </p:nvSpPr>
        <p:spPr>
          <a:xfrm>
            <a:off x="8320087" y="1587"/>
            <a:ext cx="74612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dt" idx="10"/>
          </p:nvPr>
        </p:nvSpPr>
        <p:spPr>
          <a:xfrm>
            <a:off x="6705600" y="4206875"/>
            <a:ext cx="95885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320087" y="1587"/>
            <a:ext cx="74612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1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1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4"/>
          <p:cNvSpPr txBox="1">
            <a:spLocks noGrp="1"/>
          </p:cNvSpPr>
          <p:nvPr>
            <p:ph type="title"/>
          </p:nvPr>
        </p:nvSpPr>
        <p:spPr>
          <a:xfrm rot="5400000">
            <a:off x="4942682" y="2829718"/>
            <a:ext cx="5429250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4"/>
          <p:cNvSpPr txBox="1">
            <a:spLocks noGrp="1"/>
          </p:cNvSpPr>
          <p:nvPr>
            <p:ph type="body" idx="1"/>
          </p:nvPr>
        </p:nvSpPr>
        <p:spPr>
          <a:xfrm rot="5400000">
            <a:off x="752475" y="847725"/>
            <a:ext cx="54292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4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4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5"/>
          <p:cNvSpPr txBox="1">
            <a:spLocks noGrp="1"/>
          </p:cNvSpPr>
          <p:nvPr>
            <p:ph type="body" idx="1"/>
          </p:nvPr>
        </p:nvSpPr>
        <p:spPr>
          <a:xfrm rot="5400000">
            <a:off x="2409824" y="296862"/>
            <a:ext cx="4322762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55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5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" name="Google Shape;121;p56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6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7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6" name="Google Shape;126;p57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" name="Google Shape;127;p57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7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8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8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9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9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59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5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5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59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9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60"/>
          <p:cNvSpPr txBox="1">
            <a:spLocks noGrp="1"/>
          </p:cNvSpPr>
          <p:nvPr>
            <p:ph type="body" idx="1"/>
          </p:nvPr>
        </p:nvSpPr>
        <p:spPr>
          <a:xfrm>
            <a:off x="457200" y="2249488"/>
            <a:ext cx="4037013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60"/>
          <p:cNvSpPr txBox="1">
            <a:spLocks noGrp="1"/>
          </p:cNvSpPr>
          <p:nvPr>
            <p:ph type="body" idx="2"/>
          </p:nvPr>
        </p:nvSpPr>
        <p:spPr>
          <a:xfrm>
            <a:off x="4646613" y="2249488"/>
            <a:ext cx="4038600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60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0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4"/>
          <p:cNvSpPr txBox="1">
            <a:spLocks noGrp="1"/>
          </p:cNvSpPr>
          <p:nvPr>
            <p:ph type="title"/>
          </p:nvPr>
        </p:nvSpPr>
        <p:spPr>
          <a:xfrm rot="5400000">
            <a:off x="4942682" y="2829718"/>
            <a:ext cx="5429250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4"/>
          <p:cNvSpPr txBox="1">
            <a:spLocks noGrp="1"/>
          </p:cNvSpPr>
          <p:nvPr>
            <p:ph type="body" idx="1"/>
          </p:nvPr>
        </p:nvSpPr>
        <p:spPr>
          <a:xfrm rot="5400000">
            <a:off x="752475" y="847725"/>
            <a:ext cx="54292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4"/>
          <p:cNvSpPr txBox="1">
            <a:spLocks noGrp="1"/>
          </p:cNvSpPr>
          <p:nvPr>
            <p:ph type="dt" idx="10"/>
          </p:nvPr>
        </p:nvSpPr>
        <p:spPr>
          <a:xfrm>
            <a:off x="6705600" y="4206875"/>
            <a:ext cx="95885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4"/>
          <p:cNvSpPr txBox="1">
            <a:spLocks noGrp="1"/>
          </p:cNvSpPr>
          <p:nvPr>
            <p:ph type="sldNum" idx="12"/>
          </p:nvPr>
        </p:nvSpPr>
        <p:spPr>
          <a:xfrm>
            <a:off x="8320087" y="1587"/>
            <a:ext cx="74612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1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0" name="Google Shape;150;p61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1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8012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3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53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4"/>
          <p:cNvSpPr txBox="1">
            <a:spLocks noGrp="1"/>
          </p:cNvSpPr>
          <p:nvPr>
            <p:ph type="title"/>
          </p:nvPr>
        </p:nvSpPr>
        <p:spPr>
          <a:xfrm rot="5400000">
            <a:off x="4942682" y="2829718"/>
            <a:ext cx="5429250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74"/>
          <p:cNvSpPr txBox="1">
            <a:spLocks noGrp="1"/>
          </p:cNvSpPr>
          <p:nvPr>
            <p:ph type="body" idx="1"/>
          </p:nvPr>
        </p:nvSpPr>
        <p:spPr>
          <a:xfrm rot="5400000">
            <a:off x="752475" y="847725"/>
            <a:ext cx="54292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74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74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5"/>
          <p:cNvSpPr txBox="1">
            <a:spLocks noGrp="1"/>
          </p:cNvSpPr>
          <p:nvPr>
            <p:ph type="body" idx="1"/>
          </p:nvPr>
        </p:nvSpPr>
        <p:spPr>
          <a:xfrm rot="5400000">
            <a:off x="2409824" y="296862"/>
            <a:ext cx="4322762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75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75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76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96" name="Google Shape;196;p76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7" name="Google Shape;197;p76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6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77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2" name="Google Shape;202;p77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3" name="Google Shape;203;p77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77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78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78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9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79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79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7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7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79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79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5"/>
          <p:cNvSpPr txBox="1">
            <a:spLocks noGrp="1"/>
          </p:cNvSpPr>
          <p:nvPr>
            <p:ph type="body" idx="1"/>
          </p:nvPr>
        </p:nvSpPr>
        <p:spPr>
          <a:xfrm rot="5400000">
            <a:off x="2409824" y="296862"/>
            <a:ext cx="4322762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5"/>
          <p:cNvSpPr txBox="1">
            <a:spLocks noGrp="1"/>
          </p:cNvSpPr>
          <p:nvPr>
            <p:ph type="dt" idx="10"/>
          </p:nvPr>
        </p:nvSpPr>
        <p:spPr>
          <a:xfrm>
            <a:off x="6705600" y="4206875"/>
            <a:ext cx="95885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5"/>
          <p:cNvSpPr txBox="1">
            <a:spLocks noGrp="1"/>
          </p:cNvSpPr>
          <p:nvPr>
            <p:ph type="sldNum" idx="12"/>
          </p:nvPr>
        </p:nvSpPr>
        <p:spPr>
          <a:xfrm>
            <a:off x="8320087" y="1587"/>
            <a:ext cx="74612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80"/>
          <p:cNvSpPr txBox="1">
            <a:spLocks noGrp="1"/>
          </p:cNvSpPr>
          <p:nvPr>
            <p:ph type="body" idx="1"/>
          </p:nvPr>
        </p:nvSpPr>
        <p:spPr>
          <a:xfrm>
            <a:off x="457200" y="2249488"/>
            <a:ext cx="4037013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80"/>
          <p:cNvSpPr txBox="1">
            <a:spLocks noGrp="1"/>
          </p:cNvSpPr>
          <p:nvPr>
            <p:ph type="body" idx="2"/>
          </p:nvPr>
        </p:nvSpPr>
        <p:spPr>
          <a:xfrm>
            <a:off x="4646613" y="2249488"/>
            <a:ext cx="4038600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80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80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1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8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6" name="Google Shape;226;p81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81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82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8012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82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82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8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6" name="Google Shape;236;p83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83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5"/>
          <p:cNvSpPr txBox="1">
            <a:spLocks noGrp="1"/>
          </p:cNvSpPr>
          <p:nvPr>
            <p:ph type="title"/>
          </p:nvPr>
        </p:nvSpPr>
        <p:spPr>
          <a:xfrm rot="5400000">
            <a:off x="4942682" y="2829718"/>
            <a:ext cx="5429250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85"/>
          <p:cNvSpPr txBox="1">
            <a:spLocks noGrp="1"/>
          </p:cNvSpPr>
          <p:nvPr>
            <p:ph type="body" idx="1"/>
          </p:nvPr>
        </p:nvSpPr>
        <p:spPr>
          <a:xfrm rot="5400000">
            <a:off x="752475" y="847725"/>
            <a:ext cx="54292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85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85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86"/>
          <p:cNvSpPr txBox="1">
            <a:spLocks noGrp="1"/>
          </p:cNvSpPr>
          <p:nvPr>
            <p:ph type="body" idx="1"/>
          </p:nvPr>
        </p:nvSpPr>
        <p:spPr>
          <a:xfrm rot="5400000">
            <a:off x="2409824" y="296862"/>
            <a:ext cx="4322762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86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86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87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70" name="Google Shape;270;p87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1" name="Google Shape;271;p87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87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88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76" name="Google Shape;276;p88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7" name="Google Shape;277;p88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88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9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89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90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90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6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Google Shape;43;p66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66"/>
          <p:cNvSpPr txBox="1">
            <a:spLocks noGrp="1"/>
          </p:cNvSpPr>
          <p:nvPr>
            <p:ph type="dt" idx="10"/>
          </p:nvPr>
        </p:nvSpPr>
        <p:spPr>
          <a:xfrm>
            <a:off x="6705600" y="4206875"/>
            <a:ext cx="95885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6"/>
          <p:cNvSpPr txBox="1">
            <a:spLocks noGrp="1"/>
          </p:cNvSpPr>
          <p:nvPr>
            <p:ph type="sldNum" idx="12"/>
          </p:nvPr>
        </p:nvSpPr>
        <p:spPr>
          <a:xfrm>
            <a:off x="8320087" y="1587"/>
            <a:ext cx="74612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1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91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9" name="Google Shape;289;p91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9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1" name="Google Shape;291;p9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2" name="Google Shape;292;p91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91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92"/>
          <p:cNvSpPr txBox="1">
            <a:spLocks noGrp="1"/>
          </p:cNvSpPr>
          <p:nvPr>
            <p:ph type="body" idx="1"/>
          </p:nvPr>
        </p:nvSpPr>
        <p:spPr>
          <a:xfrm>
            <a:off x="457200" y="2249488"/>
            <a:ext cx="4037013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92"/>
          <p:cNvSpPr txBox="1">
            <a:spLocks noGrp="1"/>
          </p:cNvSpPr>
          <p:nvPr>
            <p:ph type="body" idx="2"/>
          </p:nvPr>
        </p:nvSpPr>
        <p:spPr>
          <a:xfrm>
            <a:off x="4646613" y="2249488"/>
            <a:ext cx="4038600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8" name="Google Shape;298;p92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92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3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93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3" name="Google Shape;303;p93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93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94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8012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94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94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9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3" name="Google Shape;313;p95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95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7"/>
          <p:cNvSpPr txBox="1">
            <a:spLocks noGrp="1"/>
          </p:cNvSpPr>
          <p:nvPr>
            <p:ph type="title"/>
          </p:nvPr>
        </p:nvSpPr>
        <p:spPr>
          <a:xfrm rot="5400000">
            <a:off x="4942682" y="2829718"/>
            <a:ext cx="5429250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97"/>
          <p:cNvSpPr txBox="1">
            <a:spLocks noGrp="1"/>
          </p:cNvSpPr>
          <p:nvPr>
            <p:ph type="body" idx="1"/>
          </p:nvPr>
        </p:nvSpPr>
        <p:spPr>
          <a:xfrm rot="5400000">
            <a:off x="752475" y="847725"/>
            <a:ext cx="54292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97"/>
          <p:cNvSpPr txBox="1">
            <a:spLocks noGrp="1"/>
          </p:cNvSpPr>
          <p:nvPr>
            <p:ph type="dt" idx="10"/>
          </p:nvPr>
        </p:nvSpPr>
        <p:spPr>
          <a:xfrm>
            <a:off x="6583362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97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98"/>
          <p:cNvSpPr txBox="1">
            <a:spLocks noGrp="1"/>
          </p:cNvSpPr>
          <p:nvPr>
            <p:ph type="body" idx="1"/>
          </p:nvPr>
        </p:nvSpPr>
        <p:spPr>
          <a:xfrm rot="5400000">
            <a:off x="2409824" y="296862"/>
            <a:ext cx="4322762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98"/>
          <p:cNvSpPr txBox="1">
            <a:spLocks noGrp="1"/>
          </p:cNvSpPr>
          <p:nvPr>
            <p:ph type="dt" idx="10"/>
          </p:nvPr>
        </p:nvSpPr>
        <p:spPr>
          <a:xfrm>
            <a:off x="6583362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98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99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47" name="Google Shape;347;p99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8" name="Google Shape;348;p99"/>
          <p:cNvSpPr txBox="1">
            <a:spLocks noGrp="1"/>
          </p:cNvSpPr>
          <p:nvPr>
            <p:ph type="dt" idx="10"/>
          </p:nvPr>
        </p:nvSpPr>
        <p:spPr>
          <a:xfrm>
            <a:off x="6583362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99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00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53" name="Google Shape;353;p100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4" name="Google Shape;354;p100"/>
          <p:cNvSpPr txBox="1">
            <a:spLocks noGrp="1"/>
          </p:cNvSpPr>
          <p:nvPr>
            <p:ph type="dt" idx="10"/>
          </p:nvPr>
        </p:nvSpPr>
        <p:spPr>
          <a:xfrm>
            <a:off x="6583362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00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1"/>
          <p:cNvSpPr txBox="1">
            <a:spLocks noGrp="1"/>
          </p:cNvSpPr>
          <p:nvPr>
            <p:ph type="dt" idx="10"/>
          </p:nvPr>
        </p:nvSpPr>
        <p:spPr>
          <a:xfrm>
            <a:off x="6583362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01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7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67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67"/>
          <p:cNvSpPr txBox="1">
            <a:spLocks noGrp="1"/>
          </p:cNvSpPr>
          <p:nvPr>
            <p:ph type="dt" idx="10"/>
          </p:nvPr>
        </p:nvSpPr>
        <p:spPr>
          <a:xfrm>
            <a:off x="6705600" y="4206875"/>
            <a:ext cx="95885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7"/>
          <p:cNvSpPr txBox="1">
            <a:spLocks noGrp="1"/>
          </p:cNvSpPr>
          <p:nvPr>
            <p:ph type="sldNum" idx="12"/>
          </p:nvPr>
        </p:nvSpPr>
        <p:spPr>
          <a:xfrm>
            <a:off x="8320087" y="1587"/>
            <a:ext cx="74612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02"/>
          <p:cNvSpPr txBox="1">
            <a:spLocks noGrp="1"/>
          </p:cNvSpPr>
          <p:nvPr>
            <p:ph type="dt" idx="10"/>
          </p:nvPr>
        </p:nvSpPr>
        <p:spPr>
          <a:xfrm>
            <a:off x="6583362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02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3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03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6" name="Google Shape;366;p103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7" name="Google Shape;367;p10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8" name="Google Shape;368;p10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103"/>
          <p:cNvSpPr txBox="1">
            <a:spLocks noGrp="1"/>
          </p:cNvSpPr>
          <p:nvPr>
            <p:ph type="dt" idx="10"/>
          </p:nvPr>
        </p:nvSpPr>
        <p:spPr>
          <a:xfrm>
            <a:off x="6583362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03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04"/>
          <p:cNvSpPr txBox="1">
            <a:spLocks noGrp="1"/>
          </p:cNvSpPr>
          <p:nvPr>
            <p:ph type="body" idx="1"/>
          </p:nvPr>
        </p:nvSpPr>
        <p:spPr>
          <a:xfrm>
            <a:off x="457200" y="2249488"/>
            <a:ext cx="4037013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4" name="Google Shape;374;p104"/>
          <p:cNvSpPr txBox="1">
            <a:spLocks noGrp="1"/>
          </p:cNvSpPr>
          <p:nvPr>
            <p:ph type="body" idx="2"/>
          </p:nvPr>
        </p:nvSpPr>
        <p:spPr>
          <a:xfrm>
            <a:off x="4646613" y="2249488"/>
            <a:ext cx="4038600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5" name="Google Shape;375;p104"/>
          <p:cNvSpPr txBox="1">
            <a:spLocks noGrp="1"/>
          </p:cNvSpPr>
          <p:nvPr>
            <p:ph type="dt" idx="10"/>
          </p:nvPr>
        </p:nvSpPr>
        <p:spPr>
          <a:xfrm>
            <a:off x="6583362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04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5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0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0" name="Google Shape;380;p105"/>
          <p:cNvSpPr txBox="1">
            <a:spLocks noGrp="1"/>
          </p:cNvSpPr>
          <p:nvPr>
            <p:ph type="dt" idx="10"/>
          </p:nvPr>
        </p:nvSpPr>
        <p:spPr>
          <a:xfrm>
            <a:off x="6583362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05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0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06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8012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5" name="Google Shape;385;p106"/>
          <p:cNvSpPr txBox="1">
            <a:spLocks noGrp="1"/>
          </p:cNvSpPr>
          <p:nvPr>
            <p:ph type="dt" idx="10"/>
          </p:nvPr>
        </p:nvSpPr>
        <p:spPr>
          <a:xfrm>
            <a:off x="6583362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06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07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0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0" name="Google Shape;390;p107"/>
          <p:cNvSpPr txBox="1">
            <a:spLocks noGrp="1"/>
          </p:cNvSpPr>
          <p:nvPr>
            <p:ph type="dt" idx="10"/>
          </p:nvPr>
        </p:nvSpPr>
        <p:spPr>
          <a:xfrm>
            <a:off x="6583362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07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8"/>
          <p:cNvSpPr txBox="1">
            <a:spLocks noGrp="1"/>
          </p:cNvSpPr>
          <p:nvPr>
            <p:ph type="dt" idx="10"/>
          </p:nvPr>
        </p:nvSpPr>
        <p:spPr>
          <a:xfrm>
            <a:off x="6705600" y="4206875"/>
            <a:ext cx="95885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8"/>
          <p:cNvSpPr txBox="1">
            <a:spLocks noGrp="1"/>
          </p:cNvSpPr>
          <p:nvPr>
            <p:ph type="sldNum" idx="12"/>
          </p:nvPr>
        </p:nvSpPr>
        <p:spPr>
          <a:xfrm>
            <a:off x="8320087" y="1587"/>
            <a:ext cx="74612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9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6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9"/>
          <p:cNvSpPr txBox="1">
            <a:spLocks noGrp="1"/>
          </p:cNvSpPr>
          <p:nvPr>
            <p:ph type="dt" idx="10"/>
          </p:nvPr>
        </p:nvSpPr>
        <p:spPr>
          <a:xfrm>
            <a:off x="6705600" y="4206875"/>
            <a:ext cx="95885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9"/>
          <p:cNvSpPr txBox="1">
            <a:spLocks noGrp="1"/>
          </p:cNvSpPr>
          <p:nvPr>
            <p:ph type="sldNum" idx="12"/>
          </p:nvPr>
        </p:nvSpPr>
        <p:spPr>
          <a:xfrm>
            <a:off x="8320087" y="1587"/>
            <a:ext cx="74612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0"/>
          <p:cNvSpPr txBox="1">
            <a:spLocks noGrp="1"/>
          </p:cNvSpPr>
          <p:nvPr>
            <p:ph type="body" idx="1"/>
          </p:nvPr>
        </p:nvSpPr>
        <p:spPr>
          <a:xfrm>
            <a:off x="457200" y="2249488"/>
            <a:ext cx="4037013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70"/>
          <p:cNvSpPr txBox="1">
            <a:spLocks noGrp="1"/>
          </p:cNvSpPr>
          <p:nvPr>
            <p:ph type="body" idx="2"/>
          </p:nvPr>
        </p:nvSpPr>
        <p:spPr>
          <a:xfrm>
            <a:off x="4646613" y="2249488"/>
            <a:ext cx="4038600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70"/>
          <p:cNvSpPr txBox="1">
            <a:spLocks noGrp="1"/>
          </p:cNvSpPr>
          <p:nvPr>
            <p:ph type="dt" idx="10"/>
          </p:nvPr>
        </p:nvSpPr>
        <p:spPr>
          <a:xfrm>
            <a:off x="6705600" y="4206875"/>
            <a:ext cx="95885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0"/>
          <p:cNvSpPr txBox="1">
            <a:spLocks noGrp="1"/>
          </p:cNvSpPr>
          <p:nvPr>
            <p:ph type="sldNum" idx="12"/>
          </p:nvPr>
        </p:nvSpPr>
        <p:spPr>
          <a:xfrm>
            <a:off x="8320087" y="1587"/>
            <a:ext cx="74612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1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71"/>
          <p:cNvSpPr txBox="1">
            <a:spLocks noGrp="1"/>
          </p:cNvSpPr>
          <p:nvPr>
            <p:ph type="dt" idx="10"/>
          </p:nvPr>
        </p:nvSpPr>
        <p:spPr>
          <a:xfrm>
            <a:off x="6705600" y="4206875"/>
            <a:ext cx="95885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1"/>
          <p:cNvSpPr txBox="1">
            <a:spLocks noGrp="1"/>
          </p:cNvSpPr>
          <p:nvPr>
            <p:ph type="sldNum" idx="12"/>
          </p:nvPr>
        </p:nvSpPr>
        <p:spPr>
          <a:xfrm>
            <a:off x="8320087" y="1587"/>
            <a:ext cx="74612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8"/>
          <p:cNvSpPr txBox="1"/>
          <p:nvPr/>
        </p:nvSpPr>
        <p:spPr>
          <a:xfrm rot="10800000" flipH="1">
            <a:off x="5410200" y="3810000"/>
            <a:ext cx="3733800" cy="904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8"/>
          <p:cNvSpPr txBox="1"/>
          <p:nvPr/>
        </p:nvSpPr>
        <p:spPr>
          <a:xfrm rot="10800000" flipH="1">
            <a:off x="5410200" y="3897312"/>
            <a:ext cx="3733800" cy="192087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8"/>
          <p:cNvSpPr txBox="1"/>
          <p:nvPr/>
        </p:nvSpPr>
        <p:spPr>
          <a:xfrm rot="10800000" flipH="1">
            <a:off x="5410200" y="4114800"/>
            <a:ext cx="3733800" cy="9525"/>
          </a:xfrm>
          <a:prstGeom prst="rect">
            <a:avLst/>
          </a:prstGeom>
          <a:solidFill>
            <a:srgbClr val="438086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8"/>
          <p:cNvSpPr txBox="1"/>
          <p:nvPr/>
        </p:nvSpPr>
        <p:spPr>
          <a:xfrm rot="10800000" flipH="1">
            <a:off x="5410200" y="4164012"/>
            <a:ext cx="1965325" cy="19050"/>
          </a:xfrm>
          <a:prstGeom prst="rect">
            <a:avLst/>
          </a:prstGeom>
          <a:solidFill>
            <a:srgbClr val="438086">
              <a:alpha val="5960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8"/>
          <p:cNvSpPr txBox="1"/>
          <p:nvPr/>
        </p:nvSpPr>
        <p:spPr>
          <a:xfrm rot="10800000" flipH="1">
            <a:off x="5410200" y="4198937"/>
            <a:ext cx="1965325" cy="9525"/>
          </a:xfrm>
          <a:prstGeom prst="rect">
            <a:avLst/>
          </a:prstGeom>
          <a:solidFill>
            <a:srgbClr val="438086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8"/>
          <p:cNvSpPr/>
          <p:nvPr/>
        </p:nvSpPr>
        <p:spPr>
          <a:xfrm>
            <a:off x="5410200" y="3962400"/>
            <a:ext cx="3063875" cy="2698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8"/>
          <p:cNvSpPr/>
          <p:nvPr/>
        </p:nvSpPr>
        <p:spPr>
          <a:xfrm>
            <a:off x="7377112" y="4060825"/>
            <a:ext cx="1600200" cy="3651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8"/>
          <p:cNvSpPr txBox="1"/>
          <p:nvPr/>
        </p:nvSpPr>
        <p:spPr>
          <a:xfrm>
            <a:off x="0" y="3649662"/>
            <a:ext cx="9144000" cy="244475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8"/>
          <p:cNvSpPr txBox="1"/>
          <p:nvPr/>
        </p:nvSpPr>
        <p:spPr>
          <a:xfrm>
            <a:off x="0" y="3675062"/>
            <a:ext cx="9144000" cy="1412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8"/>
          <p:cNvSpPr txBox="1"/>
          <p:nvPr/>
        </p:nvSpPr>
        <p:spPr>
          <a:xfrm rot="10800000" flipH="1">
            <a:off x="6413500" y="3643312"/>
            <a:ext cx="2730500" cy="24765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8"/>
          <p:cNvSpPr txBox="1"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48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8012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" name="Google Shape;24;p48"/>
          <p:cNvSpPr txBox="1">
            <a:spLocks noGrp="1"/>
          </p:cNvSpPr>
          <p:nvPr>
            <p:ph type="dt" idx="10"/>
          </p:nvPr>
        </p:nvSpPr>
        <p:spPr>
          <a:xfrm>
            <a:off x="6705600" y="4206875"/>
            <a:ext cx="958850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8"/>
          <p:cNvSpPr txBox="1"/>
          <p:nvPr/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8"/>
          <p:cNvSpPr txBox="1">
            <a:spLocks noGrp="1"/>
          </p:cNvSpPr>
          <p:nvPr>
            <p:ph type="sldNum" idx="12"/>
          </p:nvPr>
        </p:nvSpPr>
        <p:spPr>
          <a:xfrm>
            <a:off x="8320087" y="1587"/>
            <a:ext cx="746125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0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0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0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0"/>
          <p:cNvSpPr txBox="1"/>
          <p:nvPr/>
        </p:nvSpPr>
        <p:spPr>
          <a:xfrm rot="10800000" flipH="1">
            <a:off x="5410200" y="360362"/>
            <a:ext cx="3733800" cy="904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0"/>
          <p:cNvSpPr txBox="1"/>
          <p:nvPr/>
        </p:nvSpPr>
        <p:spPr>
          <a:xfrm rot="10800000" flipH="1">
            <a:off x="5410200" y="438150"/>
            <a:ext cx="3733800" cy="180975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0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0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0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0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0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0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0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0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Google Shape;100;p50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8012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1" name="Google Shape;101;p50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50"/>
          <p:cNvSpPr txBox="1"/>
          <p:nvPr/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0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2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2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2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2"/>
          <p:cNvSpPr txBox="1"/>
          <p:nvPr/>
        </p:nvSpPr>
        <p:spPr>
          <a:xfrm rot="10800000" flipH="1">
            <a:off x="5410200" y="360362"/>
            <a:ext cx="3733800" cy="904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2"/>
          <p:cNvSpPr txBox="1"/>
          <p:nvPr/>
        </p:nvSpPr>
        <p:spPr>
          <a:xfrm rot="10800000" flipH="1">
            <a:off x="5410200" y="438150"/>
            <a:ext cx="3733800" cy="180975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2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2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2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2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2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2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2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2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Google Shape;177;p52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8012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8" name="Google Shape;178;p52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52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4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4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4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4"/>
          <p:cNvSpPr txBox="1"/>
          <p:nvPr/>
        </p:nvSpPr>
        <p:spPr>
          <a:xfrm rot="10800000" flipH="1">
            <a:off x="5410200" y="360362"/>
            <a:ext cx="3733800" cy="904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4"/>
          <p:cNvSpPr txBox="1"/>
          <p:nvPr/>
        </p:nvSpPr>
        <p:spPr>
          <a:xfrm rot="10800000" flipH="1">
            <a:off x="5410200" y="438150"/>
            <a:ext cx="3733800" cy="180975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4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4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4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4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4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84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4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4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3" name="Google Shape;253;p84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8012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4" name="Google Shape;254;p84"/>
          <p:cNvSpPr txBox="1">
            <a:spLocks noGrp="1"/>
          </p:cNvSpPr>
          <p:nvPr>
            <p:ph type="dt" idx="10"/>
          </p:nvPr>
        </p:nvSpPr>
        <p:spPr>
          <a:xfrm>
            <a:off x="6586537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Google Shape;255;p84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84"/>
          <p:cNvSpPr txBox="1"/>
          <p:nvPr/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6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96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96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6"/>
          <p:cNvSpPr txBox="1"/>
          <p:nvPr/>
        </p:nvSpPr>
        <p:spPr>
          <a:xfrm rot="10800000" flipH="1">
            <a:off x="5410200" y="360362"/>
            <a:ext cx="3733800" cy="904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96"/>
          <p:cNvSpPr txBox="1"/>
          <p:nvPr/>
        </p:nvSpPr>
        <p:spPr>
          <a:xfrm rot="10800000" flipH="1">
            <a:off x="5410200" y="438150"/>
            <a:ext cx="3733800" cy="180975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96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96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6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6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6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96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6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6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8012" cy="106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0" name="Google Shape;330;p96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8012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31" name="Google Shape;331;p96"/>
          <p:cNvSpPr txBox="1">
            <a:spLocks noGrp="1"/>
          </p:cNvSpPr>
          <p:nvPr>
            <p:ph type="dt" idx="10"/>
          </p:nvPr>
        </p:nvSpPr>
        <p:spPr>
          <a:xfrm>
            <a:off x="6583362" y="612775"/>
            <a:ext cx="955675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96"/>
          <p:cNvSpPr txBox="1"/>
          <p:nvPr/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6"/>
          <p:cNvSpPr txBox="1">
            <a:spLocks noGrp="1"/>
          </p:cNvSpPr>
          <p:nvPr>
            <p:ph type="sldNum" idx="12"/>
          </p:nvPr>
        </p:nvSpPr>
        <p:spPr>
          <a:xfrm>
            <a:off x="8174037" y="1587"/>
            <a:ext cx="7604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None/>
              <a:defRPr sz="24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#Slide%2014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#Slide%2020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"/>
          <p:cNvSpPr txBox="1"/>
          <p:nvPr/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</a:pPr>
            <a:r>
              <a:rPr lang="en-US" sz="4400" b="0" i="0" u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UNIT </a:t>
            </a:r>
            <a:r>
              <a:rPr lang="en-US" sz="4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dirty="0"/>
          </a:p>
        </p:txBody>
      </p:sp>
      <p:sp>
        <p:nvSpPr>
          <p:cNvPr id="400" name="Google Shape;400;p1"/>
          <p:cNvSpPr txBox="1"/>
          <p:nvPr/>
        </p:nvSpPr>
        <p:spPr>
          <a:xfrm>
            <a:off x="457200" y="390048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424456"/>
                </a:solidFill>
                <a:latin typeface="Georgia"/>
                <a:ea typeface="Georgia"/>
                <a:cs typeface="Georgia"/>
                <a:sym typeface="Georgia"/>
              </a:rPr>
              <a:t>BACKTRACKING</a:t>
            </a:r>
            <a:endParaRPr/>
          </a:p>
          <a:p>
            <a:pPr marL="635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424456"/>
                </a:solidFill>
                <a:latin typeface="Georgia"/>
                <a:ea typeface="Georgia"/>
                <a:cs typeface="Georgia"/>
                <a:sym typeface="Georgia"/>
              </a:rPr>
              <a:t>Branch-And-Bound </a:t>
            </a:r>
            <a:endParaRPr/>
          </a:p>
        </p:txBody>
      </p:sp>
      <p:pic>
        <p:nvPicPr>
          <p:cNvPr id="401" name="Google Shape;40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362" y="431800"/>
            <a:ext cx="7285037" cy="1479550"/>
          </a:xfrm>
          <a:prstGeom prst="rect">
            <a:avLst/>
          </a:prstGeom>
          <a:noFill/>
          <a:ln>
            <a:noFill/>
          </a:ln>
          <a:effectLst>
            <a:outerShdw blurRad="63500" dist="139498" dir="2700000">
              <a:srgbClr val="333333">
                <a:alpha val="64705"/>
              </a:srgbClr>
            </a:outerShdw>
          </a:effectLst>
        </p:spPr>
      </p:pic>
      <p:sp>
        <p:nvSpPr>
          <p:cNvPr id="402" name="Google Shape;402;p1"/>
          <p:cNvSpPr txBox="1"/>
          <p:nvPr/>
        </p:nvSpPr>
        <p:spPr>
          <a:xfrm>
            <a:off x="1371600" y="4802187"/>
            <a:ext cx="3527425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(Reference Book - Horowithz Sahni)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0"/>
          <p:cNvSpPr txBox="1"/>
          <p:nvPr/>
        </p:nvSpPr>
        <p:spPr>
          <a:xfrm>
            <a:off x="457200" y="381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endParaRPr/>
          </a:p>
        </p:txBody>
      </p:sp>
      <p:pic>
        <p:nvPicPr>
          <p:cNvPr id="475" name="Google Shape;47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371600"/>
            <a:ext cx="3506787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7250" y="1371600"/>
            <a:ext cx="340995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3657600"/>
            <a:ext cx="3579812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5800" y="3581400"/>
            <a:ext cx="3560762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10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1"/>
          <p:cNvSpPr txBox="1"/>
          <p:nvPr/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Continued…</a:t>
            </a:r>
            <a:endParaRPr/>
          </a:p>
        </p:txBody>
      </p:sp>
      <p:pic>
        <p:nvPicPr>
          <p:cNvPr id="486" name="Google Shape;48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4150" y="1762125"/>
            <a:ext cx="321945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625" y="3886200"/>
            <a:ext cx="64547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1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2"/>
          <p:cNvSpPr txBox="1"/>
          <p:nvPr/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Hamiltonian Cycles</a:t>
            </a:r>
            <a:endParaRPr/>
          </a:p>
        </p:txBody>
      </p:sp>
      <p:sp>
        <p:nvSpPr>
          <p:cNvPr id="495" name="Google Shape;495;p12"/>
          <p:cNvSpPr txBox="1"/>
          <p:nvPr/>
        </p:nvSpPr>
        <p:spPr>
          <a:xfrm>
            <a:off x="457200" y="1563687"/>
            <a:ext cx="8229600" cy="514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3537" marR="0" lvl="0" indent="-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Definitions</a:t>
            </a:r>
            <a:endParaRPr/>
          </a:p>
          <a:p>
            <a:pPr marL="655637" marR="0" lvl="1" indent="-24447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Hamiltonian cycle (HC): is a cycle which passes once and exactly once through every vertex of G and returns to starting position</a:t>
            </a:r>
            <a:endParaRPr/>
          </a:p>
          <a:p>
            <a:pPr marL="655637" marR="0" lvl="1" indent="-24447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Hamiltonian path: is a path which passes once and exactly once through every vertex of G (G can be digraph).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 graph is Hamiltonian iff a Hamiltonian cycle (HC) exists.</a:t>
            </a:r>
            <a:endParaRPr/>
          </a:p>
        </p:txBody>
      </p:sp>
      <p:sp>
        <p:nvSpPr>
          <p:cNvPr id="496" name="Google Shape;496;p12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3"/>
          <p:cNvSpPr txBox="1"/>
          <p:nvPr/>
        </p:nvSpPr>
        <p:spPr>
          <a:xfrm>
            <a:off x="457200" y="436562"/>
            <a:ext cx="8229600" cy="127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The Hamiltonian Circuits Problem</a:t>
            </a:r>
            <a:endParaRPr/>
          </a:p>
        </p:txBody>
      </p:sp>
      <p:sp>
        <p:nvSpPr>
          <p:cNvPr id="503" name="Google Shape;503;p13"/>
          <p:cNvSpPr txBox="1"/>
          <p:nvPr/>
        </p:nvSpPr>
        <p:spPr>
          <a:xfrm>
            <a:off x="457200" y="152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3537" marR="0" lvl="0" indent="-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Hamiltonian Circuit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[v1, v2, v8, v7, v6, v5, v4, v3, v1]</a:t>
            </a:r>
            <a:endParaRPr/>
          </a:p>
        </p:txBody>
      </p:sp>
      <p:grpSp>
        <p:nvGrpSpPr>
          <p:cNvPr id="504" name="Google Shape;504;p13"/>
          <p:cNvGrpSpPr/>
          <p:nvPr/>
        </p:nvGrpSpPr>
        <p:grpSpPr>
          <a:xfrm>
            <a:off x="685800" y="2820988"/>
            <a:ext cx="4722812" cy="1674812"/>
            <a:chOff x="432" y="1777"/>
            <a:chExt cx="2975" cy="1055"/>
          </a:xfrm>
        </p:grpSpPr>
        <p:sp>
          <p:nvSpPr>
            <p:cNvPr id="505" name="Google Shape;505;p13"/>
            <p:cNvSpPr/>
            <p:nvPr/>
          </p:nvSpPr>
          <p:spPr>
            <a:xfrm>
              <a:off x="480" y="1777"/>
              <a:ext cx="383" cy="383"/>
            </a:xfrm>
            <a:prstGeom prst="flowChartConnector">
              <a:avLst/>
            </a:prstGeom>
            <a:noFill/>
            <a:ln w="19075" cap="sq" cmpd="sng">
              <a:solidFill>
                <a:srgbClr val="3B3B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eorgia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v1</a:t>
              </a: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1344" y="1777"/>
              <a:ext cx="383" cy="383"/>
            </a:xfrm>
            <a:prstGeom prst="flowChartConnector">
              <a:avLst/>
            </a:prstGeom>
            <a:noFill/>
            <a:ln w="19075" cap="sq" cmpd="sng">
              <a:solidFill>
                <a:srgbClr val="3B3B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eorgia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v2</a:t>
              </a: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2208" y="1777"/>
              <a:ext cx="383" cy="383"/>
            </a:xfrm>
            <a:prstGeom prst="flowChartConnector">
              <a:avLst/>
            </a:prstGeom>
            <a:noFill/>
            <a:ln w="19075" cap="sq" cmpd="sng">
              <a:solidFill>
                <a:srgbClr val="3B3B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eorgia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v3</a:t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3024" y="1777"/>
              <a:ext cx="383" cy="383"/>
            </a:xfrm>
            <a:prstGeom prst="flowChartConnector">
              <a:avLst/>
            </a:prstGeom>
            <a:noFill/>
            <a:ln w="19075" cap="sq" cmpd="sng">
              <a:solidFill>
                <a:srgbClr val="3B3B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eorgia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v4</a:t>
              </a: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3024" y="2449"/>
              <a:ext cx="383" cy="383"/>
            </a:xfrm>
            <a:prstGeom prst="flowChartConnector">
              <a:avLst/>
            </a:prstGeom>
            <a:noFill/>
            <a:ln w="19075" cap="sq" cmpd="sng">
              <a:solidFill>
                <a:srgbClr val="3B3B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eorgia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v5</a:t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2208" y="2449"/>
              <a:ext cx="383" cy="383"/>
            </a:xfrm>
            <a:prstGeom prst="flowChartConnector">
              <a:avLst/>
            </a:prstGeom>
            <a:noFill/>
            <a:ln w="19075" cap="sq" cmpd="sng">
              <a:solidFill>
                <a:srgbClr val="3B3B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eorgia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v6</a:t>
              </a: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1296" y="2449"/>
              <a:ext cx="383" cy="383"/>
            </a:xfrm>
            <a:prstGeom prst="flowChartConnector">
              <a:avLst/>
            </a:prstGeom>
            <a:noFill/>
            <a:ln w="19075" cap="sq" cmpd="sng">
              <a:solidFill>
                <a:srgbClr val="3B3B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eorgia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v7</a:t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432" y="2449"/>
              <a:ext cx="431" cy="383"/>
            </a:xfrm>
            <a:prstGeom prst="flowChartConnector">
              <a:avLst/>
            </a:prstGeom>
            <a:noFill/>
            <a:ln w="19075" cap="sq" cmpd="sng">
              <a:solidFill>
                <a:srgbClr val="3B3B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eorgia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v8</a:t>
              </a:r>
              <a:endParaRPr/>
            </a:p>
          </p:txBody>
        </p:sp>
        <p:cxnSp>
          <p:nvCxnSpPr>
            <p:cNvPr id="513" name="Google Shape;513;p13"/>
            <p:cNvCxnSpPr/>
            <p:nvPr/>
          </p:nvCxnSpPr>
          <p:spPr>
            <a:xfrm>
              <a:off x="864" y="1969"/>
              <a:ext cx="479" cy="0"/>
            </a:xfrm>
            <a:prstGeom prst="straightConnector1">
              <a:avLst/>
            </a:prstGeom>
            <a:noFill/>
            <a:ln w="9525" cap="sq" cmpd="sng">
              <a:solidFill>
                <a:srgbClr val="53548A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1728" y="1969"/>
              <a:ext cx="479" cy="0"/>
            </a:xfrm>
            <a:prstGeom prst="straightConnector1">
              <a:avLst/>
            </a:prstGeom>
            <a:noFill/>
            <a:ln w="9525" cap="sq" cmpd="sng">
              <a:solidFill>
                <a:srgbClr val="53548A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5" name="Google Shape;515;p13"/>
            <p:cNvCxnSpPr/>
            <p:nvPr/>
          </p:nvCxnSpPr>
          <p:spPr>
            <a:xfrm>
              <a:off x="2592" y="1969"/>
              <a:ext cx="431" cy="0"/>
            </a:xfrm>
            <a:prstGeom prst="straightConnector1">
              <a:avLst/>
            </a:prstGeom>
            <a:noFill/>
            <a:ln w="9525" cap="sq" cmpd="sng">
              <a:solidFill>
                <a:srgbClr val="53548A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6" name="Google Shape;516;p13"/>
            <p:cNvCxnSpPr/>
            <p:nvPr/>
          </p:nvCxnSpPr>
          <p:spPr>
            <a:xfrm flipH="1">
              <a:off x="3214" y="2161"/>
              <a:ext cx="3" cy="287"/>
            </a:xfrm>
            <a:prstGeom prst="straightConnector1">
              <a:avLst/>
            </a:prstGeom>
            <a:noFill/>
            <a:ln w="9525" cap="sq" cmpd="sng">
              <a:solidFill>
                <a:srgbClr val="53548A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7" name="Google Shape;517;p13"/>
            <p:cNvCxnSpPr/>
            <p:nvPr/>
          </p:nvCxnSpPr>
          <p:spPr>
            <a:xfrm rot="10800000">
              <a:off x="2591" y="2640"/>
              <a:ext cx="433" cy="2"/>
            </a:xfrm>
            <a:prstGeom prst="straightConnector1">
              <a:avLst/>
            </a:prstGeom>
            <a:noFill/>
            <a:ln w="9525" cap="sq" cmpd="sng">
              <a:solidFill>
                <a:srgbClr val="53548A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8" name="Google Shape;518;p13"/>
            <p:cNvCxnSpPr/>
            <p:nvPr/>
          </p:nvCxnSpPr>
          <p:spPr>
            <a:xfrm rot="10800000">
              <a:off x="1679" y="2640"/>
              <a:ext cx="529" cy="2"/>
            </a:xfrm>
            <a:prstGeom prst="straightConnector1">
              <a:avLst/>
            </a:prstGeom>
            <a:noFill/>
            <a:ln w="9525" cap="sq" cmpd="sng">
              <a:solidFill>
                <a:srgbClr val="53548A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19" name="Google Shape;519;p13"/>
            <p:cNvCxnSpPr/>
            <p:nvPr/>
          </p:nvCxnSpPr>
          <p:spPr>
            <a:xfrm rot="10800000">
              <a:off x="863" y="2640"/>
              <a:ext cx="433" cy="2"/>
            </a:xfrm>
            <a:prstGeom prst="straightConnector1">
              <a:avLst/>
            </a:prstGeom>
            <a:noFill/>
            <a:ln w="9525" cap="sq" cmpd="sng">
              <a:solidFill>
                <a:srgbClr val="53548A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0" name="Google Shape;520;p13"/>
            <p:cNvCxnSpPr/>
            <p:nvPr/>
          </p:nvCxnSpPr>
          <p:spPr>
            <a:xfrm flipH="1">
              <a:off x="800" y="2104"/>
              <a:ext cx="600" cy="400"/>
            </a:xfrm>
            <a:prstGeom prst="straightConnector1">
              <a:avLst/>
            </a:prstGeom>
            <a:noFill/>
            <a:ln w="9525" cap="sq" cmpd="sng">
              <a:solidFill>
                <a:srgbClr val="53548A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1" name="Google Shape;521;p13"/>
            <p:cNvCxnSpPr/>
            <p:nvPr/>
          </p:nvCxnSpPr>
          <p:spPr>
            <a:xfrm>
              <a:off x="808" y="2104"/>
              <a:ext cx="543" cy="400"/>
            </a:xfrm>
            <a:prstGeom prst="straightConnector1">
              <a:avLst/>
            </a:prstGeom>
            <a:noFill/>
            <a:ln w="9525" cap="sq" cmpd="sng">
              <a:solidFill>
                <a:srgbClr val="53548A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2" name="Google Shape;522;p13"/>
            <p:cNvCxnSpPr/>
            <p:nvPr/>
          </p:nvCxnSpPr>
          <p:spPr>
            <a:xfrm flipH="1">
              <a:off x="2398" y="2161"/>
              <a:ext cx="3" cy="287"/>
            </a:xfrm>
            <a:prstGeom prst="straightConnector1">
              <a:avLst/>
            </a:prstGeom>
            <a:noFill/>
            <a:ln w="9525" cap="sq" cmpd="sng">
              <a:solidFill>
                <a:srgbClr val="53548A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23" name="Google Shape;523;p13"/>
            <p:cNvCxnSpPr/>
            <p:nvPr/>
          </p:nvCxnSpPr>
          <p:spPr>
            <a:xfrm>
              <a:off x="672" y="1777"/>
              <a:ext cx="1727" cy="0"/>
            </a:xfrm>
            <a:prstGeom prst="curvedConnector3">
              <a:avLst>
                <a:gd name="adj1" fmla="val 10800"/>
              </a:avLst>
            </a:prstGeom>
            <a:noFill/>
            <a:ln w="9525" cap="sq" cmpd="sng">
              <a:solidFill>
                <a:srgbClr val="53548A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pic>
        <p:nvPicPr>
          <p:cNvPr id="524" name="Google Shape;52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0" y="4718050"/>
            <a:ext cx="3600450" cy="18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3"/>
          <p:cNvSpPr txBox="1"/>
          <p:nvPr/>
        </p:nvSpPr>
        <p:spPr>
          <a:xfrm>
            <a:off x="4495800" y="5105400"/>
            <a:ext cx="34290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Hamiltonian Circuit</a:t>
            </a:r>
            <a:endParaRPr/>
          </a:p>
        </p:txBody>
      </p:sp>
      <p:sp>
        <p:nvSpPr>
          <p:cNvPr id="526" name="Google Shape;526;p13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4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</a:t>
            </a:r>
            <a:endParaRPr/>
          </a:p>
        </p:txBody>
      </p:sp>
      <p:sp>
        <p:nvSpPr>
          <p:cNvPr id="533" name="Google Shape;533;p14"/>
          <p:cNvSpPr txBox="1"/>
          <p:nvPr/>
        </p:nvSpPr>
        <p:spPr>
          <a:xfrm>
            <a:off x="76200" y="1319933"/>
            <a:ext cx="8991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X[1: k-1] is a path of k-1 distinct vertices if x[k]=0, then no vertex has as yet been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assigned to x[k]. After execution x[k] is assigned to the next highest number vertex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which does not already appear in x[1, k-1] &amp; is connected by an edge to x[k-1]. otherwise x[k] =0, if k=n then in addition x[k] is connected to x[1].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Algorithm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Nextvalue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(k) {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repeat {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x[k] := (x [k] + 1) mod (n + 1) //next vertex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If ( x[k] = 0) then return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If G[x[k – 1], x[k]] ≠ 0 ) then { //Is there an edge?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for j = 1 to k – 1 do if (x[j] = x[k]) then break;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//check distinctness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If ( j = k) then //if true then vertex is distinct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If (( k &lt; n ) or (( k = n) and G [x[n] , x[1] ≠ 0))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	then return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}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} until ( false) ;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 dirty="0"/>
          </a:p>
        </p:txBody>
      </p:sp>
      <p:grpSp>
        <p:nvGrpSpPr>
          <p:cNvPr id="534" name="Google Shape;534;p14"/>
          <p:cNvGrpSpPr/>
          <p:nvPr/>
        </p:nvGrpSpPr>
        <p:grpSpPr>
          <a:xfrm>
            <a:off x="6629400" y="2743200"/>
            <a:ext cx="1903412" cy="1522412"/>
            <a:chOff x="4176" y="1728"/>
            <a:chExt cx="1199" cy="959"/>
          </a:xfrm>
        </p:grpSpPr>
        <p:sp>
          <p:nvSpPr>
            <p:cNvPr id="535" name="Google Shape;535;p14"/>
            <p:cNvSpPr/>
            <p:nvPr/>
          </p:nvSpPr>
          <p:spPr>
            <a:xfrm>
              <a:off x="4224" y="1728"/>
              <a:ext cx="273" cy="281"/>
            </a:xfrm>
            <a:prstGeom prst="flowChartConnector">
              <a:avLst/>
            </a:prstGeom>
            <a:noFill/>
            <a:ln w="19075" cap="sq" cmpd="sng">
              <a:solidFill>
                <a:srgbClr val="3B3B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eorgia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4224" y="2406"/>
              <a:ext cx="273" cy="281"/>
            </a:xfrm>
            <a:prstGeom prst="flowChartConnector">
              <a:avLst/>
            </a:prstGeom>
            <a:noFill/>
            <a:ln w="19075" cap="sq" cmpd="sng">
              <a:solidFill>
                <a:srgbClr val="3B3B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eorgia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4</a:t>
              </a: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5102" y="2406"/>
              <a:ext cx="273" cy="281"/>
            </a:xfrm>
            <a:prstGeom prst="flowChartConnector">
              <a:avLst/>
            </a:prstGeom>
            <a:noFill/>
            <a:ln w="19075" cap="sq" cmpd="sng">
              <a:solidFill>
                <a:srgbClr val="3B3B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eorgia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3</a:t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102" y="1728"/>
              <a:ext cx="273" cy="281"/>
            </a:xfrm>
            <a:prstGeom prst="flowChartConnector">
              <a:avLst/>
            </a:prstGeom>
            <a:noFill/>
            <a:ln w="19075" cap="sq" cmpd="sng">
              <a:solidFill>
                <a:srgbClr val="3B3B6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eorgia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2</a:t>
              </a:r>
              <a:endParaRPr/>
            </a:p>
          </p:txBody>
        </p:sp>
        <p:cxnSp>
          <p:nvCxnSpPr>
            <p:cNvPr id="539" name="Google Shape;539;p14"/>
            <p:cNvCxnSpPr/>
            <p:nvPr/>
          </p:nvCxnSpPr>
          <p:spPr>
            <a:xfrm>
              <a:off x="4498" y="1869"/>
              <a:ext cx="603" cy="0"/>
            </a:xfrm>
            <a:prstGeom prst="straightConnector1">
              <a:avLst/>
            </a:prstGeom>
            <a:noFill/>
            <a:ln w="9525" cap="sq" cmpd="sng">
              <a:solidFill>
                <a:srgbClr val="53548A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0" name="Google Shape;540;p14"/>
            <p:cNvCxnSpPr/>
            <p:nvPr/>
          </p:nvCxnSpPr>
          <p:spPr>
            <a:xfrm flipH="1">
              <a:off x="5237" y="2011"/>
              <a:ext cx="2" cy="394"/>
            </a:xfrm>
            <a:prstGeom prst="straightConnector1">
              <a:avLst/>
            </a:prstGeom>
            <a:noFill/>
            <a:ln w="9525" cap="sq" cmpd="sng">
              <a:solidFill>
                <a:srgbClr val="53548A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1" name="Google Shape;541;p14"/>
            <p:cNvCxnSpPr/>
            <p:nvPr/>
          </p:nvCxnSpPr>
          <p:spPr>
            <a:xfrm flipH="1">
              <a:off x="4457" y="1969"/>
              <a:ext cx="685" cy="477"/>
            </a:xfrm>
            <a:prstGeom prst="straightConnector1">
              <a:avLst/>
            </a:prstGeom>
            <a:noFill/>
            <a:ln w="9525" cap="sq" cmpd="sng">
              <a:solidFill>
                <a:srgbClr val="53548A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4498" y="2547"/>
              <a:ext cx="603" cy="0"/>
            </a:xfrm>
            <a:prstGeom prst="straightConnector1">
              <a:avLst/>
            </a:prstGeom>
            <a:noFill/>
            <a:ln w="9525" cap="sq" cmpd="sng">
              <a:solidFill>
                <a:srgbClr val="53548A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4176" y="1869"/>
              <a:ext cx="1014" cy="818"/>
            </a:xfrm>
            <a:prstGeom prst="curvedConnector3">
              <a:avLst>
                <a:gd name="adj1" fmla="val -41043"/>
              </a:avLst>
            </a:prstGeom>
            <a:noFill/>
            <a:ln w="9525" cap="sq" cmpd="sng">
              <a:solidFill>
                <a:srgbClr val="53548A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544" name="Google Shape;544;p14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14</a:t>
            </a:fld>
            <a:endParaRPr/>
          </a:p>
        </p:txBody>
      </p:sp>
      <p:sp>
        <p:nvSpPr>
          <p:cNvPr id="545" name="Google Shape;545;p14"/>
          <p:cNvSpPr txBox="1"/>
          <p:nvPr/>
        </p:nvSpPr>
        <p:spPr>
          <a:xfrm>
            <a:off x="8153400" y="6248400"/>
            <a:ext cx="91440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AFBD"/>
              </a:buClr>
              <a:buSzPts val="1400"/>
              <a:buFont typeface="Arial"/>
              <a:buNone/>
            </a:pPr>
            <a:r>
              <a:rPr lang="en-US" sz="1400" b="0" i="0" u="sng">
                <a:solidFill>
                  <a:srgbClr val="67AFB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Next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5"/>
          <p:cNvSpPr txBox="1"/>
          <p:nvPr/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Continued…</a:t>
            </a:r>
            <a:endParaRPr/>
          </a:p>
        </p:txBody>
      </p:sp>
      <p:sp>
        <p:nvSpPr>
          <p:cNvPr id="552" name="Google Shape;552;p15"/>
          <p:cNvSpPr txBox="1"/>
          <p:nvPr/>
        </p:nvSpPr>
        <p:spPr>
          <a:xfrm>
            <a:off x="152400" y="1447800"/>
            <a:ext cx="8915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algorithm uses the recursive formulation of backtracking to find all the hamiltonion cycles of a graph. The graph is stored as an adjacency matrix G[1:n, 1:n]. All cycles begins at node 1.</a:t>
            </a:r>
            <a:endParaRPr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Algorithm Hamiltonian(k)</a:t>
            </a:r>
            <a:endParaRPr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repeat { </a:t>
            </a:r>
            <a:endParaRPr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//generate values for x[k]</a:t>
            </a:r>
            <a:endParaRPr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  <a:r>
              <a:rPr lang="en-US" sz="2000" b="0" i="0" u="sng">
                <a:solidFill>
                  <a:srgbClr val="67AFB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Nextvalue</a:t>
            </a: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(k); //assign a legal next value to x[k]</a:t>
            </a:r>
            <a:endParaRPr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if ( x[k] = 0 ) then return</a:t>
            </a:r>
            <a:endParaRPr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if (k = n) then write ( x[1 : n]);</a:t>
            </a:r>
            <a:endParaRPr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else Hamiltonian(k + 1);</a:t>
            </a:r>
            <a:endParaRPr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} until(false);</a:t>
            </a:r>
            <a:endParaRPr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  <p:sp>
        <p:nvSpPr>
          <p:cNvPr id="553" name="Google Shape;553;p15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15</a:t>
            </a:fld>
            <a:endParaRPr/>
          </a:p>
        </p:txBody>
      </p:sp>
      <p:sp>
        <p:nvSpPr>
          <p:cNvPr id="554" name="Google Shape;554;p15"/>
          <p:cNvSpPr txBox="1"/>
          <p:nvPr/>
        </p:nvSpPr>
        <p:spPr>
          <a:xfrm>
            <a:off x="2209800" y="2743200"/>
            <a:ext cx="6629400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1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//Set x[2:n] to zero and x[1] to 1. Execute Hamiltonian(2).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6"/>
          <p:cNvSpPr txBox="1"/>
          <p:nvPr/>
        </p:nvSpPr>
        <p:spPr>
          <a:xfrm>
            <a:off x="457200" y="533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</a:t>
            </a:r>
            <a:endParaRPr/>
          </a:p>
        </p:txBody>
      </p:sp>
      <p:sp>
        <p:nvSpPr>
          <p:cNvPr id="561" name="Google Shape;561;p16"/>
          <p:cNvSpPr txBox="1"/>
          <p:nvPr/>
        </p:nvSpPr>
        <p:spPr>
          <a:xfrm>
            <a:off x="457200" y="1676400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3537" marR="0" lvl="0" indent="-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Hamiltonian cycles in fault random geometric network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 a network, if Hamiltonian cycles exist, the fault tolerance is better.</a:t>
            </a:r>
            <a:endParaRPr/>
          </a:p>
        </p:txBody>
      </p:sp>
      <p:sp>
        <p:nvSpPr>
          <p:cNvPr id="562" name="Google Shape;562;p16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7"/>
          <p:cNvSpPr txBox="1"/>
          <p:nvPr/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Knapsack backtracking</a:t>
            </a:r>
            <a:endParaRPr/>
          </a:p>
        </p:txBody>
      </p:sp>
      <p:sp>
        <p:nvSpPr>
          <p:cNvPr id="569" name="Google Shape;569;p17"/>
          <p:cNvSpPr txBox="1"/>
          <p:nvPr/>
        </p:nvSpPr>
        <p:spPr>
          <a:xfrm>
            <a:off x="457200" y="1371600"/>
            <a:ext cx="8229600" cy="52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3537" marR="0" lvl="0" indent="-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are given n objects and a knapsack or bag. The objective is to obtain a filling of the knapsack that maximizes the total profit earned.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Given</a:t>
            </a:r>
            <a:endParaRPr/>
          </a:p>
          <a:p>
            <a:pPr marL="655637" marR="0" lvl="1" indent="-24447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n = number of weights</a:t>
            </a:r>
            <a:endParaRPr/>
          </a:p>
          <a:p>
            <a:pPr marL="655637" marR="0" lvl="1" indent="-24447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w = weights</a:t>
            </a:r>
            <a:endParaRPr/>
          </a:p>
          <a:p>
            <a:pPr marL="655637" marR="0" lvl="1" indent="-24447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P =profits m= knapsack capacity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Using greedy approach Choosing a subset of the weights such that</a:t>
            </a:r>
            <a:endParaRPr/>
          </a:p>
          <a:p>
            <a:pPr marL="655637" marR="0" lvl="1" indent="-24447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Max Σ</a:t>
            </a:r>
            <a:r>
              <a:rPr lang="en-US" sz="2600" b="0" i="0" u="none" strike="noStrike" cap="none" baseline="-25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1≤i ≤n</a:t>
            </a: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 p</a:t>
            </a:r>
            <a:r>
              <a:rPr lang="en-US" sz="2600" b="0" i="0" u="none" strike="noStrike" cap="none" baseline="-25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600" b="0" i="0" u="none" strike="noStrike" cap="none" baseline="-25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 subject to Σ</a:t>
            </a:r>
            <a:r>
              <a:rPr lang="en-US" sz="2600" b="0" i="0" u="none" strike="noStrike" cap="none" baseline="-25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1≤i ≤ n</a:t>
            </a: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 w</a:t>
            </a:r>
            <a:r>
              <a:rPr lang="en-US" sz="2600" b="0" i="0" u="none" strike="noStrike" cap="none" baseline="-25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600" b="0" i="0" u="none" strike="noStrike" cap="none" baseline="-25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 ≤ m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0 ≤ x</a:t>
            </a:r>
            <a:r>
              <a:rPr lang="en-US" sz="2800" b="0" i="0" u="none" baseline="-25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≤ 1          1 ≤ i ≤ n</a:t>
            </a:r>
            <a:endParaRPr/>
          </a:p>
        </p:txBody>
      </p:sp>
      <p:sp>
        <p:nvSpPr>
          <p:cNvPr id="570" name="Google Shape;570;p17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8"/>
          <p:cNvSpPr txBox="1"/>
          <p:nvPr/>
        </p:nvSpPr>
        <p:spPr>
          <a:xfrm>
            <a:off x="457200" y="381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The backtracking method</a:t>
            </a:r>
            <a:endParaRPr/>
          </a:p>
        </p:txBody>
      </p:sp>
      <p:sp>
        <p:nvSpPr>
          <p:cNvPr id="577" name="Google Shape;577;p18"/>
          <p:cNvSpPr txBox="1"/>
          <p:nvPr/>
        </p:nvSpPr>
        <p:spPr>
          <a:xfrm>
            <a:off x="228600" y="14478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3537" marR="0" lvl="0" indent="-25558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given problem has a set of constraints and possibly an objective function.</a:t>
            </a:r>
            <a:endParaRPr/>
          </a:p>
          <a:p>
            <a:pPr marL="363537" marR="0" lvl="0" indent="-255586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solution must be feasible and it may optimize an objective function.</a:t>
            </a:r>
            <a:endParaRPr/>
          </a:p>
          <a:p>
            <a:pPr marL="363537" marR="0" lvl="0" indent="-255586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 can represent the solution space for the problem using a state space tree</a:t>
            </a:r>
            <a:endParaRPr/>
          </a:p>
          <a:p>
            <a:pPr marL="655637" marR="0" lvl="1" indent="-244474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600" b="0" i="1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root of the tree represents 0 choice,</a:t>
            </a:r>
            <a:endParaRPr/>
          </a:p>
          <a:p>
            <a:pPr marL="655637" marR="0" lvl="1" indent="-244474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Nodes at depth 1 represent first choice</a:t>
            </a:r>
            <a:endParaRPr/>
          </a:p>
          <a:p>
            <a:pPr marL="655637" marR="0" lvl="1" indent="-244474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Nodes at depth 2 represent the second choice, etc.</a:t>
            </a:r>
            <a:endParaRPr/>
          </a:p>
          <a:p>
            <a:pPr marL="655637" marR="0" lvl="1" indent="-244474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In this tree a </a:t>
            </a:r>
            <a:r>
              <a:rPr lang="en-US" sz="2600" b="0" i="1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path from a root to a leaf represents a </a:t>
            </a: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candidate solution</a:t>
            </a:r>
            <a:endParaRPr/>
          </a:p>
        </p:txBody>
      </p:sp>
      <p:sp>
        <p:nvSpPr>
          <p:cNvPr id="578" name="Google Shape;578;p18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9"/>
          <p:cNvSpPr txBox="1"/>
          <p:nvPr/>
        </p:nvSpPr>
        <p:spPr>
          <a:xfrm>
            <a:off x="457200" y="381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Continued…</a:t>
            </a:r>
            <a:endParaRPr/>
          </a:p>
        </p:txBody>
      </p:sp>
      <p:sp>
        <p:nvSpPr>
          <p:cNvPr id="585" name="Google Shape;585;p19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3537" marR="0" lvl="0" indent="-25558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Definition: We call a node </a:t>
            </a:r>
            <a:r>
              <a:rPr lang="en-US" sz="2800" b="0" i="1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nonpromising if it </a:t>
            </a: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cannot lead to a feasible (or optimal) solution, otherwise it is </a:t>
            </a:r>
            <a:r>
              <a:rPr lang="en-US" sz="2800" b="0" i="1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promising.</a:t>
            </a:r>
            <a:endParaRPr/>
          </a:p>
          <a:p>
            <a:pPr marL="363537" marR="0" lvl="0" indent="-255586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1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3537" marR="0" lvl="0" indent="-255586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Main idea: Backtracking consists of doing a DFS of the state space tree, checking whether each node is </a:t>
            </a:r>
            <a:r>
              <a:rPr lang="en-US" sz="2800" b="0" i="1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promising</a:t>
            </a: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if the node is </a:t>
            </a:r>
            <a:r>
              <a:rPr lang="en-US" sz="2800" b="0" i="1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nonpromising</a:t>
            </a: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backtracking to the node’s parent.</a:t>
            </a:r>
            <a:endParaRPr/>
          </a:p>
        </p:txBody>
      </p:sp>
      <p:sp>
        <p:nvSpPr>
          <p:cNvPr id="586" name="Google Shape;586;p19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"/>
          <p:cNvSpPr txBox="1"/>
          <p:nvPr/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Concepts</a:t>
            </a:r>
            <a:endParaRPr/>
          </a:p>
        </p:txBody>
      </p:sp>
      <p:sp>
        <p:nvSpPr>
          <p:cNvPr id="409" name="Google Shape;409;p2"/>
          <p:cNvSpPr txBox="1"/>
          <p:nvPr/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3537" marR="0" lvl="0" indent="-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Live Node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node which has been generated and all of whose children have not yet been generated is called a live node.</a:t>
            </a:r>
            <a:endParaRPr sz="2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E-node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live node whose children are currently being generated is called the E-node.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Dead Node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generated node which is not to be expanded further or all of whose children have been generated is called a dead node.</a:t>
            </a:r>
            <a:endParaRPr sz="2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Bounding function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1800"/>
              <a:buFont typeface="Georgia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is used to kill live nodes without generating all their children.</a:t>
            </a:r>
            <a:endParaRPr/>
          </a:p>
        </p:txBody>
      </p:sp>
      <p:sp>
        <p:nvSpPr>
          <p:cNvPr id="410" name="Google Shape;410;p2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0"/>
          <p:cNvSpPr txBox="1"/>
          <p:nvPr/>
        </p:nvSpPr>
        <p:spPr>
          <a:xfrm>
            <a:off x="152400" y="381000"/>
            <a:ext cx="8839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424456"/>
              </a:buClr>
              <a:buSzPts val="3600"/>
            </a:pPr>
            <a:r>
              <a:rPr lang="en-US" sz="3600" b="0" i="0" u="none" dirty="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Backtracking solution to the 0/1 knapsack </a:t>
            </a:r>
            <a:r>
              <a:rPr lang="en-US" sz="3600" b="0" i="0" u="none" dirty="0" smtClean="0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</a:t>
            </a:r>
            <a:r>
              <a:rPr lang="en-US" sz="2000" b="0" i="0" u="none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// initial </a:t>
            </a:r>
            <a:r>
              <a:rPr lang="en-US" sz="2000" dirty="0" err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fp</a:t>
            </a:r>
            <a:r>
              <a:rPr lang="en-US" sz="2000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= -</a:t>
            </a:r>
            <a:r>
              <a:rPr lang="en-US" sz="2000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1 and </a:t>
            </a:r>
            <a:r>
              <a:rPr lang="en-US" sz="2000" dirty="0" err="1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Bknap</a:t>
            </a:r>
            <a:r>
              <a:rPr lang="en-US" sz="2000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(1,0,0) )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593" name="Google Shape;593;p20"/>
          <p:cNvSpPr txBox="1"/>
          <p:nvPr/>
        </p:nvSpPr>
        <p:spPr>
          <a:xfrm>
            <a:off x="304800" y="1447800"/>
            <a:ext cx="8610600" cy="512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Algorithm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Bknap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 k,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cp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cw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 { 		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If (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cw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+ w[k] ≤ m) then // generate left child then { 	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y[k] := 1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If ( k &lt; n) then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Bknap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(k + 1,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cp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+ p[k],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cw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+ w[k]);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If ((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cp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+ p[k] &gt;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fp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) and (k = n) then { 	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fp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:=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cp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+ p[k];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fw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:=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cw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+ w[k];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for j := 1 to k do x[ j ] := y[ j ];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}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}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If(</a:t>
            </a:r>
            <a:r>
              <a:rPr lang="en-US" sz="1800" b="0" i="0" u="sng" dirty="0">
                <a:solidFill>
                  <a:srgbClr val="67AFB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bound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cp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cw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,k) ≥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fp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) then //generate right child  {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y[k] := 0; if ( k &lt; n) then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Bknap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 k + 1,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cp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cw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);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If ((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cp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&gt;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fp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) and ( k = n )) then { 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fp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:=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cp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;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fw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:=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cw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;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for j := 1 to k do x[ j ] := y[ j ]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}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}</a:t>
            </a:r>
            <a:endParaRPr dirty="0"/>
          </a:p>
          <a:p>
            <a:pPr marL="365125" marR="0" lvl="0" indent="-254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 dirty="0"/>
          </a:p>
        </p:txBody>
      </p:sp>
      <p:sp>
        <p:nvSpPr>
          <p:cNvPr id="594" name="Google Shape;594;p20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1"/>
          <p:cNvSpPr txBox="1"/>
          <p:nvPr/>
        </p:nvSpPr>
        <p:spPr>
          <a:xfrm>
            <a:off x="457200" y="381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Continued…</a:t>
            </a:r>
            <a:endParaRPr/>
          </a:p>
        </p:txBody>
      </p:sp>
      <p:sp>
        <p:nvSpPr>
          <p:cNvPr id="601" name="Google Shape;601;p21"/>
          <p:cNvSpPr txBox="1"/>
          <p:nvPr/>
        </p:nvSpPr>
        <p:spPr>
          <a:xfrm>
            <a:off x="457200" y="1600200"/>
            <a:ext cx="8229600" cy="522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Algorithm bound( cp, cw, k)</a:t>
            </a:r>
            <a:endParaRPr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//cp is the current profit, cw is the current wt total, k is the index of last removed item and m is the knapsack size </a:t>
            </a:r>
            <a:endParaRPr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b := cp; c := cw;</a:t>
            </a:r>
            <a:endParaRPr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for i := k + 1 to n do {</a:t>
            </a:r>
            <a:endParaRPr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c := c + w[i];</a:t>
            </a:r>
            <a:endParaRPr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if ( c &lt; m) then b := b + p[i] ;</a:t>
            </a:r>
            <a:endParaRPr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else return b + (1 - (c - m)/ w[i]) * p[i];</a:t>
            </a:r>
            <a:endParaRPr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}</a:t>
            </a:r>
            <a:endParaRPr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return b;</a:t>
            </a:r>
            <a:endParaRPr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  <p:sp>
        <p:nvSpPr>
          <p:cNvPr id="602" name="Google Shape;602;p21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21</a:t>
            </a:fld>
            <a:endParaRPr/>
          </a:p>
        </p:txBody>
      </p:sp>
      <p:sp>
        <p:nvSpPr>
          <p:cNvPr id="603" name="Google Shape;603;p21"/>
          <p:cNvSpPr txBox="1"/>
          <p:nvPr/>
        </p:nvSpPr>
        <p:spPr>
          <a:xfrm>
            <a:off x="7772400" y="6019800"/>
            <a:ext cx="121920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AFBD"/>
              </a:buClr>
              <a:buSzPts val="1400"/>
              <a:buFont typeface="Arial"/>
              <a:buNone/>
            </a:pPr>
            <a:r>
              <a:rPr lang="en-US" sz="1400" b="0" i="0" u="sng">
                <a:solidFill>
                  <a:srgbClr val="67AFB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2"/>
          <p:cNvSpPr txBox="1"/>
          <p:nvPr/>
        </p:nvSpPr>
        <p:spPr>
          <a:xfrm>
            <a:off x="457200" y="381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</a:t>
            </a:r>
            <a:endParaRPr/>
          </a:p>
        </p:txBody>
      </p:sp>
      <p:sp>
        <p:nvSpPr>
          <p:cNvPr id="610" name="Google Shape;610;p22"/>
          <p:cNvSpPr txBox="1"/>
          <p:nvPr/>
        </p:nvSpPr>
        <p:spPr>
          <a:xfrm>
            <a:off x="457200" y="1295400"/>
            <a:ext cx="8229600" cy="527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3537" marR="0" lvl="0" indent="-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Suppose </a:t>
            </a:r>
            <a:r>
              <a:rPr lang="en-US" sz="2800" b="0" i="1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 = 4, W = 16, and we have the following: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lang="en-US" sz="2800" b="0" i="1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 			pi 		wi	 	pi / wi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 			$40 		2 		$20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 		$30 		5 		$6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 		$50 		10 		$5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4 		$10 		5 		$2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Google Shape;611;p22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7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3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4"/>
          <p:cNvSpPr txBox="1"/>
          <p:nvPr/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Worst-case time complexity</a:t>
            </a:r>
            <a:endParaRPr/>
          </a:p>
        </p:txBody>
      </p:sp>
      <p:sp>
        <p:nvSpPr>
          <p:cNvPr id="625" name="Google Shape;625;p24"/>
          <p:cNvSpPr txBox="1"/>
          <p:nvPr/>
        </p:nvSpPr>
        <p:spPr>
          <a:xfrm>
            <a:off x="457200" y="1371600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3537" marR="0" lvl="0" indent="-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Check number of nodes:</a:t>
            </a:r>
            <a:endParaRPr/>
          </a:p>
          <a:p>
            <a:pPr marL="655637" marR="0" lvl="1" indent="-24447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1 + 2 + 2</a:t>
            </a:r>
            <a:r>
              <a:rPr lang="en-US" sz="2600" b="0" i="0" u="none" strike="noStrike" cap="none" baseline="30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 + 2</a:t>
            </a:r>
            <a:r>
              <a:rPr lang="en-US" sz="2600" b="0" i="0" u="none" strike="noStrike" cap="none" baseline="30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 + … + 2</a:t>
            </a:r>
            <a:r>
              <a:rPr lang="en-US" sz="2600" b="0" i="0" u="none" strike="noStrike" cap="none" baseline="30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 = 2</a:t>
            </a:r>
            <a:r>
              <a:rPr lang="en-US" sz="2600" b="0" i="0" u="none" strike="noStrike" cap="none" baseline="30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n+1</a:t>
            </a: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 – 1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Time complexity:</a:t>
            </a:r>
            <a:endParaRPr/>
          </a:p>
          <a:p>
            <a:pPr marL="655637" marR="0" lvl="1" indent="-24447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Char char="▫"/>
            </a:pP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O(2</a:t>
            </a:r>
            <a:r>
              <a:rPr lang="en-US" sz="2600" b="0" i="0" u="none" strike="noStrike" cap="none" baseline="30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</p:txBody>
      </p:sp>
      <p:sp>
        <p:nvSpPr>
          <p:cNvPr id="626" name="Google Shape;626;p24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"/>
          <p:cNvSpPr txBox="1"/>
          <p:nvPr/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Backtracking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200"/>
              <a:buFont typeface="Trebuchet MS"/>
              <a:buNone/>
            </a:pPr>
            <a:r>
              <a:rPr lang="en-US" sz="32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 </a:t>
            </a:r>
            <a:endParaRPr/>
          </a:p>
        </p:txBody>
      </p:sp>
      <p:sp>
        <p:nvSpPr>
          <p:cNvPr id="417" name="Google Shape;417;p3"/>
          <p:cNvSpPr txBox="1"/>
          <p:nvPr/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3537" marR="0" lvl="0" indent="-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General method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Recursive backtracking algorithm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Iterative backtracking method. 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8-Queen problem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Hamiltonian Cycle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0/1 Knapsack Problem</a:t>
            </a:r>
            <a:endParaRPr/>
          </a:p>
        </p:txBody>
      </p:sp>
      <p:sp>
        <p:nvSpPr>
          <p:cNvPr id="418" name="Google Shape;418;p3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"/>
          <p:cNvSpPr txBox="1"/>
          <p:nvPr/>
        </p:nvSpPr>
        <p:spPr>
          <a:xfrm>
            <a:off x="7543800" y="0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</a:t>
            </a:fld>
            <a:endParaRPr/>
          </a:p>
        </p:txBody>
      </p:sp>
      <p:sp>
        <p:nvSpPr>
          <p:cNvPr id="425" name="Google Shape;425;p4"/>
          <p:cNvSpPr txBox="1"/>
          <p:nvPr/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Backtracking Algorithm</a:t>
            </a:r>
            <a:endParaRPr/>
          </a:p>
        </p:txBody>
      </p:sp>
      <p:sp>
        <p:nvSpPr>
          <p:cNvPr id="426" name="Google Shape;426;p4"/>
          <p:cNvSpPr txBox="1"/>
          <p:nvPr/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1812" marR="0" lvl="0" indent="-531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Based on depth-first recursive search</a:t>
            </a:r>
            <a:endParaRPr/>
          </a:p>
          <a:p>
            <a:pPr marL="531812" marR="0" lvl="0" indent="-5318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Approach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AutoNum type="arabicPeriod"/>
            </a:pP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Tests whether solution has been found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AutoNum type="arabicPeriod"/>
            </a:pP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If found solution, return it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AutoNum type="arabicPeriod"/>
            </a:pP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Else for each choice that can be made</a:t>
            </a:r>
            <a:endParaRPr/>
          </a:p>
          <a:p>
            <a:pPr marL="1371600" marR="0" lvl="2" indent="-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ts val="1800"/>
              <a:buFont typeface="Georgia"/>
              <a:buAutoNum type="alphaLcParenR"/>
            </a:pPr>
            <a:r>
              <a:rPr lang="en-US" sz="18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Make that choice</a:t>
            </a:r>
            <a:endParaRPr/>
          </a:p>
          <a:p>
            <a:pPr marL="1371600" marR="0" lvl="2" indent="-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ts val="1800"/>
              <a:buFont typeface="Georgia"/>
              <a:buAutoNum type="alphaLcParenR"/>
            </a:pPr>
            <a:r>
              <a:rPr lang="en-US" sz="18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Recur</a:t>
            </a:r>
            <a:endParaRPr/>
          </a:p>
          <a:p>
            <a:pPr marL="1371600" marR="0" lvl="2" indent="-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Pts val="1800"/>
              <a:buFont typeface="Georgia"/>
              <a:buAutoNum type="alphaLcParenR"/>
            </a:pPr>
            <a:r>
              <a:rPr lang="en-US" sz="18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If recursion returns a solution, return it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ts val="2600"/>
              <a:buFont typeface="Georgia"/>
              <a:buAutoNum type="arabicPeriod"/>
            </a:pPr>
            <a:r>
              <a:rPr lang="en-US" sz="26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If no choices remain, return failure</a:t>
            </a:r>
            <a:endParaRPr/>
          </a:p>
          <a:p>
            <a:pPr marL="531812" marR="0" lvl="0" indent="-5318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Some times called “search tree”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"/>
          <p:cNvSpPr txBox="1"/>
          <p:nvPr/>
        </p:nvSpPr>
        <p:spPr>
          <a:xfrm>
            <a:off x="457200" y="228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Recursive backtracking algorithm</a:t>
            </a:r>
            <a:endParaRPr/>
          </a:p>
        </p:txBody>
      </p:sp>
      <p:sp>
        <p:nvSpPr>
          <p:cNvPr id="433" name="Google Shape;433;p5"/>
          <p:cNvSpPr txBox="1"/>
          <p:nvPr/>
        </p:nvSpPr>
        <p:spPr>
          <a:xfrm>
            <a:off x="457200" y="1219200"/>
            <a:ext cx="8229600" cy="527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3537" marR="0" lvl="2" indent="-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Char char="•"/>
            </a:pPr>
            <a:r>
              <a:rPr lang="en-US" sz="2400" b="0" i="0" u="none" strike="noStrike" cap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Initially invoked by Backtrack(1)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Char char="•"/>
            </a:pPr>
            <a:r>
              <a:rPr lang="en-US" sz="2400" b="0" i="0" u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T(x</a:t>
            </a:r>
            <a:r>
              <a:rPr lang="en-US" sz="2400" b="0" i="0" u="none" baseline="-25000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2400" b="0" i="0" u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,x</a:t>
            </a:r>
            <a:r>
              <a:rPr lang="en-US" sz="2400" b="0" i="0" u="none" baseline="-25000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2400" b="0" i="0" u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,…,x</a:t>
            </a:r>
            <a:r>
              <a:rPr lang="en-US" sz="2400" b="0" i="0" u="none" baseline="-25000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400" b="0" i="0" u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): set of all possible values for x</a:t>
            </a:r>
            <a:r>
              <a:rPr lang="en-US" sz="2400" b="0" i="0" u="none" baseline="-25000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i+1</a:t>
            </a:r>
            <a:r>
              <a:rPr lang="en-US" sz="2400" b="0" i="0" u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 such that (x</a:t>
            </a:r>
            <a:r>
              <a:rPr lang="en-US" sz="2400" b="0" i="0" u="none" baseline="-25000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2400" b="0" i="0" u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,x</a:t>
            </a:r>
            <a:r>
              <a:rPr lang="en-US" sz="2400" b="0" i="0" u="none" baseline="-25000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2400" b="0" i="0" u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,…,x</a:t>
            </a:r>
            <a:r>
              <a:rPr lang="en-US" sz="2400" b="0" i="0" u="none" baseline="-25000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400" b="0" i="0" u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,x</a:t>
            </a:r>
            <a:r>
              <a:rPr lang="en-US" sz="2400" b="0" i="0" u="none" baseline="-25000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i+1</a:t>
            </a:r>
            <a:r>
              <a:rPr lang="en-US" sz="2400" b="0" i="0" u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) is also a path to a problem state</a:t>
            </a:r>
            <a:endParaRPr/>
          </a:p>
          <a:p>
            <a:pPr marL="363537" marR="0" lvl="0" indent="-25558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400"/>
              <a:buFont typeface="Georgia"/>
              <a:buChar char="•"/>
            </a:pPr>
            <a:r>
              <a:rPr lang="en-US" sz="2400" b="0" i="0" u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2400" b="0" i="0" u="none" baseline="-25000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i+1</a:t>
            </a:r>
            <a:r>
              <a:rPr lang="en-US" sz="2400" b="0" i="0" u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(x</a:t>
            </a:r>
            <a:r>
              <a:rPr lang="en-US" sz="2400" b="0" i="0" u="none" baseline="-25000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2400" b="0" i="0" u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,x</a:t>
            </a:r>
            <a:r>
              <a:rPr lang="en-US" sz="2400" b="0" i="0" u="none" baseline="-25000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2400" b="0" i="0" u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,…,x</a:t>
            </a:r>
            <a:r>
              <a:rPr lang="en-US" sz="2400" b="0" i="0" u="none" baseline="-25000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400" b="0" i="0" u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,x</a:t>
            </a:r>
            <a:r>
              <a:rPr lang="en-US" sz="2400" b="0" i="0" u="none" baseline="-25000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i+1</a:t>
            </a:r>
            <a:r>
              <a:rPr lang="en-US" sz="2400" b="0" i="0" u="non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rPr>
              <a:t>): bounding function</a:t>
            </a:r>
            <a:endParaRPr/>
          </a:p>
          <a:p>
            <a:pPr marL="655637" marR="0" lvl="1" indent="-24447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Pts val="2200"/>
              <a:buFont typeface="Georgia"/>
              <a:buChar char="▫"/>
            </a:pPr>
            <a:r>
              <a:rPr lang="en-US" sz="22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If B</a:t>
            </a:r>
            <a:r>
              <a:rPr lang="en-US" sz="2200" b="0" i="0" u="none" strike="noStrike" cap="none" baseline="-25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i+1</a:t>
            </a:r>
            <a:r>
              <a:rPr lang="en-US" sz="22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(x</a:t>
            </a:r>
            <a:r>
              <a:rPr lang="en-US" sz="2200" b="0" i="0" u="none" strike="noStrike" cap="none" baseline="-25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22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,x</a:t>
            </a:r>
            <a:r>
              <a:rPr lang="en-US" sz="2200" b="0" i="0" u="none" strike="noStrike" cap="none" baseline="-25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22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,…,x</a:t>
            </a:r>
            <a:r>
              <a:rPr lang="en-US" sz="2200" b="0" i="0" u="none" strike="noStrike" cap="none" baseline="-25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2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,x</a:t>
            </a:r>
            <a:r>
              <a:rPr lang="en-US" sz="2200" b="0" i="0" u="none" strike="noStrike" cap="none" baseline="-25000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i+1</a:t>
            </a:r>
            <a:r>
              <a:rPr lang="en-US" sz="2200" b="0" i="0" u="none" strike="noStrike" cap="non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) is false, then the path cannot be extended to reach an answer node</a:t>
            </a:r>
            <a:endParaRPr/>
          </a:p>
        </p:txBody>
      </p:sp>
      <p:sp>
        <p:nvSpPr>
          <p:cNvPr id="434" name="Google Shape;434;p5"/>
          <p:cNvSpPr txBox="1"/>
          <p:nvPr/>
        </p:nvSpPr>
        <p:spPr>
          <a:xfrm>
            <a:off x="533400" y="3505200"/>
            <a:ext cx="8229600" cy="37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1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void Backtrack( int k )</a:t>
            </a:r>
            <a:endParaRPr/>
          </a:p>
          <a:p>
            <a:pPr marL="0" marR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// This is a schema that describes the backtracking process using</a:t>
            </a:r>
            <a:endParaRPr/>
          </a:p>
          <a:p>
            <a:pPr marL="0" marR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//recursion. On entering, the first k-1 values x[1], x[2], …., x[k-1] of the </a:t>
            </a:r>
            <a:endParaRPr/>
          </a:p>
          <a:p>
            <a:pPr marL="0" marR="0" lvl="0" indent="0" algn="l" rtl="0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//solution vector x[1:n] have been assigned. x[] and n are global.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for (each x[k] such that x[k] </a:t>
            </a:r>
            <a:r>
              <a:rPr lang="en-US" sz="2000" b="0" i="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T(x[1], …, x[k-1]) {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if (B</a:t>
            </a:r>
            <a:r>
              <a:rPr lang="en-US" sz="2000" b="0" i="0" u="none" baseline="-25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(x[1], x[2], …, x[k])) {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if (x[1], x[2], …, x[k] is a path to an answer node)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       output x[1:k];</a:t>
            </a:r>
            <a:endParaRPr/>
          </a:p>
          <a:p>
            <a:pPr marL="0" marR="0" lvl="0" indent="0" algn="l" rtl="0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if (k &lt; n) Backtrack(k+1);</a:t>
            </a:r>
            <a:endParaRPr/>
          </a:p>
          <a:p>
            <a:pPr marL="0" marR="0" lvl="0" indent="0" algn="l" rtl="0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}</a:t>
            </a:r>
            <a:endParaRPr/>
          </a:p>
          <a:p>
            <a:pPr marL="0" marR="0" lvl="0" indent="0" algn="l" rtl="0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}  </a:t>
            </a:r>
            <a:endParaRPr/>
          </a:p>
          <a:p>
            <a:pPr marL="0" marR="0" lvl="0" indent="0" algn="l" rtl="0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None/>
            </a:pPr>
            <a:r>
              <a:rPr lang="en-US" sz="20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  <p:sp>
        <p:nvSpPr>
          <p:cNvPr id="435" name="Google Shape;435;p5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"/>
          <p:cNvSpPr txBox="1"/>
          <p:nvPr/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Iterative backtracking method</a:t>
            </a:r>
            <a:endParaRPr/>
          </a:p>
        </p:txBody>
      </p:sp>
      <p:sp>
        <p:nvSpPr>
          <p:cNvPr id="442" name="Google Shape;442;p6"/>
          <p:cNvSpPr txBox="1"/>
          <p:nvPr/>
        </p:nvSpPr>
        <p:spPr>
          <a:xfrm>
            <a:off x="152400" y="1524000"/>
            <a:ext cx="8839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40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1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void IBacktrack( int n )</a:t>
            </a:r>
            <a:endParaRPr/>
          </a:p>
          <a:p>
            <a:pPr marL="365125" marR="0" lvl="0" indent="-254000" algn="l" rtl="0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// This is a schema that describes the backtracking </a:t>
            </a:r>
            <a:endParaRPr/>
          </a:p>
          <a:p>
            <a:pPr marL="365125" marR="0" lvl="0" indent="-254000" algn="l" rtl="0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//process. All solutions are generated in x[1:n] and printed</a:t>
            </a:r>
            <a:endParaRPr/>
          </a:p>
          <a:p>
            <a:pPr marL="365125" marR="0" lvl="0" indent="-254000" algn="l" rtl="0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// as soon as they are determined.</a:t>
            </a:r>
            <a:endParaRPr/>
          </a:p>
          <a:p>
            <a:pPr marL="365125" marR="0" lvl="0" indent="-254000" algn="l" rtl="0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  <a:p>
            <a:pPr marL="365125" marR="0" lvl="0" indent="-254000" algn="l" rtl="0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int k=1;</a:t>
            </a:r>
            <a:endParaRPr/>
          </a:p>
          <a:p>
            <a:pPr marL="365125" marR="0" lvl="0" indent="-254000" algn="l" rtl="0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while (k) {</a:t>
            </a:r>
            <a:endParaRPr/>
          </a:p>
          <a:p>
            <a:pPr marL="365125" marR="0" lvl="0" indent="-254000" algn="l" rtl="0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if (there remains an untried x[k] such that x[k] is in </a:t>
            </a:r>
            <a:endParaRPr/>
          </a:p>
          <a:p>
            <a:pPr marL="365125" marR="0" lvl="0" indent="-254000" algn="l" rtl="0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        T( x[1], x[2], …, x[k-1] ) and </a:t>
            </a:r>
            <a:endParaRPr/>
          </a:p>
          <a:p>
            <a:pPr marL="365125" marR="0" lvl="0" indent="-254000" algn="l" rtl="0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 B</a:t>
            </a:r>
            <a:r>
              <a:rPr lang="en-US" sz="2400" b="0" i="0" u="none" baseline="-25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(x[1], …,x[k]) is true) {</a:t>
            </a:r>
            <a:endParaRPr/>
          </a:p>
          <a:p>
            <a:pPr marL="365125" marR="0" lvl="0" indent="-254000" algn="l" rtl="0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 </a:t>
            </a:r>
            <a:endParaRPr/>
          </a:p>
          <a:p>
            <a:pPr marL="365125" marR="0" lvl="0" indent="-254000" algn="l" rtl="0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  if ( x[1], …, x[k] is a path to an answer node ) </a:t>
            </a:r>
            <a:endParaRPr/>
          </a:p>
          <a:p>
            <a:pPr marL="365125" marR="0" lvl="0" indent="-254000" algn="l" rtl="0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	output x[1:k];</a:t>
            </a:r>
            <a:endParaRPr/>
          </a:p>
          <a:p>
            <a:pPr marL="365125" marR="0" lvl="0" indent="-254000" algn="l" rtl="0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                     k++; // Consider the next set.</a:t>
            </a:r>
            <a:endParaRPr/>
          </a:p>
          <a:p>
            <a:pPr marL="365125" marR="0" lvl="0" indent="-254000" algn="l" rtl="0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}</a:t>
            </a:r>
            <a:endParaRPr/>
          </a:p>
          <a:p>
            <a:pPr marL="365125" marR="0" lvl="0" indent="-254000" algn="l" rtl="0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else k--; // Backtrack to the previous set.</a:t>
            </a:r>
            <a:endParaRPr/>
          </a:p>
          <a:p>
            <a:pPr marL="365125" marR="0" lvl="0" indent="-254000" algn="l" rtl="0">
              <a:lnSpc>
                <a:spcPct val="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}  </a:t>
            </a:r>
            <a:endParaRPr/>
          </a:p>
          <a:p>
            <a:pPr marL="365125" marR="0" lvl="0" indent="-254000" algn="l" rtl="0">
              <a:lnSpc>
                <a:spcPct val="3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</a:pPr>
            <a:r>
              <a:rPr lang="en-US" sz="24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  <p:sp>
        <p:nvSpPr>
          <p:cNvPr id="443" name="Google Shape;443;p6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7</a:t>
            </a:fld>
            <a:endParaRPr/>
          </a:p>
        </p:txBody>
      </p:sp>
      <p:sp>
        <p:nvSpPr>
          <p:cNvPr id="450" name="Google Shape;450;p7"/>
          <p:cNvSpPr txBox="1"/>
          <p:nvPr/>
        </p:nvSpPr>
        <p:spPr>
          <a:xfrm>
            <a:off x="563562" y="361950"/>
            <a:ext cx="8158162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 The n-Queen problem</a:t>
            </a:r>
            <a:endParaRPr/>
          </a:p>
        </p:txBody>
      </p:sp>
      <p:sp>
        <p:nvSpPr>
          <p:cNvPr id="451" name="Google Shape;451;p7"/>
          <p:cNvSpPr txBox="1"/>
          <p:nvPr/>
        </p:nvSpPr>
        <p:spPr>
          <a:xfrm>
            <a:off x="563562" y="1758950"/>
            <a:ext cx="8016875" cy="444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3537" marR="0" lvl="0" indent="-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Place </a:t>
            </a:r>
            <a:r>
              <a:rPr lang="en-US" sz="2800" b="0" i="1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 </a:t>
            </a: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queens on an </a:t>
            </a:r>
            <a:r>
              <a:rPr lang="en-US" sz="2800" b="0" i="1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by </a:t>
            </a:r>
            <a:r>
              <a:rPr lang="en-US" sz="2800" b="0" i="1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800" b="0" i="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chess board so that no two of them are on the same row, column, or diagonal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"/>
          <p:cNvSpPr txBox="1"/>
          <p:nvPr/>
        </p:nvSpPr>
        <p:spPr>
          <a:xfrm>
            <a:off x="7543800" y="0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8</a:t>
            </a:fld>
            <a:endParaRPr/>
          </a:p>
        </p:txBody>
      </p:sp>
      <p:sp>
        <p:nvSpPr>
          <p:cNvPr id="458" name="Google Shape;458;p8"/>
          <p:cNvSpPr txBox="1"/>
          <p:nvPr/>
        </p:nvSpPr>
        <p:spPr>
          <a:xfrm>
            <a:off x="152400" y="533400"/>
            <a:ext cx="8991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State Space Tree of the Four-queens Problem</a:t>
            </a:r>
            <a:endParaRPr/>
          </a:p>
        </p:txBody>
      </p:sp>
      <p:pic>
        <p:nvPicPr>
          <p:cNvPr id="459" name="Google Shape;45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828800"/>
            <a:ext cx="73914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"/>
          <p:cNvSpPr txBox="1"/>
          <p:nvPr/>
        </p:nvSpPr>
        <p:spPr>
          <a:xfrm>
            <a:off x="457200" y="228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000"/>
              <a:buFont typeface="Trebuchet MS"/>
              <a:buNone/>
            </a:pPr>
            <a:r>
              <a:rPr lang="en-US" sz="4000" b="0" i="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– The n-queen problem</a:t>
            </a:r>
            <a:endParaRPr/>
          </a:p>
        </p:txBody>
      </p:sp>
      <p:sp>
        <p:nvSpPr>
          <p:cNvPr id="466" name="Google Shape;466;p9"/>
          <p:cNvSpPr txBox="1"/>
          <p:nvPr/>
        </p:nvSpPr>
        <p:spPr>
          <a:xfrm>
            <a:off x="76200" y="2112962"/>
            <a:ext cx="8229600" cy="474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lang="en-US" sz="2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NQueen</a:t>
            </a:r>
            <a:r>
              <a:rPr lang="en-US" sz="2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(k, n)</a:t>
            </a:r>
            <a:endParaRPr dirty="0"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lang="en-US" sz="2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 dirty="0"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lang="en-US" sz="2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for </a:t>
            </a:r>
            <a:r>
              <a:rPr lang="en-US" sz="2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= 1 to n do{</a:t>
            </a:r>
            <a:endParaRPr dirty="0"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lang="en-US" sz="2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if Place(k, </a:t>
            </a:r>
            <a:r>
              <a:rPr lang="en-US" sz="2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 then{</a:t>
            </a:r>
            <a:endParaRPr dirty="0"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lang="en-US" sz="2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x[k] = </a:t>
            </a:r>
            <a:r>
              <a:rPr lang="en-US" sz="2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;</a:t>
            </a:r>
            <a:endParaRPr dirty="0"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lang="en-US" sz="2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if (k = n) then write (x[1:n]);</a:t>
            </a:r>
            <a:endParaRPr dirty="0"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lang="en-US" sz="2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else </a:t>
            </a:r>
            <a:r>
              <a:rPr lang="en-US" sz="2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Nqueen</a:t>
            </a:r>
            <a:r>
              <a:rPr lang="en-US" sz="2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(k+1, n);</a:t>
            </a:r>
            <a:endParaRPr dirty="0"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lang="en-US" sz="2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}</a:t>
            </a:r>
            <a:endParaRPr dirty="0"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lang="en-US" sz="2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}</a:t>
            </a:r>
            <a:endParaRPr dirty="0"/>
          </a:p>
          <a:p>
            <a:pPr marL="365125" marR="0" lvl="0" indent="-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lang="en-US" sz="2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7" name="Google Shape;467;p9"/>
          <p:cNvSpPr txBox="1"/>
          <p:nvPr/>
        </p:nvSpPr>
        <p:spPr>
          <a:xfrm>
            <a:off x="4114800" y="1244600"/>
            <a:ext cx="4876800" cy="2289175"/>
          </a:xfrm>
          <a:prstGeom prst="rect">
            <a:avLst/>
          </a:pr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Plac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(k,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for j = 1 to k - 1 do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if((x[j] =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 or (Abs(x[j] – </a:t>
            </a:r>
            <a:r>
              <a:rPr lang="en-US" sz="1800" b="0" i="0" u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 = Abs(j - k )))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return false;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return true;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 dirty="0"/>
          </a:p>
        </p:txBody>
      </p:sp>
      <p:sp>
        <p:nvSpPr>
          <p:cNvPr id="468" name="Google Shape;468;p9"/>
          <p:cNvSpPr txBox="1"/>
          <p:nvPr/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1153</Words>
  <Application>Microsoft Office PowerPoint</Application>
  <PresentationFormat>On-screen Show (4:3)</PresentationFormat>
  <Paragraphs>259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Georgia</vt:lpstr>
      <vt:lpstr>Noto Sans Symbols</vt:lpstr>
      <vt:lpstr>Times New Roman</vt:lpstr>
      <vt:lpstr>Trebuchet MS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staff</dc:creator>
  <cp:lastModifiedBy>Himangi Pande</cp:lastModifiedBy>
  <cp:revision>7</cp:revision>
  <dcterms:created xsi:type="dcterms:W3CDTF">2013-03-11T09:50:40Z</dcterms:created>
  <dcterms:modified xsi:type="dcterms:W3CDTF">2023-04-29T10:56:17Z</dcterms:modified>
</cp:coreProperties>
</file>