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85" r:id="rId6"/>
    <p:sldId id="259" r:id="rId7"/>
    <p:sldId id="260" r:id="rId8"/>
    <p:sldId id="261" r:id="rId9"/>
    <p:sldId id="262" r:id="rId10"/>
    <p:sldId id="263" r:id="rId11"/>
    <p:sldId id="264" r:id="rId12"/>
    <p:sldId id="265" r:id="rId13"/>
    <p:sldId id="266" r:id="rId14"/>
    <p:sldId id="269" r:id="rId15"/>
    <p:sldId id="268" r:id="rId16"/>
    <p:sldId id="267" r:id="rId17"/>
    <p:sldId id="271" r:id="rId18"/>
    <p:sldId id="272" r:id="rId19"/>
    <p:sldId id="273" r:id="rId20"/>
    <p:sldId id="274" r:id="rId21"/>
    <p:sldId id="275" r:id="rId22"/>
    <p:sldId id="276" r:id="rId23"/>
    <p:sldId id="279" r:id="rId24"/>
    <p:sldId id="278" r:id="rId25"/>
    <p:sldId id="277" r:id="rId26"/>
    <p:sldId id="280" r:id="rId27"/>
    <p:sldId id="284" r:id="rId28"/>
    <p:sldId id="283" r:id="rId29"/>
    <p:sldId id="282"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920A7C-A5EC-4229-AA21-BE33275251A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148482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20A7C-A5EC-4229-AA21-BE33275251A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337267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20A7C-A5EC-4229-AA21-BE33275251A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73484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20A7C-A5EC-4229-AA21-BE33275251A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86739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20A7C-A5EC-4229-AA21-BE33275251A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84626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920A7C-A5EC-4229-AA21-BE33275251A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48902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920A7C-A5EC-4229-AA21-BE33275251A9}"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378999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20A7C-A5EC-4229-AA21-BE33275251A9}"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190635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20A7C-A5EC-4229-AA21-BE33275251A9}"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169203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20A7C-A5EC-4229-AA21-BE33275251A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201651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20A7C-A5EC-4229-AA21-BE33275251A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2B9FD-62D3-40E9-8CA6-D7A9ECFE2284}" type="slidenum">
              <a:rPr lang="en-US" smtClean="0"/>
              <a:t>‹#›</a:t>
            </a:fld>
            <a:endParaRPr lang="en-US"/>
          </a:p>
        </p:txBody>
      </p:sp>
    </p:spTree>
    <p:extLst>
      <p:ext uri="{BB962C8B-B14F-4D97-AF65-F5344CB8AC3E}">
        <p14:creationId xmlns:p14="http://schemas.microsoft.com/office/powerpoint/2010/main" val="208168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20A7C-A5EC-4229-AA21-BE33275251A9}"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2B9FD-62D3-40E9-8CA6-D7A9ECFE2284}" type="slidenum">
              <a:rPr lang="en-US" smtClean="0"/>
              <a:t>‹#›</a:t>
            </a:fld>
            <a:endParaRPr lang="en-US"/>
          </a:p>
        </p:txBody>
      </p:sp>
    </p:spTree>
    <p:extLst>
      <p:ext uri="{BB962C8B-B14F-4D97-AF65-F5344CB8AC3E}">
        <p14:creationId xmlns:p14="http://schemas.microsoft.com/office/powerpoint/2010/main" val="221329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7.xml"/><Relationship Id="rId7" Type="http://schemas.openxmlformats.org/officeDocument/2006/relationships/slide" Target="slide1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9.xml"/><Relationship Id="rId10" Type="http://schemas.openxmlformats.org/officeDocument/2006/relationships/slide" Target="slide14.xml"/><Relationship Id="rId4" Type="http://schemas.openxmlformats.org/officeDocument/2006/relationships/slide" Target="slide8.xml"/><Relationship Id="rId9"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7.xml"/><Relationship Id="rId7" Type="http://schemas.openxmlformats.org/officeDocument/2006/relationships/slide" Target="slide21.xml"/><Relationship Id="rId12" Type="http://schemas.openxmlformats.org/officeDocument/2006/relationships/slide" Target="slide26.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slide" Target="slide25.xml"/><Relationship Id="rId5" Type="http://schemas.openxmlformats.org/officeDocument/2006/relationships/slide" Target="slide19.xml"/><Relationship Id="rId10" Type="http://schemas.openxmlformats.org/officeDocument/2006/relationships/slide" Target="slide24.xml"/><Relationship Id="rId4" Type="http://schemas.openxmlformats.org/officeDocument/2006/relationships/slide" Target="slide18.xml"/><Relationship Id="rId9" Type="http://schemas.openxmlformats.org/officeDocument/2006/relationships/slide" Target="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0416" y="237995"/>
            <a:ext cx="10467584" cy="5937337"/>
          </a:xfrm>
        </p:spPr>
        <p:txBody>
          <a:bodyPr>
            <a:normAutofit/>
          </a:bodyPr>
          <a:lstStyle/>
          <a:p>
            <a:pPr algn="l"/>
            <a:r>
              <a:rPr lang="en-US" dirty="0"/>
              <a:t>CREATE TABLE </a:t>
            </a:r>
            <a:r>
              <a:rPr lang="en-US" dirty="0" err="1"/>
              <a:t>dept</a:t>
            </a:r>
            <a:r>
              <a:rPr lang="en-US" dirty="0"/>
              <a:t> ( </a:t>
            </a:r>
            <a:r>
              <a:rPr lang="en-US" dirty="0" err="1"/>
              <a:t>deptno</a:t>
            </a:r>
            <a:r>
              <a:rPr lang="en-US" dirty="0"/>
              <a:t> INT NOT NULL PRIMARY KEY, </a:t>
            </a:r>
            <a:endParaRPr lang="en-US" dirty="0" smtClean="0"/>
          </a:p>
          <a:p>
            <a:pPr algn="l"/>
            <a:r>
              <a:rPr lang="en-US" dirty="0" err="1" smtClean="0"/>
              <a:t>dname</a:t>
            </a:r>
            <a:r>
              <a:rPr lang="en-US" dirty="0" smtClean="0"/>
              <a:t> </a:t>
            </a:r>
            <a:r>
              <a:rPr lang="en-US" dirty="0"/>
              <a:t>VARCHAR(30) NOT NULL </a:t>
            </a:r>
            <a:r>
              <a:rPr lang="en-US" dirty="0" smtClean="0"/>
              <a:t>);</a:t>
            </a:r>
          </a:p>
          <a:p>
            <a:pPr algn="l"/>
            <a:endParaRPr lang="en-US" dirty="0" smtClean="0"/>
          </a:p>
          <a:p>
            <a:pPr algn="l"/>
            <a:r>
              <a:rPr lang="en-US" dirty="0"/>
              <a:t>CREATE TABLE </a:t>
            </a:r>
            <a:r>
              <a:rPr lang="en-US" dirty="0" smtClean="0"/>
              <a:t>employee</a:t>
            </a:r>
          </a:p>
          <a:p>
            <a:pPr algn="l"/>
            <a:r>
              <a:rPr lang="en-US" dirty="0" smtClean="0"/>
              <a:t> </a:t>
            </a:r>
            <a:r>
              <a:rPr lang="en-US" dirty="0"/>
              <a:t>( </a:t>
            </a:r>
            <a:r>
              <a:rPr lang="en-US" dirty="0" err="1"/>
              <a:t>empno</a:t>
            </a:r>
            <a:r>
              <a:rPr lang="en-US" dirty="0"/>
              <a:t> INT NOT NULL PRIMARY KEY, </a:t>
            </a:r>
            <a:endParaRPr lang="en-US" dirty="0" smtClean="0"/>
          </a:p>
          <a:p>
            <a:pPr algn="l"/>
            <a:r>
              <a:rPr lang="en-US" dirty="0" err="1" smtClean="0"/>
              <a:t>ename</a:t>
            </a:r>
            <a:r>
              <a:rPr lang="en-US" dirty="0" smtClean="0"/>
              <a:t> </a:t>
            </a:r>
            <a:r>
              <a:rPr lang="en-US" dirty="0"/>
              <a:t>VARCHAR(30) NOT NULL, </a:t>
            </a:r>
            <a:endParaRPr lang="en-US" dirty="0" smtClean="0"/>
          </a:p>
          <a:p>
            <a:pPr algn="l"/>
            <a:r>
              <a:rPr lang="en-US" dirty="0" err="1" smtClean="0"/>
              <a:t>jcode</a:t>
            </a:r>
            <a:r>
              <a:rPr lang="en-US" dirty="0" smtClean="0"/>
              <a:t> </a:t>
            </a:r>
            <a:r>
              <a:rPr lang="en-US" dirty="0"/>
              <a:t>VARCHAR(10) NOT NULL, </a:t>
            </a:r>
            <a:endParaRPr lang="en-US" dirty="0" smtClean="0"/>
          </a:p>
          <a:p>
            <a:pPr algn="l"/>
            <a:r>
              <a:rPr lang="en-US" dirty="0" err="1" smtClean="0"/>
              <a:t>hiredate</a:t>
            </a:r>
            <a:r>
              <a:rPr lang="en-US" dirty="0" smtClean="0"/>
              <a:t> </a:t>
            </a:r>
            <a:r>
              <a:rPr lang="en-US" dirty="0"/>
              <a:t>DATE NOT NULL, </a:t>
            </a:r>
            <a:endParaRPr lang="en-US" dirty="0" smtClean="0"/>
          </a:p>
          <a:p>
            <a:pPr algn="l"/>
            <a:r>
              <a:rPr lang="en-US" dirty="0" smtClean="0"/>
              <a:t>salary </a:t>
            </a:r>
            <a:r>
              <a:rPr lang="en-US" dirty="0"/>
              <a:t>DECIMAL(10,2) NOT NULL</a:t>
            </a:r>
            <a:r>
              <a:rPr lang="en-US" dirty="0" smtClean="0"/>
              <a:t>,</a:t>
            </a:r>
          </a:p>
          <a:p>
            <a:pPr algn="l"/>
            <a:r>
              <a:rPr lang="en-US" dirty="0" smtClean="0"/>
              <a:t> </a:t>
            </a:r>
            <a:r>
              <a:rPr lang="en-US" dirty="0"/>
              <a:t>commission DECIMAL(10,2) NOT NULL, </a:t>
            </a:r>
            <a:endParaRPr lang="en-US" dirty="0" smtClean="0"/>
          </a:p>
          <a:p>
            <a:pPr algn="l"/>
            <a:r>
              <a:rPr lang="en-US" dirty="0" err="1" smtClean="0"/>
              <a:t>deptno</a:t>
            </a:r>
            <a:r>
              <a:rPr lang="en-US" dirty="0" smtClean="0"/>
              <a:t> </a:t>
            </a:r>
            <a:r>
              <a:rPr lang="en-US" dirty="0"/>
              <a:t>INT NOT NULL, </a:t>
            </a:r>
            <a:endParaRPr lang="en-US" dirty="0" smtClean="0"/>
          </a:p>
          <a:p>
            <a:pPr algn="l"/>
            <a:r>
              <a:rPr lang="en-US" dirty="0" smtClean="0"/>
              <a:t>FOREIGN </a:t>
            </a:r>
            <a:r>
              <a:rPr lang="en-US" dirty="0"/>
              <a:t>KEY (</a:t>
            </a:r>
            <a:r>
              <a:rPr lang="en-US" dirty="0" err="1"/>
              <a:t>deptno</a:t>
            </a:r>
            <a:r>
              <a:rPr lang="en-US" dirty="0"/>
              <a:t>) REFERENCES </a:t>
            </a:r>
            <a:r>
              <a:rPr lang="en-US" dirty="0" err="1"/>
              <a:t>dept</a:t>
            </a:r>
            <a:r>
              <a:rPr lang="en-US" dirty="0"/>
              <a:t>(</a:t>
            </a:r>
            <a:r>
              <a:rPr lang="en-US" dirty="0" err="1"/>
              <a:t>deptno</a:t>
            </a:r>
            <a:r>
              <a:rPr lang="en-US" dirty="0"/>
              <a:t>) );</a:t>
            </a:r>
          </a:p>
        </p:txBody>
      </p:sp>
    </p:spTree>
    <p:extLst>
      <p:ext uri="{BB962C8B-B14F-4D97-AF65-F5344CB8AC3E}">
        <p14:creationId xmlns:p14="http://schemas.microsoft.com/office/powerpoint/2010/main" val="1318565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463"/>
            <a:ext cx="10515600" cy="5713500"/>
          </a:xfrm>
        </p:spPr>
        <p:txBody>
          <a:bodyPr/>
          <a:lstStyle/>
          <a:p>
            <a:r>
              <a:rPr lang="en-US" dirty="0"/>
              <a:t>ALTER TABLE </a:t>
            </a:r>
            <a:r>
              <a:rPr lang="en-US" dirty="0" err="1"/>
              <a:t>dept</a:t>
            </a:r>
            <a:r>
              <a:rPr lang="en-US" dirty="0"/>
              <a:t> ADD COLUMN </a:t>
            </a:r>
            <a:r>
              <a:rPr lang="en-US" dirty="0" err="1"/>
              <a:t>lcode</a:t>
            </a:r>
            <a:r>
              <a:rPr lang="en-US" dirty="0"/>
              <a:t> INT DEFAULT 122</a:t>
            </a:r>
            <a:r>
              <a:rPr lang="en-US" dirty="0" smtClean="0"/>
              <a:t>;</a:t>
            </a:r>
          </a:p>
          <a:p>
            <a:r>
              <a:rPr lang="en-US" dirty="0"/>
              <a:t>we use the "ALTER TABLE" statement to add a new column "</a:t>
            </a:r>
            <a:r>
              <a:rPr lang="en-US" dirty="0" err="1"/>
              <a:t>lcode</a:t>
            </a:r>
            <a:r>
              <a:rPr lang="en-US" dirty="0"/>
              <a:t>" to the "</a:t>
            </a:r>
            <a:r>
              <a:rPr lang="en-US" dirty="0" err="1"/>
              <a:t>dept</a:t>
            </a:r>
            <a:r>
              <a:rPr lang="en-US" dirty="0"/>
              <a:t>" table with a default value of 122. The "ADD COLUMN" clause adds the new column to the table, and the "INT" keyword specifies that the data type for the new column is an integer. The "DEFAULT" keyword sets the default value for the new column to 122.</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213313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TABLE job </a:t>
            </a:r>
            <a:endParaRPr lang="en-US" dirty="0" smtClean="0"/>
          </a:p>
          <a:p>
            <a:r>
              <a:rPr lang="en-US" dirty="0" smtClean="0"/>
              <a:t>( </a:t>
            </a:r>
            <a:r>
              <a:rPr lang="en-US" dirty="0" err="1"/>
              <a:t>JCode</a:t>
            </a:r>
            <a:r>
              <a:rPr lang="en-US" dirty="0"/>
              <a:t> VARCHAR(10) PRIMARY KEY, </a:t>
            </a:r>
            <a:r>
              <a:rPr lang="en-US" dirty="0" err="1"/>
              <a:t>JName</a:t>
            </a:r>
            <a:r>
              <a:rPr lang="en-US" dirty="0"/>
              <a:t> VARCHAR(50) </a:t>
            </a:r>
            <a:r>
              <a:rPr lang="en-US" dirty="0" smtClean="0"/>
              <a:t>);</a:t>
            </a:r>
          </a:p>
          <a:p>
            <a:endParaRPr lang="en-US" dirty="0"/>
          </a:p>
          <a:p>
            <a:r>
              <a:rPr lang="en-US" dirty="0"/>
              <a:t>INSERT INTO job (</a:t>
            </a:r>
            <a:r>
              <a:rPr lang="en-US" dirty="0" err="1"/>
              <a:t>JCode</a:t>
            </a:r>
            <a:r>
              <a:rPr lang="en-US" dirty="0"/>
              <a:t>, </a:t>
            </a:r>
            <a:r>
              <a:rPr lang="en-US" dirty="0" err="1"/>
              <a:t>JName</a:t>
            </a:r>
            <a:r>
              <a:rPr lang="en-US" dirty="0"/>
              <a:t>) VALUES ('J01', 'Manager'), ('J02', 'Developer'), ('J03', 'Designer'), ('J04', 'Tester'), ('J05', 'Analyst');</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431623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ALTER TABLE employee ADD CONSTRAINT </a:t>
            </a:r>
            <a:r>
              <a:rPr lang="en-US" dirty="0" err="1"/>
              <a:t>fk_jcode</a:t>
            </a:r>
            <a:r>
              <a:rPr lang="en-US" dirty="0"/>
              <a:t> FOREIGN KEY (</a:t>
            </a:r>
            <a:r>
              <a:rPr lang="en-US" dirty="0" err="1"/>
              <a:t>jcode</a:t>
            </a:r>
            <a:r>
              <a:rPr lang="en-US" dirty="0"/>
              <a:t>) REFERENCES job (</a:t>
            </a:r>
            <a:r>
              <a:rPr lang="en-US" dirty="0" err="1"/>
              <a:t>JCode</a:t>
            </a:r>
            <a:r>
              <a:rPr lang="en-US" dirty="0"/>
              <a:t>);</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20666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ename</a:t>
            </a:r>
            <a:r>
              <a:rPr lang="en-US" dirty="0"/>
              <a:t> FROM employee WHERE </a:t>
            </a:r>
            <a:r>
              <a:rPr lang="en-US" dirty="0" err="1"/>
              <a:t>deptno</a:t>
            </a:r>
            <a:r>
              <a:rPr lang="en-US" dirty="0"/>
              <a:t> = 40;</a:t>
            </a:r>
          </a:p>
        </p:txBody>
      </p:sp>
      <p:sp>
        <p:nvSpPr>
          <p:cNvPr id="3" name="Content Placeholder 2"/>
          <p:cNvSpPr>
            <a:spLocks noGrp="1"/>
          </p:cNvSpPr>
          <p:nvPr>
            <p:ph idx="1"/>
          </p:nvPr>
        </p:nvSpPr>
        <p:spPr/>
        <p:txBody>
          <a:bodyPr/>
          <a:lstStyle/>
          <a:p>
            <a:r>
              <a:rPr lang="en-US" dirty="0"/>
              <a:t>In this query, we use the "SELECT" statement to select the "</a:t>
            </a:r>
            <a:r>
              <a:rPr lang="en-US" dirty="0" err="1"/>
              <a:t>ename</a:t>
            </a:r>
            <a:r>
              <a:rPr lang="en-US" dirty="0"/>
              <a:t>" column from the "employee" table. The "WHERE" clause is used to specify the condition that the "</a:t>
            </a:r>
            <a:r>
              <a:rPr lang="en-US" dirty="0" err="1"/>
              <a:t>deptno</a:t>
            </a:r>
            <a:r>
              <a:rPr lang="en-US" dirty="0"/>
              <a:t>" must be equal to 40. The result of this query is a list of employee names from the "employee" table who have a "</a:t>
            </a:r>
            <a:r>
              <a:rPr lang="en-US" dirty="0" err="1"/>
              <a:t>deptno</a:t>
            </a:r>
            <a:r>
              <a:rPr lang="en-US" dirty="0"/>
              <a:t>" value of 40.</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4022267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empno</a:t>
            </a:r>
            <a:r>
              <a:rPr lang="en-US" dirty="0"/>
              <a:t>, </a:t>
            </a:r>
            <a:r>
              <a:rPr lang="en-US" dirty="0" err="1"/>
              <a:t>ename</a:t>
            </a:r>
            <a:r>
              <a:rPr lang="en-US" dirty="0"/>
              <a:t> FROM employee ORDER BY </a:t>
            </a:r>
            <a:r>
              <a:rPr lang="en-US" dirty="0" err="1"/>
              <a:t>ename</a:t>
            </a:r>
            <a:r>
              <a:rPr lang="en-US" dirty="0"/>
              <a:t>;</a:t>
            </a:r>
          </a:p>
        </p:txBody>
      </p:sp>
      <p:sp>
        <p:nvSpPr>
          <p:cNvPr id="3" name="Content Placeholder 2"/>
          <p:cNvSpPr>
            <a:spLocks noGrp="1"/>
          </p:cNvSpPr>
          <p:nvPr>
            <p:ph idx="1"/>
          </p:nvPr>
        </p:nvSpPr>
        <p:spPr/>
        <p:txBody>
          <a:bodyPr/>
          <a:lstStyle/>
          <a:p>
            <a:r>
              <a:rPr lang="en-US" dirty="0"/>
              <a:t>In this query, we use the "SELECT" statement to select the "</a:t>
            </a:r>
            <a:r>
              <a:rPr lang="en-US" dirty="0" err="1"/>
              <a:t>empno</a:t>
            </a:r>
            <a:r>
              <a:rPr lang="en-US" dirty="0"/>
              <a:t>" and "</a:t>
            </a:r>
            <a:r>
              <a:rPr lang="en-US" dirty="0" err="1"/>
              <a:t>ename</a:t>
            </a:r>
            <a:r>
              <a:rPr lang="en-US" dirty="0"/>
              <a:t>" columns from the "employee" table. The "ORDER BY" clause is used to sort the result in ascending order of the "</a:t>
            </a:r>
            <a:r>
              <a:rPr lang="en-US" dirty="0" err="1"/>
              <a:t>ename</a:t>
            </a:r>
            <a:r>
              <a:rPr lang="en-US" dirty="0"/>
              <a:t>" column. The result of this query is a list of employee numbers and names from the "employee" table, ordered alphabetically by employee name.</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361065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 FROM employee ORDER BY salary DESC LIMIT 5;</a:t>
            </a:r>
          </a:p>
        </p:txBody>
      </p:sp>
      <p:sp>
        <p:nvSpPr>
          <p:cNvPr id="3" name="Content Placeholder 2"/>
          <p:cNvSpPr>
            <a:spLocks noGrp="1"/>
          </p:cNvSpPr>
          <p:nvPr>
            <p:ph idx="1"/>
          </p:nvPr>
        </p:nvSpPr>
        <p:spPr/>
        <p:txBody>
          <a:bodyPr/>
          <a:lstStyle/>
          <a:p>
            <a:r>
              <a:rPr lang="en-US" dirty="0"/>
              <a:t>In this query, we use the "SELECT" statement to select all columns from the "employee" table. The "ORDER BY" clause is used to sort the result in descending order of the "salary" column. The "LIMIT" clause is used to limit the result to the top 5 rows. The result of this query is a list of the top five highest salaried employees, along with all of their information, from the "employee" table.</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2647836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ename</a:t>
            </a:r>
            <a:r>
              <a:rPr lang="en-US" dirty="0"/>
              <a:t> FROM employee WHERE </a:t>
            </a:r>
            <a:r>
              <a:rPr lang="en-US" dirty="0" err="1"/>
              <a:t>deptno</a:t>
            </a:r>
            <a:r>
              <a:rPr lang="en-US" dirty="0"/>
              <a:t> = 50;</a:t>
            </a:r>
          </a:p>
        </p:txBody>
      </p:sp>
      <p:sp>
        <p:nvSpPr>
          <p:cNvPr id="3" name="Content Placeholder 2"/>
          <p:cNvSpPr>
            <a:spLocks noGrp="1"/>
          </p:cNvSpPr>
          <p:nvPr>
            <p:ph idx="1"/>
          </p:nvPr>
        </p:nvSpPr>
        <p:spPr/>
        <p:txBody>
          <a:bodyPr/>
          <a:lstStyle/>
          <a:p>
            <a:r>
              <a:rPr lang="en-US" dirty="0"/>
              <a:t>In this query, we use the "SELECT" statement to select the "</a:t>
            </a:r>
            <a:r>
              <a:rPr lang="en-US" dirty="0" err="1"/>
              <a:t>ename</a:t>
            </a:r>
            <a:r>
              <a:rPr lang="en-US" dirty="0"/>
              <a:t>" column from the "employee" table. The "WHERE" clause is used to specify the condition that the "</a:t>
            </a:r>
            <a:r>
              <a:rPr lang="en-US" dirty="0" err="1"/>
              <a:t>deptno</a:t>
            </a:r>
            <a:r>
              <a:rPr lang="en-US" dirty="0"/>
              <a:t>" must be equal to 50. The result of this query is a list of employee names from the "employee" table who belong to department number 50.</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463113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ename</a:t>
            </a:r>
            <a:r>
              <a:rPr lang="en-US" dirty="0"/>
              <a:t> FROM employee WHERE salary &gt; 600000;</a:t>
            </a:r>
          </a:p>
        </p:txBody>
      </p:sp>
      <p:sp>
        <p:nvSpPr>
          <p:cNvPr id="3" name="Content Placeholder 2"/>
          <p:cNvSpPr>
            <a:spLocks noGrp="1"/>
          </p:cNvSpPr>
          <p:nvPr>
            <p:ph idx="1"/>
          </p:nvPr>
        </p:nvSpPr>
        <p:spPr/>
        <p:txBody>
          <a:bodyPr/>
          <a:lstStyle/>
          <a:p>
            <a:r>
              <a:rPr lang="en-US" dirty="0"/>
              <a:t>In this query, we use the "SELECT" statement to select the "</a:t>
            </a:r>
            <a:r>
              <a:rPr lang="en-US" dirty="0" err="1"/>
              <a:t>ename</a:t>
            </a:r>
            <a:r>
              <a:rPr lang="en-US" dirty="0"/>
              <a:t>" column from the "employee" table. The "WHERE" clause is used to specify the condition that the "salary" must be greater than 600000. The result of this query is a list of employee names from the "employee" table who earn more than 6 lakhs.</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784609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ename</a:t>
            </a:r>
            <a:r>
              <a:rPr lang="en-US" dirty="0"/>
              <a:t> FROM employee WHERE salary BETWEEN 40000 AND 60000;</a:t>
            </a:r>
          </a:p>
        </p:txBody>
      </p:sp>
      <p:sp>
        <p:nvSpPr>
          <p:cNvPr id="3" name="Content Placeholder 2"/>
          <p:cNvSpPr>
            <a:spLocks noGrp="1"/>
          </p:cNvSpPr>
          <p:nvPr>
            <p:ph idx="1"/>
          </p:nvPr>
        </p:nvSpPr>
        <p:spPr/>
        <p:txBody>
          <a:bodyPr/>
          <a:lstStyle/>
          <a:p>
            <a:r>
              <a:rPr lang="en-US" dirty="0"/>
              <a:t>In this query, we use the "SELECT" statement to select the "</a:t>
            </a:r>
            <a:r>
              <a:rPr lang="en-US" dirty="0" err="1"/>
              <a:t>ename</a:t>
            </a:r>
            <a:r>
              <a:rPr lang="en-US" dirty="0"/>
              <a:t>" column from the "employee" table. The "WHERE" clause is used to specify the condition that the "salary" must be between 40000 and 60000. The result of this query is a list of employee names from the "employee" table who earn between 40,000 and 60,000.</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055543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ename</a:t>
            </a:r>
            <a:r>
              <a:rPr lang="en-US" dirty="0"/>
              <a:t> FROM employee WHERE </a:t>
            </a:r>
            <a:r>
              <a:rPr lang="en-US" dirty="0" err="1"/>
              <a:t>deptno</a:t>
            </a:r>
            <a:r>
              <a:rPr lang="en-US" dirty="0"/>
              <a:t> IN (30, 40, 50);</a:t>
            </a:r>
          </a:p>
        </p:txBody>
      </p:sp>
      <p:sp>
        <p:nvSpPr>
          <p:cNvPr id="3" name="Content Placeholder 2"/>
          <p:cNvSpPr>
            <a:spLocks noGrp="1"/>
          </p:cNvSpPr>
          <p:nvPr>
            <p:ph idx="1"/>
          </p:nvPr>
        </p:nvSpPr>
        <p:spPr/>
        <p:txBody>
          <a:bodyPr/>
          <a:lstStyle/>
          <a:p>
            <a:r>
              <a:rPr lang="en-US" dirty="0"/>
              <a:t>In this query, we use the "SELECT" statement to select the "</a:t>
            </a:r>
            <a:r>
              <a:rPr lang="en-US" dirty="0" err="1"/>
              <a:t>ename</a:t>
            </a:r>
            <a:r>
              <a:rPr lang="en-US" dirty="0"/>
              <a:t>" column from the "employee" table. The "WHERE" clause is used to specify the condition that the "</a:t>
            </a:r>
            <a:r>
              <a:rPr lang="en-US" dirty="0" err="1"/>
              <a:t>deptno</a:t>
            </a:r>
            <a:r>
              <a:rPr lang="en-US" dirty="0"/>
              <a:t>" must be in the set (30, 40, 50). The "IN" operator is used to check if the value of "</a:t>
            </a:r>
            <a:r>
              <a:rPr lang="en-US" dirty="0" err="1"/>
              <a:t>deptno</a:t>
            </a:r>
            <a:r>
              <a:rPr lang="en-US" dirty="0"/>
              <a:t>" is in the specified set. The result of this query is a list of employee names from the "employee" table who belong to departments 30, 40, or 50.</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3147808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Values in table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INSERT INTO </a:t>
            </a:r>
            <a:r>
              <a:rPr lang="en-US" dirty="0" err="1"/>
              <a:t>dept</a:t>
            </a:r>
            <a:r>
              <a:rPr lang="en-US" dirty="0"/>
              <a:t> (</a:t>
            </a:r>
            <a:r>
              <a:rPr lang="en-US" dirty="0" err="1"/>
              <a:t>deptno</a:t>
            </a:r>
            <a:r>
              <a:rPr lang="en-US" dirty="0"/>
              <a:t>, </a:t>
            </a:r>
            <a:r>
              <a:rPr lang="en-US" dirty="0" err="1"/>
              <a:t>dname</a:t>
            </a:r>
            <a:r>
              <a:rPr lang="en-US" dirty="0"/>
              <a:t>) </a:t>
            </a:r>
            <a:endParaRPr lang="en-US" dirty="0" smtClean="0"/>
          </a:p>
          <a:p>
            <a:pPr marL="0" indent="0">
              <a:buNone/>
            </a:pPr>
            <a:r>
              <a:rPr lang="en-US" dirty="0" smtClean="0"/>
              <a:t>VALUES </a:t>
            </a:r>
            <a:r>
              <a:rPr lang="en-US" dirty="0"/>
              <a:t>(10, 'Accounting'), (20, 'Research'), (30, 'Sales'), (40, 'Operations'), (50, 'Human Resources</a:t>
            </a:r>
            <a:r>
              <a:rPr lang="en-US" dirty="0" smtClean="0"/>
              <a:t>');</a:t>
            </a:r>
          </a:p>
          <a:p>
            <a:pPr marL="0" indent="0">
              <a:buNone/>
            </a:pPr>
            <a:r>
              <a:rPr lang="en-US" dirty="0" smtClean="0"/>
              <a:t>--------------------------------------------------------</a:t>
            </a:r>
          </a:p>
          <a:p>
            <a:pPr marL="0" indent="0">
              <a:buNone/>
            </a:pPr>
            <a:r>
              <a:rPr lang="en-US" dirty="0"/>
              <a:t>INSERT INTO employee (</a:t>
            </a:r>
            <a:r>
              <a:rPr lang="en-US" dirty="0" err="1"/>
              <a:t>empno</a:t>
            </a:r>
            <a:r>
              <a:rPr lang="en-US" dirty="0"/>
              <a:t>, </a:t>
            </a:r>
            <a:r>
              <a:rPr lang="en-US" dirty="0" err="1"/>
              <a:t>ename</a:t>
            </a:r>
            <a:r>
              <a:rPr lang="en-US" dirty="0"/>
              <a:t>, </a:t>
            </a:r>
            <a:r>
              <a:rPr lang="en-US" dirty="0" err="1"/>
              <a:t>jcode</a:t>
            </a:r>
            <a:r>
              <a:rPr lang="en-US" dirty="0"/>
              <a:t>, </a:t>
            </a:r>
            <a:r>
              <a:rPr lang="en-US" dirty="0" err="1"/>
              <a:t>hiredate</a:t>
            </a:r>
            <a:r>
              <a:rPr lang="en-US" dirty="0"/>
              <a:t>, salary, commission, </a:t>
            </a:r>
            <a:r>
              <a:rPr lang="en-US" dirty="0" err="1"/>
              <a:t>deptno</a:t>
            </a:r>
            <a:r>
              <a:rPr lang="en-US" dirty="0"/>
              <a:t>) </a:t>
            </a:r>
            <a:endParaRPr lang="en-US" dirty="0" smtClean="0"/>
          </a:p>
          <a:p>
            <a:pPr marL="0" indent="0">
              <a:buNone/>
            </a:pPr>
            <a:r>
              <a:rPr lang="en-US" dirty="0" smtClean="0"/>
              <a:t>VALUES</a:t>
            </a:r>
          </a:p>
          <a:p>
            <a:pPr marL="0" indent="0">
              <a:buNone/>
            </a:pPr>
            <a:r>
              <a:rPr lang="en-US" dirty="0" smtClean="0"/>
              <a:t> </a:t>
            </a:r>
            <a:r>
              <a:rPr lang="en-US" dirty="0"/>
              <a:t>(1001, 'John Doe', 'MGR', '2020-01-01', 80000.00, 5000.00, 10</a:t>
            </a:r>
            <a:r>
              <a:rPr lang="en-US" dirty="0" smtClean="0"/>
              <a:t>),</a:t>
            </a:r>
          </a:p>
          <a:p>
            <a:pPr marL="0" indent="0">
              <a:buNone/>
            </a:pPr>
            <a:r>
              <a:rPr lang="en-US" dirty="0" smtClean="0"/>
              <a:t> </a:t>
            </a:r>
            <a:r>
              <a:rPr lang="en-US" dirty="0"/>
              <a:t>(1002, 'Jane Doe', 'RES', '2021-03-01', 70000.00, 3000.00, 20), </a:t>
            </a:r>
            <a:endParaRPr lang="en-US" dirty="0" smtClean="0"/>
          </a:p>
          <a:p>
            <a:pPr marL="0" indent="0">
              <a:buNone/>
            </a:pPr>
            <a:r>
              <a:rPr lang="en-US" dirty="0" smtClean="0"/>
              <a:t>(</a:t>
            </a:r>
            <a:r>
              <a:rPr lang="en-US" dirty="0"/>
              <a:t>1003, 'Jim Smith', 'SAL', '2022-05-01', 60000.00, 2000.00, 30</a:t>
            </a:r>
            <a:r>
              <a:rPr lang="en-US" dirty="0" smtClean="0"/>
              <a:t>),</a:t>
            </a:r>
          </a:p>
          <a:p>
            <a:pPr marL="0" indent="0">
              <a:buNone/>
            </a:pPr>
            <a:r>
              <a:rPr lang="en-US" dirty="0" smtClean="0"/>
              <a:t> </a:t>
            </a:r>
            <a:r>
              <a:rPr lang="en-US" dirty="0"/>
              <a:t>(1004, 'Sally Johnson', 'OPR', '2021-07-01', 50000.00, 1000.00, 40), </a:t>
            </a:r>
            <a:endParaRPr lang="en-US" dirty="0" smtClean="0"/>
          </a:p>
          <a:p>
            <a:pPr marL="0" indent="0">
              <a:buNone/>
            </a:pPr>
            <a:r>
              <a:rPr lang="en-US" dirty="0" smtClean="0"/>
              <a:t>(</a:t>
            </a:r>
            <a:r>
              <a:rPr lang="en-US" dirty="0"/>
              <a:t>1005, 'Tom Brown', 'HR', '2022-09-01', 40000.00, 500.00, 50);</a:t>
            </a:r>
          </a:p>
        </p:txBody>
      </p:sp>
    </p:spTree>
    <p:extLst>
      <p:ext uri="{BB962C8B-B14F-4D97-AF65-F5344CB8AC3E}">
        <p14:creationId xmlns:p14="http://schemas.microsoft.com/office/powerpoint/2010/main" val="1530484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a:t>
            </a:r>
            <a:r>
              <a:rPr lang="en-US" dirty="0" err="1"/>
              <a:t>ename</a:t>
            </a:r>
            <a:r>
              <a:rPr lang="en-US" dirty="0"/>
              <a:t> FROM employee WHERE salary &gt; (SELECT salary FROM employee WHERE </a:t>
            </a:r>
            <a:r>
              <a:rPr lang="en-US" dirty="0" err="1"/>
              <a:t>ename</a:t>
            </a:r>
            <a:r>
              <a:rPr lang="en-US" dirty="0"/>
              <a:t> = 'Smith');</a:t>
            </a:r>
          </a:p>
        </p:txBody>
      </p:sp>
      <p:sp>
        <p:nvSpPr>
          <p:cNvPr id="3" name="Content Placeholder 2"/>
          <p:cNvSpPr>
            <a:spLocks noGrp="1"/>
          </p:cNvSpPr>
          <p:nvPr>
            <p:ph idx="1"/>
          </p:nvPr>
        </p:nvSpPr>
        <p:spPr/>
        <p:txBody>
          <a:bodyPr/>
          <a:lstStyle/>
          <a:p>
            <a:r>
              <a:rPr lang="en-US" dirty="0"/>
              <a:t>In this query, we use a </a:t>
            </a:r>
            <a:r>
              <a:rPr lang="en-US" dirty="0" err="1"/>
              <a:t>subquery</a:t>
            </a:r>
            <a:r>
              <a:rPr lang="en-US" dirty="0"/>
              <a:t> in the "WHERE" clause to determine the salary of the employee named "Smith". The </a:t>
            </a:r>
            <a:r>
              <a:rPr lang="en-US" dirty="0" err="1"/>
              <a:t>subquery</a:t>
            </a:r>
            <a:r>
              <a:rPr lang="en-US" dirty="0"/>
              <a:t> returns the salary of the employee named "Smith" and the outer query selects all employees who have a higher salary than "Smith". The result of this query is a list of employee names from the "employee" table who have a higher salary than "Smith".</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2407948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0833"/>
            <a:ext cx="11353800" cy="5776130"/>
          </a:xfrm>
        </p:spPr>
        <p:txBody>
          <a:bodyPr/>
          <a:lstStyle/>
          <a:p>
            <a:r>
              <a:rPr lang="en-US" dirty="0"/>
              <a:t>SELECT SUM(salary) AS </a:t>
            </a:r>
            <a:r>
              <a:rPr lang="en-US" dirty="0" err="1"/>
              <a:t>Total_Salary</a:t>
            </a:r>
            <a:r>
              <a:rPr lang="en-US" dirty="0"/>
              <a:t> FROM employee; </a:t>
            </a:r>
            <a:endParaRPr lang="en-US" dirty="0" smtClean="0"/>
          </a:p>
          <a:p>
            <a:r>
              <a:rPr lang="en-US" dirty="0" smtClean="0"/>
              <a:t>SELECT </a:t>
            </a:r>
            <a:r>
              <a:rPr lang="en-US" dirty="0"/>
              <a:t>MAX(salary) AS </a:t>
            </a:r>
            <a:r>
              <a:rPr lang="en-US" dirty="0" err="1"/>
              <a:t>Maximum_Salary</a:t>
            </a:r>
            <a:r>
              <a:rPr lang="en-US" dirty="0"/>
              <a:t> FROM employee; </a:t>
            </a:r>
            <a:endParaRPr lang="en-US" dirty="0" smtClean="0"/>
          </a:p>
          <a:p>
            <a:r>
              <a:rPr lang="en-US" dirty="0" smtClean="0"/>
              <a:t>SELECT </a:t>
            </a:r>
            <a:r>
              <a:rPr lang="en-US" dirty="0"/>
              <a:t>MIN(salary) AS </a:t>
            </a:r>
            <a:r>
              <a:rPr lang="en-US" dirty="0" err="1"/>
              <a:t>Minimum_Salary</a:t>
            </a:r>
            <a:r>
              <a:rPr lang="en-US" dirty="0"/>
              <a:t> FROM employee; </a:t>
            </a:r>
            <a:endParaRPr lang="en-US" dirty="0" smtClean="0"/>
          </a:p>
          <a:p>
            <a:r>
              <a:rPr lang="en-US" dirty="0" smtClean="0"/>
              <a:t>SELECT </a:t>
            </a:r>
            <a:r>
              <a:rPr lang="en-US" dirty="0"/>
              <a:t>AVG(salary) AS </a:t>
            </a:r>
            <a:r>
              <a:rPr lang="en-US" dirty="0" err="1"/>
              <a:t>Average_Salary</a:t>
            </a:r>
            <a:r>
              <a:rPr lang="en-US" dirty="0"/>
              <a:t> FROM employee</a:t>
            </a:r>
            <a:r>
              <a:rPr lang="en-US" dirty="0" smtClean="0"/>
              <a:t>;</a:t>
            </a:r>
          </a:p>
          <a:p>
            <a:r>
              <a:rPr lang="en-US" dirty="0"/>
              <a:t>In these queries, we use the "SUM", "MAX", "MIN", and "AVG" aggregate functions to calculate the total, maximum, minimum, and average salary of employees in the "employee" table. The result of each query is the desired value, such as the total salary, maximum salary, minimum salary, or average salary.</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588851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 FROM employee WHERE </a:t>
            </a:r>
            <a:r>
              <a:rPr lang="en-US" dirty="0" err="1"/>
              <a:t>ename</a:t>
            </a:r>
            <a:r>
              <a:rPr lang="en-US" dirty="0"/>
              <a:t> LIKE 'S%';</a:t>
            </a:r>
          </a:p>
        </p:txBody>
      </p:sp>
      <p:sp>
        <p:nvSpPr>
          <p:cNvPr id="3" name="Content Placeholder 2"/>
          <p:cNvSpPr>
            <a:spLocks noGrp="1"/>
          </p:cNvSpPr>
          <p:nvPr>
            <p:ph idx="1"/>
          </p:nvPr>
        </p:nvSpPr>
        <p:spPr/>
        <p:txBody>
          <a:bodyPr/>
          <a:lstStyle/>
          <a:p>
            <a:r>
              <a:rPr lang="en-US" dirty="0"/>
              <a:t>In this query, we use the "LIKE" operator in the "WHERE" clause to match the "</a:t>
            </a:r>
            <a:r>
              <a:rPr lang="en-US" dirty="0" err="1"/>
              <a:t>ename</a:t>
            </a:r>
            <a:r>
              <a:rPr lang="en-US" dirty="0"/>
              <a:t>" column with the pattern 'S%'. The '%' is a wildcard character that matches any number of characters after "S". This query will return all the records from the "employee" table where the "</a:t>
            </a:r>
            <a:r>
              <a:rPr lang="en-US" dirty="0" err="1"/>
              <a:t>ename</a:t>
            </a:r>
            <a:r>
              <a:rPr lang="en-US" dirty="0"/>
              <a:t>" column starts with the letter "S".</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443735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 FROM employee WHERE </a:t>
            </a:r>
            <a:r>
              <a:rPr lang="en-US" dirty="0" err="1"/>
              <a:t>ename</a:t>
            </a:r>
            <a:r>
              <a:rPr lang="en-US" dirty="0"/>
              <a:t> LIKE '%John%';</a:t>
            </a:r>
          </a:p>
        </p:txBody>
      </p:sp>
      <p:sp>
        <p:nvSpPr>
          <p:cNvPr id="3" name="Content Placeholder 2"/>
          <p:cNvSpPr>
            <a:spLocks noGrp="1"/>
          </p:cNvSpPr>
          <p:nvPr>
            <p:ph idx="1"/>
          </p:nvPr>
        </p:nvSpPr>
        <p:spPr/>
        <p:txBody>
          <a:bodyPr/>
          <a:lstStyle/>
          <a:p>
            <a:r>
              <a:rPr lang="en-US" dirty="0"/>
              <a:t>In this query, we use the "LIKE" operator in the "WHERE" clause to match the "</a:t>
            </a:r>
            <a:r>
              <a:rPr lang="en-US" dirty="0" err="1"/>
              <a:t>ename</a:t>
            </a:r>
            <a:r>
              <a:rPr lang="en-US" dirty="0"/>
              <a:t>" column with the pattern '%John%'. The '%' characters are wildcard characters that match any number of characters before and after "John". This query will return all the records from the "employee" table where the "</a:t>
            </a:r>
            <a:r>
              <a:rPr lang="en-US" dirty="0" err="1"/>
              <a:t>ename</a:t>
            </a:r>
            <a:r>
              <a:rPr lang="en-US" dirty="0"/>
              <a:t>" column contains the string "John".</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660406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dname</a:t>
            </a:r>
            <a:r>
              <a:rPr lang="en-US" dirty="0"/>
              <a:t> FROM </a:t>
            </a:r>
            <a:r>
              <a:rPr lang="en-US" dirty="0" err="1"/>
              <a:t>dept</a:t>
            </a:r>
            <a:r>
              <a:rPr lang="en-US" dirty="0"/>
              <a:t> WHERE </a:t>
            </a:r>
            <a:r>
              <a:rPr lang="en-US" dirty="0" err="1"/>
              <a:t>dname</a:t>
            </a:r>
            <a:r>
              <a:rPr lang="en-US" dirty="0"/>
              <a:t> LIKE '_</a:t>
            </a:r>
            <a:r>
              <a:rPr lang="en-US" dirty="0" err="1"/>
              <a:t>a%s</a:t>
            </a:r>
            <a:r>
              <a:rPr lang="en-US" dirty="0"/>
              <a:t>';</a:t>
            </a:r>
          </a:p>
        </p:txBody>
      </p:sp>
      <p:sp>
        <p:nvSpPr>
          <p:cNvPr id="3" name="Content Placeholder 2"/>
          <p:cNvSpPr>
            <a:spLocks noGrp="1"/>
          </p:cNvSpPr>
          <p:nvPr>
            <p:ph idx="1"/>
          </p:nvPr>
        </p:nvSpPr>
        <p:spPr/>
        <p:txBody>
          <a:bodyPr/>
          <a:lstStyle/>
          <a:p>
            <a:r>
              <a:rPr lang="en-US" dirty="0"/>
              <a:t>In this query, we use the "LIKE" operator in the "WHERE" clause to match the "</a:t>
            </a:r>
            <a:r>
              <a:rPr lang="en-US" dirty="0" err="1"/>
              <a:t>dname</a:t>
            </a:r>
            <a:r>
              <a:rPr lang="en-US" dirty="0"/>
              <a:t>" column with the pattern </a:t>
            </a:r>
            <a:r>
              <a:rPr lang="en-US" dirty="0" smtClean="0"/>
              <a:t>‘_</a:t>
            </a:r>
            <a:r>
              <a:rPr lang="en-US" i="1" dirty="0" err="1" smtClean="0"/>
              <a:t>a%s</a:t>
            </a:r>
            <a:r>
              <a:rPr lang="en-US" i="1" dirty="0"/>
              <a:t>'. The </a:t>
            </a:r>
            <a:r>
              <a:rPr lang="en-US" i="1" dirty="0" smtClean="0"/>
              <a:t>_</a:t>
            </a:r>
            <a:r>
              <a:rPr lang="en-US" dirty="0" smtClean="0"/>
              <a:t> </a:t>
            </a:r>
            <a:r>
              <a:rPr lang="en-US" dirty="0"/>
              <a:t>character is a wildcard character that matches a single character and the '%' character is a wildcard character that matches any number of characters. This query will return all the records from the "</a:t>
            </a:r>
            <a:r>
              <a:rPr lang="en-US" dirty="0" err="1"/>
              <a:t>dept</a:t>
            </a:r>
            <a:r>
              <a:rPr lang="en-US" dirty="0"/>
              <a:t>" table where the "</a:t>
            </a:r>
            <a:r>
              <a:rPr lang="en-US" dirty="0" err="1"/>
              <a:t>dname</a:t>
            </a:r>
            <a:r>
              <a:rPr lang="en-US" dirty="0"/>
              <a:t>" column starts with "a" as its second character and ends with "s".</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2289768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 FROM employee WHERE commission &gt; salary;</a:t>
            </a:r>
          </a:p>
        </p:txBody>
      </p:sp>
      <p:sp>
        <p:nvSpPr>
          <p:cNvPr id="3" name="Content Placeholder 2"/>
          <p:cNvSpPr>
            <a:spLocks noGrp="1"/>
          </p:cNvSpPr>
          <p:nvPr>
            <p:ph idx="1"/>
          </p:nvPr>
        </p:nvSpPr>
        <p:spPr/>
        <p:txBody>
          <a:bodyPr/>
          <a:lstStyle/>
          <a:p>
            <a:r>
              <a:rPr lang="en-US" dirty="0"/>
              <a:t>In this query, we use the "WHERE" clause to filter the records in the "employee" table and return only those records where the value in the "commission" column is greater than the value in the "salary" column. The query will return all the details of those employees whose commission is more than their salary.</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617281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 FROM employee WHERE commission IS NULL;</a:t>
            </a:r>
          </a:p>
        </p:txBody>
      </p:sp>
      <p:sp>
        <p:nvSpPr>
          <p:cNvPr id="3" name="Content Placeholder 2"/>
          <p:cNvSpPr>
            <a:spLocks noGrp="1"/>
          </p:cNvSpPr>
          <p:nvPr>
            <p:ph idx="1"/>
          </p:nvPr>
        </p:nvSpPr>
        <p:spPr/>
        <p:txBody>
          <a:bodyPr/>
          <a:lstStyle/>
          <a:p>
            <a:r>
              <a:rPr lang="en-US" dirty="0" smtClean="0"/>
              <a:t>In this query, we use the "WHERE" clause to filter the records in the "employee" table and return only those records where the value in the "commission" column is NULL. The query will return all the details of those employees who do not receive any commission</a:t>
            </a:r>
            <a:endParaRPr lang="en-US" dirty="0"/>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406285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 </a:t>
            </a:r>
            <a:r>
              <a:rPr lang="en-US" dirty="0" err="1" smtClean="0"/>
              <a:t>ename</a:t>
            </a:r>
            <a:r>
              <a:rPr lang="en-US" dirty="0" smtClean="0"/>
              <a:t> from employee where </a:t>
            </a:r>
            <a:r>
              <a:rPr lang="en-US" dirty="0" err="1" smtClean="0"/>
              <a:t>deptno</a:t>
            </a:r>
            <a:r>
              <a:rPr lang="en-US" dirty="0" smtClean="0"/>
              <a:t> = (select </a:t>
            </a:r>
            <a:r>
              <a:rPr lang="en-US" dirty="0" err="1" smtClean="0"/>
              <a:t>deptno</a:t>
            </a:r>
            <a:r>
              <a:rPr lang="en-US" dirty="0" smtClean="0"/>
              <a:t> from department where </a:t>
            </a:r>
            <a:r>
              <a:rPr lang="en-US" dirty="0" err="1" smtClean="0"/>
              <a:t>dnmae</a:t>
            </a:r>
            <a:r>
              <a:rPr lang="en-US" dirty="0" smtClean="0"/>
              <a:t>=‘finance’)</a:t>
            </a:r>
            <a:endParaRPr lang="en-US" dirty="0"/>
          </a:p>
        </p:txBody>
      </p:sp>
    </p:spTree>
    <p:extLst>
      <p:ext uri="{BB962C8B-B14F-4D97-AF65-F5344CB8AC3E}">
        <p14:creationId xmlns:p14="http://schemas.microsoft.com/office/powerpoint/2010/main" val="3301028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select * from employee where </a:t>
            </a:r>
            <a:r>
              <a:rPr lang="en-US" dirty="0" err="1" smtClean="0"/>
              <a:t>deptno</a:t>
            </a:r>
            <a:r>
              <a:rPr lang="en-US" dirty="0" smtClean="0"/>
              <a:t> = (select </a:t>
            </a:r>
            <a:r>
              <a:rPr lang="en-US" dirty="0" err="1" smtClean="0"/>
              <a:t>deptno</a:t>
            </a:r>
            <a:r>
              <a:rPr lang="en-US" dirty="0" smtClean="0"/>
              <a:t> from department where </a:t>
            </a:r>
            <a:r>
              <a:rPr lang="en-US" dirty="0" err="1" smtClean="0"/>
              <a:t>dname</a:t>
            </a:r>
            <a:r>
              <a:rPr lang="en-US" dirty="0" smtClean="0"/>
              <a:t> = ‘sales’)</a:t>
            </a:r>
            <a:endParaRPr lang="en-US" dirty="0"/>
          </a:p>
        </p:txBody>
      </p:sp>
    </p:spTree>
    <p:extLst>
      <p:ext uri="{BB962C8B-B14F-4D97-AF65-F5344CB8AC3E}">
        <p14:creationId xmlns:p14="http://schemas.microsoft.com/office/powerpoint/2010/main" val="1969023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 </a:t>
            </a:r>
            <a:r>
              <a:rPr lang="en-US" dirty="0" err="1" smtClean="0"/>
              <a:t>ename</a:t>
            </a:r>
            <a:r>
              <a:rPr lang="en-US" dirty="0" smtClean="0"/>
              <a:t> from employee where </a:t>
            </a:r>
            <a:r>
              <a:rPr lang="en-US" dirty="0" err="1" smtClean="0"/>
              <a:t>deptno</a:t>
            </a:r>
            <a:r>
              <a:rPr lang="en-US" dirty="0" smtClean="0"/>
              <a:t> = 40 AND salary &gt;= </a:t>
            </a:r>
          </a:p>
          <a:p>
            <a:pPr marL="0" indent="0">
              <a:buNone/>
            </a:pPr>
            <a:r>
              <a:rPr lang="en-US" dirty="0" smtClean="0"/>
              <a:t>ALL (Select salary from employee where </a:t>
            </a:r>
            <a:r>
              <a:rPr lang="en-US" dirty="0" err="1" smtClean="0"/>
              <a:t>deptno</a:t>
            </a:r>
            <a:r>
              <a:rPr lang="en-US" dirty="0" smtClean="0"/>
              <a:t>=40)</a:t>
            </a:r>
            <a:endParaRPr lang="en-US" dirty="0"/>
          </a:p>
        </p:txBody>
      </p:sp>
    </p:spTree>
    <p:extLst>
      <p:ext uri="{BB962C8B-B14F-4D97-AF65-F5344CB8AC3E}">
        <p14:creationId xmlns:p14="http://schemas.microsoft.com/office/powerpoint/2010/main" val="115621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5677"/>
            <a:ext cx="10515600" cy="5851286"/>
          </a:xfrm>
        </p:spPr>
        <p:txBody>
          <a:bodyPr>
            <a:normAutofit lnSpcReduction="10000"/>
          </a:bodyPr>
          <a:lstStyle/>
          <a:p>
            <a:r>
              <a:rPr lang="en-US" dirty="0">
                <a:hlinkClick r:id="rId2" action="ppaction://hlinksldjump"/>
              </a:rPr>
              <a:t>Increase salary of each employee in employee table by 20</a:t>
            </a:r>
            <a:r>
              <a:rPr lang="en-US" dirty="0" smtClean="0">
                <a:hlinkClick r:id="rId2" action="ppaction://hlinksldjump"/>
              </a:rPr>
              <a:t>%</a:t>
            </a:r>
            <a:endParaRPr lang="en-US" dirty="0" smtClean="0"/>
          </a:p>
          <a:p>
            <a:r>
              <a:rPr lang="en-US" dirty="0">
                <a:hlinkClick r:id="rId3" action="ppaction://hlinksldjump"/>
              </a:rPr>
              <a:t>change the </a:t>
            </a:r>
            <a:r>
              <a:rPr lang="en-US" dirty="0" err="1">
                <a:hlinkClick r:id="rId3" action="ppaction://hlinksldjump"/>
              </a:rPr>
              <a:t>deptname</a:t>
            </a:r>
            <a:r>
              <a:rPr lang="en-US" dirty="0">
                <a:hlinkClick r:id="rId3" action="ppaction://hlinksldjump"/>
              </a:rPr>
              <a:t> from research to </a:t>
            </a:r>
            <a:r>
              <a:rPr lang="en-US" dirty="0" smtClean="0">
                <a:hlinkClick r:id="rId3" action="ppaction://hlinksldjump"/>
              </a:rPr>
              <a:t>production</a:t>
            </a:r>
            <a:endParaRPr lang="en-US" dirty="0" smtClean="0"/>
          </a:p>
          <a:p>
            <a:r>
              <a:rPr lang="en-US" dirty="0">
                <a:hlinkClick r:id="rId4" action="ppaction://hlinksldjump"/>
              </a:rPr>
              <a:t>what if tom brown changes </a:t>
            </a:r>
            <a:r>
              <a:rPr lang="en-US" dirty="0" err="1">
                <a:hlinkClick r:id="rId4" action="ppaction://hlinksldjump"/>
              </a:rPr>
              <a:t>dep</a:t>
            </a:r>
            <a:r>
              <a:rPr lang="en-US" dirty="0">
                <a:hlinkClick r:id="rId4" action="ppaction://hlinksldjump"/>
              </a:rPr>
              <a:t> from 50 to </a:t>
            </a:r>
            <a:r>
              <a:rPr lang="en-US" dirty="0" smtClean="0">
                <a:hlinkClick r:id="rId4" action="ppaction://hlinksldjump"/>
              </a:rPr>
              <a:t>20</a:t>
            </a:r>
            <a:endParaRPr lang="en-US" dirty="0" smtClean="0"/>
          </a:p>
          <a:p>
            <a:r>
              <a:rPr lang="en-US" dirty="0">
                <a:hlinkClick r:id="rId5" action="ppaction://hlinksldjump"/>
              </a:rPr>
              <a:t>what if tom brown changes </a:t>
            </a:r>
            <a:r>
              <a:rPr lang="en-US" dirty="0" err="1">
                <a:hlinkClick r:id="rId5" action="ppaction://hlinksldjump"/>
              </a:rPr>
              <a:t>dep</a:t>
            </a:r>
            <a:r>
              <a:rPr lang="en-US" dirty="0">
                <a:hlinkClick r:id="rId5" action="ppaction://hlinksldjump"/>
              </a:rPr>
              <a:t> from 50 to </a:t>
            </a:r>
            <a:r>
              <a:rPr lang="en-US" dirty="0" smtClean="0">
                <a:hlinkClick r:id="rId5" action="ppaction://hlinksldjump"/>
              </a:rPr>
              <a:t>60</a:t>
            </a:r>
            <a:endParaRPr lang="en-US" dirty="0" smtClean="0"/>
          </a:p>
          <a:p>
            <a:r>
              <a:rPr lang="en-US" dirty="0">
                <a:hlinkClick r:id="rId6" action="ppaction://hlinksldjump"/>
              </a:rPr>
              <a:t>add column </a:t>
            </a:r>
            <a:r>
              <a:rPr lang="en-US" dirty="0" err="1">
                <a:hlinkClick r:id="rId6" action="ppaction://hlinksldjump"/>
              </a:rPr>
              <a:t>lcode</a:t>
            </a:r>
            <a:r>
              <a:rPr lang="en-US" dirty="0">
                <a:hlinkClick r:id="rId6" action="ppaction://hlinksldjump"/>
              </a:rPr>
              <a:t> to </a:t>
            </a:r>
            <a:r>
              <a:rPr lang="en-US" dirty="0" err="1">
                <a:hlinkClick r:id="rId6" action="ppaction://hlinksldjump"/>
              </a:rPr>
              <a:t>dept</a:t>
            </a:r>
            <a:r>
              <a:rPr lang="en-US" dirty="0">
                <a:hlinkClick r:id="rId6" action="ppaction://hlinksldjump"/>
              </a:rPr>
              <a:t> table with default values 122 and </a:t>
            </a:r>
            <a:r>
              <a:rPr lang="en-US" dirty="0" smtClean="0">
                <a:hlinkClick r:id="rId6" action="ppaction://hlinksldjump"/>
              </a:rPr>
              <a:t>123</a:t>
            </a:r>
            <a:endParaRPr lang="en-US" dirty="0" smtClean="0"/>
          </a:p>
          <a:p>
            <a:r>
              <a:rPr lang="en-US" dirty="0">
                <a:hlinkClick r:id="rId7" action="ppaction://hlinksldjump"/>
              </a:rPr>
              <a:t>create </a:t>
            </a:r>
            <a:r>
              <a:rPr lang="en-US" dirty="0"/>
              <a:t>table job with column </a:t>
            </a:r>
            <a:r>
              <a:rPr lang="en-US" dirty="0" err="1"/>
              <a:t>JCode</a:t>
            </a:r>
            <a:r>
              <a:rPr lang="en-US" dirty="0"/>
              <a:t> and </a:t>
            </a:r>
            <a:r>
              <a:rPr lang="en-US" dirty="0" err="1"/>
              <a:t>JName</a:t>
            </a:r>
            <a:r>
              <a:rPr lang="en-US" dirty="0"/>
              <a:t> where </a:t>
            </a:r>
            <a:r>
              <a:rPr lang="en-US" dirty="0" err="1"/>
              <a:t>Jcode</a:t>
            </a:r>
            <a:r>
              <a:rPr lang="en-US" dirty="0"/>
              <a:t> is primary </a:t>
            </a:r>
            <a:r>
              <a:rPr lang="en-US" dirty="0" smtClean="0"/>
              <a:t>key and insert values</a:t>
            </a:r>
          </a:p>
          <a:p>
            <a:r>
              <a:rPr lang="en-US" dirty="0">
                <a:hlinkClick r:id="rId8" action="ppaction://hlinksldjump"/>
              </a:rPr>
              <a:t>alter table employee to define </a:t>
            </a:r>
            <a:r>
              <a:rPr lang="en-US" dirty="0" err="1">
                <a:hlinkClick r:id="rId8" action="ppaction://hlinksldjump"/>
              </a:rPr>
              <a:t>jcode</a:t>
            </a:r>
            <a:r>
              <a:rPr lang="en-US" dirty="0">
                <a:hlinkClick r:id="rId8" action="ppaction://hlinksldjump"/>
              </a:rPr>
              <a:t> as foreign key references to job </a:t>
            </a:r>
            <a:r>
              <a:rPr lang="en-US" dirty="0" smtClean="0">
                <a:hlinkClick r:id="rId8" action="ppaction://hlinksldjump"/>
              </a:rPr>
              <a:t>table</a:t>
            </a:r>
            <a:endParaRPr lang="en-US" dirty="0" smtClean="0"/>
          </a:p>
          <a:p>
            <a:r>
              <a:rPr lang="en-US" dirty="0">
                <a:hlinkClick r:id="rId9" action="ppaction://hlinksldjump"/>
              </a:rPr>
              <a:t>fetch names of employees from employee table having </a:t>
            </a:r>
            <a:r>
              <a:rPr lang="en-US" dirty="0" err="1">
                <a:hlinkClick r:id="rId9" action="ppaction://hlinksldjump"/>
              </a:rPr>
              <a:t>deptno</a:t>
            </a:r>
            <a:r>
              <a:rPr lang="en-US" dirty="0">
                <a:hlinkClick r:id="rId9" action="ppaction://hlinksldjump"/>
              </a:rPr>
              <a:t> </a:t>
            </a:r>
            <a:r>
              <a:rPr lang="en-US" dirty="0" smtClean="0">
                <a:hlinkClick r:id="rId9" action="ppaction://hlinksldjump"/>
              </a:rPr>
              <a:t>40</a:t>
            </a:r>
            <a:endParaRPr lang="en-US" dirty="0" smtClean="0"/>
          </a:p>
          <a:p>
            <a:r>
              <a:rPr lang="en-US" dirty="0" smtClean="0">
                <a:hlinkClick r:id="rId10" action="ppaction://hlinksldjump"/>
              </a:rPr>
              <a:t>display </a:t>
            </a:r>
            <a:r>
              <a:rPr lang="en-US" dirty="0">
                <a:hlinkClick r:id="rId10" action="ppaction://hlinksldjump"/>
              </a:rPr>
              <a:t>the employee numbers and names from employee table in alphabetical order of their </a:t>
            </a:r>
            <a:r>
              <a:rPr lang="en-US" dirty="0" smtClean="0">
                <a:hlinkClick r:id="rId10" action="ppaction://hlinksldjump"/>
              </a:rPr>
              <a:t>names</a:t>
            </a:r>
            <a:endParaRPr lang="en-US" dirty="0" smtClean="0"/>
          </a:p>
          <a:p>
            <a:r>
              <a:rPr lang="en-US" dirty="0">
                <a:hlinkClick r:id="rId11" action="ppaction://hlinksldjump"/>
              </a:rPr>
              <a:t>display the records of top five salaried employee from employee table</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57245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 </a:t>
            </a:r>
            <a:r>
              <a:rPr lang="en-US" dirty="0" err="1" smtClean="0"/>
              <a:t>ename</a:t>
            </a:r>
            <a:r>
              <a:rPr lang="en-US" dirty="0" smtClean="0"/>
              <a:t> from employee where </a:t>
            </a:r>
            <a:r>
              <a:rPr lang="en-US" dirty="0" err="1" smtClean="0"/>
              <a:t>empno</a:t>
            </a:r>
            <a:r>
              <a:rPr lang="en-US" dirty="0" smtClean="0"/>
              <a:t> IN (Select </a:t>
            </a:r>
            <a:r>
              <a:rPr lang="en-US" dirty="0" err="1" smtClean="0"/>
              <a:t>mgr</a:t>
            </a:r>
            <a:r>
              <a:rPr lang="en-US" dirty="0" smtClean="0"/>
              <a:t> from employee):</a:t>
            </a:r>
            <a:endParaRPr lang="en-US" dirty="0"/>
          </a:p>
        </p:txBody>
      </p:sp>
    </p:spTree>
    <p:extLst>
      <p:ext uri="{BB962C8B-B14F-4D97-AF65-F5344CB8AC3E}">
        <p14:creationId xmlns:p14="http://schemas.microsoft.com/office/powerpoint/2010/main" val="317037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208"/>
            <a:ext cx="10515600" cy="6076755"/>
          </a:xfrm>
        </p:spPr>
        <p:txBody>
          <a:bodyPr>
            <a:normAutofit fontScale="92500" lnSpcReduction="10000"/>
          </a:bodyPr>
          <a:lstStyle/>
          <a:p>
            <a:r>
              <a:rPr lang="en-US" dirty="0">
                <a:hlinkClick r:id="rId2" action="ppaction://hlinksldjump"/>
              </a:rPr>
              <a:t>name of employees who belongs to </a:t>
            </a:r>
            <a:r>
              <a:rPr lang="en-US" dirty="0" err="1">
                <a:hlinkClick r:id="rId2" action="ppaction://hlinksldjump"/>
              </a:rPr>
              <a:t>deptno</a:t>
            </a:r>
            <a:r>
              <a:rPr lang="en-US" dirty="0">
                <a:hlinkClick r:id="rId2" action="ppaction://hlinksldjump"/>
              </a:rPr>
              <a:t> </a:t>
            </a:r>
            <a:r>
              <a:rPr lang="en-US" dirty="0" smtClean="0">
                <a:hlinkClick r:id="rId2" action="ppaction://hlinksldjump"/>
              </a:rPr>
              <a:t>50</a:t>
            </a:r>
            <a:endParaRPr lang="en-US" dirty="0" smtClean="0"/>
          </a:p>
          <a:p>
            <a:r>
              <a:rPr lang="en-US" dirty="0" smtClean="0">
                <a:hlinkClick r:id="rId3" action="ppaction://hlinksldjump"/>
              </a:rPr>
              <a:t>Name of employee who earn more than 6 </a:t>
            </a:r>
            <a:r>
              <a:rPr lang="en-US" dirty="0" err="1" smtClean="0">
                <a:hlinkClick r:id="rId3" action="ppaction://hlinksldjump"/>
              </a:rPr>
              <a:t>lacs</a:t>
            </a:r>
            <a:endParaRPr lang="en-US" dirty="0" smtClean="0"/>
          </a:p>
          <a:p>
            <a:r>
              <a:rPr lang="en-US" dirty="0" smtClean="0">
                <a:hlinkClick r:id="rId4" action="ppaction://hlinksldjump"/>
              </a:rPr>
              <a:t>Name of employee who earn in between 40000 and 60000</a:t>
            </a:r>
            <a:endParaRPr lang="en-US" dirty="0" smtClean="0"/>
          </a:p>
          <a:p>
            <a:r>
              <a:rPr lang="en-US" dirty="0">
                <a:hlinkClick r:id="rId5" action="ppaction://hlinksldjump"/>
              </a:rPr>
              <a:t>name of employees from employee table who are in any </a:t>
            </a:r>
            <a:r>
              <a:rPr lang="en-US" dirty="0" err="1">
                <a:hlinkClick r:id="rId5" action="ppaction://hlinksldjump"/>
              </a:rPr>
              <a:t>deptno</a:t>
            </a:r>
            <a:r>
              <a:rPr lang="en-US" dirty="0">
                <a:hlinkClick r:id="rId5" action="ppaction://hlinksldjump"/>
              </a:rPr>
              <a:t> 30,40 or </a:t>
            </a:r>
            <a:r>
              <a:rPr lang="en-US" dirty="0" smtClean="0">
                <a:hlinkClick r:id="rId5" action="ppaction://hlinksldjump"/>
              </a:rPr>
              <a:t>50</a:t>
            </a:r>
            <a:endParaRPr lang="en-US" dirty="0" smtClean="0"/>
          </a:p>
          <a:p>
            <a:r>
              <a:rPr lang="en-US" dirty="0">
                <a:hlinkClick r:id="rId6" action="ppaction://hlinksldjump"/>
              </a:rPr>
              <a:t>Display the employees who have more salary as that of Smith</a:t>
            </a:r>
            <a:endParaRPr lang="en-US" dirty="0"/>
          </a:p>
          <a:p>
            <a:r>
              <a:rPr lang="en-US" dirty="0">
                <a:hlinkClick r:id="rId7" action="ppaction://hlinksldjump"/>
              </a:rPr>
              <a:t>List the total salary, maximum and minimum salary and average salary of the employees</a:t>
            </a:r>
            <a:endParaRPr lang="en-US" dirty="0"/>
          </a:p>
          <a:p>
            <a:r>
              <a:rPr lang="en-US" dirty="0">
                <a:hlinkClick r:id="rId8" action="ppaction://hlinksldjump"/>
              </a:rPr>
              <a:t>Display employee details whose name start with s</a:t>
            </a:r>
            <a:endParaRPr lang="en-US" dirty="0"/>
          </a:p>
          <a:p>
            <a:r>
              <a:rPr lang="en-US" dirty="0">
                <a:hlinkClick r:id="rId9" action="ppaction://hlinksldjump"/>
              </a:rPr>
              <a:t>find details of </a:t>
            </a:r>
            <a:r>
              <a:rPr lang="en-US" dirty="0" err="1">
                <a:hlinkClick r:id="rId9" action="ppaction://hlinksldjump"/>
              </a:rPr>
              <a:t>emloyees</a:t>
            </a:r>
            <a:r>
              <a:rPr lang="en-US" dirty="0">
                <a:hlinkClick r:id="rId9" action="ppaction://hlinksldjump"/>
              </a:rPr>
              <a:t> whose names contains John</a:t>
            </a:r>
            <a:endParaRPr lang="en-US" dirty="0"/>
          </a:p>
          <a:p>
            <a:r>
              <a:rPr lang="en-US" dirty="0">
                <a:hlinkClick r:id="rId10" action="ppaction://hlinksldjump"/>
              </a:rPr>
              <a:t>We want names of department from </a:t>
            </a:r>
            <a:r>
              <a:rPr lang="en-US" dirty="0" err="1">
                <a:hlinkClick r:id="rId10" action="ppaction://hlinksldjump"/>
              </a:rPr>
              <a:t>dept</a:t>
            </a:r>
            <a:r>
              <a:rPr lang="en-US" dirty="0">
                <a:hlinkClick r:id="rId10" action="ppaction://hlinksldjump"/>
              </a:rPr>
              <a:t> table whose second character is “a” and ends with “s”</a:t>
            </a:r>
            <a:endParaRPr lang="en-US" dirty="0"/>
          </a:p>
          <a:p>
            <a:r>
              <a:rPr lang="en-US" dirty="0">
                <a:hlinkClick r:id="rId11" action="ppaction://hlinksldjump"/>
              </a:rPr>
              <a:t>find employee details whose commission is more than their salary</a:t>
            </a:r>
            <a:endParaRPr lang="en-US" dirty="0"/>
          </a:p>
          <a:p>
            <a:r>
              <a:rPr lang="en-US" dirty="0">
                <a:hlinkClick r:id="rId12" action="ppaction://hlinksldjump"/>
              </a:rPr>
              <a:t>find employees who do not get any commission</a:t>
            </a:r>
            <a:endParaRPr lang="en-US" dirty="0"/>
          </a:p>
          <a:p>
            <a:endParaRPr lang="en-US" dirty="0"/>
          </a:p>
        </p:txBody>
      </p:sp>
    </p:spTree>
    <p:extLst>
      <p:ext uri="{BB962C8B-B14F-4D97-AF65-F5344CB8AC3E}">
        <p14:creationId xmlns:p14="http://schemas.microsoft.com/office/powerpoint/2010/main" val="3061325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362" y="-115910"/>
            <a:ext cx="10515600" cy="6403975"/>
          </a:xfrm>
        </p:spPr>
        <p:txBody>
          <a:bodyPr/>
          <a:lstStyle/>
          <a:p>
            <a:r>
              <a:rPr lang="en-US" dirty="0" smtClean="0"/>
              <a:t>Display name of employee working in finance depart </a:t>
            </a:r>
            <a:r>
              <a:rPr lang="en-US" dirty="0" err="1" smtClean="0"/>
              <a:t>ment</a:t>
            </a:r>
            <a:r>
              <a:rPr lang="en-US" dirty="0" smtClean="0"/>
              <a:t>.</a:t>
            </a:r>
          </a:p>
          <a:p>
            <a:r>
              <a:rPr lang="en-US" dirty="0" smtClean="0"/>
              <a:t>//Display list of employees reporting to President.</a:t>
            </a:r>
          </a:p>
          <a:p>
            <a:r>
              <a:rPr lang="en-US" dirty="0" smtClean="0"/>
              <a:t>Display details of employees working in sales department</a:t>
            </a:r>
          </a:p>
          <a:p>
            <a:r>
              <a:rPr lang="en-US" dirty="0" smtClean="0"/>
              <a:t>Display list of employee taking highest salary in department no 40</a:t>
            </a:r>
          </a:p>
          <a:p>
            <a:r>
              <a:rPr lang="en-US" dirty="0" smtClean="0"/>
              <a:t>Display list of employees who are managers of other employees</a:t>
            </a:r>
            <a:endParaRPr lang="en-US" dirty="0"/>
          </a:p>
        </p:txBody>
      </p:sp>
    </p:spTree>
    <p:extLst>
      <p:ext uri="{BB962C8B-B14F-4D97-AF65-F5344CB8AC3E}">
        <p14:creationId xmlns:p14="http://schemas.microsoft.com/office/powerpoint/2010/main" val="359773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50312"/>
            <a:ext cx="10515600" cy="6026651"/>
          </a:xfrm>
        </p:spPr>
        <p:txBody>
          <a:bodyPr/>
          <a:lstStyle/>
          <a:p>
            <a:pPr marL="0" indent="0">
              <a:buNone/>
            </a:pPr>
            <a:r>
              <a:rPr lang="en-US" dirty="0" smtClean="0"/>
              <a:t>1.</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UPDATE </a:t>
            </a:r>
            <a:r>
              <a:rPr lang="en-US" dirty="0"/>
              <a:t>employee SET salary = salary * 1.20</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a:p>
        </p:txBody>
      </p:sp>
      <p:sp>
        <p:nvSpPr>
          <p:cNvPr id="2" name="TextBox 1"/>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3329465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UPDATE </a:t>
            </a:r>
            <a:r>
              <a:rPr lang="en-US" dirty="0" err="1" smtClean="0"/>
              <a:t>dept</a:t>
            </a:r>
            <a:endParaRPr lang="en-US" dirty="0" smtClean="0"/>
          </a:p>
          <a:p>
            <a:pPr marL="0" indent="0">
              <a:buNone/>
            </a:pPr>
            <a:r>
              <a:rPr lang="en-US" dirty="0" smtClean="0"/>
              <a:t> </a:t>
            </a:r>
            <a:r>
              <a:rPr lang="en-US" dirty="0"/>
              <a:t>SET </a:t>
            </a:r>
            <a:r>
              <a:rPr lang="en-US" dirty="0" err="1"/>
              <a:t>dname</a:t>
            </a:r>
            <a:r>
              <a:rPr lang="en-US" dirty="0"/>
              <a:t> = 'Production' WHERE </a:t>
            </a:r>
            <a:r>
              <a:rPr lang="en-US" dirty="0" err="1"/>
              <a:t>dname</a:t>
            </a:r>
            <a:r>
              <a:rPr lang="en-US" dirty="0"/>
              <a:t> = 'Research</a:t>
            </a:r>
            <a:r>
              <a:rPr lang="en-US" dirty="0" smtClean="0"/>
              <a:t>';</a:t>
            </a:r>
          </a:p>
          <a:p>
            <a:r>
              <a:rPr lang="en-US" dirty="0"/>
              <a:t>In this query, we update the "</a:t>
            </a:r>
            <a:r>
              <a:rPr lang="en-US" dirty="0" err="1"/>
              <a:t>dname</a:t>
            </a:r>
            <a:r>
              <a:rPr lang="en-US" dirty="0"/>
              <a:t>" column in the "</a:t>
            </a:r>
            <a:r>
              <a:rPr lang="en-US" dirty="0" err="1"/>
              <a:t>dept</a:t>
            </a:r>
            <a:r>
              <a:rPr lang="en-US" dirty="0"/>
              <a:t>" table using the "UPDATE" statement. The "SET" clause sets the new value of "</a:t>
            </a:r>
            <a:r>
              <a:rPr lang="en-US" dirty="0" err="1"/>
              <a:t>dname</a:t>
            </a:r>
            <a:r>
              <a:rPr lang="en-US" dirty="0"/>
              <a:t>" to "Production", and the "WHERE" clause specifies which rows should be updated, in this case, only those with a "</a:t>
            </a:r>
            <a:r>
              <a:rPr lang="en-US" dirty="0" err="1"/>
              <a:t>dname</a:t>
            </a:r>
            <a:r>
              <a:rPr lang="en-US" dirty="0"/>
              <a:t>" value of "Research". The result of this query is that the "</a:t>
            </a:r>
            <a:r>
              <a:rPr lang="en-US" dirty="0" err="1"/>
              <a:t>dname</a:t>
            </a:r>
            <a:r>
              <a:rPr lang="en-US" dirty="0"/>
              <a:t>" value of "Research" is changed to "Production" in the "</a:t>
            </a:r>
            <a:r>
              <a:rPr lang="en-US" dirty="0" err="1"/>
              <a:t>dept</a:t>
            </a:r>
            <a:r>
              <a:rPr lang="en-US" dirty="0"/>
              <a:t>" table.</a:t>
            </a:r>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18916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dirty="0"/>
              <a:t>UPDATE employee </a:t>
            </a:r>
            <a:endParaRPr lang="en-US" dirty="0" smtClean="0"/>
          </a:p>
          <a:p>
            <a:pPr marL="0" indent="0">
              <a:buNone/>
            </a:pPr>
            <a:r>
              <a:rPr lang="en-US" dirty="0" smtClean="0"/>
              <a:t>SET </a:t>
            </a:r>
            <a:r>
              <a:rPr lang="en-US" dirty="0" err="1"/>
              <a:t>deptno</a:t>
            </a:r>
            <a:r>
              <a:rPr lang="en-US" dirty="0"/>
              <a:t> = 20 WHERE </a:t>
            </a:r>
            <a:r>
              <a:rPr lang="en-US" dirty="0" err="1"/>
              <a:t>ename</a:t>
            </a:r>
            <a:r>
              <a:rPr lang="en-US" dirty="0"/>
              <a:t> = 'Tom Brown' AND </a:t>
            </a:r>
            <a:r>
              <a:rPr lang="en-US" dirty="0" err="1"/>
              <a:t>deptno</a:t>
            </a:r>
            <a:r>
              <a:rPr lang="en-US" dirty="0"/>
              <a:t> = 50</a:t>
            </a:r>
            <a:r>
              <a:rPr lang="en-US" dirty="0" smtClean="0"/>
              <a:t>;</a:t>
            </a:r>
          </a:p>
          <a:p>
            <a:r>
              <a:rPr lang="en-US" dirty="0"/>
              <a:t>In this query, we update the "</a:t>
            </a:r>
            <a:r>
              <a:rPr lang="en-US" dirty="0" err="1"/>
              <a:t>deptno</a:t>
            </a:r>
            <a:r>
              <a:rPr lang="en-US" dirty="0"/>
              <a:t>" column in the "employee" table using the "UPDATE" statement. The "SET" clause sets the new value of "</a:t>
            </a:r>
            <a:r>
              <a:rPr lang="en-US" dirty="0" err="1"/>
              <a:t>deptno</a:t>
            </a:r>
            <a:r>
              <a:rPr lang="en-US" dirty="0"/>
              <a:t>" to 20, and the "WHERE" clause specifies which row should be updated, in this case, only the one with an "</a:t>
            </a:r>
            <a:r>
              <a:rPr lang="en-US" dirty="0" err="1"/>
              <a:t>ename</a:t>
            </a:r>
            <a:r>
              <a:rPr lang="en-US" dirty="0"/>
              <a:t>" value of "Tom Brown" and a "</a:t>
            </a:r>
            <a:r>
              <a:rPr lang="en-US" dirty="0" err="1"/>
              <a:t>deptno</a:t>
            </a:r>
            <a:r>
              <a:rPr lang="en-US" dirty="0"/>
              <a:t>" value of 50. The result of this query is that Tom Brown's department is changed from 50 to 20 in the "employee" table.</a:t>
            </a:r>
            <a:endParaRPr lang="en-US" dirty="0" smtClean="0"/>
          </a:p>
          <a:p>
            <a:endParaRPr lang="en-US" dirty="0"/>
          </a:p>
          <a:p>
            <a:endParaRPr lang="en-US" dirty="0"/>
          </a:p>
        </p:txBody>
      </p:sp>
      <p:sp>
        <p:nvSpPr>
          <p:cNvPr id="4" name="TextBox 3"/>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1339737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endParaRPr lang="en-US" dirty="0"/>
          </a:p>
        </p:txBody>
      </p:sp>
      <p:sp>
        <p:nvSpPr>
          <p:cNvPr id="4" name="Rectangle 3"/>
          <p:cNvSpPr/>
          <p:nvPr/>
        </p:nvSpPr>
        <p:spPr>
          <a:xfrm>
            <a:off x="989557" y="325678"/>
            <a:ext cx="8154444" cy="4524315"/>
          </a:xfrm>
          <a:prstGeom prst="rect">
            <a:avLst/>
          </a:prstGeom>
        </p:spPr>
        <p:txBody>
          <a:bodyPr wrap="square">
            <a:spAutoFit/>
          </a:bodyPr>
          <a:lstStyle/>
          <a:p>
            <a:r>
              <a:rPr lang="en-US" sz="3600" b="0" i="0" dirty="0" smtClean="0">
                <a:solidFill>
                  <a:srgbClr val="374151"/>
                </a:solidFill>
                <a:effectLst/>
                <a:latin typeface="Söhne"/>
              </a:rPr>
              <a:t>It's important to note that if there is no department with a "</a:t>
            </a:r>
            <a:r>
              <a:rPr lang="en-US" sz="3600" b="0" i="0" dirty="0" err="1" smtClean="0">
                <a:solidFill>
                  <a:srgbClr val="374151"/>
                </a:solidFill>
                <a:effectLst/>
                <a:latin typeface="Söhne"/>
              </a:rPr>
              <a:t>deptno</a:t>
            </a:r>
            <a:r>
              <a:rPr lang="en-US" sz="3600" b="0" i="0" dirty="0" smtClean="0">
                <a:solidFill>
                  <a:srgbClr val="374151"/>
                </a:solidFill>
                <a:effectLst/>
                <a:latin typeface="Söhne"/>
              </a:rPr>
              <a:t>" value of 60 in the "</a:t>
            </a:r>
            <a:r>
              <a:rPr lang="en-US" sz="3600" b="0" i="0" dirty="0" err="1" smtClean="0">
                <a:solidFill>
                  <a:srgbClr val="374151"/>
                </a:solidFill>
                <a:effectLst/>
                <a:latin typeface="Söhne"/>
              </a:rPr>
              <a:t>dept</a:t>
            </a:r>
            <a:r>
              <a:rPr lang="en-US" sz="3600" b="0" i="0" dirty="0" smtClean="0">
                <a:solidFill>
                  <a:srgbClr val="374151"/>
                </a:solidFill>
                <a:effectLst/>
                <a:latin typeface="Söhne"/>
              </a:rPr>
              <a:t>" table, this update could result in a foreign key constraint violation. It's best practice to ensure that the "</a:t>
            </a:r>
            <a:r>
              <a:rPr lang="en-US" sz="3600" b="0" i="0" dirty="0" err="1" smtClean="0">
                <a:solidFill>
                  <a:srgbClr val="374151"/>
                </a:solidFill>
                <a:effectLst/>
                <a:latin typeface="Söhne"/>
              </a:rPr>
              <a:t>deptno</a:t>
            </a:r>
            <a:r>
              <a:rPr lang="en-US" sz="3600" b="0" i="0" dirty="0" smtClean="0">
                <a:solidFill>
                  <a:srgbClr val="374151"/>
                </a:solidFill>
                <a:effectLst/>
                <a:latin typeface="Söhne"/>
              </a:rPr>
              <a:t>" value being updated is a valid value in the referenced "</a:t>
            </a:r>
            <a:r>
              <a:rPr lang="en-US" sz="3600" b="0" i="0" dirty="0" err="1" smtClean="0">
                <a:solidFill>
                  <a:srgbClr val="374151"/>
                </a:solidFill>
                <a:effectLst/>
                <a:latin typeface="Söhne"/>
              </a:rPr>
              <a:t>dept</a:t>
            </a:r>
            <a:r>
              <a:rPr lang="en-US" sz="3600" b="0" i="0" dirty="0" smtClean="0">
                <a:solidFill>
                  <a:srgbClr val="374151"/>
                </a:solidFill>
                <a:effectLst/>
                <a:latin typeface="Söhne"/>
              </a:rPr>
              <a:t>" table.</a:t>
            </a:r>
            <a:endParaRPr lang="en-US" sz="3600" dirty="0"/>
          </a:p>
        </p:txBody>
      </p:sp>
      <p:sp>
        <p:nvSpPr>
          <p:cNvPr id="5" name="TextBox 4"/>
          <p:cNvSpPr txBox="1"/>
          <p:nvPr/>
        </p:nvSpPr>
        <p:spPr>
          <a:xfrm>
            <a:off x="10697227" y="5807631"/>
            <a:ext cx="1866378"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489274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2275</Words>
  <Application>Microsoft Office PowerPoint</Application>
  <PresentationFormat>Widescreen</PresentationFormat>
  <Paragraphs>135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Söhne</vt:lpstr>
      <vt:lpstr>Office Theme</vt:lpstr>
      <vt:lpstr>PowerPoint Presentation</vt:lpstr>
      <vt:lpstr>Insert Values in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ename FROM employee WHERE deptno = 40;</vt:lpstr>
      <vt:lpstr>SELECT empno, ename FROM employee ORDER BY ename;</vt:lpstr>
      <vt:lpstr>SELECT * FROM employee ORDER BY salary DESC LIMIT 5;</vt:lpstr>
      <vt:lpstr>SELECT ename FROM employee WHERE deptno = 50;</vt:lpstr>
      <vt:lpstr>SELECT ename FROM employee WHERE salary &gt; 600000;</vt:lpstr>
      <vt:lpstr>SELECT ename FROM employee WHERE salary BETWEEN 40000 AND 60000;</vt:lpstr>
      <vt:lpstr>SELECT ename FROM employee WHERE deptno IN (30, 40, 50);</vt:lpstr>
      <vt:lpstr>SELECT ename FROM employee WHERE salary &gt; (SELECT salary FROM employee WHERE ename = 'Smith');</vt:lpstr>
      <vt:lpstr>PowerPoint Presentation</vt:lpstr>
      <vt:lpstr>SELECT * FROM employee WHERE ename LIKE 'S%';</vt:lpstr>
      <vt:lpstr>SELECT * FROM employee WHERE ename LIKE '%John%';</vt:lpstr>
      <vt:lpstr>SELECT dname FROM dept WHERE dname LIKE '_a%s';</vt:lpstr>
      <vt:lpstr>SELECT * FROM employee WHERE commission &gt; salary;</vt:lpstr>
      <vt:lpstr>SELECT * FROM employee WHERE commission IS NULL;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18</cp:revision>
  <dcterms:created xsi:type="dcterms:W3CDTF">2023-02-09T05:32:19Z</dcterms:created>
  <dcterms:modified xsi:type="dcterms:W3CDTF">2023-02-16T05:19:55Z</dcterms:modified>
</cp:coreProperties>
</file>