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9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426" r:id="rId27"/>
    <p:sldId id="355" r:id="rId28"/>
    <p:sldId id="359" r:id="rId29"/>
    <p:sldId id="360" r:id="rId30"/>
    <p:sldId id="354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3" r:id="rId39"/>
    <p:sldId id="295" r:id="rId40"/>
    <p:sldId id="290" r:id="rId41"/>
    <p:sldId id="296" r:id="rId42"/>
    <p:sldId id="299" r:id="rId43"/>
    <p:sldId id="300" r:id="rId44"/>
    <p:sldId id="302" r:id="rId45"/>
    <p:sldId id="305" r:id="rId46"/>
    <p:sldId id="303" r:id="rId47"/>
    <p:sldId id="427" r:id="rId48"/>
    <p:sldId id="314" r:id="rId49"/>
    <p:sldId id="356" r:id="rId50"/>
    <p:sldId id="313" r:id="rId51"/>
    <p:sldId id="357" r:id="rId52"/>
    <p:sldId id="358" r:id="rId53"/>
    <p:sldId id="428" r:id="rId54"/>
    <p:sldId id="429" r:id="rId55"/>
    <p:sldId id="430" r:id="rId56"/>
    <p:sldId id="431" r:id="rId57"/>
    <p:sldId id="432" r:id="rId58"/>
    <p:sldId id="312" r:id="rId59"/>
    <p:sldId id="318" r:id="rId60"/>
    <p:sldId id="258" r:id="rId61"/>
    <p:sldId id="323" r:id="rId62"/>
    <p:sldId id="320" r:id="rId63"/>
    <p:sldId id="411" r:id="rId64"/>
    <p:sldId id="385" r:id="rId65"/>
    <p:sldId id="321" r:id="rId66"/>
    <p:sldId id="322" r:id="rId67"/>
    <p:sldId id="433" r:id="rId68"/>
    <p:sldId id="435" r:id="rId69"/>
    <p:sldId id="362" r:id="rId70"/>
    <p:sldId id="434" r:id="rId71"/>
    <p:sldId id="387" r:id="rId72"/>
    <p:sldId id="413" r:id="rId73"/>
    <p:sldId id="361" r:id="rId74"/>
    <p:sldId id="386" r:id="rId75"/>
    <p:sldId id="388" r:id="rId76"/>
    <p:sldId id="389" r:id="rId77"/>
    <p:sldId id="390" r:id="rId78"/>
    <p:sldId id="391" r:id="rId79"/>
    <p:sldId id="395" r:id="rId80"/>
    <p:sldId id="396" r:id="rId81"/>
    <p:sldId id="397" r:id="rId82"/>
    <p:sldId id="398" r:id="rId83"/>
    <p:sldId id="399" r:id="rId84"/>
    <p:sldId id="400" r:id="rId85"/>
    <p:sldId id="401" r:id="rId86"/>
    <p:sldId id="403" r:id="rId87"/>
    <p:sldId id="414" r:id="rId88"/>
    <p:sldId id="407" r:id="rId89"/>
    <p:sldId id="404" r:id="rId90"/>
    <p:sldId id="405" r:id="rId91"/>
    <p:sldId id="380" r:id="rId92"/>
    <p:sldId id="410" r:id="rId93"/>
    <p:sldId id="436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253C3-AF5F-4054-B7A8-7FED7A2219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8FB49-54B7-4624-8C05-0E5FE84F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MIT-WPU</a:t>
            </a:r>
            <a:endParaRPr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446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558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3" name="Google Shape;223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10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9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8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5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5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2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4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0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MIT-WPU</a:t>
            </a: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1098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85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41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8FB49-54B7-4624-8C05-0E5FE84F51D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67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110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733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MIT-WPU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746850-84A4-495D-BC2A-DC76B0037D2E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26629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609524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746850-84A4-495D-BC2A-DC76B0037D2E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26629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1461990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85B8FB-CDAA-426A-B650-9F88D5C1E08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037" name="Header Placeholder 4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92622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2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20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765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748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741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921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10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39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65C-D76B-4970-9866-677778EEE083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BE8-9819-4D49-8E6E-6880037539D3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72D7-9187-4627-B9DC-6282BF589711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B7E-56A7-40B0-ACC5-95B6217582F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DA9-44DB-4FF2-BDEC-BB69D541839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0360-5BC4-4541-8E26-7A75B310E5E6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4D2-9186-4CB7-A20D-4315474986FA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186B-822B-43B7-A34C-9E2E5B8830A8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D931-3AE3-423D-B11B-3650AEF9FB95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4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D972-1C9A-4F3A-B59A-2488BEDB3666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5AE5-50B3-431A-80C4-B891524946AF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8B49-66B9-4356-99CC-4F970945A121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378-41AB-44C9-A953-1A9426C6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57812"/>
            <a:ext cx="9144000" cy="90843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336" y="3464874"/>
            <a:ext cx="9144000" cy="1283527"/>
          </a:xfrm>
        </p:spPr>
        <p:txBody>
          <a:bodyPr/>
          <a:lstStyle/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Course Code:  </a:t>
            </a:r>
            <a:r>
              <a:rPr lang="en-US" b="1" dirty="0" smtClean="0">
                <a:solidFill>
                  <a:srgbClr val="002060"/>
                </a:solidFill>
              </a:rPr>
              <a:t>CET2012A </a:t>
            </a:r>
            <a:r>
              <a:rPr lang="en-US" b="1" dirty="0" smtClean="0"/>
              <a:t>			</a:t>
            </a:r>
            <a:r>
              <a:rPr lang="en-US" b="1" dirty="0"/>
              <a:t>Credits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002060"/>
                </a:solidFill>
              </a:rPr>
              <a:t>2 </a:t>
            </a:r>
            <a:r>
              <a:rPr lang="en-US" b="1" dirty="0">
                <a:solidFill>
                  <a:srgbClr val="002060"/>
                </a:solidFill>
              </a:rPr>
              <a:t>TH+1 Lab=3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38113"/>
            <a:ext cx="7067550" cy="124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bject 5"/>
          <p:cNvSpPr>
            <a:spLocks noChangeArrowheads="1"/>
          </p:cNvSpPr>
          <p:nvPr/>
        </p:nvSpPr>
        <p:spPr bwMode="auto">
          <a:xfrm>
            <a:off x="119855" y="328351"/>
            <a:ext cx="654050" cy="8641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648691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61F-5D68-4D33-8A4B-F83E5044A6B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>
            <a:spLocks noGrp="1"/>
          </p:cNvSpPr>
          <p:nvPr>
            <p:ph type="dt" idx="10"/>
          </p:nvPr>
        </p:nvSpPr>
        <p:spPr>
          <a:xfrm>
            <a:off x="762000" y="6459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C570F01-8DA5-46F6-A555-F36BCBC1B8C8}" type="datetime1">
              <a:rPr lang="en-US" sz="1050" b="1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4/19/2023</a:t>
            </a:fld>
            <a:endParaRPr sz="10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Microprocessor Architecture and Internet of Things_CET3014B    Unit 4      2022-23     S4  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107950" y="13063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7"/>
          <p:cNvCxnSpPr/>
          <p:nvPr/>
        </p:nvCxnSpPr>
        <p:spPr>
          <a:xfrm rot="10800000" flipH="1">
            <a:off x="0" y="1001778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7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7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7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507499" y="318773"/>
            <a:ext cx="451918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3600" b="1" dirty="0">
                <a:solidFill>
                  <a:srgbClr val="FF0000"/>
                </a:solidFill>
              </a:rPr>
              <a:t>Course Objectives: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4560" y="1104966"/>
            <a:ext cx="110074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latin typeface="Times New Roman" panose="02020603050405020304" pitchFamily="18" charset="0"/>
              </a:rPr>
              <a:t>By </a:t>
            </a:r>
            <a:r>
              <a:rPr lang="en-GB" sz="2200" dirty="0">
                <a:latin typeface="Times New Roman" panose="02020603050405020304" pitchFamily="18" charset="0"/>
              </a:rPr>
              <a:t>participating in and understanding all facets of this Course a student will be able: </a:t>
            </a:r>
          </a:p>
          <a:p>
            <a:r>
              <a:rPr lang="en-IN" sz="2200" b="1" dirty="0">
                <a:latin typeface="Times New Roman" panose="02020603050405020304" pitchFamily="18" charset="0"/>
              </a:rPr>
              <a:t>1. Knowledge: </a:t>
            </a:r>
            <a:endParaRPr lang="en-IN" sz="2200" dirty="0">
              <a:latin typeface="Times New Roman" panose="02020603050405020304" pitchFamily="18" charset="0"/>
            </a:endParaRPr>
          </a:p>
          <a:p>
            <a:r>
              <a:rPr lang="en-GB" sz="2200" dirty="0" err="1">
                <a:latin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</a:rPr>
              <a:t>. To understand the components and techniques used in IoT development environment </a:t>
            </a:r>
          </a:p>
          <a:p>
            <a:r>
              <a:rPr lang="en-GB" sz="2200" dirty="0">
                <a:latin typeface="Times New Roman" panose="02020603050405020304" pitchFamily="18" charset="0"/>
              </a:rPr>
              <a:t>ii. To apply the knowledge of fundamentals in IoT for various applications. </a:t>
            </a:r>
          </a:p>
          <a:p>
            <a:r>
              <a:rPr lang="en-GB" sz="2200" dirty="0">
                <a:latin typeface="Times New Roman" panose="02020603050405020304" pitchFamily="18" charset="0"/>
              </a:rPr>
              <a:t>iii. To acquire the knowledge of the Pentium processor architectural features, programmer’s model, system registers. </a:t>
            </a:r>
          </a:p>
          <a:p>
            <a:r>
              <a:rPr lang="en-IN" sz="2200" b="1" dirty="0">
                <a:latin typeface="Times New Roman" panose="02020603050405020304" pitchFamily="18" charset="0"/>
              </a:rPr>
              <a:t>2. Skill: </a:t>
            </a:r>
            <a:endParaRPr lang="en-IN" sz="2200" dirty="0">
              <a:latin typeface="Times New Roman" panose="02020603050405020304" pitchFamily="18" charset="0"/>
            </a:endParaRPr>
          </a:p>
          <a:p>
            <a:r>
              <a:rPr lang="en-GB" sz="2200" dirty="0" err="1">
                <a:latin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</a:rPr>
              <a:t>. To learn Pentium addressing modes and instruction set for the development of x86/64-bit assembly language programs. </a:t>
            </a:r>
          </a:p>
          <a:p>
            <a:r>
              <a:rPr lang="en-IN" sz="2200" b="1" dirty="0">
                <a:latin typeface="Times New Roman" panose="02020603050405020304" pitchFamily="18" charset="0"/>
              </a:rPr>
              <a:t>3. Attitude: </a:t>
            </a:r>
            <a:endParaRPr lang="en-IN" sz="2200" dirty="0">
              <a:latin typeface="Times New Roman" panose="02020603050405020304" pitchFamily="18" charset="0"/>
            </a:endParaRPr>
          </a:p>
          <a:p>
            <a:r>
              <a:rPr lang="en-GB" sz="2200" dirty="0" err="1">
                <a:latin typeface="Times New Roman" panose="02020603050405020304" pitchFamily="18" charset="0"/>
              </a:rPr>
              <a:t>i</a:t>
            </a:r>
            <a:r>
              <a:rPr lang="en-GB" sz="2200" dirty="0">
                <a:latin typeface="Times New Roman" panose="02020603050405020304" pitchFamily="18" charset="0"/>
              </a:rPr>
              <a:t>. To describe the role of Memory Management Unit and Privilege levels in protected mode of Pentium processor. </a:t>
            </a:r>
          </a:p>
          <a:p>
            <a:r>
              <a:rPr lang="en-GB" sz="2200" dirty="0">
                <a:latin typeface="Times New Roman" panose="02020603050405020304" pitchFamily="18" charset="0"/>
              </a:rPr>
              <a:t>ii. To learn the role of CPU in handling multitasking and processing of interrupts and exceptions in Pentium environment. </a:t>
            </a:r>
            <a:r>
              <a:rPr lang="en-IN" sz="2200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10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>
            <a:spLocks noGrp="1"/>
          </p:cNvSpPr>
          <p:nvPr>
            <p:ph type="body" idx="1"/>
          </p:nvPr>
        </p:nvSpPr>
        <p:spPr>
          <a:xfrm>
            <a:off x="800098" y="947040"/>
            <a:ext cx="11183147" cy="471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the course, students will be able to </a:t>
            </a:r>
          </a:p>
          <a:p>
            <a:pPr marL="11430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Describe the details of IoT based systems. </a:t>
            </a:r>
          </a:p>
          <a:p>
            <a:pPr marL="11430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Demonstrate the use of common IoT platforms and installations. </a:t>
            </a:r>
          </a:p>
          <a:p>
            <a:pPr marL="11430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Discuss Pentium architecture and programmer’s model. </a:t>
            </a:r>
          </a:p>
          <a:p>
            <a:pPr marL="11430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Apply the Assembly Language Programming skills of Pentium processor. </a:t>
            </a:r>
          </a:p>
          <a:p>
            <a:pPr marL="11430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Interpret the demand paging and protection mechanism supported in Pentium Architecture. </a:t>
            </a:r>
          </a:p>
          <a:p>
            <a:pPr marL="11430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Demonstrate the concept of Task management and Interrupt handling within the Pentium processor. </a:t>
            </a:r>
          </a:p>
          <a:p>
            <a:pPr marL="11430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11" name="Google Shape;211;p8"/>
          <p:cNvSpPr txBox="1">
            <a:spLocks noGrp="1"/>
          </p:cNvSpPr>
          <p:nvPr>
            <p:ph type="dt" idx="10"/>
          </p:nvPr>
        </p:nvSpPr>
        <p:spPr>
          <a:xfrm>
            <a:off x="762000" y="6459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1A8D982-C361-4A40-92FC-0BF43738D487}" type="datetime1">
              <a:rPr lang="en-US" sz="105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4/19/2023</a:t>
            </a:fld>
            <a:endParaRPr sz="1050" b="1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1672" y="26104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 rot="10800000" flipH="1">
            <a:off x="-10316" y="892336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216" name="Google Shape;216;p8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8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273714"/>
            <a:ext cx="4376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400"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Outcomes: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881968" y="-32444"/>
            <a:ext cx="9529763" cy="98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400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Unit 4: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Paging and Protection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944560" y="1152374"/>
            <a:ext cx="10503409" cy="441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9"/>
          <p:cNvSpPr txBox="1">
            <a:spLocks noGrp="1"/>
          </p:cNvSpPr>
          <p:nvPr>
            <p:ph type="dt" idx="10"/>
          </p:nvPr>
        </p:nvSpPr>
        <p:spPr>
          <a:xfrm>
            <a:off x="762000" y="6459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6E10179-7B0F-4C5C-8CC8-454D42992696}" type="datetime1">
              <a:rPr lang="en-US" sz="1050" b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4/19/2023</a:t>
            </a:fld>
            <a:endParaRPr sz="1050" b="1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8" name="Google Shape;22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53975" y="14771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230" name="Google Shape;230;p9"/>
          <p:cNvCxnSpPr/>
          <p:nvPr/>
        </p:nvCxnSpPr>
        <p:spPr>
          <a:xfrm rot="10800000" flipH="1">
            <a:off x="-82296" y="957113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232" name="Google Shape;232;p9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9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4560" y="1000728"/>
            <a:ext cx="104405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Paging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Unit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support registers, </a:t>
            </a:r>
            <a:endParaRPr lang="en-US" sz="4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related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data structures, </a:t>
            </a:r>
            <a:endParaRPr lang="en-US" sz="4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linear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 physical address translation, </a:t>
            </a:r>
            <a:endParaRPr lang="en-US" sz="4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TLB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Protection by segmentation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,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privilege-levels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, rules of inter-privilege level transfer for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data and code segments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, </a:t>
            </a:r>
            <a:endParaRPr lang="en-US" sz="4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page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level protection.</a:t>
            </a:r>
          </a:p>
        </p:txBody>
      </p:sp>
    </p:spTree>
    <p:extLst>
      <p:ext uri="{BB962C8B-B14F-4D97-AF65-F5344CB8AC3E}">
        <p14:creationId xmlns:p14="http://schemas.microsoft.com/office/powerpoint/2010/main" val="6281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577" y="199513"/>
            <a:ext cx="10972800" cy="563566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lang="en-US" sz="7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628" y="984248"/>
            <a:ext cx="11289055" cy="47097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reference to memory is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by the hardware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that it satisfies the protection criteria.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these checks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made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 memory cycle is started.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violation prevents that cycle from starting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an exception.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 attempts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memory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in an exception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73F-6C25-44CE-B3E8-B18957F550A1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/>
          <p:cNvSpPr>
            <a:spLocks noChangeArrowheads="1"/>
          </p:cNvSpPr>
          <p:nvPr/>
        </p:nvSpPr>
        <p:spPr bwMode="auto">
          <a:xfrm>
            <a:off x="95534" y="49069"/>
            <a:ext cx="531220" cy="63211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167"/>
            <a:ext cx="10303832" cy="444500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and Flag in Protection system</a:t>
            </a:r>
            <a:r>
              <a:rPr lang="en-US" sz="3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8193" y="897485"/>
            <a:ext cx="11255761" cy="519062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fields and flags are used in segment level protection mechanism:---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Descriptor type (S) flag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Bit no 12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word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descriptor )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defines is it a </a:t>
            </a:r>
            <a:r>
              <a:rPr 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segment 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Code/Data segment.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Field</a:t>
            </a:r>
            <a:r>
              <a:rPr lang="en-US" sz="2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8-11, determines type of code/data or system segment ( Read/write)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flag : </a:t>
            </a:r>
            <a:r>
              <a:rPr lang="en-US" sz="2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Filed</a:t>
            </a:r>
            <a:r>
              <a:rPr lang="en-US" sz="2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0-19, determine size of segment along with G and E flag.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flag</a:t>
            </a:r>
            <a:r>
              <a:rPr lang="en-US" sz="2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23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Descriptor Privilege level (DPL): 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13-14, determines the privilege level of the segment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by the segment descriptor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Requested Privilege level (RPL):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0-1, of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segment selector, 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RPL of segment selector.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Privilege Level(CPL): 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0-1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CS segment register, </a:t>
            </a:r>
            <a:r>
              <a:rPr lang="en-US" sz="2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privilege level of currently executing program or procedure.</a:t>
            </a:r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GB" sz="10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42979" cy="7968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C33E-05A7-4E25-86B0-D863417D3D75}" type="datetime1">
              <a:rPr lang="en-US" smtClean="0"/>
              <a:t>4/19/2023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8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416" y="109230"/>
            <a:ext cx="9530080" cy="626394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and Flag in Protection system	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37" y="24010"/>
            <a:ext cx="842979" cy="7968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095" y="1080021"/>
            <a:ext cx="5799905" cy="230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557" y="974326"/>
            <a:ext cx="5890304" cy="255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4460" y="3792120"/>
            <a:ext cx="7135249" cy="256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7E2-673C-4DBA-A7CD-BAF1F99A363B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9611" y="857250"/>
          <a:ext cx="109728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2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0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0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0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0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</a:p>
                    <a:p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  31:24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AVL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Seg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Limit 19:16</a:t>
                      </a:r>
                      <a:endParaRPr lang="en-IN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DPL</a:t>
                      </a:r>
                    </a:p>
                    <a:p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‘1’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 </a:t>
                      </a:r>
                    </a:p>
                    <a:p>
                      <a:r>
                        <a:rPr lang="en-US" sz="1600" dirty="0" err="1" smtClean="0"/>
                        <a:t>Addr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23:16</a:t>
                      </a:r>
                      <a:endParaRPr lang="en-IN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 </a:t>
                      </a:r>
                    </a:p>
                    <a:p>
                      <a:r>
                        <a:rPr lang="en-US" sz="1600" dirty="0" err="1" smtClean="0"/>
                        <a:t>Addr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15:00</a:t>
                      </a:r>
                      <a:endParaRPr lang="en-IN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Segment</a:t>
                      </a:r>
                    </a:p>
                    <a:p>
                      <a:r>
                        <a:rPr lang="en-IN" sz="1600" dirty="0" smtClean="0"/>
                        <a:t>Limit</a:t>
                      </a:r>
                    </a:p>
                    <a:p>
                      <a:r>
                        <a:rPr lang="en-IN" sz="1600" dirty="0" smtClean="0"/>
                        <a:t>15:00</a:t>
                      </a:r>
                      <a:endParaRPr lang="en-IN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7771" y="971560"/>
            <a:ext cx="1708148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/>
              <a:t>TYPE</a:t>
            </a:r>
            <a:endParaRPr lang="en-IN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09621" y="3071818"/>
          <a:ext cx="11074402" cy="1042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4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6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46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46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46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664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664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664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042987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</a:p>
                    <a:p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  31:24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AVL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Seg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Limit 19:16</a:t>
                      </a:r>
                      <a:endParaRPr lang="en-IN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DPL</a:t>
                      </a:r>
                    </a:p>
                    <a:p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‘1’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 </a:t>
                      </a:r>
                    </a:p>
                    <a:p>
                      <a:r>
                        <a:rPr lang="en-US" sz="1600" dirty="0" err="1" smtClean="0"/>
                        <a:t>Addr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23:16</a:t>
                      </a:r>
                      <a:endParaRPr lang="en-IN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 </a:t>
                      </a:r>
                    </a:p>
                    <a:p>
                      <a:r>
                        <a:rPr lang="en-US" sz="1600" dirty="0" err="1" smtClean="0"/>
                        <a:t>Addr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15:00</a:t>
                      </a:r>
                      <a:endParaRPr lang="en-IN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Segment</a:t>
                      </a:r>
                    </a:p>
                    <a:p>
                      <a:r>
                        <a:rPr lang="en-IN" sz="1600" dirty="0" smtClean="0"/>
                        <a:t>Limit</a:t>
                      </a:r>
                    </a:p>
                    <a:p>
                      <a:r>
                        <a:rPr lang="en-IN" sz="1600" dirty="0" smtClean="0"/>
                        <a:t>15:00</a:t>
                      </a:r>
                      <a:endParaRPr lang="en-IN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60772" y="3211880"/>
            <a:ext cx="1962149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TYPE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11208" y="5014913"/>
          <a:ext cx="1097279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6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85838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</a:p>
                    <a:p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  31:24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Seg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Limit 19:16</a:t>
                      </a:r>
                      <a:endParaRPr lang="en-IN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DPL</a:t>
                      </a:r>
                    </a:p>
                    <a:p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‘0’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TYPE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 </a:t>
                      </a:r>
                    </a:p>
                    <a:p>
                      <a:r>
                        <a:rPr lang="en-US" sz="1600" dirty="0" err="1" smtClean="0"/>
                        <a:t>Addr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23:16</a:t>
                      </a:r>
                      <a:endParaRPr lang="en-IN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 </a:t>
                      </a:r>
                    </a:p>
                    <a:p>
                      <a:r>
                        <a:rPr lang="en-US" sz="1600" dirty="0" err="1" smtClean="0"/>
                        <a:t>Addr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15:00</a:t>
                      </a:r>
                      <a:endParaRPr lang="en-IN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Segment</a:t>
                      </a:r>
                    </a:p>
                    <a:p>
                      <a:r>
                        <a:rPr lang="en-IN" sz="1600" dirty="0" smtClean="0"/>
                        <a:t>Limit</a:t>
                      </a:r>
                    </a:p>
                    <a:p>
                      <a:r>
                        <a:rPr lang="en-IN" sz="1600" dirty="0" smtClean="0"/>
                        <a:t>15:00</a:t>
                      </a:r>
                      <a:endParaRPr lang="en-IN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191000" y="214315"/>
            <a:ext cx="4851400" cy="428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Data Segment Descriptor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2500352"/>
            <a:ext cx="5054600" cy="428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Code Segment Descriptor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6252" y="4429164"/>
            <a:ext cx="5467349" cy="428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System Segment Descriptor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9B99-59BD-4B23-A7EF-4B78FCD0C2F7}" type="datetime1">
              <a:rPr lang="en-US" smtClean="0"/>
              <a:t>4/19/2023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37" y="24010"/>
            <a:ext cx="842979" cy="79683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78" y="125723"/>
            <a:ext cx="8729932" cy="4873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Level Protection</a:t>
            </a:r>
            <a:endParaRPr lang="en-US" sz="3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49" y="809897"/>
            <a:ext cx="11355898" cy="531378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five aspects of protection apply to segment translation:</a:t>
            </a:r>
          </a:p>
          <a:p>
            <a:pPr marL="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checking.</a:t>
            </a:r>
          </a:p>
          <a:p>
            <a:pPr marL="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Limit checking.</a:t>
            </a:r>
          </a:p>
          <a:p>
            <a:pPr marL="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Restriction of addressable domain.</a:t>
            </a:r>
          </a:p>
          <a:p>
            <a:pPr marL="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Restriction of procedure entry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</a:t>
            </a:r>
          </a:p>
          <a:p>
            <a:pPr marL="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Restriction of instruction set.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 is the unit of protection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descriptors store protection parameters.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checks are performed automatically by the CPU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selector of a segment descriptor is loaded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segment register and with every segment access.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registers hold the protection parameters of the currently addressable segments.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protection parameters are placed in the descriptor by systems software at the time a descriptor is created.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violation of these protection checks results in an exception.</a:t>
            </a:r>
            <a:endParaRPr lang="en-US" sz="2200" b="1" dirty="0">
              <a:solidFill>
                <a:srgbClr val="300D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2979" cy="7968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2116-8EFB-4AE8-848B-55ABFAD36BB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22" y="725745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478"/>
            <a:ext cx="10972800" cy="487362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</a:t>
            </a:r>
            <a:endParaRPr lang="en-US" sz="3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592"/>
            <a:ext cx="11783539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descriptors contain type information in two places: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S (descriptor type) flag.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type field: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determine whether the current memory access (Read/Write/Execute) is allowed.</a:t>
            </a:r>
          </a:p>
          <a:p>
            <a:pPr>
              <a:buNone/>
            </a:pPr>
            <a:endParaRPr lang="en-US" dirty="0" smtClean="0">
              <a:solidFill>
                <a:srgbClr val="300D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typical operations where type checking is performed-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CS register only can be loaded with a selector for a code segment.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LDTR can only be loaded with a selector for an LDT.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may write into an executable segment/read only data segment.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may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from an executable only segment.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LLDT instruction must reference a segment descriptor for an LDT.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708"/>
            <a:ext cx="842979" cy="7968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3D43-7DFD-4E62-A83A-A4DF7433EA4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0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84" y="200541"/>
            <a:ext cx="10972800" cy="54709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Checking</a:t>
            </a:r>
            <a:endParaRPr lang="en-US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189" y="854860"/>
            <a:ext cx="11047143" cy="534456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 field of a segment descriptor is used by the processor to prevent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from addressing outside the segment.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processor's interpretation of the limit depends on the setting of the </a:t>
            </a:r>
            <a:r>
              <a:rPr lang="en-US" sz="2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(granularity) bit.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actual limit is the value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20-bit limit field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 appears in the descriptor. (Number of bytes)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G=1,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actual limit may range from 0FFFH </a:t>
            </a:r>
            <a:r>
              <a:rPr lang="en-US" sz="2400" b="1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2400" b="1" baseline="300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1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or 4 kilobytes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0FFFFFFFFH(2</a:t>
            </a:r>
            <a:r>
              <a:rPr lang="en-US" sz="2400" baseline="300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or 4 gigabytes).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(Number of 4 Kilobytes)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checking catches programming errors such as runaway subscripts and invalid pointer calculations.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to checking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limits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processor also checks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descriptor table limits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24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Selector </a:t>
            </a:r>
            <a:r>
              <a:rPr lang="en-US" sz="2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49" y="111034"/>
            <a:ext cx="842979" cy="7968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BFE-7944-48FF-9E09-E4416A5CA4C3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442243" y="2424546"/>
            <a:ext cx="9144000" cy="137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Microprocessor Architecture and Internet of </a:t>
            </a:r>
            <a:r>
              <a:rPr lang="en-IN" sz="44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Things</a:t>
            </a:r>
            <a:endParaRPr sz="4400"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793481" y="3750126"/>
            <a:ext cx="9597329" cy="12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CET3014B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Credits: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Th+2 Lab=5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950" y="138113"/>
            <a:ext cx="7067550" cy="1244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03" name="Google Shape;103;p1"/>
          <p:cNvSpPr/>
          <p:nvPr/>
        </p:nvSpPr>
        <p:spPr>
          <a:xfrm>
            <a:off x="119855" y="328351"/>
            <a:ext cx="654050" cy="8641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 rot="10800000" flipH="1">
            <a:off x="0" y="1648691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B0FA-AF71-4751-A7E3-CDE7DF1C7304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0298" y="189885"/>
            <a:ext cx="10972800" cy="623887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</a:t>
            </a:r>
            <a:endParaRPr lang="en-US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48" y="1082674"/>
            <a:ext cx="11400635" cy="38550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 checks that the application is privileged enough 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certain instructions.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data other than its own.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control to code other than its own.</a:t>
            </a:r>
            <a:endParaRPr lang="en-US" sz="4400" dirty="0">
              <a:solidFill>
                <a:srgbClr val="300D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9B46-5D48-4280-A231-E06F45092D1E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779" y="0"/>
            <a:ext cx="842979" cy="79683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8372" y="1065354"/>
            <a:ext cx="5570131" cy="487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394" y="151515"/>
            <a:ext cx="9530080" cy="626394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Levels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065355"/>
            <a:ext cx="5680167" cy="510684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authority of the program with which it can access / use resources of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segment protection Mechanism recognizes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privilege levels form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to 3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as high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as low privilege.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33" y="65600"/>
            <a:ext cx="842979" cy="7968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7844-0A03-442D-890F-1BA3FE3C331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12" y="172296"/>
            <a:ext cx="10972800" cy="58344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49" y="979592"/>
            <a:ext cx="10972800" cy="558437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is the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privilege level.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only the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kernel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run with privilege level zero.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permits it to perform any operation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one is the next privilege level. It is typically assigned to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high-priority device drivers and OS services.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also be assigned to debuggers to protect them from alteration by low-priority device drivers and applications programs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two is typically assigned to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lower-priority device drivers</a:t>
            </a:r>
            <a:r>
              <a:rPr lang="en-I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three is 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priority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typically assigned to 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I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8C0A-D86F-4C27-BD00-F07530D7A52D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33" y="65600"/>
            <a:ext cx="842979" cy="79683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02"/>
            <a:ext cx="9530080" cy="626394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Levels</a:t>
            </a:r>
            <a:endParaRPr lang="en-US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979591"/>
            <a:ext cx="11068335" cy="5192609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center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reserved for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privilege code/data and stacks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used in critical software, usually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of operating system.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rings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less critical section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less privileged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limits the access from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privilege program or task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access high privilege program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 controlled situation. 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processor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violation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General-Protection exception (#GP)  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42979" cy="7968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8172-0114-42BA-83DA-795D76B0EF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0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946" y="137319"/>
            <a:ext cx="10340454" cy="522196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383" y="1069837"/>
            <a:ext cx="10973319" cy="5102364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PL: </a:t>
            </a:r>
            <a:r>
              <a:rPr lang="en-US" sz="4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Requested Privilege Level.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DPL: Descriptor Privilege Level.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Privilege Level.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the execution of a program.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also referred to as processes.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2979" cy="7968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C289-C6A5-4A5B-8F62-0BD771E894C5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923928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447"/>
            <a:ext cx="10515600" cy="64415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7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DPL, CPL, RPL</a:t>
            </a:r>
            <a:endParaRPr lang="en-IN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814" y="979591"/>
            <a:ext cx="11453712" cy="51487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– the authority of the program with which it can access / use resources of the system.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– Descriptor’s privilege level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</a:t>
            </a: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the segment  described </a:t>
            </a:r>
            <a:r>
              <a:rPr lang="en-US" sz="3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1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segment descriptor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Current Privilege level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privilege level of the program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presently in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 </a:t>
            </a:r>
            <a:r>
              <a:rPr lang="en-US" sz="32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Requestor’s privilege level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privilege level as defined in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selector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110"/>
            <a:ext cx="842979" cy="79683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A2B6-5471-4323-8C7D-EAFE5CFB4CEB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0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81224" y="1214422"/>
            <a:ext cx="6429420" cy="54292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95604" y="2000240"/>
            <a:ext cx="4857784" cy="3714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95736" y="2571744"/>
            <a:ext cx="2928958" cy="2357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5868" y="3214686"/>
            <a:ext cx="785818" cy="785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473" y="30003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9853" y="30003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861" y="29289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8745" y="30718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53322" y="4500570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for  X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7108" y="3214686"/>
            <a:ext cx="714380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for  X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67372" y="3571876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91360" y="1643049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81818" y="2214554"/>
            <a:ext cx="357190" cy="357190"/>
          </a:xfrm>
          <a:prstGeom prst="ellipse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53124" y="2500306"/>
            <a:ext cx="357190" cy="3571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18" idx="4"/>
            <a:endCxn id="14" idx="0"/>
          </p:cNvCxnSpPr>
          <p:nvPr/>
        </p:nvCxnSpPr>
        <p:spPr>
          <a:xfrm rot="16200000" flipH="1">
            <a:off x="6453190" y="3178967"/>
            <a:ext cx="1928826" cy="7143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6"/>
          </p:cNvCxnSpPr>
          <p:nvPr/>
        </p:nvCxnSpPr>
        <p:spPr>
          <a:xfrm rot="10800000">
            <a:off x="5953124" y="3714752"/>
            <a:ext cx="1500198" cy="10001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4"/>
          </p:cNvCxnSpPr>
          <p:nvPr/>
        </p:nvCxnSpPr>
        <p:spPr>
          <a:xfrm rot="16200000" flipH="1">
            <a:off x="5935264" y="3053951"/>
            <a:ext cx="1714514" cy="1321605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6" idx="4"/>
          </p:cNvCxnSpPr>
          <p:nvPr/>
        </p:nvCxnSpPr>
        <p:spPr>
          <a:xfrm rot="10800000">
            <a:off x="5810248" y="3857628"/>
            <a:ext cx="1643074" cy="857256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</p:cNvCxnSpPr>
          <p:nvPr/>
        </p:nvCxnSpPr>
        <p:spPr>
          <a:xfrm rot="5400000">
            <a:off x="4863695" y="2089539"/>
            <a:ext cx="500066" cy="2035983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</p:cNvCxnSpPr>
          <p:nvPr/>
        </p:nvCxnSpPr>
        <p:spPr>
          <a:xfrm>
            <a:off x="4381488" y="3500438"/>
            <a:ext cx="1428760" cy="214314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7864315" y="221376"/>
            <a:ext cx="3686887" cy="1257421"/>
          </a:xfrm>
          <a:prstGeom prst="wedgeEllipseCallout">
            <a:avLst>
              <a:gd name="adj1" fmla="val -50854"/>
              <a:gd name="adj2" fmla="val 6690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cannot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 since no call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available for A to access program at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040-A9B6-4AD7-BC8F-A0098E6C1F93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65" y="33746"/>
            <a:ext cx="842979" cy="7968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65" y="33746"/>
            <a:ext cx="740635" cy="70009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61498" y="111819"/>
            <a:ext cx="52621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Checking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8382016" y="2166385"/>
            <a:ext cx="3543650" cy="1548367"/>
          </a:xfrm>
          <a:prstGeom prst="wedgeEllipseCallout">
            <a:avLst>
              <a:gd name="adj1" fmla="val -82187"/>
              <a:gd name="adj2" fmla="val -2762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can access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 since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 available for B to access program at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146050" y="825912"/>
            <a:ext cx="3122163" cy="1841297"/>
          </a:xfrm>
          <a:prstGeom prst="wedgeEllipseCallout">
            <a:avLst>
              <a:gd name="adj1" fmla="val 136913"/>
              <a:gd name="adj2" fmla="val 4633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can access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 since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 available for C to access program at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67214" y="4140876"/>
            <a:ext cx="32578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7"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program running at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= 3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call  an operating system routine at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=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or 0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(via a gate)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would cause the task's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to be set to 1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the operating system routine was finished.</a:t>
            </a:r>
          </a:p>
        </p:txBody>
      </p:sp>
    </p:spTree>
    <p:extLst>
      <p:ext uri="{BB962C8B-B14F-4D97-AF65-F5344CB8AC3E}">
        <p14:creationId xmlns:p14="http://schemas.microsoft.com/office/powerpoint/2010/main" val="25314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744" y="288058"/>
            <a:ext cx="9530080" cy="381000"/>
          </a:xfrm>
        </p:spPr>
        <p:txBody>
          <a:bodyPr>
            <a:noAutofit/>
          </a:bodyPr>
          <a:lstStyle/>
          <a:p>
            <a:pPr marL="971550" lvl="1" indent="-514350" algn="ctr" rtl="0">
              <a:spcBef>
                <a:spcPct val="0"/>
              </a:spcBef>
            </a:pPr>
            <a:r>
              <a:rPr lang="en-US" sz="54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CPL- Current Privilege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5512" y="887518"/>
            <a:ext cx="11118852" cy="4180871"/>
          </a:xfrm>
        </p:spPr>
        <p:txBody>
          <a:bodyPr>
            <a:noAutofit/>
          </a:bodyPr>
          <a:lstStyle/>
          <a:p>
            <a:pPr marL="396875" lvl="1" indent="-34448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level of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executing program or task.</a:t>
            </a:r>
          </a:p>
          <a:p>
            <a:pPr marL="396875" lvl="1" indent="-34448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stored </a:t>
            </a:r>
            <a:r>
              <a:rPr lang="en-US" sz="2200" b="1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0 and 1</a:t>
            </a:r>
            <a:r>
              <a:rPr lang="en-US" sz="2200" b="1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registers CS and SS.</a:t>
            </a:r>
          </a:p>
          <a:p>
            <a:pPr marL="396875" lvl="1" indent="-34448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is equal to the privilege level of Code Segment from which instruction is executed.</a:t>
            </a:r>
          </a:p>
          <a:p>
            <a:pPr marL="396875" lvl="1" indent="-34448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changes the CPL</a:t>
            </a:r>
            <a:r>
              <a:rPr lang="en-US" sz="2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program control is transferred to Code Segment with Different privilege level.</a:t>
            </a:r>
            <a:endParaRPr lang="en-US" sz="2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 lvl="1" indent="-34448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task's CPL may only be changed by control transfers through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descriptors </a:t>
            </a:r>
            <a:r>
              <a:rPr lang="en-US" sz="22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code segment with a different privilege level</a:t>
            </a:r>
            <a:r>
              <a:rPr lang="en-US" sz="2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6875" lvl="1" indent="-34448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program running at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= 3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call  an operating system routine at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= 1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(via a gate)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would cause the task's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to be set to 1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the operating system routine was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finished.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398" y="80141"/>
            <a:ext cx="842979" cy="7968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D2FE-9373-48CD-AB95-0ECD85DCF00C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77" y="5068389"/>
            <a:ext cx="5402234" cy="1082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795" y="4924698"/>
            <a:ext cx="5040080" cy="1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6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15" y="184990"/>
            <a:ext cx="10972800" cy="54684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Requested Privilege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evel (RPL)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14" y="793750"/>
            <a:ext cx="11282037" cy="5346700"/>
          </a:xfrm>
        </p:spPr>
        <p:txBody>
          <a:bodyPr>
            <a:noAutofit/>
          </a:bodyPr>
          <a:lstStyle/>
          <a:p>
            <a:pPr indent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privilege level of the original supplier of the selector.</a:t>
            </a:r>
          </a:p>
          <a:p>
            <a:pPr indent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RPL is determined by the least two significant bits of a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data or code segment to be accessed.</a:t>
            </a:r>
          </a:p>
          <a:p>
            <a:pPr indent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checks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 along with the CPL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if access to a segment is allowed.</a:t>
            </a:r>
          </a:p>
          <a:p>
            <a:pPr indent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 &gt; CPL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RPL overrides the CPL and vice versa.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RPL is used to insure that privileged code does not access a segment on behalf of Application program, unless the program itself has access privilege to that segment.</a:t>
            </a:r>
          </a:p>
          <a:p>
            <a:pPr indent="0" algn="just">
              <a:lnSpc>
                <a:spcPct val="11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21577" y="6356350"/>
            <a:ext cx="6858000" cy="365125"/>
          </a:xfrm>
        </p:spPr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3084"/>
            <a:ext cx="842979" cy="7968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1A02-9751-42B6-9B99-A803FBC694BD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3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43" y="121448"/>
            <a:ext cx="10972800" cy="67786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Requested 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evel 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43" y="996899"/>
            <a:ext cx="10972800" cy="521176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RPL of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selector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data segment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software control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at a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set the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 for a data segment selector to 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With the RPL set to 0,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CPL checks, not the RPL checks, will provide protection against deliberate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direct attempts to violate privilege-level security for the data segment.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prevent these types of privilege-level-check violations, a program or procedure can check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privileges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it receives a data-segment selector from another procedure.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ARPL-access privilege).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64" y="117568"/>
            <a:ext cx="842979" cy="7968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60D6-0328-474D-9318-400B10D5866C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83008D6-324E-49E0-AAA0-74B87DC290AB}" type="datetime1">
              <a:rPr lang="en-US" smtClean="0"/>
              <a:t>4/19/2023</a:t>
            </a:fld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Microprocessor Architecture and Internet of Things_CET3014B    Unit 4      2022-23     S4  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119855" y="328351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2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2"/>
          <p:cNvSpPr txBox="1"/>
          <p:nvPr/>
        </p:nvSpPr>
        <p:spPr>
          <a:xfrm>
            <a:off x="944559" y="233224"/>
            <a:ext cx="81909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Structure - SY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516" y="1033185"/>
            <a:ext cx="10403448" cy="52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80"/>
            <a:ext cx="10972800" cy="715962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Check</a:t>
            </a:r>
            <a:endParaRPr lang="en-US" sz="3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624" y="859809"/>
            <a:ext cx="11136268" cy="518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2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------(Accessing)----</a:t>
            </a:r>
            <a:r>
              <a:rPr lang="en-US" sz="32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Data </a:t>
            </a:r>
            <a:r>
              <a:rPr lang="en-US" sz="3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Segment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rgbClr val="300DC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----(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)---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Conforming Code Segment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[C=1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------(Accessing)----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Non Conforming Code Segment   </a:t>
            </a:r>
            <a:endParaRPr lang="en-US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DPL  = CPL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 algn="ctr">
              <a:buNone/>
            </a:pP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checking conditions based on </a:t>
            </a:r>
          </a:p>
          <a:p>
            <a:pPr marL="914400" lvl="1" indent="-514350" algn="ctr">
              <a:buNone/>
            </a:pP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RPL, DPL and CPL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D23E-9DA2-4E20-8A15-FAA53765D1BF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869" y="57680"/>
            <a:ext cx="723331" cy="6837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8287" y="1384541"/>
            <a:ext cx="395330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00DC3"/>
                </a:solidFill>
              </a:rPr>
              <a:t>Code Accessing Data</a:t>
            </a:r>
          </a:p>
          <a:p>
            <a:pPr marL="342900" lvl="1" indent="-342900">
              <a:buNone/>
            </a:pPr>
            <a:r>
              <a:rPr lang="en-US" sz="2400" b="1" dirty="0" smtClean="0">
                <a:solidFill>
                  <a:srgbClr val="300DC3"/>
                </a:solidFill>
              </a:rPr>
              <a:t>DPL  </a:t>
            </a:r>
            <a:r>
              <a:rPr lang="en-US" sz="2400" b="1" dirty="0">
                <a:solidFill>
                  <a:srgbClr val="300DC3"/>
                </a:solidFill>
              </a:rPr>
              <a:t>&gt;=   Max(CPL, RPL) </a:t>
            </a:r>
          </a:p>
        </p:txBody>
      </p:sp>
    </p:spTree>
    <p:extLst>
      <p:ext uri="{BB962C8B-B14F-4D97-AF65-F5344CB8AC3E}">
        <p14:creationId xmlns:p14="http://schemas.microsoft.com/office/powerpoint/2010/main" val="17696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63" y="-93434"/>
            <a:ext cx="11138583" cy="61439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check for 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DS: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600" b="1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------(Accessing)----</a:t>
            </a:r>
            <a:r>
              <a:rPr lang="en-US" sz="3600" b="1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Data Segment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73" y="75145"/>
            <a:ext cx="750627" cy="70953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6521" y="1335179"/>
            <a:ext cx="8183880" cy="462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E34F-30F1-496C-A51E-65376E259BB5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7144" y="1633532"/>
            <a:ext cx="395330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00DC3"/>
                </a:solidFill>
              </a:rPr>
              <a:t>Code Accessing Data</a:t>
            </a:r>
          </a:p>
          <a:p>
            <a:pPr marL="342900" lvl="1" indent="-342900">
              <a:buNone/>
            </a:pPr>
            <a:r>
              <a:rPr lang="en-US" sz="2400" b="1" dirty="0" smtClean="0">
                <a:solidFill>
                  <a:srgbClr val="300DC3"/>
                </a:solidFill>
              </a:rPr>
              <a:t>DPL  </a:t>
            </a:r>
            <a:r>
              <a:rPr lang="en-US" sz="2400" b="1" dirty="0">
                <a:solidFill>
                  <a:srgbClr val="300DC3"/>
                </a:solidFill>
              </a:rPr>
              <a:t>&gt;=   Max(CPL, RPL)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-10316" y="1266837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500337" y="2698733"/>
            <a:ext cx="2230109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1" indent="-342900">
              <a:buNone/>
            </a:pPr>
            <a:r>
              <a:rPr lang="en-US" sz="3600" b="1" dirty="0">
                <a:solidFill>
                  <a:srgbClr val="300DC3"/>
                </a:solidFill>
              </a:rPr>
              <a:t>DPL  </a:t>
            </a:r>
            <a:r>
              <a:rPr lang="en-US" sz="3600" b="1" dirty="0" smtClean="0">
                <a:solidFill>
                  <a:srgbClr val="300DC3"/>
                </a:solidFill>
              </a:rPr>
              <a:t>=3</a:t>
            </a:r>
          </a:p>
          <a:p>
            <a:pPr marL="342900" lvl="1" indent="-342900">
              <a:buNone/>
            </a:pPr>
            <a:r>
              <a:rPr lang="en-US" sz="3600" b="1" dirty="0" smtClean="0">
                <a:solidFill>
                  <a:srgbClr val="300DC3"/>
                </a:solidFill>
              </a:rPr>
              <a:t>CPL  =2</a:t>
            </a:r>
          </a:p>
          <a:p>
            <a:pPr marL="342900" lvl="1" indent="-342900">
              <a:buNone/>
            </a:pPr>
            <a:r>
              <a:rPr lang="en-US" sz="3600" b="1" dirty="0" smtClean="0">
                <a:solidFill>
                  <a:srgbClr val="300DC3"/>
                </a:solidFill>
              </a:rPr>
              <a:t>RPL  </a:t>
            </a:r>
            <a:r>
              <a:rPr lang="en-US" sz="3600" b="1" dirty="0">
                <a:solidFill>
                  <a:srgbClr val="300DC3"/>
                </a:solidFill>
              </a:rPr>
              <a:t>=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64264" y="4867117"/>
            <a:ext cx="965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None/>
            </a:pPr>
            <a:r>
              <a:rPr lang="en-US" sz="2800" b="1" dirty="0" smtClean="0">
                <a:solidFill>
                  <a:srgbClr val="300DC3"/>
                </a:solidFill>
              </a:rPr>
              <a:t>3</a:t>
            </a:r>
            <a:endParaRPr lang="en-US" sz="2800" b="1" dirty="0">
              <a:solidFill>
                <a:srgbClr val="300DC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1400" y="21087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00DC3"/>
                </a:solidFill>
              </a:rPr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678750" y="36485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00DC3"/>
                </a:solidFill>
              </a:rPr>
              <a:t>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343755" y="5390337"/>
            <a:ext cx="653369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access operand in Data Segment,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segment selector must be loaded into the data segment register (DS,ES,FS or GS) or SS</a:t>
            </a:r>
          </a:p>
        </p:txBody>
      </p:sp>
    </p:spTree>
    <p:extLst>
      <p:ext uri="{BB962C8B-B14F-4D97-AF65-F5344CB8AC3E}">
        <p14:creationId xmlns:p14="http://schemas.microsoft.com/office/powerpoint/2010/main" val="19605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25" y="235283"/>
            <a:ext cx="10515600" cy="5393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check for </a:t>
            </a:r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endParaRPr 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1051" y="902275"/>
            <a:ext cx="9129898" cy="458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938"/>
            <a:ext cx="842979" cy="79683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898E-263A-4116-A30D-03BA866806DC}" type="datetime1">
              <a:rPr lang="en-US" smtClean="0"/>
              <a:t>4/19/2023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30927" y="979592"/>
            <a:ext cx="395330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00DC3"/>
                </a:solidFill>
              </a:rPr>
              <a:t>Code Accessing Data</a:t>
            </a:r>
          </a:p>
          <a:p>
            <a:pPr marL="342900" lvl="1" indent="-342900">
              <a:buNone/>
            </a:pPr>
            <a:r>
              <a:rPr lang="en-US" sz="2400" b="1" dirty="0" smtClean="0">
                <a:solidFill>
                  <a:srgbClr val="300DC3"/>
                </a:solidFill>
              </a:rPr>
              <a:t>DPL  </a:t>
            </a:r>
            <a:r>
              <a:rPr lang="en-US" sz="2400" b="1" dirty="0">
                <a:solidFill>
                  <a:srgbClr val="300DC3"/>
                </a:solidFill>
              </a:rPr>
              <a:t>&gt;=   Max(CPL, RPL) </a:t>
            </a:r>
          </a:p>
        </p:txBody>
      </p:sp>
    </p:spTree>
    <p:extLst>
      <p:ext uri="{BB962C8B-B14F-4D97-AF65-F5344CB8AC3E}">
        <p14:creationId xmlns:p14="http://schemas.microsoft.com/office/powerpoint/2010/main" val="26014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20"/>
            <a:ext cx="9530080" cy="626394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check for 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8192" y="882053"/>
            <a:ext cx="11020631" cy="5382221"/>
          </a:xfrm>
        </p:spPr>
        <p:txBody>
          <a:bodyPr>
            <a:noAutofit/>
          </a:bodyPr>
          <a:lstStyle/>
          <a:p>
            <a:pPr indent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operand from Data Segment, the segment selector must be loaded into the data segment register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(DS,ES,FS or GS) or SS</a:t>
            </a:r>
          </a:p>
          <a:p>
            <a:pPr indent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performs privilege check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(CPL,RPL,DPL)</a:t>
            </a:r>
          </a:p>
          <a:p>
            <a:pPr indent="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loads segment selector into segment register if the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numerically greater than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 to both the CPL and RPL,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Protection fault is generated and segment register is not loaded 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&gt;= Max(CPL and RPL)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3&gt;=max(2 and 1)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42979" cy="7968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3E8C-F052-468D-B5B3-C78887F6C6B1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3482" y="4674463"/>
            <a:ext cx="4405341" cy="146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8760044" y="5694001"/>
            <a:ext cx="306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None/>
            </a:pPr>
            <a:r>
              <a:rPr lang="en-US" sz="2800" b="1" dirty="0" smtClean="0">
                <a:solidFill>
                  <a:srgbClr val="300DC3"/>
                </a:solidFill>
              </a:rPr>
              <a:t>3</a:t>
            </a:r>
            <a:endParaRPr lang="en-US" sz="2800" b="1" dirty="0">
              <a:solidFill>
                <a:srgbClr val="300DC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57448" y="4674462"/>
            <a:ext cx="218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0DC3"/>
                </a:solidFill>
              </a:rPr>
              <a:t>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9066740" y="5164397"/>
            <a:ext cx="218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0DC3"/>
                </a:solidFill>
              </a:rPr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99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7698"/>
            <a:ext cx="11830081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Checking When Accessing Data Segments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477" y="0"/>
            <a:ext cx="587421" cy="79683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397A-F5CF-4AC8-A0D2-70E7952C4AEC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263" y="6356350"/>
            <a:ext cx="6217920" cy="365125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Microprocessor Architecture and Internet of Things_CET3014B    Unit 4      2022-23     S4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6825" y="89894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68130" y="5648464"/>
            <a:ext cx="89572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&gt;= Max(CPL and RPL)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73506" y="1681953"/>
            <a:ext cx="4877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Q1.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DS E using E1 selector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070512" y="2733438"/>
            <a:ext cx="5255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Q2.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CS- 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DS E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 selector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003290" y="4060789"/>
            <a:ext cx="545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Q3. 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DS E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 selector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975554" y="4998984"/>
            <a:ext cx="5077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Q4. 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DS E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 selector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" y="1024974"/>
            <a:ext cx="6924675" cy="48196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931718" y="2056977"/>
            <a:ext cx="5403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Q1. Ans: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DS E using E1 selector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321594" y="1077876"/>
            <a:ext cx="337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Quiz: Answer is in Able or Unable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973506" y="3302472"/>
            <a:ext cx="5255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Q2. Ans: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CS- B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access DS E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 selector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966150" y="4579333"/>
            <a:ext cx="545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Q3. Ans: 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E using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 selector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6925079" y="5360378"/>
            <a:ext cx="5345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Q4.Ans:  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E using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 selector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7113" y="624864"/>
            <a:ext cx="7202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Segment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DS E using E1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7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594" y="-100119"/>
            <a:ext cx="10690131" cy="1121962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Segment : Privilege Access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(Answer)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2339" y="1527048"/>
            <a:ext cx="5020564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– A able to access DS E using E1 selector as,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of A and RPL of E1 = DPL E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CS- B able to access DS E using selector E2 as,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of B and RPL of E2 &lt; DPL of E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36" y="62445"/>
            <a:ext cx="842979" cy="79683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6700" y="1434854"/>
            <a:ext cx="6527800" cy="490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Left-Up Arrow 16"/>
          <p:cNvSpPr/>
          <p:nvPr/>
        </p:nvSpPr>
        <p:spPr>
          <a:xfrm flipH="1">
            <a:off x="3886203" y="2730500"/>
            <a:ext cx="1866900" cy="5969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eft-Up Arrow 17"/>
          <p:cNvSpPr/>
          <p:nvPr/>
        </p:nvSpPr>
        <p:spPr>
          <a:xfrm flipH="1">
            <a:off x="3733803" y="4457700"/>
            <a:ext cx="1866900" cy="5969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4539" y="4457700"/>
            <a:ext cx="3661664" cy="1641348"/>
          </a:xfrm>
          <a:prstGeom prst="ellipse">
            <a:avLst/>
          </a:prstGeom>
          <a:solidFill>
            <a:schemeClr val="bg2">
              <a:lumMod val="7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 &gt;= Max(CPL, RPL)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9A9E-B08B-46D3-AF58-00BAFA12AE5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4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51" y="164990"/>
            <a:ext cx="9530080" cy="626394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Segment : Privilege Access  (Answer)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3" y="1527048"/>
            <a:ext cx="5905500" cy="4572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C is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access DS E using selector E3 as,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of CS C and RPL of E3 &gt; DPL of DS E</a:t>
            </a: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D is unable to access DS E using selector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 as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of CS D &lt;  DPL of DS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751" y="79770"/>
            <a:ext cx="842979" cy="79683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8703" y="1358654"/>
            <a:ext cx="6083300" cy="490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4724400" y="2120900"/>
            <a:ext cx="17780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851400" y="5130800"/>
            <a:ext cx="17780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788" y="3202654"/>
            <a:ext cx="4095195" cy="1214446"/>
          </a:xfrm>
          <a:prstGeom prst="ellipse">
            <a:avLst/>
          </a:prstGeom>
          <a:solidFill>
            <a:schemeClr val="bg2">
              <a:lumMod val="7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 &gt;= Max(CPL, RPL)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0E2A-6432-49C8-8301-5B8D37B0FB3E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655" y="183011"/>
            <a:ext cx="9530080" cy="626394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check :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0728" y="979592"/>
            <a:ext cx="7390312" cy="49197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CPL 0: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Segment at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 are accessible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CPL 1: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PL 1 through 3 </a:t>
            </a: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accessible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300D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CPL 2: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at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2 to 3</a:t>
            </a: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accessible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300D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CPL 3: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PL 3 </a:t>
            </a:r>
            <a:r>
              <a:rPr lang="en-US" sz="28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only accessible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47" y="76829"/>
            <a:ext cx="842979" cy="7968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732B-0CE0-4F5F-A89F-EE1202D2377D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2605" y="4392568"/>
            <a:ext cx="4575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 of segment selector can 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override 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addressable domain of </a:t>
            </a:r>
            <a:r>
              <a:rPr 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7308431" y="1040639"/>
            <a:ext cx="5364080" cy="100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max (CPL,RPL) &lt;= DPL, Access allowed.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CPL=RPL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07064"/>
              </p:ext>
            </p:extLst>
          </p:nvPr>
        </p:nvGraphicFramePr>
        <p:xfrm>
          <a:off x="7989239" y="2016148"/>
          <a:ext cx="400246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79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CPL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Data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</a:rPr>
                        <a:t> segments accessed 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(DPL)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4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0,1,2,3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4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1,2,3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4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27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793" y="162384"/>
            <a:ext cx="9144000" cy="589800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in Code Segments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4287" y="1656665"/>
            <a:ext cx="6585946" cy="496638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 a data-segment register with a segment selector for a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nonconforming, readable code segment.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 a data-segment register with a segment selector for a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conforming, readable, code segment.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3: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code-segment override prefix (CS)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read a readable, code segment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whose selector is already loaded in the CS register.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BL,CS:[ESI]</a:t>
            </a:r>
          </a:p>
          <a:p>
            <a:pPr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869" y="57680"/>
            <a:ext cx="723331" cy="6837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E08C-ACCB-423A-804C-B16B7003FB8C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0233" y="1586814"/>
            <a:ext cx="5145206" cy="45550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1: The </a:t>
            </a:r>
            <a:r>
              <a:rPr lang="en-US" sz="22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rules for accessing data segments apply to method 1</a:t>
            </a:r>
            <a:r>
              <a:rPr lang="en-US" sz="2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300D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 is always valid because the privilege level of a conforming code segment is effectively the same as the CPL, regardless of its DPL.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3 is always valid because the DPL of the code segment selected by the CS register is the same as the CPL</a:t>
            </a:r>
            <a:r>
              <a:rPr lang="en-US" sz="24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4836" y="2499355"/>
            <a:ext cx="3823461" cy="46166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DPL  &gt;=   Max(CPL, RPL)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797396"/>
            <a:ext cx="1104964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instances it may be desirable to access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contained in a code segment.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6051" y="708874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8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04969"/>
            <a:ext cx="11353800" cy="3537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control transfers are carried out with the-----------------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B917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B917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B917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B917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B917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IRET instructions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IRET instruction is used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an interrupt service procedure to return execution to the interrupted program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B917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and Interrupt mechanisms.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9989"/>
            <a:ext cx="842979" cy="79683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9A52-7A3D-4AD2-AE0D-863F5E43B8C5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7886" y="6356350"/>
            <a:ext cx="5475514" cy="365125"/>
          </a:xfrm>
        </p:spPr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46511" y="96665"/>
            <a:ext cx="10454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Checking When Transferring Program Control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Segments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879280"/>
            <a:ext cx="10942046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JMP, CALL, and RET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transfer program control within the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code segment, so privilege-level checks are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performed.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4335" y="120496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1484744" y="621758"/>
            <a:ext cx="10515600" cy="43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CCA LCA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EFA2839E-7321-41FF-A1BC-B1AAA5AEFFE9}" type="datetime1">
              <a:rPr lang="en-US" smtClean="0"/>
              <a:t>4/19/2023</a:t>
            </a:fld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Microprocessor Architecture and Internet of Things_CET3014B    Unit 4      2022-23     S4  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69848" y="13063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 rot="10800000" flipH="1">
            <a:off x="77354" y="927697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3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3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61" y="1005916"/>
            <a:ext cx="10859512" cy="52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104" y="186329"/>
            <a:ext cx="10972800" cy="758952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</a:t>
            </a:r>
            <a:r>
              <a:rPr lang="en-US" sz="3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Checking When </a:t>
            </a:r>
            <a:r>
              <a:rPr lang="en-US" sz="3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lang="en-US" sz="31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3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322"/>
            <a:ext cx="10931434" cy="3298391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can be either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conforming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nonconforming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of execution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code (e.g. CPL=3)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privileged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segment(e.g. CPL=1)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continue at the current privilege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  (i.e. CPL=3).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transfer of execution from code segment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nonconforming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at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privilege 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general-protection exception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(#GP), unless a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 gate is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16" y="109992"/>
            <a:ext cx="709578" cy="74981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88668"/>
            <a:ext cx="3860800" cy="232850"/>
          </a:xfrm>
        </p:spPr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1A11-5459-4964-A3CF-F9BEBAE5974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509518"/>
            <a:ext cx="5737633" cy="1469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confirming code segment 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 is replaced by DPL after successful access</a:t>
            </a:r>
          </a:p>
          <a:p>
            <a:pPr lvl="1">
              <a:lnSpc>
                <a:spcPct val="11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field indicates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CPL    </a:t>
            </a:r>
          </a:p>
          <a:p>
            <a:pPr lvl="1">
              <a:lnSpc>
                <a:spcPct val="110000"/>
              </a:lnSpc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DPL  = CPL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endParaRPr lang="en-US" sz="51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4232" y="4597298"/>
            <a:ext cx="5135402" cy="1427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Confirming Code Segment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RPL field status is retained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&gt;= DPL 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9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511" y="96665"/>
            <a:ext cx="1045418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Level Checking When Transferring Program Control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Code Segments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39665"/>
            <a:ext cx="11075126" cy="4847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can reference another code segment in any of four ways: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operand contains the </a:t>
            </a:r>
            <a:r>
              <a:rPr lang="en-US" sz="2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selec</a:t>
            </a:r>
            <a:r>
              <a:rPr lang="en-US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target  code segment.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operand points to a </a:t>
            </a:r>
            <a:r>
              <a:rPr lang="en-US" sz="2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call-gate descriptor, </a:t>
            </a:r>
            <a:r>
              <a:rPr lang="en-US" sz="29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the segment selector for the target code segment.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operand points to a </a:t>
            </a:r>
            <a:r>
              <a:rPr lang="en-US" sz="2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TSS,</a:t>
            </a:r>
            <a:r>
              <a:rPr lang="en-US" sz="2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the segment selector for the target code segment.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operand points to a </a:t>
            </a:r>
            <a:r>
              <a:rPr lang="en-US" sz="2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gate, </a:t>
            </a:r>
            <a:r>
              <a:rPr lang="en-US" sz="29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points to a TSS, which in turn contains the segment selector for the target code segment.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6665"/>
            <a:ext cx="842979" cy="79683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979-7A84-4EAF-ACE4-B7DE1848AB9F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-10316" y="1164025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7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353" y="-105648"/>
            <a:ext cx="10814420" cy="14537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accessing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confirming code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segments)</a:t>
            </a:r>
            <a:b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r="1388" b="8073"/>
          <a:stretch/>
        </p:blipFill>
        <p:spPr bwMode="auto">
          <a:xfrm>
            <a:off x="1470658" y="2095959"/>
            <a:ext cx="8312973" cy="407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91440"/>
            <a:ext cx="842979" cy="79683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257B-ECBE-4518-96F9-6D186FE7BC42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72515" y="2375480"/>
            <a:ext cx="4448479" cy="1394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CPL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493" y="837908"/>
            <a:ext cx="112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)--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Non Conforming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Code Segment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C=0]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9094" y="1394277"/>
            <a:ext cx="6356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Jumps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Code Segments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2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4052" y="-27784"/>
            <a:ext cx="11208589" cy="8715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accessing Code (Non confirming code segments)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0315" y="3179960"/>
            <a:ext cx="2643206" cy="8809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 B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= 2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242" y="1979801"/>
            <a:ext cx="2071702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A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= 3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8448" y="1822639"/>
            <a:ext cx="2571768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 Register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 = 3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961" y="3278164"/>
            <a:ext cx="2071702" cy="9610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= 2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4167" y="3251398"/>
            <a:ext cx="2500330" cy="892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 Register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 = 2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3804" y="4823035"/>
            <a:ext cx="2071702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=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9886" y="4965911"/>
            <a:ext cx="235745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Segment  Register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RPL =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98778" y="4144374"/>
            <a:ext cx="1428760" cy="11422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5698778" y="3567327"/>
            <a:ext cx="821537" cy="531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770216" y="2179829"/>
            <a:ext cx="1466607" cy="1000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4424" y="2108392"/>
            <a:ext cx="75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4424" y="4534784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626944" y="2108391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691122" y="3581823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626944" y="5251663"/>
            <a:ext cx="57150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97E4-AF3E-4DF2-9D35-9FE195FBFA58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26943" y="6356350"/>
            <a:ext cx="6961193" cy="365125"/>
          </a:xfrm>
        </p:spPr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13158" y="963039"/>
            <a:ext cx="4128568" cy="1394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CPL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5242" y="872512"/>
            <a:ext cx="2071702" cy="85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Code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20" y="56935"/>
            <a:ext cx="690113" cy="6523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8662" y="4602338"/>
            <a:ext cx="5493338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code segment can access another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conforming code segment with different privilege level only using a special descriptor 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“Call Gate”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discussed later in the unit.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18" grpId="0" animBg="1"/>
      <p:bldP spid="19" grpId="0" animBg="1"/>
      <p:bldP spid="20" grpId="0" animBg="1"/>
      <p:bldP spid="26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"/>
            <a:ext cx="10972800" cy="8082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accessing Code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(Conforming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633" y="1610293"/>
            <a:ext cx="11139578" cy="433330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called by a code with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&gt;= DPL 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destination code segment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Conforms to the privilege level of the caller code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If PL 3 code transfers control to a conforming code segment then conforming code runs at CPL=3.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does not change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sharing by codes with different privilege levels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math libraries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20" y="56935"/>
            <a:ext cx="690113" cy="65233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811E-592F-40DB-A52D-DAE2E4792125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803" y="898172"/>
            <a:ext cx="1124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------(Accessing)----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Conforming Code Segment [C=1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27225" y="277831"/>
            <a:ext cx="841725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Code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Code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Confirming Code Segment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265" y="0"/>
            <a:ext cx="596033" cy="68416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A73-4401-41CF-8530-9B8B956D9426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7264" y="6356350"/>
            <a:ext cx="4114800" cy="365125"/>
          </a:xfrm>
        </p:spPr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98718" y="81180"/>
            <a:ext cx="4218432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D is a conforming code segment. </a:t>
            </a:r>
            <a:endParaRPr lang="en-US" sz="23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 smtClean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300" dirty="0">
                <a:solidFill>
                  <a:srgbClr val="300D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calling procedures in both code segment A and B can access code segment D (using either segment selector D1 or D2, respectively), because they both have CPLs that are greater than or equal to the DPL of the conforming code segment. </a:t>
            </a:r>
            <a:endParaRPr lang="en-US" sz="2300" dirty="0" smtClean="0">
              <a:solidFill>
                <a:srgbClr val="300D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solidFill>
                <a:srgbClr val="300D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conforming code segments, the DPL represents the numerically lowest privilege level that a calling procedure may be at to successfully make a call to the code segment.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4" y="1030042"/>
            <a:ext cx="6715125" cy="5181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96491" y="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48172" y="5216825"/>
            <a:ext cx="2556726" cy="584775"/>
          </a:xfrm>
          <a:prstGeom prst="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&gt;= DPL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056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67" y="49245"/>
            <a:ext cx="11432447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accessing Code 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(Conforming Code Segments:) Summary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42" y="960552"/>
            <a:ext cx="11137392" cy="512368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defined with </a:t>
            </a:r>
            <a:r>
              <a:rPr lang="en-US" sz="9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privilege levels.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impart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privileges.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remove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privileges.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alter RPL bits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Code segment register.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shared by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at all privilege levels.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</a:t>
            </a:r>
            <a:r>
              <a:rPr lang="en-US" sz="1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libraries, exception handlers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called by a code with </a:t>
            </a:r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&gt;= DPL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destination code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generates a general-protection exception (#GP) only if (</a:t>
            </a:r>
            <a:r>
              <a:rPr lang="en-US" sz="9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&lt;= DPL)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CPL is less than the DPL.</a:t>
            </a:r>
            <a:r>
              <a:rPr lang="en-US" sz="9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9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selector RPL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destination code segment is </a:t>
            </a:r>
            <a:r>
              <a:rPr lang="en-US" sz="9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checked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segment is a conforming code segment.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709" y="49245"/>
            <a:ext cx="731459" cy="69141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D651-8244-46ED-9AD5-20B0574F9B06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10"/>
          <p:cNvSpPr txBox="1">
            <a:spLocks noGrp="1"/>
          </p:cNvSpPr>
          <p:nvPr>
            <p:ph type="dt" idx="10"/>
          </p:nvPr>
        </p:nvSpPr>
        <p:spPr>
          <a:xfrm>
            <a:off x="1041889" y="633637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F0213FF-C08F-4B19-BE04-3C55EDDBC58E}" type="datetime1">
              <a:rPr lang="en-US" smtClean="0"/>
              <a:t>4/19/2023</a:t>
            </a:fld>
            <a:endParaRPr/>
          </a:p>
        </p:txBody>
      </p:sp>
      <p:sp>
        <p:nvSpPr>
          <p:cNvPr id="1820" name="Google Shape;1820;p110"/>
          <p:cNvSpPr txBox="1">
            <a:spLocks noGrp="1"/>
          </p:cNvSpPr>
          <p:nvPr>
            <p:ph type="ftr" idx="11"/>
          </p:nvPr>
        </p:nvSpPr>
        <p:spPr>
          <a:xfrm>
            <a:off x="4165600" y="635639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Microprocessor Architecture and Internet of Things_CET3014B    Unit 4      2022-23     S4  </a:t>
            </a:r>
            <a:endParaRPr/>
          </a:p>
        </p:txBody>
      </p:sp>
      <p:sp>
        <p:nvSpPr>
          <p:cNvPr id="1821" name="Google Shape;1821;p110"/>
          <p:cNvSpPr txBox="1">
            <a:spLocks noGrp="1"/>
          </p:cNvSpPr>
          <p:nvPr>
            <p:ph type="sldNum" idx="12"/>
          </p:nvPr>
        </p:nvSpPr>
        <p:spPr>
          <a:xfrm>
            <a:off x="8737600" y="63563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823" name="Google Shape;1823;p11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4" name="Google Shape;1824;p110"/>
          <p:cNvCxnSpPr/>
          <p:nvPr/>
        </p:nvCxnSpPr>
        <p:spPr>
          <a:xfrm flipH="1">
            <a:off x="882161" y="0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5" name="Google Shape;1825;p110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26" name="Google Shape;1826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0" y="62750"/>
            <a:ext cx="801911" cy="796834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p110"/>
          <p:cNvSpPr txBox="1">
            <a:spLocks noGrp="1"/>
          </p:cNvSpPr>
          <p:nvPr>
            <p:ph type="title"/>
          </p:nvPr>
        </p:nvSpPr>
        <p:spPr>
          <a:xfrm>
            <a:off x="146052" y="1117600"/>
            <a:ext cx="3497048" cy="214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 sz="4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br>
              <a:rPr lang="en-US" sz="4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Descriptor </a:t>
            </a:r>
            <a:br>
              <a:rPr lang="en-US" sz="4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br>
              <a:rPr lang="en-US" sz="4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4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S=0</a:t>
            </a:r>
            <a:endParaRPr sz="4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0" name="Google Shape;1830;p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4994" y="62750"/>
            <a:ext cx="9255269" cy="6799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5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771"/>
            <a:ext cx="10515600" cy="63659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 Descriptor</a:t>
            </a:r>
            <a:endParaRPr lang="en-IN" sz="6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93" y="2553876"/>
            <a:ext cx="11192691" cy="23039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define any memory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entry points in a more privileged code to which control can be transferred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way to inter level transfer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invoked using CALL instruction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(therefore name is CALL Gate)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4AFA-4A96-42E1-84F7-3AA50F7DB81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65" y="33746"/>
            <a:ext cx="842979" cy="796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84" y="824570"/>
            <a:ext cx="9315450" cy="169656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51995"/>
              </p:ext>
            </p:extLst>
          </p:nvPr>
        </p:nvGraphicFramePr>
        <p:xfrm>
          <a:off x="788193" y="5058074"/>
          <a:ext cx="1097279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6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62349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</a:p>
                    <a:p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  31:24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Seg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Limit 19:16</a:t>
                      </a:r>
                      <a:endParaRPr lang="en-IN" sz="1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DPL</a:t>
                      </a:r>
                    </a:p>
                    <a:p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  <a:p>
                      <a:endParaRPr lang="en-US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‘0’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marL="121920" marR="12192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3200" b="1" dirty="0" smtClean="0"/>
                        <a:t>TYPE</a:t>
                      </a:r>
                    </a:p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1100</a:t>
                      </a:r>
                      <a:endParaRPr lang="en-IN" sz="32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 </a:t>
                      </a:r>
                    </a:p>
                    <a:p>
                      <a:r>
                        <a:rPr lang="en-US" sz="1600" dirty="0" err="1" smtClean="0"/>
                        <a:t>Addr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23:16</a:t>
                      </a:r>
                      <a:endParaRPr lang="en-IN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 </a:t>
                      </a:r>
                    </a:p>
                    <a:p>
                      <a:r>
                        <a:rPr lang="en-US" sz="1600" dirty="0" err="1" smtClean="0"/>
                        <a:t>Addr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15:00</a:t>
                      </a:r>
                      <a:endParaRPr lang="en-IN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Segment</a:t>
                      </a:r>
                    </a:p>
                    <a:p>
                      <a:r>
                        <a:rPr lang="en-IN" sz="1600" dirty="0" smtClean="0"/>
                        <a:t>Limit</a:t>
                      </a:r>
                    </a:p>
                    <a:p>
                      <a:r>
                        <a:rPr lang="en-IN" sz="1600" dirty="0" smtClean="0"/>
                        <a:t>15:00</a:t>
                      </a:r>
                      <a:endParaRPr lang="en-IN" sz="16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73905" y="4652217"/>
            <a:ext cx="5467349" cy="428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Segment Descriptor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-65314"/>
            <a:ext cx="11357261" cy="831604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Non Conforming Code Segment 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using </a:t>
            </a:r>
            <a:r>
              <a:rPr lang="en-US" sz="3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Gates</a:t>
            </a:r>
            <a:endParaRPr lang="en-IN" sz="3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C47-229D-4D7E-81C6-1A80B9328EC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1943" y="6356350"/>
            <a:ext cx="5671457" cy="365125"/>
          </a:xfrm>
        </p:spPr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32" y="-187"/>
            <a:ext cx="691165" cy="65333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-200298" y="717508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48" y="873106"/>
            <a:ext cx="4768452" cy="51705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23" y="699655"/>
            <a:ext cx="62960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880265" y="661155"/>
            <a:ext cx="10515600" cy="43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wise distribution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CCA-70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B96EEA9-2AF3-44E7-88CA-91F9C400F1D1}" type="datetime1">
              <a:rPr lang="en-US" smtClean="0"/>
              <a:t>4/19/2023</a:t>
            </a:fld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Microprocessor Architecture and Internet of Things_CET3014B    Unit 4      2022-23     S4  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69848" y="13063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 rot="10800000" flipH="1">
            <a:off x="77354" y="927697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3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3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198" y="1129067"/>
            <a:ext cx="9869056" cy="4135660"/>
          </a:xfrm>
          <a:prstGeom prst="rect">
            <a:avLst/>
          </a:prstGeom>
        </p:spPr>
      </p:pic>
      <p:sp>
        <p:nvSpPr>
          <p:cNvPr id="14" name="Google Shape;129;p3"/>
          <p:cNvSpPr txBox="1">
            <a:spLocks/>
          </p:cNvSpPr>
          <p:nvPr/>
        </p:nvSpPr>
        <p:spPr>
          <a:xfrm>
            <a:off x="1648614" y="5694001"/>
            <a:ext cx="10515600" cy="43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LCA-30 Marks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83" y="87983"/>
            <a:ext cx="11818559" cy="102773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---(Accessing)--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Non Conforming Code Segment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/>
            </a:r>
            <a:b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[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C=0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 using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Gates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952" y="1061556"/>
            <a:ext cx="11239190" cy="535700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controlled transfers of program control between different privilege levels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the code segment to be accessed.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an entry point for a procedure in the specified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privilege level required for a caller trying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switch occurs, it specifies the number of optional parameters to be copied between stacks.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size of values to be pushed onto the target stack: 16-bit gates force 16-bit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32-bit gates force 32-bit pushes.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whether the call-gate descriptor is valid.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9D3A-4534-43BF-A0E1-083D325F943B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65" y="33746"/>
            <a:ext cx="842979" cy="79683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0" y="1047702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48142"/>
            <a:ext cx="11178395" cy="102773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Check Rules for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using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95E-B95E-4A88-BAE4-CC83DCC02766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65" y="33746"/>
            <a:ext cx="842979" cy="7968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30728" y="979592"/>
            <a:ext cx="5585867" cy="4832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Gate-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indicates numerically highest privilege level that the currently executing program  can be and still able to access the call gate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 if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 value in a call gate descriptor is 1 then only programs running at a CPL 0 or 1 can access the Call gate i.e.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 &lt;= DPL(Call gate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DPL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Max(RPL, CPL) &lt;= Gate DPL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calls to the more privileged code segment are allowed.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1" y="987919"/>
            <a:ext cx="5920338" cy="50209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09117" y="4809064"/>
            <a:ext cx="3157272" cy="584775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DPL &lt;= Max(RPL, CPL) &lt;= Gate DPL</a:t>
            </a:r>
          </a:p>
        </p:txBody>
      </p:sp>
    </p:spTree>
    <p:extLst>
      <p:ext uri="{BB962C8B-B14F-4D97-AF65-F5344CB8AC3E}">
        <p14:creationId xmlns:p14="http://schemas.microsoft.com/office/powerpoint/2010/main" val="41750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54" y="-37011"/>
            <a:ext cx="11248385" cy="102773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Check Rules for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using 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Gates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Example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E5B7-E5D8-4D50-85E2-F01BD8CB46E8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65" y="33746"/>
            <a:ext cx="842979" cy="79683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43" y="916747"/>
            <a:ext cx="76962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538" y="108775"/>
            <a:ext cx="10972800" cy="6547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0660BD-CE14-4B62-ADE9-7D00BE0D86FE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8" y="892219"/>
            <a:ext cx="10797222" cy="5372056"/>
          </a:xfrm>
          <a:prstGeom prst="rect">
            <a:avLst/>
          </a:prstGeom>
        </p:spPr>
      </p:pic>
      <p:pic>
        <p:nvPicPr>
          <p:cNvPr id="8" name="Google Shape;5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61" y="62693"/>
            <a:ext cx="819451" cy="774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555;p30"/>
          <p:cNvCxnSpPr/>
          <p:nvPr/>
        </p:nvCxnSpPr>
        <p:spPr>
          <a:xfrm flipV="1">
            <a:off x="55761" y="809579"/>
            <a:ext cx="12624471" cy="3655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556;p3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1" name="Google Shape;557;p30"/>
          <p:cNvCxnSpPr/>
          <p:nvPr/>
        </p:nvCxnSpPr>
        <p:spPr>
          <a:xfrm flipH="1">
            <a:off x="773905" y="51699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558;p30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435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337" y="86367"/>
            <a:ext cx="10515600" cy="5246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596" y="1002314"/>
            <a:ext cx="10972800" cy="50701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 gate is used to transfer program control to a more privileged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nonconforming code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(that is, when the DPL of the nonconforming destination code segment is less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CPL), the processor automatically switches to the stack for the destination code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segment’s privilege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switching is carried out to prevent more privileged procedures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crashing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insufficient stack space. It also prevents less privileged procedures from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interfering (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accident or intent) with more privileged procedures through a shared stack.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5341AB-936A-4789-BDC3-B3A2BE4FD95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55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761" y="62693"/>
            <a:ext cx="819451" cy="774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555;p30"/>
          <p:cNvCxnSpPr/>
          <p:nvPr/>
        </p:nvCxnSpPr>
        <p:spPr>
          <a:xfrm flipV="1">
            <a:off x="55761" y="809579"/>
            <a:ext cx="12624471" cy="3655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556;p3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0" name="Google Shape;557;p30"/>
          <p:cNvCxnSpPr/>
          <p:nvPr/>
        </p:nvCxnSpPr>
        <p:spPr>
          <a:xfrm flipH="1">
            <a:off x="773905" y="51699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558;p30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200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556" y="269103"/>
            <a:ext cx="10972800" cy="604378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access other code segment</a:t>
            </a:r>
            <a:endParaRPr lang="en-US" sz="5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10B0BD3-E914-40A7-99A3-F828942BBD4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02640"/>
              </p:ext>
            </p:extLst>
          </p:nvPr>
        </p:nvGraphicFramePr>
        <p:xfrm>
          <a:off x="1143723" y="1115449"/>
          <a:ext cx="10508346" cy="4113664"/>
        </p:xfrm>
        <a:graphic>
          <a:graphicData uri="http://schemas.openxmlformats.org/drawingml/2006/table">
            <a:tbl>
              <a:tblPr firstRow="1" bandRow="1"/>
              <a:tblGrid>
                <a:gridCol w="210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91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               (calling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program)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Conforming Code Segment CPL=DPL            ( called program)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Conforming Code Segment  CPL&gt;=DPL          ( called program)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Gate Descriptor           (for called program)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Segment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using Call Gate       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called program)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75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0,1,2,3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75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1,2,3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75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0,1,2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0,1,2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75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0,1,2,3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0,1,2,3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oogle Shape;28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832513" cy="786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83;p13"/>
          <p:cNvCxnSpPr/>
          <p:nvPr/>
        </p:nvCxnSpPr>
        <p:spPr>
          <a:xfrm rot="10800000" flipH="1">
            <a:off x="60542" y="965556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84;p13"/>
          <p:cNvSpPr/>
          <p:nvPr/>
        </p:nvSpPr>
        <p:spPr>
          <a:xfrm>
            <a:off x="146051" y="6370205"/>
            <a:ext cx="471487" cy="457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1" name="Google Shape;285;p13"/>
          <p:cNvCxnSpPr/>
          <p:nvPr/>
        </p:nvCxnSpPr>
        <p:spPr>
          <a:xfrm flipH="1">
            <a:off x="773905" y="26918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286;p13"/>
          <p:cNvCxnSpPr/>
          <p:nvPr/>
        </p:nvCxnSpPr>
        <p:spPr>
          <a:xfrm>
            <a:off x="-10316" y="6278130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429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737" y="-119777"/>
            <a:ext cx="10972800" cy="96591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apply rules?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84" y="1161229"/>
            <a:ext cx="9933733" cy="42337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calls an external function ‘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by logical address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selector: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      001B:0000H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0000 0000 0001 1011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= 3, TI=0, RPL=3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GDT is accessed with entry number 3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C76289-FD93-459E-9721-8601D6BBC6D6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55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761" y="62693"/>
            <a:ext cx="819451" cy="774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555;p30"/>
          <p:cNvCxnSpPr/>
          <p:nvPr/>
        </p:nvCxnSpPr>
        <p:spPr>
          <a:xfrm flipV="1">
            <a:off x="55761" y="809579"/>
            <a:ext cx="12624471" cy="3655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556;p3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0" name="Google Shape;557;p30"/>
          <p:cNvCxnSpPr/>
          <p:nvPr/>
        </p:nvCxnSpPr>
        <p:spPr>
          <a:xfrm flipH="1">
            <a:off x="773905" y="51699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558;p30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364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806" y="-55199"/>
            <a:ext cx="10972800" cy="9293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segment descriptors at index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212" y="990376"/>
            <a:ext cx="10946674" cy="55945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It is nonconforming segment with DPL=3; access allowed</a:t>
            </a: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It is conforming code segment with DPL=2; Access allowed but CPL=3 only; so no change in the accessible segments</a:t>
            </a:r>
          </a:p>
          <a:p>
            <a:pPr marL="0" indent="0" algn="just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It is a Call Gate Descriptor with DPL=3; the selector for code segment is accessed and DPL is checked if DPL of code segment = 2; access is allowed, CPL changes to 2 but care is taken that accessible segments are same as CPL=3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AFCB07C-CEB3-4382-ABDF-BAC66FA70FCB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55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761" y="62693"/>
            <a:ext cx="819451" cy="774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555;p30"/>
          <p:cNvCxnSpPr/>
          <p:nvPr/>
        </p:nvCxnSpPr>
        <p:spPr>
          <a:xfrm flipV="1">
            <a:off x="55761" y="809579"/>
            <a:ext cx="12624471" cy="3655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556;p3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0" name="Google Shape;557;p30"/>
          <p:cNvCxnSpPr/>
          <p:nvPr/>
        </p:nvCxnSpPr>
        <p:spPr>
          <a:xfrm flipH="1">
            <a:off x="773905" y="51699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558;p30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46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81224" y="1214422"/>
            <a:ext cx="6429420" cy="54292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95604" y="2000240"/>
            <a:ext cx="4857784" cy="3714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95736" y="2571744"/>
            <a:ext cx="2928958" cy="23574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5868" y="3214686"/>
            <a:ext cx="785818" cy="785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473" y="30003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9853" y="30003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861" y="29289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8745" y="30718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53322" y="4500570"/>
            <a:ext cx="64294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for  X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7108" y="3214686"/>
            <a:ext cx="714380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for  X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67372" y="3571876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91360" y="1643049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81818" y="2214554"/>
            <a:ext cx="357190" cy="35719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53124" y="2500306"/>
            <a:ext cx="357190" cy="3571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18" idx="4"/>
            <a:endCxn id="14" idx="0"/>
          </p:cNvCxnSpPr>
          <p:nvPr/>
        </p:nvCxnSpPr>
        <p:spPr>
          <a:xfrm rot="16200000" flipH="1">
            <a:off x="6453190" y="3178967"/>
            <a:ext cx="1928826" cy="714380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6"/>
          </p:cNvCxnSpPr>
          <p:nvPr/>
        </p:nvCxnSpPr>
        <p:spPr>
          <a:xfrm rot="10800000">
            <a:off x="5953124" y="3714752"/>
            <a:ext cx="1500198" cy="1000132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4"/>
          </p:cNvCxnSpPr>
          <p:nvPr/>
        </p:nvCxnSpPr>
        <p:spPr>
          <a:xfrm rot="16200000" flipH="1">
            <a:off x="5935264" y="3053951"/>
            <a:ext cx="1714514" cy="1321605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1"/>
            <a:endCxn id="16" idx="4"/>
          </p:cNvCxnSpPr>
          <p:nvPr/>
        </p:nvCxnSpPr>
        <p:spPr>
          <a:xfrm rot="10800000">
            <a:off x="5810248" y="3857628"/>
            <a:ext cx="1643074" cy="857256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</p:cNvCxnSpPr>
          <p:nvPr/>
        </p:nvCxnSpPr>
        <p:spPr>
          <a:xfrm rot="5400000">
            <a:off x="4863695" y="2089539"/>
            <a:ext cx="500066" cy="2035983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</p:cNvCxnSpPr>
          <p:nvPr/>
        </p:nvCxnSpPr>
        <p:spPr>
          <a:xfrm>
            <a:off x="4381488" y="3500438"/>
            <a:ext cx="1428760" cy="214314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7864315" y="221376"/>
            <a:ext cx="3686887" cy="1257421"/>
          </a:xfrm>
          <a:prstGeom prst="wedgeEllipseCallout">
            <a:avLst>
              <a:gd name="adj1" fmla="val -50854"/>
              <a:gd name="adj2" fmla="val 6690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cannot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 since no call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available for A to access program at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040-A9B6-4AD7-BC8F-A0098E6C1F93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65" y="33746"/>
            <a:ext cx="842979" cy="7968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65" y="33746"/>
            <a:ext cx="740635" cy="70009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61498" y="111819"/>
            <a:ext cx="52621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 Checking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8382016" y="2166385"/>
            <a:ext cx="3543650" cy="1548367"/>
          </a:xfrm>
          <a:prstGeom prst="wedgeEllipseCallout">
            <a:avLst>
              <a:gd name="adj1" fmla="val -82187"/>
              <a:gd name="adj2" fmla="val -2762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can access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 since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 available for B to access program at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-275436" y="996505"/>
            <a:ext cx="3543650" cy="1548367"/>
          </a:xfrm>
          <a:prstGeom prst="wedgeEllipseCallout">
            <a:avLst>
              <a:gd name="adj1" fmla="val 128299"/>
              <a:gd name="adj2" fmla="val 4998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can access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 since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gate available for C to access program at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11" y="138693"/>
            <a:ext cx="9530080" cy="626394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Privileged Instructions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59" y="6456226"/>
            <a:ext cx="5540829" cy="365125"/>
          </a:xfrm>
        </p:spPr>
        <p:txBody>
          <a:bodyPr/>
          <a:lstStyle/>
          <a:p>
            <a:r>
              <a:rPr lang="en-GB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32" y="51628"/>
            <a:ext cx="842979" cy="7968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95D2-6597-466B-A005-DAA6D9451AB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9821" y="802020"/>
            <a:ext cx="12082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instruction are protected from use by application program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executed with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1186" y="1638131"/>
            <a:ext cx="6181957" cy="46935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INVLPG-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invalidate TLB entry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HLT-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halt Processor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RDMSR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-read model specific register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WRMSR- write model specific register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RDPMC-read performance monitoring counter 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RDTSC-read time stamp counter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( Debug registers) : MOV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MOV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reg,DRn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INVD- invalidate cache, without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986" y="1638132"/>
            <a:ext cx="5704218" cy="4534070"/>
          </a:xfr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LGDT-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 GDT Register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LLDT-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 LDT Register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 task register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LIDT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load IDT register</a:t>
            </a:r>
          </a:p>
          <a:p>
            <a:pPr marL="457200" indent="-457200" defTabSz="3968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Registers)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MOV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LMSW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load Machine Status Word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(Lower 16 bits of CR0 register)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CLTS-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clear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switch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 in CR0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WBINVD-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invalidate cache with write back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78714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4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1801415" y="-11270"/>
            <a:ext cx="937736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Syllabus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800098" y="1049179"/>
            <a:ext cx="10172555" cy="512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FF0000"/>
              </a:buClr>
              <a:buSzPts val="240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I: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Overview of Embedded System and IoT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buClr>
                <a:srgbClr val="FF0000"/>
              </a:buClr>
              <a:buSzPts val="240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II: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Pentium Architecture: 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4"/>
          <p:cNvSpPr txBox="1">
            <a:spLocks noGrp="1"/>
          </p:cNvSpPr>
          <p:nvPr>
            <p:ph type="dt" idx="10"/>
          </p:nvPr>
        </p:nvSpPr>
        <p:spPr>
          <a:xfrm>
            <a:off x="762000" y="6459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7FA6CEC-0FB6-4F5E-A576-E0731EA1C934}" type="datetime1">
              <a:rPr lang="en-US" sz="105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4/19/2023</a:t>
            </a:fld>
            <a:endParaRPr sz="1050" b="1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34143" y="40857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50" name="Google Shape;150;p4"/>
          <p:cNvCxnSpPr/>
          <p:nvPr/>
        </p:nvCxnSpPr>
        <p:spPr>
          <a:xfrm rot="10800000" flipH="1">
            <a:off x="0" y="868360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4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52" name="Google Shape;152;p4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4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540679"/>
          <a:ext cx="10998058" cy="2427986"/>
        </p:xfrm>
        <a:graphic>
          <a:graphicData uri="http://schemas.openxmlformats.org/drawingml/2006/table">
            <a:tbl>
              <a:tblPr/>
              <a:tblGrid>
                <a:gridCol w="10998058">
                  <a:extLst>
                    <a:ext uri="{9D8B030D-6E8A-4147-A177-3AD203B41FA5}">
                      <a16:colId xmlns:a16="http://schemas.microsoft.com/office/drawing/2014/main" val="1013440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</a:t>
                      </a: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Systems: Architecture &amp; Characteristics of ES, Types of Embedded systems, Examples of Embedded Systems.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of IoT: Definition and characteristics of IoT, Technical Building blocks of IoT, Device, Communication Technologies, Data, Physical design of IoT, IoT enabling technologies, IoT Issues and Challenges- Planning, Costs and Quality, Security and Privacy, Risks. Example: Smart Home /Smart Agricultural.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4587811"/>
          <a:ext cx="10998058" cy="1550924"/>
        </p:xfrm>
        <a:graphic>
          <a:graphicData uri="http://schemas.openxmlformats.org/drawingml/2006/table">
            <a:tbl>
              <a:tblPr firstRow="1" firstCol="1" bandRow="1"/>
              <a:tblGrid>
                <a:gridCol w="10998058">
                  <a:extLst>
                    <a:ext uri="{9D8B030D-6E8A-4147-A177-3AD203B41FA5}">
                      <a16:colId xmlns:a16="http://schemas.microsoft.com/office/drawing/2014/main" val="560984793"/>
                    </a:ext>
                  </a:extLst>
                </a:gridCol>
              </a:tblGrid>
              <a:tr h="305673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Pentium </a:t>
                      </a:r>
                      <a:r>
                        <a:rPr lang="en-GB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features, Pentium superscalar architecture - Pipelining, Branch prediction, and Instruction and Data caches. The Floating-Point Unit: features, pipeline stages &amp; data types. Pentium programmer's model, register set, System registers, addressing modes and Instruction set.</a:t>
                      </a:r>
                      <a:endParaRPr lang="en-IN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784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0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560" y="1248137"/>
            <a:ext cx="10515600" cy="38855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en-US" sz="19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1BEA-5A0E-4B21-B8A0-1D208C13ADFE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60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882432" y="53659"/>
            <a:ext cx="10972800" cy="688659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Translation</a:t>
            </a:r>
            <a:br>
              <a:rPr lang="en-US" sz="6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788193" y="2536813"/>
            <a:ext cx="10972800" cy="327717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phase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transformation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Pentium transforms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physical address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page-oriented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virtual-memory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and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page-level protection.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page-translation step is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3659"/>
            <a:ext cx="88243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1D9DA2-6974-4442-9B29-94F3D7509564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483" y="987367"/>
            <a:ext cx="8905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 idx="4294967295"/>
          </p:nvPr>
        </p:nvSpPr>
        <p:spPr>
          <a:xfrm>
            <a:off x="838200" y="85978"/>
            <a:ext cx="10729154" cy="57943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Paging     </a:t>
            </a:r>
            <a:r>
              <a:rPr lang="en-GB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24" y="13063"/>
            <a:ext cx="645381" cy="65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4AD81C-044A-49BA-996D-569A3B42407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85870" y="5661940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123714" y="5225143"/>
            <a:ext cx="1319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051733" y="4907281"/>
            <a:ext cx="1319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051732" y="4402183"/>
            <a:ext cx="1319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051731" y="4019006"/>
            <a:ext cx="1319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86103" y="524466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36938" y="4844556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PDE</a:t>
            </a:r>
            <a:endParaRPr lang="en-US" sz="2400" b="1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12022" y="4551012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endParaRPr lang="en-US" sz="2400" b="1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76" y="1067448"/>
            <a:ext cx="10953750" cy="51435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788142" y="1287390"/>
            <a:ext cx="7076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</a:t>
            </a:r>
            <a:r>
              <a:rPr lang="en-GB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bits </a:t>
            </a:r>
            <a:r>
              <a:rPr lang="en-GB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CR3</a:t>
            </a:r>
            <a:r>
              <a:rPr lang="en-GB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become the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irectory Base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egister </a:t>
            </a:r>
            <a:r>
              <a:rPr lang="en-GB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(PDBR), which stores the physical address of the first page directory entry.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0286" y="4470193"/>
            <a:ext cx="19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PDBR</a:t>
            </a:r>
          </a:p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=20 BIT</a:t>
            </a:r>
            <a:endParaRPr lang="en-IN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0042-87ED-425F-AF1F-BA731B4E6C17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63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860646" y="83390"/>
            <a:ext cx="10058400" cy="68924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 Translation</a:t>
            </a: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13" y="83390"/>
            <a:ext cx="780133" cy="63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1" y="1134575"/>
            <a:ext cx="5430114" cy="457846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FC3-2CAD-4D03-BEB3-C2EC081F98B2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38181" y="864943"/>
            <a:ext cx="5307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PDBR:25000H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((Ignore lowest 12 bits) </a:t>
            </a:r>
          </a:p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48E03005H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31043" y="2189218"/>
            <a:ext cx="5519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Directory Entry holding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of page 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29000H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29862" y="3230599"/>
            <a:ext cx="4823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Table Entry Holding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of page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12CD5 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599" y="4061596"/>
            <a:ext cx="63830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(entry out of 1024 entries) within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directory,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(entry out of 1024 entries)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address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 idx="4294967295"/>
          </p:nvPr>
        </p:nvSpPr>
        <p:spPr>
          <a:xfrm>
            <a:off x="838200" y="85978"/>
            <a:ext cx="10729154" cy="57943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     </a:t>
            </a:r>
            <a:r>
              <a:rPr lang="en-GB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24" y="13063"/>
            <a:ext cx="645381" cy="65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54669-3D54-4399-A342-3A2774EADC4E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86103" y="524466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8200" y="859809"/>
            <a:ext cx="11033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</a:t>
            </a:r>
            <a:r>
              <a:rPr lang="en-GB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bits </a:t>
            </a:r>
            <a:r>
              <a:rPr lang="en-GB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CR3</a:t>
            </a:r>
            <a:r>
              <a:rPr lang="en-GB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become the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directory base register </a:t>
            </a:r>
            <a:r>
              <a:rPr lang="en-GB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(PDBR), which stores the physical address of the first page directory entry.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526" y="1523762"/>
            <a:ext cx="9111676" cy="464843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194040" y="5556390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43148" y="4217517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PDBR=20 BIT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497251" y="3890665"/>
            <a:ext cx="1988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58160" y="470777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PDE</a:t>
            </a:r>
            <a:endParaRPr lang="en-US" sz="2400" b="1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04727" y="4338935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endParaRPr lang="en-US" sz="2400" b="1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497250" y="4217517"/>
            <a:ext cx="1988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497249" y="4707778"/>
            <a:ext cx="1988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87758" y="5149959"/>
            <a:ext cx="1988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9901238" y="2619336"/>
          <a:ext cx="2151078" cy="2590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53">
                <a:tc>
                  <a:txBody>
                    <a:bodyPr/>
                    <a:lstStyle/>
                    <a:p>
                      <a:r>
                        <a:rPr lang="en-US" dirty="0" smtClean="0"/>
                        <a:t>4KB page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838199" y="53181"/>
            <a:ext cx="11062063" cy="8683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 to Physical Address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42028"/>
              </p:ext>
            </p:extLst>
          </p:nvPr>
        </p:nvGraphicFramePr>
        <p:xfrm>
          <a:off x="2565400" y="3271838"/>
          <a:ext cx="2286016" cy="271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661">
                <a:tc>
                  <a:txBody>
                    <a:bodyPr/>
                    <a:lstStyle/>
                    <a:p>
                      <a:r>
                        <a:rPr lang="en-US" dirty="0" smtClean="0"/>
                        <a:t>Page Directory Entry</a:t>
                      </a: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94400" y="3343275"/>
          <a:ext cx="2286016" cy="271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661">
                <a:tc>
                  <a:txBody>
                    <a:bodyPr/>
                    <a:lstStyle/>
                    <a:p>
                      <a:r>
                        <a:rPr lang="en-US" dirty="0" smtClean="0"/>
                        <a:t>Page Table Entry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898420" y="3958060"/>
          <a:ext cx="2165878" cy="599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044">
                <a:tc>
                  <a:txBody>
                    <a:bodyPr/>
                    <a:lstStyle/>
                    <a:p>
                      <a:r>
                        <a:rPr lang="en-US" dirty="0" smtClean="0"/>
                        <a:t>4KB page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>
            <a:off x="4851416" y="5173816"/>
            <a:ext cx="1160030" cy="85678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6740" y="5781676"/>
            <a:ext cx="1071411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PDBR</a:t>
            </a:r>
            <a:endParaRPr lang="en-IN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1708151" y="5976939"/>
            <a:ext cx="919323" cy="954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89900" y="4914900"/>
            <a:ext cx="1524000" cy="1588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882900" y="14859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Index to Directory (10 Bits) 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Index  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Table (10 Bits)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Offset  in Page (12 Bits)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31                          22</a:t>
                      </a:r>
                      <a:endParaRPr lang="en-IN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21                          12</a:t>
                      </a:r>
                      <a:endParaRPr lang="en-IN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11                            0</a:t>
                      </a:r>
                      <a:endParaRPr lang="en-IN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>
            <a:off x="2864115" y="2306374"/>
            <a:ext cx="928687" cy="211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1612901" y="2771775"/>
            <a:ext cx="1714500" cy="158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30491" y="3877999"/>
            <a:ext cx="2357437" cy="211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08152" y="5056189"/>
            <a:ext cx="857249" cy="158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576624" y="2190833"/>
            <a:ext cx="928688" cy="211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37151" y="2627312"/>
            <a:ext cx="902758" cy="15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055534" y="3805767"/>
            <a:ext cx="2355850" cy="211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32400" y="4986339"/>
            <a:ext cx="857251" cy="15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58768" y="1843088"/>
            <a:ext cx="10218" cy="24288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1"/>
          </p:cNvCxnSpPr>
          <p:nvPr/>
        </p:nvCxnSpPr>
        <p:spPr>
          <a:xfrm flipV="1">
            <a:off x="8773568" y="4257582"/>
            <a:ext cx="1124852" cy="143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65401" y="2843213"/>
            <a:ext cx="2286016" cy="337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Page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94400" y="2913062"/>
            <a:ext cx="2286016" cy="358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Page Table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13900" y="2271517"/>
            <a:ext cx="2445816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Page </a:t>
            </a:r>
            <a:r>
              <a:rPr lang="en-US" sz="1600" dirty="0" smtClean="0"/>
              <a:t> (Physical Add space)</a:t>
            </a:r>
            <a:endParaRPr lang="en-IN" sz="1600" dirty="0"/>
          </a:p>
        </p:txBody>
      </p:sp>
      <p:sp>
        <p:nvSpPr>
          <p:cNvPr id="14400" name="TextBox 25"/>
          <p:cNvSpPr txBox="1">
            <a:spLocks noChangeArrowheads="1"/>
          </p:cNvSpPr>
          <p:nvPr/>
        </p:nvSpPr>
        <p:spPr bwMode="auto">
          <a:xfrm>
            <a:off x="19053" y="5824538"/>
            <a:ext cx="9016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CR3</a:t>
            </a:r>
            <a:endParaRPr lang="en-IN"/>
          </a:p>
        </p:txBody>
      </p:sp>
      <p:sp>
        <p:nvSpPr>
          <p:cNvPr id="14401" name="TextBox 26"/>
          <p:cNvSpPr txBox="1">
            <a:spLocks noChangeArrowheads="1"/>
          </p:cNvSpPr>
          <p:nvPr/>
        </p:nvSpPr>
        <p:spPr bwMode="auto">
          <a:xfrm>
            <a:off x="2882900" y="916702"/>
            <a:ext cx="8127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Linear Address 32 Bits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02" name="TextBox 27"/>
          <p:cNvSpPr txBox="1">
            <a:spLocks noChangeArrowheads="1"/>
          </p:cNvSpPr>
          <p:nvPr/>
        </p:nvSpPr>
        <p:spPr bwMode="auto">
          <a:xfrm>
            <a:off x="8432800" y="5105400"/>
            <a:ext cx="1595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Base address</a:t>
            </a:r>
          </a:p>
        </p:txBody>
      </p:sp>
      <p:pic>
        <p:nvPicPr>
          <p:cNvPr id="1440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89" y="98515"/>
            <a:ext cx="615952" cy="68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9039497" y="1123473"/>
            <a:ext cx="1836321" cy="2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4401" idx="1"/>
          </p:cNvCxnSpPr>
          <p:nvPr/>
        </p:nvCxnSpPr>
        <p:spPr>
          <a:xfrm flipH="1">
            <a:off x="2882900" y="1123475"/>
            <a:ext cx="2548532" cy="2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9DDDB-A076-4575-BCC2-5D575EC942C2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9893838" y="3357022"/>
          <a:ext cx="2165878" cy="599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044">
                <a:tc>
                  <a:txBody>
                    <a:bodyPr/>
                    <a:lstStyle/>
                    <a:p>
                      <a:r>
                        <a:rPr lang="en-US" dirty="0" smtClean="0"/>
                        <a:t>4KB page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9886438" y="4574772"/>
          <a:ext cx="2165878" cy="599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044">
                <a:tc>
                  <a:txBody>
                    <a:bodyPr/>
                    <a:lstStyle/>
                    <a:p>
                      <a:r>
                        <a:rPr lang="en-US" dirty="0" smtClean="0"/>
                        <a:t>4KB page</a:t>
                      </a:r>
                      <a:endParaRPr lang="en-IN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Connector 40"/>
          <p:cNvCxnSpPr/>
          <p:nvPr/>
        </p:nvCxnSpPr>
        <p:spPr>
          <a:xfrm flipV="1">
            <a:off x="231015" y="10122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8451" y="65087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26305" y="1654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2084" y="64166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146051" y="88961"/>
            <a:ext cx="10058400" cy="68231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68219" y="1005557"/>
            <a:ext cx="6304106" cy="5140679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PDBR:25000H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((Ignore lowest 12 bits) </a:t>
            </a:r>
          </a:p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48E03005H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Find: </a:t>
            </a:r>
          </a:p>
          <a:p>
            <a:pPr marL="514350" indent="-514350">
              <a:buAutoNum type="alphaLcPeriod"/>
            </a:pPr>
            <a:r>
              <a:rPr lang="en-US" sz="36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sz="36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in Page </a:t>
            </a:r>
            <a:r>
              <a:rPr lang="en-US" sz="36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(PDE)</a:t>
            </a:r>
          </a:p>
          <a:p>
            <a:pPr marL="514350" indent="-514350">
              <a:buAutoNum type="alphaLcPeriod"/>
            </a:pP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in Page </a:t>
            </a: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(PTE)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?</a:t>
            </a:r>
          </a:p>
          <a:p>
            <a:pPr marL="514350" indent="-514350">
              <a:buAutoNum type="alphaLcPeriod"/>
            </a:pPr>
            <a:endParaRPr lang="en-US" sz="28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41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17" y="36456"/>
            <a:ext cx="853791" cy="8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E782D-78E1-48AE-9C07-21B65FAF9FBC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3905" y="1811435"/>
            <a:ext cx="7215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Directory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holding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of page 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29000H</a:t>
            </a:r>
          </a:p>
        </p:txBody>
      </p:sp>
      <p:sp>
        <p:nvSpPr>
          <p:cNvPr id="9" name="Rectangle 8"/>
          <p:cNvSpPr/>
          <p:nvPr/>
        </p:nvSpPr>
        <p:spPr>
          <a:xfrm>
            <a:off x="802430" y="2688469"/>
            <a:ext cx="7001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Holding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of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12CD5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4" y="877688"/>
            <a:ext cx="4539048" cy="538027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03717" y="4110876"/>
            <a:ext cx="1042987" cy="23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PDBR</a:t>
            </a:r>
            <a:endParaRPr lang="en-IN" sz="16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7646704" y="4228550"/>
            <a:ext cx="394269" cy="558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3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0042-87ED-425F-AF1F-BA731B4E6C1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788193" y="128588"/>
            <a:ext cx="6808274" cy="8683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 to Physical Address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40931"/>
              </p:ext>
            </p:extLst>
          </p:nvPr>
        </p:nvGraphicFramePr>
        <p:xfrm>
          <a:off x="2511660" y="2881928"/>
          <a:ext cx="2286016" cy="30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6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877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Hex (or 291</a:t>
                      </a:r>
                      <a:r>
                        <a:rPr lang="en-US" sz="1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Directory Entry holding base address of page table </a:t>
                      </a:r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29000H</a:t>
                      </a: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3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06601"/>
              </p:ext>
            </p:extLst>
          </p:nvPr>
        </p:nvGraphicFramePr>
        <p:xfrm>
          <a:off x="5994400" y="2895601"/>
          <a:ext cx="2286016" cy="3236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8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94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r>
                        <a:rPr lang="en-US" sz="2000" b="1" baseline="30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Hex or  515</a:t>
                      </a:r>
                      <a:r>
                        <a:rPr lang="en-US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 Table Entry Holding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 address of page</a:t>
                      </a:r>
                    </a:p>
                    <a:p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12CD5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 </a:t>
                      </a:r>
                      <a:endParaRPr lang="en-IN" sz="28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8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784080" y="2914650"/>
          <a:ext cx="2115836" cy="214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4KB page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 marL="121920" marR="1219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>
            <a:off x="3904308" y="5109185"/>
            <a:ext cx="2071042" cy="101425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0200" y="5727571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PDBR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25000H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46300" y="5856695"/>
            <a:ext cx="406400" cy="1270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93000" y="5056189"/>
            <a:ext cx="2291080" cy="29866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882900" y="14859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Index to Directory  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Index  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Offset  in Page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123H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203H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IN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326343" y="2235994"/>
            <a:ext cx="1058" cy="53578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1612901" y="2771775"/>
            <a:ext cx="1714500" cy="158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749741" y="2825283"/>
            <a:ext cx="5051" cy="164500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71666" y="4413454"/>
            <a:ext cx="857249" cy="158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98094" y="2227580"/>
            <a:ext cx="1057" cy="47275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137151" y="2628900"/>
            <a:ext cx="762000" cy="15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89903" y="2677913"/>
            <a:ext cx="9705" cy="187279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61206" y="4453250"/>
            <a:ext cx="857251" cy="15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927526" y="1576159"/>
            <a:ext cx="2117" cy="2129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927526" y="3675162"/>
            <a:ext cx="848691" cy="19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40000" y="6172201"/>
            <a:ext cx="2381251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Directory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89652" y="6272214"/>
            <a:ext cx="2000249" cy="58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80651" y="5272089"/>
            <a:ext cx="13335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48" name="TextBox 25"/>
          <p:cNvSpPr txBox="1">
            <a:spLocks noChangeArrowheads="1"/>
          </p:cNvSpPr>
          <p:nvPr/>
        </p:nvSpPr>
        <p:spPr bwMode="auto">
          <a:xfrm>
            <a:off x="21409" y="5444610"/>
            <a:ext cx="116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49" name="TextBox 26"/>
          <p:cNvSpPr txBox="1">
            <a:spLocks noChangeArrowheads="1"/>
          </p:cNvSpPr>
          <p:nvPr/>
        </p:nvSpPr>
        <p:spPr bwMode="auto">
          <a:xfrm>
            <a:off x="3241638" y="715050"/>
            <a:ext cx="15889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</a:t>
            </a:r>
          </a:p>
        </p:txBody>
      </p:sp>
      <p:sp>
        <p:nvSpPr>
          <p:cNvPr id="16450" name="TextBox 27"/>
          <p:cNvSpPr txBox="1">
            <a:spLocks noChangeArrowheads="1"/>
          </p:cNvSpPr>
          <p:nvPr/>
        </p:nvSpPr>
        <p:spPr bwMode="auto">
          <a:xfrm>
            <a:off x="8756944" y="5134474"/>
            <a:ext cx="1383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Base address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261601" y="5257800"/>
            <a:ext cx="13335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452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04" y="80964"/>
            <a:ext cx="759792" cy="61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5821" y="956609"/>
            <a:ext cx="2799838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PDBR:25000H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48E03005H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700-E86C-4883-8A8B-6E72CF31A36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8155815" y="6382544"/>
            <a:ext cx="4114800" cy="365125"/>
          </a:xfrm>
        </p:spPr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779549" y="3711754"/>
            <a:ext cx="2090057" cy="130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779550" y="3940435"/>
            <a:ext cx="2090057" cy="130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779551" y="4184492"/>
            <a:ext cx="2090057" cy="130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784079" y="4440186"/>
            <a:ext cx="2090057" cy="130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9796969" y="4713901"/>
            <a:ext cx="2090057" cy="130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779548" y="3374659"/>
            <a:ext cx="2090057" cy="130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55352" y="31212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of page table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29000H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05158" y="409431"/>
            <a:ext cx="3405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of page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12CD5 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2882900" y="1024066"/>
          <a:ext cx="2715060" cy="37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5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15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1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5634639" y="1044740"/>
          <a:ext cx="26925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51">
                  <a:extLst>
                    <a:ext uri="{9D8B030D-6E8A-4147-A177-3AD203B41FA5}">
                      <a16:colId xmlns:a16="http://schemas.microsoft.com/office/drawing/2014/main" val="1481579720"/>
                    </a:ext>
                  </a:extLst>
                </a:gridCol>
                <a:gridCol w="269251">
                  <a:extLst>
                    <a:ext uri="{9D8B030D-6E8A-4147-A177-3AD203B41FA5}">
                      <a16:colId xmlns:a16="http://schemas.microsoft.com/office/drawing/2014/main" val="1222375911"/>
                    </a:ext>
                  </a:extLst>
                </a:gridCol>
                <a:gridCol w="269251">
                  <a:extLst>
                    <a:ext uri="{9D8B030D-6E8A-4147-A177-3AD203B41FA5}">
                      <a16:colId xmlns:a16="http://schemas.microsoft.com/office/drawing/2014/main" val="3025538728"/>
                    </a:ext>
                  </a:extLst>
                </a:gridCol>
                <a:gridCol w="269251">
                  <a:extLst>
                    <a:ext uri="{9D8B030D-6E8A-4147-A177-3AD203B41FA5}">
                      <a16:colId xmlns:a16="http://schemas.microsoft.com/office/drawing/2014/main" val="4172875817"/>
                    </a:ext>
                  </a:extLst>
                </a:gridCol>
                <a:gridCol w="269251">
                  <a:extLst>
                    <a:ext uri="{9D8B030D-6E8A-4147-A177-3AD203B41FA5}">
                      <a16:colId xmlns:a16="http://schemas.microsoft.com/office/drawing/2014/main" val="1586392279"/>
                    </a:ext>
                  </a:extLst>
                </a:gridCol>
                <a:gridCol w="269251">
                  <a:extLst>
                    <a:ext uri="{9D8B030D-6E8A-4147-A177-3AD203B41FA5}">
                      <a16:colId xmlns:a16="http://schemas.microsoft.com/office/drawing/2014/main" val="4118350358"/>
                    </a:ext>
                  </a:extLst>
                </a:gridCol>
                <a:gridCol w="269251">
                  <a:extLst>
                    <a:ext uri="{9D8B030D-6E8A-4147-A177-3AD203B41FA5}">
                      <a16:colId xmlns:a16="http://schemas.microsoft.com/office/drawing/2014/main" val="2217061092"/>
                    </a:ext>
                  </a:extLst>
                </a:gridCol>
                <a:gridCol w="269251">
                  <a:extLst>
                    <a:ext uri="{9D8B030D-6E8A-4147-A177-3AD203B41FA5}">
                      <a16:colId xmlns:a16="http://schemas.microsoft.com/office/drawing/2014/main" val="85408272"/>
                    </a:ext>
                  </a:extLst>
                </a:gridCol>
                <a:gridCol w="269251">
                  <a:extLst>
                    <a:ext uri="{9D8B030D-6E8A-4147-A177-3AD203B41FA5}">
                      <a16:colId xmlns:a16="http://schemas.microsoft.com/office/drawing/2014/main" val="2946333090"/>
                    </a:ext>
                  </a:extLst>
                </a:gridCol>
                <a:gridCol w="269251">
                  <a:extLst>
                    <a:ext uri="{9D8B030D-6E8A-4147-A177-3AD203B41FA5}">
                      <a16:colId xmlns:a16="http://schemas.microsoft.com/office/drawing/2014/main" val="1281922956"/>
                    </a:ext>
                  </a:extLst>
                </a:gridCol>
              </a:tblGrid>
              <a:tr h="35037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7127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8323483" y="1008256"/>
            <a:ext cx="260094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005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9776217" y="3099119"/>
            <a:ext cx="2090057" cy="130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448" grpId="0"/>
      <p:bldP spid="3" grpId="0" animBg="1"/>
      <p:bldP spid="3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F49A-AF5D-49CC-AAF3-88E9CCD0E9B9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049" y="852278"/>
            <a:ext cx="11103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</a:t>
            </a: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Entry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(entry out of 1024 entries) within </a:t>
            </a: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page directory,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Entry 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within </a:t>
            </a: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page ta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ble (entry out of 1024 entries)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physical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address, </a:t>
            </a:r>
            <a:endParaRPr lang="en-US" sz="3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its PDBR is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12000H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Page Directory entry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(Page Table Base Address) is 12345H, </a:t>
            </a:r>
            <a:endParaRPr lang="en-US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Page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entry (page frame base address) is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234D5 H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linear address is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37F01004H. </a:t>
            </a:r>
            <a:endParaRPr lang="en-IN" sz="36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04" y="80964"/>
            <a:ext cx="759792" cy="61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39335" y="15650"/>
            <a:ext cx="10470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Quiz   Linear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to Physical Address</a:t>
            </a:r>
            <a:endParaRPr lang="en-I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defRPr/>
            </a:pPr>
            <a:fld id="{14E40042-87ED-425F-AF1F-BA731B4E6C1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just">
                <a:defRPr/>
              </a:pPr>
              <a:t>69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9053" y="232089"/>
            <a:ext cx="10166350" cy="55245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Registers</a:t>
            </a:r>
            <a:endParaRPr lang="en-US" sz="4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20" y="54994"/>
            <a:ext cx="701573" cy="71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25547" y="5202575"/>
            <a:ext cx="5199019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CR0:- Contains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control flags </a:t>
            </a:r>
            <a:r>
              <a:rPr lang="en-US" sz="20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control operating mode and states of the processor.</a:t>
            </a:r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6652958" y="4761070"/>
            <a:ext cx="5171608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CR1:- Reserved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1719" y="4055968"/>
            <a:ext cx="5232847" cy="677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page-fault linear address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linear address that caused a page fault)</a:t>
            </a:r>
          </a:p>
        </p:txBody>
      </p: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6530481" y="2704535"/>
            <a:ext cx="528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CR3:- Contains the physical address of the base of the page directory. This register is also known as the page-directory base register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(PDBR). 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6541368" y="1004418"/>
            <a:ext cx="5283199" cy="163121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CR4:- Contains a group of flags that enable several architectural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  <a:p>
            <a:pPr algn="just"/>
            <a:r>
              <a:rPr lang="en-US" sz="2000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 (page size extensions</a:t>
            </a:r>
            <a:r>
              <a:rPr lang="en-US" sz="20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4-MByte pages or 2-MByte pages</a:t>
            </a:r>
            <a:endParaRPr lang="en-US" sz="1200" dirty="0" smtClean="0">
              <a:solidFill>
                <a:srgbClr val="2501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PAE </a:t>
            </a:r>
            <a:r>
              <a:rPr lang="en-US" sz="2000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(physical address extension) flag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5 of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CR4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36-bit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B472262C-0401-45E9-B9FA-6F5C16BC7353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9" y="939800"/>
            <a:ext cx="5697299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151" grpId="0" animBg="1"/>
      <p:bldP spid="9" grpId="0" animBg="1"/>
      <p:bldP spid="6153" grpId="0" animBg="1"/>
      <p:bldP spid="61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781969" y="55396"/>
            <a:ext cx="937736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Syllabus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944559" y="1023771"/>
            <a:ext cx="11081185" cy="504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Clr>
                <a:srgbClr val="FF0000"/>
              </a:buClr>
              <a:buSzPts val="220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III: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Pentium operating modes: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Operation, Pentium Real address mode: Memory organization, Memory segments, segment registers, logical to physical address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 Segmentation unit support registers, related instructions, segment Memory descriptors, logical to linear address translations. 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Module IV: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Paging and Protection: 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Unit: support registers, related data structures, linear to physical address translation, TLB Protection by segmentation, privilege-levels, rules of inter-privilege level transfer for data and code segments, page level protection. 	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5"/>
          <p:cNvSpPr txBox="1">
            <a:spLocks noGrp="1"/>
          </p:cNvSpPr>
          <p:nvPr>
            <p:ph type="dt" idx="10"/>
          </p:nvPr>
        </p:nvSpPr>
        <p:spPr>
          <a:xfrm>
            <a:off x="762000" y="6459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E7F25A83-1169-4569-B41D-B2B647C37C43}" type="datetime1">
              <a:rPr lang="en-US" sz="105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4/19/2023</a:t>
            </a:fld>
            <a:endParaRPr sz="1050" b="1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4" name="Google Shape;16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54770" y="13063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66" name="Google Shape;166;p5"/>
          <p:cNvCxnSpPr/>
          <p:nvPr/>
        </p:nvCxnSpPr>
        <p:spPr>
          <a:xfrm rot="10800000" flipH="1">
            <a:off x="0" y="963336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5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68" name="Google Shape;168;p5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5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7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defRPr/>
            </a:pPr>
            <a:fld id="{14E40042-87ED-425F-AF1F-BA731B4E6C1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just">
                <a:defRPr/>
              </a:pPr>
              <a:t>70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9053" y="232089"/>
            <a:ext cx="10166350" cy="55245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CR-0   Extra Information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20" y="54994"/>
            <a:ext cx="701573" cy="71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25547" y="168950"/>
            <a:ext cx="545782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6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CR0:- Contains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control flags </a:t>
            </a:r>
            <a:r>
              <a:rPr lang="en-US" sz="16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control operating mode and states of the processor.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B472262C-0401-45E9-B9FA-6F5C16BC7353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993602"/>
            <a:ext cx="10883221" cy="904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7" y="1898476"/>
            <a:ext cx="9001125" cy="42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6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773905" y="0"/>
            <a:ext cx="10058400" cy="69056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 the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8531" y="4314275"/>
            <a:ext cx="6991966" cy="1903963"/>
          </a:xfrm>
        </p:spPr>
        <p:txBody>
          <a:bodyPr>
            <a:normAutofit fontScale="85000" lnSpcReduction="20000"/>
          </a:bodyPr>
          <a:lstStyle/>
          <a:p>
            <a:pPr algn="just"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4-KByte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2-Mbyte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4-MByte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Tx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 address space.</a:t>
            </a:r>
          </a:p>
          <a:p>
            <a:pPr algn="just"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Page-Directory-Pointer Table</a:t>
            </a:r>
          </a:p>
          <a:p>
            <a:pPr marL="457200" lvl="1" indent="0" algn="just"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of four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64-bit entries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points to a page directory. This data structure is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used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extension is enabled</a:t>
            </a:r>
          </a:p>
        </p:txBody>
      </p:sp>
      <p:pic>
        <p:nvPicPr>
          <p:cNvPr id="7172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659"/>
            <a:ext cx="792163" cy="64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136F20-68C0-4C11-88F9-F40094B87FF6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81694" y="5802610"/>
            <a:ext cx="185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PS: page Size in PDE Pg. No. 82 Volume 3</a:t>
            </a:r>
            <a:endParaRPr lang="en-IN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702071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60497" y="4277541"/>
            <a:ext cx="442118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(Physical Address Extension)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</a:p>
          <a:p>
            <a:r>
              <a:rPr lang="en-US" sz="20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PSE: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(Physical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Extension) flag</a:t>
            </a:r>
            <a:r>
              <a:rPr lang="en-US" sz="20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PS:  Physical Size in PDE (Next slide)</a:t>
            </a:r>
            <a:endParaRPr lang="en-US" sz="2000" b="1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0" y="780160"/>
            <a:ext cx="10212238" cy="34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F5DD-6439-4C54-B6A3-1CDDB08F129E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1378-41AB-44C9-A953-1A9426C69DE1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1886"/>
            <a:ext cx="10363200" cy="5434148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659"/>
            <a:ext cx="792163" cy="64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0042-87ED-425F-AF1F-BA731B4E6C1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1141562" y="135149"/>
            <a:ext cx="10058400" cy="6270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 Options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>
          <a:xfrm>
            <a:off x="859238" y="779587"/>
            <a:ext cx="11357876" cy="528843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 is controlled by three flags in the processor’s control registers: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 (paging) flag, </a:t>
            </a:r>
            <a:r>
              <a:rPr lang="en-US" sz="18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31 of CR0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PE Bit 0 of CR0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page-translation mechanism. The operating system or executive usually sets this flag during processor initialization.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 (page size extensions) flag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bit 4 of CR4 :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large page size: </a:t>
            </a:r>
            <a:r>
              <a:rPr lang="fr-FR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4-MByte pages or 2-MByte pages.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PSE flag is clear, the more common page length of 4 KBytes is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PAE (physical address extension) </a:t>
            </a:r>
            <a:r>
              <a:rPr lang="en-US" sz="18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5 of CR4</a:t>
            </a:r>
            <a:r>
              <a:rPr lang="en-US" sz="18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36-bit physical addresses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 Flag in PDE: Page Size flag 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means Page size=4KB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Size flag 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Page 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size=4MB </a:t>
            </a:r>
          </a:p>
        </p:txBody>
      </p:sp>
      <p:pic>
        <p:nvPicPr>
          <p:cNvPr id="512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88" y="96302"/>
            <a:ext cx="790772" cy="64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96159" y="734503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5F3D-B403-4EDD-A4FF-02BADA0584C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20241" y="6356350"/>
            <a:ext cx="8098970" cy="365125"/>
          </a:xfrm>
        </p:spPr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62" y="3584575"/>
            <a:ext cx="1021223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773905" y="0"/>
            <a:ext cx="10058400" cy="690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 the Paging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8193" y="820933"/>
            <a:ext cx="6448630" cy="5477827"/>
          </a:xfrm>
        </p:spPr>
        <p:txBody>
          <a:bodyPr>
            <a:normAutofit/>
          </a:bodyPr>
          <a:lstStyle/>
          <a:p>
            <a:pPr algn="just">
              <a:buFontTx/>
              <a:buNone/>
              <a:defRPr/>
            </a:pP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Directory</a:t>
            </a: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of 32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-bit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 entries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(PDEs).</a:t>
            </a:r>
          </a:p>
          <a:p>
            <a:pPr lvl="1" algn="just">
              <a:defRPr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 page-directory entries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held in a page directory.</a:t>
            </a:r>
          </a:p>
          <a:p>
            <a:pPr lvl="1" algn="just">
              <a:defRPr/>
            </a:pP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Directory Entry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</a:p>
          <a:p>
            <a:pPr algn="just">
              <a:buFontTx/>
              <a:buNone/>
              <a:defRPr/>
            </a:pP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</a:p>
          <a:p>
            <a:pPr lvl="1" algn="just">
              <a:defRPr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of 32-bit 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page-table entries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(PTEs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defRPr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</a:t>
            </a:r>
            <a:r>
              <a:rPr lang="en-US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 page-table entries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held in a page table. </a:t>
            </a:r>
          </a:p>
          <a:p>
            <a:pPr lvl="1" algn="just">
              <a:defRPr/>
            </a:pPr>
            <a:r>
              <a:rPr lang="en-US" sz="19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Table Entry points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Frame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Page: </a:t>
            </a: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4-KByte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2-Mbyte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4-MByte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 address space.</a:t>
            </a:r>
          </a:p>
          <a:p>
            <a:pPr algn="just">
              <a:buFontTx/>
              <a:buNone/>
              <a:defRPr/>
            </a:pPr>
            <a:r>
              <a:rPr lang="en-US" sz="1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Page-Directory-Pointer Table</a:t>
            </a:r>
          </a:p>
          <a:p>
            <a:pPr lvl="1" algn="just">
              <a:defRPr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of four </a:t>
            </a: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64-bit entries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points to a page directory. This data structure is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used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extension is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</a:t>
            </a:r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(2^36=68 GB=68,71,94,76,736 Bytes)</a:t>
            </a:r>
          </a:p>
        </p:txBody>
      </p:sp>
      <p:pic>
        <p:nvPicPr>
          <p:cNvPr id="7172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659"/>
            <a:ext cx="792163" cy="64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EA52A-76BD-46EB-B968-1C4851EC9CD7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17087" y="3076540"/>
            <a:ext cx="185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PS: page Size in PDE Pg. No. 82 Volume 3</a:t>
            </a:r>
            <a:endParaRPr lang="en-IN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87" y="780161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53" y="3639049"/>
            <a:ext cx="4489627" cy="24299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111" y="908714"/>
            <a:ext cx="4818969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2436948" y="380369"/>
            <a:ext cx="10160000" cy="47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943760" y="1053623"/>
            <a:ext cx="10880010" cy="504151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page directory can address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 pages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3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each page contains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 bytes(2</a:t>
            </a:r>
            <a:r>
              <a:rPr lang="en-US" sz="32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bytes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tables of one page directory can span the entire physical address space </a:t>
            </a:r>
            <a:r>
              <a:rPr lang="en-US" sz="40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4000" baseline="300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40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times 2</a:t>
            </a:r>
            <a:r>
              <a:rPr lang="en-US" sz="4000" baseline="300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40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4000" baseline="300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40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address of the current page directory is stored in the CPU register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CR3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also called the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directory base regis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(PDBR)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software has the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using </a:t>
            </a:r>
            <a:r>
              <a:rPr lang="en-US" sz="32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page directory for all tasks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page directory for each task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combination of the two.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4" y="8596"/>
            <a:ext cx="87082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63997-1A28-4034-B33A-2CC3BA014A3F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424" y="950643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69413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26126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77338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9"/>
            <a:ext cx="10058400" cy="46080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1204" y="1008234"/>
            <a:ext cx="7727796" cy="51208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select the various table entries, the linear address is divided into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sections: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 Entry (PDE)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22 through 31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offset to an entry in the page directory.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selected entry provides the base physical address of a page table.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Page-Table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(PTE)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12 through 21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linear address provide an offset to an entry in the selected page table. 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entry provides the base physical address of a page in physical memory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offset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0 through 11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an offset to a physical address in the page.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4" y="75250"/>
            <a:ext cx="778956" cy="71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10030-FE78-4F04-A3D3-112664B05F92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424" y="937580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48459" y="-7937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438" y="1142594"/>
            <a:ext cx="354724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1943058" y="0"/>
            <a:ext cx="9591445" cy="72043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DIRECTORY BASE REGISTER (PDBR)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788193" y="904869"/>
            <a:ext cx="11073270" cy="5405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address of the current page directory is stored in the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CR3 register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(also called the page directory base register or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PDBR).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CR2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Page Fault Linear Address register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holds the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linear address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caused the last page fault detected.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paging is to be used, the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PDBR must be loaded as part of the processor initialization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(prior to enabling paging).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PDBR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then be changed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loading a </a:t>
            </a:r>
            <a:r>
              <a:rPr lang="en-US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value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CR3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instruction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implicitly as part of a task switch.</a:t>
            </a:r>
          </a:p>
        </p:txBody>
      </p:sp>
      <p:pic>
        <p:nvPicPr>
          <p:cNvPr id="11268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078"/>
            <a:ext cx="792163" cy="64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1E7DD-8C2B-43A4-8E62-C143FF44227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03" y="744250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1791222" y="361950"/>
            <a:ext cx="10400778" cy="48736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CR2,CR3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00898" y="939452"/>
            <a:ext cx="10603422" cy="2931089"/>
          </a:xfr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65127" y="3889332"/>
            <a:ext cx="106743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CR2: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Holds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32-bit linear address that caused the last page fault detected. It is used for handling page faults when PG is 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277654" y="4854881"/>
            <a:ext cx="106617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CR3: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base address of the page directory table.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directory table is always 4 Kbyte-aligned, the lowest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twelve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of CR3 are ignored .</a:t>
            </a:r>
          </a:p>
        </p:txBody>
      </p:sp>
      <p:pic>
        <p:nvPicPr>
          <p:cNvPr id="12294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09" y="13063"/>
            <a:ext cx="661850" cy="78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7AE63-E4FF-46FA-848C-648C0A71E122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-10316" y="781800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714596" y="160005"/>
            <a:ext cx="11508377" cy="463702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 Entries </a:t>
            </a:r>
            <a:r>
              <a:rPr lang="en-US" sz="3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(PDE) </a:t>
            </a:r>
            <a:r>
              <a:rPr lang="en-US" sz="3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Page-Table Entries (PTE)</a:t>
            </a:r>
          </a:p>
        </p:txBody>
      </p:sp>
      <p:pic>
        <p:nvPicPr>
          <p:cNvPr id="17412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98" y="59357"/>
            <a:ext cx="580800" cy="65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8CF31-B910-4184-8E85-445E7B4538E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21636" y="6097199"/>
            <a:ext cx="187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Pg. No.88, Volume 3</a:t>
            </a:r>
            <a:endParaRPr lang="en-IN" sz="1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87" y="6318307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676247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0" y="756496"/>
            <a:ext cx="10344150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3557001"/>
            <a:ext cx="10391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781969" y="55396"/>
            <a:ext cx="937736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Syllabus</a:t>
            </a:r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dt" idx="10"/>
          </p:nvPr>
        </p:nvSpPr>
        <p:spPr>
          <a:xfrm>
            <a:off x="762000" y="6459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C087A6C-371A-4927-9881-EEAC7846B8E6}" type="datetime1">
              <a:rPr lang="en-US" sz="1050" b="1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4/19/2023</a:t>
            </a:fld>
            <a:endParaRPr sz="10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Microprocessor Architecture and Internet of Things_CET3014B    Unit 4      2022-23     S4  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19855" y="328351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5"/>
          <p:cNvCxnSpPr/>
          <p:nvPr/>
        </p:nvCxnSpPr>
        <p:spPr>
          <a:xfrm rot="10800000" flipH="1">
            <a:off x="0" y="1171713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5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5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5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44560" y="1347364"/>
            <a:ext cx="104740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Unit 5: Pentium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Task Management and Interrupt handling: 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sz="3200" dirty="0">
                <a:latin typeface="Times New Roman" panose="02020603050405020304" pitchFamily="18" charset="0"/>
              </a:rPr>
              <a:t>Task Management, support registers, related data structures, Task switching. Interrupt and Exception Overview, Sources of Interrupts &amp; exceptions, Exception and Interrupt Vectors, Interrupt Descriptor Table (IDT), IDT Descriptors, Exception- or Interrupt-Handler Procedures 	</a:t>
            </a:r>
          </a:p>
        </p:txBody>
      </p:sp>
    </p:spTree>
    <p:extLst>
      <p:ext uri="{BB962C8B-B14F-4D97-AF65-F5344CB8AC3E}">
        <p14:creationId xmlns:p14="http://schemas.microsoft.com/office/powerpoint/2010/main" val="19009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914400" y="109130"/>
            <a:ext cx="10972800" cy="46370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 and Page-Table Entries</a:t>
            </a:r>
          </a:p>
        </p:txBody>
      </p:sp>
      <p:pic>
        <p:nvPicPr>
          <p:cNvPr id="17412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98" y="59357"/>
            <a:ext cx="810016" cy="65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F9A621-DD2E-47BA-AECE-D7FF26EFA95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70487" y="59357"/>
            <a:ext cx="4521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PWT</a:t>
            </a:r>
            <a:r>
              <a:rPr lang="en-IN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Page-level write-through </a:t>
            </a:r>
          </a:p>
          <a:p>
            <a:pPr algn="just"/>
            <a:r>
              <a:rPr lang="en-GB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Write-Through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is enabled for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associated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or page 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GB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Write-Back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enabled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associated page or page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5543" y="1586458"/>
            <a:ext cx="453138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solidFill>
                  <a:srgbClr val="2501BF"/>
                </a:solidFill>
                <a:latin typeface="Times New Roman" panose="02020603050405020304" pitchFamily="18" charset="0"/>
              </a:rPr>
              <a:t>PCD: Page-level </a:t>
            </a:r>
            <a:r>
              <a:rPr lang="en-IN" sz="2000" b="1" dirty="0">
                <a:solidFill>
                  <a:srgbClr val="2501BF"/>
                </a:solidFill>
                <a:latin typeface="Times New Roman" panose="02020603050405020304" pitchFamily="18" charset="0"/>
              </a:rPr>
              <a:t>cache </a:t>
            </a:r>
            <a:r>
              <a:rPr lang="en-IN" sz="2000" b="1" dirty="0" smtClean="0">
                <a:solidFill>
                  <a:srgbClr val="2501BF"/>
                </a:solidFill>
                <a:latin typeface="Times New Roman" panose="02020603050405020304" pitchFamily="18" charset="0"/>
              </a:rPr>
              <a:t>disable</a:t>
            </a:r>
          </a:p>
          <a:p>
            <a:pPr algn="just"/>
            <a:r>
              <a:rPr lang="en-GB" dirty="0" smtClean="0">
                <a:latin typeface="Times New Roman" panose="02020603050405020304" pitchFamily="18" charset="0"/>
              </a:rPr>
              <a:t>Controls </a:t>
            </a:r>
            <a:r>
              <a:rPr lang="en-GB" dirty="0">
                <a:latin typeface="Times New Roman" panose="02020603050405020304" pitchFamily="18" charset="0"/>
              </a:rPr>
              <a:t>the caching of individual pages or page tables. </a:t>
            </a:r>
            <a:endParaRPr lang="en-GB" dirty="0" smtClean="0">
              <a:latin typeface="Times New Roman" panose="02020603050405020304" pitchFamily="18" charset="0"/>
            </a:endParaRPr>
          </a:p>
          <a:p>
            <a:pPr algn="just"/>
            <a:r>
              <a:rPr lang="en-GB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1: </a:t>
            </a:r>
            <a:r>
              <a:rPr lang="en-GB" dirty="0">
                <a:latin typeface="Times New Roman" panose="02020603050405020304" pitchFamily="18" charset="0"/>
              </a:rPr>
              <a:t>caching of the associated page or page table is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prevented; </a:t>
            </a:r>
            <a:endParaRPr lang="en-GB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0: </a:t>
            </a:r>
            <a:r>
              <a:rPr lang="en-GB" dirty="0" smtClean="0">
                <a:latin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</a:rPr>
              <a:t>page or page table can be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cached.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21636" y="6097199"/>
            <a:ext cx="187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Pg. No.88, Volume 3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7599414" y="3376112"/>
            <a:ext cx="4387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2501BF"/>
                </a:solidFill>
                <a:latin typeface="Times New Roman" panose="02020603050405020304" pitchFamily="18" charset="0"/>
              </a:rPr>
              <a:t>A :Accessed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</a:rPr>
              <a:t>Indicates whether a page or page table has been </a:t>
            </a:r>
            <a:r>
              <a:rPr lang="en-GB" dirty="0" smtClean="0">
                <a:latin typeface="Times New Roman" panose="02020603050405020304" pitchFamily="18" charset="0"/>
              </a:rPr>
              <a:t>accessed or not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599414" y="4339965"/>
            <a:ext cx="458841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solidFill>
                  <a:srgbClr val="2501BF"/>
                </a:solidFill>
                <a:latin typeface="Times New Roman" panose="02020603050405020304" pitchFamily="18" charset="0"/>
              </a:rPr>
              <a:t>D: Dirty </a:t>
            </a:r>
            <a:r>
              <a:rPr lang="en-IN" dirty="0" smtClean="0">
                <a:latin typeface="Times New Roman" panose="02020603050405020304" pitchFamily="18" charset="0"/>
              </a:rPr>
              <a:t>and </a:t>
            </a:r>
            <a:r>
              <a:rPr lang="en-GB" dirty="0" smtClean="0">
                <a:latin typeface="Times New Roman" panose="02020603050405020304" pitchFamily="18" charset="0"/>
              </a:rPr>
              <a:t>accessed flags are provided for use by memory management software to</a:t>
            </a:r>
          </a:p>
          <a:p>
            <a:pPr algn="just"/>
            <a:r>
              <a:rPr lang="en-GB" dirty="0" smtClean="0">
                <a:latin typeface="Times New Roman" panose="02020603050405020304" pitchFamily="18" charset="0"/>
              </a:rPr>
              <a:t>manage </a:t>
            </a:r>
            <a:r>
              <a:rPr lang="en-GB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the transfer of pages and page tables into and out of physical memory.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Present only in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ndicates </a:t>
            </a:r>
            <a:r>
              <a:rPr lang="en-US" sz="16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 page has been written 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software can clear this flag.</a:t>
            </a:r>
          </a:p>
          <a:p>
            <a:pPr algn="just"/>
            <a:endParaRPr lang="en-IN" sz="1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87" y="6318307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22" y="667566"/>
            <a:ext cx="6595567" cy="556407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3624" y="29035"/>
            <a:ext cx="9161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 </a:t>
            </a:r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 (PDE)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2" y="133547"/>
            <a:ext cx="730862" cy="7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47F73-05B6-4AC5-AE6D-7A55CA33AC2F}" type="datetime1">
              <a:rPr lang="en-US" smtClean="0"/>
              <a:t>4/19/2023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87" y="909871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76914" y="10015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03" y="1029655"/>
            <a:ext cx="11061312" cy="39734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9800" y="5756573"/>
            <a:ext cx="8109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means-Page size is 4KB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Page size=4MB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22064" y="5018168"/>
            <a:ext cx="9665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(U/S)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</a:t>
            </a:r>
            <a:r>
              <a:rPr lang="en-US" sz="20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is clear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page is assigned the </a:t>
            </a:r>
            <a:r>
              <a:rPr lang="en-US" sz="20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privilege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level;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when the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is 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page is assigned the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privilege level.</a:t>
            </a:r>
          </a:p>
        </p:txBody>
      </p:sp>
    </p:spTree>
    <p:extLst>
      <p:ext uri="{BB962C8B-B14F-4D97-AF65-F5344CB8AC3E}">
        <p14:creationId xmlns:p14="http://schemas.microsoft.com/office/powerpoint/2010/main" val="11271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33625" y="95797"/>
            <a:ext cx="10837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Page-Table Entries (PTE)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51" y="100151"/>
            <a:ext cx="792163" cy="7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1F7FB-DBF6-41FE-AA47-C5F0A2FA1148}" type="datetime1">
              <a:rPr lang="en-US" smtClean="0"/>
              <a:t>4/19/2023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424" y="937580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76914" y="10015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16" y="1057362"/>
            <a:ext cx="11251768" cy="50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09825" y="433388"/>
            <a:ext cx="9782175" cy="5667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876914" y="1022350"/>
            <a:ext cx="10971097" cy="5218113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base </a:t>
            </a: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address: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</a:t>
            </a:r>
            <a:r>
              <a:rPr lang="en-US" sz="2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most significant bits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physical address of the first byte of a 4-KByte Page Table or Page.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(P):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 bit is </a:t>
            </a: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 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page being 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entry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currently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 in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can be used. 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flag is 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processor attempts to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table or the page, then a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page-fault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is generated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(#PF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bit in PDE zero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makes all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 pages described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that table inaccessible.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Read/write 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(R/W) </a:t>
            </a:r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flag: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read-write privileges for a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 described in the page table or individual page.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7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flag is 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clear,</a:t>
            </a:r>
            <a:r>
              <a:rPr lang="en-US" sz="27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page </a:t>
            </a:r>
            <a:r>
              <a:rPr lang="en-US" sz="27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read </a:t>
            </a:r>
            <a:r>
              <a:rPr lang="en-US" sz="27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and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flag is 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page can be 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written into.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95" y="189951"/>
            <a:ext cx="837542" cy="67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57212" y="128260"/>
            <a:ext cx="9984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 </a:t>
            </a: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 </a:t>
            </a:r>
            <a:r>
              <a:rPr lang="en-US" sz="3600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 Table Entries  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1E60F8-7228-458A-A152-25B87E31E74C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424" y="937580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76914" y="10015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0042-87ED-425F-AF1F-BA731B4E6C1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6595" y="287338"/>
            <a:ext cx="11155405" cy="4953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 Entries and Page Table Entries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714" y="1055687"/>
            <a:ext cx="10829109" cy="5205413"/>
          </a:xfr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User/supervisor (U/S) </a:t>
            </a:r>
            <a:r>
              <a:rPr lang="en-US" sz="2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flag: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user-supervisor privileges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page or group of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5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5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clear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page is assigned the </a:t>
            </a:r>
            <a:r>
              <a:rPr lang="en-US" sz="25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privilege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level; 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is set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is assigned the </a:t>
            </a:r>
            <a:r>
              <a:rPr lang="en-US" sz="2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privilege level</a:t>
            </a:r>
            <a:r>
              <a:rPr lang="en-US" sz="2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Page-level write-through (PWT) </a:t>
            </a:r>
            <a:r>
              <a:rPr lang="en-US" sz="2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When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PWT flag is </a:t>
            </a: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set,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write-through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caching is enabled for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associated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or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page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table; 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when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flag is </a:t>
            </a: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clear,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write-back caching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enabled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associated page or page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Page-level cache disable (PCD) </a:t>
            </a:r>
            <a:r>
              <a:rPr lang="en-US" sz="2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flag: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PCD flag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caching of the associated page or page table is </a:t>
            </a:r>
            <a:r>
              <a:rPr lang="en-US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prevented</a:t>
            </a:r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flag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page or page table </a:t>
            </a: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cached</a:t>
            </a:r>
            <a:r>
              <a:rPr lang="en-US" sz="2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(A) flag: </a:t>
            </a:r>
            <a:r>
              <a:rPr lang="en-US" sz="25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a page or page table has been accessed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 from or written to) when set.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set, the processor does not implicitly clear it. Only software can clear this flag.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7" y="180681"/>
            <a:ext cx="872877" cy="70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607DDB-133D-482E-840D-FCB0C632CFF3}" type="datetime1">
              <a:rPr lang="en-US" smtClean="0"/>
              <a:t>4/19/2023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424" y="937580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76914" y="10015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0042-87ED-425F-AF1F-BA731B4E6C1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2693" y="164012"/>
            <a:ext cx="10177462" cy="6715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 Entries and Page Table Entries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399" y="1047750"/>
            <a:ext cx="10881361" cy="5129213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Dirty 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flag: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Present only in </a:t>
            </a:r>
            <a:r>
              <a:rPr lang="en-US" sz="2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When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i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ndicates </a:t>
            </a:r>
            <a:r>
              <a:rPr lang="en-US" sz="27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 </a:t>
            </a:r>
            <a:r>
              <a:rPr lang="en-US" sz="27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has been written </a:t>
            </a:r>
            <a:r>
              <a:rPr lang="en-US" sz="27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software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size (PS)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is Present only in </a:t>
            </a:r>
            <a:r>
              <a:rPr lang="en-US" sz="27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PDE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flag is </a:t>
            </a:r>
            <a:r>
              <a:rPr lang="en-US" sz="27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page size is </a:t>
            </a:r>
            <a:r>
              <a:rPr lang="en-US" sz="2700" b="1" dirty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7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flag is set, the page size is </a:t>
            </a: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32-bit addressing.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When </a:t>
            </a:r>
            <a:r>
              <a:rPr lang="en-US" sz="27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indicates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global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and is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flushed from TLB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time of task switching ( Provided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global enable (PGE) flag in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CR4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set)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 and available-to-software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bits: 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marked as 0 are reserved and cannot be used. Bits marked as </a:t>
            </a:r>
            <a:r>
              <a:rPr lang="en-US" sz="2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available for system program for using as flags.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7" y="180680"/>
            <a:ext cx="807563" cy="6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6306E-B7AE-4324-AA9A-E67CB3CD5E9D}" type="datetime1">
              <a:rPr lang="en-US" smtClean="0"/>
              <a:t>4/19/2023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424" y="937580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76914" y="10015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0042-87ED-425F-AF1F-BA731B4E6C1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1734532" y="197284"/>
            <a:ext cx="10457468" cy="487363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Level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9258" y="778375"/>
            <a:ext cx="11204696" cy="339829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 mechanism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distinguishes between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levels of protection: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corresponds to </a:t>
            </a:r>
            <a:r>
              <a:rPr lang="en-US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based protection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encompasses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other privilege levels </a:t>
            </a:r>
            <a:r>
              <a:rPr lang="en-US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1, 2).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executing at Level 0, 1 or 2 bypass the page protection, although segmentation based protection is still enforced by the hardware.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U/S and R/W bits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to provide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User/Supervisor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Read/Write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for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pages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for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pages in a table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22" y="93439"/>
            <a:ext cx="682249" cy="63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D3F8D1-75EB-443D-BAF4-52DB4142132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19" y="740925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09083" y="93438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71" y="4178951"/>
            <a:ext cx="11320583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70" y="231705"/>
            <a:ext cx="11429999" cy="9683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Syllabus---  Module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IV: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 and Protection</a:t>
            </a:r>
            <a:b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341" y="855906"/>
            <a:ext cx="11162714" cy="5354535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by segmentation: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rivilege-levels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ules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inter-privilege level transfer for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protection.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 Unit: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registers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data structures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to physical address translation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538"/>
            <a:ext cx="2743200" cy="365125"/>
          </a:xfrm>
        </p:spPr>
        <p:txBody>
          <a:bodyPr/>
          <a:lstStyle/>
          <a:p>
            <a:pPr>
              <a:defRPr/>
            </a:pPr>
            <a:fld id="{11DB3132-81F9-4FC3-8498-D70E92B22E70}" type="datetime1">
              <a:rPr lang="en-US" sz="1050" b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4823" y="6356350"/>
            <a:ext cx="6897188" cy="365125"/>
          </a:xfrm>
        </p:spPr>
        <p:txBody>
          <a:bodyPr/>
          <a:lstStyle/>
          <a:p>
            <a:pPr>
              <a:defRPr/>
            </a:pPr>
            <a:r>
              <a:rPr lang="en-GB" smtClean="0">
                <a:solidFill>
                  <a:schemeClr val="tx1"/>
                </a:solidFill>
              </a:rPr>
              <a:t>Microprocessor Architecture and Internet of Things_CET3014B    Unit 4      2022-23     S4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3E4F9-1BBA-46FB-A770-05CF0AA7799E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10" name="object 5"/>
          <p:cNvSpPr>
            <a:spLocks noChangeArrowheads="1"/>
          </p:cNvSpPr>
          <p:nvPr/>
        </p:nvSpPr>
        <p:spPr bwMode="auto">
          <a:xfrm>
            <a:off x="77924" y="-30589"/>
            <a:ext cx="654050" cy="8641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4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872366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75630" y="6350454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1154113" y="131884"/>
            <a:ext cx="10058400" cy="76300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 (TLB)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90778" y="1655679"/>
            <a:ext cx="9010444" cy="4527596"/>
          </a:xfr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105" y="158010"/>
            <a:ext cx="699810" cy="60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E111BA-0959-45F5-800D-98E6DD049CA9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424" y="937580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76914" y="10015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58091" y="1009348"/>
            <a:ext cx="10763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stores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recently used page-directory and page-table entries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on-chip caches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or TLBs. </a:t>
            </a:r>
          </a:p>
        </p:txBody>
      </p:sp>
    </p:spTree>
    <p:extLst>
      <p:ext uri="{BB962C8B-B14F-4D97-AF65-F5344CB8AC3E}">
        <p14:creationId xmlns:p14="http://schemas.microsoft.com/office/powerpoint/2010/main" val="42025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0042-87ED-425F-AF1F-BA731B4E6C1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987059" y="196077"/>
            <a:ext cx="11464317" cy="6223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 aside Buffer(TLB)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987059" y="818377"/>
            <a:ext cx="10834828" cy="553797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stores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recently used page-directory and page-table entries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on-chip caches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or TLBs.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number of bus cycles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translation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recently accessed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page-directory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 and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page-table entries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cached in the processor in devices called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 aside buffers (TLBs).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four-way set associative, 32-entry page table instruction cache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64-entry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cache.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paging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performed using the contents of the TLBs.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TLBs are inaccessible to application programs and tasks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(privilege level greater than 0); that is, they cannot invalidate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procedures running at privilege level of 0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b="1" dirty="0" smtClean="0">
                <a:solidFill>
                  <a:srgbClr val="2501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invalidate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(flush)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TLBs or selected TLB entries.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INVLPG-</a:t>
            </a:r>
            <a:r>
              <a:rPr lang="en-IN" dirty="0"/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privileged instruction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invalidate TLB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is provided to invalidate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(flush)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page-table entry in the TLB.</a:t>
            </a:r>
            <a:r>
              <a:rPr lang="en-US" dirty="0"/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a page-directory or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page-table entry is changed, the operating-system must immediately invalidate the corresponding entry in the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TLB,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it can be updated the next time the entry is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referenced)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631" y="170537"/>
            <a:ext cx="701571" cy="57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D8E189-1E53-41BC-8F0E-E7D236EFD8B2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790668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76914" y="10015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944560" y="27788"/>
            <a:ext cx="937736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Resources: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1"/>
          </p:nvPr>
        </p:nvSpPr>
        <p:spPr>
          <a:xfrm>
            <a:off x="845557" y="1042200"/>
            <a:ext cx="11221752" cy="521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Internet of Things by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Hakima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Chaouchi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Publishers: ISTE and Willey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James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Antonakos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Pentium Microprocessor”, 2004, Pearson Education ISBN – 81-7808-545-3.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Books: 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Beginning Arduino by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Micheal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McRoberts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Publishers: Technology in Action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IoT Fundamental by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Hanes Publishers: CISCO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Raspberry Pi Cookbook for Python Programmers by Tim Cox Publishers: PACKT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Official Raspberry Pi Project Book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Beginning Sensor Networks with Arduino and Raspberry Pi by Charles Bell Publishers: Technology in Action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Intel architecture software developer's manual volume 3.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Intel architecture software developer's manual volume 1.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Intel 64 and IA-32 Architecture’s software developer's manual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79" name="Google Shape;179;p6"/>
          <p:cNvSpPr txBox="1">
            <a:spLocks noGrp="1"/>
          </p:cNvSpPr>
          <p:nvPr>
            <p:ph type="dt" idx="10"/>
          </p:nvPr>
        </p:nvSpPr>
        <p:spPr>
          <a:xfrm>
            <a:off x="762000" y="6459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03B8D9C-B1A0-420E-AF9E-3323FE3A09F5}" type="datetime1">
              <a:rPr lang="en-US" sz="105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4/19/2023</a:t>
            </a:fld>
            <a:endParaRPr sz="1050" b="1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0" name="Google Shape;18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62491" y="35746"/>
            <a:ext cx="654050" cy="864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82" name="Google Shape;182;p6"/>
          <p:cNvCxnSpPr/>
          <p:nvPr/>
        </p:nvCxnSpPr>
        <p:spPr>
          <a:xfrm rot="10800000" flipH="1">
            <a:off x="0" y="957180"/>
            <a:ext cx="12192000" cy="27709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6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84" name="Google Shape;184;p6"/>
          <p:cNvCxnSpPr/>
          <p:nvPr/>
        </p:nvCxnSpPr>
        <p:spPr>
          <a:xfrm flipH="1">
            <a:off x="773905" y="13063"/>
            <a:ext cx="14288" cy="6821487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6"/>
          <p:cNvCxnSpPr/>
          <p:nvPr/>
        </p:nvCxnSpPr>
        <p:spPr>
          <a:xfrm>
            <a:off x="-10316" y="626427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0042-87ED-425F-AF1F-BA731B4E6C1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6934752" y="284805"/>
            <a:ext cx="5109609" cy="6223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 aside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 (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TLB)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3" y="61844"/>
            <a:ext cx="829272" cy="78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16" y="1199333"/>
            <a:ext cx="10633166" cy="50649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40FD05-89ED-44E3-8B0D-7B42E5A05C96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7257" y="6356350"/>
            <a:ext cx="7053943" cy="365125"/>
          </a:xfrm>
        </p:spPr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76383" y="2968450"/>
            <a:ext cx="3396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32-bit physical address is calculated and will be placed on the address bus.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6052" y="3510893"/>
            <a:ext cx="2740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 </a:t>
            </a:r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calculation is done by finding appropriate Page directory and Page table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953263" y="-4014"/>
            <a:ext cx="563327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paging unit hardware receives a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linear address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segmentation unit.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20 linear address bits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compared with all 32 entries in the TLB to determine if there is a match or not.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0042-87ED-425F-AF1F-BA731B4E6C1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1175310" y="103189"/>
            <a:ext cx="10058400" cy="6386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 </a:t>
            </a:r>
            <a:r>
              <a:rPr lang="en-US" sz="4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 Miss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862995" y="3147422"/>
            <a:ext cx="11243887" cy="1794159"/>
          </a:xfr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match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(i.e. a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 Hit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32-bit physical address is calculated and will be placed on the address bus.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Page Directory Entry indicating that the page table is in memory, then the Pentium will read the appropriate Page Table Entry.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2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94" y="68683"/>
            <a:ext cx="830184" cy="67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62995" y="5118253"/>
            <a:ext cx="11272438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a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address calculation is done by finding appropriate Page directory and Page table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257" y="1024737"/>
            <a:ext cx="11243886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paging unit hardware receives a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linear address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segmentation unit.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20 linear address bits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compared with all 32 entries in the TLB to determine if there is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 or not.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5" y="859809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73905" y="13063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89C1-079E-4225-8216-2AC0BDBC3D05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4/19/2023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Architecture and Internet of Things_CET3014B    Unit 4      2022-23     S4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5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nimBg="1"/>
      <p:bldP spid="3" grpId="0" animBg="1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2096717" y="281927"/>
            <a:ext cx="8706424" cy="636905"/>
          </a:xfrm>
        </p:spPr>
        <p:txBody>
          <a:bodyPr>
            <a:noAutofit/>
          </a:bodyPr>
          <a:lstStyle/>
          <a:p>
            <a:pPr algn="just"/>
            <a:r>
              <a:rPr lang="en-US" sz="6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is responsible?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908156" y="1010905"/>
            <a:ext cx="11083547" cy="505810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setting up the </a:t>
            </a:r>
            <a:r>
              <a:rPr lang="en-US" sz="3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page tables, and handling any page faults.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is required to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invalidate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(i.e. flush) the </a:t>
            </a:r>
            <a:r>
              <a:rPr lang="en-US" sz="3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TLB,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any changes are made to any of the page table entries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done by </a:t>
            </a:r>
            <a:r>
              <a:rPr lang="en-US" sz="3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CR3 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address of the </a:t>
            </a:r>
            <a:r>
              <a:rPr lang="en-US" sz="3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Directory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allocating space for the </a:t>
            </a:r>
            <a:r>
              <a:rPr lang="en-US" sz="3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Directory and the Page Tables.</a:t>
            </a:r>
          </a:p>
          <a:p>
            <a:pPr algn="just"/>
            <a:endParaRPr lang="en-US" sz="3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993" y="84660"/>
            <a:ext cx="792163" cy="77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97A08-2E24-4D7A-A400-239DF5F046C2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5993" y="883516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76914" y="10015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993" y="84660"/>
            <a:ext cx="792163" cy="77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97A08-2E24-4D7A-A400-239DF5F046C2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80979-07AE-46CF-A011-ACF76BAB6D4D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Microprocessor Architecture and Internet of Things_CET3014B    Unit 4      2022-23     S4  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5993" y="883516"/>
            <a:ext cx="12192000" cy="27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051" y="6356350"/>
            <a:ext cx="471487" cy="457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76914" y="100150"/>
            <a:ext cx="14288" cy="682148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0316" y="6264275"/>
            <a:ext cx="12192000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how to end ppt 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2" y="1852613"/>
            <a:ext cx="37719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8078</Words>
  <Application>Microsoft Office PowerPoint</Application>
  <PresentationFormat>Widescreen</PresentationFormat>
  <Paragraphs>1187</Paragraphs>
  <Slides>93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Microprocessor Architectures</vt:lpstr>
      <vt:lpstr>Microprocessor Architecture and Internet of Things</vt:lpstr>
      <vt:lpstr>PowerPoint Presentation</vt:lpstr>
      <vt:lpstr>CCA LCA   </vt:lpstr>
      <vt:lpstr>Unit wise distribution of CCA-70  Marks  </vt:lpstr>
      <vt:lpstr>Syllabus</vt:lpstr>
      <vt:lpstr>Syllabus</vt:lpstr>
      <vt:lpstr>Syllabus</vt:lpstr>
      <vt:lpstr>Learning Resources:  </vt:lpstr>
      <vt:lpstr>PowerPoint Presentation</vt:lpstr>
      <vt:lpstr>PowerPoint Presentation</vt:lpstr>
      <vt:lpstr>Unit 4: Paging and Protection</vt:lpstr>
      <vt:lpstr>Protection</vt:lpstr>
      <vt:lpstr>Field and Flag in Protection system </vt:lpstr>
      <vt:lpstr>Field and Flag in Protection system </vt:lpstr>
      <vt:lpstr>PowerPoint Presentation</vt:lpstr>
      <vt:lpstr>Segment Level Protection</vt:lpstr>
      <vt:lpstr>Type Checking</vt:lpstr>
      <vt:lpstr>Limit Checking</vt:lpstr>
      <vt:lpstr>Privilege</vt:lpstr>
      <vt:lpstr>Privilege Levels</vt:lpstr>
      <vt:lpstr>Privilege Levels</vt:lpstr>
      <vt:lpstr>Privilege Levels</vt:lpstr>
      <vt:lpstr>Terminology</vt:lpstr>
      <vt:lpstr>DPL, CPL, RPL</vt:lpstr>
      <vt:lpstr>PowerPoint Presentation</vt:lpstr>
      <vt:lpstr>CPL- Current Privilege Level</vt:lpstr>
      <vt:lpstr>Requested Privilege Level (RPL)</vt:lpstr>
      <vt:lpstr>Requested Privilege Level (RPL)</vt:lpstr>
      <vt:lpstr>Privilege Check</vt:lpstr>
      <vt:lpstr>  Privilege Level check for DS:  Code Segment ------(Accessing)---- Data Segment</vt:lpstr>
      <vt:lpstr>Privilege Level check for DS</vt:lpstr>
      <vt:lpstr>Privilege Level check for DS</vt:lpstr>
      <vt:lpstr>Privilege Level Checking When Accessing Data Segments</vt:lpstr>
      <vt:lpstr>Data Segment : Privilege Access (Answer)</vt:lpstr>
      <vt:lpstr>Data Segment : Privilege Access  (Answer)</vt:lpstr>
      <vt:lpstr>Privilege Level check : Data Segment</vt:lpstr>
      <vt:lpstr>Accessing Data in Code Segments</vt:lpstr>
      <vt:lpstr>PowerPoint Presentation</vt:lpstr>
      <vt:lpstr>Privilege Level Checking When Accessing Other Code Segments</vt:lpstr>
      <vt:lpstr>Privilege Level Checking When Transferring Program Control Between Code Segments</vt:lpstr>
      <vt:lpstr>Code accessing Code (Non confirming code segments) </vt:lpstr>
      <vt:lpstr>Code accessing Code (Non confirming code segments)</vt:lpstr>
      <vt:lpstr>Code accessing Code (Conforming Code Segments)</vt:lpstr>
      <vt:lpstr>Example: Code accessing Code  Confirming Code Segment</vt:lpstr>
      <vt:lpstr> Code accessing Code (Conforming Code Segments:) Summary </vt:lpstr>
      <vt:lpstr>System  Descriptor  Types if S=0</vt:lpstr>
      <vt:lpstr>Call Gate Descriptor</vt:lpstr>
      <vt:lpstr>Accessing Non Conforming Code Segment using Call Gates</vt:lpstr>
      <vt:lpstr>Code Segment ---(Accessing)-- Non Conforming Code Segment     [C=0] using Call Gates</vt:lpstr>
      <vt:lpstr>Privilege Check Rules for using Call Gates</vt:lpstr>
      <vt:lpstr>Privilege Check Rules for using Call Gates: Example</vt:lpstr>
      <vt:lpstr>Rules </vt:lpstr>
      <vt:lpstr>Stack Switching</vt:lpstr>
      <vt:lpstr>Rules to access other code segment</vt:lpstr>
      <vt:lpstr>How to apply rules?</vt:lpstr>
      <vt:lpstr>Possible segment descriptors at index 3</vt:lpstr>
      <vt:lpstr>PowerPoint Presentation</vt:lpstr>
      <vt:lpstr>Privileged Instructions</vt:lpstr>
      <vt:lpstr>PowerPoint Presentation</vt:lpstr>
      <vt:lpstr> Page Translation </vt:lpstr>
      <vt:lpstr>Segmentation and Paging      </vt:lpstr>
      <vt:lpstr>Linear Address Translation</vt:lpstr>
      <vt:lpstr>Paging      </vt:lpstr>
      <vt:lpstr>Linear Address to Physical Address</vt:lpstr>
      <vt:lpstr>Example</vt:lpstr>
      <vt:lpstr>Linear Address to Physical Address</vt:lpstr>
      <vt:lpstr>PowerPoint Presentation</vt:lpstr>
      <vt:lpstr>Control Registers</vt:lpstr>
      <vt:lpstr>CR-0   Extra Information</vt:lpstr>
      <vt:lpstr>Components of  the Paging Mechanism</vt:lpstr>
      <vt:lpstr>PowerPoint Presentation</vt:lpstr>
      <vt:lpstr>Paging Options</vt:lpstr>
      <vt:lpstr>Components of  the Paging Mechanism</vt:lpstr>
      <vt:lpstr>Continued..</vt:lpstr>
      <vt:lpstr>Linear Address Translation</vt:lpstr>
      <vt:lpstr>PAGE DIRECTORY BASE REGISTER (PDBR)</vt:lpstr>
      <vt:lpstr>CR2,CR3</vt:lpstr>
      <vt:lpstr>Page-Directory Entries (PDE) and Page-Table Entries (PTE)</vt:lpstr>
      <vt:lpstr>Page-Directory and Page-Table Entries</vt:lpstr>
      <vt:lpstr>PowerPoint Presentation</vt:lpstr>
      <vt:lpstr>PowerPoint Presentation</vt:lpstr>
      <vt:lpstr> </vt:lpstr>
      <vt:lpstr>Page-Directory Entries and Page Table Entries</vt:lpstr>
      <vt:lpstr>Page-Directory Entries and Page Table Entries</vt:lpstr>
      <vt:lpstr>Page Level Protection</vt:lpstr>
      <vt:lpstr>Syllabus---  Module IV: Paging and Protection </vt:lpstr>
      <vt:lpstr>Translation Lookaside Buffer (TLB)</vt:lpstr>
      <vt:lpstr>Translation Look aside Buffer(TLB)</vt:lpstr>
      <vt:lpstr>Translation Look aside Buffer  (TLB)</vt:lpstr>
      <vt:lpstr>TLB Hit and TLB Miss</vt:lpstr>
      <vt:lpstr>Who is responsible?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Jahagirdar, Aditi</dc:creator>
  <cp:lastModifiedBy>SHAMLA MANTRI</cp:lastModifiedBy>
  <cp:revision>151</cp:revision>
  <dcterms:created xsi:type="dcterms:W3CDTF">2021-11-19T06:23:56Z</dcterms:created>
  <dcterms:modified xsi:type="dcterms:W3CDTF">2023-04-19T14:37:45Z</dcterms:modified>
</cp:coreProperties>
</file>