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67"/>
  </p:notesMasterIdLst>
  <p:handoutMasterIdLst>
    <p:handoutMasterId r:id="rId68"/>
  </p:handoutMasterIdLst>
  <p:sldIdLst>
    <p:sldId id="650" r:id="rId2"/>
    <p:sldId id="651" r:id="rId3"/>
    <p:sldId id="652" r:id="rId4"/>
    <p:sldId id="653" r:id="rId5"/>
    <p:sldId id="656" r:id="rId6"/>
    <p:sldId id="654" r:id="rId7"/>
    <p:sldId id="655" r:id="rId8"/>
    <p:sldId id="470" r:id="rId9"/>
    <p:sldId id="471" r:id="rId10"/>
    <p:sldId id="472" r:id="rId11"/>
    <p:sldId id="473" r:id="rId12"/>
    <p:sldId id="647" r:id="rId13"/>
    <p:sldId id="491" r:id="rId14"/>
    <p:sldId id="494" r:id="rId15"/>
    <p:sldId id="496" r:id="rId16"/>
    <p:sldId id="492" r:id="rId17"/>
    <p:sldId id="493" r:id="rId18"/>
    <p:sldId id="495" r:id="rId19"/>
    <p:sldId id="476" r:id="rId20"/>
    <p:sldId id="478" r:id="rId21"/>
    <p:sldId id="497" r:id="rId22"/>
    <p:sldId id="498" r:id="rId23"/>
    <p:sldId id="500" r:id="rId24"/>
    <p:sldId id="430" r:id="rId25"/>
    <p:sldId id="432" r:id="rId26"/>
    <p:sldId id="648" r:id="rId27"/>
    <p:sldId id="479" r:id="rId28"/>
    <p:sldId id="433" r:id="rId29"/>
    <p:sldId id="480" r:id="rId30"/>
    <p:sldId id="481" r:id="rId31"/>
    <p:sldId id="434" r:id="rId32"/>
    <p:sldId id="461" r:id="rId33"/>
    <p:sldId id="483" r:id="rId34"/>
    <p:sldId id="484" r:id="rId35"/>
    <p:sldId id="436" r:id="rId36"/>
    <p:sldId id="462" r:id="rId37"/>
    <p:sldId id="437" r:id="rId38"/>
    <p:sldId id="441" r:id="rId39"/>
    <p:sldId id="443" r:id="rId40"/>
    <p:sldId id="503" r:id="rId41"/>
    <p:sldId id="502" r:id="rId42"/>
    <p:sldId id="504" r:id="rId43"/>
    <p:sldId id="612" r:id="rId44"/>
    <p:sldId id="613" r:id="rId45"/>
    <p:sldId id="629" r:id="rId46"/>
    <p:sldId id="618" r:id="rId47"/>
    <p:sldId id="649" r:id="rId48"/>
    <p:sldId id="619" r:id="rId49"/>
    <p:sldId id="620" r:id="rId50"/>
    <p:sldId id="621" r:id="rId51"/>
    <p:sldId id="631" r:id="rId52"/>
    <p:sldId id="632" r:id="rId53"/>
    <p:sldId id="630" r:id="rId54"/>
    <p:sldId id="616" r:id="rId55"/>
    <p:sldId id="633" r:id="rId56"/>
    <p:sldId id="622" r:id="rId57"/>
    <p:sldId id="623" r:id="rId58"/>
    <p:sldId id="624" r:id="rId59"/>
    <p:sldId id="635" r:id="rId60"/>
    <p:sldId id="636" r:id="rId61"/>
    <p:sldId id="637" r:id="rId62"/>
    <p:sldId id="626" r:id="rId63"/>
    <p:sldId id="627" r:id="rId64"/>
    <p:sldId id="628" r:id="rId65"/>
    <p:sldId id="646" r:id="rId6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7" d="100"/>
          <a:sy n="117" d="100"/>
        </p:scale>
        <p:origin x="392"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MIT-WPU</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16C008B-7DA2-4A12-883D-713FF4931754}" type="datetimeFigureOut">
              <a:rPr lang="en-US"/>
              <a:pPr>
                <a:defRPr/>
              </a:pPr>
              <a:t>6/4/23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CF995E-A438-48B9-B49E-A6C323F327DB}" type="slidenum">
              <a:rPr lang="en-US"/>
              <a:pPr>
                <a:defRPr/>
              </a:pPr>
              <a:t>‹#›</a:t>
            </a:fld>
            <a:endParaRPr lang="en-US"/>
          </a:p>
        </p:txBody>
      </p:sp>
    </p:spTree>
    <p:extLst>
      <p:ext uri="{BB962C8B-B14F-4D97-AF65-F5344CB8AC3E}">
        <p14:creationId xmlns:p14="http://schemas.microsoft.com/office/powerpoint/2010/main" val="29713435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MIT-WPU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20FBC17-9B29-48C3-AD7D-DA5A88F0C64A}" type="datetimeFigureOut">
              <a:rPr lang="en-US"/>
              <a:pPr>
                <a:defRPr/>
              </a:pPr>
              <a:t>6/4/23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E25570-569D-42F9-A9E2-93565257392C}" type="slidenum">
              <a:rPr lang="en-US"/>
              <a:pPr>
                <a:defRPr/>
              </a:pPr>
              <a:t>‹#›</a:t>
            </a:fld>
            <a:endParaRPr lang="en-US"/>
          </a:p>
        </p:txBody>
      </p:sp>
    </p:spTree>
    <p:extLst>
      <p:ext uri="{BB962C8B-B14F-4D97-AF65-F5344CB8AC3E}">
        <p14:creationId xmlns:p14="http://schemas.microsoft.com/office/powerpoint/2010/main" val="363840288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hdr" idx="3"/>
          </p:nvPr>
        </p:nvSpPr>
        <p:spPr>
          <a:xfrm>
            <a:off x="0" y="0"/>
            <a:ext cx="2929837" cy="498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
        <p:nvSpPr>
          <p:cNvPr id="98" name="Google Shape;98;p1:notes"/>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50315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44</a:t>
            </a:fld>
            <a:endParaRPr lang="en-US"/>
          </a:p>
        </p:txBody>
      </p:sp>
    </p:spTree>
    <p:extLst>
      <p:ext uri="{BB962C8B-B14F-4D97-AF65-F5344CB8AC3E}">
        <p14:creationId xmlns:p14="http://schemas.microsoft.com/office/powerpoint/2010/main" val="97079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45</a:t>
            </a:fld>
            <a:endParaRPr lang="en-US"/>
          </a:p>
        </p:txBody>
      </p:sp>
    </p:spTree>
    <p:extLst>
      <p:ext uri="{BB962C8B-B14F-4D97-AF65-F5344CB8AC3E}">
        <p14:creationId xmlns:p14="http://schemas.microsoft.com/office/powerpoint/2010/main" val="295793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46</a:t>
            </a:fld>
            <a:endParaRPr lang="en-US"/>
          </a:p>
        </p:txBody>
      </p:sp>
    </p:spTree>
    <p:extLst>
      <p:ext uri="{BB962C8B-B14F-4D97-AF65-F5344CB8AC3E}">
        <p14:creationId xmlns:p14="http://schemas.microsoft.com/office/powerpoint/2010/main" val="404725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48</a:t>
            </a:fld>
            <a:endParaRPr lang="en-US"/>
          </a:p>
        </p:txBody>
      </p:sp>
    </p:spTree>
    <p:extLst>
      <p:ext uri="{BB962C8B-B14F-4D97-AF65-F5344CB8AC3E}">
        <p14:creationId xmlns:p14="http://schemas.microsoft.com/office/powerpoint/2010/main" val="3791402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49</a:t>
            </a:fld>
            <a:endParaRPr lang="en-US"/>
          </a:p>
        </p:txBody>
      </p:sp>
    </p:spTree>
    <p:extLst>
      <p:ext uri="{BB962C8B-B14F-4D97-AF65-F5344CB8AC3E}">
        <p14:creationId xmlns:p14="http://schemas.microsoft.com/office/powerpoint/2010/main" val="47598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50</a:t>
            </a:fld>
            <a:endParaRPr lang="en-US"/>
          </a:p>
        </p:txBody>
      </p:sp>
    </p:spTree>
    <p:extLst>
      <p:ext uri="{BB962C8B-B14F-4D97-AF65-F5344CB8AC3E}">
        <p14:creationId xmlns:p14="http://schemas.microsoft.com/office/powerpoint/2010/main" val="4237850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51</a:t>
            </a:fld>
            <a:endParaRPr lang="en-US"/>
          </a:p>
        </p:txBody>
      </p:sp>
    </p:spTree>
    <p:extLst>
      <p:ext uri="{BB962C8B-B14F-4D97-AF65-F5344CB8AC3E}">
        <p14:creationId xmlns:p14="http://schemas.microsoft.com/office/powerpoint/2010/main" val="3832627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52</a:t>
            </a:fld>
            <a:endParaRPr lang="en-US"/>
          </a:p>
        </p:txBody>
      </p:sp>
    </p:spTree>
    <p:extLst>
      <p:ext uri="{BB962C8B-B14F-4D97-AF65-F5344CB8AC3E}">
        <p14:creationId xmlns:p14="http://schemas.microsoft.com/office/powerpoint/2010/main" val="211025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53</a:t>
            </a:fld>
            <a:endParaRPr lang="en-US"/>
          </a:p>
        </p:txBody>
      </p:sp>
    </p:spTree>
    <p:extLst>
      <p:ext uri="{BB962C8B-B14F-4D97-AF65-F5344CB8AC3E}">
        <p14:creationId xmlns:p14="http://schemas.microsoft.com/office/powerpoint/2010/main" val="3021216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54</a:t>
            </a:fld>
            <a:endParaRPr lang="en-US"/>
          </a:p>
        </p:txBody>
      </p:sp>
    </p:spTree>
    <p:extLst>
      <p:ext uri="{BB962C8B-B14F-4D97-AF65-F5344CB8AC3E}">
        <p14:creationId xmlns:p14="http://schemas.microsoft.com/office/powerpoint/2010/main" val="366000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txBox="1">
            <a:spLocks noGrp="1"/>
          </p:cNvSpPr>
          <p:nvPr>
            <p:ph type="hdr" idx="3"/>
          </p:nvPr>
        </p:nvSpPr>
        <p:spPr>
          <a:xfrm>
            <a:off x="0" y="0"/>
            <a:ext cx="2929837" cy="498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MIT-WPU</a:t>
            </a:r>
            <a:endParaRPr/>
          </a:p>
        </p:txBody>
      </p:sp>
      <p:sp>
        <p:nvSpPr>
          <p:cNvPr id="112" name="Google Shape;112;p2:notes"/>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743658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55</a:t>
            </a:fld>
            <a:endParaRPr lang="en-US"/>
          </a:p>
        </p:txBody>
      </p:sp>
    </p:spTree>
    <p:extLst>
      <p:ext uri="{BB962C8B-B14F-4D97-AF65-F5344CB8AC3E}">
        <p14:creationId xmlns:p14="http://schemas.microsoft.com/office/powerpoint/2010/main" val="57584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56</a:t>
            </a:fld>
            <a:endParaRPr lang="en-US"/>
          </a:p>
        </p:txBody>
      </p:sp>
    </p:spTree>
    <p:extLst>
      <p:ext uri="{BB962C8B-B14F-4D97-AF65-F5344CB8AC3E}">
        <p14:creationId xmlns:p14="http://schemas.microsoft.com/office/powerpoint/2010/main" val="3711678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57</a:t>
            </a:fld>
            <a:endParaRPr lang="en-US"/>
          </a:p>
        </p:txBody>
      </p:sp>
    </p:spTree>
    <p:extLst>
      <p:ext uri="{BB962C8B-B14F-4D97-AF65-F5344CB8AC3E}">
        <p14:creationId xmlns:p14="http://schemas.microsoft.com/office/powerpoint/2010/main" val="101884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58</a:t>
            </a:fld>
            <a:endParaRPr lang="en-US"/>
          </a:p>
        </p:txBody>
      </p:sp>
    </p:spTree>
    <p:extLst>
      <p:ext uri="{BB962C8B-B14F-4D97-AF65-F5344CB8AC3E}">
        <p14:creationId xmlns:p14="http://schemas.microsoft.com/office/powerpoint/2010/main" val="1722478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59</a:t>
            </a:fld>
            <a:endParaRPr lang="en-US"/>
          </a:p>
        </p:txBody>
      </p:sp>
    </p:spTree>
    <p:extLst>
      <p:ext uri="{BB962C8B-B14F-4D97-AF65-F5344CB8AC3E}">
        <p14:creationId xmlns:p14="http://schemas.microsoft.com/office/powerpoint/2010/main" val="1702766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60</a:t>
            </a:fld>
            <a:endParaRPr lang="en-US"/>
          </a:p>
        </p:txBody>
      </p:sp>
    </p:spTree>
    <p:extLst>
      <p:ext uri="{BB962C8B-B14F-4D97-AF65-F5344CB8AC3E}">
        <p14:creationId xmlns:p14="http://schemas.microsoft.com/office/powerpoint/2010/main" val="2315930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61</a:t>
            </a:fld>
            <a:endParaRPr lang="en-US"/>
          </a:p>
        </p:txBody>
      </p:sp>
    </p:spTree>
    <p:extLst>
      <p:ext uri="{BB962C8B-B14F-4D97-AF65-F5344CB8AC3E}">
        <p14:creationId xmlns:p14="http://schemas.microsoft.com/office/powerpoint/2010/main" val="625894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62</a:t>
            </a:fld>
            <a:endParaRPr lang="en-US"/>
          </a:p>
        </p:txBody>
      </p:sp>
    </p:spTree>
    <p:extLst>
      <p:ext uri="{BB962C8B-B14F-4D97-AF65-F5344CB8AC3E}">
        <p14:creationId xmlns:p14="http://schemas.microsoft.com/office/powerpoint/2010/main" val="1561228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63</a:t>
            </a:fld>
            <a:endParaRPr lang="en-US"/>
          </a:p>
        </p:txBody>
      </p:sp>
    </p:spTree>
    <p:extLst>
      <p:ext uri="{BB962C8B-B14F-4D97-AF65-F5344CB8AC3E}">
        <p14:creationId xmlns:p14="http://schemas.microsoft.com/office/powerpoint/2010/main" val="2049599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64</a:t>
            </a:fld>
            <a:endParaRPr lang="en-US"/>
          </a:p>
        </p:txBody>
      </p:sp>
    </p:spTree>
    <p:extLst>
      <p:ext uri="{BB962C8B-B14F-4D97-AF65-F5344CB8AC3E}">
        <p14:creationId xmlns:p14="http://schemas.microsoft.com/office/powerpoint/2010/main" val="33484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76117" y="4784835"/>
            <a:ext cx="5408930" cy="391486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77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76117" y="4784835"/>
            <a:ext cx="5408930" cy="391486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791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5: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sp>
        <p:nvSpPr>
          <p:cNvPr id="159" name="Google Shape;159;p5:notes"/>
          <p:cNvSpPr txBox="1">
            <a:spLocks noGrp="1"/>
          </p:cNvSpPr>
          <p:nvPr>
            <p:ph type="hdr" idx="3"/>
          </p:nvPr>
        </p:nvSpPr>
        <p:spPr>
          <a:xfrm>
            <a:off x="0" y="0"/>
            <a:ext cx="2929837" cy="498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MIT-WPU</a:t>
            </a:r>
            <a:endParaRPr/>
          </a:p>
        </p:txBody>
      </p:sp>
    </p:spTree>
    <p:extLst>
      <p:ext uri="{BB962C8B-B14F-4D97-AF65-F5344CB8AC3E}">
        <p14:creationId xmlns:p14="http://schemas.microsoft.com/office/powerpoint/2010/main" val="313144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4: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a:t>
            </a:fld>
            <a:endParaRPr>
              <a:solidFill>
                <a:srgbClr val="000000"/>
              </a:solidFill>
            </a:endParaRPr>
          </a:p>
        </p:txBody>
      </p:sp>
      <p:sp>
        <p:nvSpPr>
          <p:cNvPr id="143" name="Google Shape;143;p4:notes"/>
          <p:cNvSpPr txBox="1">
            <a:spLocks noGrp="1"/>
          </p:cNvSpPr>
          <p:nvPr>
            <p:ph type="hdr" idx="3"/>
          </p:nvPr>
        </p:nvSpPr>
        <p:spPr>
          <a:xfrm>
            <a:off x="0" y="0"/>
            <a:ext cx="2929837" cy="498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MIT-WPU</a:t>
            </a:r>
            <a:endParaRPr/>
          </a:p>
        </p:txBody>
      </p:sp>
    </p:spTree>
    <p:extLst>
      <p:ext uri="{BB962C8B-B14F-4D97-AF65-F5344CB8AC3E}">
        <p14:creationId xmlns:p14="http://schemas.microsoft.com/office/powerpoint/2010/main" val="148512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5: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7</a:t>
            </a:fld>
            <a:endParaRPr>
              <a:solidFill>
                <a:srgbClr val="000000"/>
              </a:solidFill>
            </a:endParaRPr>
          </a:p>
        </p:txBody>
      </p:sp>
      <p:sp>
        <p:nvSpPr>
          <p:cNvPr id="159" name="Google Shape;159;p5:notes"/>
          <p:cNvSpPr txBox="1">
            <a:spLocks noGrp="1"/>
          </p:cNvSpPr>
          <p:nvPr>
            <p:ph type="hdr" idx="3"/>
          </p:nvPr>
        </p:nvSpPr>
        <p:spPr>
          <a:xfrm>
            <a:off x="0" y="0"/>
            <a:ext cx="2929837" cy="498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MIT-WPU</a:t>
            </a:r>
            <a:endParaRPr/>
          </a:p>
        </p:txBody>
      </p:sp>
    </p:spTree>
    <p:extLst>
      <p:ext uri="{BB962C8B-B14F-4D97-AF65-F5344CB8AC3E}">
        <p14:creationId xmlns:p14="http://schemas.microsoft.com/office/powerpoint/2010/main" val="343198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MIT-WPU</a:t>
            </a:r>
          </a:p>
        </p:txBody>
      </p:sp>
      <p:sp>
        <p:nvSpPr>
          <p:cNvPr id="5" name="Slide Number Placeholder 4"/>
          <p:cNvSpPr>
            <a:spLocks noGrp="1"/>
          </p:cNvSpPr>
          <p:nvPr>
            <p:ph type="sldNum" sz="quarter" idx="11"/>
          </p:nvPr>
        </p:nvSpPr>
        <p:spPr/>
        <p:txBody>
          <a:bodyPr/>
          <a:lstStyle/>
          <a:p>
            <a:pPr>
              <a:defRPr/>
            </a:pPr>
            <a:fld id="{FCE25570-569D-42F9-A9E2-93565257392C}" type="slidenum">
              <a:rPr lang="en-US" smtClean="0"/>
              <a:pPr>
                <a:defRPr/>
              </a:pPr>
              <a:t>43</a:t>
            </a:fld>
            <a:endParaRPr lang="en-US"/>
          </a:p>
        </p:txBody>
      </p:sp>
    </p:spTree>
    <p:extLst>
      <p:ext uri="{BB962C8B-B14F-4D97-AF65-F5344CB8AC3E}">
        <p14:creationId xmlns:p14="http://schemas.microsoft.com/office/powerpoint/2010/main" val="136593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651EE2EE-3110-4EF0-BD17-4BD66C4A8C5E}" type="datetime1">
              <a:rPr lang="en-US" smtClean="0"/>
              <a:t>6/4/23</a:t>
            </a:fld>
            <a:endParaRPr lang="en-US"/>
          </a:p>
        </p:txBody>
      </p:sp>
      <p:sp>
        <p:nvSpPr>
          <p:cNvPr id="8"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9" name="Slide Number Placeholder 5"/>
          <p:cNvSpPr>
            <a:spLocks noGrp="1"/>
          </p:cNvSpPr>
          <p:nvPr>
            <p:ph type="sldNum" sz="quarter" idx="12"/>
          </p:nvPr>
        </p:nvSpPr>
        <p:spPr/>
        <p:txBody>
          <a:bodyPr/>
          <a:lstStyle>
            <a:lvl1pPr>
              <a:defRPr/>
            </a:lvl1pPr>
          </a:lstStyle>
          <a:p>
            <a:pPr>
              <a:defRPr/>
            </a:pPr>
            <a:fld id="{5BEECA3F-B980-4E24-A778-A24713039F6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D5D15DC2-2FE3-45D9-A7D2-27B3FF21551A}" type="datetime1">
              <a:rPr lang="en-US" smtClean="0"/>
              <a:t>6/4/23</a:t>
            </a:fld>
            <a:endParaRPr lang="en-US"/>
          </a:p>
        </p:txBody>
      </p:sp>
      <p:sp>
        <p:nvSpPr>
          <p:cNvPr id="8" name="Footer Placeholder 5"/>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9" name="Slide Number Placeholder 6"/>
          <p:cNvSpPr>
            <a:spLocks noGrp="1"/>
          </p:cNvSpPr>
          <p:nvPr>
            <p:ph type="sldNum" sz="quarter" idx="12"/>
          </p:nvPr>
        </p:nvSpPr>
        <p:spPr/>
        <p:txBody>
          <a:bodyPr/>
          <a:lstStyle>
            <a:lvl1pPr>
              <a:defRPr/>
            </a:lvl1pPr>
          </a:lstStyle>
          <a:p>
            <a:pPr>
              <a:defRPr/>
            </a:pPr>
            <a:fld id="{F6E411B1-2BBF-43C4-B471-7CC44CBF4E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A11E4C-9407-43F1-8816-0096C90E2493}" type="datetime1">
              <a:rPr lang="en-US" smtClean="0"/>
              <a:t>6/4/23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6" name="Slide Number Placeholder 5"/>
          <p:cNvSpPr>
            <a:spLocks noGrp="1"/>
          </p:cNvSpPr>
          <p:nvPr>
            <p:ph type="sldNum" sz="quarter" idx="12"/>
          </p:nvPr>
        </p:nvSpPr>
        <p:spPr/>
        <p:txBody>
          <a:bodyPr/>
          <a:lstStyle>
            <a:lvl1pPr>
              <a:defRPr/>
            </a:lvl1pPr>
          </a:lstStyle>
          <a:p>
            <a:pPr>
              <a:defRPr/>
            </a:pPr>
            <a:fld id="{2A5F943A-006A-4EE6-B6B4-DD48A56BFFF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7DB30C78-70CE-49FF-A08E-0F24E4B04454}" type="datetime1">
              <a:rPr lang="en-US" smtClean="0"/>
              <a:t>6/4/23</a:t>
            </a:fld>
            <a:endParaRPr lang="en-US"/>
          </a:p>
        </p:txBody>
      </p:sp>
      <p:sp>
        <p:nvSpPr>
          <p:cNvPr id="7"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8" name="Slide Number Placeholder 5"/>
          <p:cNvSpPr>
            <a:spLocks noGrp="1"/>
          </p:cNvSpPr>
          <p:nvPr>
            <p:ph type="sldNum" sz="quarter" idx="12"/>
          </p:nvPr>
        </p:nvSpPr>
        <p:spPr/>
        <p:txBody>
          <a:bodyPr/>
          <a:lstStyle>
            <a:lvl1pPr>
              <a:defRPr/>
            </a:lvl1pPr>
          </a:lstStyle>
          <a:p>
            <a:pPr>
              <a:defRPr/>
            </a:pPr>
            <a:fld id="{89912582-4859-4286-9EA4-BCDD05B1FC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194BC80-50B8-4FA6-B179-F777CE11347F}" type="datetime1">
              <a:rPr lang="en-US" smtClean="0"/>
              <a:t>6/4/23</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6" name="Slide Number Placeholder 5"/>
          <p:cNvSpPr>
            <a:spLocks noGrp="1"/>
          </p:cNvSpPr>
          <p:nvPr>
            <p:ph type="sldNum" sz="quarter" idx="12"/>
          </p:nvPr>
        </p:nvSpPr>
        <p:spPr/>
        <p:txBody>
          <a:bodyPr/>
          <a:lstStyle>
            <a:lvl1pPr>
              <a:defRPr/>
            </a:lvl1pPr>
          </a:lstStyle>
          <a:p>
            <a:pPr>
              <a:defRPr/>
            </a:pPr>
            <a:fld id="{14E40042-87ED-425F-AF1F-BA731B4E6C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68AE4DDA-B60C-4927-9865-B13D5A2B3DBE}" type="datetime1">
              <a:rPr lang="en-US" smtClean="0"/>
              <a:t>6/4/23</a:t>
            </a:fld>
            <a:endParaRPr lang="en-US"/>
          </a:p>
        </p:txBody>
      </p:sp>
      <p:sp>
        <p:nvSpPr>
          <p:cNvPr id="4"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5" name="Slide Number Placeholder 5"/>
          <p:cNvSpPr>
            <a:spLocks noGrp="1"/>
          </p:cNvSpPr>
          <p:nvPr>
            <p:ph type="sldNum" sz="quarter" idx="12"/>
          </p:nvPr>
        </p:nvSpPr>
        <p:spPr/>
        <p:txBody>
          <a:bodyPr/>
          <a:lstStyle>
            <a:lvl1pPr>
              <a:defRPr/>
            </a:lvl1pPr>
          </a:lstStyle>
          <a:p>
            <a:pPr>
              <a:defRPr/>
            </a:pPr>
            <a:fld id="{EE260BC7-8869-4C8B-815E-85F4B51B53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fld id="{12E2D413-FA15-4F59-8B33-C0C9E4A14A19}" type="datetime1">
              <a:rPr lang="en-US" smtClean="0"/>
              <a:t>6/4/23</a:t>
            </a:fld>
            <a:endParaRPr lang="en-US"/>
          </a:p>
        </p:txBody>
      </p:sp>
      <p:sp>
        <p:nvSpPr>
          <p:cNvPr id="8"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9" name="Slide Number Placeholder 5"/>
          <p:cNvSpPr>
            <a:spLocks noGrp="1"/>
          </p:cNvSpPr>
          <p:nvPr>
            <p:ph type="sldNum" sz="quarter" idx="12"/>
          </p:nvPr>
        </p:nvSpPr>
        <p:spPr/>
        <p:txBody>
          <a:bodyPr/>
          <a:lstStyle>
            <a:lvl1pPr>
              <a:defRPr/>
            </a:lvl1pPr>
          </a:lstStyle>
          <a:p>
            <a:pPr>
              <a:defRPr/>
            </a:pPr>
            <a:fld id="{C34C73D8-0885-4BBA-B980-7D34863EBA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72E0982-252F-440F-A772-FCC1433D546A}" type="datetime1">
              <a:rPr lang="en-US" smtClean="0"/>
              <a:t>6/4/23</a:t>
            </a:fld>
            <a:endParaRPr lang="en-US"/>
          </a:p>
        </p:txBody>
      </p:sp>
      <p:sp>
        <p:nvSpPr>
          <p:cNvPr id="6"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7" name="Slide Number Placeholder 5"/>
          <p:cNvSpPr>
            <a:spLocks noGrp="1"/>
          </p:cNvSpPr>
          <p:nvPr>
            <p:ph type="sldNum" sz="quarter" idx="12"/>
          </p:nvPr>
        </p:nvSpPr>
        <p:spPr/>
        <p:txBody>
          <a:bodyPr/>
          <a:lstStyle>
            <a:lvl1pPr>
              <a:defRPr/>
            </a:lvl1pPr>
          </a:lstStyle>
          <a:p>
            <a:pPr>
              <a:defRPr/>
            </a:pPr>
            <a:fld id="{3044BBCC-BE0F-4136-B851-DB58964A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5348614-A77C-4971-8D24-9A43ACC3038D}" type="datetime1">
              <a:rPr lang="en-US" smtClean="0"/>
              <a:t>6/4/23</a:t>
            </a:fld>
            <a:endParaRPr lang="en-US"/>
          </a:p>
        </p:txBody>
      </p:sp>
      <p:sp>
        <p:nvSpPr>
          <p:cNvPr id="8"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9" name="Slide Number Placeholder 5"/>
          <p:cNvSpPr>
            <a:spLocks noGrp="1"/>
          </p:cNvSpPr>
          <p:nvPr>
            <p:ph type="sldNum" sz="quarter" idx="12"/>
          </p:nvPr>
        </p:nvSpPr>
        <p:spPr/>
        <p:txBody>
          <a:bodyPr/>
          <a:lstStyle>
            <a:lvl1pPr>
              <a:defRPr/>
            </a:lvl1pPr>
          </a:lstStyle>
          <a:p>
            <a:pPr>
              <a:defRPr/>
            </a:pPr>
            <a:fld id="{64127FB4-04B7-4885-A1B7-4156E3DADF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291A3F9-D003-47AC-903F-B2E0428A17E4}" type="datetime1">
              <a:rPr lang="en-US" smtClean="0"/>
              <a:t>6/4/23</a:t>
            </a:fld>
            <a:endParaRPr lang="en-US"/>
          </a:p>
        </p:txBody>
      </p:sp>
      <p:sp>
        <p:nvSpPr>
          <p:cNvPr id="4" name="Footer Placeholder 4"/>
          <p:cNvSpPr>
            <a:spLocks noGrp="1"/>
          </p:cNvSpPr>
          <p:nvPr>
            <p:ph type="ftr" sz="quarter" idx="11"/>
          </p:nvPr>
        </p:nvSpPr>
        <p:spPr/>
        <p:txBody>
          <a:bodyPr/>
          <a:lstStyle>
            <a:lvl1pPr>
              <a:defRPr/>
            </a:lvl1pPr>
          </a:lstStyle>
          <a:p>
            <a:pPr>
              <a:defRPr/>
            </a:pPr>
            <a:r>
              <a:rPr lang="en-GB"/>
              <a:t>MAIoT_CET3014B      Unit 5 : Pentium Task Management and Interrupt handling S4: AY 2022-23 </a:t>
            </a:r>
            <a:endParaRPr lang="en-US"/>
          </a:p>
        </p:txBody>
      </p:sp>
      <p:sp>
        <p:nvSpPr>
          <p:cNvPr id="5" name="Slide Number Placeholder 5"/>
          <p:cNvSpPr>
            <a:spLocks noGrp="1"/>
          </p:cNvSpPr>
          <p:nvPr>
            <p:ph type="sldNum" sz="quarter" idx="12"/>
          </p:nvPr>
        </p:nvSpPr>
        <p:spPr/>
        <p:txBody>
          <a:bodyPr/>
          <a:lstStyle>
            <a:lvl1pPr>
              <a:defRPr/>
            </a:lvl1pPr>
          </a:lstStyle>
          <a:p>
            <a:pPr>
              <a:defRPr/>
            </a:pPr>
            <a:fld id="{12B86C13-689E-45C2-BB3E-621B01D02E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45281E78-5761-4A24-9787-533B8DB7ED5D}" type="datetime1">
              <a:rPr lang="en-US" smtClean="0"/>
              <a:t>6/4/23</a:t>
            </a:fld>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r>
              <a:rPr lang="en-GB"/>
              <a:t>MAIoT_CET3014B      Unit 5 : Pentium Task Management and Interrupt handling S4: AY 2022-23 </a:t>
            </a:r>
            <a:endParaRPr lang="en-US"/>
          </a:p>
        </p:txBody>
      </p:sp>
      <p:sp>
        <p:nvSpPr>
          <p:cNvPr id="6" name="Slide Number Placeholder 8"/>
          <p:cNvSpPr>
            <a:spLocks noGrp="1"/>
          </p:cNvSpPr>
          <p:nvPr>
            <p:ph type="sldNum" sz="quarter" idx="12"/>
          </p:nvPr>
        </p:nvSpPr>
        <p:spPr/>
        <p:txBody>
          <a:bodyPr/>
          <a:lstStyle>
            <a:lvl1pPr>
              <a:defRPr/>
            </a:lvl1pPr>
          </a:lstStyle>
          <a:p>
            <a:pPr>
              <a:defRPr/>
            </a:pPr>
            <a:fld id="{CE580979-07AE-46CF-A011-ACF76BAB6D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BE332602-6938-4710-89B8-35249DD49ACC}" type="datetime1">
              <a:rPr lang="en-US" smtClean="0"/>
              <a:t>6/4/23</a:t>
            </a:fld>
            <a:endParaRPr lang="en-US"/>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GB"/>
              <a:t>MAIoT_CET3014B      Unit 5 : Pentium Task Management and Interrupt handling S4: AY 2022-23 </a:t>
            </a: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039CCD36-9211-4751-A5CE-E8140EB3AE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a:solidFill>
                  <a:srgbClr val="FFFFFF"/>
                </a:solidFill>
                <a:latin typeface="+mn-lt"/>
                <a:cs typeface="+mn-cs"/>
              </a:defRPr>
            </a:lvl1pPr>
          </a:lstStyle>
          <a:p>
            <a:pPr>
              <a:defRPr/>
            </a:pPr>
            <a:fld id="{48BFE4CD-A266-44E6-8D38-B71579A812C9}" type="datetime1">
              <a:rPr lang="en-US" smtClean="0"/>
              <a:t>6/4/23</a:t>
            </a:fld>
            <a:endParaRPr lang="en-US"/>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fontAlgn="auto">
              <a:spcBef>
                <a:spcPts val="0"/>
              </a:spcBef>
              <a:spcAft>
                <a:spcPts val="0"/>
              </a:spcAft>
              <a:defRPr sz="900" cap="all" baseline="0">
                <a:solidFill>
                  <a:srgbClr val="FFFFFF"/>
                </a:solidFill>
                <a:latin typeface="+mn-lt"/>
                <a:cs typeface="+mn-cs"/>
              </a:defRPr>
            </a:lvl1pPr>
          </a:lstStyle>
          <a:p>
            <a:pPr>
              <a:defRPr/>
            </a:pPr>
            <a:r>
              <a:rPr lang="en-GB"/>
              <a:t>MAIoT_CET3014B      Unit 5 : Pentium Task Management and Interrupt handling S4: AY 2022-23 </a:t>
            </a:r>
            <a:endParaRPr lang="en-US"/>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fontAlgn="auto">
              <a:spcBef>
                <a:spcPts val="0"/>
              </a:spcBef>
              <a:spcAft>
                <a:spcPts val="0"/>
              </a:spcAft>
              <a:defRPr sz="1050">
                <a:solidFill>
                  <a:srgbClr val="FFFFFF"/>
                </a:solidFill>
                <a:latin typeface="+mn-lt"/>
                <a:cs typeface="+mn-cs"/>
              </a:defRPr>
            </a:lvl1pPr>
          </a:lstStyle>
          <a:p>
            <a:pPr>
              <a:defRPr/>
            </a:pPr>
            <a:fld id="{824B79A0-80AD-406C-8AB4-300A7AA1C6D6}" type="slidenum">
              <a:rPr lang="en-US"/>
              <a:pPr>
                <a:defRPr/>
              </a:pPr>
              <a:t>‹#›</a:t>
            </a:fld>
            <a:endParaRPr 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43" r:id="rId1"/>
    <p:sldLayoutId id="2147483931" r:id="rId2"/>
    <p:sldLayoutId id="2147483932" r:id="rId3"/>
    <p:sldLayoutId id="2147483944" r:id="rId4"/>
    <p:sldLayoutId id="2147483933" r:id="rId5"/>
    <p:sldLayoutId id="2147483934" r:id="rId6"/>
    <p:sldLayoutId id="2147483935" r:id="rId7"/>
    <p:sldLayoutId id="2147483945" r:id="rId8"/>
    <p:sldLayoutId id="2147483946" r:id="rId9"/>
    <p:sldLayoutId id="2147483947" r:id="rId10"/>
    <p:sldLayoutId id="2147483936" r:id="rId11"/>
    <p:sldLayoutId id="2147483948" r:id="rId12"/>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a:defRPr>
      </a:lvl2pPr>
      <a:lvl3pPr algn="l" rtl="0" eaLnBrk="0" fontAlgn="base" hangingPunct="0">
        <a:lnSpc>
          <a:spcPct val="85000"/>
        </a:lnSpc>
        <a:spcBef>
          <a:spcPct val="0"/>
        </a:spcBef>
        <a:spcAft>
          <a:spcPct val="0"/>
        </a:spcAft>
        <a:defRPr sz="4800">
          <a:solidFill>
            <a:srgbClr val="404040"/>
          </a:solidFill>
          <a:latin typeface="Calibri Light"/>
        </a:defRPr>
      </a:lvl3pPr>
      <a:lvl4pPr algn="l" rtl="0" eaLnBrk="0" fontAlgn="base" hangingPunct="0">
        <a:lnSpc>
          <a:spcPct val="85000"/>
        </a:lnSpc>
        <a:spcBef>
          <a:spcPct val="0"/>
        </a:spcBef>
        <a:spcAft>
          <a:spcPct val="0"/>
        </a:spcAft>
        <a:defRPr sz="4800">
          <a:solidFill>
            <a:srgbClr val="404040"/>
          </a:solidFill>
          <a:latin typeface="Calibri Light"/>
        </a:defRPr>
      </a:lvl4pPr>
      <a:lvl5pPr algn="l" rtl="0" eaLnBrk="0" fontAlgn="base" hangingPunct="0">
        <a:lnSpc>
          <a:spcPct val="85000"/>
        </a:lnSpc>
        <a:spcBef>
          <a:spcPct val="0"/>
        </a:spcBef>
        <a:spcAft>
          <a:spcPct val="0"/>
        </a:spcAft>
        <a:defRPr sz="4800">
          <a:solidFill>
            <a:srgbClr val="404040"/>
          </a:solidFill>
          <a:latin typeface="Calibri Light"/>
        </a:defRPr>
      </a:lvl5pPr>
      <a:lvl6pPr marL="457200" algn="l" rtl="0" fontAlgn="base">
        <a:lnSpc>
          <a:spcPct val="85000"/>
        </a:lnSpc>
        <a:spcBef>
          <a:spcPct val="0"/>
        </a:spcBef>
        <a:spcAft>
          <a:spcPct val="0"/>
        </a:spcAft>
        <a:defRPr sz="4800">
          <a:solidFill>
            <a:srgbClr val="404040"/>
          </a:solidFill>
          <a:latin typeface="Calibri Light"/>
        </a:defRPr>
      </a:lvl6pPr>
      <a:lvl7pPr marL="914400" algn="l" rtl="0" fontAlgn="base">
        <a:lnSpc>
          <a:spcPct val="85000"/>
        </a:lnSpc>
        <a:spcBef>
          <a:spcPct val="0"/>
        </a:spcBef>
        <a:spcAft>
          <a:spcPct val="0"/>
        </a:spcAft>
        <a:defRPr sz="4800">
          <a:solidFill>
            <a:srgbClr val="404040"/>
          </a:solidFill>
          <a:latin typeface="Calibri Light"/>
        </a:defRPr>
      </a:lvl7pPr>
      <a:lvl8pPr marL="1371600" algn="l" rtl="0" fontAlgn="base">
        <a:lnSpc>
          <a:spcPct val="85000"/>
        </a:lnSpc>
        <a:spcBef>
          <a:spcPct val="0"/>
        </a:spcBef>
        <a:spcAft>
          <a:spcPct val="0"/>
        </a:spcAft>
        <a:defRPr sz="4800">
          <a:solidFill>
            <a:srgbClr val="404040"/>
          </a:solidFill>
          <a:latin typeface="Calibri Light"/>
        </a:defRPr>
      </a:lvl8pPr>
      <a:lvl9pPr marL="1828800" algn="l" rtl="0" fontAlgn="base">
        <a:lnSpc>
          <a:spcPct val="85000"/>
        </a:lnSpc>
        <a:spcBef>
          <a:spcPct val="0"/>
        </a:spcBef>
        <a:spcAft>
          <a:spcPct val="0"/>
        </a:spcAft>
        <a:defRPr sz="4800">
          <a:solidFill>
            <a:srgbClr val="404040"/>
          </a:solidFill>
          <a:latin typeface="Calibri Light"/>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pdos.csail.mit.edu/6.828/2018/readings/i386/LGDT.htm"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s://pdos.csail.mit.edu/6.828/2018/readings/i386/SGDT.htm"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idx="4294967295"/>
          </p:nvPr>
        </p:nvSpPr>
        <p:spPr>
          <a:xfrm>
            <a:off x="1233670" y="1983506"/>
            <a:ext cx="10502537" cy="793770"/>
          </a:xfrm>
          <a:prstGeom prst="rect">
            <a:avLst/>
          </a:prstGeom>
          <a:noFill/>
          <a:ln>
            <a:noFill/>
          </a:ln>
        </p:spPr>
        <p:txBody>
          <a:bodyPr spcFirstLastPara="1" wrap="square" lIns="91425" tIns="45700" rIns="91425" bIns="45700" anchor="b" anchorCtr="0">
            <a:normAutofit/>
          </a:bodyPr>
          <a:lstStyle/>
          <a:p>
            <a:pPr lvl="0">
              <a:buClr>
                <a:srgbClr val="FF0000"/>
              </a:buClr>
              <a:buSzPts val="4400"/>
            </a:pPr>
            <a:r>
              <a:rPr lang="en-IN" sz="3600" b="1" dirty="0">
                <a:solidFill>
                  <a:srgbClr val="C00000"/>
                </a:solidFill>
                <a:latin typeface="Times New Roman" panose="02020603050405020304" pitchFamily="18" charset="0"/>
                <a:ea typeface="Times New Roman"/>
                <a:cs typeface="Times New Roman" panose="02020603050405020304" pitchFamily="18" charset="0"/>
              </a:rPr>
              <a:t>Microprocessor Architecture and Internet of Things</a:t>
            </a:r>
            <a:endParaRPr sz="3600" dirty="0">
              <a:solidFill>
                <a:srgbClr val="C00000"/>
              </a:solidFill>
              <a:latin typeface="Times New Roman" panose="02020603050405020304" pitchFamily="18" charset="0"/>
              <a:cs typeface="Times New Roman" panose="02020603050405020304" pitchFamily="18" charset="0"/>
            </a:endParaRPr>
          </a:p>
        </p:txBody>
      </p:sp>
      <p:sp>
        <p:nvSpPr>
          <p:cNvPr id="101" name="Google Shape;101;p1"/>
          <p:cNvSpPr txBox="1">
            <a:spLocks noGrp="1"/>
          </p:cNvSpPr>
          <p:nvPr>
            <p:ph type="subTitle" idx="4294967295"/>
          </p:nvPr>
        </p:nvSpPr>
        <p:spPr>
          <a:xfrm>
            <a:off x="1756183" y="2798398"/>
            <a:ext cx="9144000" cy="12510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sz="2400" b="1" dirty="0">
              <a:latin typeface="Times New Roman" panose="02020603050405020304" pitchFamily="18" charset="0"/>
              <a:cs typeface="Times New Roman" panose="02020603050405020304" pitchFamily="18" charset="0"/>
            </a:endParaRPr>
          </a:p>
          <a:p>
            <a:pPr marL="0" lvl="0" indent="0" algn="l"/>
            <a:r>
              <a:rPr lang="en-US" sz="2400" b="1" dirty="0">
                <a:latin typeface="Times New Roman" panose="02020603050405020304" pitchFamily="18" charset="0"/>
                <a:cs typeface="Times New Roman" panose="02020603050405020304" pitchFamily="18" charset="0"/>
              </a:rPr>
              <a:t>Course Code:  </a:t>
            </a:r>
            <a:r>
              <a:rPr lang="en-IN" sz="2400" b="1" dirty="0">
                <a:latin typeface="Times New Roman" panose="02020603050405020304" pitchFamily="18" charset="0"/>
                <a:cs typeface="Times New Roman" panose="02020603050405020304" pitchFamily="18" charset="0"/>
              </a:rPr>
              <a:t>CET3014B </a:t>
            </a:r>
            <a:r>
              <a:rPr lang="en-US" sz="2400" b="1" dirty="0">
                <a:latin typeface="Times New Roman" panose="02020603050405020304" pitchFamily="18" charset="0"/>
                <a:cs typeface="Times New Roman" panose="02020603050405020304" pitchFamily="18" charset="0"/>
              </a:rPr>
              <a:t>		Credits: </a:t>
            </a:r>
            <a:r>
              <a:rPr lang="en-US" sz="2400" b="1" dirty="0">
                <a:solidFill>
                  <a:srgbClr val="002060"/>
                </a:solidFill>
                <a:latin typeface="Times New Roman" panose="02020603050405020304" pitchFamily="18" charset="0"/>
                <a:cs typeface="Times New Roman" panose="02020603050405020304" pitchFamily="18" charset="0"/>
              </a:rPr>
              <a:t>3 TH+2 Lab=5 </a:t>
            </a:r>
            <a:endParaRPr sz="2400" dirty="0">
              <a:latin typeface="Times New Roman" panose="02020603050405020304" pitchFamily="18" charset="0"/>
              <a:cs typeface="Times New Roman" panose="02020603050405020304" pitchFamily="18" charset="0"/>
            </a:endParaRPr>
          </a:p>
        </p:txBody>
      </p:sp>
      <p:pic>
        <p:nvPicPr>
          <p:cNvPr id="102" name="Google Shape;102;p1"/>
          <p:cNvPicPr preferRelativeResize="0"/>
          <p:nvPr/>
        </p:nvPicPr>
        <p:blipFill rotWithShape="1">
          <a:blip r:embed="rId3">
            <a:alphaModFix/>
          </a:blip>
          <a:srcRect/>
          <a:stretch/>
        </p:blipFill>
        <p:spPr>
          <a:xfrm>
            <a:off x="2647950" y="138113"/>
            <a:ext cx="7067550" cy="1244600"/>
          </a:xfrm>
          <a:prstGeom prst="rect">
            <a:avLst/>
          </a:prstGeom>
          <a:noFill/>
          <a:ln>
            <a:noFill/>
          </a:ln>
          <a:effectLst>
            <a:outerShdw blurRad="292100" dist="139700" dir="2700000" algn="tl" rotWithShape="0">
              <a:srgbClr val="333333">
                <a:alpha val="64705"/>
              </a:srgbClr>
            </a:outerShdw>
          </a:effectLst>
        </p:spPr>
      </p:pic>
      <p:sp>
        <p:nvSpPr>
          <p:cNvPr id="103" name="Google Shape;103;p1"/>
          <p:cNvSpPr/>
          <p:nvPr/>
        </p:nvSpPr>
        <p:spPr>
          <a:xfrm>
            <a:off x="119855" y="328351"/>
            <a:ext cx="654050" cy="86412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04" name="Google Shape;104;p1"/>
          <p:cNvCxnSpPr/>
          <p:nvPr/>
        </p:nvCxnSpPr>
        <p:spPr>
          <a:xfrm rot="10800000" flipH="1">
            <a:off x="0" y="1648691"/>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05" name="Google Shape;105;p1"/>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Arial"/>
              <a:cs typeface="Times New Roman" panose="02020603050405020304" pitchFamily="18" charset="0"/>
              <a:sym typeface="Arial"/>
            </a:endParaRPr>
          </a:p>
        </p:txBody>
      </p:sp>
      <p:cxnSp>
        <p:nvCxnSpPr>
          <p:cNvPr id="106" name="Google Shape;106;p1"/>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07" name="Google Shape;107;p1"/>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3" name="Date Placeholder 2"/>
          <p:cNvSpPr>
            <a:spLocks noGrp="1"/>
          </p:cNvSpPr>
          <p:nvPr>
            <p:ph type="dt" sz="half" idx="10"/>
          </p:nvPr>
        </p:nvSpPr>
        <p:spPr/>
        <p:txBody>
          <a:bodyPr/>
          <a:lstStyle/>
          <a:p>
            <a:pPr>
              <a:defRPr/>
            </a:pPr>
            <a:fld id="{FD0CEFD1-8666-46A3-B9C4-57A742EE8D62}" type="datetime1">
              <a:rPr lang="en-US" smtClean="0"/>
              <a:t>6/4/23</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sp>
        <p:nvSpPr>
          <p:cNvPr id="5" name="Slide Number Placeholder 4"/>
          <p:cNvSpPr>
            <a:spLocks noGrp="1"/>
          </p:cNvSpPr>
          <p:nvPr>
            <p:ph type="sldNum" sz="quarter" idx="12"/>
          </p:nvPr>
        </p:nvSpPr>
        <p:spPr/>
        <p:txBody>
          <a:bodyPr/>
          <a:lstStyle/>
          <a:p>
            <a:pPr>
              <a:defRPr/>
            </a:pPr>
            <a:fld id="{CE580979-07AE-46CF-A011-ACF76BAB6D4D}" type="slidenum">
              <a:rPr lang="en-US" smtClean="0"/>
              <a:pPr>
                <a:defRPr/>
              </a:pPr>
              <a:t>1</a:t>
            </a:fld>
            <a:endParaRPr lang="en-US"/>
          </a:p>
        </p:txBody>
      </p:sp>
    </p:spTree>
    <p:extLst>
      <p:ext uri="{BB962C8B-B14F-4D97-AF65-F5344CB8AC3E}">
        <p14:creationId xmlns:p14="http://schemas.microsoft.com/office/powerpoint/2010/main" val="143524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432" y="271398"/>
            <a:ext cx="10972800" cy="1178580"/>
          </a:xfrm>
        </p:spPr>
        <p:txBody>
          <a:bodyPr>
            <a:noAutofit/>
          </a:bodyPr>
          <a:lstStyle/>
          <a:p>
            <a:pPr algn="l"/>
            <a:br>
              <a:rPr lang="en-US" sz="5400" dirty="0">
                <a:solidFill>
                  <a:srgbClr val="C00000"/>
                </a:solidFill>
                <a:latin typeface="Times New Roman" panose="02020603050405020304" pitchFamily="18" charset="0"/>
                <a:cs typeface="Times New Roman" panose="02020603050405020304" pitchFamily="18" charset="0"/>
              </a:rPr>
            </a:br>
            <a:br>
              <a:rPr lang="en-US" sz="5400" dirty="0">
                <a:solidFill>
                  <a:srgbClr val="C00000"/>
                </a:solidFill>
                <a:latin typeface="Times New Roman" panose="02020603050405020304" pitchFamily="18" charset="0"/>
                <a:cs typeface="Times New Roman" panose="02020603050405020304" pitchFamily="18" charset="0"/>
              </a:rPr>
            </a:br>
            <a:br>
              <a:rPr lang="en-US" sz="5400" dirty="0">
                <a:solidFill>
                  <a:srgbClr val="C00000"/>
                </a:solidFill>
                <a:latin typeface="Times New Roman" panose="02020603050405020304" pitchFamily="18" charset="0"/>
                <a:cs typeface="Times New Roman" panose="02020603050405020304" pitchFamily="18" charset="0"/>
              </a:rPr>
            </a:br>
            <a:r>
              <a:rPr lang="en-US" sz="5400" b="1" dirty="0">
                <a:solidFill>
                  <a:srgbClr val="C00000"/>
                </a:solidFill>
                <a:latin typeface="Times New Roman" panose="02020603050405020304" pitchFamily="18" charset="0"/>
                <a:cs typeface="Times New Roman" panose="02020603050405020304" pitchFamily="18" charset="0"/>
              </a:rPr>
              <a:t>A context switch</a:t>
            </a:r>
            <a:br>
              <a:rPr lang="en-US" sz="5400" b="1" dirty="0">
                <a:solidFill>
                  <a:srgbClr val="C00000"/>
                </a:solidFill>
                <a:latin typeface="Times New Roman" panose="02020603050405020304" pitchFamily="18" charset="0"/>
                <a:cs typeface="Times New Roman" panose="02020603050405020304" pitchFamily="18" charset="0"/>
              </a:rPr>
            </a:br>
            <a:endParaRPr lang="en-US" sz="5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09774" y="742711"/>
            <a:ext cx="10977426" cy="5429490"/>
          </a:xfrm>
        </p:spPr>
        <p:txBody>
          <a:bodyPr>
            <a:normAutofit fontScale="92500"/>
          </a:bodyPr>
          <a:lstStyle/>
          <a:p>
            <a:pPr algn="just">
              <a:lnSpc>
                <a:spcPct val="100000"/>
              </a:lnSpc>
              <a:spcBef>
                <a:spcPts val="0"/>
              </a:spcBef>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Is necessary to perform timesharing saves the </a:t>
            </a:r>
            <a:r>
              <a:rPr lang="en-US" sz="4800" b="1" dirty="0">
                <a:solidFill>
                  <a:schemeClr val="tx1"/>
                </a:solidFill>
                <a:latin typeface="Times New Roman" panose="02020603050405020304" pitchFamily="18" charset="0"/>
                <a:cs typeface="Times New Roman" panose="02020603050405020304" pitchFamily="18" charset="0"/>
              </a:rPr>
              <a:t>state of the current program</a:t>
            </a:r>
            <a:r>
              <a:rPr lang="en-US" sz="4800" dirty="0">
                <a:solidFill>
                  <a:schemeClr val="tx1"/>
                </a:solidFill>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pPr>
            <a:endParaRPr lang="en-US" sz="4800" dirty="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US" sz="4800" dirty="0">
                <a:solidFill>
                  <a:schemeClr val="tx1"/>
                </a:solidFill>
                <a:latin typeface="Times New Roman" panose="02020603050405020304" pitchFamily="18" charset="0"/>
                <a:cs typeface="Times New Roman" panose="02020603050405020304" pitchFamily="18" charset="0"/>
              </a:rPr>
              <a:t> </a:t>
            </a:r>
            <a:r>
              <a:rPr lang="en-US" sz="4800" b="1" dirty="0">
                <a:solidFill>
                  <a:schemeClr val="tx1"/>
                </a:solidFill>
                <a:latin typeface="Times New Roman" panose="02020603050405020304" pitchFamily="18" charset="0"/>
                <a:cs typeface="Times New Roman" panose="02020603050405020304" pitchFamily="18" charset="0"/>
              </a:rPr>
              <a:t>Loads</a:t>
            </a:r>
            <a:r>
              <a:rPr lang="en-US" sz="4800" dirty="0">
                <a:solidFill>
                  <a:schemeClr val="tx1"/>
                </a:solidFill>
                <a:latin typeface="Times New Roman" panose="02020603050405020304" pitchFamily="18" charset="0"/>
                <a:cs typeface="Times New Roman" panose="02020603050405020304" pitchFamily="18" charset="0"/>
              </a:rPr>
              <a:t> the state of the program allows any program to be restarted at any time.</a:t>
            </a:r>
          </a:p>
          <a:p>
            <a:pPr algn="just">
              <a:lnSpc>
                <a:spcPct val="100000"/>
              </a:lnSpc>
              <a:spcBef>
                <a:spcPts val="0"/>
              </a:spcBef>
              <a:buFont typeface="Wingdings" panose="05000000000000000000" pitchFamily="2" charset="2"/>
              <a:buChar char="Ø"/>
            </a:pPr>
            <a:endParaRPr lang="en-US" sz="4800" dirty="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US" sz="4800" dirty="0">
                <a:solidFill>
                  <a:srgbClr val="FF0000"/>
                </a:solidFill>
                <a:latin typeface="Times New Roman" panose="02020603050405020304" pitchFamily="18" charset="0"/>
                <a:cs typeface="Times New Roman" panose="02020603050405020304" pitchFamily="18" charset="0"/>
              </a:rPr>
              <a:t>The basic </a:t>
            </a:r>
            <a:r>
              <a:rPr lang="en-US" sz="4800" dirty="0">
                <a:solidFill>
                  <a:schemeClr val="tx1"/>
                </a:solidFill>
                <a:latin typeface="Times New Roman" panose="02020603050405020304" pitchFamily="18" charset="0"/>
                <a:cs typeface="Times New Roman" panose="02020603050405020304" pitchFamily="18" charset="0"/>
              </a:rPr>
              <a:t>unit</a:t>
            </a:r>
            <a:r>
              <a:rPr lang="en-US" sz="4800" dirty="0">
                <a:solidFill>
                  <a:srgbClr val="FF0000"/>
                </a:solidFill>
                <a:latin typeface="Times New Roman" panose="02020603050405020304" pitchFamily="18" charset="0"/>
                <a:cs typeface="Times New Roman" panose="02020603050405020304" pitchFamily="18" charset="0"/>
              </a:rPr>
              <a:t> of </a:t>
            </a:r>
            <a:r>
              <a:rPr lang="en-US" sz="4800" b="1" dirty="0">
                <a:solidFill>
                  <a:srgbClr val="FF0000"/>
                </a:solidFill>
                <a:latin typeface="Times New Roman" panose="02020603050405020304" pitchFamily="18" charset="0"/>
                <a:cs typeface="Times New Roman" panose="02020603050405020304" pitchFamily="18" charset="0"/>
              </a:rPr>
              <a:t>multitasking</a:t>
            </a:r>
            <a:r>
              <a:rPr lang="en-US" sz="4800" dirty="0">
                <a:solidFill>
                  <a:srgbClr val="FF0000"/>
                </a:solidFill>
                <a:latin typeface="Times New Roman" panose="02020603050405020304" pitchFamily="18" charset="0"/>
                <a:cs typeface="Times New Roman" panose="02020603050405020304" pitchFamily="18" charset="0"/>
              </a:rPr>
              <a:t> is the </a:t>
            </a:r>
            <a:r>
              <a:rPr lang="en-US" sz="6600" b="1" dirty="0">
                <a:solidFill>
                  <a:srgbClr val="7030A0"/>
                </a:solidFill>
                <a:latin typeface="Times New Roman" panose="02020603050405020304" pitchFamily="18" charset="0"/>
                <a:cs typeface="Times New Roman" panose="02020603050405020304" pitchFamily="18" charset="0"/>
              </a:rPr>
              <a:t>task.</a:t>
            </a:r>
            <a:endParaRPr lang="en-US" sz="4800" b="1" dirty="0">
              <a:solidFill>
                <a:srgbClr val="FF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46051" y="57378"/>
            <a:ext cx="730864" cy="69800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BC3E9A5-FD45-4A11-9FF9-B6DC6CDDE0CD}"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2858" y="714609"/>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429779"/>
            <a:ext cx="10058400" cy="476250"/>
          </a:xfrm>
        </p:spPr>
        <p:txBody>
          <a:bodyPr>
            <a:noAutofit/>
          </a:bodyPr>
          <a:lstStyle/>
          <a:p>
            <a:r>
              <a:rPr lang="en-US" sz="6600" b="1" dirty="0">
                <a:solidFill>
                  <a:srgbClr val="C00000"/>
                </a:solidFill>
                <a:latin typeface="Times New Roman" panose="02020603050405020304" pitchFamily="18" charset="0"/>
                <a:cs typeface="Times New Roman" panose="02020603050405020304" pitchFamily="18" charset="0"/>
              </a:rPr>
              <a:t>What is a Task?</a:t>
            </a:r>
          </a:p>
        </p:txBody>
      </p:sp>
      <p:sp>
        <p:nvSpPr>
          <p:cNvPr id="3" name="Content Placeholder 2"/>
          <p:cNvSpPr>
            <a:spLocks noGrp="1"/>
          </p:cNvSpPr>
          <p:nvPr>
            <p:ph idx="4294967295"/>
          </p:nvPr>
        </p:nvSpPr>
        <p:spPr>
          <a:xfrm>
            <a:off x="933019" y="928097"/>
            <a:ext cx="10597675" cy="5140916"/>
          </a:xfrm>
        </p:spPr>
        <p:txBody>
          <a:bodyPr>
            <a:noAutofit/>
          </a:bodyPr>
          <a:lstStyle/>
          <a:p>
            <a:pPr algn="just">
              <a:buFont typeface="Wingdings" panose="05000000000000000000" pitchFamily="2" charset="2"/>
              <a:buChar char="Ø"/>
            </a:pPr>
            <a:r>
              <a:rPr lang="en-US" sz="3300" dirty="0">
                <a:solidFill>
                  <a:srgbClr val="FF0000"/>
                </a:solidFill>
                <a:latin typeface="Times New Roman" panose="02020603050405020304" pitchFamily="18" charset="0"/>
                <a:cs typeface="Times New Roman" panose="02020603050405020304" pitchFamily="18" charset="0"/>
              </a:rPr>
              <a:t> A </a:t>
            </a:r>
            <a:r>
              <a:rPr lang="en-US" sz="3300" b="1" dirty="0">
                <a:solidFill>
                  <a:srgbClr val="C00000"/>
                </a:solidFill>
                <a:latin typeface="Times New Roman" panose="02020603050405020304" pitchFamily="18" charset="0"/>
                <a:cs typeface="Times New Roman" panose="02020603050405020304" pitchFamily="18" charset="0"/>
              </a:rPr>
              <a:t>program</a:t>
            </a:r>
            <a:r>
              <a:rPr lang="en-US" sz="3300" dirty="0">
                <a:solidFill>
                  <a:schemeClr val="tx1"/>
                </a:solidFill>
                <a:latin typeface="Times New Roman" panose="02020603050405020304" pitchFamily="18" charset="0"/>
                <a:cs typeface="Times New Roman" panose="02020603050405020304" pitchFamily="18" charset="0"/>
              </a:rPr>
              <a:t> </a:t>
            </a:r>
            <a:r>
              <a:rPr lang="en-US" sz="3300" dirty="0">
                <a:solidFill>
                  <a:srgbClr val="FF0000"/>
                </a:solidFill>
                <a:latin typeface="Times New Roman" panose="02020603050405020304" pitchFamily="18" charset="0"/>
                <a:cs typeface="Times New Roman" panose="02020603050405020304" pitchFamily="18" charset="0"/>
              </a:rPr>
              <a:t>or </a:t>
            </a:r>
            <a:r>
              <a:rPr lang="en-US" sz="3300" b="1" dirty="0">
                <a:solidFill>
                  <a:srgbClr val="C00000"/>
                </a:solidFill>
                <a:latin typeface="Times New Roman" panose="02020603050405020304" pitchFamily="18" charset="0"/>
                <a:cs typeface="Times New Roman" panose="02020603050405020304" pitchFamily="18" charset="0"/>
              </a:rPr>
              <a:t>a group of program </a:t>
            </a:r>
            <a:r>
              <a:rPr lang="en-US" sz="3300" dirty="0">
                <a:solidFill>
                  <a:schemeClr val="tx1"/>
                </a:solidFill>
                <a:latin typeface="Times New Roman" panose="02020603050405020304" pitchFamily="18" charset="0"/>
                <a:cs typeface="Times New Roman" panose="02020603050405020304" pitchFamily="18" charset="0"/>
              </a:rPr>
              <a:t>defined by OS as a task.</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 </a:t>
            </a:r>
            <a:r>
              <a:rPr lang="en-US" sz="3300" dirty="0">
                <a:solidFill>
                  <a:schemeClr val="tx1"/>
                </a:solidFill>
                <a:latin typeface="Times New Roman" panose="02020603050405020304" pitchFamily="18" charset="0"/>
                <a:cs typeface="Times New Roman" panose="02020603050405020304" pitchFamily="18" charset="0"/>
              </a:rPr>
              <a:t>For </a:t>
            </a:r>
            <a:r>
              <a:rPr lang="en-US" sz="3300" b="1" dirty="0">
                <a:solidFill>
                  <a:srgbClr val="C00000"/>
                </a:solidFill>
                <a:latin typeface="Times New Roman" panose="02020603050405020304" pitchFamily="18" charset="0"/>
                <a:cs typeface="Times New Roman" panose="02020603050405020304" pitchFamily="18" charset="0"/>
              </a:rPr>
              <a:t>Multiuser</a:t>
            </a:r>
            <a:r>
              <a:rPr lang="en-US" sz="3300" dirty="0">
                <a:solidFill>
                  <a:schemeClr val="tx1"/>
                </a:solidFill>
                <a:latin typeface="Times New Roman" panose="02020603050405020304" pitchFamily="18" charset="0"/>
                <a:cs typeface="Times New Roman" panose="02020603050405020304" pitchFamily="18" charset="0"/>
              </a:rPr>
              <a:t> system, a </a:t>
            </a:r>
            <a:r>
              <a:rPr lang="en-US" sz="3300" b="1" dirty="0">
                <a:solidFill>
                  <a:schemeClr val="tx1"/>
                </a:solidFill>
                <a:latin typeface="Times New Roman" panose="02020603050405020304" pitchFamily="18" charset="0"/>
                <a:cs typeface="Times New Roman" panose="02020603050405020304" pitchFamily="18" charset="0"/>
              </a:rPr>
              <a:t>task</a:t>
            </a:r>
            <a:r>
              <a:rPr lang="en-US" sz="3300" dirty="0">
                <a:solidFill>
                  <a:schemeClr val="tx1"/>
                </a:solidFill>
                <a:latin typeface="Times New Roman" panose="02020603050405020304" pitchFamily="18" charset="0"/>
                <a:cs typeface="Times New Roman" panose="02020603050405020304" pitchFamily="18" charset="0"/>
              </a:rPr>
              <a:t> can be assigned to each user.</a:t>
            </a:r>
          </a:p>
          <a:p>
            <a:pPr algn="just">
              <a:buFont typeface="Wingdings" panose="05000000000000000000" pitchFamily="2" charset="2"/>
              <a:buChar char="Ø"/>
            </a:pPr>
            <a:r>
              <a:rPr lang="en-US" sz="3300" dirty="0">
                <a:solidFill>
                  <a:srgbClr val="FF0000"/>
                </a:solidFill>
                <a:latin typeface="Times New Roman" panose="02020603050405020304" pitchFamily="18" charset="0"/>
                <a:cs typeface="Times New Roman" panose="02020603050405020304" pitchFamily="18" charset="0"/>
              </a:rPr>
              <a:t> </a:t>
            </a:r>
            <a:r>
              <a:rPr lang="en-US" sz="3300" b="1" dirty="0">
                <a:solidFill>
                  <a:srgbClr val="7030A0"/>
                </a:solidFill>
                <a:latin typeface="Times New Roman" panose="02020603050405020304" pitchFamily="18" charset="0"/>
                <a:cs typeface="Times New Roman" panose="02020603050405020304" pitchFamily="18" charset="0"/>
              </a:rPr>
              <a:t>A </a:t>
            </a:r>
            <a:r>
              <a:rPr lang="en-US" sz="3300" b="1" dirty="0">
                <a:solidFill>
                  <a:srgbClr val="C00000"/>
                </a:solidFill>
                <a:latin typeface="Times New Roman" panose="02020603050405020304" pitchFamily="18" charset="0"/>
                <a:cs typeface="Times New Roman" panose="02020603050405020304" pitchFamily="18" charset="0"/>
              </a:rPr>
              <a:t>task is a unit of work </a:t>
            </a:r>
            <a:r>
              <a:rPr lang="en-US" sz="3300" b="1" dirty="0">
                <a:solidFill>
                  <a:schemeClr val="tx1"/>
                </a:solidFill>
                <a:latin typeface="Times New Roman" panose="02020603050405020304" pitchFamily="18" charset="0"/>
                <a:cs typeface="Times New Roman" panose="02020603050405020304" pitchFamily="18" charset="0"/>
              </a:rPr>
              <a:t>that a processor can </a:t>
            </a:r>
            <a:r>
              <a:rPr lang="en-US" sz="3300" b="1" dirty="0">
                <a:solidFill>
                  <a:srgbClr val="7030A0"/>
                </a:solidFill>
                <a:latin typeface="Times New Roman" panose="02020603050405020304" pitchFamily="18" charset="0"/>
                <a:cs typeface="Times New Roman" panose="02020603050405020304" pitchFamily="18" charset="0"/>
              </a:rPr>
              <a:t>dispatch, execute, and suspend. </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 </a:t>
            </a:r>
            <a:r>
              <a:rPr lang="en-US" sz="3300" dirty="0">
                <a:solidFill>
                  <a:schemeClr val="tx1"/>
                </a:solidFill>
                <a:latin typeface="Times New Roman" panose="02020603050405020304" pitchFamily="18" charset="0"/>
                <a:cs typeface="Times New Roman" panose="02020603050405020304" pitchFamily="18" charset="0"/>
              </a:rPr>
              <a:t>When operating </a:t>
            </a:r>
            <a:r>
              <a:rPr lang="en-US" sz="3300" dirty="0">
                <a:solidFill>
                  <a:srgbClr val="00B050"/>
                </a:solidFill>
                <a:latin typeface="Times New Roman" panose="02020603050405020304" pitchFamily="18" charset="0"/>
                <a:cs typeface="Times New Roman" panose="02020603050405020304" pitchFamily="18" charset="0"/>
              </a:rPr>
              <a:t>in protected mode,</a:t>
            </a:r>
            <a:r>
              <a:rPr lang="en-US" sz="3300" dirty="0">
                <a:solidFill>
                  <a:srgbClr val="0070C0"/>
                </a:solidFill>
                <a:latin typeface="Times New Roman" panose="02020603050405020304" pitchFamily="18" charset="0"/>
                <a:cs typeface="Times New Roman" panose="02020603050405020304" pitchFamily="18" charset="0"/>
              </a:rPr>
              <a:t> </a:t>
            </a:r>
            <a:r>
              <a:rPr lang="en-US" sz="3300" b="1" dirty="0">
                <a:solidFill>
                  <a:srgbClr val="0070C0"/>
                </a:solidFill>
                <a:latin typeface="Times New Roman" panose="02020603050405020304" pitchFamily="18" charset="0"/>
                <a:cs typeface="Times New Roman" panose="02020603050405020304" pitchFamily="18" charset="0"/>
              </a:rPr>
              <a:t>all processor execution takes place from  within a task</a:t>
            </a:r>
            <a:r>
              <a:rPr lang="en-US" sz="33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3300" dirty="0">
                <a:latin typeface="Times New Roman" panose="02020603050405020304" pitchFamily="18" charset="0"/>
                <a:cs typeface="Times New Roman" panose="02020603050405020304" pitchFamily="18" charset="0"/>
              </a:rPr>
              <a:t> </a:t>
            </a:r>
            <a:r>
              <a:rPr lang="en-IN" sz="3200" dirty="0">
                <a:solidFill>
                  <a:schemeClr val="tx1"/>
                </a:solidFill>
                <a:latin typeface="Times New Roman" panose="02020603050405020304" pitchFamily="18" charset="0"/>
                <a:cs typeface="Times New Roman" panose="02020603050405020304" pitchFamily="18" charset="0"/>
              </a:rPr>
              <a:t>A task is </a:t>
            </a:r>
            <a:r>
              <a:rPr lang="en-IN" sz="3200" b="1" dirty="0">
                <a:solidFill>
                  <a:schemeClr val="tx1"/>
                </a:solidFill>
                <a:latin typeface="Times New Roman" panose="02020603050405020304" pitchFamily="18" charset="0"/>
                <a:cs typeface="Times New Roman" panose="02020603050405020304" pitchFamily="18" charset="0"/>
              </a:rPr>
              <a:t>invoked</a:t>
            </a:r>
            <a:r>
              <a:rPr lang="en-IN" sz="3200" dirty="0">
                <a:solidFill>
                  <a:schemeClr val="tx1"/>
                </a:solidFill>
                <a:latin typeface="Times New Roman" panose="02020603050405020304" pitchFamily="18" charset="0"/>
                <a:cs typeface="Times New Roman" panose="02020603050405020304" pitchFamily="18" charset="0"/>
              </a:rPr>
              <a:t> by an </a:t>
            </a:r>
            <a:r>
              <a:rPr lang="en-IN" sz="3300" b="1" dirty="0">
                <a:solidFill>
                  <a:srgbClr val="7030A0"/>
                </a:solidFill>
                <a:latin typeface="Times New Roman" panose="02020603050405020304" pitchFamily="18" charset="0"/>
                <a:cs typeface="Times New Roman" panose="02020603050405020304" pitchFamily="18" charset="0"/>
              </a:rPr>
              <a:t>interrupt, exception, jump</a:t>
            </a:r>
            <a:r>
              <a:rPr lang="en-IN" sz="3300" dirty="0">
                <a:solidFill>
                  <a:srgbClr val="7030A0"/>
                </a:solidFill>
                <a:latin typeface="Times New Roman" panose="02020603050405020304" pitchFamily="18" charset="0"/>
                <a:cs typeface="Times New Roman" panose="02020603050405020304" pitchFamily="18" charset="0"/>
              </a:rPr>
              <a:t>, </a:t>
            </a:r>
            <a:r>
              <a:rPr lang="en-IN" sz="3300" dirty="0">
                <a:solidFill>
                  <a:schemeClr val="tx1"/>
                </a:solidFill>
                <a:latin typeface="Times New Roman" panose="02020603050405020304" pitchFamily="18" charset="0"/>
                <a:cs typeface="Times New Roman" panose="02020603050405020304" pitchFamily="18" charset="0"/>
              </a:rPr>
              <a:t>or</a:t>
            </a:r>
            <a:r>
              <a:rPr lang="en-IN" sz="3300" dirty="0">
                <a:solidFill>
                  <a:srgbClr val="7030A0"/>
                </a:solidFill>
                <a:latin typeface="Times New Roman" panose="02020603050405020304" pitchFamily="18" charset="0"/>
                <a:cs typeface="Times New Roman" panose="02020603050405020304" pitchFamily="18" charset="0"/>
              </a:rPr>
              <a:t> </a:t>
            </a:r>
            <a:r>
              <a:rPr lang="en-IN" sz="3300" b="1" dirty="0">
                <a:solidFill>
                  <a:srgbClr val="7030A0"/>
                </a:solidFill>
                <a:latin typeface="Times New Roman" panose="02020603050405020304" pitchFamily="18" charset="0"/>
                <a:cs typeface="Times New Roman" panose="02020603050405020304" pitchFamily="18" charset="0"/>
              </a:rPr>
              <a:t>call</a:t>
            </a:r>
            <a:r>
              <a:rPr lang="en-IN" sz="3300" b="1" dirty="0">
                <a:latin typeface="Times New Roman" panose="02020603050405020304" pitchFamily="18" charset="0"/>
                <a:cs typeface="Times New Roman" panose="02020603050405020304" pitchFamily="18" charset="0"/>
              </a:rPr>
              <a:t>.</a:t>
            </a:r>
            <a:endParaRPr lang="en-US" sz="3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300" dirty="0">
                <a:solidFill>
                  <a:srgbClr val="FF0000"/>
                </a:solidFill>
                <a:latin typeface="Times New Roman" panose="02020603050405020304" pitchFamily="18" charset="0"/>
                <a:cs typeface="Times New Roman" panose="02020603050405020304" pitchFamily="18" charset="0"/>
              </a:rPr>
              <a:t> Even simple systems must define </a:t>
            </a:r>
            <a:r>
              <a:rPr lang="en-US" sz="3300" dirty="0">
                <a:solidFill>
                  <a:schemeClr val="tx1"/>
                </a:solidFill>
                <a:latin typeface="Times New Roman" panose="02020603050405020304" pitchFamily="18" charset="0"/>
                <a:cs typeface="Times New Roman" panose="02020603050405020304" pitchFamily="18" charset="0"/>
              </a:rPr>
              <a:t>at least one task.</a:t>
            </a:r>
          </a:p>
          <a:p>
            <a:pPr algn="just">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46051" y="62385"/>
            <a:ext cx="689046" cy="72370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DAEA66F-859C-488C-A778-10914688C630}"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804653"/>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2976" y="-66855"/>
            <a:ext cx="10058400" cy="839788"/>
          </a:xfrm>
        </p:spPr>
        <p:txBody>
          <a:bodyPr>
            <a:noAutofit/>
          </a:bodyPr>
          <a:lstStyle/>
          <a:p>
            <a:r>
              <a:rPr lang="en-US" sz="5400" dirty="0">
                <a:solidFill>
                  <a:srgbClr val="C00000"/>
                </a:solidFill>
                <a:latin typeface="Times New Roman" panose="02020603050405020304" pitchFamily="18" charset="0"/>
                <a:cs typeface="Times New Roman" panose="02020603050405020304" pitchFamily="18" charset="0"/>
              </a:rPr>
              <a:t>Task Structure</a:t>
            </a:r>
          </a:p>
        </p:txBody>
      </p:sp>
      <p:pic>
        <p:nvPicPr>
          <p:cNvPr id="6" name="Picture 6"/>
          <p:cNvPicPr>
            <a:picLocks noChangeAspect="1"/>
          </p:cNvPicPr>
          <p:nvPr/>
        </p:nvPicPr>
        <p:blipFill>
          <a:blip r:embed="rId2" cstate="print"/>
          <a:srcRect/>
          <a:stretch>
            <a:fillRect/>
          </a:stretch>
        </p:blipFill>
        <p:spPr bwMode="auto">
          <a:xfrm>
            <a:off x="127000" y="72914"/>
            <a:ext cx="656771" cy="616567"/>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C565E2D3-0BA6-4E45-B572-DE2DEC82C4DE}"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0" y="689481"/>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50578" y="856890"/>
            <a:ext cx="8907821" cy="5407385"/>
          </a:xfrm>
          <a:prstGeom prst="rect">
            <a:avLst/>
          </a:prstGeom>
        </p:spPr>
      </p:pic>
      <p:pic>
        <p:nvPicPr>
          <p:cNvPr id="13" name="Picture 12"/>
          <p:cNvPicPr>
            <a:picLocks noChangeAspect="1"/>
          </p:cNvPicPr>
          <p:nvPr/>
        </p:nvPicPr>
        <p:blipFill>
          <a:blip r:embed="rId4"/>
          <a:stretch>
            <a:fillRect/>
          </a:stretch>
        </p:blipFill>
        <p:spPr>
          <a:xfrm>
            <a:off x="9218612" y="498295"/>
            <a:ext cx="2676525" cy="828675"/>
          </a:xfrm>
          <a:prstGeom prst="rect">
            <a:avLst/>
          </a:prstGeom>
        </p:spPr>
      </p:pic>
    </p:spTree>
    <p:extLst>
      <p:ext uri="{BB962C8B-B14F-4D97-AF65-F5344CB8AC3E}">
        <p14:creationId xmlns:p14="http://schemas.microsoft.com/office/powerpoint/2010/main" val="237538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87403"/>
            <a:ext cx="10058400" cy="839788"/>
          </a:xfrm>
        </p:spPr>
        <p:txBody>
          <a:bodyPr>
            <a:noAutofit/>
          </a:bodyPr>
          <a:lstStyle/>
          <a:p>
            <a:r>
              <a:rPr lang="en-US" sz="6600" dirty="0">
                <a:solidFill>
                  <a:srgbClr val="C00000"/>
                </a:solidFill>
                <a:latin typeface="Times New Roman" panose="02020603050405020304" pitchFamily="18" charset="0"/>
                <a:cs typeface="Times New Roman" panose="02020603050405020304" pitchFamily="18" charset="0"/>
              </a:rPr>
              <a:t>Task structure</a:t>
            </a:r>
          </a:p>
        </p:txBody>
      </p:sp>
      <p:pic>
        <p:nvPicPr>
          <p:cNvPr id="6" name="Picture 6"/>
          <p:cNvPicPr>
            <a:picLocks noChangeAspect="1"/>
          </p:cNvPicPr>
          <p:nvPr/>
        </p:nvPicPr>
        <p:blipFill>
          <a:blip r:embed="rId2" cstate="print"/>
          <a:srcRect/>
          <a:stretch>
            <a:fillRect/>
          </a:stretch>
        </p:blipFill>
        <p:spPr bwMode="auto">
          <a:xfrm>
            <a:off x="127000" y="72914"/>
            <a:ext cx="800463" cy="756438"/>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3D83D79D-5531-4C82-815E-1BA063E96455}"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13</a:t>
            </a:fld>
            <a:endParaRPr lang="en-US"/>
          </a:p>
        </p:txBody>
      </p:sp>
      <p:pic>
        <p:nvPicPr>
          <p:cNvPr id="4" name="Picture 3"/>
          <p:cNvPicPr>
            <a:picLocks noChangeAspect="1"/>
          </p:cNvPicPr>
          <p:nvPr/>
        </p:nvPicPr>
        <p:blipFill>
          <a:blip r:embed="rId3"/>
          <a:stretch>
            <a:fillRect/>
          </a:stretch>
        </p:blipFill>
        <p:spPr>
          <a:xfrm>
            <a:off x="640081" y="785903"/>
            <a:ext cx="10842170" cy="5418953"/>
          </a:xfrm>
          <a:prstGeom prst="rect">
            <a:avLst/>
          </a:prstGeom>
        </p:spPr>
      </p:pic>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45424" y="93758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170536"/>
            <a:ext cx="6161314" cy="565150"/>
          </a:xfrm>
        </p:spPr>
        <p:txBody>
          <a:bodyPr>
            <a:noAutofit/>
          </a:bodyPr>
          <a:lstStyle/>
          <a:p>
            <a:r>
              <a:rPr lang="en-US" sz="5400" b="1" dirty="0">
                <a:solidFill>
                  <a:srgbClr val="C00000"/>
                </a:solidFill>
                <a:latin typeface="Times New Roman" panose="02020603050405020304" pitchFamily="18" charset="0"/>
                <a:cs typeface="Times New Roman" panose="02020603050405020304" pitchFamily="18" charset="0"/>
              </a:rPr>
              <a:t>Task Structure</a:t>
            </a:r>
          </a:p>
        </p:txBody>
      </p:sp>
      <p:sp>
        <p:nvSpPr>
          <p:cNvPr id="3" name="Content Placeholder 2"/>
          <p:cNvSpPr>
            <a:spLocks noGrp="1"/>
          </p:cNvSpPr>
          <p:nvPr>
            <p:ph idx="4294967295"/>
          </p:nvPr>
        </p:nvSpPr>
        <p:spPr>
          <a:xfrm>
            <a:off x="992788" y="699225"/>
            <a:ext cx="11029762" cy="5657125"/>
          </a:xfrm>
        </p:spPr>
        <p:txBody>
          <a:bodyPr/>
          <a:lstStyle/>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A task is made up of two parts</a:t>
            </a:r>
            <a:r>
              <a:rPr lang="en-US" sz="2800" dirty="0">
                <a:latin typeface="Times New Roman" panose="02020603050405020304" pitchFamily="18" charset="0"/>
                <a:cs typeface="Times New Roman" panose="02020603050405020304" pitchFamily="18" charset="0"/>
              </a:rPr>
              <a:t>: </a:t>
            </a:r>
            <a:r>
              <a:rPr lang="en-US" sz="2800" b="1" u="sng" dirty="0">
                <a:solidFill>
                  <a:srgbClr val="7030A0"/>
                </a:solidFill>
                <a:latin typeface="Times New Roman" panose="02020603050405020304" pitchFamily="18" charset="0"/>
                <a:cs typeface="Times New Roman" panose="02020603050405020304" pitchFamily="18" charset="0"/>
              </a:rPr>
              <a:t>a task execution space </a:t>
            </a:r>
            <a:r>
              <a:rPr lang="en-US" sz="2800" dirty="0">
                <a:solidFill>
                  <a:schemeClr val="tx1"/>
                </a:solidFill>
                <a:latin typeface="Times New Roman" panose="02020603050405020304" pitchFamily="18" charset="0"/>
                <a:cs typeface="Times New Roman" panose="02020603050405020304" pitchFamily="18" charset="0"/>
              </a:rPr>
              <a:t>and</a:t>
            </a:r>
            <a:r>
              <a:rPr lang="en-US" sz="2800" b="1" dirty="0">
                <a:latin typeface="Times New Roman" panose="02020603050405020304" pitchFamily="18" charset="0"/>
                <a:cs typeface="Times New Roman" panose="02020603050405020304" pitchFamily="18" charset="0"/>
              </a:rPr>
              <a:t> </a:t>
            </a:r>
            <a:r>
              <a:rPr lang="en-US" sz="2800" b="1" u="sng" dirty="0">
                <a:solidFill>
                  <a:srgbClr val="7030A0"/>
                </a:solidFill>
                <a:latin typeface="Times New Roman" panose="02020603050405020304" pitchFamily="18" charset="0"/>
                <a:cs typeface="Times New Roman" panose="02020603050405020304" pitchFamily="18" charset="0"/>
              </a:rPr>
              <a:t>a task-state segment (TSS)</a:t>
            </a:r>
            <a:r>
              <a:rPr lang="en-US" sz="2800" b="1" dirty="0">
                <a:solidFill>
                  <a:schemeClr val="tx1"/>
                </a:solidFill>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  TSS requires </a:t>
            </a:r>
            <a:r>
              <a:rPr lang="en-US" sz="2800" b="1" dirty="0">
                <a:solidFill>
                  <a:schemeClr val="tx1"/>
                </a:solidFill>
                <a:latin typeface="Times New Roman" panose="02020603050405020304" pitchFamily="18" charset="0"/>
                <a:cs typeface="Times New Roman" panose="02020603050405020304" pitchFamily="18" charset="0"/>
              </a:rPr>
              <a:t>104 bytes </a:t>
            </a:r>
            <a:r>
              <a:rPr lang="en-US" sz="2800" dirty="0">
                <a:solidFill>
                  <a:srgbClr val="FF0000"/>
                </a:solidFill>
                <a:latin typeface="Times New Roman" panose="02020603050405020304" pitchFamily="18" charset="0"/>
                <a:cs typeface="Times New Roman" panose="02020603050405020304" pitchFamily="18" charset="0"/>
              </a:rPr>
              <a:t>(68 H) memory space.</a:t>
            </a:r>
          </a:p>
          <a:p>
            <a:pPr algn="just">
              <a:buFont typeface="Wingdings" panose="05000000000000000000" pitchFamily="2" charset="2"/>
              <a:buChar char="Ø"/>
            </a:pPr>
            <a:r>
              <a:rPr lang="en-US" sz="2700" dirty="0">
                <a:solidFill>
                  <a:schemeClr val="tx1"/>
                </a:solidFill>
                <a:latin typeface="Times New Roman" panose="02020603050405020304" pitchFamily="18" charset="0"/>
                <a:cs typeface="Times New Roman" panose="02020603050405020304" pitchFamily="18" charset="0"/>
              </a:rPr>
              <a:t>The task execution space consists of </a:t>
            </a:r>
            <a:r>
              <a:rPr lang="en-US" sz="2700" dirty="0">
                <a:latin typeface="Times New Roman" panose="02020603050405020304" pitchFamily="18" charset="0"/>
                <a:cs typeface="Times New Roman" panose="02020603050405020304" pitchFamily="18" charset="0"/>
              </a:rPr>
              <a:t>a </a:t>
            </a:r>
            <a:r>
              <a:rPr lang="en-US" sz="2700" b="1" dirty="0">
                <a:solidFill>
                  <a:srgbClr val="C00000"/>
                </a:solidFill>
                <a:latin typeface="Times New Roman" panose="02020603050405020304" pitchFamily="18" charset="0"/>
                <a:cs typeface="Times New Roman" panose="02020603050405020304" pitchFamily="18" charset="0"/>
              </a:rPr>
              <a:t>code segment, a stack segment, and one or more data segments. </a:t>
            </a:r>
          </a:p>
          <a:p>
            <a:pPr algn="just">
              <a:buFont typeface="Wingdings" panose="05000000000000000000" pitchFamily="2" charset="2"/>
              <a:buChar char="Ø"/>
            </a:pPr>
            <a:r>
              <a:rPr lang="en-US" sz="2700" dirty="0">
                <a:solidFill>
                  <a:schemeClr val="tx1"/>
                </a:solidFill>
                <a:latin typeface="Times New Roman" panose="02020603050405020304" pitchFamily="18" charset="0"/>
                <a:cs typeface="Times New Roman" panose="02020603050405020304" pitchFamily="18" charset="0"/>
              </a:rPr>
              <a:t>The </a:t>
            </a:r>
            <a:r>
              <a:rPr lang="en-US" sz="2700" b="1" dirty="0">
                <a:solidFill>
                  <a:schemeClr val="tx1"/>
                </a:solidFill>
                <a:latin typeface="Times New Roman" panose="02020603050405020304" pitchFamily="18" charset="0"/>
                <a:cs typeface="Times New Roman" panose="02020603050405020304" pitchFamily="18" charset="0"/>
              </a:rPr>
              <a:t>TSS</a:t>
            </a:r>
            <a:r>
              <a:rPr lang="en-US" sz="2700" dirty="0">
                <a:solidFill>
                  <a:schemeClr val="tx1"/>
                </a:solidFill>
                <a:latin typeface="Times New Roman" panose="02020603050405020304" pitchFamily="18" charset="0"/>
                <a:cs typeface="Times New Roman" panose="02020603050405020304" pitchFamily="18" charset="0"/>
              </a:rPr>
              <a:t> specifies </a:t>
            </a:r>
            <a:r>
              <a:rPr lang="en-US" sz="2700" b="1" dirty="0">
                <a:solidFill>
                  <a:srgbClr val="FF0000"/>
                </a:solidFill>
                <a:latin typeface="Times New Roman" panose="02020603050405020304" pitchFamily="18" charset="0"/>
                <a:cs typeface="Times New Roman" panose="02020603050405020304" pitchFamily="18" charset="0"/>
              </a:rPr>
              <a:t>the segments that make up the task execution space and provides a storage place for </a:t>
            </a:r>
            <a:r>
              <a:rPr lang="en-US" sz="2700" b="1" dirty="0">
                <a:solidFill>
                  <a:schemeClr val="tx1"/>
                </a:solidFill>
                <a:latin typeface="Times New Roman" panose="02020603050405020304" pitchFamily="18" charset="0"/>
                <a:cs typeface="Times New Roman" panose="02020603050405020304" pitchFamily="18" charset="0"/>
              </a:rPr>
              <a:t>task state information</a:t>
            </a:r>
            <a:r>
              <a:rPr lang="en-US" sz="27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In multitasking systems, the TSS also provides a mechanism for </a:t>
            </a:r>
            <a:r>
              <a:rPr lang="en-US" sz="2700" b="1" dirty="0">
                <a:solidFill>
                  <a:srgbClr val="7030A0"/>
                </a:solidFill>
                <a:latin typeface="Times New Roman" panose="02020603050405020304" pitchFamily="18" charset="0"/>
                <a:cs typeface="Times New Roman" panose="02020603050405020304" pitchFamily="18" charset="0"/>
              </a:rPr>
              <a:t>linking tasks</a:t>
            </a:r>
            <a:r>
              <a:rPr lang="en-US" sz="27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A </a:t>
            </a:r>
            <a:r>
              <a:rPr lang="en-US" sz="2700" b="1" dirty="0">
                <a:solidFill>
                  <a:srgbClr val="FF0000"/>
                </a:solidFill>
                <a:latin typeface="Times New Roman" panose="02020603050405020304" pitchFamily="18" charset="0"/>
                <a:cs typeface="Times New Roman" panose="02020603050405020304" pitchFamily="18" charset="0"/>
              </a:rPr>
              <a:t>task is identified by the </a:t>
            </a:r>
            <a:r>
              <a:rPr lang="en-US" sz="2700" b="1" dirty="0">
                <a:solidFill>
                  <a:srgbClr val="C00000"/>
                </a:solidFill>
                <a:latin typeface="Times New Roman" panose="02020603050405020304" pitchFamily="18" charset="0"/>
                <a:cs typeface="Times New Roman" panose="02020603050405020304" pitchFamily="18" charset="0"/>
              </a:rPr>
              <a:t>segment selector </a:t>
            </a:r>
            <a:r>
              <a:rPr lang="en-US" sz="2700" b="1" dirty="0">
                <a:solidFill>
                  <a:srgbClr val="FF0000"/>
                </a:solidFill>
                <a:latin typeface="Times New Roman" panose="02020603050405020304" pitchFamily="18" charset="0"/>
                <a:cs typeface="Times New Roman" panose="02020603050405020304" pitchFamily="18" charset="0"/>
              </a:rPr>
              <a:t>for its TSS</a:t>
            </a:r>
            <a:r>
              <a:rPr lang="en-US" sz="2700" dirty="0">
                <a:latin typeface="Times New Roman" panose="02020603050405020304" pitchFamily="18" charset="0"/>
                <a:cs typeface="Times New Roman" panose="02020603050405020304" pitchFamily="18" charset="0"/>
              </a:rPr>
              <a:t>. When a task is loaded into the processor for execution, </a:t>
            </a:r>
            <a:r>
              <a:rPr lang="en-US" sz="2700" b="1" dirty="0">
                <a:solidFill>
                  <a:schemeClr val="tx1"/>
                </a:solidFill>
                <a:latin typeface="Times New Roman" panose="02020603050405020304" pitchFamily="18" charset="0"/>
                <a:cs typeface="Times New Roman" panose="02020603050405020304" pitchFamily="18" charset="0"/>
              </a:rPr>
              <a:t>the segment selector, base address, limit, and segment descriptor attributes</a:t>
            </a:r>
            <a:r>
              <a:rPr lang="en-US" sz="2700" dirty="0">
                <a:latin typeface="Times New Roman" panose="02020603050405020304" pitchFamily="18" charset="0"/>
                <a:cs typeface="Times New Roman" panose="02020603050405020304" pitchFamily="18" charset="0"/>
              </a:rPr>
              <a:t> for the TSS are loaded into the </a:t>
            </a:r>
            <a:r>
              <a:rPr lang="en-US" sz="3600" b="1" dirty="0">
                <a:solidFill>
                  <a:srgbClr val="C00000"/>
                </a:solidFill>
                <a:latin typeface="Times New Roman" panose="02020603050405020304" pitchFamily="18" charset="0"/>
                <a:cs typeface="Times New Roman" panose="02020603050405020304" pitchFamily="18" charset="0"/>
              </a:rPr>
              <a:t>Task Register (TR)</a:t>
            </a:r>
            <a:r>
              <a:rPr lang="en-US" sz="3600" dirty="0">
                <a:latin typeface="Times New Roman" panose="02020603050405020304" pitchFamily="18" charset="0"/>
                <a:cs typeface="Times New Roman" panose="02020603050405020304" pitchFamily="18" charset="0"/>
              </a:rPr>
              <a:t>.</a:t>
            </a:r>
          </a:p>
          <a:p>
            <a:pPr marL="0" indent="0" algn="just">
              <a:buNone/>
            </a:pPr>
            <a:endParaRPr lang="en-US" sz="2700" dirty="0">
              <a:latin typeface="Times New Roman" panose="02020603050405020304" pitchFamily="18" charset="0"/>
              <a:cs typeface="Times New Roman" panose="02020603050405020304" pitchFamily="18" charset="0"/>
            </a:endParaRPr>
          </a:p>
        </p:txBody>
      </p:sp>
      <p:pic>
        <p:nvPicPr>
          <p:cNvPr id="5" name="Picture 6"/>
          <p:cNvPicPr>
            <a:picLocks noChangeAspect="1"/>
          </p:cNvPicPr>
          <p:nvPr/>
        </p:nvPicPr>
        <p:blipFill>
          <a:blip r:embed="rId2" cstate="print"/>
          <a:srcRect/>
          <a:stretch>
            <a:fillRect/>
          </a:stretch>
        </p:blipFill>
        <p:spPr bwMode="auto">
          <a:xfrm>
            <a:off x="120413" y="23582"/>
            <a:ext cx="753549" cy="71210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5AB6AD76-4E77-4220-BFB8-694688301255}"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14</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703601"/>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print"/>
          <a:srcRect/>
          <a:stretch>
            <a:fillRect/>
          </a:stretch>
        </p:blipFill>
        <p:spPr bwMode="auto">
          <a:xfrm>
            <a:off x="1" y="120206"/>
            <a:ext cx="705376" cy="729366"/>
          </a:xfrm>
          <a:prstGeom prst="rect">
            <a:avLst/>
          </a:prstGeom>
          <a:noFill/>
          <a:ln w="9525">
            <a:noFill/>
            <a:miter lim="800000"/>
            <a:headEnd/>
            <a:tailEnd/>
          </a:ln>
        </p:spPr>
      </p:pic>
      <p:sp>
        <p:nvSpPr>
          <p:cNvPr id="6" name="Rectangle 5"/>
          <p:cNvSpPr/>
          <p:nvPr/>
        </p:nvSpPr>
        <p:spPr>
          <a:xfrm>
            <a:off x="1166058" y="89793"/>
            <a:ext cx="5417621" cy="400110"/>
          </a:xfrm>
          <a:prstGeom prst="rect">
            <a:avLst/>
          </a:prstGeom>
        </p:spPr>
        <p:txBody>
          <a:bodyPr wrap="square">
            <a:spAutoFit/>
          </a:bodyPr>
          <a:lstStyle/>
          <a:p>
            <a:r>
              <a:rPr lang="en-US" sz="2000" b="1" dirty="0">
                <a:solidFill>
                  <a:srgbClr val="FF0000"/>
                </a:solidFill>
              </a:rPr>
              <a:t>TSS- Task State Segment</a:t>
            </a:r>
            <a:endParaRPr lang="en-US" sz="2000" dirty="0"/>
          </a:p>
        </p:txBody>
      </p:sp>
      <p:sp>
        <p:nvSpPr>
          <p:cNvPr id="7" name="Date Placeholder 6"/>
          <p:cNvSpPr>
            <a:spLocks noGrp="1"/>
          </p:cNvSpPr>
          <p:nvPr>
            <p:ph type="dt" sz="half" idx="10"/>
          </p:nvPr>
        </p:nvSpPr>
        <p:spPr/>
        <p:txBody>
          <a:bodyPr/>
          <a:lstStyle/>
          <a:p>
            <a:pPr>
              <a:defRPr/>
            </a:pPr>
            <a:fld id="{216897A9-CA56-4989-BA51-E11F0F2DF024}" type="datetime1">
              <a:rPr lang="en-US" smtClean="0"/>
              <a:t>6/4/23</a:t>
            </a:fld>
            <a:endParaRPr lang="en-US" dirty="0"/>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15</a:t>
            </a:fld>
            <a:endParaRPr lang="en-US"/>
          </a:p>
        </p:txBody>
      </p:sp>
      <p:sp>
        <p:nvSpPr>
          <p:cNvPr id="2" name="Footer Placeholder 1"/>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05853" y="-12026"/>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785308" y="-94873"/>
            <a:ext cx="3967433" cy="369332"/>
          </a:xfrm>
          <a:prstGeom prst="rect">
            <a:avLst/>
          </a:prstGeom>
        </p:spPr>
        <p:txBody>
          <a:bodyPr wrap="none">
            <a:spAutoFit/>
          </a:bodyPr>
          <a:lstStyle/>
          <a:p>
            <a:pPr marL="1324610" algn="just">
              <a:lnSpc>
                <a:spcPct val="100000"/>
              </a:lnSpc>
            </a:pPr>
            <a:r>
              <a:rPr lang="en-IN" b="1" spc="-10" dirty="0">
                <a:solidFill>
                  <a:srgbClr val="00B050"/>
                </a:solidFill>
                <a:latin typeface="Times New Roman" panose="02020603050405020304" pitchFamily="18" charset="0"/>
                <a:cs typeface="Times New Roman" panose="02020603050405020304" pitchFamily="18" charset="0"/>
              </a:rPr>
              <a:t>Static</a:t>
            </a:r>
            <a:r>
              <a:rPr lang="en-IN" b="1" spc="-90" dirty="0">
                <a:solidFill>
                  <a:srgbClr val="00B050"/>
                </a:solidFill>
                <a:latin typeface="Times New Roman" panose="02020603050405020304" pitchFamily="18" charset="0"/>
                <a:cs typeface="Times New Roman" panose="02020603050405020304" pitchFamily="18" charset="0"/>
              </a:rPr>
              <a:t> </a:t>
            </a:r>
            <a:r>
              <a:rPr lang="en-IN" b="1" dirty="0">
                <a:solidFill>
                  <a:srgbClr val="00B050"/>
                </a:solidFill>
                <a:latin typeface="Times New Roman" panose="02020603050405020304" pitchFamily="18" charset="0"/>
                <a:cs typeface="Times New Roman" panose="02020603050405020304" pitchFamily="18" charset="0"/>
              </a:rPr>
              <a:t>set (Green Colour)</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843312" y="3527977"/>
            <a:ext cx="2713563" cy="369332"/>
          </a:xfrm>
          <a:prstGeom prst="rect">
            <a:avLst/>
          </a:prstGeom>
        </p:spPr>
        <p:txBody>
          <a:bodyPr wrap="none">
            <a:spAutoFit/>
          </a:bodyPr>
          <a:lstStyle/>
          <a:p>
            <a:pPr marL="1324610" algn="just">
              <a:lnSpc>
                <a:spcPct val="100000"/>
              </a:lnSpc>
            </a:pPr>
            <a:r>
              <a:rPr lang="en-IN" b="1" spc="-10" dirty="0">
                <a:solidFill>
                  <a:srgbClr val="0070C0"/>
                </a:solidFill>
                <a:latin typeface="Times New Roman" panose="02020603050405020304" pitchFamily="18" charset="0"/>
                <a:cs typeface="Times New Roman" panose="02020603050405020304" pitchFamily="18" charset="0"/>
              </a:rPr>
              <a:t>Dynamic</a:t>
            </a:r>
            <a:r>
              <a:rPr lang="en-IN" b="1" spc="-90" dirty="0">
                <a:solidFill>
                  <a:srgbClr val="0070C0"/>
                </a:solidFill>
                <a:latin typeface="Times New Roman" panose="02020603050405020304" pitchFamily="18" charset="0"/>
                <a:cs typeface="Times New Roman" panose="02020603050405020304" pitchFamily="18" charset="0"/>
              </a:rPr>
              <a:t> </a:t>
            </a:r>
            <a:r>
              <a:rPr lang="en-IN" b="1" dirty="0">
                <a:solidFill>
                  <a:srgbClr val="0070C0"/>
                </a:solidFill>
                <a:latin typeface="Times New Roman" panose="02020603050405020304" pitchFamily="18" charset="0"/>
                <a:cs typeface="Times New Roman" panose="02020603050405020304" pitchFamily="18" charset="0"/>
              </a:rPr>
              <a:t>set</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7029596" y="240237"/>
            <a:ext cx="4511243" cy="3375283"/>
          </a:xfrm>
          <a:prstGeom prst="rect">
            <a:avLst/>
          </a:prstGeom>
        </p:spPr>
        <p:txBody>
          <a:bodyPr wrap="square">
            <a:spAutoFit/>
          </a:bodyPr>
          <a:lstStyle/>
          <a:p>
            <a:pPr marL="469900" marR="5080" indent="-457200" algn="just">
              <a:lnSpc>
                <a:spcPct val="100000"/>
              </a:lnSpc>
              <a:spcBef>
                <a:spcPts val="509"/>
              </a:spcBef>
              <a:buClr>
                <a:srgbClr val="0AD0D9"/>
              </a:buClr>
              <a:buSzPct val="95000"/>
              <a:buFont typeface="Wingdings" panose="05000000000000000000" pitchFamily="2" charset="2"/>
              <a:buChar char="Ø"/>
              <a:tabLst>
                <a:tab pos="342900" algn="l"/>
                <a:tab pos="343535" algn="l"/>
              </a:tabLst>
            </a:pPr>
            <a:r>
              <a:rPr lang="en-GB" dirty="0">
                <a:latin typeface="Times New Roman" panose="02020603050405020304" pitchFamily="18" charset="0"/>
                <a:cs typeface="Times New Roman" panose="02020603050405020304" pitchFamily="18" charset="0"/>
              </a:rPr>
              <a:t>It is </a:t>
            </a:r>
            <a:r>
              <a:rPr lang="en-GB" spc="-10" dirty="0">
                <a:latin typeface="Times New Roman" panose="02020603050405020304" pitchFamily="18" charset="0"/>
                <a:cs typeface="Times New Roman" panose="02020603050405020304" pitchFamily="18" charset="0"/>
              </a:rPr>
              <a:t>that where </a:t>
            </a:r>
            <a:r>
              <a:rPr lang="en-GB" b="1" spc="-5" dirty="0">
                <a:latin typeface="Times New Roman" panose="02020603050405020304" pitchFamily="18" charset="0"/>
                <a:cs typeface="Times New Roman" panose="02020603050405020304" pitchFamily="18" charset="0"/>
              </a:rPr>
              <a:t>processor </a:t>
            </a:r>
            <a:r>
              <a:rPr lang="en-GB" b="1" spc="-10" dirty="0">
                <a:latin typeface="Times New Roman" panose="02020603050405020304" pitchFamily="18" charset="0"/>
                <a:cs typeface="Times New Roman" panose="02020603050405020304" pitchFamily="18" charset="0"/>
              </a:rPr>
              <a:t>reads  </a:t>
            </a:r>
            <a:r>
              <a:rPr lang="en-GB" b="1" dirty="0">
                <a:latin typeface="Times New Roman" panose="02020603050405020304" pitchFamily="18" charset="0"/>
                <a:cs typeface="Times New Roman" panose="02020603050405020304" pitchFamily="18" charset="0"/>
              </a:rPr>
              <a:t>but does not</a:t>
            </a:r>
            <a:r>
              <a:rPr lang="en-GB" b="1" spc="-114" dirty="0">
                <a:latin typeface="Times New Roman" panose="02020603050405020304" pitchFamily="18" charset="0"/>
                <a:cs typeface="Times New Roman" panose="02020603050405020304" pitchFamily="18" charset="0"/>
              </a:rPr>
              <a:t> </a:t>
            </a:r>
            <a:r>
              <a:rPr lang="en-GB" b="1" spc="-5" dirty="0">
                <a:latin typeface="Times New Roman" panose="02020603050405020304" pitchFamily="18" charset="0"/>
                <a:cs typeface="Times New Roman" panose="02020603050405020304" pitchFamily="18" charset="0"/>
              </a:rPr>
              <a:t>change.</a:t>
            </a:r>
            <a:endParaRPr lang="en-GB" b="1" dirty="0">
              <a:latin typeface="Times New Roman" panose="02020603050405020304" pitchFamily="18" charset="0"/>
              <a:cs typeface="Times New Roman" panose="02020603050405020304" pitchFamily="18" charset="0"/>
            </a:endParaRPr>
          </a:p>
          <a:p>
            <a:pPr marL="355600" indent="-342900" algn="just">
              <a:lnSpc>
                <a:spcPct val="100000"/>
              </a:lnSpc>
              <a:buClr>
                <a:srgbClr val="0AD0D9"/>
              </a:buClr>
              <a:buSzPct val="94444"/>
              <a:buFont typeface="Wingdings" panose="05000000000000000000" pitchFamily="2" charset="2"/>
              <a:buChar char="Ø"/>
              <a:tabLst>
                <a:tab pos="338455" algn="l"/>
                <a:tab pos="339090" algn="l"/>
              </a:tabLst>
            </a:pPr>
            <a:r>
              <a:rPr lang="en-GB" sz="1600" b="1" spc="-5" dirty="0">
                <a:solidFill>
                  <a:srgbClr val="FF0000"/>
                </a:solidFill>
                <a:latin typeface="Times New Roman" panose="02020603050405020304" pitchFamily="18" charset="0"/>
                <a:cs typeface="Times New Roman" panose="02020603050405020304" pitchFamily="18" charset="0"/>
              </a:rPr>
              <a:t>This </a:t>
            </a:r>
            <a:r>
              <a:rPr lang="en-GB" sz="1600" b="1" dirty="0">
                <a:solidFill>
                  <a:srgbClr val="FF0000"/>
                </a:solidFill>
                <a:latin typeface="Times New Roman" panose="02020603050405020304" pitchFamily="18" charset="0"/>
                <a:cs typeface="Times New Roman" panose="02020603050405020304" pitchFamily="18" charset="0"/>
              </a:rPr>
              <a:t>set </a:t>
            </a:r>
            <a:r>
              <a:rPr lang="en-GB" sz="1600" b="1" spc="-5" dirty="0">
                <a:solidFill>
                  <a:srgbClr val="FF0000"/>
                </a:solidFill>
                <a:latin typeface="Times New Roman" panose="02020603050405020304" pitchFamily="18" charset="0"/>
                <a:cs typeface="Times New Roman" panose="02020603050405020304" pitchFamily="18" charset="0"/>
              </a:rPr>
              <a:t>includes </a:t>
            </a:r>
            <a:r>
              <a:rPr lang="en-GB" sz="1600" b="1" dirty="0">
                <a:solidFill>
                  <a:srgbClr val="FF0000"/>
                </a:solidFill>
                <a:latin typeface="Times New Roman" panose="02020603050405020304" pitchFamily="18" charset="0"/>
                <a:cs typeface="Times New Roman" panose="02020603050405020304" pitchFamily="18" charset="0"/>
              </a:rPr>
              <a:t>the </a:t>
            </a:r>
            <a:r>
              <a:rPr lang="en-GB" sz="1600" b="1" spc="-5" dirty="0">
                <a:solidFill>
                  <a:srgbClr val="FF0000"/>
                </a:solidFill>
                <a:latin typeface="Times New Roman" panose="02020603050405020304" pitchFamily="18" charset="0"/>
                <a:cs typeface="Times New Roman" panose="02020603050405020304" pitchFamily="18" charset="0"/>
              </a:rPr>
              <a:t>fields</a:t>
            </a:r>
            <a:r>
              <a:rPr lang="en-GB" sz="1600" b="1" spc="-145" dirty="0">
                <a:solidFill>
                  <a:srgbClr val="FF0000"/>
                </a:solidFill>
                <a:latin typeface="Times New Roman" panose="02020603050405020304" pitchFamily="18" charset="0"/>
                <a:cs typeface="Times New Roman" panose="02020603050405020304" pitchFamily="18" charset="0"/>
              </a:rPr>
              <a:t> </a:t>
            </a:r>
            <a:r>
              <a:rPr lang="en-GB" sz="1600" b="1" spc="-5" dirty="0">
                <a:solidFill>
                  <a:srgbClr val="FF0000"/>
                </a:solidFill>
                <a:latin typeface="Times New Roman" panose="02020603050405020304" pitchFamily="18" charset="0"/>
                <a:cs typeface="Times New Roman" panose="02020603050405020304" pitchFamily="18" charset="0"/>
              </a:rPr>
              <a:t>that  </a:t>
            </a:r>
            <a:r>
              <a:rPr lang="en-GB" sz="1600" b="1" spc="-15" dirty="0">
                <a:solidFill>
                  <a:srgbClr val="FF0000"/>
                </a:solidFill>
                <a:latin typeface="Times New Roman" panose="02020603050405020304" pitchFamily="18" charset="0"/>
                <a:cs typeface="Times New Roman" panose="02020603050405020304" pitchFamily="18" charset="0"/>
              </a:rPr>
              <a:t>store:   </a:t>
            </a:r>
            <a:r>
              <a:rPr lang="en-GB" sz="1600" spc="-5" dirty="0">
                <a:latin typeface="Times New Roman" panose="02020603050405020304" pitchFamily="18" charset="0"/>
                <a:cs typeface="Times New Roman" panose="02020603050405020304" pitchFamily="18" charset="0"/>
              </a:rPr>
              <a:t>The </a:t>
            </a:r>
            <a:r>
              <a:rPr lang="en-GB" sz="1600" b="1" spc="-5" dirty="0">
                <a:latin typeface="Times New Roman" panose="02020603050405020304" pitchFamily="18" charset="0"/>
                <a:cs typeface="Times New Roman" panose="02020603050405020304" pitchFamily="18" charset="0"/>
              </a:rPr>
              <a:t>selector of </a:t>
            </a:r>
            <a:r>
              <a:rPr lang="en-GB" sz="1600" b="1" dirty="0">
                <a:latin typeface="Times New Roman" panose="02020603050405020304" pitchFamily="18" charset="0"/>
                <a:cs typeface="Times New Roman" panose="02020603050405020304" pitchFamily="18" charset="0"/>
              </a:rPr>
              <a:t>the </a:t>
            </a:r>
            <a:r>
              <a:rPr lang="en-GB" sz="1600" b="1" spc="-5" dirty="0">
                <a:latin typeface="Times New Roman" panose="02020603050405020304" pitchFamily="18" charset="0"/>
                <a:cs typeface="Times New Roman" panose="02020603050405020304" pitchFamily="18" charset="0"/>
              </a:rPr>
              <a:t>task's</a:t>
            </a:r>
            <a:r>
              <a:rPr lang="en-GB" sz="1600" b="1" spc="-55" dirty="0">
                <a:latin typeface="Times New Roman" panose="02020603050405020304" pitchFamily="18" charset="0"/>
                <a:cs typeface="Times New Roman" panose="02020603050405020304" pitchFamily="18" charset="0"/>
              </a:rPr>
              <a:t> LDT.</a:t>
            </a:r>
            <a:endParaRPr lang="en-GB" sz="1600" b="1"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430"/>
              </a:spcBef>
              <a:buClr>
                <a:srgbClr val="0AD0D9"/>
              </a:buClr>
              <a:buSzPct val="94444"/>
              <a:buFont typeface="Wingdings" panose="05000000000000000000" pitchFamily="2" charset="2"/>
              <a:buChar char="Ø"/>
              <a:tabLst>
                <a:tab pos="338455" algn="l"/>
                <a:tab pos="339090" algn="l"/>
              </a:tabLst>
            </a:pPr>
            <a:r>
              <a:rPr lang="en-GB" sz="1600" spc="-5" dirty="0">
                <a:latin typeface="Times New Roman" panose="02020603050405020304" pitchFamily="18" charset="0"/>
                <a:cs typeface="Times New Roman" panose="02020603050405020304" pitchFamily="18" charset="0"/>
              </a:rPr>
              <a:t>The </a:t>
            </a:r>
            <a:r>
              <a:rPr lang="en-GB" sz="1600" spc="-10" dirty="0">
                <a:latin typeface="Times New Roman" panose="02020603050405020304" pitchFamily="18" charset="0"/>
                <a:cs typeface="Times New Roman" panose="02020603050405020304" pitchFamily="18" charset="0"/>
              </a:rPr>
              <a:t>register (</a:t>
            </a:r>
            <a:r>
              <a:rPr lang="en-GB" sz="1600" b="1" spc="-10" dirty="0">
                <a:solidFill>
                  <a:srgbClr val="C00000"/>
                </a:solidFill>
                <a:latin typeface="Times New Roman" panose="02020603050405020304" pitchFamily="18" charset="0"/>
                <a:cs typeface="Times New Roman" panose="02020603050405020304" pitchFamily="18" charset="0"/>
              </a:rPr>
              <a:t>PDBR</a:t>
            </a:r>
            <a:r>
              <a:rPr lang="en-GB" sz="1600" b="1" spc="-10" dirty="0">
                <a:latin typeface="Times New Roman" panose="02020603050405020304" pitchFamily="18" charset="0"/>
                <a:cs typeface="Times New Roman" panose="02020603050405020304" pitchFamily="18" charset="0"/>
              </a:rPr>
              <a:t>) </a:t>
            </a:r>
            <a:r>
              <a:rPr lang="en-GB" sz="2000" spc="-5" dirty="0">
                <a:latin typeface="Times New Roman" panose="02020603050405020304" pitchFamily="18" charset="0"/>
                <a:cs typeface="Times New Roman" panose="02020603050405020304" pitchFamily="18" charset="0"/>
              </a:rPr>
              <a:t>that</a:t>
            </a:r>
            <a:r>
              <a:rPr lang="en-GB" sz="1600" spc="-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contains </a:t>
            </a:r>
            <a:r>
              <a:rPr lang="en-GB" sz="1600" dirty="0">
                <a:latin typeface="Times New Roman" panose="02020603050405020304" pitchFamily="18" charset="0"/>
                <a:cs typeface="Times New Roman" panose="02020603050405020304" pitchFamily="18" charset="0"/>
              </a:rPr>
              <a:t>the  </a:t>
            </a:r>
            <a:r>
              <a:rPr lang="en-GB" sz="1600" spc="-5" dirty="0">
                <a:latin typeface="Times New Roman" panose="02020603050405020304" pitchFamily="18" charset="0"/>
                <a:cs typeface="Times New Roman" panose="02020603050405020304" pitchFamily="18" charset="0"/>
              </a:rPr>
              <a:t>base address of </a:t>
            </a:r>
            <a:r>
              <a:rPr lang="en-GB" sz="1600" dirty="0">
                <a:latin typeface="Times New Roman" panose="02020603050405020304" pitchFamily="18" charset="0"/>
                <a:cs typeface="Times New Roman" panose="02020603050405020304" pitchFamily="18" charset="0"/>
              </a:rPr>
              <a:t>the </a:t>
            </a:r>
            <a:r>
              <a:rPr lang="en-GB" sz="1600" spc="-5" dirty="0">
                <a:latin typeface="Times New Roman" panose="02020603050405020304" pitchFamily="18" charset="0"/>
                <a:cs typeface="Times New Roman" panose="02020603050405020304" pitchFamily="18" charset="0"/>
              </a:rPr>
              <a:t>task's page  </a:t>
            </a:r>
            <a:r>
              <a:rPr lang="en-GB" sz="1600" spc="-10" dirty="0">
                <a:latin typeface="Times New Roman" panose="02020603050405020304" pitchFamily="18" charset="0"/>
                <a:cs typeface="Times New Roman" panose="02020603050405020304" pitchFamily="18" charset="0"/>
              </a:rPr>
              <a:t>directory (read </a:t>
            </a:r>
            <a:r>
              <a:rPr lang="en-GB" sz="1600" spc="-5" dirty="0">
                <a:latin typeface="Times New Roman" panose="02020603050405020304" pitchFamily="18" charset="0"/>
                <a:cs typeface="Times New Roman" panose="02020603050405020304" pitchFamily="18" charset="0"/>
              </a:rPr>
              <a:t>only </a:t>
            </a:r>
            <a:r>
              <a:rPr lang="en-GB" sz="1600" dirty="0">
                <a:latin typeface="Times New Roman" panose="02020603050405020304" pitchFamily="18" charset="0"/>
                <a:cs typeface="Times New Roman" panose="02020603050405020304" pitchFamily="18" charset="0"/>
              </a:rPr>
              <a:t>when </a:t>
            </a:r>
            <a:r>
              <a:rPr lang="en-GB" sz="1600" spc="-5" dirty="0">
                <a:latin typeface="Times New Roman" panose="02020603050405020304" pitchFamily="18" charset="0"/>
                <a:cs typeface="Times New Roman" panose="02020603050405020304" pitchFamily="18" charset="0"/>
              </a:rPr>
              <a:t>paging is  enabled).</a:t>
            </a:r>
            <a:endParaRPr lang="en-GB" sz="16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1600" b="1" spc="-20" dirty="0">
                <a:latin typeface="Times New Roman" panose="02020603050405020304" pitchFamily="18" charset="0"/>
                <a:cs typeface="Times New Roman" panose="02020603050405020304" pitchFamily="18" charset="0"/>
              </a:rPr>
              <a:t>Pointers </a:t>
            </a:r>
            <a:r>
              <a:rPr lang="en-GB" sz="1600" b="1" spc="-10" dirty="0">
                <a:latin typeface="Times New Roman" panose="02020603050405020304" pitchFamily="18" charset="0"/>
                <a:cs typeface="Times New Roman" panose="02020603050405020304" pitchFamily="18" charset="0"/>
              </a:rPr>
              <a:t>to </a:t>
            </a:r>
            <a:r>
              <a:rPr lang="en-GB" sz="1600" b="1" dirty="0">
                <a:latin typeface="Times New Roman" panose="02020603050405020304" pitchFamily="18" charset="0"/>
                <a:cs typeface="Times New Roman" panose="02020603050405020304" pitchFamily="18" charset="0"/>
              </a:rPr>
              <a:t>the </a:t>
            </a:r>
            <a:r>
              <a:rPr lang="en-GB" sz="1600" b="1" spc="-15" dirty="0">
                <a:latin typeface="Times New Roman" panose="02020603050405020304" pitchFamily="18" charset="0"/>
                <a:cs typeface="Times New Roman" panose="02020603050405020304" pitchFamily="18" charset="0"/>
              </a:rPr>
              <a:t>stacks </a:t>
            </a:r>
            <a:r>
              <a:rPr lang="en-GB" sz="1600" spc="-15" dirty="0">
                <a:latin typeface="Times New Roman" panose="02020603050405020304" pitchFamily="18" charset="0"/>
                <a:cs typeface="Times New Roman" panose="02020603050405020304" pitchFamily="18" charset="0"/>
              </a:rPr>
              <a:t>for</a:t>
            </a:r>
            <a:r>
              <a:rPr lang="en-GB" sz="1600" spc="25" dirty="0">
                <a:latin typeface="Times New Roman" panose="02020603050405020304" pitchFamily="18" charset="0"/>
                <a:cs typeface="Times New Roman" panose="02020603050405020304" pitchFamily="18" charset="0"/>
              </a:rPr>
              <a:t> </a:t>
            </a:r>
            <a:r>
              <a:rPr lang="en-GB" sz="1600" spc="-5" dirty="0">
                <a:latin typeface="Times New Roman" panose="02020603050405020304" pitchFamily="18" charset="0"/>
                <a:cs typeface="Times New Roman" panose="02020603050405020304" pitchFamily="18" charset="0"/>
              </a:rPr>
              <a:t>privilege levels</a:t>
            </a:r>
            <a:r>
              <a:rPr lang="en-GB" sz="1600" spc="-95" dirty="0">
                <a:latin typeface="Times New Roman" panose="02020603050405020304" pitchFamily="18" charset="0"/>
                <a:cs typeface="Times New Roman" panose="02020603050405020304" pitchFamily="18" charset="0"/>
              </a:rPr>
              <a:t> </a:t>
            </a:r>
            <a:r>
              <a:rPr lang="en-GB" sz="1600" b="1" spc="-5" dirty="0">
                <a:solidFill>
                  <a:srgbClr val="2501BF"/>
                </a:solidFill>
                <a:latin typeface="Times New Roman" panose="02020603050405020304" pitchFamily="18" charset="0"/>
                <a:cs typeface="Times New Roman" panose="02020603050405020304" pitchFamily="18" charset="0"/>
              </a:rPr>
              <a:t>0-2.</a:t>
            </a:r>
            <a:endParaRPr lang="en-GB" sz="1600" b="1" dirty="0">
              <a:solidFill>
                <a:srgbClr val="2501BF"/>
              </a:solidFill>
              <a:latin typeface="Times New Roman" panose="02020603050405020304" pitchFamily="18" charset="0"/>
              <a:cs typeface="Times New Roman" panose="02020603050405020304" pitchFamily="18" charset="0"/>
            </a:endParaRPr>
          </a:p>
          <a:p>
            <a:pPr marL="355600" marR="11430" indent="-342900" algn="just">
              <a:lnSpc>
                <a:spcPct val="100000"/>
              </a:lnSpc>
              <a:spcBef>
                <a:spcPts val="434"/>
              </a:spcBef>
              <a:buClr>
                <a:srgbClr val="0AD0D9"/>
              </a:buClr>
              <a:buSzPct val="94444"/>
              <a:buFont typeface="Wingdings" panose="05000000000000000000" pitchFamily="2" charset="2"/>
              <a:buChar char="Ø"/>
              <a:tabLst>
                <a:tab pos="338455" algn="l"/>
                <a:tab pos="339090" algn="l"/>
              </a:tabLst>
            </a:pPr>
            <a:r>
              <a:rPr lang="en-GB" sz="1600" spc="-5" dirty="0">
                <a:latin typeface="Times New Roman" panose="02020603050405020304" pitchFamily="18" charset="0"/>
                <a:cs typeface="Times New Roman" panose="02020603050405020304" pitchFamily="18" charset="0"/>
              </a:rPr>
              <a:t>The </a:t>
            </a:r>
            <a:r>
              <a:rPr lang="en-GB" sz="1600" b="1" spc="-5" dirty="0">
                <a:solidFill>
                  <a:srgbClr val="2501BF"/>
                </a:solidFill>
                <a:latin typeface="Times New Roman" panose="02020603050405020304" pitchFamily="18" charset="0"/>
                <a:cs typeface="Times New Roman" panose="02020603050405020304" pitchFamily="18" charset="0"/>
              </a:rPr>
              <a:t>T-bit</a:t>
            </a:r>
            <a:r>
              <a:rPr lang="en-GB" sz="1600" b="1" spc="-5" dirty="0">
                <a:latin typeface="Times New Roman" panose="02020603050405020304" pitchFamily="18" charset="0"/>
                <a:cs typeface="Times New Roman" panose="02020603050405020304" pitchFamily="18" charset="0"/>
              </a:rPr>
              <a:t> (debug </a:t>
            </a:r>
            <a:r>
              <a:rPr lang="en-GB" sz="1600" b="1" spc="-15" dirty="0">
                <a:latin typeface="Times New Roman" panose="02020603050405020304" pitchFamily="18" charset="0"/>
                <a:cs typeface="Times New Roman" panose="02020603050405020304" pitchFamily="18" charset="0"/>
              </a:rPr>
              <a:t>trap </a:t>
            </a:r>
            <a:r>
              <a:rPr lang="en-GB" sz="1600" b="1" spc="-5" dirty="0">
                <a:latin typeface="Times New Roman" panose="02020603050405020304" pitchFamily="18" charset="0"/>
                <a:cs typeface="Times New Roman" panose="02020603050405020304" pitchFamily="18" charset="0"/>
              </a:rPr>
              <a:t>bit) </a:t>
            </a:r>
            <a:r>
              <a:rPr lang="en-GB" sz="1600" spc="-5" dirty="0">
                <a:latin typeface="Times New Roman" panose="02020603050405020304" pitchFamily="18" charset="0"/>
                <a:cs typeface="Times New Roman" panose="02020603050405020304" pitchFamily="18" charset="0"/>
              </a:rPr>
              <a:t>which  causes </a:t>
            </a:r>
            <a:r>
              <a:rPr lang="en-GB" sz="1600" dirty="0">
                <a:latin typeface="Times New Roman" panose="02020603050405020304" pitchFamily="18" charset="0"/>
                <a:cs typeface="Times New Roman" panose="02020603050405020304" pitchFamily="18" charset="0"/>
              </a:rPr>
              <a:t>the </a:t>
            </a:r>
            <a:r>
              <a:rPr lang="en-GB" sz="1600" spc="-10" dirty="0">
                <a:latin typeface="Times New Roman" panose="02020603050405020304" pitchFamily="18" charset="0"/>
                <a:cs typeface="Times New Roman" panose="02020603050405020304" pitchFamily="18" charset="0"/>
              </a:rPr>
              <a:t>processor to raise </a:t>
            </a:r>
            <a:r>
              <a:rPr lang="en-GB" sz="1600" dirty="0">
                <a:latin typeface="Times New Roman" panose="02020603050405020304" pitchFamily="18" charset="0"/>
                <a:cs typeface="Times New Roman" panose="02020603050405020304" pitchFamily="18" charset="0"/>
              </a:rPr>
              <a:t>a </a:t>
            </a:r>
            <a:r>
              <a:rPr lang="en-GB" sz="1600" spc="-5" dirty="0">
                <a:latin typeface="Times New Roman" panose="02020603050405020304" pitchFamily="18" charset="0"/>
                <a:cs typeface="Times New Roman" panose="02020603050405020304" pitchFamily="18" charset="0"/>
              </a:rPr>
              <a:t>debug  </a:t>
            </a:r>
            <a:r>
              <a:rPr lang="en-GB" sz="1600" spc="-15" dirty="0">
                <a:latin typeface="Times New Roman" panose="02020603050405020304" pitchFamily="18" charset="0"/>
                <a:cs typeface="Times New Roman" panose="02020603050405020304" pitchFamily="18" charset="0"/>
              </a:rPr>
              <a:t>exception when a task switch occurs.</a:t>
            </a:r>
            <a:endParaRPr lang="en-GB" sz="16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1600" spc="-5" dirty="0">
                <a:latin typeface="Times New Roman" panose="02020603050405020304" pitchFamily="18" charset="0"/>
                <a:cs typeface="Times New Roman" panose="02020603050405020304" pitchFamily="18" charset="0"/>
              </a:rPr>
              <a:t>The </a:t>
            </a:r>
            <a:r>
              <a:rPr lang="en-GB" sz="1600" b="1" dirty="0">
                <a:solidFill>
                  <a:srgbClr val="2501BF"/>
                </a:solidFill>
                <a:latin typeface="Times New Roman" panose="02020603050405020304" pitchFamily="18" charset="0"/>
                <a:cs typeface="Times New Roman" panose="02020603050405020304" pitchFamily="18" charset="0"/>
              </a:rPr>
              <a:t>I/O map</a:t>
            </a:r>
            <a:r>
              <a:rPr lang="en-GB" sz="1600" b="1" spc="-75" dirty="0">
                <a:solidFill>
                  <a:srgbClr val="2501BF"/>
                </a:solidFill>
                <a:latin typeface="Times New Roman" panose="02020603050405020304" pitchFamily="18" charset="0"/>
                <a:cs typeface="Times New Roman" panose="02020603050405020304" pitchFamily="18" charset="0"/>
              </a:rPr>
              <a:t> </a:t>
            </a:r>
            <a:r>
              <a:rPr lang="en-GB" sz="1600" b="1" spc="-5" dirty="0">
                <a:solidFill>
                  <a:srgbClr val="2501BF"/>
                </a:solidFill>
                <a:latin typeface="Times New Roman" panose="02020603050405020304" pitchFamily="18" charset="0"/>
                <a:cs typeface="Times New Roman" panose="02020603050405020304" pitchFamily="18" charset="0"/>
              </a:rPr>
              <a:t>base address</a:t>
            </a:r>
            <a:endParaRPr lang="en-GB" sz="1600" b="1" dirty="0">
              <a:solidFill>
                <a:srgbClr val="2501BF"/>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29596" y="3807210"/>
            <a:ext cx="5152088" cy="2513509"/>
          </a:xfrm>
          <a:prstGeom prst="rect">
            <a:avLst/>
          </a:prstGeom>
        </p:spPr>
        <p:txBody>
          <a:bodyPr wrap="square">
            <a:spAutoFit/>
          </a:bodyPr>
          <a:lstStyle/>
          <a:p>
            <a:pPr marL="469900" marR="5080" indent="-457200" algn="just">
              <a:lnSpc>
                <a:spcPct val="100000"/>
              </a:lnSpc>
              <a:spcBef>
                <a:spcPts val="509"/>
              </a:spcBef>
              <a:buClr>
                <a:srgbClr val="0AD0D9"/>
              </a:buClr>
              <a:buSzPct val="95000"/>
              <a:buFont typeface="Wingdings" panose="05000000000000000000" pitchFamily="2" charset="2"/>
              <a:buChar char="Ø"/>
              <a:tabLst>
                <a:tab pos="287020" algn="l"/>
              </a:tabLst>
            </a:pPr>
            <a:r>
              <a:rPr lang="en-GB" sz="1600" spc="-10" dirty="0">
                <a:latin typeface="Times New Roman" panose="02020603050405020304" pitchFamily="18" charset="0"/>
                <a:cs typeface="Times New Roman" panose="02020603050405020304" pitchFamily="18" charset="0"/>
              </a:rPr>
              <a:t>where </a:t>
            </a:r>
            <a:r>
              <a:rPr lang="en-GB" sz="1600" b="1" spc="-10" dirty="0">
                <a:latin typeface="Times New Roman" panose="02020603050405020304" pitchFamily="18" charset="0"/>
                <a:cs typeface="Times New Roman" panose="02020603050405020304" pitchFamily="18" charset="0"/>
              </a:rPr>
              <a:t>processor updates</a:t>
            </a:r>
            <a:r>
              <a:rPr lang="en-GB" sz="1600" spc="-10" dirty="0">
                <a:latin typeface="Times New Roman" panose="02020603050405020304" pitchFamily="18" charset="0"/>
                <a:cs typeface="Times New Roman" panose="02020603050405020304" pitchFamily="18" charset="0"/>
              </a:rPr>
              <a:t>  with each switch from the  task.</a:t>
            </a:r>
          </a:p>
          <a:p>
            <a:pPr marL="355600" marR="246379" indent="-342900" algn="just">
              <a:lnSpc>
                <a:spcPct val="100000"/>
              </a:lnSpc>
              <a:buClr>
                <a:srgbClr val="0AD0D9"/>
              </a:buClr>
              <a:buSzPct val="94444"/>
              <a:buFont typeface="Wingdings" panose="05000000000000000000" pitchFamily="2" charset="2"/>
              <a:buChar char="Ø"/>
              <a:tabLst>
                <a:tab pos="338455" algn="l"/>
                <a:tab pos="339090" algn="l"/>
              </a:tabLst>
            </a:pPr>
            <a:r>
              <a:rPr lang="en-GB" sz="1600" b="1" dirty="0">
                <a:solidFill>
                  <a:srgbClr val="FF0000"/>
                </a:solidFill>
                <a:latin typeface="Times New Roman" panose="02020603050405020304" pitchFamily="18" charset="0"/>
                <a:cs typeface="Times New Roman" panose="02020603050405020304" pitchFamily="18" charset="0"/>
              </a:rPr>
              <a:t>This set includes the fields</a:t>
            </a:r>
            <a:r>
              <a:rPr lang="en-GB" sz="1600" b="1" spc="-190" dirty="0">
                <a:solidFill>
                  <a:srgbClr val="FF0000"/>
                </a:solidFill>
                <a:latin typeface="Times New Roman" panose="02020603050405020304" pitchFamily="18" charset="0"/>
                <a:cs typeface="Times New Roman" panose="02020603050405020304" pitchFamily="18" charset="0"/>
              </a:rPr>
              <a:t> </a:t>
            </a:r>
            <a:r>
              <a:rPr lang="en-GB" sz="1600" b="1" spc="-5" dirty="0">
                <a:solidFill>
                  <a:srgbClr val="FF0000"/>
                </a:solidFill>
                <a:latin typeface="Times New Roman" panose="02020603050405020304" pitchFamily="18" charset="0"/>
                <a:cs typeface="Times New Roman" panose="02020603050405020304" pitchFamily="18" charset="0"/>
              </a:rPr>
              <a:t>that  </a:t>
            </a:r>
            <a:r>
              <a:rPr lang="en-GB" sz="1600" b="1" spc="-10" dirty="0">
                <a:solidFill>
                  <a:srgbClr val="FF0000"/>
                </a:solidFill>
                <a:latin typeface="Times New Roman" panose="02020603050405020304" pitchFamily="18" charset="0"/>
                <a:cs typeface="Times New Roman" panose="02020603050405020304" pitchFamily="18" charset="0"/>
              </a:rPr>
              <a:t>store: </a:t>
            </a:r>
            <a:r>
              <a:rPr lang="en-GB" sz="1600" spc="-5" dirty="0">
                <a:latin typeface="Times New Roman" panose="02020603050405020304" pitchFamily="18" charset="0"/>
                <a:cs typeface="Times New Roman" panose="02020603050405020304" pitchFamily="18" charset="0"/>
              </a:rPr>
              <a:t>The </a:t>
            </a:r>
            <a:r>
              <a:rPr lang="en-GB" sz="1600" b="1" spc="-10" dirty="0">
                <a:solidFill>
                  <a:srgbClr val="2501BF"/>
                </a:solidFill>
                <a:latin typeface="Times New Roman" panose="02020603050405020304" pitchFamily="18" charset="0"/>
                <a:cs typeface="Times New Roman" panose="02020603050405020304" pitchFamily="18" charset="0"/>
              </a:rPr>
              <a:t>general </a:t>
            </a:r>
            <a:r>
              <a:rPr lang="en-GB" sz="1600" b="1" spc="-15" dirty="0">
                <a:solidFill>
                  <a:srgbClr val="2501BF"/>
                </a:solidFill>
                <a:latin typeface="Times New Roman" panose="02020603050405020304" pitchFamily="18" charset="0"/>
                <a:cs typeface="Times New Roman" panose="02020603050405020304" pitchFamily="18" charset="0"/>
              </a:rPr>
              <a:t>registers </a:t>
            </a:r>
            <a:r>
              <a:rPr lang="en-GB" sz="1400" spc="-10" dirty="0">
                <a:latin typeface="Times New Roman" panose="02020603050405020304" pitchFamily="18" charset="0"/>
                <a:cs typeface="Times New Roman" panose="02020603050405020304" pitchFamily="18" charset="0"/>
              </a:rPr>
              <a:t>(EAX, ECX,  EDX, EBX, </a:t>
            </a:r>
            <a:r>
              <a:rPr lang="en-GB" sz="1400" spc="-65" dirty="0">
                <a:latin typeface="Times New Roman" panose="02020603050405020304" pitchFamily="18" charset="0"/>
                <a:cs typeface="Times New Roman" panose="02020603050405020304" pitchFamily="18" charset="0"/>
              </a:rPr>
              <a:t>ESP, </a:t>
            </a:r>
            <a:r>
              <a:rPr lang="en-GB" sz="1400" spc="-60" dirty="0">
                <a:latin typeface="Times New Roman" panose="02020603050405020304" pitchFamily="18" charset="0"/>
                <a:cs typeface="Times New Roman" panose="02020603050405020304" pitchFamily="18" charset="0"/>
              </a:rPr>
              <a:t>EBP, </a:t>
            </a:r>
            <a:r>
              <a:rPr lang="en-GB" sz="1400" spc="-5" dirty="0">
                <a:latin typeface="Times New Roman" panose="02020603050405020304" pitchFamily="18" charset="0"/>
                <a:cs typeface="Times New Roman" panose="02020603050405020304" pitchFamily="18" charset="0"/>
              </a:rPr>
              <a:t>ESI,</a:t>
            </a:r>
            <a:r>
              <a:rPr lang="en-GB" sz="1400" spc="6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EDI).</a:t>
            </a:r>
            <a:endParaRPr lang="en-GB" sz="1400" dirty="0">
              <a:latin typeface="Times New Roman" panose="02020603050405020304" pitchFamily="18" charset="0"/>
              <a:cs typeface="Times New Roman" panose="02020603050405020304" pitchFamily="18" charset="0"/>
            </a:endParaRPr>
          </a:p>
          <a:p>
            <a:pPr marL="355600" marR="13462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1600" spc="-5" dirty="0">
                <a:latin typeface="Times New Roman" panose="02020603050405020304" pitchFamily="18" charset="0"/>
                <a:cs typeface="Times New Roman" panose="02020603050405020304" pitchFamily="18" charset="0"/>
              </a:rPr>
              <a:t>The </a:t>
            </a:r>
            <a:r>
              <a:rPr lang="en-GB" sz="1600" b="1" dirty="0">
                <a:solidFill>
                  <a:srgbClr val="2501BF"/>
                </a:solidFill>
                <a:latin typeface="Times New Roman" panose="02020603050405020304" pitchFamily="18" charset="0"/>
                <a:cs typeface="Times New Roman" panose="02020603050405020304" pitchFamily="18" charset="0"/>
              </a:rPr>
              <a:t>segment </a:t>
            </a:r>
            <a:r>
              <a:rPr lang="en-GB" sz="1600" b="1" spc="-15" dirty="0">
                <a:solidFill>
                  <a:srgbClr val="2501BF"/>
                </a:solidFill>
                <a:latin typeface="Times New Roman" panose="02020603050405020304" pitchFamily="18" charset="0"/>
                <a:cs typeface="Times New Roman" panose="02020603050405020304" pitchFamily="18" charset="0"/>
              </a:rPr>
              <a:t>regist</a:t>
            </a:r>
            <a:r>
              <a:rPr lang="en-GB" sz="1600" b="1" spc="-15" dirty="0">
                <a:latin typeface="Times New Roman" panose="02020603050405020304" pitchFamily="18" charset="0"/>
                <a:cs typeface="Times New Roman" panose="02020603050405020304" pitchFamily="18" charset="0"/>
              </a:rPr>
              <a:t>ers </a:t>
            </a:r>
            <a:r>
              <a:rPr lang="en-GB" sz="1600" spc="-10" dirty="0">
                <a:latin typeface="Times New Roman" panose="02020603050405020304" pitchFamily="18" charset="0"/>
                <a:cs typeface="Times New Roman" panose="02020603050405020304" pitchFamily="18" charset="0"/>
              </a:rPr>
              <a:t>(ES, </a:t>
            </a:r>
            <a:r>
              <a:rPr lang="en-GB" sz="1600" spc="-5" dirty="0">
                <a:latin typeface="Times New Roman" panose="02020603050405020304" pitchFamily="18" charset="0"/>
                <a:cs typeface="Times New Roman" panose="02020603050405020304" pitchFamily="18" charset="0"/>
              </a:rPr>
              <a:t>CS, </a:t>
            </a:r>
            <a:r>
              <a:rPr lang="en-GB" sz="1600" dirty="0">
                <a:latin typeface="Times New Roman" panose="02020603050405020304" pitchFamily="18" charset="0"/>
                <a:cs typeface="Times New Roman" panose="02020603050405020304" pitchFamily="18" charset="0"/>
              </a:rPr>
              <a:t>SS,  </a:t>
            </a:r>
            <a:r>
              <a:rPr lang="en-GB" sz="1600" spc="-5" dirty="0">
                <a:latin typeface="Times New Roman" panose="02020603050405020304" pitchFamily="18" charset="0"/>
                <a:cs typeface="Times New Roman" panose="02020603050405020304" pitchFamily="18" charset="0"/>
              </a:rPr>
              <a:t>DS, </a:t>
            </a:r>
            <a:r>
              <a:rPr lang="en-GB" sz="1600" spc="-10" dirty="0">
                <a:latin typeface="Times New Roman" panose="02020603050405020304" pitchFamily="18" charset="0"/>
                <a:cs typeface="Times New Roman" panose="02020603050405020304" pitchFamily="18" charset="0"/>
              </a:rPr>
              <a:t>FS,</a:t>
            </a:r>
            <a:r>
              <a:rPr lang="en-GB" sz="1600" spc="-60" dirty="0">
                <a:latin typeface="Times New Roman" panose="02020603050405020304" pitchFamily="18" charset="0"/>
                <a:cs typeface="Times New Roman" panose="02020603050405020304" pitchFamily="18" charset="0"/>
              </a:rPr>
              <a:t> </a:t>
            </a:r>
            <a:r>
              <a:rPr lang="en-GB" sz="1600" spc="-5" dirty="0">
                <a:latin typeface="Times New Roman" panose="02020603050405020304" pitchFamily="18" charset="0"/>
                <a:cs typeface="Times New Roman" panose="02020603050405020304" pitchFamily="18" charset="0"/>
              </a:rPr>
              <a:t>GS).</a:t>
            </a:r>
            <a:endParaRPr lang="en-GB" sz="16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1600" spc="-5" dirty="0">
                <a:latin typeface="Times New Roman" panose="02020603050405020304" pitchFamily="18" charset="0"/>
                <a:cs typeface="Times New Roman" panose="02020603050405020304" pitchFamily="18" charset="0"/>
              </a:rPr>
              <a:t>The </a:t>
            </a:r>
            <a:r>
              <a:rPr lang="en-GB" sz="1600" b="1" dirty="0">
                <a:solidFill>
                  <a:srgbClr val="2501BF"/>
                </a:solidFill>
                <a:latin typeface="Times New Roman" panose="02020603050405020304" pitchFamily="18" charset="0"/>
                <a:cs typeface="Times New Roman" panose="02020603050405020304" pitchFamily="18" charset="0"/>
              </a:rPr>
              <a:t>flags </a:t>
            </a:r>
            <a:r>
              <a:rPr lang="en-GB" sz="1600" b="1" spc="-10" dirty="0">
                <a:solidFill>
                  <a:srgbClr val="2501BF"/>
                </a:solidFill>
                <a:latin typeface="Times New Roman" panose="02020603050405020304" pitchFamily="18" charset="0"/>
                <a:cs typeface="Times New Roman" panose="02020603050405020304" pitchFamily="18" charset="0"/>
              </a:rPr>
              <a:t>register</a:t>
            </a:r>
            <a:r>
              <a:rPr lang="en-GB" sz="1600" b="1" spc="-55" dirty="0">
                <a:solidFill>
                  <a:srgbClr val="2501BF"/>
                </a:solidFill>
                <a:latin typeface="Times New Roman" panose="02020603050405020304" pitchFamily="18" charset="0"/>
                <a:cs typeface="Times New Roman" panose="02020603050405020304" pitchFamily="18" charset="0"/>
              </a:rPr>
              <a:t> </a:t>
            </a:r>
            <a:r>
              <a:rPr lang="en-GB" sz="1600" spc="-5" dirty="0">
                <a:latin typeface="Times New Roman" panose="02020603050405020304" pitchFamily="18" charset="0"/>
                <a:cs typeface="Times New Roman" panose="02020603050405020304" pitchFamily="18" charset="0"/>
              </a:rPr>
              <a:t>(EFLAGS).</a:t>
            </a:r>
            <a:endParaRPr lang="en-GB" sz="16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1600" spc="-5" dirty="0">
                <a:latin typeface="Times New Roman" panose="02020603050405020304" pitchFamily="18" charset="0"/>
                <a:cs typeface="Times New Roman" panose="02020603050405020304" pitchFamily="18" charset="0"/>
              </a:rPr>
              <a:t>The </a:t>
            </a:r>
            <a:r>
              <a:rPr lang="en-GB" sz="1600" b="1" spc="-5" dirty="0">
                <a:solidFill>
                  <a:srgbClr val="2501BF"/>
                </a:solidFill>
                <a:latin typeface="Times New Roman" panose="02020603050405020304" pitchFamily="18" charset="0"/>
                <a:cs typeface="Times New Roman" panose="02020603050405020304" pitchFamily="18" charset="0"/>
              </a:rPr>
              <a:t>instruction </a:t>
            </a:r>
            <a:r>
              <a:rPr lang="en-GB" sz="1600" b="1" spc="-10" dirty="0">
                <a:solidFill>
                  <a:srgbClr val="2501BF"/>
                </a:solidFill>
                <a:latin typeface="Times New Roman" panose="02020603050405020304" pitchFamily="18" charset="0"/>
                <a:cs typeface="Times New Roman" panose="02020603050405020304" pitchFamily="18" charset="0"/>
              </a:rPr>
              <a:t>pointer</a:t>
            </a:r>
            <a:r>
              <a:rPr lang="en-GB" sz="1600" b="1" spc="15" dirty="0">
                <a:solidFill>
                  <a:srgbClr val="2501BF"/>
                </a:solidFill>
                <a:latin typeface="Times New Roman" panose="02020603050405020304" pitchFamily="18" charset="0"/>
                <a:cs typeface="Times New Roman" panose="02020603050405020304" pitchFamily="18" charset="0"/>
              </a:rPr>
              <a:t> </a:t>
            </a:r>
            <a:r>
              <a:rPr lang="en-GB" sz="1600" spc="-5" dirty="0">
                <a:latin typeface="Times New Roman" panose="02020603050405020304" pitchFamily="18" charset="0"/>
                <a:cs typeface="Times New Roman" panose="02020603050405020304" pitchFamily="18" charset="0"/>
              </a:rPr>
              <a:t>(EIP).</a:t>
            </a:r>
            <a:endParaRPr lang="en-GB" sz="16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434"/>
              </a:spcBef>
              <a:buClr>
                <a:srgbClr val="0AD0D9"/>
              </a:buClr>
              <a:buSzPct val="94444"/>
              <a:buFont typeface="Wingdings" panose="05000000000000000000" pitchFamily="2" charset="2"/>
              <a:buChar char="Ø"/>
              <a:tabLst>
                <a:tab pos="286385" algn="l"/>
                <a:tab pos="287020" algn="l"/>
              </a:tabLst>
            </a:pPr>
            <a:r>
              <a:rPr lang="en-GB" sz="1600" spc="-5" dirty="0">
                <a:latin typeface="Times New Roman" panose="02020603050405020304" pitchFamily="18" charset="0"/>
                <a:cs typeface="Times New Roman" panose="02020603050405020304" pitchFamily="18" charset="0"/>
              </a:rPr>
              <a:t>The </a:t>
            </a:r>
            <a:r>
              <a:rPr lang="en-GB" sz="1600" b="1" spc="-5" dirty="0">
                <a:solidFill>
                  <a:srgbClr val="2501BF"/>
                </a:solidFill>
                <a:latin typeface="Times New Roman" panose="02020603050405020304" pitchFamily="18" charset="0"/>
                <a:cs typeface="Times New Roman" panose="02020603050405020304" pitchFamily="18" charset="0"/>
              </a:rPr>
              <a:t>selector of </a:t>
            </a:r>
            <a:r>
              <a:rPr lang="en-GB" sz="1600" b="1" dirty="0">
                <a:solidFill>
                  <a:srgbClr val="2501BF"/>
                </a:solidFill>
                <a:latin typeface="Times New Roman" panose="02020603050405020304" pitchFamily="18" charset="0"/>
                <a:cs typeface="Times New Roman" panose="02020603050405020304" pitchFamily="18" charset="0"/>
              </a:rPr>
              <a:t>the </a:t>
            </a:r>
            <a:r>
              <a:rPr lang="en-GB" sz="1600" b="1" spc="-10" dirty="0">
                <a:solidFill>
                  <a:srgbClr val="2501BF"/>
                </a:solidFill>
                <a:latin typeface="Times New Roman" panose="02020603050405020304" pitchFamily="18" charset="0"/>
                <a:cs typeface="Times New Roman" panose="02020603050405020304" pitchFamily="18" charset="0"/>
              </a:rPr>
              <a:t>TSS </a:t>
            </a:r>
            <a:r>
              <a:rPr lang="en-GB" sz="1600" spc="-5" dirty="0">
                <a:latin typeface="Times New Roman" panose="02020603050405020304" pitchFamily="18" charset="0"/>
                <a:cs typeface="Times New Roman" panose="02020603050405020304" pitchFamily="18" charset="0"/>
              </a:rPr>
              <a:t>of </a:t>
            </a:r>
            <a:r>
              <a:rPr lang="en-GB" sz="1600" dirty="0">
                <a:latin typeface="Times New Roman" panose="02020603050405020304" pitchFamily="18" charset="0"/>
                <a:cs typeface="Times New Roman" panose="02020603050405020304" pitchFamily="18" charset="0"/>
              </a:rPr>
              <a:t>the  </a:t>
            </a:r>
            <a:r>
              <a:rPr lang="en-GB" sz="1600" spc="-5" dirty="0">
                <a:latin typeface="Times New Roman" panose="02020603050405020304" pitchFamily="18" charset="0"/>
                <a:cs typeface="Times New Roman" panose="02020603050405020304" pitchFamily="18" charset="0"/>
              </a:rPr>
              <a:t>previously </a:t>
            </a:r>
            <a:r>
              <a:rPr lang="en-GB" sz="1600" spc="-10" dirty="0">
                <a:latin typeface="Times New Roman" panose="02020603050405020304" pitchFamily="18" charset="0"/>
                <a:cs typeface="Times New Roman" panose="02020603050405020304" pitchFamily="18" charset="0"/>
              </a:rPr>
              <a:t>executing task (updated  </a:t>
            </a:r>
            <a:r>
              <a:rPr lang="en-GB" sz="1600" spc="-5" dirty="0">
                <a:latin typeface="Times New Roman" panose="02020603050405020304" pitchFamily="18" charset="0"/>
                <a:cs typeface="Times New Roman" panose="02020603050405020304" pitchFamily="18" charset="0"/>
              </a:rPr>
              <a:t>only </a:t>
            </a:r>
            <a:r>
              <a:rPr lang="en-GB" sz="1600" dirty="0">
                <a:latin typeface="Times New Roman" panose="02020603050405020304" pitchFamily="18" charset="0"/>
                <a:cs typeface="Times New Roman" panose="02020603050405020304" pitchFamily="18" charset="0"/>
              </a:rPr>
              <a:t>when a </a:t>
            </a:r>
            <a:r>
              <a:rPr lang="en-GB" sz="1600" spc="-5" dirty="0">
                <a:latin typeface="Times New Roman" panose="02020603050405020304" pitchFamily="18" charset="0"/>
                <a:cs typeface="Times New Roman" panose="02020603050405020304" pitchFamily="18" charset="0"/>
              </a:rPr>
              <a:t>return is</a:t>
            </a:r>
            <a:r>
              <a:rPr lang="en-GB" sz="1600" spc="1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expected).</a:t>
            </a:r>
            <a:endParaRPr lang="en-GB" sz="1600" b="1" spc="-1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64429" y="560267"/>
            <a:ext cx="6065167" cy="567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23284" y="202568"/>
            <a:ext cx="10058400" cy="539750"/>
          </a:xfrm>
        </p:spPr>
        <p:txBody>
          <a:bodyPr>
            <a:noAutofit/>
          </a:bodyPr>
          <a:lstStyle/>
          <a:p>
            <a:r>
              <a:rPr lang="en-US" sz="5400" b="1" dirty="0">
                <a:solidFill>
                  <a:srgbClr val="C00000"/>
                </a:solidFill>
                <a:latin typeface="Times New Roman" panose="02020603050405020304" pitchFamily="18" charset="0"/>
                <a:cs typeface="Times New Roman" panose="02020603050405020304" pitchFamily="18" charset="0"/>
              </a:rPr>
              <a:t>Task State</a:t>
            </a:r>
          </a:p>
        </p:txBody>
      </p:sp>
      <p:sp>
        <p:nvSpPr>
          <p:cNvPr id="3" name="Content Placeholder 2"/>
          <p:cNvSpPr>
            <a:spLocks noGrp="1"/>
          </p:cNvSpPr>
          <p:nvPr>
            <p:ph idx="4294967295"/>
          </p:nvPr>
        </p:nvSpPr>
        <p:spPr>
          <a:xfrm>
            <a:off x="804286" y="891435"/>
            <a:ext cx="10900034" cy="5372840"/>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The </a:t>
            </a:r>
            <a:r>
              <a:rPr lang="en-US" sz="2400" b="1" dirty="0">
                <a:solidFill>
                  <a:srgbClr val="C00000"/>
                </a:solidFill>
                <a:latin typeface="Times New Roman" panose="02020603050405020304" pitchFamily="18" charset="0"/>
                <a:cs typeface="Times New Roman" panose="02020603050405020304" pitchFamily="18" charset="0"/>
              </a:rPr>
              <a:t>task’s current execution space</a:t>
            </a:r>
            <a:r>
              <a:rPr lang="en-US" sz="2400" b="1" dirty="0">
                <a:solidFill>
                  <a:schemeClr val="tx1"/>
                </a:solidFill>
                <a:latin typeface="Times New Roman" panose="02020603050405020304" pitchFamily="18" charset="0"/>
                <a:cs typeface="Times New Roman" panose="02020603050405020304" pitchFamily="18" charset="0"/>
              </a:rPr>
              <a:t>, defined by the segment selectors in the </a:t>
            </a:r>
            <a:r>
              <a:rPr lang="en-US" sz="2400" b="1" dirty="0">
                <a:solidFill>
                  <a:srgbClr val="2501BF"/>
                </a:solidFill>
                <a:latin typeface="Times New Roman" panose="02020603050405020304" pitchFamily="18" charset="0"/>
                <a:cs typeface="Times New Roman" panose="02020603050405020304" pitchFamily="18" charset="0"/>
              </a:rPr>
              <a:t>segment registers </a:t>
            </a:r>
            <a:r>
              <a:rPr lang="en-US" sz="2400" b="1" dirty="0">
                <a:solidFill>
                  <a:schemeClr val="tx1"/>
                </a:solidFill>
                <a:latin typeface="Times New Roman" panose="02020603050405020304" pitchFamily="18" charset="0"/>
                <a:cs typeface="Times New Roman" panose="02020603050405020304" pitchFamily="18" charset="0"/>
              </a:rPr>
              <a:t>(CS, DS, SS, ES, FS, and GS).</a:t>
            </a:r>
          </a:p>
          <a:p>
            <a:r>
              <a:rPr lang="en-US" sz="2400" dirty="0">
                <a:solidFill>
                  <a:schemeClr val="tx1"/>
                </a:solidFill>
                <a:latin typeface="Times New Roman" panose="02020603050405020304" pitchFamily="18" charset="0"/>
                <a:cs typeface="Times New Roman" panose="02020603050405020304" pitchFamily="18" charset="0"/>
              </a:rPr>
              <a:t>• The state of the </a:t>
            </a:r>
            <a:r>
              <a:rPr lang="en-US" sz="2400" b="1" dirty="0">
                <a:solidFill>
                  <a:srgbClr val="C00000"/>
                </a:solidFill>
                <a:latin typeface="Times New Roman" panose="02020603050405020304" pitchFamily="18" charset="0"/>
                <a:cs typeface="Times New Roman" panose="02020603050405020304" pitchFamily="18" charset="0"/>
              </a:rPr>
              <a:t>general-purpose registers.</a:t>
            </a:r>
          </a:p>
          <a:p>
            <a:r>
              <a:rPr lang="en-US" sz="2400" dirty="0">
                <a:solidFill>
                  <a:schemeClr val="tx1"/>
                </a:solidFill>
                <a:latin typeface="Times New Roman" panose="02020603050405020304" pitchFamily="18" charset="0"/>
                <a:cs typeface="Times New Roman" panose="02020603050405020304" pitchFamily="18" charset="0"/>
              </a:rPr>
              <a:t>• The state of the </a:t>
            </a:r>
            <a:r>
              <a:rPr lang="en-US" sz="2400" b="1" dirty="0">
                <a:solidFill>
                  <a:srgbClr val="2501BF"/>
                </a:solidFill>
                <a:latin typeface="Times New Roman" panose="02020603050405020304" pitchFamily="18" charset="0"/>
                <a:cs typeface="Times New Roman" panose="02020603050405020304" pitchFamily="18" charset="0"/>
              </a:rPr>
              <a:t>EFLAGS register.</a:t>
            </a:r>
          </a:p>
          <a:p>
            <a:r>
              <a:rPr lang="en-US" sz="2400" dirty="0">
                <a:solidFill>
                  <a:schemeClr val="tx1"/>
                </a:solidFill>
                <a:latin typeface="Times New Roman" panose="02020603050405020304" pitchFamily="18" charset="0"/>
                <a:cs typeface="Times New Roman" panose="02020603050405020304" pitchFamily="18" charset="0"/>
              </a:rPr>
              <a:t>• The state of the </a:t>
            </a:r>
            <a:r>
              <a:rPr lang="en-US" sz="2400" b="1" dirty="0">
                <a:solidFill>
                  <a:srgbClr val="C00000"/>
                </a:solidFill>
                <a:latin typeface="Times New Roman" panose="02020603050405020304" pitchFamily="18" charset="0"/>
                <a:cs typeface="Times New Roman" panose="02020603050405020304" pitchFamily="18" charset="0"/>
              </a:rPr>
              <a:t>EIP register.</a:t>
            </a:r>
          </a:p>
          <a:p>
            <a:r>
              <a:rPr lang="en-US" sz="2400" dirty="0">
                <a:solidFill>
                  <a:schemeClr val="tx1"/>
                </a:solidFill>
                <a:latin typeface="Times New Roman" panose="02020603050405020304" pitchFamily="18" charset="0"/>
                <a:cs typeface="Times New Roman" panose="02020603050405020304" pitchFamily="18" charset="0"/>
              </a:rPr>
              <a:t>• The state of </a:t>
            </a:r>
            <a:r>
              <a:rPr lang="en-US" sz="2400" b="1" dirty="0">
                <a:solidFill>
                  <a:schemeClr val="tx1"/>
                </a:solidFill>
                <a:latin typeface="Times New Roman" panose="02020603050405020304" pitchFamily="18" charset="0"/>
                <a:cs typeface="Times New Roman" panose="02020603050405020304" pitchFamily="18" charset="0"/>
              </a:rPr>
              <a:t>control register CR3.</a:t>
            </a:r>
          </a:p>
          <a:p>
            <a:r>
              <a:rPr lang="en-US" sz="2400" dirty="0">
                <a:solidFill>
                  <a:schemeClr val="tx1"/>
                </a:solidFill>
                <a:latin typeface="Times New Roman" panose="02020603050405020304" pitchFamily="18" charset="0"/>
                <a:cs typeface="Times New Roman" panose="02020603050405020304" pitchFamily="18" charset="0"/>
              </a:rPr>
              <a:t>• The state of the </a:t>
            </a:r>
            <a:r>
              <a:rPr lang="en-US" sz="2400" b="1" dirty="0">
                <a:solidFill>
                  <a:srgbClr val="2501BF"/>
                </a:solidFill>
                <a:latin typeface="Times New Roman" panose="02020603050405020304" pitchFamily="18" charset="0"/>
                <a:cs typeface="Times New Roman" panose="02020603050405020304" pitchFamily="18" charset="0"/>
              </a:rPr>
              <a:t>Task Register (TR).</a:t>
            </a:r>
          </a:p>
          <a:p>
            <a:r>
              <a:rPr lang="en-US" sz="2400" dirty="0">
                <a:solidFill>
                  <a:schemeClr val="tx1"/>
                </a:solidFill>
                <a:latin typeface="Times New Roman" panose="02020603050405020304" pitchFamily="18" charset="0"/>
                <a:cs typeface="Times New Roman" panose="02020603050405020304" pitchFamily="18" charset="0"/>
              </a:rPr>
              <a:t>• The state of the </a:t>
            </a:r>
            <a:r>
              <a:rPr lang="en-US" sz="2400" b="1" dirty="0">
                <a:solidFill>
                  <a:schemeClr val="tx1"/>
                </a:solidFill>
                <a:latin typeface="Times New Roman" panose="02020603050405020304" pitchFamily="18" charset="0"/>
                <a:cs typeface="Times New Roman" panose="02020603050405020304" pitchFamily="18" charset="0"/>
              </a:rPr>
              <a:t>LDTR register.</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 I/O map base address and I/O map </a:t>
            </a:r>
            <a:r>
              <a:rPr lang="en-US" sz="2400" dirty="0">
                <a:solidFill>
                  <a:schemeClr val="tx1"/>
                </a:solidFill>
                <a:latin typeface="Times New Roman" panose="02020603050405020304" pitchFamily="18" charset="0"/>
                <a:cs typeface="Times New Roman" panose="02020603050405020304" pitchFamily="18" charset="0"/>
              </a:rPr>
              <a:t>(contained in the TSS).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rgbClr val="2501BF"/>
                </a:solidFill>
                <a:latin typeface="Times New Roman" panose="02020603050405020304" pitchFamily="18" charset="0"/>
                <a:cs typeface="Times New Roman" panose="02020603050405020304" pitchFamily="18" charset="0"/>
              </a:rPr>
              <a:t>Stack pointers </a:t>
            </a:r>
            <a:r>
              <a:rPr lang="en-US" sz="2400" dirty="0">
                <a:solidFill>
                  <a:schemeClr val="tx1"/>
                </a:solidFill>
                <a:latin typeface="Times New Roman" panose="02020603050405020304" pitchFamily="18" charset="0"/>
                <a:cs typeface="Times New Roman" panose="02020603050405020304" pitchFamily="18" charset="0"/>
              </a:rPr>
              <a:t>to the </a:t>
            </a:r>
            <a:r>
              <a:rPr lang="en-US" sz="2400" b="1" dirty="0">
                <a:solidFill>
                  <a:schemeClr val="tx1"/>
                </a:solidFill>
                <a:latin typeface="Times New Roman" panose="02020603050405020304" pitchFamily="18" charset="0"/>
                <a:cs typeface="Times New Roman" panose="02020603050405020304" pitchFamily="18" charset="0"/>
              </a:rPr>
              <a:t>privilege 0, 1, and 2 stacks </a:t>
            </a:r>
            <a:r>
              <a:rPr lang="en-US" sz="2400" dirty="0">
                <a:solidFill>
                  <a:schemeClr val="tx1"/>
                </a:solidFill>
                <a:latin typeface="Times New Roman" panose="02020603050405020304" pitchFamily="18" charset="0"/>
                <a:cs typeface="Times New Roman" panose="02020603050405020304" pitchFamily="18" charset="0"/>
              </a:rPr>
              <a:t>(contained in the TSS).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Link to previously executed task </a:t>
            </a: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contained in the TSS</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5" name="Picture 6"/>
          <p:cNvPicPr>
            <a:picLocks noChangeAspect="1"/>
          </p:cNvPicPr>
          <p:nvPr/>
        </p:nvPicPr>
        <p:blipFill>
          <a:blip r:embed="rId2" cstate="print"/>
          <a:srcRect/>
          <a:stretch>
            <a:fillRect/>
          </a:stretch>
        </p:blipFill>
        <p:spPr bwMode="auto">
          <a:xfrm>
            <a:off x="127000" y="98243"/>
            <a:ext cx="681561" cy="644075"/>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1E66236-D033-40E1-A5D6-F5F2D73BF70C}"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16</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0316" y="805546"/>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89998" y="-16602"/>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400050"/>
            <a:ext cx="10058400" cy="539750"/>
          </a:xfrm>
        </p:spPr>
        <p:txBody>
          <a:bodyPr>
            <a:noAutofit/>
          </a:bodyPr>
          <a:lstStyle/>
          <a:p>
            <a:r>
              <a:rPr lang="en-US" sz="6600" b="1" dirty="0">
                <a:solidFill>
                  <a:srgbClr val="C00000"/>
                </a:solidFill>
                <a:latin typeface="Times New Roman" panose="02020603050405020304" pitchFamily="18" charset="0"/>
                <a:cs typeface="Times New Roman" panose="02020603050405020304" pitchFamily="18" charset="0"/>
              </a:rPr>
              <a:t>Executing a Task</a:t>
            </a:r>
          </a:p>
        </p:txBody>
      </p:sp>
      <p:sp>
        <p:nvSpPr>
          <p:cNvPr id="3" name="Content Placeholder 2"/>
          <p:cNvSpPr>
            <a:spLocks noGrp="1"/>
          </p:cNvSpPr>
          <p:nvPr>
            <p:ph idx="4294967295"/>
          </p:nvPr>
        </p:nvSpPr>
        <p:spPr>
          <a:xfrm>
            <a:off x="914829" y="939799"/>
            <a:ext cx="10907057" cy="5232401"/>
          </a:xfrm>
        </p:spPr>
        <p:txBody>
          <a:bodyPr/>
          <a:lstStyle/>
          <a:p>
            <a:r>
              <a:rPr lang="en-US" sz="3200" dirty="0">
                <a:latin typeface="Times New Roman" panose="02020603050405020304" pitchFamily="18" charset="0"/>
                <a:cs typeface="Times New Roman" panose="02020603050405020304" pitchFamily="18" charset="0"/>
              </a:rPr>
              <a:t> </a:t>
            </a:r>
            <a:r>
              <a:rPr lang="en-GB" sz="2400" b="1" dirty="0">
                <a:solidFill>
                  <a:schemeClr val="tx1"/>
                </a:solidFill>
                <a:latin typeface="Times New Roman" panose="02020603050405020304" pitchFamily="18" charset="0"/>
                <a:cs typeface="Times New Roman" panose="02020603050405020304" pitchFamily="18" charset="0"/>
              </a:rPr>
              <a:t>Software or the processor can dispatch a task for execution in one of the following ways:</a:t>
            </a:r>
            <a:endParaRPr lang="en-GB"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A explicit call to a task with the </a:t>
            </a:r>
            <a:r>
              <a:rPr lang="en-US" sz="3600" b="1" dirty="0">
                <a:solidFill>
                  <a:srgbClr val="FF0000"/>
                </a:solidFill>
                <a:latin typeface="Times New Roman" panose="02020603050405020304" pitchFamily="18" charset="0"/>
                <a:cs typeface="Times New Roman" panose="02020603050405020304" pitchFamily="18" charset="0"/>
              </a:rPr>
              <a:t>CALL</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instruction.</a:t>
            </a: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A explicit (direct) jump</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to a task with the </a:t>
            </a:r>
            <a:r>
              <a:rPr lang="en-US" sz="3600" b="1" dirty="0">
                <a:solidFill>
                  <a:srgbClr val="C00000"/>
                </a:solidFill>
                <a:latin typeface="Times New Roman" panose="02020603050405020304" pitchFamily="18" charset="0"/>
                <a:cs typeface="Times New Roman" panose="02020603050405020304" pitchFamily="18" charset="0"/>
              </a:rPr>
              <a:t>JMP</a:t>
            </a:r>
            <a:r>
              <a:rPr lang="en-US" sz="3600" dirty="0">
                <a:solidFill>
                  <a:schemeClr val="tx1"/>
                </a:solidFill>
                <a:latin typeface="Times New Roman" panose="02020603050405020304" pitchFamily="18" charset="0"/>
                <a:cs typeface="Times New Roman" panose="02020603050405020304" pitchFamily="18" charset="0"/>
              </a:rPr>
              <a:t> instruction.</a:t>
            </a: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An implicit (indirect) call (by the processor) to a</a:t>
            </a:r>
            <a:r>
              <a:rPr lang="en-US" sz="3600" dirty="0">
                <a:latin typeface="Times New Roman" panose="02020603050405020304" pitchFamily="18" charset="0"/>
                <a:cs typeface="Times New Roman" panose="02020603050405020304" pitchFamily="18" charset="0"/>
              </a:rPr>
              <a:t>n </a:t>
            </a:r>
            <a:r>
              <a:rPr lang="en-US" sz="3600" b="1" dirty="0">
                <a:solidFill>
                  <a:srgbClr val="C00000"/>
                </a:solidFill>
                <a:latin typeface="Times New Roman" panose="02020603050405020304" pitchFamily="18" charset="0"/>
                <a:cs typeface="Times New Roman" panose="02020603050405020304" pitchFamily="18" charset="0"/>
              </a:rPr>
              <a:t>interrupt-handler</a:t>
            </a:r>
            <a:r>
              <a:rPr lang="en-US" sz="3600" dirty="0">
                <a:latin typeface="Times New Roman" panose="02020603050405020304" pitchFamily="18" charset="0"/>
                <a:cs typeface="Times New Roman" panose="02020603050405020304" pitchFamily="18" charset="0"/>
              </a:rPr>
              <a:t> task.</a:t>
            </a: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A return (initiated with an </a:t>
            </a:r>
            <a:r>
              <a:rPr lang="en-US" sz="3600" b="1" dirty="0">
                <a:solidFill>
                  <a:srgbClr val="C00000"/>
                </a:solidFill>
                <a:latin typeface="Times New Roman" panose="02020603050405020304" pitchFamily="18" charset="0"/>
                <a:cs typeface="Times New Roman" panose="02020603050405020304" pitchFamily="18" charset="0"/>
              </a:rPr>
              <a:t>IRET</a:t>
            </a:r>
            <a:r>
              <a:rPr lang="en-US" sz="3600" dirty="0">
                <a:solidFill>
                  <a:schemeClr val="tx1"/>
                </a:solidFill>
                <a:latin typeface="Times New Roman" panose="02020603050405020304" pitchFamily="18" charset="0"/>
                <a:cs typeface="Times New Roman" panose="02020603050405020304" pitchFamily="18" charset="0"/>
              </a:rPr>
              <a:t> instruction) when the </a:t>
            </a:r>
            <a:r>
              <a:rPr lang="en-US" sz="3600" b="1" dirty="0">
                <a:solidFill>
                  <a:srgbClr val="2501BF"/>
                </a:solidFill>
                <a:latin typeface="Times New Roman" panose="02020603050405020304" pitchFamily="18" charset="0"/>
                <a:cs typeface="Times New Roman" panose="02020603050405020304" pitchFamily="18" charset="0"/>
              </a:rPr>
              <a:t>NT</a:t>
            </a:r>
            <a:r>
              <a:rPr lang="en-US" sz="3600" dirty="0">
                <a:solidFill>
                  <a:schemeClr val="tx1"/>
                </a:solidFill>
                <a:latin typeface="Times New Roman" panose="02020603050405020304" pitchFamily="18" charset="0"/>
                <a:cs typeface="Times New Roman" panose="02020603050405020304" pitchFamily="18" charset="0"/>
              </a:rPr>
              <a:t> flag in the </a:t>
            </a:r>
            <a:r>
              <a:rPr lang="en-US" sz="3600" dirty="0">
                <a:solidFill>
                  <a:srgbClr val="002060"/>
                </a:solidFill>
                <a:latin typeface="Times New Roman" panose="02020603050405020304" pitchFamily="18" charset="0"/>
                <a:cs typeface="Times New Roman" panose="02020603050405020304" pitchFamily="18" charset="0"/>
              </a:rPr>
              <a:t>EFLAGS register </a:t>
            </a:r>
            <a:r>
              <a:rPr lang="en-US" sz="3600" dirty="0">
                <a:solidFill>
                  <a:schemeClr val="tx1"/>
                </a:solidFill>
                <a:latin typeface="Times New Roman" panose="02020603050405020304" pitchFamily="18" charset="0"/>
                <a:cs typeface="Times New Roman" panose="02020603050405020304" pitchFamily="18" charset="0"/>
              </a:rPr>
              <a:t>is </a:t>
            </a:r>
            <a:r>
              <a:rPr lang="en-US" sz="3600" b="1" dirty="0">
                <a:solidFill>
                  <a:schemeClr val="tx1"/>
                </a:solidFill>
                <a:latin typeface="Times New Roman" panose="02020603050405020304" pitchFamily="18" charset="0"/>
                <a:cs typeface="Times New Roman" panose="02020603050405020304" pitchFamily="18" charset="0"/>
              </a:rPr>
              <a:t>set.</a:t>
            </a:r>
          </a:p>
        </p:txBody>
      </p:sp>
      <p:pic>
        <p:nvPicPr>
          <p:cNvPr id="5" name="Picture 6"/>
          <p:cNvPicPr>
            <a:picLocks noChangeAspect="1"/>
          </p:cNvPicPr>
          <p:nvPr/>
        </p:nvPicPr>
        <p:blipFill>
          <a:blip r:embed="rId2" cstate="print"/>
          <a:srcRect/>
          <a:stretch>
            <a:fillRect/>
          </a:stretch>
        </p:blipFill>
        <p:spPr bwMode="auto">
          <a:xfrm>
            <a:off x="97383" y="100150"/>
            <a:ext cx="755904" cy="714329"/>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38D598EC-F9BD-43A4-94CD-8D9872EA8110}"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17</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45424" y="93758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60766" y="182750"/>
            <a:ext cx="5773783" cy="640125"/>
          </a:xfrm>
        </p:spPr>
        <p:txBody>
          <a:bodyPr>
            <a:noAutofit/>
          </a:bodyPr>
          <a:lstStyle/>
          <a:p>
            <a:r>
              <a:rPr lang="en-US" sz="6000" b="1" dirty="0">
                <a:solidFill>
                  <a:srgbClr val="C00000"/>
                </a:solidFill>
                <a:latin typeface="Times New Roman" panose="02020603050405020304" pitchFamily="18" charset="0"/>
                <a:cs typeface="Times New Roman" panose="02020603050405020304" pitchFamily="18" charset="0"/>
              </a:rPr>
              <a:t>Executing a Task</a:t>
            </a:r>
          </a:p>
        </p:txBody>
      </p:sp>
      <p:sp>
        <p:nvSpPr>
          <p:cNvPr id="3" name="Content Placeholder 2"/>
          <p:cNvSpPr>
            <a:spLocks noGrp="1"/>
          </p:cNvSpPr>
          <p:nvPr>
            <p:ph idx="4294967295"/>
          </p:nvPr>
        </p:nvSpPr>
        <p:spPr>
          <a:xfrm>
            <a:off x="789150" y="832278"/>
            <a:ext cx="11048348" cy="5339923"/>
          </a:xfrm>
        </p:spPr>
        <p:txBody>
          <a:bodyPr/>
          <a:lstStyle/>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When a </a:t>
            </a:r>
            <a:r>
              <a:rPr lang="en-US" sz="2800" b="1" dirty="0">
                <a:solidFill>
                  <a:srgbClr val="2501BF"/>
                </a:solidFill>
                <a:latin typeface="Times New Roman" panose="02020603050405020304" pitchFamily="18" charset="0"/>
                <a:cs typeface="Times New Roman" panose="02020603050405020304" pitchFamily="18" charset="0"/>
              </a:rPr>
              <a:t>task is dispatched for execution</a:t>
            </a:r>
            <a:r>
              <a:rPr lang="en-US" sz="2800" dirty="0">
                <a:solidFill>
                  <a:schemeClr val="tx1"/>
                </a:solidFill>
                <a:latin typeface="Times New Roman" panose="02020603050405020304" pitchFamily="18" charset="0"/>
                <a:cs typeface="Times New Roman" panose="02020603050405020304" pitchFamily="18" charset="0"/>
              </a:rPr>
              <a:t>, a task switch automatically occurs between the </a:t>
            </a:r>
            <a:r>
              <a:rPr lang="en-US" sz="2800" b="1" dirty="0">
                <a:solidFill>
                  <a:schemeClr val="tx1"/>
                </a:solidFill>
                <a:latin typeface="Times New Roman" panose="02020603050405020304" pitchFamily="18" charset="0"/>
                <a:cs typeface="Times New Roman" panose="02020603050405020304" pitchFamily="18" charset="0"/>
              </a:rPr>
              <a:t>currently running task </a:t>
            </a:r>
            <a:r>
              <a:rPr lang="en-US" sz="2800" dirty="0">
                <a:solidFill>
                  <a:schemeClr val="tx1"/>
                </a:solidFill>
                <a:latin typeface="Times New Roman" panose="02020603050405020304" pitchFamily="18" charset="0"/>
                <a:cs typeface="Times New Roman" panose="02020603050405020304" pitchFamily="18" charset="0"/>
              </a:rPr>
              <a:t>and </a:t>
            </a:r>
            <a:r>
              <a:rPr lang="en-US" sz="2800" b="1" dirty="0">
                <a:solidFill>
                  <a:schemeClr val="tx1"/>
                </a:solidFill>
                <a:latin typeface="Times New Roman" panose="02020603050405020304" pitchFamily="18" charset="0"/>
                <a:cs typeface="Times New Roman" panose="02020603050405020304" pitchFamily="18" charset="0"/>
              </a:rPr>
              <a:t>the dispatched task. </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During a </a:t>
            </a:r>
            <a:r>
              <a:rPr lang="en-US" sz="2800" b="1" dirty="0">
                <a:solidFill>
                  <a:schemeClr val="tx1"/>
                </a:solidFill>
                <a:latin typeface="Times New Roman" panose="02020603050405020304" pitchFamily="18" charset="0"/>
                <a:cs typeface="Times New Roman" panose="02020603050405020304" pitchFamily="18" charset="0"/>
              </a:rPr>
              <a:t>task switch</a:t>
            </a:r>
            <a:r>
              <a:rPr lang="en-US" sz="2800" dirty="0">
                <a:solidFill>
                  <a:schemeClr val="tx1"/>
                </a:solidFill>
                <a:latin typeface="Times New Roman" panose="02020603050405020304" pitchFamily="18" charset="0"/>
                <a:cs typeface="Times New Roman" panose="02020603050405020304" pitchFamily="18" charset="0"/>
              </a:rPr>
              <a:t>, the execution environment of </a:t>
            </a:r>
            <a:r>
              <a:rPr lang="en-US" sz="2800" b="1" dirty="0">
                <a:solidFill>
                  <a:srgbClr val="2501BF"/>
                </a:solidFill>
                <a:latin typeface="Times New Roman" panose="02020603050405020304" pitchFamily="18" charset="0"/>
                <a:cs typeface="Times New Roman" panose="02020603050405020304" pitchFamily="18" charset="0"/>
              </a:rPr>
              <a:t>the currently executing task</a:t>
            </a:r>
            <a:r>
              <a:rPr lang="en-US" sz="2800" dirty="0">
                <a:solidFill>
                  <a:schemeClr val="tx1"/>
                </a:solidFill>
                <a:latin typeface="Times New Roman" panose="02020603050405020304" pitchFamily="18" charset="0"/>
                <a:cs typeface="Times New Roman" panose="02020603050405020304" pitchFamily="18" charset="0"/>
              </a:rPr>
              <a:t> (called the </a:t>
            </a:r>
            <a:r>
              <a:rPr lang="en-US" sz="2800" b="1" dirty="0">
                <a:solidFill>
                  <a:srgbClr val="002060"/>
                </a:solidFill>
                <a:latin typeface="Times New Roman" panose="02020603050405020304" pitchFamily="18" charset="0"/>
                <a:cs typeface="Times New Roman" panose="02020603050405020304" pitchFamily="18" charset="0"/>
              </a:rPr>
              <a:t>task’s st</a:t>
            </a:r>
            <a:r>
              <a:rPr lang="en-US" sz="2800" dirty="0">
                <a:solidFill>
                  <a:srgbClr val="002060"/>
                </a:solidFill>
                <a:latin typeface="Times New Roman" panose="02020603050405020304" pitchFamily="18" charset="0"/>
                <a:cs typeface="Times New Roman" panose="02020603050405020304" pitchFamily="18" charset="0"/>
              </a:rPr>
              <a:t>at</a:t>
            </a:r>
            <a:r>
              <a:rPr lang="en-US" sz="2800" dirty="0">
                <a:solidFill>
                  <a:schemeClr val="tx1"/>
                </a:solidFill>
                <a:latin typeface="Times New Roman" panose="02020603050405020304" pitchFamily="18" charset="0"/>
                <a:cs typeface="Times New Roman" panose="02020603050405020304" pitchFamily="18" charset="0"/>
              </a:rPr>
              <a:t>e or </a:t>
            </a:r>
            <a:r>
              <a:rPr lang="en-US" sz="2800" b="1" dirty="0">
                <a:solidFill>
                  <a:srgbClr val="C00000"/>
                </a:solidFill>
                <a:latin typeface="Times New Roman" panose="02020603050405020304" pitchFamily="18" charset="0"/>
                <a:cs typeface="Times New Roman" panose="02020603050405020304" pitchFamily="18" charset="0"/>
              </a:rPr>
              <a:t>context</a:t>
            </a:r>
            <a:r>
              <a:rPr lang="en-US" sz="2800" b="1" dirty="0">
                <a:solidFill>
                  <a:schemeClr val="tx1"/>
                </a:solidFill>
                <a:latin typeface="Times New Roman" panose="02020603050405020304" pitchFamily="18" charset="0"/>
                <a:cs typeface="Times New Roman" panose="02020603050405020304" pitchFamily="18" charset="0"/>
              </a:rPr>
              <a:t>) is </a:t>
            </a:r>
            <a:r>
              <a:rPr lang="en-US" sz="2800" b="1" dirty="0">
                <a:solidFill>
                  <a:srgbClr val="002060"/>
                </a:solidFill>
                <a:latin typeface="Times New Roman" panose="02020603050405020304" pitchFamily="18" charset="0"/>
                <a:cs typeface="Times New Roman" panose="02020603050405020304" pitchFamily="18" charset="0"/>
              </a:rPr>
              <a:t>saved in its TSS</a:t>
            </a:r>
            <a:r>
              <a:rPr lang="en-US" sz="2800" b="1" dirty="0">
                <a:solidFill>
                  <a:schemeClr val="tx1"/>
                </a:solidFill>
                <a:latin typeface="Times New Roman" panose="02020603050405020304" pitchFamily="18" charset="0"/>
                <a:cs typeface="Times New Roman" panose="02020603050405020304" pitchFamily="18" charset="0"/>
              </a:rPr>
              <a:t> and execution </a:t>
            </a:r>
            <a:r>
              <a:rPr lang="en-US" sz="2800" dirty="0">
                <a:solidFill>
                  <a:schemeClr val="tx1"/>
                </a:solidFill>
                <a:latin typeface="Times New Roman" panose="02020603050405020304" pitchFamily="18" charset="0"/>
                <a:cs typeface="Times New Roman" panose="02020603050405020304" pitchFamily="18" charset="0"/>
              </a:rPr>
              <a:t>of the task is </a:t>
            </a:r>
            <a:r>
              <a:rPr lang="en-US" sz="2800" b="1" dirty="0">
                <a:solidFill>
                  <a:srgbClr val="002060"/>
                </a:solidFill>
                <a:latin typeface="Times New Roman" panose="02020603050405020304" pitchFamily="18" charset="0"/>
                <a:cs typeface="Times New Roman" panose="02020603050405020304" pitchFamily="18" charset="0"/>
              </a:rPr>
              <a:t>suspended.</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The </a:t>
            </a:r>
            <a:r>
              <a:rPr lang="en-US" sz="2800" b="1" dirty="0">
                <a:solidFill>
                  <a:schemeClr val="tx1"/>
                </a:solidFill>
                <a:latin typeface="Times New Roman" panose="02020603050405020304" pitchFamily="18" charset="0"/>
                <a:cs typeface="Times New Roman" panose="02020603050405020304" pitchFamily="18" charset="0"/>
              </a:rPr>
              <a:t>context for the dispatched task </a:t>
            </a:r>
            <a:r>
              <a:rPr lang="en-US" sz="2800" dirty="0">
                <a:solidFill>
                  <a:schemeClr val="tx1"/>
                </a:solidFill>
                <a:latin typeface="Times New Roman" panose="02020603050405020304" pitchFamily="18" charset="0"/>
                <a:cs typeface="Times New Roman" panose="02020603050405020304" pitchFamily="18" charset="0"/>
              </a:rPr>
              <a:t>is then </a:t>
            </a:r>
            <a:r>
              <a:rPr lang="en-US" sz="2800" b="1" dirty="0">
                <a:solidFill>
                  <a:srgbClr val="C00000"/>
                </a:solidFill>
                <a:latin typeface="Times New Roman" panose="02020603050405020304" pitchFamily="18" charset="0"/>
                <a:cs typeface="Times New Roman" panose="02020603050405020304" pitchFamily="18" charset="0"/>
              </a:rPr>
              <a:t>loaded into the processor </a:t>
            </a:r>
            <a:r>
              <a:rPr lang="en-US" sz="2800" b="1" dirty="0">
                <a:solidFill>
                  <a:schemeClr val="tx1"/>
                </a:solidFill>
                <a:latin typeface="Times New Roman" panose="02020603050405020304" pitchFamily="18" charset="0"/>
                <a:cs typeface="Times New Roman" panose="02020603050405020304" pitchFamily="18" charset="0"/>
              </a:rPr>
              <a:t>and</a:t>
            </a:r>
            <a:r>
              <a:rPr lang="en-US" sz="2800" dirty="0">
                <a:solidFill>
                  <a:schemeClr val="tx1"/>
                </a:solidFill>
                <a:latin typeface="Times New Roman" panose="02020603050405020304" pitchFamily="18" charset="0"/>
                <a:cs typeface="Times New Roman" panose="02020603050405020304" pitchFamily="18" charset="0"/>
              </a:rPr>
              <a:t> execution of that task </a:t>
            </a:r>
            <a:r>
              <a:rPr lang="en-US" sz="2800" b="1" dirty="0">
                <a:solidFill>
                  <a:srgbClr val="C00000"/>
                </a:solidFill>
                <a:latin typeface="Times New Roman" panose="02020603050405020304" pitchFamily="18" charset="0"/>
                <a:cs typeface="Times New Roman" panose="02020603050405020304" pitchFamily="18" charset="0"/>
              </a:rPr>
              <a:t>begins</a:t>
            </a:r>
            <a:r>
              <a:rPr lang="en-US" sz="2800" dirty="0">
                <a:solidFill>
                  <a:schemeClr val="tx1"/>
                </a:solidFill>
                <a:latin typeface="Times New Roman" panose="02020603050405020304" pitchFamily="18" charset="0"/>
                <a:cs typeface="Times New Roman" panose="02020603050405020304" pitchFamily="18" charset="0"/>
              </a:rPr>
              <a:t> with the </a:t>
            </a:r>
            <a:r>
              <a:rPr lang="en-US" sz="2800" b="1" dirty="0">
                <a:solidFill>
                  <a:schemeClr val="tx1"/>
                </a:solidFill>
                <a:latin typeface="Times New Roman" panose="02020603050405020304" pitchFamily="18" charset="0"/>
                <a:cs typeface="Times New Roman" panose="02020603050405020304" pitchFamily="18" charset="0"/>
              </a:rPr>
              <a:t>instruction pointed to by the newly loaded </a:t>
            </a:r>
            <a:r>
              <a:rPr lang="en-US" sz="2800" b="1" dirty="0">
                <a:solidFill>
                  <a:srgbClr val="C00000"/>
                </a:solidFill>
                <a:latin typeface="Times New Roman" panose="02020603050405020304" pitchFamily="18" charset="0"/>
                <a:cs typeface="Times New Roman" panose="02020603050405020304" pitchFamily="18" charset="0"/>
              </a:rPr>
              <a:t>EIP register.</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If the currently executing task (the calling task) called the task being dispatched (the called task), the </a:t>
            </a:r>
            <a:r>
              <a:rPr lang="en-US" sz="2800" b="1" dirty="0">
                <a:solidFill>
                  <a:srgbClr val="2501BF"/>
                </a:solidFill>
                <a:latin typeface="Times New Roman" panose="02020603050405020304" pitchFamily="18" charset="0"/>
                <a:cs typeface="Times New Roman" panose="02020603050405020304" pitchFamily="18" charset="0"/>
              </a:rPr>
              <a:t>TSS segment selector </a:t>
            </a:r>
            <a:r>
              <a:rPr lang="en-US" sz="2800" dirty="0">
                <a:solidFill>
                  <a:schemeClr val="tx1"/>
                </a:solidFill>
                <a:latin typeface="Times New Roman" panose="02020603050405020304" pitchFamily="18" charset="0"/>
                <a:cs typeface="Times New Roman" panose="02020603050405020304" pitchFamily="18" charset="0"/>
              </a:rPr>
              <a:t>for the calling task is stored in the </a:t>
            </a:r>
            <a:r>
              <a:rPr lang="en-US" sz="2800" b="1" dirty="0">
                <a:solidFill>
                  <a:schemeClr val="tx1"/>
                </a:solidFill>
                <a:latin typeface="Times New Roman" panose="02020603050405020304" pitchFamily="18" charset="0"/>
                <a:cs typeface="Times New Roman" panose="02020603050405020304" pitchFamily="18" charset="0"/>
              </a:rPr>
              <a:t>TSS</a:t>
            </a:r>
            <a:r>
              <a:rPr lang="en-US" sz="2800" dirty="0">
                <a:solidFill>
                  <a:schemeClr val="tx1"/>
                </a:solidFill>
                <a:latin typeface="Times New Roman" panose="02020603050405020304" pitchFamily="18" charset="0"/>
                <a:cs typeface="Times New Roman" panose="02020603050405020304" pitchFamily="18" charset="0"/>
              </a:rPr>
              <a:t> of the called task to provide a </a:t>
            </a:r>
            <a:r>
              <a:rPr lang="en-US" sz="2800" b="1" dirty="0">
                <a:solidFill>
                  <a:srgbClr val="C00000"/>
                </a:solidFill>
                <a:latin typeface="Times New Roman" panose="02020603050405020304" pitchFamily="18" charset="0"/>
                <a:cs typeface="Times New Roman" panose="02020603050405020304" pitchFamily="18" charset="0"/>
              </a:rPr>
              <a:t>link back to the calling task.</a:t>
            </a:r>
          </a:p>
        </p:txBody>
      </p:sp>
      <p:pic>
        <p:nvPicPr>
          <p:cNvPr id="5" name="Picture 6"/>
          <p:cNvPicPr>
            <a:picLocks noChangeAspect="1"/>
          </p:cNvPicPr>
          <p:nvPr/>
        </p:nvPicPr>
        <p:blipFill>
          <a:blip r:embed="rId2" cstate="print"/>
          <a:srcRect/>
          <a:stretch>
            <a:fillRect/>
          </a:stretch>
        </p:blipFill>
        <p:spPr bwMode="auto">
          <a:xfrm>
            <a:off x="1587" y="84887"/>
            <a:ext cx="731839" cy="657432"/>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6B95828-A760-4EE3-887F-4E4CAFB76A4E}"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18</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77972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696200" y="3176"/>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5024" y="-106214"/>
            <a:ext cx="10972800" cy="863600"/>
          </a:xfrm>
        </p:spPr>
        <p:txBody>
          <a:bodyPr>
            <a:noAutofit/>
          </a:bodyPr>
          <a:lstStyle/>
          <a:p>
            <a:r>
              <a:rPr lang="en-US" sz="4000" b="1" dirty="0">
                <a:solidFill>
                  <a:srgbClr val="C00000"/>
                </a:solidFill>
                <a:latin typeface="Times New Roman" panose="02020603050405020304" pitchFamily="18" charset="0"/>
                <a:cs typeface="Times New Roman" panose="02020603050405020304" pitchFamily="18" charset="0"/>
              </a:rPr>
              <a:t>TASK MANAGEMENT </a:t>
            </a:r>
            <a:r>
              <a:rPr lang="en-US" sz="4000" b="1" dirty="0">
                <a:solidFill>
                  <a:srgbClr val="2501BF"/>
                </a:solidFill>
                <a:latin typeface="Times New Roman" panose="02020603050405020304" pitchFamily="18" charset="0"/>
                <a:cs typeface="Times New Roman" panose="02020603050405020304" pitchFamily="18" charset="0"/>
              </a:rPr>
              <a:t>DATA STRUCTURES</a:t>
            </a:r>
          </a:p>
        </p:txBody>
      </p:sp>
      <p:sp>
        <p:nvSpPr>
          <p:cNvPr id="3" name="Content Placeholder 2"/>
          <p:cNvSpPr>
            <a:spLocks noGrp="1"/>
          </p:cNvSpPr>
          <p:nvPr>
            <p:ph idx="4294967295"/>
          </p:nvPr>
        </p:nvSpPr>
        <p:spPr>
          <a:xfrm>
            <a:off x="800616" y="838141"/>
            <a:ext cx="11007208" cy="5135563"/>
          </a:xfrm>
        </p:spPr>
        <p:txBody>
          <a:bodyPr>
            <a:normAutofit lnSpcReduction="10000"/>
          </a:bodyPr>
          <a:lstStyle/>
          <a:p>
            <a:pPr marL="971550" lvl="1" indent="-514350" algn="just">
              <a:buFont typeface="+mj-lt"/>
              <a:buAutoNum type="arabicPeriod"/>
            </a:pPr>
            <a:r>
              <a:rPr lang="en-US" sz="3400" b="1" dirty="0">
                <a:solidFill>
                  <a:schemeClr val="tx1"/>
                </a:solidFill>
                <a:latin typeface="Times New Roman" panose="02020603050405020304" pitchFamily="18" charset="0"/>
                <a:cs typeface="Times New Roman" panose="02020603050405020304" pitchFamily="18" charset="0"/>
              </a:rPr>
              <a:t>Task State Segment (TSS)</a:t>
            </a:r>
          </a:p>
          <a:p>
            <a:pPr marL="971550" lvl="1" indent="-514350" algn="just">
              <a:buFont typeface="+mj-lt"/>
              <a:buAutoNum type="arabicPeriod"/>
            </a:pPr>
            <a:r>
              <a:rPr lang="en-US" sz="3400" b="1" dirty="0">
                <a:solidFill>
                  <a:schemeClr val="tx1"/>
                </a:solidFill>
                <a:latin typeface="Times New Roman" panose="02020603050405020304" pitchFamily="18" charset="0"/>
                <a:cs typeface="Times New Roman" panose="02020603050405020304" pitchFamily="18" charset="0"/>
              </a:rPr>
              <a:t>Task State Segment Descriptor</a:t>
            </a:r>
          </a:p>
          <a:p>
            <a:pPr marL="971550" lvl="1" indent="-514350" algn="just">
              <a:buFont typeface="+mj-lt"/>
              <a:buAutoNum type="arabicPeriod"/>
            </a:pPr>
            <a:r>
              <a:rPr lang="en-US" sz="3400" b="1" dirty="0">
                <a:solidFill>
                  <a:schemeClr val="tx1"/>
                </a:solidFill>
                <a:latin typeface="Times New Roman" panose="02020603050405020304" pitchFamily="18" charset="0"/>
                <a:cs typeface="Times New Roman" panose="02020603050405020304" pitchFamily="18" charset="0"/>
              </a:rPr>
              <a:t>Task Register (TR</a:t>
            </a:r>
            <a:r>
              <a:rPr lang="en-US" sz="3400" dirty="0">
                <a:solidFill>
                  <a:schemeClr val="tx1"/>
                </a:solidFill>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sz="3400" b="1" dirty="0">
                <a:solidFill>
                  <a:schemeClr val="tx1"/>
                </a:solidFill>
                <a:latin typeface="Times New Roman" panose="02020603050405020304" pitchFamily="18" charset="0"/>
                <a:cs typeface="Times New Roman" panose="02020603050405020304" pitchFamily="18" charset="0"/>
              </a:rPr>
              <a:t>Task Gate Descriptor</a:t>
            </a:r>
          </a:p>
          <a:p>
            <a:pPr marL="971550" lvl="1" indent="-514350" algn="just">
              <a:buFont typeface="+mj-lt"/>
              <a:buAutoNum type="arabicPeriod"/>
            </a:pPr>
            <a:r>
              <a:rPr lang="en-US" sz="3400" b="1" dirty="0">
                <a:solidFill>
                  <a:schemeClr val="tx1"/>
                </a:solidFill>
                <a:latin typeface="Times New Roman" panose="02020603050405020304" pitchFamily="18" charset="0"/>
                <a:cs typeface="Times New Roman" panose="02020603050405020304" pitchFamily="18" charset="0"/>
              </a:rPr>
              <a:t>NT flag in the EFLAGS register.</a:t>
            </a:r>
          </a:p>
          <a:p>
            <a:pPr algn="just">
              <a:buNone/>
            </a:pPr>
            <a:r>
              <a:rPr lang="en-US" sz="3400" b="1" dirty="0">
                <a:solidFill>
                  <a:srgbClr val="2501BF"/>
                </a:solidFill>
                <a:latin typeface="Times New Roman" panose="02020603050405020304" pitchFamily="18" charset="0"/>
                <a:cs typeface="Times New Roman" panose="02020603050405020304" pitchFamily="18" charset="0"/>
              </a:rPr>
              <a:t> In protected mode:</a:t>
            </a:r>
          </a:p>
          <a:p>
            <a:pPr algn="just">
              <a:buFont typeface="Wingdings" panose="05000000000000000000" pitchFamily="2" charset="2"/>
              <a:buChar char="Ø"/>
            </a:pPr>
            <a:r>
              <a:rPr lang="en-US" sz="3400" b="1" dirty="0">
                <a:solidFill>
                  <a:srgbClr val="C00000"/>
                </a:solidFill>
                <a:latin typeface="Times New Roman" panose="02020603050405020304" pitchFamily="18" charset="0"/>
                <a:cs typeface="Times New Roman" panose="02020603050405020304" pitchFamily="18" charset="0"/>
              </a:rPr>
              <a:t>TSS</a:t>
            </a:r>
            <a:r>
              <a:rPr lang="en-US" sz="3400" b="1" dirty="0">
                <a:solidFill>
                  <a:schemeClr val="tx1"/>
                </a:solidFill>
                <a:latin typeface="Times New Roman" panose="02020603050405020304" pitchFamily="18" charset="0"/>
                <a:cs typeface="Times New Roman" panose="02020603050405020304" pitchFamily="18" charset="0"/>
              </a:rPr>
              <a:t> and </a:t>
            </a:r>
            <a:r>
              <a:rPr lang="en-US" sz="3400" b="1" dirty="0">
                <a:solidFill>
                  <a:srgbClr val="C00000"/>
                </a:solidFill>
                <a:latin typeface="Times New Roman" panose="02020603050405020304" pitchFamily="18" charset="0"/>
                <a:cs typeface="Times New Roman" panose="02020603050405020304" pitchFamily="18" charset="0"/>
              </a:rPr>
              <a:t>TSS descriptor </a:t>
            </a:r>
            <a:r>
              <a:rPr lang="en-US" sz="3400" b="1" dirty="0">
                <a:solidFill>
                  <a:schemeClr val="tx1"/>
                </a:solidFill>
                <a:latin typeface="Times New Roman" panose="02020603050405020304" pitchFamily="18" charset="0"/>
                <a:cs typeface="Times New Roman" panose="02020603050405020304" pitchFamily="18" charset="0"/>
              </a:rPr>
              <a:t>must be created for at least </a:t>
            </a:r>
            <a:r>
              <a:rPr lang="en-US" sz="3400" b="1" dirty="0">
                <a:solidFill>
                  <a:srgbClr val="C00000"/>
                </a:solidFill>
                <a:latin typeface="Times New Roman" panose="02020603050405020304" pitchFamily="18" charset="0"/>
                <a:cs typeface="Times New Roman" panose="02020603050405020304" pitchFamily="18" charset="0"/>
              </a:rPr>
              <a:t>one task.</a:t>
            </a:r>
            <a:endParaRPr lang="en-US" sz="3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400" b="1" dirty="0">
                <a:solidFill>
                  <a:schemeClr val="tx1"/>
                </a:solidFill>
                <a:latin typeface="Times New Roman" panose="02020603050405020304" pitchFamily="18" charset="0"/>
                <a:cs typeface="Times New Roman" panose="02020603050405020304" pitchFamily="18" charset="0"/>
              </a:rPr>
              <a:t>And the </a:t>
            </a:r>
            <a:r>
              <a:rPr lang="en-US" sz="3400" b="1" dirty="0">
                <a:solidFill>
                  <a:srgbClr val="2501BF"/>
                </a:solidFill>
                <a:latin typeface="Times New Roman" panose="02020603050405020304" pitchFamily="18" charset="0"/>
                <a:cs typeface="Times New Roman" panose="02020603050405020304" pitchFamily="18" charset="0"/>
              </a:rPr>
              <a:t>segment selector </a:t>
            </a:r>
            <a:r>
              <a:rPr lang="en-US" sz="3400" b="1" dirty="0">
                <a:solidFill>
                  <a:schemeClr val="tx1"/>
                </a:solidFill>
                <a:latin typeface="Times New Roman" panose="02020603050405020304" pitchFamily="18" charset="0"/>
                <a:cs typeface="Times New Roman" panose="02020603050405020304" pitchFamily="18" charset="0"/>
              </a:rPr>
              <a:t>for the </a:t>
            </a:r>
            <a:r>
              <a:rPr lang="en-US" sz="3400" b="1" dirty="0">
                <a:solidFill>
                  <a:srgbClr val="2501BF"/>
                </a:solidFill>
                <a:latin typeface="Times New Roman" panose="02020603050405020304" pitchFamily="18" charset="0"/>
                <a:cs typeface="Times New Roman" panose="02020603050405020304" pitchFamily="18" charset="0"/>
              </a:rPr>
              <a:t>TSS</a:t>
            </a:r>
            <a:r>
              <a:rPr lang="en-US" sz="3400" b="1" dirty="0">
                <a:solidFill>
                  <a:schemeClr val="tx1"/>
                </a:solidFill>
                <a:latin typeface="Times New Roman" panose="02020603050405020304" pitchFamily="18" charset="0"/>
                <a:cs typeface="Times New Roman" panose="02020603050405020304" pitchFamily="18" charset="0"/>
              </a:rPr>
              <a:t> must be loaded into the </a:t>
            </a:r>
            <a:r>
              <a:rPr lang="en-US" sz="3400" b="1" dirty="0">
                <a:solidFill>
                  <a:srgbClr val="00B050"/>
                </a:solidFill>
                <a:latin typeface="Times New Roman" panose="02020603050405020304" pitchFamily="18" charset="0"/>
                <a:cs typeface="Times New Roman" panose="02020603050405020304" pitchFamily="18" charset="0"/>
              </a:rPr>
              <a:t>Task Register TR </a:t>
            </a:r>
            <a:r>
              <a:rPr lang="en-US" sz="3400" b="1" dirty="0">
                <a:solidFill>
                  <a:schemeClr val="tx1"/>
                </a:solidFill>
                <a:latin typeface="Times New Roman" panose="02020603050405020304" pitchFamily="18" charset="0"/>
                <a:cs typeface="Times New Roman" panose="02020603050405020304" pitchFamily="18" charset="0"/>
              </a:rPr>
              <a:t>(using the </a:t>
            </a:r>
            <a:r>
              <a:rPr lang="en-US" sz="3400" b="1" dirty="0">
                <a:solidFill>
                  <a:srgbClr val="FF0000"/>
                </a:solidFill>
                <a:latin typeface="Times New Roman" panose="02020603050405020304" pitchFamily="18" charset="0"/>
                <a:cs typeface="Times New Roman" panose="02020603050405020304" pitchFamily="18" charset="0"/>
              </a:rPr>
              <a:t>LTR instruction</a:t>
            </a:r>
            <a:r>
              <a:rPr lang="en-US" sz="3400" b="1" dirty="0">
                <a:solidFill>
                  <a:schemeClr val="tx1"/>
                </a:solidFill>
                <a:latin typeface="Times New Roman" panose="02020603050405020304" pitchFamily="18" charset="0"/>
                <a:cs typeface="Times New Roman" panose="02020603050405020304" pitchFamily="18" charset="0"/>
              </a:rPr>
              <a:t>).</a:t>
            </a:r>
          </a:p>
        </p:txBody>
      </p:sp>
      <p:pic>
        <p:nvPicPr>
          <p:cNvPr id="4" name="Picture 6"/>
          <p:cNvPicPr>
            <a:picLocks noChangeAspect="1"/>
          </p:cNvPicPr>
          <p:nvPr/>
        </p:nvPicPr>
        <p:blipFill>
          <a:blip r:embed="rId2" cstate="print"/>
          <a:srcRect/>
          <a:stretch>
            <a:fillRect/>
          </a:stretch>
        </p:blipFill>
        <p:spPr bwMode="auto">
          <a:xfrm>
            <a:off x="56941" y="90368"/>
            <a:ext cx="649706" cy="613972"/>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237A9A3-71C1-4198-8A3B-0B7BEF4B23B4}"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56941" y="757386"/>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19137" y="-5134"/>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6798CBE-A2EC-450B-B9AC-CC40BC52D0B1}" type="datetime1">
              <a:rPr lang="en-US" smtClean="0">
                <a:latin typeface="Times New Roman" panose="02020603050405020304" pitchFamily="18" charset="0"/>
                <a:cs typeface="Times New Roman" panose="02020603050405020304" pitchFamily="18" charset="0"/>
              </a:rPr>
              <a:t>6/4/23</a:t>
            </a:fld>
            <a:endParaRPr>
              <a:latin typeface="Times New Roman" panose="02020603050405020304" pitchFamily="18" charset="0"/>
              <a:cs typeface="Times New Roman" panose="02020603050405020304" pitchFamily="18" charset="0"/>
            </a:endParaRPr>
          </a:p>
        </p:txBody>
      </p:sp>
      <p:sp>
        <p:nvSpPr>
          <p:cNvPr id="115" name="Google Shape;1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a:latin typeface="Times New Roman" panose="02020603050405020304" pitchFamily="18" charset="0"/>
              <a:cs typeface="Times New Roman" panose="02020603050405020304" pitchFamily="18" charset="0"/>
            </a:endParaRPr>
          </a:p>
        </p:txBody>
      </p:sp>
      <p:sp>
        <p:nvSpPr>
          <p:cNvPr id="116" name="Google Shape;116;p2"/>
          <p:cNvSpPr/>
          <p:nvPr/>
        </p:nvSpPr>
        <p:spPr>
          <a:xfrm>
            <a:off x="119855" y="328351"/>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8" name="Google Shape;118;p2"/>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Arial"/>
              <a:cs typeface="Times New Roman" panose="02020603050405020304" pitchFamily="18" charset="0"/>
              <a:sym typeface="Arial"/>
            </a:endParaRPr>
          </a:p>
        </p:txBody>
      </p:sp>
      <p:cxnSp>
        <p:nvCxnSpPr>
          <p:cNvPr id="119" name="Google Shape;119;p2"/>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20" name="Google Shape;120;p2"/>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122" name="Google Shape;122;p2"/>
          <p:cNvSpPr txBox="1"/>
          <p:nvPr/>
        </p:nvSpPr>
        <p:spPr>
          <a:xfrm>
            <a:off x="2000518" y="233225"/>
            <a:ext cx="819096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dirty="0">
                <a:solidFill>
                  <a:srgbClr val="C00000"/>
                </a:solidFill>
                <a:latin typeface="Times New Roman" panose="02020603050405020304" pitchFamily="18" charset="0"/>
                <a:ea typeface="Arial"/>
                <a:cs typeface="Times New Roman" panose="02020603050405020304" pitchFamily="18" charset="0"/>
                <a:sym typeface="Arial"/>
              </a:rPr>
              <a:t>Course Structure - SY</a:t>
            </a:r>
            <a:endParaRPr sz="4000" b="1" dirty="0">
              <a:solidFill>
                <a:srgbClr val="C00000"/>
              </a:solidFill>
              <a:latin typeface="Times New Roman" panose="02020603050405020304" pitchFamily="18" charset="0"/>
              <a:ea typeface="Arial"/>
              <a:cs typeface="Times New Roman" panose="02020603050405020304" pitchFamily="18" charset="0"/>
              <a:sym typeface="Arial"/>
            </a:endParaRPr>
          </a:p>
        </p:txBody>
      </p:sp>
      <p:sp>
        <p:nvSpPr>
          <p:cNvPr id="124" name="Google Shape;12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220516" y="1033185"/>
            <a:ext cx="10403448" cy="5231090"/>
          </a:xfrm>
          <a:prstGeom prst="rect">
            <a:avLst/>
          </a:prstGeom>
        </p:spPr>
      </p:pic>
    </p:spTree>
    <p:extLst>
      <p:ext uri="{BB962C8B-B14F-4D97-AF65-F5344CB8AC3E}">
        <p14:creationId xmlns:p14="http://schemas.microsoft.com/office/powerpoint/2010/main" val="1300161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51892" y="311051"/>
            <a:ext cx="9090973" cy="411163"/>
          </a:xfrm>
        </p:spPr>
        <p:txBody>
          <a:bodyPr>
            <a:noAutofit/>
          </a:bodyPr>
          <a:lstStyle/>
          <a:p>
            <a:r>
              <a:rPr lang="en-US" sz="5400" b="1" dirty="0">
                <a:solidFill>
                  <a:srgbClr val="C00000"/>
                </a:solidFill>
                <a:latin typeface="Times New Roman" panose="02020603050405020304" pitchFamily="18" charset="0"/>
                <a:cs typeface="Times New Roman" panose="02020603050405020304" pitchFamily="18" charset="0"/>
              </a:rPr>
              <a:t>TSS- Task State Segment</a:t>
            </a:r>
          </a:p>
        </p:txBody>
      </p:sp>
      <p:sp>
        <p:nvSpPr>
          <p:cNvPr id="3" name="Content Placeholder 2"/>
          <p:cNvSpPr>
            <a:spLocks noGrp="1"/>
          </p:cNvSpPr>
          <p:nvPr>
            <p:ph idx="4294967295"/>
          </p:nvPr>
        </p:nvSpPr>
        <p:spPr>
          <a:xfrm>
            <a:off x="991501" y="748911"/>
            <a:ext cx="10640005" cy="6008247"/>
          </a:xfrm>
        </p:spPr>
        <p:txBody>
          <a:bodyPr>
            <a:noAutofit/>
          </a:bodyPr>
          <a:lstStyle/>
          <a:p>
            <a:pPr marL="0" indent="0" algn="just">
              <a:lnSpc>
                <a:spcPct val="100000"/>
              </a:lnSpc>
              <a:spcBef>
                <a:spcPts val="0"/>
              </a:spcBef>
              <a:spcAft>
                <a:spcPts val="0"/>
              </a:spcAft>
              <a:buFont typeface="Wingdings" panose="05000000000000000000" pitchFamily="2" charset="2"/>
              <a:buChar char="Ø"/>
            </a:pPr>
            <a:r>
              <a:rPr lang="en-US" sz="3000" b="1" dirty="0">
                <a:solidFill>
                  <a:schemeClr val="tx1"/>
                </a:solidFill>
                <a:latin typeface="Times New Roman" panose="02020603050405020304" pitchFamily="18" charset="0"/>
                <a:cs typeface="Times New Roman" panose="02020603050405020304" pitchFamily="18" charset="0"/>
              </a:rPr>
              <a:t>Each task </a:t>
            </a:r>
            <a:r>
              <a:rPr lang="en-US" sz="3000" dirty="0">
                <a:solidFill>
                  <a:schemeClr val="tx1"/>
                </a:solidFill>
                <a:latin typeface="Times New Roman" panose="02020603050405020304" pitchFamily="18" charset="0"/>
                <a:cs typeface="Times New Roman" panose="02020603050405020304" pitchFamily="18" charset="0"/>
              </a:rPr>
              <a:t>must have a </a:t>
            </a:r>
            <a:r>
              <a:rPr lang="en-US" sz="3000" b="1" dirty="0">
                <a:solidFill>
                  <a:srgbClr val="002060"/>
                </a:solidFill>
                <a:latin typeface="Times New Roman" panose="02020603050405020304" pitchFamily="18" charset="0"/>
                <a:cs typeface="Times New Roman" panose="02020603050405020304" pitchFamily="18" charset="0"/>
              </a:rPr>
              <a:t>TSS associated </a:t>
            </a:r>
            <a:r>
              <a:rPr lang="en-US" sz="3000" dirty="0">
                <a:solidFill>
                  <a:srgbClr val="FF0000"/>
                </a:solidFill>
                <a:latin typeface="Times New Roman" panose="02020603050405020304" pitchFamily="18" charset="0"/>
                <a:cs typeface="Times New Roman" panose="02020603050405020304" pitchFamily="18" charset="0"/>
              </a:rPr>
              <a:t>with it.</a:t>
            </a:r>
          </a:p>
          <a:p>
            <a:pPr marL="0" indent="0" algn="just">
              <a:lnSpc>
                <a:spcPct val="100000"/>
              </a:lnSpc>
              <a:spcBef>
                <a:spcPts val="0"/>
              </a:spcBef>
              <a:spcAft>
                <a:spcPts val="0"/>
              </a:spcAft>
              <a:buFont typeface="Wingdings" panose="05000000000000000000" pitchFamily="2" charset="2"/>
              <a:buChar char="Ø"/>
            </a:pPr>
            <a:r>
              <a:rPr lang="en-US" sz="3000" b="1" dirty="0">
                <a:solidFill>
                  <a:srgbClr val="C00000"/>
                </a:solidFill>
                <a:latin typeface="Times New Roman" panose="02020603050405020304" pitchFamily="18" charset="0"/>
                <a:cs typeface="Times New Roman" panose="02020603050405020304" pitchFamily="18" charset="0"/>
              </a:rPr>
              <a:t>TSS  stores </a:t>
            </a:r>
            <a:r>
              <a:rPr lang="en-US" sz="3000" dirty="0">
                <a:solidFill>
                  <a:schemeClr val="tx1"/>
                </a:solidFill>
                <a:latin typeface="Times New Roman" panose="02020603050405020304" pitchFamily="18" charset="0"/>
                <a:cs typeface="Times New Roman" panose="02020603050405020304" pitchFamily="18" charset="0"/>
              </a:rPr>
              <a:t>all the information the processor needs in order to </a:t>
            </a:r>
            <a:r>
              <a:rPr lang="en-US" sz="3000" b="1" dirty="0">
                <a:solidFill>
                  <a:schemeClr val="tx1"/>
                </a:solidFill>
                <a:latin typeface="Times New Roman" panose="02020603050405020304" pitchFamily="18" charset="0"/>
                <a:cs typeface="Times New Roman" panose="02020603050405020304" pitchFamily="18" charset="0"/>
              </a:rPr>
              <a:t>manage a task.</a:t>
            </a:r>
          </a:p>
          <a:p>
            <a:pPr marL="0" indent="0" algn="just">
              <a:lnSpc>
                <a:spcPct val="100000"/>
              </a:lnSpc>
              <a:spcBef>
                <a:spcPts val="0"/>
              </a:spcBef>
              <a:spcAft>
                <a:spcPts val="0"/>
              </a:spcAft>
              <a:buFont typeface="Wingdings" panose="05000000000000000000" pitchFamily="2" charset="2"/>
              <a:buChar char="Ø"/>
            </a:pPr>
            <a:endParaRPr lang="en-US" sz="30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Font typeface="Wingdings" panose="05000000000000000000" pitchFamily="2" charset="2"/>
              <a:buChar char="Ø"/>
            </a:pPr>
            <a:r>
              <a:rPr lang="en-US" sz="3000" dirty="0">
                <a:solidFill>
                  <a:schemeClr val="tx1"/>
                </a:solidFill>
                <a:latin typeface="Times New Roman" panose="02020603050405020304" pitchFamily="18" charset="0"/>
                <a:cs typeface="Times New Roman" panose="02020603050405020304" pitchFamily="18" charset="0"/>
              </a:rPr>
              <a:t>The current TSS is identified by a </a:t>
            </a:r>
            <a:r>
              <a:rPr lang="en-US" sz="3000" b="1" dirty="0">
                <a:solidFill>
                  <a:schemeClr val="tx1"/>
                </a:solidFill>
                <a:latin typeface="Times New Roman" panose="02020603050405020304" pitchFamily="18" charset="0"/>
                <a:cs typeface="Times New Roman" panose="02020603050405020304" pitchFamily="18" charset="0"/>
              </a:rPr>
              <a:t>special register </a:t>
            </a:r>
            <a:r>
              <a:rPr lang="en-US" sz="3000" dirty="0">
                <a:solidFill>
                  <a:schemeClr val="tx1"/>
                </a:solidFill>
                <a:latin typeface="Times New Roman" panose="02020603050405020304" pitchFamily="18" charset="0"/>
                <a:cs typeface="Times New Roman" panose="02020603050405020304" pitchFamily="18" charset="0"/>
              </a:rPr>
              <a:t>the </a:t>
            </a:r>
            <a:r>
              <a:rPr lang="en-US" sz="3000" b="1" dirty="0">
                <a:solidFill>
                  <a:srgbClr val="C00000"/>
                </a:solidFill>
                <a:latin typeface="Times New Roman" panose="02020603050405020304" pitchFamily="18" charset="0"/>
                <a:cs typeface="Times New Roman" panose="02020603050405020304" pitchFamily="18" charset="0"/>
              </a:rPr>
              <a:t>Task State Segment Register (TR).</a:t>
            </a:r>
            <a:r>
              <a:rPr lang="en-US" sz="3000" dirty="0">
                <a:solidFill>
                  <a:schemeClr val="tx1"/>
                </a:solidFill>
                <a:latin typeface="Times New Roman" panose="02020603050405020304" pitchFamily="18" charset="0"/>
                <a:cs typeface="Times New Roman" panose="02020603050405020304" pitchFamily="18" charset="0"/>
              </a:rPr>
              <a:t> </a:t>
            </a:r>
          </a:p>
          <a:p>
            <a:pPr marL="0" indent="0" algn="just">
              <a:lnSpc>
                <a:spcPct val="100000"/>
              </a:lnSpc>
              <a:spcBef>
                <a:spcPts val="0"/>
              </a:spcBef>
              <a:spcAft>
                <a:spcPts val="0"/>
              </a:spcAft>
              <a:buNone/>
            </a:pPr>
            <a:endParaRPr lang="en-US" sz="30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Font typeface="Wingdings" panose="05000000000000000000" pitchFamily="2" charset="2"/>
              <a:buChar char="Ø"/>
            </a:pPr>
            <a:r>
              <a:rPr lang="en-US" sz="3000" dirty="0">
                <a:solidFill>
                  <a:schemeClr val="tx1"/>
                </a:solidFill>
                <a:latin typeface="Times New Roman" panose="02020603050405020304" pitchFamily="18" charset="0"/>
                <a:cs typeface="Times New Roman" panose="02020603050405020304" pitchFamily="18" charset="0"/>
              </a:rPr>
              <a:t>This register contains a </a:t>
            </a:r>
            <a:r>
              <a:rPr lang="en-US" sz="3000" b="1" dirty="0">
                <a:solidFill>
                  <a:srgbClr val="C00000"/>
                </a:solidFill>
                <a:latin typeface="Times New Roman" panose="02020603050405020304" pitchFamily="18" charset="0"/>
                <a:cs typeface="Times New Roman" panose="02020603050405020304" pitchFamily="18" charset="0"/>
              </a:rPr>
              <a:t>selector</a:t>
            </a:r>
            <a:r>
              <a:rPr lang="en-US" sz="3000" dirty="0">
                <a:solidFill>
                  <a:schemeClr val="tx1"/>
                </a:solidFill>
                <a:latin typeface="Times New Roman" panose="02020603050405020304" pitchFamily="18" charset="0"/>
                <a:cs typeface="Times New Roman" panose="02020603050405020304" pitchFamily="18" charset="0"/>
              </a:rPr>
              <a:t> referring to the </a:t>
            </a:r>
            <a:r>
              <a:rPr lang="en-US" sz="3000" b="1" dirty="0">
                <a:solidFill>
                  <a:schemeClr val="tx1"/>
                </a:solidFill>
                <a:latin typeface="Times New Roman" panose="02020603050405020304" pitchFamily="18" charset="0"/>
                <a:cs typeface="Times New Roman" panose="02020603050405020304" pitchFamily="18" charset="0"/>
              </a:rPr>
              <a:t>task state segment descriptor</a:t>
            </a:r>
            <a:r>
              <a:rPr lang="en-US" sz="3000" dirty="0">
                <a:solidFill>
                  <a:schemeClr val="tx1"/>
                </a:solidFill>
                <a:latin typeface="Times New Roman" panose="02020603050405020304" pitchFamily="18" charset="0"/>
                <a:cs typeface="Times New Roman" panose="02020603050405020304" pitchFamily="18" charset="0"/>
              </a:rPr>
              <a:t> that defines the </a:t>
            </a:r>
            <a:r>
              <a:rPr lang="en-US" sz="3000" b="1" dirty="0">
                <a:solidFill>
                  <a:srgbClr val="2501BF"/>
                </a:solidFill>
                <a:latin typeface="Times New Roman" panose="02020603050405020304" pitchFamily="18" charset="0"/>
                <a:cs typeface="Times New Roman" panose="02020603050405020304" pitchFamily="18" charset="0"/>
              </a:rPr>
              <a:t>current TSS.</a:t>
            </a:r>
          </a:p>
          <a:p>
            <a:pPr marL="0" indent="0" algn="just">
              <a:lnSpc>
                <a:spcPct val="100000"/>
              </a:lnSpc>
              <a:spcBef>
                <a:spcPts val="0"/>
              </a:spcBef>
              <a:spcAft>
                <a:spcPts val="0"/>
              </a:spcAft>
              <a:buFont typeface="Wingdings" panose="05000000000000000000" pitchFamily="2" charset="2"/>
              <a:buChar char="Ø"/>
            </a:pPr>
            <a:endParaRPr lang="en-US" sz="30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Font typeface="Wingdings" panose="05000000000000000000" pitchFamily="2" charset="2"/>
              <a:buChar char="Ø"/>
            </a:pPr>
            <a:r>
              <a:rPr lang="en-US" sz="3000" dirty="0">
                <a:solidFill>
                  <a:schemeClr val="tx1"/>
                </a:solidFill>
                <a:latin typeface="Times New Roman" panose="02020603050405020304" pitchFamily="18" charset="0"/>
                <a:cs typeface="Times New Roman" panose="02020603050405020304" pitchFamily="18" charset="0"/>
              </a:rPr>
              <a:t>The </a:t>
            </a:r>
            <a:r>
              <a:rPr lang="en-US" sz="3000" b="1" dirty="0">
                <a:solidFill>
                  <a:schemeClr val="tx1"/>
                </a:solidFill>
                <a:latin typeface="Times New Roman" panose="02020603050405020304" pitchFamily="18" charset="0"/>
                <a:cs typeface="Times New Roman" panose="02020603050405020304" pitchFamily="18" charset="0"/>
              </a:rPr>
              <a:t>fields of a TSS </a:t>
            </a:r>
            <a:r>
              <a:rPr lang="en-US" sz="3000" dirty="0">
                <a:solidFill>
                  <a:schemeClr val="tx1"/>
                </a:solidFill>
                <a:latin typeface="Times New Roman" panose="02020603050405020304" pitchFamily="18" charset="0"/>
                <a:cs typeface="Times New Roman" panose="02020603050405020304" pitchFamily="18" charset="0"/>
              </a:rPr>
              <a:t>are </a:t>
            </a:r>
            <a:r>
              <a:rPr lang="en-US" sz="3000" dirty="0">
                <a:solidFill>
                  <a:srgbClr val="002060"/>
                </a:solidFill>
                <a:latin typeface="Times New Roman" panose="02020603050405020304" pitchFamily="18" charset="0"/>
                <a:cs typeface="Times New Roman" panose="02020603050405020304" pitchFamily="18" charset="0"/>
              </a:rPr>
              <a:t>divided into </a:t>
            </a:r>
            <a:r>
              <a:rPr lang="en-US" sz="3000" b="1" dirty="0">
                <a:solidFill>
                  <a:srgbClr val="C00000"/>
                </a:solidFill>
                <a:latin typeface="Times New Roman" panose="02020603050405020304" pitchFamily="18" charset="0"/>
                <a:cs typeface="Times New Roman" panose="02020603050405020304" pitchFamily="18" charset="0"/>
              </a:rPr>
              <a:t>two main categories:</a:t>
            </a:r>
            <a:r>
              <a:rPr lang="en-US" sz="3000" dirty="0">
                <a:solidFill>
                  <a:srgbClr val="C00000"/>
                </a:solidFill>
                <a:latin typeface="Times New Roman" panose="02020603050405020304" pitchFamily="18" charset="0"/>
                <a:cs typeface="Times New Roman" panose="02020603050405020304" pitchFamily="18" charset="0"/>
              </a:rPr>
              <a:t> </a:t>
            </a:r>
            <a:r>
              <a:rPr lang="en-US" sz="3000" b="1" dirty="0">
                <a:solidFill>
                  <a:schemeClr val="accent5">
                    <a:lumMod val="50000"/>
                  </a:schemeClr>
                </a:solidFill>
                <a:latin typeface="Times New Roman" panose="02020603050405020304" pitchFamily="18" charset="0"/>
                <a:cs typeface="Times New Roman" panose="02020603050405020304" pitchFamily="18" charset="0"/>
              </a:rPr>
              <a:t>Dynamic fields </a:t>
            </a:r>
            <a:r>
              <a:rPr lang="en-US" sz="3000" dirty="0">
                <a:solidFill>
                  <a:schemeClr val="tx1"/>
                </a:solidFill>
                <a:latin typeface="Times New Roman" panose="02020603050405020304" pitchFamily="18" charset="0"/>
                <a:cs typeface="Times New Roman" panose="02020603050405020304" pitchFamily="18" charset="0"/>
              </a:rPr>
              <a:t>and </a:t>
            </a:r>
            <a:r>
              <a:rPr lang="en-US" sz="3000" b="1" dirty="0">
                <a:solidFill>
                  <a:schemeClr val="accent5">
                    <a:lumMod val="50000"/>
                  </a:schemeClr>
                </a:solidFill>
                <a:latin typeface="Times New Roman" panose="02020603050405020304" pitchFamily="18" charset="0"/>
                <a:cs typeface="Times New Roman" panose="02020603050405020304" pitchFamily="18" charset="0"/>
              </a:rPr>
              <a:t>Static fields.</a:t>
            </a:r>
          </a:p>
          <a:p>
            <a:pPr lvl="1"/>
            <a:endParaRPr lang="en-US" sz="3200" dirty="0">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64579" y="170537"/>
            <a:ext cx="612036" cy="57837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71AAC651-60A4-4ED9-A782-6FEC48310C5A}"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70836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29425" y="333375"/>
            <a:ext cx="10062575" cy="411163"/>
          </a:xfrm>
        </p:spPr>
        <p:txBody>
          <a:bodyPr>
            <a:noAutofit/>
          </a:bodyPr>
          <a:lstStyle/>
          <a:p>
            <a:br>
              <a:rPr lang="en-US" sz="5400" dirty="0">
                <a:solidFill>
                  <a:srgbClr val="C00000"/>
                </a:solidFill>
                <a:latin typeface="Times New Roman" panose="02020603050405020304" pitchFamily="18" charset="0"/>
                <a:cs typeface="Times New Roman" panose="02020603050405020304" pitchFamily="18" charset="0"/>
              </a:rPr>
            </a:br>
            <a:r>
              <a:rPr lang="en-US" sz="5400" dirty="0">
                <a:solidFill>
                  <a:srgbClr val="C00000"/>
                </a:solidFill>
                <a:latin typeface="Times New Roman" panose="02020603050405020304" pitchFamily="18" charset="0"/>
                <a:cs typeface="Times New Roman" panose="02020603050405020304" pitchFamily="18" charset="0"/>
              </a:rPr>
              <a:t>TSS</a:t>
            </a:r>
          </a:p>
        </p:txBody>
      </p:sp>
      <p:sp>
        <p:nvSpPr>
          <p:cNvPr id="3" name="Content Placeholder 2"/>
          <p:cNvSpPr>
            <a:spLocks noGrp="1"/>
          </p:cNvSpPr>
          <p:nvPr>
            <p:ph idx="4294967295"/>
          </p:nvPr>
        </p:nvSpPr>
        <p:spPr>
          <a:xfrm>
            <a:off x="731520" y="770993"/>
            <a:ext cx="11207931" cy="5512241"/>
          </a:xfrm>
        </p:spPr>
        <p:txBody>
          <a:bodyPr>
            <a:noAutofit/>
          </a:bodyPr>
          <a:lstStyle/>
          <a:p>
            <a:pPr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 1. A </a:t>
            </a:r>
            <a:r>
              <a:rPr lang="en-US" sz="3600" b="1" dirty="0">
                <a:solidFill>
                  <a:srgbClr val="C00000"/>
                </a:solidFill>
                <a:latin typeface="Times New Roman" panose="02020603050405020304" pitchFamily="18" charset="0"/>
                <a:cs typeface="Times New Roman" panose="02020603050405020304" pitchFamily="18" charset="0"/>
              </a:rPr>
              <a:t>dynamic set </a:t>
            </a:r>
            <a:r>
              <a:rPr lang="en-US" sz="2400" dirty="0">
                <a:solidFill>
                  <a:schemeClr val="tx1"/>
                </a:solidFill>
                <a:latin typeface="Times New Roman" panose="02020603050405020304" pitchFamily="18" charset="0"/>
                <a:cs typeface="Times New Roman" panose="02020603050405020304" pitchFamily="18" charset="0"/>
              </a:rPr>
              <a:t>that the processor updates with each switch from the task. </a:t>
            </a:r>
            <a:endParaRPr lang="en-US" sz="3200" dirty="0">
              <a:solidFill>
                <a:schemeClr val="tx1"/>
              </a:solidFill>
              <a:latin typeface="Times New Roman" panose="02020603050405020304" pitchFamily="18" charset="0"/>
              <a:cs typeface="Times New Roman" panose="02020603050405020304" pitchFamily="18" charset="0"/>
            </a:endParaRPr>
          </a:p>
          <a:p>
            <a:pPr algn="just">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This   set includes the fields:</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rgbClr val="2501BF"/>
                </a:solidFill>
                <a:latin typeface="Times New Roman" panose="02020603050405020304" pitchFamily="18" charset="0"/>
                <a:cs typeface="Times New Roman" panose="02020603050405020304" pitchFamily="18" charset="0"/>
              </a:rPr>
              <a:t>General Purpose Registers </a:t>
            </a:r>
            <a:r>
              <a:rPr lang="en-US" sz="2400" dirty="0">
                <a:solidFill>
                  <a:srgbClr val="C00000"/>
                </a:solidFill>
                <a:latin typeface="Times New Roman" panose="02020603050405020304" pitchFamily="18" charset="0"/>
                <a:cs typeface="Times New Roman" panose="02020603050405020304" pitchFamily="18" charset="0"/>
              </a:rPr>
              <a:t>(EAX, ECX, EDX, EBX, ESP, EBP, ESI, EDI).</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These are saved in the same order in which </a:t>
            </a:r>
            <a:r>
              <a:rPr lang="en-US" sz="2000" dirty="0">
                <a:solidFill>
                  <a:schemeClr val="tx1"/>
                </a:solidFill>
                <a:latin typeface="Times New Roman" panose="02020603050405020304" pitchFamily="18" charset="0"/>
                <a:cs typeface="Times New Roman" panose="02020603050405020304" pitchFamily="18" charset="0"/>
              </a:rPr>
              <a:t>PUSHAD (</a:t>
            </a:r>
            <a:r>
              <a:rPr lang="en-IN" sz="2000" b="1" dirty="0">
                <a:solidFill>
                  <a:schemeClr val="tx1"/>
                </a:solidFill>
                <a:latin typeface="Times New Roman" panose="02020603050405020304" pitchFamily="18" charset="0"/>
                <a:cs typeface="Times New Roman" panose="02020603050405020304" pitchFamily="18" charset="0"/>
              </a:rPr>
              <a:t>Push All double General-Purpose Registers:</a:t>
            </a:r>
            <a:r>
              <a:rPr lang="en-GB" sz="2000" dirty="0">
                <a:solidFill>
                  <a:schemeClr val="tx1"/>
                </a:solidFill>
                <a:latin typeface="Times New Roman" panose="02020603050405020304" pitchFamily="18" charset="0"/>
                <a:cs typeface="Times New Roman" panose="02020603050405020304" pitchFamily="18" charset="0"/>
              </a:rPr>
              <a:t>Pushes the contents of the general-purpose registers onto the stack</a:t>
            </a:r>
            <a:r>
              <a:rPr lang="en-US" sz="2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instruction saves them.</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rgbClr val="2501BF"/>
                </a:solidFill>
                <a:latin typeface="Times New Roman" panose="02020603050405020304" pitchFamily="18" charset="0"/>
                <a:cs typeface="Times New Roman" panose="02020603050405020304" pitchFamily="18" charset="0"/>
              </a:rPr>
              <a:t>segment registers </a:t>
            </a:r>
            <a:r>
              <a:rPr lang="en-US" dirty="0">
                <a:solidFill>
                  <a:schemeClr val="tx1"/>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ES, CS, SS, DS, FS, GS).</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rgbClr val="2501BF"/>
                </a:solidFill>
                <a:latin typeface="Times New Roman" panose="02020603050405020304" pitchFamily="18" charset="0"/>
                <a:cs typeface="Times New Roman" panose="02020603050405020304" pitchFamily="18" charset="0"/>
              </a:rPr>
              <a:t>flags register </a:t>
            </a:r>
            <a:r>
              <a:rPr lang="en-US" dirty="0">
                <a:solidFill>
                  <a:schemeClr val="tx1"/>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EFLAGS</a:t>
            </a:r>
            <a:r>
              <a:rPr lang="en-US" dirty="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rgbClr val="2501BF"/>
                </a:solidFill>
                <a:latin typeface="Times New Roman" panose="02020603050405020304" pitchFamily="18" charset="0"/>
                <a:cs typeface="Times New Roman" panose="02020603050405020304" pitchFamily="18" charset="0"/>
              </a:rPr>
              <a:t>instruction pointer </a:t>
            </a:r>
            <a:r>
              <a:rPr lang="en-US" dirty="0">
                <a:solidFill>
                  <a:schemeClr val="tx1"/>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EIP</a:t>
            </a:r>
            <a:r>
              <a:rPr lang="en-US" dirty="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sz="3200" b="1" dirty="0">
                <a:solidFill>
                  <a:schemeClr val="tx1"/>
                </a:solidFill>
                <a:latin typeface="Times New Roman" panose="02020603050405020304" pitchFamily="18" charset="0"/>
                <a:cs typeface="Times New Roman" panose="02020603050405020304" pitchFamily="18" charset="0"/>
              </a:rPr>
              <a:t>Previous task link field </a:t>
            </a:r>
            <a:r>
              <a:rPr lang="en-US" sz="3200" b="1" dirty="0">
                <a:solidFill>
                  <a:srgbClr val="2501BF"/>
                </a:solidFill>
                <a:latin typeface="Times New Roman" panose="02020603050405020304" pitchFamily="18" charset="0"/>
                <a:cs typeface="Times New Roman" panose="02020603050405020304" pitchFamily="18" charset="0"/>
              </a:rPr>
              <a:t>(back link field):</a:t>
            </a:r>
          </a:p>
          <a:p>
            <a:pPr lvl="2"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Contains the </a:t>
            </a:r>
            <a:r>
              <a:rPr lang="en-US" sz="2400" b="1" dirty="0">
                <a:solidFill>
                  <a:schemeClr val="tx1"/>
                </a:solidFill>
                <a:latin typeface="Times New Roman" panose="02020603050405020304" pitchFamily="18" charset="0"/>
                <a:cs typeface="Times New Roman" panose="02020603050405020304" pitchFamily="18" charset="0"/>
              </a:rPr>
              <a:t>segment selector </a:t>
            </a:r>
            <a:r>
              <a:rPr lang="en-US" sz="2400" dirty="0">
                <a:solidFill>
                  <a:schemeClr val="tx1"/>
                </a:solidFill>
                <a:latin typeface="Times New Roman" panose="02020603050405020304" pitchFamily="18" charset="0"/>
                <a:cs typeface="Times New Roman" panose="02020603050405020304" pitchFamily="18" charset="0"/>
              </a:rPr>
              <a:t>for the TSS of the previous task permits a task switch back to the previous task to be initiated with an </a:t>
            </a:r>
            <a:r>
              <a:rPr lang="en-US" sz="2400" b="1" dirty="0">
                <a:solidFill>
                  <a:srgbClr val="2501BF"/>
                </a:solidFill>
                <a:latin typeface="Times New Roman" panose="02020603050405020304" pitchFamily="18" charset="0"/>
                <a:cs typeface="Times New Roman" panose="02020603050405020304" pitchFamily="18" charset="0"/>
              </a:rPr>
              <a:t>IRET instruction</a:t>
            </a:r>
            <a:r>
              <a:rPr lang="en-US" sz="2400" dirty="0">
                <a:solidFill>
                  <a:schemeClr val="tx1"/>
                </a:solidFill>
                <a:latin typeface="Times New Roman" panose="02020603050405020304" pitchFamily="18" charset="0"/>
                <a:cs typeface="Times New Roman" panose="02020603050405020304" pitchFamily="18" charset="0"/>
              </a:rPr>
              <a:t>.</a:t>
            </a:r>
          </a:p>
          <a:p>
            <a:pPr lvl="1" algn="just"/>
            <a:endParaRPr lang="en-US" sz="32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27000" y="160160"/>
            <a:ext cx="544154" cy="51876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32CE050-BF6C-4DE7-ADD6-4607F910F8CF}"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9795" y="704013"/>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5932" y="673994"/>
            <a:ext cx="10995013" cy="5409630"/>
          </a:xfrm>
        </p:spPr>
        <p:txBody>
          <a:bodyPr>
            <a:noAutofit/>
          </a:bodyPr>
          <a:lstStyle/>
          <a:p>
            <a:pPr marL="0" indent="0" algn="just">
              <a:lnSpc>
                <a:spcPct val="100000"/>
              </a:lnSpc>
              <a:spcBef>
                <a:spcPts val="0"/>
              </a:spcBef>
              <a:spcAft>
                <a:spcPts val="0"/>
              </a:spcAft>
              <a:buNone/>
            </a:pPr>
            <a:r>
              <a:rPr lang="en-US" sz="2500" dirty="0">
                <a:solidFill>
                  <a:schemeClr val="tx1"/>
                </a:solidFill>
                <a:latin typeface="Times New Roman" panose="02020603050405020304" pitchFamily="18" charset="0"/>
                <a:cs typeface="Times New Roman" panose="02020603050405020304" pitchFamily="18" charset="0"/>
              </a:rPr>
              <a:t>A </a:t>
            </a:r>
            <a:r>
              <a:rPr lang="en-US" sz="2500" b="1" dirty="0">
                <a:solidFill>
                  <a:srgbClr val="C00000"/>
                </a:solidFill>
                <a:latin typeface="Times New Roman" panose="02020603050405020304" pitchFamily="18" charset="0"/>
                <a:cs typeface="Times New Roman" panose="02020603050405020304" pitchFamily="18" charset="0"/>
              </a:rPr>
              <a:t>static set </a:t>
            </a:r>
            <a:r>
              <a:rPr lang="en-US" sz="2500" dirty="0">
                <a:solidFill>
                  <a:schemeClr val="tx1"/>
                </a:solidFill>
                <a:latin typeface="Times New Roman" panose="02020603050405020304" pitchFamily="18" charset="0"/>
                <a:cs typeface="Times New Roman" panose="02020603050405020304" pitchFamily="18" charset="0"/>
              </a:rPr>
              <a:t>that the </a:t>
            </a:r>
            <a:r>
              <a:rPr lang="en-US" sz="2500" b="1" dirty="0">
                <a:solidFill>
                  <a:schemeClr val="tx1"/>
                </a:solidFill>
                <a:latin typeface="Times New Roman" panose="02020603050405020304" pitchFamily="18" charset="0"/>
                <a:cs typeface="Times New Roman" panose="02020603050405020304" pitchFamily="18" charset="0"/>
              </a:rPr>
              <a:t>processor reads </a:t>
            </a:r>
            <a:r>
              <a:rPr lang="en-US" sz="2500" b="1" dirty="0">
                <a:solidFill>
                  <a:srgbClr val="2501BF"/>
                </a:solidFill>
                <a:latin typeface="Times New Roman" panose="02020603050405020304" pitchFamily="18" charset="0"/>
                <a:cs typeface="Times New Roman" panose="02020603050405020304" pitchFamily="18" charset="0"/>
              </a:rPr>
              <a:t>but does not change</a:t>
            </a:r>
            <a:r>
              <a:rPr lang="en-US" sz="2500" dirty="0">
                <a:solidFill>
                  <a:schemeClr val="tx1"/>
                </a:solidFill>
                <a:latin typeface="Times New Roman" panose="02020603050405020304" pitchFamily="18" charset="0"/>
                <a:cs typeface="Times New Roman" panose="02020603050405020304" pitchFamily="18" charset="0"/>
              </a:rPr>
              <a:t>. </a:t>
            </a:r>
            <a:r>
              <a:rPr lang="en-GB" sz="2500" dirty="0">
                <a:solidFill>
                  <a:schemeClr val="tx1"/>
                </a:solidFill>
                <a:latin typeface="Times New Roman" panose="02020603050405020304" pitchFamily="18" charset="0"/>
                <a:cs typeface="Times New Roman" panose="02020603050405020304" pitchFamily="18" charset="0"/>
              </a:rPr>
              <a:t>These fields are set up when a task is created.  </a:t>
            </a:r>
            <a:r>
              <a:rPr lang="en-US" sz="2500" dirty="0">
                <a:solidFill>
                  <a:schemeClr val="tx1"/>
                </a:solidFill>
                <a:latin typeface="Times New Roman" panose="02020603050405020304" pitchFamily="18" charset="0"/>
                <a:cs typeface="Times New Roman" panose="02020603050405020304" pitchFamily="18" charset="0"/>
              </a:rPr>
              <a:t>The fields of this set are:</a:t>
            </a:r>
          </a:p>
          <a:p>
            <a:pPr marL="342900" lvl="1" indent="-342900" algn="just">
              <a:lnSpc>
                <a:spcPct val="100000"/>
              </a:lnSpc>
              <a:spcBef>
                <a:spcPts val="0"/>
              </a:spcBef>
              <a:spcAft>
                <a:spcPts val="0"/>
              </a:spcAft>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The selector of the task's </a:t>
            </a:r>
            <a:r>
              <a:rPr lang="en-US" sz="2500" b="1" dirty="0">
                <a:solidFill>
                  <a:srgbClr val="C00000"/>
                </a:solidFill>
                <a:latin typeface="Times New Roman" panose="02020603050405020304" pitchFamily="18" charset="0"/>
                <a:cs typeface="Times New Roman" panose="02020603050405020304" pitchFamily="18" charset="0"/>
              </a:rPr>
              <a:t>LDT.</a:t>
            </a:r>
          </a:p>
          <a:p>
            <a:pPr marL="342900" lvl="1" indent="-342900" algn="just">
              <a:lnSpc>
                <a:spcPct val="100000"/>
              </a:lnSpc>
              <a:spcBef>
                <a:spcPts val="0"/>
              </a:spcBef>
              <a:spcAft>
                <a:spcPts val="0"/>
              </a:spcAft>
              <a:buFont typeface="Wingdings" panose="05000000000000000000" pitchFamily="2" charset="2"/>
              <a:buChar char="Ø"/>
            </a:pPr>
            <a:endParaRPr lang="en-US" sz="2500" dirty="0">
              <a:solidFill>
                <a:schemeClr val="tx1"/>
              </a:solidFill>
              <a:latin typeface="Times New Roman" panose="02020603050405020304" pitchFamily="18" charset="0"/>
              <a:cs typeface="Times New Roman" panose="02020603050405020304" pitchFamily="18" charset="0"/>
            </a:endParaRPr>
          </a:p>
          <a:p>
            <a:pPr marL="342900" lvl="1" indent="-342900" algn="just">
              <a:lnSpc>
                <a:spcPct val="100000"/>
              </a:lnSpc>
              <a:spcBef>
                <a:spcPts val="0"/>
              </a:spcBef>
              <a:spcAft>
                <a:spcPts val="0"/>
              </a:spcAft>
              <a:buFont typeface="Wingdings" panose="05000000000000000000" pitchFamily="2" charset="2"/>
              <a:buChar char="Ø"/>
            </a:pPr>
            <a:r>
              <a:rPr lang="en-IN" sz="2500" dirty="0">
                <a:solidFill>
                  <a:schemeClr val="tx1"/>
                </a:solidFill>
                <a:latin typeface="Times New Roman" panose="02020603050405020304" pitchFamily="18" charset="0"/>
                <a:cs typeface="Times New Roman" panose="02020603050405020304" pitchFamily="18" charset="0"/>
              </a:rPr>
              <a:t>The </a:t>
            </a:r>
            <a:r>
              <a:rPr lang="en-IN" sz="2500" b="1" dirty="0">
                <a:solidFill>
                  <a:srgbClr val="C00000"/>
                </a:solidFill>
                <a:latin typeface="Times New Roman" panose="02020603050405020304" pitchFamily="18" charset="0"/>
                <a:cs typeface="Times New Roman" panose="02020603050405020304" pitchFamily="18" charset="0"/>
              </a:rPr>
              <a:t>CR3 register(</a:t>
            </a:r>
            <a:r>
              <a:rPr lang="en-US" sz="2500" b="1" dirty="0">
                <a:solidFill>
                  <a:srgbClr val="C00000"/>
                </a:solidFill>
                <a:latin typeface="Times New Roman" panose="02020603050405020304" pitchFamily="18" charset="0"/>
                <a:cs typeface="Times New Roman" panose="02020603050405020304" pitchFamily="18" charset="0"/>
              </a:rPr>
              <a:t>PDBR</a:t>
            </a:r>
            <a:r>
              <a:rPr lang="en-US" sz="2500" dirty="0">
                <a:solidFill>
                  <a:schemeClr val="tx1"/>
                </a:solidFill>
                <a:latin typeface="Times New Roman" panose="02020603050405020304" pitchFamily="18" charset="0"/>
                <a:cs typeface="Times New Roman" panose="02020603050405020304" pitchFamily="18" charset="0"/>
              </a:rPr>
              <a:t>): contains the base address of the task‘s page directory (read only when paging is enabled).</a:t>
            </a:r>
          </a:p>
          <a:p>
            <a:pPr algn="just">
              <a:lnSpc>
                <a:spcPct val="100000"/>
              </a:lnSpc>
              <a:spcBef>
                <a:spcPts val="0"/>
              </a:spcBef>
              <a:spcAft>
                <a:spcPts val="0"/>
              </a:spcAft>
              <a:buFont typeface="Wingdings" panose="05000000000000000000" pitchFamily="2" charset="2"/>
              <a:buChar char="Ø"/>
            </a:pPr>
            <a:r>
              <a:rPr lang="en-US" sz="2500" b="1" dirty="0">
                <a:solidFill>
                  <a:srgbClr val="C00000"/>
                </a:solidFill>
                <a:latin typeface="Times New Roman" panose="02020603050405020304" pitchFamily="18" charset="0"/>
                <a:cs typeface="Times New Roman" panose="02020603050405020304" pitchFamily="18" charset="0"/>
              </a:rPr>
              <a:t>Pointers to the stacks</a:t>
            </a:r>
            <a:r>
              <a:rPr lang="en-US" sz="2500" dirty="0">
                <a:solidFill>
                  <a:schemeClr val="tx1"/>
                </a:solidFill>
                <a:latin typeface="Times New Roman" panose="02020603050405020304" pitchFamily="18" charset="0"/>
                <a:cs typeface="Times New Roman" panose="02020603050405020304" pitchFamily="18" charset="0"/>
              </a:rPr>
              <a:t> for </a:t>
            </a:r>
            <a:r>
              <a:rPr lang="en-US" sz="2500" b="1" dirty="0">
                <a:solidFill>
                  <a:srgbClr val="2501BF"/>
                </a:solidFill>
                <a:latin typeface="Times New Roman" panose="02020603050405020304" pitchFamily="18" charset="0"/>
                <a:cs typeface="Times New Roman" panose="02020603050405020304" pitchFamily="18" charset="0"/>
              </a:rPr>
              <a:t>privilege levels 0-2.</a:t>
            </a:r>
            <a:r>
              <a:rPr lang="en-GB" sz="2500" b="1" dirty="0">
                <a:solidFill>
                  <a:srgbClr val="2501BF"/>
                </a:solidFill>
                <a:latin typeface="Times New Roman" panose="02020603050405020304" pitchFamily="18" charset="0"/>
                <a:cs typeface="Times New Roman" panose="02020603050405020304" pitchFamily="18" charset="0"/>
              </a:rPr>
              <a:t> </a:t>
            </a:r>
          </a:p>
          <a:p>
            <a:pPr algn="just">
              <a:lnSpc>
                <a:spcPct val="100000"/>
              </a:lnSpc>
              <a:spcBef>
                <a:spcPts val="0"/>
              </a:spcBef>
              <a:spcAft>
                <a:spcPts val="0"/>
              </a:spcAft>
              <a:buFont typeface="Wingdings" panose="05000000000000000000" pitchFamily="2" charset="2"/>
              <a:buChar char="Ø"/>
            </a:pPr>
            <a:r>
              <a:rPr lang="en-GB" sz="2500" dirty="0">
                <a:solidFill>
                  <a:schemeClr val="tx1"/>
                </a:solidFill>
                <a:latin typeface="Times New Roman" panose="02020603050405020304" pitchFamily="18" charset="0"/>
                <a:cs typeface="Times New Roman" panose="02020603050405020304" pitchFamily="18" charset="0"/>
              </a:rPr>
              <a:t> These stack pointers consist of a logical address made up of the segment selector for the stack segment </a:t>
            </a:r>
            <a:r>
              <a:rPr lang="en-GB" sz="2500" b="1" dirty="0">
                <a:solidFill>
                  <a:schemeClr val="tx1"/>
                </a:solidFill>
                <a:latin typeface="Times New Roman" panose="02020603050405020304" pitchFamily="18" charset="0"/>
                <a:cs typeface="Times New Roman" panose="02020603050405020304" pitchFamily="18" charset="0"/>
              </a:rPr>
              <a:t>(SS0, SS1, and SS2</a:t>
            </a:r>
            <a:r>
              <a:rPr lang="en-GB" sz="2500" dirty="0">
                <a:solidFill>
                  <a:schemeClr val="tx1"/>
                </a:solidFill>
                <a:latin typeface="Times New Roman" panose="02020603050405020304" pitchFamily="18" charset="0"/>
                <a:cs typeface="Times New Roman" panose="02020603050405020304" pitchFamily="18" charset="0"/>
              </a:rPr>
              <a:t>) and an  </a:t>
            </a:r>
            <a:r>
              <a:rPr lang="en-GB" sz="2500" b="1" dirty="0">
                <a:solidFill>
                  <a:schemeClr val="tx1"/>
                </a:solidFill>
                <a:latin typeface="Times New Roman" panose="02020603050405020304" pitchFamily="18" charset="0"/>
                <a:cs typeface="Times New Roman" panose="02020603050405020304" pitchFamily="18" charset="0"/>
              </a:rPr>
              <a:t>offset into the stack </a:t>
            </a:r>
            <a:r>
              <a:rPr lang="en-GB" sz="2500" dirty="0">
                <a:solidFill>
                  <a:schemeClr val="tx1"/>
                </a:solidFill>
                <a:latin typeface="Times New Roman" panose="02020603050405020304" pitchFamily="18" charset="0"/>
                <a:cs typeface="Times New Roman" panose="02020603050405020304" pitchFamily="18" charset="0"/>
              </a:rPr>
              <a:t>(</a:t>
            </a:r>
            <a:r>
              <a:rPr lang="en-GB" sz="2500" b="1" dirty="0">
                <a:solidFill>
                  <a:srgbClr val="C00000"/>
                </a:solidFill>
                <a:latin typeface="Times New Roman" panose="02020603050405020304" pitchFamily="18" charset="0"/>
                <a:cs typeface="Times New Roman" panose="02020603050405020304" pitchFamily="18" charset="0"/>
              </a:rPr>
              <a:t>ESP0, ESP1, and ESP2</a:t>
            </a:r>
            <a:r>
              <a:rPr lang="en-GB" sz="2500" dirty="0">
                <a:solidFill>
                  <a:schemeClr val="tx1"/>
                </a:solidFill>
                <a:latin typeface="Times New Roman" panose="02020603050405020304" pitchFamily="18" charset="0"/>
                <a:cs typeface="Times New Roman" panose="02020603050405020304" pitchFamily="18" charset="0"/>
              </a:rPr>
              <a:t>). Note that the values in these fields are static for a particular task; whereas, </a:t>
            </a:r>
            <a:r>
              <a:rPr lang="en-GB" sz="2500" b="1" dirty="0">
                <a:solidFill>
                  <a:schemeClr val="tx1"/>
                </a:solidFill>
                <a:latin typeface="Times New Roman" panose="02020603050405020304" pitchFamily="18" charset="0"/>
                <a:cs typeface="Times New Roman" panose="02020603050405020304" pitchFamily="18" charset="0"/>
              </a:rPr>
              <a:t>the SS and ESP values will change if stack switching </a:t>
            </a:r>
            <a:r>
              <a:rPr lang="en-IN" sz="2500" b="1" dirty="0">
                <a:solidFill>
                  <a:schemeClr val="tx1"/>
                </a:solidFill>
                <a:latin typeface="Times New Roman" panose="02020603050405020304" pitchFamily="18" charset="0"/>
                <a:cs typeface="Times New Roman" panose="02020603050405020304" pitchFamily="18" charset="0"/>
              </a:rPr>
              <a:t>occurs within the task.</a:t>
            </a:r>
            <a:endParaRPr lang="en-US" sz="2500" b="1" dirty="0">
              <a:solidFill>
                <a:schemeClr val="tx1"/>
              </a:solidFill>
              <a:latin typeface="Times New Roman" panose="02020603050405020304" pitchFamily="18" charset="0"/>
              <a:cs typeface="Times New Roman" panose="02020603050405020304" pitchFamily="18" charset="0"/>
            </a:endParaRPr>
          </a:p>
          <a:p>
            <a:pPr marL="342900" lvl="1" indent="-342900" algn="just">
              <a:lnSpc>
                <a:spcPct val="100000"/>
              </a:lnSpc>
              <a:spcBef>
                <a:spcPts val="0"/>
              </a:spcBef>
              <a:spcAft>
                <a:spcPts val="0"/>
              </a:spcAft>
              <a:buFont typeface="Wingdings" panose="05000000000000000000" pitchFamily="2" charset="2"/>
              <a:buChar char="Ø"/>
            </a:pPr>
            <a:r>
              <a:rPr lang="en-US" sz="2500" dirty="0">
                <a:solidFill>
                  <a:schemeClr val="tx1"/>
                </a:solidFill>
                <a:latin typeface="Times New Roman" panose="02020603050405020304" pitchFamily="18" charset="0"/>
                <a:cs typeface="Times New Roman" panose="02020603050405020304" pitchFamily="18" charset="0"/>
              </a:rPr>
              <a:t>The </a:t>
            </a:r>
            <a:r>
              <a:rPr lang="en-US" sz="2500" b="1" dirty="0">
                <a:solidFill>
                  <a:srgbClr val="C00000"/>
                </a:solidFill>
                <a:latin typeface="Times New Roman" panose="02020603050405020304" pitchFamily="18" charset="0"/>
                <a:cs typeface="Times New Roman" panose="02020603050405020304" pitchFamily="18" charset="0"/>
              </a:rPr>
              <a:t>T-bit </a:t>
            </a:r>
            <a:r>
              <a:rPr lang="en-US" sz="2500" dirty="0">
                <a:solidFill>
                  <a:schemeClr val="tx1"/>
                </a:solidFill>
                <a:latin typeface="Times New Roman" panose="02020603050405020304" pitchFamily="18" charset="0"/>
                <a:cs typeface="Times New Roman" panose="02020603050405020304" pitchFamily="18" charset="0"/>
              </a:rPr>
              <a:t>(</a:t>
            </a:r>
            <a:r>
              <a:rPr lang="en-US" sz="2500" b="1" dirty="0">
                <a:solidFill>
                  <a:schemeClr val="tx1"/>
                </a:solidFill>
                <a:latin typeface="Times New Roman" panose="02020603050405020304" pitchFamily="18" charset="0"/>
                <a:cs typeface="Times New Roman" panose="02020603050405020304" pitchFamily="18" charset="0"/>
              </a:rPr>
              <a:t>debug trap bit</a:t>
            </a:r>
            <a:r>
              <a:rPr lang="en-US" sz="2500" dirty="0">
                <a:solidFill>
                  <a:schemeClr val="tx1"/>
                </a:solidFill>
                <a:latin typeface="Times New Roman" panose="02020603050405020304" pitchFamily="18" charset="0"/>
                <a:cs typeface="Times New Roman" panose="02020603050405020304" pitchFamily="18" charset="0"/>
              </a:rPr>
              <a:t>) which causes the processor to raise a debug exception when a task switch occurs. </a:t>
            </a:r>
          </a:p>
          <a:p>
            <a:pPr marL="0" lvl="1" indent="0">
              <a:lnSpc>
                <a:spcPct val="100000"/>
              </a:lnSpc>
              <a:spcBef>
                <a:spcPts val="0"/>
              </a:spcBef>
              <a:spcAft>
                <a:spcPts val="0"/>
              </a:spcAft>
            </a:pPr>
            <a:endParaRPr lang="en-US" sz="3200" dirty="0">
              <a:solidFill>
                <a:schemeClr val="tx1"/>
              </a:solidFill>
              <a:latin typeface="Times New Roman" panose="02020603050405020304" pitchFamily="18" charset="0"/>
              <a:cs typeface="Times New Roman" panose="02020603050405020304" pitchFamily="18" charset="0"/>
            </a:endParaRPr>
          </a:p>
          <a:p>
            <a:pPr marL="0" lvl="1" indent="0">
              <a:lnSpc>
                <a:spcPct val="100000"/>
              </a:lnSpc>
              <a:spcBef>
                <a:spcPts val="0"/>
              </a:spcBef>
              <a:spcAft>
                <a:spcPts val="0"/>
              </a:spcAft>
            </a:pP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64580" y="31146"/>
            <a:ext cx="712334" cy="581883"/>
          </a:xfrm>
          <a:prstGeom prst="rect">
            <a:avLst/>
          </a:prstGeom>
          <a:noFill/>
          <a:ln w="9525">
            <a:noFill/>
            <a:miter lim="800000"/>
            <a:headEnd/>
            <a:tailEnd/>
          </a:ln>
        </p:spPr>
      </p:pic>
      <p:sp>
        <p:nvSpPr>
          <p:cNvPr id="6" name="Rectangle 5"/>
          <p:cNvSpPr/>
          <p:nvPr/>
        </p:nvSpPr>
        <p:spPr>
          <a:xfrm>
            <a:off x="3141091" y="-124984"/>
            <a:ext cx="3174267" cy="1015663"/>
          </a:xfrm>
          <a:prstGeom prst="rect">
            <a:avLst/>
          </a:prstGeom>
        </p:spPr>
        <p:txBody>
          <a:bodyPr wrap="none">
            <a:spAutoFit/>
          </a:bodyPr>
          <a:lstStyle/>
          <a:p>
            <a:r>
              <a:rPr lang="en-US" sz="6000" dirty="0">
                <a:solidFill>
                  <a:srgbClr val="C00000"/>
                </a:solidFill>
                <a:latin typeface="Times New Roman" panose="02020603050405020304" pitchFamily="18" charset="0"/>
                <a:cs typeface="Times New Roman" panose="02020603050405020304" pitchFamily="18" charset="0"/>
              </a:rPr>
              <a:t>Static set </a:t>
            </a:r>
          </a:p>
        </p:txBody>
      </p:sp>
      <p:sp>
        <p:nvSpPr>
          <p:cNvPr id="7" name="Date Placeholder 6"/>
          <p:cNvSpPr>
            <a:spLocks noGrp="1"/>
          </p:cNvSpPr>
          <p:nvPr>
            <p:ph type="dt" sz="half" idx="10"/>
          </p:nvPr>
        </p:nvSpPr>
        <p:spPr/>
        <p:txBody>
          <a:bodyPr/>
          <a:lstStyle/>
          <a:p>
            <a:pPr>
              <a:defRPr/>
            </a:pPr>
            <a:fld id="{9A48EF57-C81B-435E-821B-164E92779F38}"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71623" y="688507"/>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38866" y="101897"/>
            <a:ext cx="9326562" cy="659402"/>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Static set       </a:t>
            </a:r>
            <a:r>
              <a:rPr lang="en-US" dirty="0" err="1">
                <a:solidFill>
                  <a:schemeClr val="tx1"/>
                </a:solidFill>
                <a:latin typeface="Times New Roman" panose="02020603050405020304" pitchFamily="18" charset="0"/>
                <a:cs typeface="Times New Roman" panose="02020603050405020304" pitchFamily="18" charset="0"/>
              </a:rPr>
              <a:t>cont</a:t>
            </a:r>
            <a:r>
              <a:rPr lang="en-US"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4294967295"/>
          </p:nvPr>
        </p:nvSpPr>
        <p:spPr>
          <a:xfrm>
            <a:off x="696731" y="825395"/>
            <a:ext cx="11059840" cy="5505950"/>
          </a:xfrm>
        </p:spPr>
        <p:txBody>
          <a:bodyPr/>
          <a:lstStyle/>
          <a:p>
            <a:pPr lvl="1">
              <a:lnSpc>
                <a:spcPct val="100000"/>
              </a:lnSpc>
              <a:buFont typeface="Wingdings" panose="05000000000000000000" pitchFamily="2" charset="2"/>
              <a:buChar char="Ø"/>
            </a:pPr>
            <a:r>
              <a:rPr lang="en-US" sz="3600" b="1" dirty="0">
                <a:solidFill>
                  <a:srgbClr val="C00000"/>
                </a:solidFill>
                <a:latin typeface="Times New Roman" panose="02020603050405020304" pitchFamily="18" charset="0"/>
                <a:cs typeface="Times New Roman" panose="02020603050405020304" pitchFamily="18" charset="0"/>
              </a:rPr>
              <a:t>The I/O map base address</a:t>
            </a:r>
          </a:p>
          <a:p>
            <a:pPr lvl="2"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Contains a </a:t>
            </a:r>
            <a:r>
              <a:rPr lang="en-US" sz="3200" b="1" dirty="0">
                <a:solidFill>
                  <a:schemeClr val="tx1"/>
                </a:solidFill>
                <a:latin typeface="Times New Roman" panose="02020603050405020304" pitchFamily="18" charset="0"/>
                <a:cs typeface="Times New Roman" panose="02020603050405020304" pitchFamily="18" charset="0"/>
              </a:rPr>
              <a:t>16-bit offset </a:t>
            </a:r>
            <a:r>
              <a:rPr lang="en-US" sz="3200" dirty="0">
                <a:solidFill>
                  <a:schemeClr val="tx1"/>
                </a:solidFill>
                <a:latin typeface="Times New Roman" panose="02020603050405020304" pitchFamily="18" charset="0"/>
                <a:cs typeface="Times New Roman" panose="02020603050405020304" pitchFamily="18" charset="0"/>
              </a:rPr>
              <a:t>from the base of the TSS to the </a:t>
            </a:r>
            <a:r>
              <a:rPr lang="en-US" sz="3200" b="1" dirty="0">
                <a:solidFill>
                  <a:schemeClr val="tx1"/>
                </a:solidFill>
                <a:latin typeface="Times New Roman" panose="02020603050405020304" pitchFamily="18" charset="0"/>
                <a:cs typeface="Times New Roman" panose="02020603050405020304" pitchFamily="18" charset="0"/>
              </a:rPr>
              <a:t>I/O permission bit map</a:t>
            </a:r>
            <a:r>
              <a:rPr lang="en-US" sz="3200" dirty="0">
                <a:solidFill>
                  <a:schemeClr val="tx1"/>
                </a:solidFill>
                <a:latin typeface="Times New Roman" panose="02020603050405020304" pitchFamily="18" charset="0"/>
                <a:cs typeface="Times New Roman" panose="02020603050405020304" pitchFamily="18" charset="0"/>
              </a:rPr>
              <a:t> and </a:t>
            </a:r>
            <a:r>
              <a:rPr lang="en-US" sz="3200" b="1" dirty="0">
                <a:solidFill>
                  <a:schemeClr val="tx1"/>
                </a:solidFill>
                <a:latin typeface="Times New Roman" panose="02020603050405020304" pitchFamily="18" charset="0"/>
                <a:cs typeface="Times New Roman" panose="02020603050405020304" pitchFamily="18" charset="0"/>
              </a:rPr>
              <a:t>interrupt redirection bitmap.</a:t>
            </a:r>
          </a:p>
          <a:p>
            <a:pPr lvl="2" algn="just">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 When </a:t>
            </a:r>
            <a:r>
              <a:rPr lang="en-US" sz="3200" dirty="0">
                <a:solidFill>
                  <a:srgbClr val="C00000"/>
                </a:solidFill>
                <a:latin typeface="Times New Roman" panose="02020603050405020304" pitchFamily="18" charset="0"/>
                <a:cs typeface="Times New Roman" panose="02020603050405020304" pitchFamily="18" charset="0"/>
              </a:rPr>
              <a:t>present</a:t>
            </a:r>
            <a:r>
              <a:rPr lang="en-US" sz="3200" dirty="0">
                <a:solidFill>
                  <a:schemeClr val="tx1"/>
                </a:solidFill>
                <a:latin typeface="Times New Roman" panose="02020603050405020304" pitchFamily="18" charset="0"/>
                <a:cs typeface="Times New Roman" panose="02020603050405020304" pitchFamily="18" charset="0"/>
              </a:rPr>
              <a:t>, these maps are </a:t>
            </a:r>
            <a:r>
              <a:rPr lang="en-US" sz="3200" b="1" dirty="0">
                <a:solidFill>
                  <a:schemeClr val="tx1"/>
                </a:solidFill>
                <a:latin typeface="Times New Roman" panose="02020603050405020304" pitchFamily="18" charset="0"/>
                <a:cs typeface="Times New Roman" panose="02020603050405020304" pitchFamily="18" charset="0"/>
              </a:rPr>
              <a:t>store</a:t>
            </a:r>
            <a:r>
              <a:rPr lang="en-US" sz="3200" dirty="0">
                <a:solidFill>
                  <a:schemeClr val="tx1"/>
                </a:solidFill>
                <a:latin typeface="Times New Roman" panose="02020603050405020304" pitchFamily="18" charset="0"/>
                <a:cs typeface="Times New Roman" panose="02020603050405020304" pitchFamily="18" charset="0"/>
              </a:rPr>
              <a:t>d in the TSS at </a:t>
            </a:r>
            <a:r>
              <a:rPr lang="en-US" sz="3200" b="1" dirty="0">
                <a:solidFill>
                  <a:srgbClr val="2501BF"/>
                </a:solidFill>
                <a:latin typeface="Times New Roman" panose="02020603050405020304" pitchFamily="18" charset="0"/>
                <a:cs typeface="Times New Roman" panose="02020603050405020304" pitchFamily="18" charset="0"/>
              </a:rPr>
              <a:t>higher addresses.</a:t>
            </a:r>
          </a:p>
          <a:p>
            <a:pPr lvl="2" algn="just">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I/O map base address points to the beginning of the I/O permission bit map and the end of the interrupt redirection bit map.</a:t>
            </a:r>
          </a:p>
          <a:p>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5" name="Picture 6"/>
          <p:cNvPicPr>
            <a:picLocks noChangeAspect="1"/>
          </p:cNvPicPr>
          <p:nvPr/>
        </p:nvPicPr>
        <p:blipFill>
          <a:blip r:embed="rId2" cstate="print"/>
          <a:srcRect/>
          <a:stretch>
            <a:fillRect/>
          </a:stretch>
        </p:blipFill>
        <p:spPr bwMode="auto">
          <a:xfrm>
            <a:off x="76451" y="68957"/>
            <a:ext cx="620280" cy="66436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95244657-640E-4FC5-B581-D6B14498AE32}"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23</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86927" y="715162"/>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699659" y="-7937"/>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5726" y="340034"/>
            <a:ext cx="5381899" cy="6183744"/>
          </a:xfrm>
          <a:prstGeom prst="rect">
            <a:avLst/>
          </a:prstGeom>
        </p:spPr>
        <p:txBody>
          <a:bodyPr vert="horz" wrap="square" lIns="0" tIns="0" rIns="0" bIns="0" rtlCol="0">
            <a:spAutoFit/>
          </a:bodyPr>
          <a:lstStyle/>
          <a:p>
            <a:pPr marL="1012190">
              <a:lnSpc>
                <a:spcPct val="100000"/>
              </a:lnSpc>
            </a:pPr>
            <a:r>
              <a:rPr sz="3200" b="1" spc="-5" dirty="0">
                <a:solidFill>
                  <a:srgbClr val="C00000"/>
                </a:solidFill>
                <a:latin typeface="Times New Roman" panose="02020603050405020304" pitchFamily="18" charset="0"/>
                <a:cs typeface="Times New Roman" panose="02020603050405020304" pitchFamily="18" charset="0"/>
              </a:rPr>
              <a:t>Dynamic</a:t>
            </a:r>
            <a:r>
              <a:rPr sz="3200" b="1" spc="-100" dirty="0">
                <a:solidFill>
                  <a:srgbClr val="C00000"/>
                </a:solidFill>
                <a:latin typeface="Times New Roman" panose="02020603050405020304" pitchFamily="18" charset="0"/>
                <a:cs typeface="Times New Roman" panose="02020603050405020304" pitchFamily="18" charset="0"/>
              </a:rPr>
              <a:t> </a:t>
            </a:r>
            <a:r>
              <a:rPr sz="3200" b="1" dirty="0">
                <a:solidFill>
                  <a:srgbClr val="C00000"/>
                </a:solidFill>
                <a:latin typeface="Times New Roman" panose="02020603050405020304" pitchFamily="18" charset="0"/>
                <a:cs typeface="Times New Roman" panose="02020603050405020304" pitchFamily="18" charset="0"/>
              </a:rPr>
              <a:t>set</a:t>
            </a:r>
            <a:endParaRPr sz="3200" dirty="0">
              <a:solidFill>
                <a:srgbClr val="C00000"/>
              </a:solidFill>
              <a:latin typeface="Times New Roman" panose="02020603050405020304" pitchFamily="18" charset="0"/>
              <a:cs typeface="Times New Roman" panose="02020603050405020304" pitchFamily="18" charset="0"/>
            </a:endParaRPr>
          </a:p>
          <a:p>
            <a:pPr marL="469900" marR="5080" indent="-457200" algn="just">
              <a:lnSpc>
                <a:spcPct val="100000"/>
              </a:lnSpc>
              <a:spcBef>
                <a:spcPts val="509"/>
              </a:spcBef>
              <a:buClr>
                <a:srgbClr val="0AD0D9"/>
              </a:buClr>
              <a:buSzPct val="95000"/>
              <a:buFont typeface="Wingdings" panose="05000000000000000000" pitchFamily="2" charset="2"/>
              <a:buChar char="Ø"/>
              <a:tabLst>
                <a:tab pos="287020" algn="l"/>
              </a:tabLst>
            </a:pPr>
            <a:r>
              <a:rPr sz="2500" spc="-10" dirty="0">
                <a:latin typeface="Times New Roman" panose="02020603050405020304" pitchFamily="18" charset="0"/>
                <a:cs typeface="Times New Roman" panose="02020603050405020304" pitchFamily="18" charset="0"/>
              </a:rPr>
              <a:t>where </a:t>
            </a:r>
            <a:r>
              <a:rPr sz="2500" b="1" spc="-10" dirty="0">
                <a:latin typeface="Times New Roman" panose="02020603050405020304" pitchFamily="18" charset="0"/>
                <a:cs typeface="Times New Roman" panose="02020603050405020304" pitchFamily="18" charset="0"/>
              </a:rPr>
              <a:t>processor updates</a:t>
            </a:r>
            <a:r>
              <a:rPr sz="2500" spc="-10" dirty="0">
                <a:latin typeface="Times New Roman" panose="02020603050405020304" pitchFamily="18" charset="0"/>
                <a:cs typeface="Times New Roman" panose="02020603050405020304" pitchFamily="18" charset="0"/>
              </a:rPr>
              <a:t>  with each switch from the  task.</a:t>
            </a:r>
          </a:p>
          <a:p>
            <a:pPr marL="355600" marR="246379" indent="-342900" algn="just">
              <a:lnSpc>
                <a:spcPct val="100000"/>
              </a:lnSpc>
              <a:buClr>
                <a:srgbClr val="0AD0D9"/>
              </a:buClr>
              <a:buSzPct val="94444"/>
              <a:buFont typeface="Wingdings" panose="05000000000000000000" pitchFamily="2" charset="2"/>
              <a:buChar char="Ø"/>
              <a:tabLst>
                <a:tab pos="338455" algn="l"/>
                <a:tab pos="339090" algn="l"/>
              </a:tabLst>
            </a:pPr>
            <a:r>
              <a:rPr sz="2500" b="1" dirty="0">
                <a:solidFill>
                  <a:srgbClr val="FF0000"/>
                </a:solidFill>
                <a:latin typeface="Times New Roman" panose="02020603050405020304" pitchFamily="18" charset="0"/>
                <a:cs typeface="Times New Roman" panose="02020603050405020304" pitchFamily="18" charset="0"/>
              </a:rPr>
              <a:t>This set includes the fields</a:t>
            </a:r>
            <a:r>
              <a:rPr sz="2500" b="1" spc="-190" dirty="0">
                <a:solidFill>
                  <a:srgbClr val="FF0000"/>
                </a:solidFill>
                <a:latin typeface="Times New Roman" panose="02020603050405020304" pitchFamily="18" charset="0"/>
                <a:cs typeface="Times New Roman" panose="02020603050405020304" pitchFamily="18" charset="0"/>
              </a:rPr>
              <a:t> </a:t>
            </a:r>
            <a:r>
              <a:rPr sz="2500" b="1" spc="-5" dirty="0">
                <a:solidFill>
                  <a:srgbClr val="FF0000"/>
                </a:solidFill>
                <a:latin typeface="Times New Roman" panose="02020603050405020304" pitchFamily="18" charset="0"/>
                <a:cs typeface="Times New Roman" panose="02020603050405020304" pitchFamily="18" charset="0"/>
              </a:rPr>
              <a:t>that  </a:t>
            </a:r>
            <a:r>
              <a:rPr sz="2500" b="1" spc="-10" dirty="0">
                <a:solidFill>
                  <a:srgbClr val="FF0000"/>
                </a:solidFill>
                <a:latin typeface="Times New Roman" panose="02020603050405020304" pitchFamily="18" charset="0"/>
                <a:cs typeface="Times New Roman" panose="02020603050405020304" pitchFamily="18" charset="0"/>
              </a:rPr>
              <a:t>store:</a:t>
            </a:r>
            <a:r>
              <a:rPr lang="en-GB" sz="2500" b="1" spc="-10" dirty="0">
                <a:solidFill>
                  <a:srgbClr val="FF0000"/>
                </a:solidFill>
                <a:latin typeface="Times New Roman" panose="02020603050405020304" pitchFamily="18" charset="0"/>
                <a:cs typeface="Times New Roman" panose="02020603050405020304" pitchFamily="18" charset="0"/>
              </a:rPr>
              <a:t> </a:t>
            </a:r>
            <a:r>
              <a:rPr lang="en-GB" sz="2500" spc="-5" dirty="0">
                <a:latin typeface="Times New Roman" panose="02020603050405020304" pitchFamily="18" charset="0"/>
                <a:cs typeface="Times New Roman" panose="02020603050405020304" pitchFamily="18" charset="0"/>
              </a:rPr>
              <a:t>The </a:t>
            </a:r>
            <a:r>
              <a:rPr lang="en-GB" sz="2500" b="1" spc="-10" dirty="0">
                <a:solidFill>
                  <a:srgbClr val="2501BF"/>
                </a:solidFill>
                <a:latin typeface="Times New Roman" panose="02020603050405020304" pitchFamily="18" charset="0"/>
                <a:cs typeface="Times New Roman" panose="02020603050405020304" pitchFamily="18" charset="0"/>
              </a:rPr>
              <a:t>general </a:t>
            </a:r>
            <a:r>
              <a:rPr lang="en-GB" sz="2500" b="1" spc="-15" dirty="0">
                <a:solidFill>
                  <a:srgbClr val="2501BF"/>
                </a:solidFill>
                <a:latin typeface="Times New Roman" panose="02020603050405020304" pitchFamily="18" charset="0"/>
                <a:cs typeface="Times New Roman" panose="02020603050405020304" pitchFamily="18" charset="0"/>
              </a:rPr>
              <a:t>registers </a:t>
            </a:r>
            <a:r>
              <a:rPr lang="en-GB" sz="2500" spc="-10" dirty="0">
                <a:latin typeface="Times New Roman" panose="02020603050405020304" pitchFamily="18" charset="0"/>
                <a:cs typeface="Times New Roman" panose="02020603050405020304" pitchFamily="18" charset="0"/>
              </a:rPr>
              <a:t>(EAX, ECX,  EDX, EBX, </a:t>
            </a:r>
            <a:r>
              <a:rPr lang="en-GB" sz="2500" spc="-65" dirty="0">
                <a:latin typeface="Times New Roman" panose="02020603050405020304" pitchFamily="18" charset="0"/>
                <a:cs typeface="Times New Roman" panose="02020603050405020304" pitchFamily="18" charset="0"/>
              </a:rPr>
              <a:t>ESP, </a:t>
            </a:r>
            <a:r>
              <a:rPr lang="en-GB" sz="2500" spc="-60" dirty="0">
                <a:latin typeface="Times New Roman" panose="02020603050405020304" pitchFamily="18" charset="0"/>
                <a:cs typeface="Times New Roman" panose="02020603050405020304" pitchFamily="18" charset="0"/>
              </a:rPr>
              <a:t>EBP, </a:t>
            </a:r>
            <a:r>
              <a:rPr lang="en-GB" sz="2500" spc="-5" dirty="0">
                <a:latin typeface="Times New Roman" panose="02020603050405020304" pitchFamily="18" charset="0"/>
                <a:cs typeface="Times New Roman" panose="02020603050405020304" pitchFamily="18" charset="0"/>
              </a:rPr>
              <a:t>ESI,</a:t>
            </a:r>
            <a:r>
              <a:rPr lang="en-GB" sz="2500" spc="65" dirty="0">
                <a:latin typeface="Times New Roman" panose="02020603050405020304" pitchFamily="18" charset="0"/>
                <a:cs typeface="Times New Roman" panose="02020603050405020304" pitchFamily="18" charset="0"/>
              </a:rPr>
              <a:t> </a:t>
            </a:r>
            <a:r>
              <a:rPr lang="en-GB" sz="2500" spc="-5" dirty="0">
                <a:latin typeface="Times New Roman" panose="02020603050405020304" pitchFamily="18" charset="0"/>
                <a:cs typeface="Times New Roman" panose="02020603050405020304" pitchFamily="18" charset="0"/>
              </a:rPr>
              <a:t>EDI).</a:t>
            </a:r>
            <a:endParaRPr lang="en-GB" sz="2500" dirty="0">
              <a:latin typeface="Times New Roman" panose="02020603050405020304" pitchFamily="18" charset="0"/>
              <a:cs typeface="Times New Roman" panose="02020603050405020304" pitchFamily="18" charset="0"/>
            </a:endParaRPr>
          </a:p>
          <a:p>
            <a:pPr marL="355600" marR="13462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2500" spc="-5" dirty="0">
                <a:latin typeface="Times New Roman" panose="02020603050405020304" pitchFamily="18" charset="0"/>
                <a:cs typeface="Times New Roman" panose="02020603050405020304" pitchFamily="18" charset="0"/>
              </a:rPr>
              <a:t>The </a:t>
            </a:r>
            <a:r>
              <a:rPr lang="en-GB" sz="2500" b="1" dirty="0">
                <a:solidFill>
                  <a:srgbClr val="2501BF"/>
                </a:solidFill>
                <a:latin typeface="Times New Roman" panose="02020603050405020304" pitchFamily="18" charset="0"/>
                <a:cs typeface="Times New Roman" panose="02020603050405020304" pitchFamily="18" charset="0"/>
              </a:rPr>
              <a:t>segment </a:t>
            </a:r>
            <a:r>
              <a:rPr lang="en-GB" sz="2500" b="1" spc="-15" dirty="0">
                <a:solidFill>
                  <a:srgbClr val="2501BF"/>
                </a:solidFill>
                <a:latin typeface="Times New Roman" panose="02020603050405020304" pitchFamily="18" charset="0"/>
                <a:cs typeface="Times New Roman" panose="02020603050405020304" pitchFamily="18" charset="0"/>
              </a:rPr>
              <a:t>regist</a:t>
            </a:r>
            <a:r>
              <a:rPr lang="en-GB" sz="2500" b="1" spc="-15" dirty="0">
                <a:latin typeface="Times New Roman" panose="02020603050405020304" pitchFamily="18" charset="0"/>
                <a:cs typeface="Times New Roman" panose="02020603050405020304" pitchFamily="18" charset="0"/>
              </a:rPr>
              <a:t>ers </a:t>
            </a:r>
            <a:r>
              <a:rPr lang="en-GB" sz="2500" spc="-10" dirty="0">
                <a:latin typeface="Times New Roman" panose="02020603050405020304" pitchFamily="18" charset="0"/>
                <a:cs typeface="Times New Roman" panose="02020603050405020304" pitchFamily="18" charset="0"/>
              </a:rPr>
              <a:t>(ES, </a:t>
            </a:r>
            <a:r>
              <a:rPr lang="en-GB" sz="2500" spc="-5" dirty="0">
                <a:latin typeface="Times New Roman" panose="02020603050405020304" pitchFamily="18" charset="0"/>
                <a:cs typeface="Times New Roman" panose="02020603050405020304" pitchFamily="18" charset="0"/>
              </a:rPr>
              <a:t>CS, </a:t>
            </a:r>
            <a:r>
              <a:rPr lang="en-GB" sz="2500" dirty="0">
                <a:latin typeface="Times New Roman" panose="02020603050405020304" pitchFamily="18" charset="0"/>
                <a:cs typeface="Times New Roman" panose="02020603050405020304" pitchFamily="18" charset="0"/>
              </a:rPr>
              <a:t>SS,  </a:t>
            </a:r>
            <a:r>
              <a:rPr lang="en-GB" sz="2500" spc="-5" dirty="0">
                <a:latin typeface="Times New Roman" panose="02020603050405020304" pitchFamily="18" charset="0"/>
                <a:cs typeface="Times New Roman" panose="02020603050405020304" pitchFamily="18" charset="0"/>
              </a:rPr>
              <a:t>DS, </a:t>
            </a:r>
            <a:r>
              <a:rPr lang="en-GB" sz="2500" spc="-10" dirty="0">
                <a:latin typeface="Times New Roman" panose="02020603050405020304" pitchFamily="18" charset="0"/>
                <a:cs typeface="Times New Roman" panose="02020603050405020304" pitchFamily="18" charset="0"/>
              </a:rPr>
              <a:t>FS,</a:t>
            </a:r>
            <a:r>
              <a:rPr lang="en-GB" sz="2500" spc="-60" dirty="0">
                <a:latin typeface="Times New Roman" panose="02020603050405020304" pitchFamily="18" charset="0"/>
                <a:cs typeface="Times New Roman" panose="02020603050405020304" pitchFamily="18" charset="0"/>
              </a:rPr>
              <a:t> </a:t>
            </a:r>
            <a:r>
              <a:rPr lang="en-GB" sz="2500" spc="-5" dirty="0">
                <a:latin typeface="Times New Roman" panose="02020603050405020304" pitchFamily="18" charset="0"/>
                <a:cs typeface="Times New Roman" panose="02020603050405020304" pitchFamily="18" charset="0"/>
              </a:rPr>
              <a:t>GS).</a:t>
            </a:r>
            <a:endParaRPr lang="en-GB" sz="25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2500" spc="-5" dirty="0">
                <a:latin typeface="Times New Roman" panose="02020603050405020304" pitchFamily="18" charset="0"/>
                <a:cs typeface="Times New Roman" panose="02020603050405020304" pitchFamily="18" charset="0"/>
              </a:rPr>
              <a:t>The </a:t>
            </a:r>
            <a:r>
              <a:rPr lang="en-GB" sz="2500" b="1" dirty="0">
                <a:solidFill>
                  <a:srgbClr val="2501BF"/>
                </a:solidFill>
                <a:latin typeface="Times New Roman" panose="02020603050405020304" pitchFamily="18" charset="0"/>
                <a:cs typeface="Times New Roman" panose="02020603050405020304" pitchFamily="18" charset="0"/>
              </a:rPr>
              <a:t>flags </a:t>
            </a:r>
            <a:r>
              <a:rPr lang="en-GB" sz="2500" b="1" spc="-10" dirty="0">
                <a:solidFill>
                  <a:srgbClr val="2501BF"/>
                </a:solidFill>
                <a:latin typeface="Times New Roman" panose="02020603050405020304" pitchFamily="18" charset="0"/>
                <a:cs typeface="Times New Roman" panose="02020603050405020304" pitchFamily="18" charset="0"/>
              </a:rPr>
              <a:t>register</a:t>
            </a:r>
            <a:r>
              <a:rPr lang="en-GB" sz="2500" b="1" spc="-55" dirty="0">
                <a:solidFill>
                  <a:srgbClr val="2501BF"/>
                </a:solidFill>
                <a:latin typeface="Times New Roman" panose="02020603050405020304" pitchFamily="18" charset="0"/>
                <a:cs typeface="Times New Roman" panose="02020603050405020304" pitchFamily="18" charset="0"/>
              </a:rPr>
              <a:t> </a:t>
            </a:r>
            <a:r>
              <a:rPr lang="en-GB" sz="2500" spc="-5" dirty="0">
                <a:latin typeface="Times New Roman" panose="02020603050405020304" pitchFamily="18" charset="0"/>
                <a:cs typeface="Times New Roman" panose="02020603050405020304" pitchFamily="18" charset="0"/>
              </a:rPr>
              <a:t>(EFLAGS).</a:t>
            </a:r>
            <a:endParaRPr lang="en-GB" sz="25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2500" spc="-5" dirty="0">
                <a:latin typeface="Times New Roman" panose="02020603050405020304" pitchFamily="18" charset="0"/>
                <a:cs typeface="Times New Roman" panose="02020603050405020304" pitchFamily="18" charset="0"/>
              </a:rPr>
              <a:t>The </a:t>
            </a:r>
            <a:r>
              <a:rPr lang="en-GB" sz="2500" b="1" spc="-5" dirty="0">
                <a:solidFill>
                  <a:srgbClr val="2501BF"/>
                </a:solidFill>
                <a:latin typeface="Times New Roman" panose="02020603050405020304" pitchFamily="18" charset="0"/>
                <a:cs typeface="Times New Roman" panose="02020603050405020304" pitchFamily="18" charset="0"/>
              </a:rPr>
              <a:t>instruction </a:t>
            </a:r>
            <a:r>
              <a:rPr lang="en-GB" sz="2500" b="1" spc="-10" dirty="0">
                <a:solidFill>
                  <a:srgbClr val="2501BF"/>
                </a:solidFill>
                <a:latin typeface="Times New Roman" panose="02020603050405020304" pitchFamily="18" charset="0"/>
                <a:cs typeface="Times New Roman" panose="02020603050405020304" pitchFamily="18" charset="0"/>
              </a:rPr>
              <a:t>pointer</a:t>
            </a:r>
            <a:r>
              <a:rPr lang="en-GB" sz="2500" b="1" spc="15" dirty="0">
                <a:solidFill>
                  <a:srgbClr val="2501BF"/>
                </a:solidFill>
                <a:latin typeface="Times New Roman" panose="02020603050405020304" pitchFamily="18" charset="0"/>
                <a:cs typeface="Times New Roman" panose="02020603050405020304" pitchFamily="18" charset="0"/>
              </a:rPr>
              <a:t> </a:t>
            </a:r>
            <a:r>
              <a:rPr lang="en-GB" sz="2500" spc="-5" dirty="0">
                <a:latin typeface="Times New Roman" panose="02020603050405020304" pitchFamily="18" charset="0"/>
                <a:cs typeface="Times New Roman" panose="02020603050405020304" pitchFamily="18" charset="0"/>
              </a:rPr>
              <a:t>(EIP).</a:t>
            </a:r>
            <a:endParaRPr lang="en-GB" sz="25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434"/>
              </a:spcBef>
              <a:buClr>
                <a:srgbClr val="0AD0D9"/>
              </a:buClr>
              <a:buSzPct val="94444"/>
              <a:buFont typeface="Wingdings" panose="05000000000000000000" pitchFamily="2" charset="2"/>
              <a:buChar char="Ø"/>
              <a:tabLst>
                <a:tab pos="286385" algn="l"/>
                <a:tab pos="287020" algn="l"/>
              </a:tabLst>
            </a:pPr>
            <a:r>
              <a:rPr lang="en-GB" sz="2500" spc="-5" dirty="0">
                <a:latin typeface="Times New Roman" panose="02020603050405020304" pitchFamily="18" charset="0"/>
                <a:cs typeface="Times New Roman" panose="02020603050405020304" pitchFamily="18" charset="0"/>
              </a:rPr>
              <a:t>The </a:t>
            </a:r>
            <a:r>
              <a:rPr lang="en-GB" sz="2500" b="1" spc="-5" dirty="0">
                <a:solidFill>
                  <a:srgbClr val="2501BF"/>
                </a:solidFill>
                <a:latin typeface="Times New Roman" panose="02020603050405020304" pitchFamily="18" charset="0"/>
                <a:cs typeface="Times New Roman" panose="02020603050405020304" pitchFamily="18" charset="0"/>
              </a:rPr>
              <a:t>selector of </a:t>
            </a:r>
            <a:r>
              <a:rPr lang="en-GB" sz="2500" b="1" dirty="0">
                <a:solidFill>
                  <a:srgbClr val="2501BF"/>
                </a:solidFill>
                <a:latin typeface="Times New Roman" panose="02020603050405020304" pitchFamily="18" charset="0"/>
                <a:cs typeface="Times New Roman" panose="02020603050405020304" pitchFamily="18" charset="0"/>
              </a:rPr>
              <a:t>the </a:t>
            </a:r>
            <a:r>
              <a:rPr lang="en-GB" sz="2500" b="1" spc="-10" dirty="0">
                <a:solidFill>
                  <a:srgbClr val="2501BF"/>
                </a:solidFill>
                <a:latin typeface="Times New Roman" panose="02020603050405020304" pitchFamily="18" charset="0"/>
                <a:cs typeface="Times New Roman" panose="02020603050405020304" pitchFamily="18" charset="0"/>
              </a:rPr>
              <a:t>TSS </a:t>
            </a:r>
            <a:r>
              <a:rPr lang="en-GB" sz="2500" spc="-5" dirty="0">
                <a:latin typeface="Times New Roman" panose="02020603050405020304" pitchFamily="18" charset="0"/>
                <a:cs typeface="Times New Roman" panose="02020603050405020304" pitchFamily="18" charset="0"/>
              </a:rPr>
              <a:t>of </a:t>
            </a:r>
            <a:r>
              <a:rPr lang="en-GB" sz="2500" dirty="0">
                <a:latin typeface="Times New Roman" panose="02020603050405020304" pitchFamily="18" charset="0"/>
                <a:cs typeface="Times New Roman" panose="02020603050405020304" pitchFamily="18" charset="0"/>
              </a:rPr>
              <a:t>the  </a:t>
            </a:r>
            <a:r>
              <a:rPr lang="en-GB" sz="2500" spc="-5" dirty="0">
                <a:latin typeface="Times New Roman" panose="02020603050405020304" pitchFamily="18" charset="0"/>
                <a:cs typeface="Times New Roman" panose="02020603050405020304" pitchFamily="18" charset="0"/>
              </a:rPr>
              <a:t>previously </a:t>
            </a:r>
            <a:r>
              <a:rPr lang="en-GB" sz="2500" spc="-10" dirty="0">
                <a:latin typeface="Times New Roman" panose="02020603050405020304" pitchFamily="18" charset="0"/>
                <a:cs typeface="Times New Roman" panose="02020603050405020304" pitchFamily="18" charset="0"/>
              </a:rPr>
              <a:t>executing task (updated  </a:t>
            </a:r>
            <a:r>
              <a:rPr lang="en-GB" sz="2500" spc="-5" dirty="0">
                <a:latin typeface="Times New Roman" panose="02020603050405020304" pitchFamily="18" charset="0"/>
                <a:cs typeface="Times New Roman" panose="02020603050405020304" pitchFamily="18" charset="0"/>
              </a:rPr>
              <a:t>only </a:t>
            </a:r>
            <a:r>
              <a:rPr lang="en-GB" sz="2500" dirty="0">
                <a:latin typeface="Times New Roman" panose="02020603050405020304" pitchFamily="18" charset="0"/>
                <a:cs typeface="Times New Roman" panose="02020603050405020304" pitchFamily="18" charset="0"/>
              </a:rPr>
              <a:t>when a </a:t>
            </a:r>
            <a:r>
              <a:rPr lang="en-GB" sz="2500" spc="-5" dirty="0">
                <a:latin typeface="Times New Roman" panose="02020603050405020304" pitchFamily="18" charset="0"/>
                <a:cs typeface="Times New Roman" panose="02020603050405020304" pitchFamily="18" charset="0"/>
              </a:rPr>
              <a:t>return is</a:t>
            </a:r>
            <a:r>
              <a:rPr lang="en-GB" sz="2500" spc="15" dirty="0">
                <a:latin typeface="Times New Roman" panose="02020603050405020304" pitchFamily="18" charset="0"/>
                <a:cs typeface="Times New Roman" panose="02020603050405020304" pitchFamily="18" charset="0"/>
              </a:rPr>
              <a:t> </a:t>
            </a:r>
            <a:r>
              <a:rPr lang="en-GB" sz="2500" spc="-10" dirty="0">
                <a:latin typeface="Times New Roman" panose="02020603050405020304" pitchFamily="18" charset="0"/>
                <a:cs typeface="Times New Roman" panose="02020603050405020304" pitchFamily="18" charset="0"/>
              </a:rPr>
              <a:t>expected).</a:t>
            </a:r>
            <a:endParaRPr lang="en-GB" sz="2500" b="1" spc="-10" dirty="0">
              <a:solidFill>
                <a:srgbClr val="FF0000"/>
              </a:solidFill>
              <a:latin typeface="Times New Roman" panose="02020603050405020304" pitchFamily="18" charset="0"/>
              <a:cs typeface="Times New Roman" panose="02020603050405020304" pitchFamily="18" charset="0"/>
            </a:endParaRPr>
          </a:p>
          <a:p>
            <a:pPr marL="287020" marR="269240" indent="-274320">
              <a:lnSpc>
                <a:spcPct val="100000"/>
              </a:lnSpc>
              <a:spcBef>
                <a:spcPts val="439"/>
              </a:spcBef>
              <a:buClr>
                <a:srgbClr val="0AD0D9"/>
              </a:buClr>
              <a:buSzPct val="94444"/>
              <a:buFont typeface="Wingdings"/>
              <a:buChar char=""/>
              <a:tabLst>
                <a:tab pos="287020" algn="l"/>
              </a:tabLst>
            </a:pPr>
            <a:endParaRPr sz="2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520314" y="385256"/>
            <a:ext cx="5734594" cy="7071167"/>
          </a:xfrm>
          <a:prstGeom prst="rect">
            <a:avLst/>
          </a:prstGeom>
        </p:spPr>
        <p:txBody>
          <a:bodyPr vert="horz" wrap="square" lIns="0" tIns="0" rIns="0" bIns="0" rtlCol="0">
            <a:spAutoFit/>
          </a:bodyPr>
          <a:lstStyle/>
          <a:p>
            <a:pPr marL="1324610" algn="just">
              <a:lnSpc>
                <a:spcPct val="100000"/>
              </a:lnSpc>
            </a:pPr>
            <a:r>
              <a:rPr sz="3200" b="1" spc="-10" dirty="0">
                <a:solidFill>
                  <a:srgbClr val="C00000"/>
                </a:solidFill>
                <a:latin typeface="Times New Roman" panose="02020603050405020304" pitchFamily="18" charset="0"/>
                <a:cs typeface="Times New Roman" panose="02020603050405020304" pitchFamily="18" charset="0"/>
              </a:rPr>
              <a:t>Static</a:t>
            </a:r>
            <a:r>
              <a:rPr sz="3200" b="1" spc="-90" dirty="0">
                <a:solidFill>
                  <a:srgbClr val="C00000"/>
                </a:solidFill>
                <a:latin typeface="Times New Roman" panose="02020603050405020304" pitchFamily="18" charset="0"/>
                <a:cs typeface="Times New Roman" panose="02020603050405020304" pitchFamily="18" charset="0"/>
              </a:rPr>
              <a:t> </a:t>
            </a:r>
            <a:r>
              <a:rPr sz="3200" b="1" dirty="0">
                <a:solidFill>
                  <a:srgbClr val="C00000"/>
                </a:solidFill>
                <a:latin typeface="Times New Roman" panose="02020603050405020304" pitchFamily="18" charset="0"/>
                <a:cs typeface="Times New Roman" panose="02020603050405020304" pitchFamily="18" charset="0"/>
              </a:rPr>
              <a:t>set</a:t>
            </a:r>
            <a:endParaRPr sz="3200" dirty="0">
              <a:solidFill>
                <a:srgbClr val="C00000"/>
              </a:solidFill>
              <a:latin typeface="Times New Roman" panose="02020603050405020304" pitchFamily="18" charset="0"/>
              <a:cs typeface="Times New Roman" panose="02020603050405020304" pitchFamily="18" charset="0"/>
            </a:endParaRPr>
          </a:p>
          <a:p>
            <a:pPr marL="469900" marR="5080" indent="-457200" algn="just">
              <a:lnSpc>
                <a:spcPct val="100000"/>
              </a:lnSpc>
              <a:spcBef>
                <a:spcPts val="509"/>
              </a:spcBef>
              <a:buClr>
                <a:srgbClr val="0AD0D9"/>
              </a:buClr>
              <a:buSzPct val="95000"/>
              <a:buFont typeface="Wingdings" panose="05000000000000000000" pitchFamily="2" charset="2"/>
              <a:buChar char="Ø"/>
              <a:tabLst>
                <a:tab pos="342900" algn="l"/>
                <a:tab pos="343535" algn="l"/>
              </a:tabLst>
            </a:pPr>
            <a:r>
              <a:rPr sz="2800" dirty="0">
                <a:latin typeface="Times New Roman" panose="02020603050405020304" pitchFamily="18" charset="0"/>
                <a:cs typeface="Times New Roman" panose="02020603050405020304" pitchFamily="18" charset="0"/>
              </a:rPr>
              <a:t>It is </a:t>
            </a:r>
            <a:r>
              <a:rPr sz="2800" spc="-10" dirty="0">
                <a:latin typeface="Times New Roman" panose="02020603050405020304" pitchFamily="18" charset="0"/>
                <a:cs typeface="Times New Roman" panose="02020603050405020304" pitchFamily="18" charset="0"/>
              </a:rPr>
              <a:t>that where </a:t>
            </a:r>
            <a:r>
              <a:rPr sz="2800" b="1" spc="-5" dirty="0">
                <a:latin typeface="Times New Roman" panose="02020603050405020304" pitchFamily="18" charset="0"/>
                <a:cs typeface="Times New Roman" panose="02020603050405020304" pitchFamily="18" charset="0"/>
              </a:rPr>
              <a:t>processor </a:t>
            </a:r>
            <a:r>
              <a:rPr sz="2800" b="1" spc="-10" dirty="0">
                <a:latin typeface="Times New Roman" panose="02020603050405020304" pitchFamily="18" charset="0"/>
                <a:cs typeface="Times New Roman" panose="02020603050405020304" pitchFamily="18" charset="0"/>
              </a:rPr>
              <a:t>reads  </a:t>
            </a:r>
            <a:r>
              <a:rPr sz="2800" b="1" dirty="0">
                <a:latin typeface="Times New Roman" panose="02020603050405020304" pitchFamily="18" charset="0"/>
                <a:cs typeface="Times New Roman" panose="02020603050405020304" pitchFamily="18" charset="0"/>
              </a:rPr>
              <a:t>but does not</a:t>
            </a:r>
            <a:r>
              <a:rPr sz="2800" b="1" spc="-114"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change.</a:t>
            </a:r>
            <a:endParaRPr sz="2800" b="1" dirty="0">
              <a:latin typeface="Times New Roman" panose="02020603050405020304" pitchFamily="18" charset="0"/>
              <a:cs typeface="Times New Roman" panose="02020603050405020304" pitchFamily="18" charset="0"/>
            </a:endParaRPr>
          </a:p>
          <a:p>
            <a:pPr marL="355600" indent="-342900" algn="just">
              <a:lnSpc>
                <a:spcPct val="100000"/>
              </a:lnSpc>
              <a:buClr>
                <a:srgbClr val="0AD0D9"/>
              </a:buClr>
              <a:buSzPct val="94444"/>
              <a:buFont typeface="Wingdings" panose="05000000000000000000" pitchFamily="2" charset="2"/>
              <a:buChar char="Ø"/>
              <a:tabLst>
                <a:tab pos="338455" algn="l"/>
                <a:tab pos="339090" algn="l"/>
              </a:tabLst>
            </a:pPr>
            <a:r>
              <a:rPr sz="2400" b="1" spc="-5" dirty="0">
                <a:solidFill>
                  <a:srgbClr val="FF0000"/>
                </a:solidFill>
                <a:latin typeface="Times New Roman" panose="02020603050405020304" pitchFamily="18" charset="0"/>
                <a:cs typeface="Times New Roman" panose="02020603050405020304" pitchFamily="18" charset="0"/>
              </a:rPr>
              <a:t>This </a:t>
            </a:r>
            <a:r>
              <a:rPr sz="2400" b="1" dirty="0">
                <a:solidFill>
                  <a:srgbClr val="FF0000"/>
                </a:solidFill>
                <a:latin typeface="Times New Roman" panose="02020603050405020304" pitchFamily="18" charset="0"/>
                <a:cs typeface="Times New Roman" panose="02020603050405020304" pitchFamily="18" charset="0"/>
              </a:rPr>
              <a:t>set </a:t>
            </a:r>
            <a:r>
              <a:rPr sz="2400" b="1" spc="-5" dirty="0">
                <a:solidFill>
                  <a:srgbClr val="FF0000"/>
                </a:solidFill>
                <a:latin typeface="Times New Roman" panose="02020603050405020304" pitchFamily="18" charset="0"/>
                <a:cs typeface="Times New Roman" panose="02020603050405020304" pitchFamily="18" charset="0"/>
              </a:rPr>
              <a:t>includes </a:t>
            </a:r>
            <a:r>
              <a:rPr sz="2400" b="1" dirty="0">
                <a:solidFill>
                  <a:srgbClr val="FF0000"/>
                </a:solidFill>
                <a:latin typeface="Times New Roman" panose="02020603050405020304" pitchFamily="18" charset="0"/>
                <a:cs typeface="Times New Roman" panose="02020603050405020304" pitchFamily="18" charset="0"/>
              </a:rPr>
              <a:t>the </a:t>
            </a:r>
            <a:r>
              <a:rPr sz="2400" b="1" spc="-5" dirty="0">
                <a:solidFill>
                  <a:srgbClr val="FF0000"/>
                </a:solidFill>
                <a:latin typeface="Times New Roman" panose="02020603050405020304" pitchFamily="18" charset="0"/>
                <a:cs typeface="Times New Roman" panose="02020603050405020304" pitchFamily="18" charset="0"/>
              </a:rPr>
              <a:t>fields</a:t>
            </a:r>
            <a:r>
              <a:rPr sz="2400" b="1" spc="-145"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that  </a:t>
            </a:r>
            <a:r>
              <a:rPr sz="2400" b="1" spc="-15" dirty="0">
                <a:solidFill>
                  <a:srgbClr val="FF0000"/>
                </a:solidFill>
                <a:latin typeface="Times New Roman" panose="02020603050405020304" pitchFamily="18" charset="0"/>
                <a:cs typeface="Times New Roman" panose="02020603050405020304" pitchFamily="18" charset="0"/>
              </a:rPr>
              <a:t>store:</a:t>
            </a:r>
            <a:r>
              <a:rPr lang="en-GB" sz="2400" b="1" spc="-15" dirty="0">
                <a:solidFill>
                  <a:srgbClr val="FF0000"/>
                </a:solidFill>
                <a:latin typeface="Times New Roman" panose="02020603050405020304" pitchFamily="18" charset="0"/>
                <a:cs typeface="Times New Roman" panose="02020603050405020304" pitchFamily="18" charset="0"/>
              </a:rPr>
              <a:t>   </a:t>
            </a:r>
            <a:r>
              <a:rPr lang="en-GB" sz="2400" spc="-5" dirty="0">
                <a:latin typeface="Times New Roman" panose="02020603050405020304" pitchFamily="18" charset="0"/>
                <a:cs typeface="Times New Roman" panose="02020603050405020304" pitchFamily="18" charset="0"/>
              </a:rPr>
              <a:t>The </a:t>
            </a:r>
            <a:r>
              <a:rPr lang="en-GB" sz="2400" b="1" spc="-5" dirty="0">
                <a:latin typeface="Times New Roman" panose="02020603050405020304" pitchFamily="18" charset="0"/>
                <a:cs typeface="Times New Roman" panose="02020603050405020304" pitchFamily="18" charset="0"/>
              </a:rPr>
              <a:t>selector of </a:t>
            </a:r>
            <a:r>
              <a:rPr lang="en-GB" sz="2400" b="1" dirty="0">
                <a:latin typeface="Times New Roman" panose="02020603050405020304" pitchFamily="18" charset="0"/>
                <a:cs typeface="Times New Roman" panose="02020603050405020304" pitchFamily="18" charset="0"/>
              </a:rPr>
              <a:t>the </a:t>
            </a:r>
            <a:r>
              <a:rPr lang="en-GB" sz="2400" b="1" spc="-5" dirty="0">
                <a:latin typeface="Times New Roman" panose="02020603050405020304" pitchFamily="18" charset="0"/>
                <a:cs typeface="Times New Roman" panose="02020603050405020304" pitchFamily="18" charset="0"/>
              </a:rPr>
              <a:t>task's</a:t>
            </a:r>
            <a:r>
              <a:rPr lang="en-GB" sz="2400" b="1" spc="-55" dirty="0">
                <a:latin typeface="Times New Roman" panose="02020603050405020304" pitchFamily="18" charset="0"/>
                <a:cs typeface="Times New Roman" panose="02020603050405020304" pitchFamily="18" charset="0"/>
              </a:rPr>
              <a:t> LDT.</a:t>
            </a:r>
            <a:endParaRPr lang="en-GB" sz="2400" b="1"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430"/>
              </a:spcBef>
              <a:buClr>
                <a:srgbClr val="0AD0D9"/>
              </a:buClr>
              <a:buSzPct val="94444"/>
              <a:buFont typeface="Wingdings" panose="05000000000000000000" pitchFamily="2" charset="2"/>
              <a:buChar char="Ø"/>
              <a:tabLst>
                <a:tab pos="338455" algn="l"/>
                <a:tab pos="339090" algn="l"/>
              </a:tabLst>
            </a:pPr>
            <a:r>
              <a:rPr lang="en-GB" sz="2400" spc="-5" dirty="0">
                <a:latin typeface="Times New Roman" panose="02020603050405020304" pitchFamily="18" charset="0"/>
                <a:cs typeface="Times New Roman" panose="02020603050405020304" pitchFamily="18" charset="0"/>
              </a:rPr>
              <a:t>The </a:t>
            </a:r>
            <a:r>
              <a:rPr lang="en-GB" sz="2400" spc="-10" dirty="0">
                <a:latin typeface="Times New Roman" panose="02020603050405020304" pitchFamily="18" charset="0"/>
                <a:cs typeface="Times New Roman" panose="02020603050405020304" pitchFamily="18" charset="0"/>
              </a:rPr>
              <a:t>register (</a:t>
            </a:r>
            <a:r>
              <a:rPr lang="en-GB" sz="2400" b="1" spc="-10" dirty="0">
                <a:solidFill>
                  <a:srgbClr val="C00000"/>
                </a:solidFill>
                <a:latin typeface="Times New Roman" panose="02020603050405020304" pitchFamily="18" charset="0"/>
                <a:cs typeface="Times New Roman" panose="02020603050405020304" pitchFamily="18" charset="0"/>
              </a:rPr>
              <a:t>PDBR</a:t>
            </a:r>
            <a:r>
              <a:rPr lang="en-GB" sz="2400" b="1" spc="-10" dirty="0">
                <a:latin typeface="Times New Roman" panose="02020603050405020304" pitchFamily="18" charset="0"/>
                <a:cs typeface="Times New Roman" panose="02020603050405020304" pitchFamily="18" charset="0"/>
              </a:rPr>
              <a:t>) </a:t>
            </a:r>
            <a:r>
              <a:rPr lang="en-GB" sz="3200" spc="-5" dirty="0">
                <a:latin typeface="Times New Roman" panose="02020603050405020304" pitchFamily="18" charset="0"/>
                <a:cs typeface="Times New Roman" panose="02020603050405020304" pitchFamily="18" charset="0"/>
              </a:rPr>
              <a:t>that</a:t>
            </a:r>
            <a:r>
              <a:rPr lang="en-GB" sz="2400" spc="-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contains </a:t>
            </a:r>
            <a:r>
              <a:rPr lang="en-GB" sz="2400" dirty="0">
                <a:latin typeface="Times New Roman" panose="02020603050405020304" pitchFamily="18" charset="0"/>
                <a:cs typeface="Times New Roman" panose="02020603050405020304" pitchFamily="18" charset="0"/>
              </a:rPr>
              <a:t>the  </a:t>
            </a:r>
            <a:r>
              <a:rPr lang="en-GB" sz="2400" spc="-5" dirty="0">
                <a:latin typeface="Times New Roman" panose="02020603050405020304" pitchFamily="18" charset="0"/>
                <a:cs typeface="Times New Roman" panose="02020603050405020304" pitchFamily="18" charset="0"/>
              </a:rPr>
              <a:t>base address of </a:t>
            </a:r>
            <a:r>
              <a:rPr lang="en-GB" sz="2400" dirty="0">
                <a:latin typeface="Times New Roman" panose="02020603050405020304" pitchFamily="18" charset="0"/>
                <a:cs typeface="Times New Roman" panose="02020603050405020304" pitchFamily="18" charset="0"/>
              </a:rPr>
              <a:t>the </a:t>
            </a:r>
            <a:r>
              <a:rPr lang="en-GB" sz="2400" spc="-5" dirty="0">
                <a:latin typeface="Times New Roman" panose="02020603050405020304" pitchFamily="18" charset="0"/>
                <a:cs typeface="Times New Roman" panose="02020603050405020304" pitchFamily="18" charset="0"/>
              </a:rPr>
              <a:t>task's page  </a:t>
            </a:r>
            <a:r>
              <a:rPr lang="en-GB" sz="2400" spc="-10" dirty="0">
                <a:latin typeface="Times New Roman" panose="02020603050405020304" pitchFamily="18" charset="0"/>
                <a:cs typeface="Times New Roman" panose="02020603050405020304" pitchFamily="18" charset="0"/>
              </a:rPr>
              <a:t>directory (read </a:t>
            </a:r>
            <a:r>
              <a:rPr lang="en-GB" sz="2400" spc="-5" dirty="0">
                <a:latin typeface="Times New Roman" panose="02020603050405020304" pitchFamily="18" charset="0"/>
                <a:cs typeface="Times New Roman" panose="02020603050405020304" pitchFamily="18" charset="0"/>
              </a:rPr>
              <a:t>only </a:t>
            </a:r>
            <a:r>
              <a:rPr lang="en-GB" sz="2400" dirty="0">
                <a:latin typeface="Times New Roman" panose="02020603050405020304" pitchFamily="18" charset="0"/>
                <a:cs typeface="Times New Roman" panose="02020603050405020304" pitchFamily="18" charset="0"/>
              </a:rPr>
              <a:t>when </a:t>
            </a:r>
            <a:r>
              <a:rPr lang="en-GB" sz="2400" spc="-5" dirty="0">
                <a:latin typeface="Times New Roman" panose="02020603050405020304" pitchFamily="18" charset="0"/>
                <a:cs typeface="Times New Roman" panose="02020603050405020304" pitchFamily="18" charset="0"/>
              </a:rPr>
              <a:t>paging is  enabled).</a:t>
            </a:r>
            <a:endParaRPr lang="en-GB"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2400" b="1" spc="-20" dirty="0">
                <a:latin typeface="Times New Roman" panose="02020603050405020304" pitchFamily="18" charset="0"/>
                <a:cs typeface="Times New Roman" panose="02020603050405020304" pitchFamily="18" charset="0"/>
              </a:rPr>
              <a:t>Pointers </a:t>
            </a:r>
            <a:r>
              <a:rPr lang="en-GB" sz="2400" b="1" spc="-10" dirty="0">
                <a:latin typeface="Times New Roman" panose="02020603050405020304" pitchFamily="18" charset="0"/>
                <a:cs typeface="Times New Roman" panose="02020603050405020304" pitchFamily="18" charset="0"/>
              </a:rPr>
              <a:t>to </a:t>
            </a:r>
            <a:r>
              <a:rPr lang="en-GB" sz="2400" b="1" dirty="0">
                <a:latin typeface="Times New Roman" panose="02020603050405020304" pitchFamily="18" charset="0"/>
                <a:cs typeface="Times New Roman" panose="02020603050405020304" pitchFamily="18" charset="0"/>
              </a:rPr>
              <a:t>the </a:t>
            </a:r>
            <a:r>
              <a:rPr lang="en-GB" sz="2400" b="1" spc="-15" dirty="0">
                <a:latin typeface="Times New Roman" panose="02020603050405020304" pitchFamily="18" charset="0"/>
                <a:cs typeface="Times New Roman" panose="02020603050405020304" pitchFamily="18" charset="0"/>
              </a:rPr>
              <a:t>stacks </a:t>
            </a:r>
            <a:r>
              <a:rPr lang="en-GB" sz="2400" spc="-15" dirty="0">
                <a:latin typeface="Times New Roman" panose="02020603050405020304" pitchFamily="18" charset="0"/>
                <a:cs typeface="Times New Roman" panose="02020603050405020304" pitchFamily="18" charset="0"/>
              </a:rPr>
              <a:t>for</a:t>
            </a:r>
            <a:r>
              <a:rPr lang="en-GB" sz="2400" spc="25" dirty="0">
                <a:latin typeface="Times New Roman" panose="02020603050405020304" pitchFamily="18" charset="0"/>
                <a:cs typeface="Times New Roman" panose="02020603050405020304" pitchFamily="18" charset="0"/>
              </a:rPr>
              <a:t> </a:t>
            </a:r>
            <a:r>
              <a:rPr lang="en-GB" sz="2400" spc="-5" dirty="0">
                <a:latin typeface="Times New Roman" panose="02020603050405020304" pitchFamily="18" charset="0"/>
                <a:cs typeface="Times New Roman" panose="02020603050405020304" pitchFamily="18" charset="0"/>
              </a:rPr>
              <a:t>privilege levels</a:t>
            </a:r>
            <a:r>
              <a:rPr lang="en-GB" sz="2400" spc="-95" dirty="0">
                <a:latin typeface="Times New Roman" panose="02020603050405020304" pitchFamily="18" charset="0"/>
                <a:cs typeface="Times New Roman" panose="02020603050405020304" pitchFamily="18" charset="0"/>
              </a:rPr>
              <a:t> </a:t>
            </a:r>
            <a:r>
              <a:rPr lang="en-GB" sz="2400" b="1" spc="-5" dirty="0">
                <a:solidFill>
                  <a:srgbClr val="2501BF"/>
                </a:solidFill>
                <a:latin typeface="Times New Roman" panose="02020603050405020304" pitchFamily="18" charset="0"/>
                <a:cs typeface="Times New Roman" panose="02020603050405020304" pitchFamily="18" charset="0"/>
              </a:rPr>
              <a:t>0-2.</a:t>
            </a:r>
            <a:endParaRPr lang="en-GB" sz="2400" b="1" dirty="0">
              <a:solidFill>
                <a:srgbClr val="2501BF"/>
              </a:solidFill>
              <a:latin typeface="Times New Roman" panose="02020603050405020304" pitchFamily="18" charset="0"/>
              <a:cs typeface="Times New Roman" panose="02020603050405020304" pitchFamily="18" charset="0"/>
            </a:endParaRPr>
          </a:p>
          <a:p>
            <a:pPr marL="355600" marR="11430" indent="-342900" algn="just">
              <a:lnSpc>
                <a:spcPct val="100000"/>
              </a:lnSpc>
              <a:spcBef>
                <a:spcPts val="434"/>
              </a:spcBef>
              <a:buClr>
                <a:srgbClr val="0AD0D9"/>
              </a:buClr>
              <a:buSzPct val="94444"/>
              <a:buFont typeface="Wingdings" panose="05000000000000000000" pitchFamily="2" charset="2"/>
              <a:buChar char="Ø"/>
              <a:tabLst>
                <a:tab pos="338455" algn="l"/>
                <a:tab pos="339090" algn="l"/>
              </a:tabLst>
            </a:pPr>
            <a:r>
              <a:rPr lang="en-GB" sz="2400" spc="-5" dirty="0">
                <a:latin typeface="Times New Roman" panose="02020603050405020304" pitchFamily="18" charset="0"/>
                <a:cs typeface="Times New Roman" panose="02020603050405020304" pitchFamily="18" charset="0"/>
              </a:rPr>
              <a:t>The </a:t>
            </a:r>
            <a:r>
              <a:rPr lang="en-GB" sz="2400" b="1" spc="-5" dirty="0">
                <a:solidFill>
                  <a:srgbClr val="2501BF"/>
                </a:solidFill>
                <a:latin typeface="Times New Roman" panose="02020603050405020304" pitchFamily="18" charset="0"/>
                <a:cs typeface="Times New Roman" panose="02020603050405020304" pitchFamily="18" charset="0"/>
              </a:rPr>
              <a:t>T-bit</a:t>
            </a:r>
            <a:r>
              <a:rPr lang="en-GB" sz="2400" b="1" spc="-5" dirty="0">
                <a:latin typeface="Times New Roman" panose="02020603050405020304" pitchFamily="18" charset="0"/>
                <a:cs typeface="Times New Roman" panose="02020603050405020304" pitchFamily="18" charset="0"/>
              </a:rPr>
              <a:t> (debug </a:t>
            </a:r>
            <a:r>
              <a:rPr lang="en-GB" sz="2400" b="1" spc="-15" dirty="0">
                <a:latin typeface="Times New Roman" panose="02020603050405020304" pitchFamily="18" charset="0"/>
                <a:cs typeface="Times New Roman" panose="02020603050405020304" pitchFamily="18" charset="0"/>
              </a:rPr>
              <a:t>trap </a:t>
            </a:r>
            <a:r>
              <a:rPr lang="en-GB" sz="2400" b="1" spc="-5" dirty="0">
                <a:latin typeface="Times New Roman" panose="02020603050405020304" pitchFamily="18" charset="0"/>
                <a:cs typeface="Times New Roman" panose="02020603050405020304" pitchFamily="18" charset="0"/>
              </a:rPr>
              <a:t>bit) </a:t>
            </a:r>
            <a:r>
              <a:rPr lang="en-GB" sz="2400" spc="-5" dirty="0">
                <a:latin typeface="Times New Roman" panose="02020603050405020304" pitchFamily="18" charset="0"/>
                <a:cs typeface="Times New Roman" panose="02020603050405020304" pitchFamily="18" charset="0"/>
              </a:rPr>
              <a:t>which  causes </a:t>
            </a:r>
            <a:r>
              <a:rPr lang="en-GB" sz="2400" dirty="0">
                <a:latin typeface="Times New Roman" panose="02020603050405020304" pitchFamily="18" charset="0"/>
                <a:cs typeface="Times New Roman" panose="02020603050405020304" pitchFamily="18" charset="0"/>
              </a:rPr>
              <a:t>the </a:t>
            </a:r>
            <a:r>
              <a:rPr lang="en-GB" sz="2400" spc="-10" dirty="0">
                <a:latin typeface="Times New Roman" panose="02020603050405020304" pitchFamily="18" charset="0"/>
                <a:cs typeface="Times New Roman" panose="02020603050405020304" pitchFamily="18" charset="0"/>
              </a:rPr>
              <a:t>processor to raise </a:t>
            </a:r>
            <a:r>
              <a:rPr lang="en-GB" sz="2400" dirty="0">
                <a:latin typeface="Times New Roman" panose="02020603050405020304" pitchFamily="18" charset="0"/>
                <a:cs typeface="Times New Roman" panose="02020603050405020304" pitchFamily="18" charset="0"/>
              </a:rPr>
              <a:t>a </a:t>
            </a:r>
            <a:r>
              <a:rPr lang="en-GB" sz="2400" spc="-5" dirty="0">
                <a:latin typeface="Times New Roman" panose="02020603050405020304" pitchFamily="18" charset="0"/>
                <a:cs typeface="Times New Roman" panose="02020603050405020304" pitchFamily="18" charset="0"/>
              </a:rPr>
              <a:t>debug  </a:t>
            </a:r>
            <a:r>
              <a:rPr lang="en-GB" sz="2400" spc="-15" dirty="0">
                <a:latin typeface="Times New Roman" panose="02020603050405020304" pitchFamily="18" charset="0"/>
                <a:cs typeface="Times New Roman" panose="02020603050405020304" pitchFamily="18" charset="0"/>
              </a:rPr>
              <a:t>exception when a task switch occurs.</a:t>
            </a:r>
            <a:endParaRPr lang="en-GB"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430"/>
              </a:spcBef>
              <a:buClr>
                <a:srgbClr val="0AD0D9"/>
              </a:buClr>
              <a:buSzPct val="94444"/>
              <a:buFont typeface="Wingdings" panose="05000000000000000000" pitchFamily="2" charset="2"/>
              <a:buChar char="Ø"/>
              <a:tabLst>
                <a:tab pos="286385" algn="l"/>
                <a:tab pos="287020" algn="l"/>
              </a:tabLst>
            </a:pPr>
            <a:r>
              <a:rPr lang="en-GB" sz="2400" spc="-5" dirty="0">
                <a:latin typeface="Times New Roman" panose="02020603050405020304" pitchFamily="18" charset="0"/>
                <a:cs typeface="Times New Roman" panose="02020603050405020304" pitchFamily="18" charset="0"/>
              </a:rPr>
              <a:t>The </a:t>
            </a:r>
            <a:r>
              <a:rPr lang="en-GB" sz="2400" b="1" dirty="0">
                <a:solidFill>
                  <a:srgbClr val="2501BF"/>
                </a:solidFill>
                <a:latin typeface="Times New Roman" panose="02020603050405020304" pitchFamily="18" charset="0"/>
                <a:cs typeface="Times New Roman" panose="02020603050405020304" pitchFamily="18" charset="0"/>
              </a:rPr>
              <a:t>I/O map</a:t>
            </a:r>
            <a:r>
              <a:rPr lang="en-GB" sz="2400" b="1" spc="-75" dirty="0">
                <a:solidFill>
                  <a:srgbClr val="2501BF"/>
                </a:solidFill>
                <a:latin typeface="Times New Roman" panose="02020603050405020304" pitchFamily="18" charset="0"/>
                <a:cs typeface="Times New Roman" panose="02020603050405020304" pitchFamily="18" charset="0"/>
              </a:rPr>
              <a:t> </a:t>
            </a:r>
            <a:r>
              <a:rPr lang="en-GB" sz="2400" b="1" spc="-5" dirty="0">
                <a:solidFill>
                  <a:srgbClr val="2501BF"/>
                </a:solidFill>
                <a:latin typeface="Times New Roman" panose="02020603050405020304" pitchFamily="18" charset="0"/>
                <a:cs typeface="Times New Roman" panose="02020603050405020304" pitchFamily="18" charset="0"/>
              </a:rPr>
              <a:t>base address</a:t>
            </a:r>
            <a:endParaRPr lang="en-GB" sz="2400" b="1" dirty="0">
              <a:solidFill>
                <a:srgbClr val="2501BF"/>
              </a:solidFill>
              <a:latin typeface="Times New Roman" panose="02020603050405020304" pitchFamily="18" charset="0"/>
              <a:cs typeface="Times New Roman" panose="02020603050405020304" pitchFamily="18" charset="0"/>
            </a:endParaRPr>
          </a:p>
          <a:p>
            <a:pPr marL="287020" marR="451484" indent="-274320" algn="just">
              <a:lnSpc>
                <a:spcPct val="100000"/>
              </a:lnSpc>
              <a:spcBef>
                <a:spcPts val="439"/>
              </a:spcBef>
              <a:buClr>
                <a:srgbClr val="0AD0D9"/>
              </a:buClr>
              <a:buSzPct val="94444"/>
              <a:buFont typeface="Wingdings"/>
              <a:buChar char=""/>
              <a:tabLst>
                <a:tab pos="287020" algn="l"/>
              </a:tabLst>
            </a:pPr>
            <a:endParaRPr lang="en-GB" sz="2400" b="1" spc="-15" dirty="0">
              <a:solidFill>
                <a:srgbClr val="FF0000"/>
              </a:solidFill>
              <a:latin typeface="Times New Roman" panose="02020603050405020304" pitchFamily="18" charset="0"/>
              <a:cs typeface="Times New Roman" panose="02020603050405020304" pitchFamily="18" charset="0"/>
            </a:endParaRPr>
          </a:p>
          <a:p>
            <a:pPr marL="287020" marR="451484" indent="-274320" algn="just">
              <a:lnSpc>
                <a:spcPct val="100000"/>
              </a:lnSpc>
              <a:spcBef>
                <a:spcPts val="439"/>
              </a:spcBef>
              <a:buClr>
                <a:srgbClr val="0AD0D9"/>
              </a:buClr>
              <a:buSzPct val="94444"/>
              <a:buFont typeface="Wingdings"/>
              <a:buChar char=""/>
              <a:tabLst>
                <a:tab pos="287020" algn="l"/>
              </a:tabLst>
            </a:pPr>
            <a:endParaRPr lang="en-GB" sz="2400" b="1" spc="-15" dirty="0">
              <a:solidFill>
                <a:srgbClr val="FF0000"/>
              </a:solidFill>
              <a:latin typeface="Times New Roman" panose="02020603050405020304" pitchFamily="18" charset="0"/>
              <a:cs typeface="Times New Roman" panose="02020603050405020304" pitchFamily="18" charset="0"/>
            </a:endParaRPr>
          </a:p>
          <a:p>
            <a:pPr marL="287020" marR="451484" indent="-274320" algn="just">
              <a:lnSpc>
                <a:spcPct val="100000"/>
              </a:lnSpc>
              <a:spcBef>
                <a:spcPts val="439"/>
              </a:spcBef>
              <a:buClr>
                <a:srgbClr val="0AD0D9"/>
              </a:buClr>
              <a:buSzPct val="94444"/>
              <a:buFont typeface="Wingdings"/>
              <a:buChar char=""/>
              <a:tabLst>
                <a:tab pos="287020" algn="l"/>
              </a:tabLst>
            </a:pPr>
            <a:endParaRPr sz="2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87611" y="90116"/>
            <a:ext cx="4318000" cy="430887"/>
          </a:xfrm>
          <a:prstGeom prst="rect">
            <a:avLst/>
          </a:prstGeom>
        </p:spPr>
        <p:txBody>
          <a:bodyPr vert="horz" wrap="square" lIns="0" tIns="0" rIns="0" bIns="0" rtlCol="0">
            <a:spAutoFit/>
          </a:bodyPr>
          <a:lstStyle/>
          <a:p>
            <a:pPr marL="12700">
              <a:lnSpc>
                <a:spcPct val="100000"/>
              </a:lnSpc>
            </a:pPr>
            <a:r>
              <a:rPr sz="2800" b="1" spc="-45" dirty="0">
                <a:solidFill>
                  <a:srgbClr val="2501BF"/>
                </a:solidFill>
                <a:latin typeface="Times New Roman" panose="02020603050405020304" pitchFamily="18" charset="0"/>
                <a:cs typeface="Times New Roman" panose="02020603050405020304" pitchFamily="18" charset="0"/>
              </a:rPr>
              <a:t>Two </a:t>
            </a:r>
            <a:r>
              <a:rPr sz="2800" b="1" dirty="0">
                <a:solidFill>
                  <a:srgbClr val="2501BF"/>
                </a:solidFill>
                <a:latin typeface="Times New Roman" panose="02020603050405020304" pitchFamily="18" charset="0"/>
                <a:cs typeface="Times New Roman" panose="02020603050405020304" pitchFamily="18" charset="0"/>
              </a:rPr>
              <a:t>classes of TSS</a:t>
            </a:r>
            <a:r>
              <a:rPr sz="2800" b="1" spc="-100" dirty="0">
                <a:solidFill>
                  <a:srgbClr val="2501BF"/>
                </a:solidFill>
                <a:latin typeface="Times New Roman" panose="02020603050405020304" pitchFamily="18" charset="0"/>
                <a:cs typeface="Times New Roman" panose="02020603050405020304" pitchFamily="18" charset="0"/>
              </a:rPr>
              <a:t> </a:t>
            </a:r>
            <a:r>
              <a:rPr sz="2800" b="1" dirty="0">
                <a:solidFill>
                  <a:srgbClr val="2501BF"/>
                </a:solidFill>
                <a:latin typeface="Times New Roman" panose="02020603050405020304" pitchFamily="18" charset="0"/>
                <a:cs typeface="Times New Roman" panose="02020603050405020304" pitchFamily="18" charset="0"/>
              </a:rPr>
              <a:t>format</a:t>
            </a:r>
            <a:endParaRPr sz="2800" dirty="0">
              <a:solidFill>
                <a:srgbClr val="2501BF"/>
              </a:solidFill>
              <a:latin typeface="Times New Roman" panose="02020603050405020304" pitchFamily="18" charset="0"/>
              <a:cs typeface="Times New Roman" panose="02020603050405020304" pitchFamily="18" charset="0"/>
            </a:endParaRPr>
          </a:p>
        </p:txBody>
      </p:sp>
      <p:pic>
        <p:nvPicPr>
          <p:cNvPr id="8" name="Picture 6"/>
          <p:cNvPicPr>
            <a:picLocks noChangeAspect="1"/>
          </p:cNvPicPr>
          <p:nvPr/>
        </p:nvPicPr>
        <p:blipFill>
          <a:blip r:embed="rId2" cstate="print"/>
          <a:srcRect/>
          <a:stretch>
            <a:fillRect/>
          </a:stretch>
        </p:blipFill>
        <p:spPr bwMode="auto">
          <a:xfrm>
            <a:off x="32456" y="100511"/>
            <a:ext cx="650990" cy="641807"/>
          </a:xfrm>
          <a:prstGeom prst="rect">
            <a:avLst/>
          </a:prstGeom>
          <a:noFill/>
          <a:ln w="9525">
            <a:noFill/>
            <a:miter lim="800000"/>
            <a:headEnd/>
            <a:tailEnd/>
          </a:ln>
        </p:spPr>
      </p:pic>
      <p:sp>
        <p:nvSpPr>
          <p:cNvPr id="10" name="Date Placeholder 9"/>
          <p:cNvSpPr>
            <a:spLocks noGrp="1"/>
          </p:cNvSpPr>
          <p:nvPr>
            <p:ph type="dt" sz="half" idx="10"/>
          </p:nvPr>
        </p:nvSpPr>
        <p:spPr/>
        <p:txBody>
          <a:bodyPr/>
          <a:lstStyle/>
          <a:p>
            <a:pPr>
              <a:defRPr/>
            </a:pPr>
            <a:fld id="{418A5CAE-844A-4B04-98F3-AE8BA4FE815D}" type="datetime1">
              <a:rPr lang="en-US" smtClean="0"/>
              <a:t>6/4/23</a:t>
            </a:fld>
            <a:endParaRPr lang="en-US"/>
          </a:p>
        </p:txBody>
      </p:sp>
      <p:sp>
        <p:nvSpPr>
          <p:cNvPr id="11" name="Slide Number Placeholder 10"/>
          <p:cNvSpPr>
            <a:spLocks noGrp="1"/>
          </p:cNvSpPr>
          <p:nvPr>
            <p:ph type="sldNum" sz="quarter" idx="12"/>
          </p:nvPr>
        </p:nvSpPr>
        <p:spPr/>
        <p:txBody>
          <a:bodyPr/>
          <a:lstStyle/>
          <a:p>
            <a:pPr>
              <a:defRPr/>
            </a:pPr>
            <a:fld id="{CE580979-07AE-46CF-A011-ACF76BAB6D4D}" type="slidenum">
              <a:rPr lang="en-US" smtClean="0"/>
              <a:pPr>
                <a:defRPr/>
              </a:pPr>
              <a:t>24</a:t>
            </a:fld>
            <a:endParaRPr lang="en-US"/>
          </a:p>
        </p:txBody>
      </p:sp>
      <p:sp>
        <p:nvSpPr>
          <p:cNvPr id="3" name="Footer Placeholder 2"/>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2264" y="846092"/>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4" name="Straight Connector 13"/>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961933" y="23272"/>
            <a:ext cx="10382465" cy="738664"/>
          </a:xfrm>
          <a:prstGeom prst="rect">
            <a:avLst/>
          </a:prstGeom>
        </p:spPr>
        <p:txBody>
          <a:bodyPr vert="horz" wrap="square" lIns="0" tIns="0" rIns="0" bIns="0" rtlCol="0">
            <a:spAutoFit/>
          </a:bodyPr>
          <a:lstStyle/>
          <a:p>
            <a:pPr marL="12700">
              <a:lnSpc>
                <a:spcPct val="100000"/>
              </a:lnSpc>
            </a:pPr>
            <a:r>
              <a:rPr b="1" spc="-100" dirty="0">
                <a:solidFill>
                  <a:srgbClr val="C00000"/>
                </a:solidFill>
                <a:latin typeface="Times New Roman" panose="02020603050405020304" pitchFamily="18" charset="0"/>
                <a:cs typeface="Times New Roman" panose="02020603050405020304" pitchFamily="18" charset="0"/>
              </a:rPr>
              <a:t>Task </a:t>
            </a:r>
            <a:r>
              <a:rPr lang="en-GB" b="1" spc="-45" dirty="0">
                <a:solidFill>
                  <a:srgbClr val="C00000"/>
                </a:solidFill>
                <a:latin typeface="Times New Roman" panose="02020603050405020304" pitchFamily="18" charset="0"/>
                <a:cs typeface="Times New Roman" panose="02020603050405020304" pitchFamily="18" charset="0"/>
              </a:rPr>
              <a:t>S</a:t>
            </a:r>
            <a:r>
              <a:rPr b="1" spc="-45" dirty="0">
                <a:solidFill>
                  <a:srgbClr val="C00000"/>
                </a:solidFill>
                <a:latin typeface="Times New Roman" panose="02020603050405020304" pitchFamily="18" charset="0"/>
                <a:cs typeface="Times New Roman" panose="02020603050405020304" pitchFamily="18" charset="0"/>
              </a:rPr>
              <a:t>tate </a:t>
            </a:r>
            <a:r>
              <a:rPr lang="en-GB" b="1" spc="-10" dirty="0">
                <a:solidFill>
                  <a:srgbClr val="C00000"/>
                </a:solidFill>
                <a:latin typeface="Times New Roman" panose="02020603050405020304" pitchFamily="18" charset="0"/>
                <a:cs typeface="Times New Roman" panose="02020603050405020304" pitchFamily="18" charset="0"/>
              </a:rPr>
              <a:t>S</a:t>
            </a:r>
            <a:r>
              <a:rPr b="1" spc="-10" dirty="0">
                <a:solidFill>
                  <a:srgbClr val="C00000"/>
                </a:solidFill>
                <a:latin typeface="Times New Roman" panose="02020603050405020304" pitchFamily="18" charset="0"/>
                <a:cs typeface="Times New Roman" panose="02020603050405020304" pitchFamily="18" charset="0"/>
              </a:rPr>
              <a:t>egment</a:t>
            </a:r>
            <a:r>
              <a:rPr b="1" spc="140" dirty="0">
                <a:solidFill>
                  <a:srgbClr val="C00000"/>
                </a:solidFill>
                <a:latin typeface="Times New Roman" panose="02020603050405020304" pitchFamily="18" charset="0"/>
                <a:cs typeface="Times New Roman" panose="02020603050405020304" pitchFamily="18" charset="0"/>
              </a:rPr>
              <a:t> </a:t>
            </a:r>
            <a:r>
              <a:rPr lang="en-GB" b="1" spc="-10" dirty="0">
                <a:solidFill>
                  <a:schemeClr val="tx1"/>
                </a:solidFill>
                <a:latin typeface="Times New Roman" panose="02020603050405020304" pitchFamily="18" charset="0"/>
                <a:cs typeface="Times New Roman" panose="02020603050405020304" pitchFamily="18" charset="0"/>
              </a:rPr>
              <a:t>D</a:t>
            </a:r>
            <a:r>
              <a:rPr b="1" spc="-10" dirty="0">
                <a:solidFill>
                  <a:schemeClr val="tx1"/>
                </a:solidFill>
                <a:latin typeface="Times New Roman" panose="02020603050405020304" pitchFamily="18" charset="0"/>
                <a:cs typeface="Times New Roman" panose="02020603050405020304" pitchFamily="18" charset="0"/>
              </a:rPr>
              <a:t>escriptor</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p:nvPr/>
        </p:nvSpPr>
        <p:spPr>
          <a:xfrm>
            <a:off x="438410" y="885576"/>
            <a:ext cx="11448789" cy="512203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43655" y="5393552"/>
            <a:ext cx="4677833" cy="307777"/>
          </a:xfrm>
          <a:prstGeom prst="rect">
            <a:avLst/>
          </a:prstGeom>
        </p:spPr>
        <p:txBody>
          <a:bodyPr vert="horz" wrap="square" lIns="0" tIns="0" rIns="0" bIns="0" rtlCol="0">
            <a:spAutoFit/>
          </a:bodyPr>
          <a:lstStyle/>
          <a:p>
            <a:pPr marL="12700">
              <a:lnSpc>
                <a:spcPct val="100000"/>
              </a:lnSpc>
            </a:pPr>
            <a:r>
              <a:rPr sz="2000" b="1" dirty="0">
                <a:latin typeface="Arial"/>
                <a:cs typeface="Arial"/>
              </a:rPr>
              <a:t>Fig. 2 :TSS Descriptor(32</a:t>
            </a:r>
            <a:r>
              <a:rPr sz="2000" b="1" spc="-140" dirty="0">
                <a:latin typeface="Arial"/>
                <a:cs typeface="Arial"/>
              </a:rPr>
              <a:t> </a:t>
            </a:r>
            <a:r>
              <a:rPr sz="2000" b="1" dirty="0">
                <a:latin typeface="Arial"/>
                <a:cs typeface="Arial"/>
              </a:rPr>
              <a:t>bit)</a:t>
            </a:r>
            <a:endParaRPr sz="2000" dirty="0">
              <a:latin typeface="Arial"/>
              <a:cs typeface="Arial"/>
            </a:endParaRPr>
          </a:p>
        </p:txBody>
      </p:sp>
      <p:pic>
        <p:nvPicPr>
          <p:cNvPr id="5" name="Picture 6"/>
          <p:cNvPicPr>
            <a:picLocks noChangeAspect="1"/>
          </p:cNvPicPr>
          <p:nvPr/>
        </p:nvPicPr>
        <p:blipFill>
          <a:blip r:embed="rId3" cstate="print"/>
          <a:srcRect/>
          <a:stretch>
            <a:fillRect/>
          </a:stretch>
        </p:blipFill>
        <p:spPr bwMode="auto">
          <a:xfrm>
            <a:off x="45424" y="100150"/>
            <a:ext cx="788729" cy="661786"/>
          </a:xfrm>
          <a:prstGeom prst="rect">
            <a:avLst/>
          </a:prstGeom>
          <a:noFill/>
          <a:ln w="9525">
            <a:noFill/>
            <a:miter lim="800000"/>
            <a:headEnd/>
            <a:tailEnd/>
          </a:ln>
        </p:spPr>
      </p:pic>
      <p:sp>
        <p:nvSpPr>
          <p:cNvPr id="8" name="Date Placeholder 7"/>
          <p:cNvSpPr>
            <a:spLocks noGrp="1"/>
          </p:cNvSpPr>
          <p:nvPr>
            <p:ph type="dt" sz="half" idx="10"/>
          </p:nvPr>
        </p:nvSpPr>
        <p:spPr/>
        <p:txBody>
          <a:bodyPr/>
          <a:lstStyle/>
          <a:p>
            <a:pPr>
              <a:defRPr/>
            </a:pPr>
            <a:fld id="{A0BBED96-0ABE-4D04-9A0B-6778759AA8DC}" type="datetime1">
              <a:rPr lang="en-US" smtClean="0"/>
              <a:t>6/4/23</a:t>
            </a:fld>
            <a:endParaRPr lang="en-US"/>
          </a:p>
        </p:txBody>
      </p:sp>
      <p:sp>
        <p:nvSpPr>
          <p:cNvPr id="9" name="Slide Number Placeholder 8"/>
          <p:cNvSpPr>
            <a:spLocks noGrp="1"/>
          </p:cNvSpPr>
          <p:nvPr>
            <p:ph type="sldNum" sz="quarter" idx="12"/>
          </p:nvPr>
        </p:nvSpPr>
        <p:spPr/>
        <p:txBody>
          <a:bodyPr/>
          <a:lstStyle/>
          <a:p>
            <a:pPr>
              <a:defRPr/>
            </a:pPr>
            <a:fld id="{CE580979-07AE-46CF-A011-ACF76BAB6D4D}" type="slidenum">
              <a:rPr lang="en-US" smtClean="0"/>
              <a:pPr>
                <a:defRPr/>
              </a:pPr>
              <a:t>25</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10" name="Straight Connector 9"/>
          <p:cNvCxnSpPr/>
          <p:nvPr/>
        </p:nvCxnSpPr>
        <p:spPr>
          <a:xfrm flipV="1">
            <a:off x="45424" y="93758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2" name="Straight Connector 11"/>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575395" y="4163943"/>
            <a:ext cx="3991074" cy="1569660"/>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B=0 Non Busy Task</a:t>
            </a:r>
          </a:p>
          <a:p>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B=1 Busy Task</a:t>
            </a:r>
          </a:p>
          <a:p>
            <a:pPr algn="ct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04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010F734-3018-4A85-BDE9-511E4E030EC8}" type="datetime1">
              <a:rPr lang="en-US" smtClean="0"/>
              <a:t>6/4/23</a:t>
            </a:fld>
            <a:endParaRPr lang="en-US"/>
          </a:p>
        </p:txBody>
      </p:sp>
      <p:sp>
        <p:nvSpPr>
          <p:cNvPr id="3" name="Footer Placeholder 2"/>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sp>
        <p:nvSpPr>
          <p:cNvPr id="4" name="Slide Number Placeholder 3"/>
          <p:cNvSpPr>
            <a:spLocks noGrp="1"/>
          </p:cNvSpPr>
          <p:nvPr>
            <p:ph type="sldNum" sz="quarter" idx="12"/>
          </p:nvPr>
        </p:nvSpPr>
        <p:spPr/>
        <p:txBody>
          <a:bodyPr/>
          <a:lstStyle/>
          <a:p>
            <a:pPr>
              <a:defRPr/>
            </a:pPr>
            <a:fld id="{CE580979-07AE-46CF-A011-ACF76BAB6D4D}" type="slidenum">
              <a:rPr lang="en-US" smtClean="0"/>
              <a:pPr>
                <a:defRPr/>
              </a:pPr>
              <a:t>26</a:t>
            </a:fld>
            <a:endParaRPr lang="en-US"/>
          </a:p>
        </p:txBody>
      </p:sp>
      <p:pic>
        <p:nvPicPr>
          <p:cNvPr id="6" name="Picture 5"/>
          <p:cNvPicPr>
            <a:picLocks noChangeAspect="1"/>
          </p:cNvPicPr>
          <p:nvPr/>
        </p:nvPicPr>
        <p:blipFill>
          <a:blip r:embed="rId2"/>
          <a:stretch>
            <a:fillRect/>
          </a:stretch>
        </p:blipFill>
        <p:spPr>
          <a:xfrm>
            <a:off x="1645920" y="174579"/>
            <a:ext cx="8007531" cy="6004153"/>
          </a:xfrm>
          <a:prstGeom prst="rect">
            <a:avLst/>
          </a:prstGeom>
        </p:spPr>
      </p:pic>
      <p:pic>
        <p:nvPicPr>
          <p:cNvPr id="7" name="Picture 6"/>
          <p:cNvPicPr>
            <a:picLocks noChangeAspect="1"/>
          </p:cNvPicPr>
          <p:nvPr/>
        </p:nvPicPr>
        <p:blipFill>
          <a:blip r:embed="rId3" cstate="print"/>
          <a:srcRect/>
          <a:stretch>
            <a:fillRect/>
          </a:stretch>
        </p:blipFill>
        <p:spPr bwMode="auto">
          <a:xfrm>
            <a:off x="45424" y="100150"/>
            <a:ext cx="788729" cy="661786"/>
          </a:xfrm>
          <a:prstGeom prst="rect">
            <a:avLst/>
          </a:prstGeom>
          <a:noFill/>
          <a:ln w="9525">
            <a:noFill/>
            <a:miter lim="800000"/>
            <a:headEnd/>
            <a:tailEnd/>
          </a:ln>
        </p:spPr>
      </p:pic>
      <p:sp>
        <p:nvSpPr>
          <p:cNvPr id="9" name="Rectangle 8"/>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0" name="Straight Connector 9"/>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0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4199" y="273391"/>
            <a:ext cx="9979025" cy="950913"/>
          </a:xfrm>
        </p:spPr>
        <p:txBody>
          <a:bodyPr>
            <a:noAutofit/>
          </a:bodyPr>
          <a:lstStyle/>
          <a:p>
            <a:br>
              <a:rPr lang="en-US" sz="4400" b="1" dirty="0">
                <a:solidFill>
                  <a:srgbClr val="C00000"/>
                </a:solidFill>
                <a:latin typeface="Times New Roman" panose="02020603050405020304" pitchFamily="18" charset="0"/>
                <a:cs typeface="Times New Roman" panose="02020603050405020304" pitchFamily="18" charset="0"/>
              </a:rPr>
            </a:br>
            <a:r>
              <a:rPr lang="en-US" sz="5400" b="1" dirty="0">
                <a:solidFill>
                  <a:srgbClr val="C00000"/>
                </a:solidFill>
                <a:latin typeface="Times New Roman" panose="02020603050405020304" pitchFamily="18" charset="0"/>
                <a:cs typeface="Times New Roman" panose="02020603050405020304" pitchFamily="18" charset="0"/>
              </a:rPr>
              <a:t>TSS Descriptor</a:t>
            </a:r>
            <a:br>
              <a:rPr lang="en-US" sz="3600" b="1" dirty="0">
                <a:solidFill>
                  <a:srgbClr val="C00000"/>
                </a:solidFill>
                <a:latin typeface="Times New Roman" panose="02020603050405020304" pitchFamily="18" charset="0"/>
                <a:cs typeface="Times New Roman" panose="02020603050405020304" pitchFamily="18" charset="0"/>
              </a:rPr>
            </a:b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809985" y="779501"/>
            <a:ext cx="11051090" cy="5289512"/>
          </a:xfrm>
        </p:spPr>
        <p:txBody>
          <a:bodyPr>
            <a:noAutofit/>
          </a:bodyPr>
          <a:lstStyle/>
          <a:p>
            <a:pPr algn="just">
              <a:lnSpc>
                <a:spcPct val="100000"/>
              </a:lnSpc>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The TSS, like all other segments, is defined by a segment descriptor, </a:t>
            </a:r>
            <a:r>
              <a:rPr lang="en-US" sz="4000" b="1" dirty="0">
                <a:solidFill>
                  <a:schemeClr val="tx1"/>
                </a:solidFill>
                <a:latin typeface="Times New Roman" panose="02020603050405020304" pitchFamily="18" charset="0"/>
                <a:cs typeface="Times New Roman" panose="02020603050405020304" pitchFamily="18" charset="0"/>
              </a:rPr>
              <a:t>it holds </a:t>
            </a:r>
            <a:r>
              <a:rPr lang="en-US" sz="4000" dirty="0">
                <a:solidFill>
                  <a:srgbClr val="2501BF"/>
                </a:solidFill>
                <a:latin typeface="Times New Roman" panose="02020603050405020304" pitchFamily="18" charset="0"/>
                <a:cs typeface="Times New Roman" panose="02020603050405020304" pitchFamily="18" charset="0"/>
              </a:rPr>
              <a:t>base address of TSS assigned to that task.</a:t>
            </a:r>
          </a:p>
          <a:p>
            <a:pPr algn="just">
              <a:lnSpc>
                <a:spcPct val="100000"/>
              </a:lnSpc>
              <a:buFont typeface="Wingdings" panose="05000000000000000000" pitchFamily="2" charset="2"/>
              <a:buChar char="Ø"/>
            </a:pPr>
            <a:r>
              <a:rPr lang="en-US" sz="4000" b="1" dirty="0">
                <a:solidFill>
                  <a:schemeClr val="tx1"/>
                </a:solidFill>
                <a:latin typeface="Times New Roman" panose="02020603050405020304" pitchFamily="18" charset="0"/>
                <a:cs typeface="Times New Roman" panose="02020603050405020304" pitchFamily="18" charset="0"/>
              </a:rPr>
              <a:t>TSS descriptors </a:t>
            </a:r>
            <a:r>
              <a:rPr lang="en-US" sz="4000" dirty="0">
                <a:solidFill>
                  <a:schemeClr val="tx1"/>
                </a:solidFill>
                <a:latin typeface="Times New Roman" panose="02020603050405020304" pitchFamily="18" charset="0"/>
                <a:cs typeface="Times New Roman" panose="02020603050405020304" pitchFamily="18" charset="0"/>
              </a:rPr>
              <a:t>may </a:t>
            </a:r>
            <a:r>
              <a:rPr lang="en-US" sz="4000" dirty="0">
                <a:solidFill>
                  <a:srgbClr val="C00000"/>
                </a:solidFill>
                <a:latin typeface="Times New Roman" panose="02020603050405020304" pitchFamily="18" charset="0"/>
                <a:cs typeface="Times New Roman" panose="02020603050405020304" pitchFamily="18" charset="0"/>
              </a:rPr>
              <a:t>only</a:t>
            </a:r>
            <a:r>
              <a:rPr lang="en-US" sz="4000" dirty="0">
                <a:solidFill>
                  <a:schemeClr val="tx1"/>
                </a:solidFill>
                <a:latin typeface="Times New Roman" panose="02020603050405020304" pitchFamily="18" charset="0"/>
                <a:cs typeface="Times New Roman" panose="02020603050405020304" pitchFamily="18" charset="0"/>
              </a:rPr>
              <a:t> be placed in the </a:t>
            </a:r>
            <a:r>
              <a:rPr lang="en-US" sz="4000" b="1" dirty="0">
                <a:solidFill>
                  <a:srgbClr val="C00000"/>
                </a:solidFill>
                <a:latin typeface="Times New Roman" panose="02020603050405020304" pitchFamily="18" charset="0"/>
                <a:cs typeface="Times New Roman" panose="02020603050405020304" pitchFamily="18" charset="0"/>
              </a:rPr>
              <a:t>GDT</a:t>
            </a:r>
            <a:r>
              <a:rPr lang="en-US" sz="4000" dirty="0">
                <a:solidFill>
                  <a:schemeClr val="tx1"/>
                </a:solidFill>
                <a:latin typeface="Times New Roman" panose="02020603050405020304" pitchFamily="18" charset="0"/>
                <a:cs typeface="Times New Roman" panose="02020603050405020304" pitchFamily="18" charset="0"/>
              </a:rPr>
              <a:t>; they </a:t>
            </a:r>
            <a:r>
              <a:rPr lang="en-US" sz="4000" dirty="0">
                <a:solidFill>
                  <a:srgbClr val="2501BF"/>
                </a:solidFill>
                <a:latin typeface="Times New Roman" panose="02020603050405020304" pitchFamily="18" charset="0"/>
                <a:cs typeface="Times New Roman" panose="02020603050405020304" pitchFamily="18" charset="0"/>
              </a:rPr>
              <a:t>cannot be placed in </a:t>
            </a:r>
            <a:r>
              <a:rPr lang="en-US" sz="4000" dirty="0">
                <a:solidFill>
                  <a:schemeClr val="tx1"/>
                </a:solidFill>
                <a:latin typeface="Times New Roman" panose="02020603050405020304" pitchFamily="18" charset="0"/>
                <a:cs typeface="Times New Roman" panose="02020603050405020304" pitchFamily="18" charset="0"/>
              </a:rPr>
              <a:t>an </a:t>
            </a:r>
            <a:r>
              <a:rPr lang="en-US" sz="4000" b="1" dirty="0">
                <a:solidFill>
                  <a:schemeClr val="tx1"/>
                </a:solidFill>
                <a:latin typeface="Times New Roman" panose="02020603050405020304" pitchFamily="18" charset="0"/>
                <a:cs typeface="Times New Roman" panose="02020603050405020304" pitchFamily="18" charset="0"/>
              </a:rPr>
              <a:t>LDT </a:t>
            </a:r>
            <a:r>
              <a:rPr lang="en-US" sz="4000" dirty="0">
                <a:solidFill>
                  <a:schemeClr val="tx1"/>
                </a:solidFill>
                <a:latin typeface="Times New Roman" panose="02020603050405020304" pitchFamily="18" charset="0"/>
                <a:cs typeface="Times New Roman" panose="02020603050405020304" pitchFamily="18" charset="0"/>
              </a:rPr>
              <a:t>or</a:t>
            </a:r>
            <a:r>
              <a:rPr lang="en-US" sz="4000" b="1" dirty="0">
                <a:solidFill>
                  <a:schemeClr val="tx1"/>
                </a:solidFill>
                <a:latin typeface="Times New Roman" panose="02020603050405020304" pitchFamily="18" charset="0"/>
                <a:cs typeface="Times New Roman" panose="02020603050405020304" pitchFamily="18" charset="0"/>
              </a:rPr>
              <a:t> the IDT. </a:t>
            </a:r>
          </a:p>
          <a:p>
            <a:pPr algn="just">
              <a:lnSpc>
                <a:spcPct val="100000"/>
              </a:lnSpc>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An attempt to identify a TSS with a selector that has </a:t>
            </a:r>
            <a:r>
              <a:rPr lang="en-US" sz="4000" b="1" dirty="0">
                <a:solidFill>
                  <a:srgbClr val="C00000"/>
                </a:solidFill>
                <a:latin typeface="Times New Roman" panose="02020603050405020304" pitchFamily="18" charset="0"/>
                <a:cs typeface="Times New Roman" panose="02020603050405020304" pitchFamily="18" charset="0"/>
              </a:rPr>
              <a:t>TI=1</a:t>
            </a:r>
            <a:r>
              <a:rPr lang="en-US" sz="4000" dirty="0">
                <a:solidFill>
                  <a:schemeClr val="tx1"/>
                </a:solidFill>
                <a:latin typeface="Times New Roman" panose="02020603050405020304" pitchFamily="18" charset="0"/>
                <a:cs typeface="Times New Roman" panose="02020603050405020304" pitchFamily="18" charset="0"/>
              </a:rPr>
              <a:t> (indicating the current LDT) results in an </a:t>
            </a:r>
            <a:r>
              <a:rPr lang="en-US" sz="4000" dirty="0">
                <a:solidFill>
                  <a:srgbClr val="C00000"/>
                </a:solidFill>
                <a:latin typeface="Times New Roman" panose="02020603050405020304" pitchFamily="18" charset="0"/>
                <a:cs typeface="Times New Roman" panose="02020603050405020304" pitchFamily="18" charset="0"/>
              </a:rPr>
              <a:t>exception.</a:t>
            </a:r>
          </a:p>
          <a:p>
            <a:pPr marL="571500" lvl="1" indent="-571500" algn="just">
              <a:lnSpc>
                <a:spcPct val="100000"/>
              </a:lnSpc>
              <a:buFont typeface="Wingdings" panose="05000000000000000000" pitchFamily="2" charset="2"/>
              <a:buChar char="Ø"/>
            </a:pPr>
            <a:endParaRPr lang="en-US" sz="4400"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3600"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5" name="Picture 6"/>
          <p:cNvPicPr>
            <a:picLocks noChangeAspect="1"/>
          </p:cNvPicPr>
          <p:nvPr/>
        </p:nvPicPr>
        <p:blipFill>
          <a:blip r:embed="rId2" cstate="print"/>
          <a:srcRect/>
          <a:stretch>
            <a:fillRect/>
          </a:stretch>
        </p:blipFill>
        <p:spPr bwMode="auto">
          <a:xfrm>
            <a:off x="71258" y="77813"/>
            <a:ext cx="599895" cy="671035"/>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99C9438-2068-4F66-AF29-C662986C3A1F}"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27</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0316" y="751792"/>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33425" y="60555"/>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3600" y="848164"/>
            <a:ext cx="11318084" cy="5170646"/>
          </a:xfrm>
          <a:prstGeom prst="rect">
            <a:avLst/>
          </a:prstGeom>
          <a:solidFill>
            <a:schemeClr val="accent2">
              <a:lumMod val="20000"/>
              <a:lumOff val="80000"/>
            </a:schemeClr>
          </a:solidFill>
          <a:ln>
            <a:solidFill>
              <a:srgbClr val="C00000"/>
            </a:solidFill>
          </a:ln>
        </p:spPr>
        <p:txBody>
          <a:bodyPr vert="horz" wrap="square" lIns="0" tIns="0" rIns="0" bIns="0" rtlCol="0">
            <a:spAutoFit/>
          </a:bodyPr>
          <a:lstStyle/>
          <a:p>
            <a:pPr marR="342265" algn="just">
              <a:spcBef>
                <a:spcPts val="0"/>
              </a:spcBef>
              <a:buClr>
                <a:srgbClr val="0AD0D9"/>
              </a:buClr>
              <a:buSzPct val="94230"/>
              <a:buFont typeface="Wingdings" panose="05000000000000000000" pitchFamily="2" charset="2"/>
              <a:buChar char="Ø"/>
              <a:tabLst>
                <a:tab pos="285750" algn="l"/>
              </a:tabLst>
            </a:pPr>
            <a:r>
              <a:rPr sz="2800" spc="-5" dirty="0">
                <a:latin typeface="Times New Roman" panose="02020603050405020304" pitchFamily="18" charset="0"/>
                <a:cs typeface="Times New Roman" panose="02020603050405020304" pitchFamily="18" charset="0"/>
              </a:rPr>
              <a:t>The </a:t>
            </a:r>
            <a:r>
              <a:rPr sz="2800" b="1" spc="-5" dirty="0">
                <a:solidFill>
                  <a:srgbClr val="00B050"/>
                </a:solidFill>
                <a:latin typeface="Times New Roman" panose="02020603050405020304" pitchFamily="18" charset="0"/>
                <a:cs typeface="Times New Roman" panose="02020603050405020304" pitchFamily="18" charset="0"/>
              </a:rPr>
              <a:t>B-bit</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 the type </a:t>
            </a:r>
            <a:r>
              <a:rPr sz="2800" spc="-5" dirty="0">
                <a:latin typeface="Times New Roman" panose="02020603050405020304" pitchFamily="18" charset="0"/>
                <a:cs typeface="Times New Roman" panose="02020603050405020304" pitchFamily="18" charset="0"/>
              </a:rPr>
              <a:t>field </a:t>
            </a:r>
            <a:r>
              <a:rPr sz="2800" spc="-10" dirty="0">
                <a:latin typeface="Times New Roman" panose="02020603050405020304" pitchFamily="18" charset="0"/>
                <a:cs typeface="Times New Roman" panose="02020603050405020304" pitchFamily="18" charset="0"/>
              </a:rPr>
              <a:t>indicates </a:t>
            </a:r>
            <a:r>
              <a:rPr sz="2800" dirty="0">
                <a:latin typeface="Times New Roman" panose="02020603050405020304" pitchFamily="18" charset="0"/>
                <a:cs typeface="Times New Roman" panose="02020603050405020304" pitchFamily="18" charset="0"/>
              </a:rPr>
              <a:t>whether the </a:t>
            </a:r>
            <a:r>
              <a:rPr sz="2800" spc="-10" dirty="0">
                <a:latin typeface="Times New Roman" panose="02020603050405020304" pitchFamily="18" charset="0"/>
                <a:cs typeface="Times New Roman" panose="02020603050405020304" pitchFamily="18" charset="0"/>
              </a:rPr>
              <a:t>task </a:t>
            </a:r>
            <a:r>
              <a:rPr sz="2800" dirty="0">
                <a:latin typeface="Times New Roman" panose="02020603050405020304" pitchFamily="18" charset="0"/>
                <a:cs typeface="Times New Roman" panose="02020603050405020304" pitchFamily="18" charset="0"/>
              </a:rPr>
              <a:t>is  </a:t>
            </a:r>
            <a:r>
              <a:rPr sz="2800" spc="-45" dirty="0">
                <a:latin typeface="Times New Roman" panose="02020603050405020304" pitchFamily="18" charset="0"/>
                <a:cs typeface="Times New Roman" panose="02020603050405020304" pitchFamily="18" charset="0"/>
              </a:rPr>
              <a:t>busy. </a:t>
            </a:r>
            <a:r>
              <a:rPr sz="2800" dirty="0">
                <a:latin typeface="Times New Roman" panose="02020603050405020304" pitchFamily="18" charset="0"/>
                <a:cs typeface="Times New Roman" panose="02020603050405020304" pitchFamily="18" charset="0"/>
              </a:rPr>
              <a:t>A </a:t>
            </a:r>
            <a:r>
              <a:rPr sz="2800" b="1" dirty="0">
                <a:solidFill>
                  <a:srgbClr val="00B050"/>
                </a:solidFill>
                <a:latin typeface="Times New Roman" panose="02020603050405020304" pitchFamily="18" charset="0"/>
                <a:cs typeface="Times New Roman" panose="02020603050405020304" pitchFamily="18" charset="0"/>
              </a:rPr>
              <a:t>type </a:t>
            </a:r>
            <a:r>
              <a:rPr sz="2800" b="1" spc="-10" dirty="0">
                <a:solidFill>
                  <a:srgbClr val="00B050"/>
                </a:solidFill>
                <a:latin typeface="Times New Roman" panose="02020603050405020304" pitchFamily="18" charset="0"/>
                <a:cs typeface="Times New Roman" panose="02020603050405020304" pitchFamily="18" charset="0"/>
              </a:rPr>
              <a:t>code </a:t>
            </a:r>
            <a:r>
              <a:rPr sz="2800" b="1" spc="-5" dirty="0">
                <a:solidFill>
                  <a:srgbClr val="00B050"/>
                </a:solidFill>
                <a:latin typeface="Times New Roman" panose="02020603050405020304" pitchFamily="18" charset="0"/>
                <a:cs typeface="Times New Roman" panose="02020603050405020304" pitchFamily="18" charset="0"/>
              </a:rPr>
              <a:t>of </a:t>
            </a:r>
            <a:r>
              <a:rPr sz="2800" b="1" dirty="0">
                <a:solidFill>
                  <a:srgbClr val="00B050"/>
                </a:solidFill>
                <a:latin typeface="Times New Roman" panose="02020603050405020304" pitchFamily="18" charset="0"/>
                <a:cs typeface="Times New Roman" panose="02020603050405020304" pitchFamily="18" charset="0"/>
              </a:rPr>
              <a:t>9</a:t>
            </a:r>
            <a:r>
              <a:rPr lang="en-GB" sz="2800" b="1" dirty="0">
                <a:solidFill>
                  <a:srgbClr val="00B050"/>
                </a:solidFill>
                <a:latin typeface="Times New Roman" panose="02020603050405020304" pitchFamily="18" charset="0"/>
                <a:cs typeface="Times New Roman" panose="02020603050405020304" pitchFamily="18" charset="0"/>
              </a:rPr>
              <a:t> (10</a:t>
            </a:r>
            <a:r>
              <a:rPr lang="en-GB" sz="2800" b="1" dirty="0">
                <a:solidFill>
                  <a:srgbClr val="FF0000"/>
                </a:solidFill>
                <a:latin typeface="Times New Roman" panose="02020603050405020304" pitchFamily="18" charset="0"/>
                <a:cs typeface="Times New Roman" panose="02020603050405020304" pitchFamily="18" charset="0"/>
              </a:rPr>
              <a:t>0</a:t>
            </a:r>
            <a:r>
              <a:rPr lang="en-GB" sz="2800" b="1" dirty="0">
                <a:solidFill>
                  <a:srgbClr val="00B050"/>
                </a:solidFill>
                <a:latin typeface="Times New Roman" panose="02020603050405020304" pitchFamily="18" charset="0"/>
                <a:cs typeface="Times New Roman" panose="02020603050405020304" pitchFamily="18" charset="0"/>
              </a:rPr>
              <a:t>1B)</a:t>
            </a:r>
            <a:r>
              <a:rPr sz="2800" b="1" dirty="0">
                <a:solidFill>
                  <a:srgbClr val="00B050"/>
                </a:solidFill>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indicates </a:t>
            </a:r>
            <a:r>
              <a:rPr sz="2800" dirty="0">
                <a:latin typeface="Times New Roman" panose="02020603050405020304" pitchFamily="18" charset="0"/>
                <a:cs typeface="Times New Roman" panose="02020603050405020304" pitchFamily="18" charset="0"/>
              </a:rPr>
              <a:t>a </a:t>
            </a:r>
            <a:r>
              <a:rPr sz="2800" b="1" spc="-10" dirty="0">
                <a:solidFill>
                  <a:srgbClr val="00B050"/>
                </a:solidFill>
                <a:latin typeface="Times New Roman" panose="02020603050405020304" pitchFamily="18" charset="0"/>
                <a:cs typeface="Times New Roman" panose="02020603050405020304" pitchFamily="18" charset="0"/>
              </a:rPr>
              <a:t>non-busy </a:t>
            </a:r>
            <a:r>
              <a:rPr lang="en-GB" sz="2800" b="1" spc="-10" dirty="0">
                <a:solidFill>
                  <a:srgbClr val="00B050"/>
                </a:solidFill>
                <a:latin typeface="Times New Roman" panose="02020603050405020304" pitchFamily="18" charset="0"/>
                <a:cs typeface="Times New Roman" panose="02020603050405020304" pitchFamily="18" charset="0"/>
              </a:rPr>
              <a:t>(Available) </a:t>
            </a:r>
            <a:r>
              <a:rPr sz="2800" b="1" spc="-10" dirty="0">
                <a:solidFill>
                  <a:srgbClr val="00B050"/>
                </a:solidFill>
                <a:latin typeface="Times New Roman" panose="02020603050405020304" pitchFamily="18" charset="0"/>
                <a:cs typeface="Times New Roman" panose="02020603050405020304" pitchFamily="18" charset="0"/>
              </a:rPr>
              <a:t>task</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 </a:t>
            </a:r>
            <a:r>
              <a:rPr sz="2800" b="1" dirty="0">
                <a:solidFill>
                  <a:srgbClr val="00B050"/>
                </a:solidFill>
                <a:latin typeface="Times New Roman" panose="02020603050405020304" pitchFamily="18" charset="0"/>
                <a:cs typeface="Times New Roman" panose="02020603050405020304" pitchFamily="18" charset="0"/>
              </a:rPr>
              <a:t>type  </a:t>
            </a:r>
            <a:r>
              <a:rPr sz="2800" b="1" spc="-10" dirty="0">
                <a:solidFill>
                  <a:srgbClr val="00B050"/>
                </a:solidFill>
                <a:latin typeface="Times New Roman" panose="02020603050405020304" pitchFamily="18" charset="0"/>
                <a:cs typeface="Times New Roman" panose="02020603050405020304" pitchFamily="18" charset="0"/>
              </a:rPr>
              <a:t>code </a:t>
            </a:r>
            <a:r>
              <a:rPr sz="2800" b="1" spc="-5" dirty="0">
                <a:solidFill>
                  <a:srgbClr val="00B050"/>
                </a:solidFill>
                <a:latin typeface="Times New Roman" panose="02020603050405020304" pitchFamily="18" charset="0"/>
                <a:cs typeface="Times New Roman" panose="02020603050405020304" pitchFamily="18" charset="0"/>
              </a:rPr>
              <a:t>of </a:t>
            </a:r>
            <a:r>
              <a:rPr sz="2800" b="1" dirty="0">
                <a:solidFill>
                  <a:srgbClr val="00B050"/>
                </a:solidFill>
                <a:latin typeface="Times New Roman" panose="02020603050405020304" pitchFamily="18" charset="0"/>
                <a:cs typeface="Times New Roman" panose="02020603050405020304" pitchFamily="18" charset="0"/>
              </a:rPr>
              <a:t>11</a:t>
            </a:r>
            <a:r>
              <a:rPr lang="en-GB" sz="2800" b="1" dirty="0">
                <a:solidFill>
                  <a:srgbClr val="00B050"/>
                </a:solidFill>
                <a:latin typeface="Times New Roman" panose="02020603050405020304" pitchFamily="18" charset="0"/>
                <a:cs typeface="Times New Roman" panose="02020603050405020304" pitchFamily="18" charset="0"/>
              </a:rPr>
              <a:t>(10</a:t>
            </a:r>
            <a:r>
              <a:rPr lang="en-GB" sz="2800" b="1" dirty="0">
                <a:solidFill>
                  <a:srgbClr val="FF0000"/>
                </a:solidFill>
                <a:latin typeface="Times New Roman" panose="02020603050405020304" pitchFamily="18" charset="0"/>
                <a:cs typeface="Times New Roman" panose="02020603050405020304" pitchFamily="18" charset="0"/>
              </a:rPr>
              <a:t>1</a:t>
            </a:r>
            <a:r>
              <a:rPr lang="en-GB" sz="2800" b="1" dirty="0">
                <a:solidFill>
                  <a:srgbClr val="00B050"/>
                </a:solidFill>
                <a:latin typeface="Times New Roman" panose="02020603050405020304" pitchFamily="18" charset="0"/>
                <a:cs typeface="Times New Roman" panose="02020603050405020304" pitchFamily="18" charset="0"/>
              </a:rPr>
              <a:t>1B)</a:t>
            </a:r>
            <a:r>
              <a:rPr sz="2800" b="1" dirty="0">
                <a:solidFill>
                  <a:srgbClr val="00B050"/>
                </a:solidFill>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indicates </a:t>
            </a:r>
            <a:r>
              <a:rPr sz="2800" dirty="0">
                <a:latin typeface="Times New Roman" panose="02020603050405020304" pitchFamily="18" charset="0"/>
                <a:cs typeface="Times New Roman" panose="02020603050405020304" pitchFamily="18" charset="0"/>
              </a:rPr>
              <a:t>a </a:t>
            </a:r>
            <a:r>
              <a:rPr sz="2800" b="1" spc="-15" dirty="0">
                <a:solidFill>
                  <a:srgbClr val="0070C0"/>
                </a:solidFill>
                <a:latin typeface="Times New Roman" panose="02020603050405020304" pitchFamily="18" charset="0"/>
                <a:cs typeface="Times New Roman" panose="02020603050405020304" pitchFamily="18" charset="0"/>
              </a:rPr>
              <a:t>busy</a:t>
            </a:r>
            <a:r>
              <a:rPr sz="2800" b="1" spc="-85" dirty="0">
                <a:solidFill>
                  <a:srgbClr val="0070C0"/>
                </a:solidFill>
                <a:latin typeface="Times New Roman" panose="02020603050405020304" pitchFamily="18" charset="0"/>
                <a:cs typeface="Times New Roman" panose="02020603050405020304" pitchFamily="18" charset="0"/>
              </a:rPr>
              <a:t> </a:t>
            </a:r>
            <a:r>
              <a:rPr sz="2800" b="1" spc="-10" dirty="0">
                <a:solidFill>
                  <a:srgbClr val="0070C0"/>
                </a:solidFill>
                <a:latin typeface="Times New Roman" panose="02020603050405020304" pitchFamily="18" charset="0"/>
                <a:cs typeface="Times New Roman" panose="02020603050405020304" pitchFamily="18" charset="0"/>
              </a:rPr>
              <a:t>task.</a:t>
            </a:r>
            <a:endParaRPr lang="en-US" sz="2800" b="1" spc="-10" dirty="0">
              <a:solidFill>
                <a:srgbClr val="0070C0"/>
              </a:solidFill>
              <a:latin typeface="Times New Roman" panose="02020603050405020304" pitchFamily="18" charset="0"/>
              <a:cs typeface="Times New Roman" panose="02020603050405020304" pitchFamily="18" charset="0"/>
            </a:endParaRPr>
          </a:p>
          <a:p>
            <a:pPr marR="342265" algn="just">
              <a:spcBef>
                <a:spcPts val="0"/>
              </a:spcBef>
              <a:buClr>
                <a:srgbClr val="0AD0D9"/>
              </a:buClr>
              <a:buSzPct val="94230"/>
              <a:buFont typeface="Wingdings" panose="05000000000000000000" pitchFamily="2" charset="2"/>
              <a:buChar char="Ø"/>
              <a:tabLst>
                <a:tab pos="285750" algn="l"/>
              </a:tabLst>
            </a:pPr>
            <a:r>
              <a:rPr lang="en-IN" sz="2800" spc="-5" dirty="0">
                <a:latin typeface="Times New Roman" panose="02020603050405020304" pitchFamily="18" charset="0"/>
                <a:cs typeface="Times New Roman" panose="02020603050405020304" pitchFamily="18" charset="0"/>
              </a:rPr>
              <a:t>The </a:t>
            </a:r>
            <a:r>
              <a:rPr lang="en-IN" sz="2800" b="1" spc="-5" dirty="0">
                <a:latin typeface="Times New Roman" panose="02020603050405020304" pitchFamily="18" charset="0"/>
                <a:cs typeface="Times New Roman" panose="02020603050405020304" pitchFamily="18" charset="0"/>
              </a:rPr>
              <a:t>processor uses </a:t>
            </a:r>
            <a:r>
              <a:rPr lang="en-IN" sz="2800" spc="-5" dirty="0">
                <a:latin typeface="Times New Roman" panose="02020603050405020304" pitchFamily="18" charset="0"/>
                <a:cs typeface="Times New Roman" panose="02020603050405020304" pitchFamily="18" charset="0"/>
              </a:rPr>
              <a:t>the Busy bit to detect an attempt to call a task whose execution has been interrupted.</a:t>
            </a:r>
          </a:p>
          <a:p>
            <a:pPr marL="0" marR="342265" lvl="1" algn="just">
              <a:spcBef>
                <a:spcPts val="0"/>
              </a:spcBef>
              <a:buClr>
                <a:srgbClr val="0AD0D9"/>
              </a:buClr>
              <a:buSzPct val="94230"/>
              <a:buFont typeface="Wingdings" panose="05000000000000000000" pitchFamily="2" charset="2"/>
              <a:buChar char="Ø"/>
              <a:tabLst>
                <a:tab pos="285750" algn="l"/>
              </a:tabLst>
            </a:pPr>
            <a:r>
              <a:rPr lang="en-US" sz="2800" b="1" spc="-10" dirty="0">
                <a:solidFill>
                  <a:srgbClr val="00B050"/>
                </a:solidFill>
                <a:latin typeface="Times New Roman" panose="02020603050405020304" pitchFamily="18" charset="0"/>
                <a:cs typeface="Times New Roman" panose="02020603050405020304" pitchFamily="18" charset="0"/>
              </a:rPr>
              <a:t>Tasks are </a:t>
            </a:r>
            <a:r>
              <a:rPr lang="en-US" sz="2800" b="1" spc="-10" dirty="0">
                <a:solidFill>
                  <a:srgbClr val="C00000"/>
                </a:solidFill>
                <a:latin typeface="Times New Roman" panose="02020603050405020304" pitchFamily="18" charset="0"/>
                <a:cs typeface="Times New Roman" panose="02020603050405020304" pitchFamily="18" charset="0"/>
              </a:rPr>
              <a:t>not reentrant/</a:t>
            </a:r>
            <a:r>
              <a:rPr lang="en-US" sz="2800" b="1" dirty="0">
                <a:solidFill>
                  <a:srgbClr val="C00000"/>
                </a:solidFill>
                <a:latin typeface="Times New Roman" panose="02020603050405020304" pitchFamily="18" charset="0"/>
                <a:cs typeface="Times New Roman" panose="02020603050405020304" pitchFamily="18" charset="0"/>
              </a:rPr>
              <a:t>recursive</a:t>
            </a:r>
            <a:r>
              <a:rPr lang="en-US" sz="2800" b="1" spc="-10" dirty="0">
                <a:solidFill>
                  <a:srgbClr val="C00000"/>
                </a:solidFill>
                <a:latin typeface="Times New Roman" panose="02020603050405020304" pitchFamily="18" charset="0"/>
                <a:cs typeface="Times New Roman" panose="02020603050405020304" pitchFamily="18" charset="0"/>
              </a:rPr>
              <a:t>.</a:t>
            </a:r>
          </a:p>
          <a:p>
            <a:pPr marR="407034" algn="just">
              <a:spcBef>
                <a:spcPts val="0"/>
              </a:spcBef>
              <a:buClr>
                <a:srgbClr val="0AD0D9"/>
              </a:buClr>
              <a:buSzPct val="94230"/>
              <a:buFont typeface="Wingdings" panose="05000000000000000000" pitchFamily="2" charset="2"/>
              <a:buChar char="Ø"/>
              <a:tabLst>
                <a:tab pos="285750" algn="l"/>
              </a:tabLst>
            </a:pPr>
            <a:r>
              <a:rPr sz="2800" spc="-5" dirty="0">
                <a:latin typeface="Times New Roman" panose="02020603050405020304" pitchFamily="18" charset="0"/>
                <a:cs typeface="Times New Roman" panose="02020603050405020304" pitchFamily="18" charset="0"/>
              </a:rPr>
              <a:t>The </a:t>
            </a:r>
            <a:r>
              <a:rPr sz="2800" b="1" spc="-5" dirty="0">
                <a:latin typeface="Times New Roman" panose="02020603050405020304" pitchFamily="18" charset="0"/>
                <a:cs typeface="Times New Roman" panose="02020603050405020304" pitchFamily="18" charset="0"/>
              </a:rPr>
              <a:t>BASE, </a:t>
            </a:r>
            <a:r>
              <a:rPr sz="2800" b="1" spc="-45" dirty="0">
                <a:latin typeface="Times New Roman" panose="02020603050405020304" pitchFamily="18" charset="0"/>
                <a:cs typeface="Times New Roman" panose="02020603050405020304" pitchFamily="18" charset="0"/>
              </a:rPr>
              <a:t>LIMIT, </a:t>
            </a:r>
            <a:r>
              <a:rPr sz="2800" b="1" dirty="0">
                <a:latin typeface="Times New Roman" panose="02020603050405020304" pitchFamily="18" charset="0"/>
                <a:cs typeface="Times New Roman" panose="02020603050405020304" pitchFamily="18" charset="0"/>
              </a:rPr>
              <a:t>and DPL </a:t>
            </a:r>
            <a:r>
              <a:rPr sz="2800" b="1" spc="-5" dirty="0">
                <a:latin typeface="Times New Roman" panose="02020603050405020304" pitchFamily="18" charset="0"/>
                <a:cs typeface="Times New Roman" panose="02020603050405020304" pitchFamily="18" charset="0"/>
              </a:rPr>
              <a:t>fields </a:t>
            </a:r>
            <a:r>
              <a:rPr sz="2800" b="1" dirty="0">
                <a:latin typeface="Times New Roman" panose="02020603050405020304" pitchFamily="18" charset="0"/>
                <a:cs typeface="Times New Roman" panose="02020603050405020304" pitchFamily="18" charset="0"/>
              </a:rPr>
              <a:t>and the </a:t>
            </a:r>
            <a:r>
              <a:rPr sz="2800" b="1" spc="-5" dirty="0">
                <a:latin typeface="Times New Roman" panose="02020603050405020304" pitchFamily="18" charset="0"/>
                <a:cs typeface="Times New Roman" panose="02020603050405020304" pitchFamily="18" charset="0"/>
              </a:rPr>
              <a:t>G-bit </a:t>
            </a:r>
            <a:r>
              <a:rPr sz="2800" b="1" dirty="0">
                <a:latin typeface="Times New Roman" panose="02020603050405020304" pitchFamily="18" charset="0"/>
                <a:cs typeface="Times New Roman" panose="02020603050405020304" pitchFamily="18" charset="0"/>
              </a:rPr>
              <a:t>and </a:t>
            </a:r>
            <a:r>
              <a:rPr sz="2800" b="1" spc="-5" dirty="0">
                <a:latin typeface="Times New Roman" panose="02020603050405020304" pitchFamily="18" charset="0"/>
                <a:cs typeface="Times New Roman" panose="02020603050405020304" pitchFamily="18" charset="0"/>
              </a:rPr>
              <a:t>P-bit  </a:t>
            </a:r>
            <a:r>
              <a:rPr sz="2800" spc="-20" dirty="0">
                <a:latin typeface="Times New Roman" panose="02020603050405020304" pitchFamily="18" charset="0"/>
                <a:cs typeface="Times New Roman" panose="02020603050405020304" pitchFamily="18" charset="0"/>
              </a:rPr>
              <a:t>have </a:t>
            </a:r>
            <a:r>
              <a:rPr sz="2800" spc="-5" dirty="0">
                <a:latin typeface="Times New Roman" panose="02020603050405020304" pitchFamily="18" charset="0"/>
                <a:cs typeface="Times New Roman" panose="02020603050405020304" pitchFamily="18" charset="0"/>
              </a:rPr>
              <a:t>functions </a:t>
            </a:r>
            <a:r>
              <a:rPr sz="2800" b="1" spc="-5" dirty="0">
                <a:solidFill>
                  <a:srgbClr val="C00000"/>
                </a:solidFill>
                <a:latin typeface="Times New Roman" panose="02020603050405020304" pitchFamily="18" charset="0"/>
                <a:cs typeface="Times New Roman" panose="02020603050405020304" pitchFamily="18" charset="0"/>
              </a:rPr>
              <a:t>similar</a:t>
            </a:r>
            <a:r>
              <a:rPr sz="2800" b="1" spc="-5" dirty="0">
                <a:solidFill>
                  <a:srgbClr val="2501BF"/>
                </a:solidFill>
                <a:latin typeface="Times New Roman" panose="02020603050405020304" pitchFamily="18" charset="0"/>
                <a:cs typeface="Times New Roman" panose="02020603050405020304" pitchFamily="18" charset="0"/>
              </a:rPr>
              <a:t> </a:t>
            </a:r>
            <a:r>
              <a:rPr sz="2800" b="1" spc="-10" dirty="0">
                <a:solidFill>
                  <a:srgbClr val="2501BF"/>
                </a:solidFill>
                <a:latin typeface="Times New Roman" panose="02020603050405020304" pitchFamily="18" charset="0"/>
                <a:cs typeface="Times New Roman" panose="02020603050405020304" pitchFamily="18" charset="0"/>
              </a:rPr>
              <a:t>to </a:t>
            </a:r>
            <a:r>
              <a:rPr sz="2800" b="1" dirty="0">
                <a:solidFill>
                  <a:srgbClr val="2501BF"/>
                </a:solidFill>
                <a:latin typeface="Times New Roman" panose="02020603050405020304" pitchFamily="18" charset="0"/>
                <a:cs typeface="Times New Roman" panose="02020603050405020304" pitchFamily="18" charset="0"/>
              </a:rPr>
              <a:t>their </a:t>
            </a:r>
            <a:r>
              <a:rPr sz="2800" b="1" spc="-10" dirty="0">
                <a:solidFill>
                  <a:srgbClr val="2501BF"/>
                </a:solidFill>
                <a:latin typeface="Times New Roman" panose="02020603050405020304" pitchFamily="18" charset="0"/>
                <a:cs typeface="Times New Roman" panose="02020603050405020304" pitchFamily="18" charset="0"/>
              </a:rPr>
              <a:t>counterparts </a:t>
            </a:r>
            <a:r>
              <a:rPr sz="2800" b="1" dirty="0">
                <a:solidFill>
                  <a:srgbClr val="2501BF"/>
                </a:solidFill>
                <a:latin typeface="Times New Roman" panose="02020603050405020304" pitchFamily="18" charset="0"/>
                <a:cs typeface="Times New Roman" panose="02020603050405020304" pitchFamily="18" charset="0"/>
              </a:rPr>
              <a:t>in </a:t>
            </a:r>
            <a:r>
              <a:rPr sz="2800" b="1" spc="-10" dirty="0">
                <a:solidFill>
                  <a:srgbClr val="2501BF"/>
                </a:solidFill>
                <a:latin typeface="Times New Roman" panose="02020603050405020304" pitchFamily="18" charset="0"/>
                <a:cs typeface="Times New Roman" panose="02020603050405020304" pitchFamily="18" charset="0"/>
              </a:rPr>
              <a:t>data- segment</a:t>
            </a:r>
            <a:r>
              <a:rPr sz="2800" b="1" spc="-85" dirty="0">
                <a:solidFill>
                  <a:srgbClr val="2501BF"/>
                </a:solidFill>
                <a:latin typeface="Times New Roman" panose="02020603050405020304" pitchFamily="18" charset="0"/>
                <a:cs typeface="Times New Roman" panose="02020603050405020304" pitchFamily="18" charset="0"/>
              </a:rPr>
              <a:t> </a:t>
            </a:r>
            <a:r>
              <a:rPr sz="2800" b="1" spc="-10" dirty="0">
                <a:solidFill>
                  <a:srgbClr val="2501BF"/>
                </a:solidFill>
                <a:latin typeface="Times New Roman" panose="02020603050405020304" pitchFamily="18" charset="0"/>
                <a:cs typeface="Times New Roman" panose="02020603050405020304" pitchFamily="18" charset="0"/>
              </a:rPr>
              <a:t>descriptors.</a:t>
            </a:r>
            <a:endParaRPr lang="en-US" sz="2800" b="1" spc="-10" dirty="0">
              <a:solidFill>
                <a:srgbClr val="2501BF"/>
              </a:solidFill>
              <a:latin typeface="Times New Roman" panose="02020603050405020304" pitchFamily="18" charset="0"/>
              <a:cs typeface="Times New Roman" panose="02020603050405020304" pitchFamily="18" charset="0"/>
            </a:endParaRPr>
          </a:p>
          <a:p>
            <a:pPr marR="407034" algn="just">
              <a:spcBef>
                <a:spcPts val="0"/>
              </a:spcBef>
              <a:buClr>
                <a:srgbClr val="0AD0D9"/>
              </a:buClr>
              <a:buSzPct val="94230"/>
              <a:buFont typeface="Wingdings" panose="05000000000000000000" pitchFamily="2" charset="2"/>
              <a:buChar char="Ø"/>
              <a:tabLst>
                <a:tab pos="285750" algn="l"/>
              </a:tabLst>
            </a:pPr>
            <a:r>
              <a:rPr lang="en-IN" sz="2800" b="1" spc="-5" dirty="0">
                <a:solidFill>
                  <a:srgbClr val="00B050"/>
                </a:solidFill>
                <a:latin typeface="Times New Roman" panose="02020603050405020304" pitchFamily="18" charset="0"/>
                <a:cs typeface="Times New Roman" panose="02020603050405020304" pitchFamily="18" charset="0"/>
              </a:rPr>
              <a:t>The </a:t>
            </a:r>
            <a:r>
              <a:rPr lang="en-IN" sz="2800" b="1" spc="-5" dirty="0">
                <a:solidFill>
                  <a:srgbClr val="C00000"/>
                </a:solidFill>
                <a:latin typeface="Times New Roman" panose="02020603050405020304" pitchFamily="18" charset="0"/>
                <a:cs typeface="Times New Roman" panose="02020603050405020304" pitchFamily="18" charset="0"/>
              </a:rPr>
              <a:t>Limit field </a:t>
            </a:r>
            <a:r>
              <a:rPr lang="en-IN" sz="2800" b="1" spc="-5" dirty="0">
                <a:solidFill>
                  <a:srgbClr val="00B050"/>
                </a:solidFill>
                <a:latin typeface="Times New Roman" panose="02020603050405020304" pitchFamily="18" charset="0"/>
                <a:cs typeface="Times New Roman" panose="02020603050405020304" pitchFamily="18" charset="0"/>
              </a:rPr>
              <a:t>must have a value </a:t>
            </a:r>
            <a:r>
              <a:rPr lang="en-IN" sz="2800" b="1" spc="-5" dirty="0">
                <a:solidFill>
                  <a:srgbClr val="C00000"/>
                </a:solidFill>
                <a:latin typeface="Times New Roman" panose="02020603050405020304" pitchFamily="18" charset="0"/>
                <a:cs typeface="Times New Roman" panose="02020603050405020304" pitchFamily="18" charset="0"/>
              </a:rPr>
              <a:t>equal to or greater than 103(67H),</a:t>
            </a:r>
            <a:r>
              <a:rPr lang="en-IN" sz="2800" spc="-5" dirty="0">
                <a:solidFill>
                  <a:srgbClr val="00B050"/>
                </a:solidFill>
                <a:latin typeface="Times New Roman" panose="02020603050405020304" pitchFamily="18" charset="0"/>
                <a:cs typeface="Times New Roman" panose="02020603050405020304" pitchFamily="18" charset="0"/>
              </a:rPr>
              <a:t>  </a:t>
            </a:r>
            <a:r>
              <a:rPr lang="en-IN" sz="2800" spc="-5" dirty="0">
                <a:latin typeface="Times New Roman" panose="02020603050405020304" pitchFamily="18" charset="0"/>
                <a:cs typeface="Times New Roman" panose="02020603050405020304" pitchFamily="18" charset="0"/>
              </a:rPr>
              <a:t>one byte less than the minimum size of a task state. An attempt to switch to a task whose TSS descriptor has a limit less than 67H generates an exception.</a:t>
            </a:r>
          </a:p>
          <a:p>
            <a:pPr marL="1542415" marR="407034" lvl="2" indent="-342900" algn="just">
              <a:spcBef>
                <a:spcPts val="0"/>
              </a:spcBef>
              <a:buClr>
                <a:srgbClr val="0AD0D9"/>
              </a:buClr>
              <a:buSzPct val="94230"/>
              <a:buFont typeface="Wingdings" panose="05000000000000000000" pitchFamily="2" charset="2"/>
              <a:buChar char="Ø"/>
              <a:tabLst>
                <a:tab pos="285750" algn="l"/>
              </a:tabLst>
            </a:pPr>
            <a:r>
              <a:rPr lang="en-US" sz="2800" b="1" spc="-10" dirty="0">
                <a:solidFill>
                  <a:srgbClr val="C00000"/>
                </a:solidFill>
                <a:latin typeface="Times New Roman" panose="02020603050405020304" pitchFamily="18" charset="0"/>
                <a:cs typeface="Times New Roman" panose="02020603050405020304" pitchFamily="18" charset="0"/>
              </a:rPr>
              <a:t>Max(CPL,RPL) &lt;= TSS DPL</a:t>
            </a:r>
            <a:endParaRPr sz="2800" dirty="0">
              <a:solidFill>
                <a:srgbClr val="C0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idx="4294967295"/>
          </p:nvPr>
        </p:nvSpPr>
        <p:spPr>
          <a:xfrm>
            <a:off x="2798100" y="-127447"/>
            <a:ext cx="6032391" cy="830997"/>
          </a:xfrm>
          <a:prstGeom prst="rect">
            <a:avLst/>
          </a:prstGeom>
        </p:spPr>
        <p:txBody>
          <a:bodyPr vert="horz" wrap="square" lIns="0" tIns="0" rIns="0" bIns="0" rtlCol="0">
            <a:spAutoFit/>
          </a:bodyPr>
          <a:lstStyle/>
          <a:p>
            <a:pPr marL="12700">
              <a:lnSpc>
                <a:spcPct val="100000"/>
              </a:lnSpc>
            </a:pPr>
            <a:r>
              <a:rPr sz="5400" b="1" spc="-5" dirty="0">
                <a:solidFill>
                  <a:srgbClr val="C00000"/>
                </a:solidFill>
                <a:latin typeface="Times New Roman" panose="02020603050405020304" pitchFamily="18" charset="0"/>
                <a:cs typeface="Times New Roman" panose="02020603050405020304" pitchFamily="18" charset="0"/>
              </a:rPr>
              <a:t>TSS</a:t>
            </a:r>
            <a:r>
              <a:rPr sz="5400" b="1" spc="-95" dirty="0">
                <a:solidFill>
                  <a:srgbClr val="C00000"/>
                </a:solidFill>
                <a:latin typeface="Times New Roman" panose="02020603050405020304" pitchFamily="18" charset="0"/>
                <a:cs typeface="Times New Roman" panose="02020603050405020304" pitchFamily="18" charset="0"/>
              </a:rPr>
              <a:t> </a:t>
            </a:r>
            <a:r>
              <a:rPr sz="5400" b="1" spc="-10" dirty="0">
                <a:solidFill>
                  <a:srgbClr val="C00000"/>
                </a:solidFill>
                <a:latin typeface="Times New Roman" panose="02020603050405020304" pitchFamily="18" charset="0"/>
                <a:cs typeface="Times New Roman" panose="02020603050405020304" pitchFamily="18" charset="0"/>
              </a:rPr>
              <a:t>Descriptor</a:t>
            </a:r>
          </a:p>
        </p:txBody>
      </p:sp>
      <p:pic>
        <p:nvPicPr>
          <p:cNvPr id="5" name="Picture 6"/>
          <p:cNvPicPr>
            <a:picLocks noChangeAspect="1"/>
          </p:cNvPicPr>
          <p:nvPr/>
        </p:nvPicPr>
        <p:blipFill>
          <a:blip r:embed="rId2" cstate="print"/>
          <a:srcRect/>
          <a:stretch>
            <a:fillRect/>
          </a:stretch>
        </p:blipFill>
        <p:spPr bwMode="auto">
          <a:xfrm>
            <a:off x="15897" y="0"/>
            <a:ext cx="675893" cy="654451"/>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4D3B2B9E-E0D3-4410-B3DE-F7465B3BC59F}"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0316" y="717605"/>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33425" y="36513"/>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378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6963" y="-5159"/>
            <a:ext cx="11247437" cy="727437"/>
          </a:xfrm>
        </p:spPr>
        <p:txBody>
          <a:bodyPr>
            <a:noAutofit/>
          </a:bodyPr>
          <a:lstStyle/>
          <a:p>
            <a:br>
              <a:rPr lang="en-US" sz="3200" b="1" dirty="0">
                <a:solidFill>
                  <a:srgbClr val="C00000"/>
                </a:solidFill>
                <a:latin typeface="Times New Roman" panose="02020603050405020304" pitchFamily="18" charset="0"/>
                <a:cs typeface="Times New Roman" panose="02020603050405020304" pitchFamily="18" charset="0"/>
              </a:rPr>
            </a:br>
            <a:br>
              <a:rPr lang="en-US" sz="3200" b="1" dirty="0">
                <a:solidFill>
                  <a:srgbClr val="C00000"/>
                </a:solidFill>
                <a:latin typeface="Times New Roman" panose="02020603050405020304" pitchFamily="18" charset="0"/>
                <a:cs typeface="Times New Roman" panose="02020603050405020304" pitchFamily="18" charset="0"/>
              </a:rPr>
            </a:br>
            <a:r>
              <a:rPr lang="en-US" sz="3200" b="1" spc="-10" dirty="0">
                <a:solidFill>
                  <a:srgbClr val="C00000"/>
                </a:solidFill>
                <a:latin typeface="Times New Roman" panose="02020603050405020304" pitchFamily="18" charset="0"/>
                <a:cs typeface="Times New Roman" panose="02020603050405020304" pitchFamily="18" charset="0"/>
              </a:rPr>
              <a:t>How does Processor know which TSS to save the old task in?</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97409" y="953147"/>
            <a:ext cx="10615471" cy="5275519"/>
          </a:xfrm>
        </p:spPr>
        <p:txBody>
          <a:bodyPr>
            <a:noAutofit/>
          </a:bodyPr>
          <a:lstStyle/>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In  case of a </a:t>
            </a:r>
            <a:r>
              <a:rPr lang="en-US" sz="3600" b="1" dirty="0">
                <a:solidFill>
                  <a:schemeClr val="tx1"/>
                </a:solidFill>
                <a:latin typeface="Times New Roman" panose="02020603050405020304" pitchFamily="18" charset="0"/>
                <a:cs typeface="Times New Roman" panose="02020603050405020304" pitchFamily="18" charset="0"/>
              </a:rPr>
              <a:t>Task switch</a:t>
            </a:r>
            <a:r>
              <a:rPr lang="en-US" sz="3600" dirty="0">
                <a:solidFill>
                  <a:schemeClr val="tx1"/>
                </a:solidFill>
                <a:latin typeface="Times New Roman" panose="02020603050405020304" pitchFamily="18" charset="0"/>
                <a:cs typeface="Times New Roman" panose="02020603050405020304" pitchFamily="18" charset="0"/>
              </a:rPr>
              <a:t>, </a:t>
            </a:r>
            <a:r>
              <a:rPr lang="en-US" sz="3600" b="1" dirty="0">
                <a:solidFill>
                  <a:srgbClr val="2501BF"/>
                </a:solidFill>
                <a:latin typeface="Times New Roman" panose="02020603050405020304" pitchFamily="18" charset="0"/>
                <a:cs typeface="Times New Roman" panose="02020603050405020304" pitchFamily="18" charset="0"/>
              </a:rPr>
              <a:t>processor</a:t>
            </a:r>
            <a:r>
              <a:rPr lang="en-US" sz="3600" dirty="0">
                <a:solidFill>
                  <a:schemeClr val="tx1"/>
                </a:solidFill>
                <a:latin typeface="Times New Roman" panose="02020603050405020304" pitchFamily="18" charset="0"/>
                <a:cs typeface="Times New Roman" panose="02020603050405020304" pitchFamily="18" charset="0"/>
              </a:rPr>
              <a:t> saves its complete context in a TSS and </a:t>
            </a:r>
            <a:r>
              <a:rPr lang="en-US" sz="3600" b="1" dirty="0">
                <a:solidFill>
                  <a:schemeClr val="tx1"/>
                </a:solidFill>
                <a:latin typeface="Times New Roman" panose="02020603050405020304" pitchFamily="18" charset="0"/>
                <a:cs typeface="Times New Roman" panose="02020603050405020304" pitchFamily="18" charset="0"/>
              </a:rPr>
              <a:t>load a new context from another TSS.</a:t>
            </a:r>
          </a:p>
          <a:p>
            <a:pPr algn="just">
              <a:buFont typeface="Wingdings" panose="05000000000000000000" pitchFamily="2" charset="2"/>
              <a:buChar char="Ø"/>
            </a:pPr>
            <a:endParaRPr lang="en-US" sz="3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When a </a:t>
            </a:r>
            <a:r>
              <a:rPr lang="en-US" sz="3600" b="1" dirty="0">
                <a:solidFill>
                  <a:schemeClr val="tx1"/>
                </a:solidFill>
                <a:latin typeface="Times New Roman" panose="02020603050405020304" pitchFamily="18" charset="0"/>
                <a:cs typeface="Times New Roman" panose="02020603050405020304" pitchFamily="18" charset="0"/>
              </a:rPr>
              <a:t>new task begins</a:t>
            </a:r>
            <a:r>
              <a:rPr lang="en-US" sz="3600" dirty="0">
                <a:solidFill>
                  <a:schemeClr val="tx1"/>
                </a:solidFill>
                <a:latin typeface="Times New Roman" panose="02020603050405020304" pitchFamily="18" charset="0"/>
                <a:cs typeface="Times New Roman" panose="02020603050405020304" pitchFamily="18" charset="0"/>
              </a:rPr>
              <a:t>, </a:t>
            </a:r>
            <a:r>
              <a:rPr lang="en-US" sz="3600" b="1" dirty="0">
                <a:solidFill>
                  <a:srgbClr val="C00000"/>
                </a:solidFill>
                <a:latin typeface="Times New Roman" panose="02020603050405020304" pitchFamily="18" charset="0"/>
                <a:cs typeface="Times New Roman" panose="02020603050405020304" pitchFamily="18" charset="0"/>
              </a:rPr>
              <a:t>Task Register </a:t>
            </a:r>
            <a:r>
              <a:rPr lang="en-US" sz="3600" dirty="0">
                <a:solidFill>
                  <a:schemeClr val="tx1"/>
                </a:solidFill>
                <a:latin typeface="Times New Roman" panose="02020603050405020304" pitchFamily="18" charset="0"/>
                <a:cs typeface="Times New Roman" panose="02020603050405020304" pitchFamily="18" charset="0"/>
              </a:rPr>
              <a:t>is </a:t>
            </a:r>
            <a:r>
              <a:rPr lang="en-US" sz="3600" b="1" dirty="0">
                <a:solidFill>
                  <a:schemeClr val="tx1"/>
                </a:solidFill>
                <a:latin typeface="Times New Roman" panose="02020603050405020304" pitchFamily="18" charset="0"/>
                <a:cs typeface="Times New Roman" panose="02020603050405020304" pitchFamily="18" charset="0"/>
              </a:rPr>
              <a:t>updated </a:t>
            </a:r>
            <a:r>
              <a:rPr lang="en-US" sz="3600" dirty="0">
                <a:solidFill>
                  <a:schemeClr val="tx1"/>
                </a:solidFill>
                <a:latin typeface="Times New Roman" panose="02020603050405020304" pitchFamily="18" charset="0"/>
                <a:cs typeface="Times New Roman" panose="02020603050405020304" pitchFamily="18" charset="0"/>
              </a:rPr>
              <a:t>with a selector to new task’s TSS. </a:t>
            </a:r>
          </a:p>
          <a:p>
            <a:pPr algn="just">
              <a:buFont typeface="Wingdings" panose="05000000000000000000" pitchFamily="2" charset="2"/>
              <a:buChar char="Ø"/>
            </a:pPr>
            <a:endParaRPr lang="en-US" sz="3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b="1" dirty="0">
                <a:solidFill>
                  <a:schemeClr val="tx1"/>
                </a:solidFill>
                <a:latin typeface="Times New Roman" panose="02020603050405020304" pitchFamily="18" charset="0"/>
                <a:cs typeface="Times New Roman" panose="02020603050405020304" pitchFamily="18" charset="0"/>
              </a:rPr>
              <a:t>Current context </a:t>
            </a:r>
            <a:r>
              <a:rPr lang="en-US" sz="3600" dirty="0">
                <a:solidFill>
                  <a:schemeClr val="tx1"/>
                </a:solidFill>
                <a:latin typeface="Times New Roman" panose="02020603050405020304" pitchFamily="18" charset="0"/>
                <a:cs typeface="Times New Roman" panose="02020603050405020304" pitchFamily="18" charset="0"/>
              </a:rPr>
              <a:t>is saved in the </a:t>
            </a:r>
            <a:r>
              <a:rPr lang="en-US" sz="3600" b="1" dirty="0">
                <a:solidFill>
                  <a:srgbClr val="C00000"/>
                </a:solidFill>
                <a:latin typeface="Times New Roman" panose="02020603050405020304" pitchFamily="18" charset="0"/>
                <a:cs typeface="Times New Roman" panose="02020603050405020304" pitchFamily="18" charset="0"/>
              </a:rPr>
              <a:t>TSS pointed to by </a:t>
            </a:r>
            <a:r>
              <a:rPr lang="en-US" sz="3600" b="1" i="1" dirty="0">
                <a:solidFill>
                  <a:srgbClr val="2501BF"/>
                </a:solidFill>
                <a:latin typeface="Times New Roman" panose="02020603050405020304" pitchFamily="18" charset="0"/>
                <a:cs typeface="Times New Roman" panose="02020603050405020304" pitchFamily="18" charset="0"/>
              </a:rPr>
              <a:t>Task Register.</a:t>
            </a:r>
          </a:p>
          <a:p>
            <a:pPr algn="just"/>
            <a:endParaRPr lang="en-US" sz="4000" dirty="0">
              <a:solidFill>
                <a:schemeClr val="tx1"/>
              </a:solidFill>
              <a:latin typeface="Times New Roman" panose="02020603050405020304" pitchFamily="18" charset="0"/>
              <a:cs typeface="Times New Roman" panose="02020603050405020304" pitchFamily="18" charset="0"/>
            </a:endParaRPr>
          </a:p>
          <a:p>
            <a:pPr algn="just"/>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43007" y="64691"/>
            <a:ext cx="727701" cy="66548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9D4C926B-B436-4290-A7C4-C473ADA89766}"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43008" y="730177"/>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1484744" y="621758"/>
            <a:ext cx="10515600" cy="43206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latin typeface="Times New Roman" panose="02020603050405020304" pitchFamily="18" charset="0"/>
                <a:cs typeface="Times New Roman" panose="02020603050405020304" pitchFamily="18" charset="0"/>
              </a:rPr>
              <a:t>CCA LCA  </a:t>
            </a:r>
            <a:br>
              <a:rPr lang="en-US" b="1" dirty="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sp>
        <p:nvSpPr>
          <p:cNvPr id="130" name="Google Shape;1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1167319-9C99-4D1A-8AEE-E0339C85030D}" type="datetime1">
              <a:rPr lang="en-US" smtClean="0"/>
              <a:t>6/4/23</a:t>
            </a:fld>
            <a:endParaRPr/>
          </a:p>
        </p:txBody>
      </p:sp>
      <p:sp>
        <p:nvSpPr>
          <p:cNvPr id="131" name="Google Shape;1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MAIoT_CET3014B      Unit 5 : Pentium Task Management and Interrupt handling S4: AY 2022-23 </a:t>
            </a:r>
            <a:endParaRPr/>
          </a:p>
        </p:txBody>
      </p:sp>
      <p:sp>
        <p:nvSpPr>
          <p:cNvPr id="132" name="Google Shape;132;p3"/>
          <p:cNvSpPr/>
          <p:nvPr/>
        </p:nvSpPr>
        <p:spPr>
          <a:xfrm>
            <a:off x="69848" y="13063"/>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a:solidFill>
                <a:schemeClr val="dk1"/>
              </a:solidFill>
              <a:latin typeface="Calibri"/>
              <a:ea typeface="Calibri"/>
              <a:cs typeface="Calibri"/>
              <a:sym typeface="Calibri"/>
            </a:endParaRPr>
          </a:p>
        </p:txBody>
      </p:sp>
      <p:cxnSp>
        <p:nvCxnSpPr>
          <p:cNvPr id="133" name="Google Shape;133;p3"/>
          <p:cNvCxnSpPr/>
          <p:nvPr/>
        </p:nvCxnSpPr>
        <p:spPr>
          <a:xfrm rot="10800000" flipH="1">
            <a:off x="77354" y="927697"/>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34" name="Google Shape;134;p3"/>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35" name="Google Shape;135;p3"/>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36" name="Google Shape;136;p3"/>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138" name="Google Shape;13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p:cNvPicPr>
            <a:picLocks noChangeAspect="1"/>
          </p:cNvPicPr>
          <p:nvPr/>
        </p:nvPicPr>
        <p:blipFill>
          <a:blip r:embed="rId4"/>
          <a:stretch>
            <a:fillRect/>
          </a:stretch>
        </p:blipFill>
        <p:spPr>
          <a:xfrm>
            <a:off x="944561" y="1005916"/>
            <a:ext cx="10859512" cy="5258359"/>
          </a:xfrm>
          <a:prstGeom prst="rect">
            <a:avLst/>
          </a:prstGeom>
        </p:spPr>
      </p:pic>
    </p:spTree>
    <p:extLst>
      <p:ext uri="{BB962C8B-B14F-4D97-AF65-F5344CB8AC3E}">
        <p14:creationId xmlns:p14="http://schemas.microsoft.com/office/powerpoint/2010/main" val="3191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7709" y="32250"/>
            <a:ext cx="10888276" cy="750887"/>
          </a:xfrm>
        </p:spPr>
        <p:txBody>
          <a:bodyPr>
            <a:normAutofit/>
          </a:bodyPr>
          <a:lstStyle/>
          <a:p>
            <a:r>
              <a:rPr lang="en-US" b="1" spc="-10" dirty="0">
                <a:solidFill>
                  <a:srgbClr val="C00000"/>
                </a:solidFill>
                <a:latin typeface="Times New Roman" panose="02020603050405020304" pitchFamily="18" charset="0"/>
                <a:cs typeface="Times New Roman" panose="02020603050405020304" pitchFamily="18" charset="0"/>
              </a:rPr>
              <a:t>TR: Task Register</a:t>
            </a:r>
          </a:p>
        </p:txBody>
      </p:sp>
      <p:sp>
        <p:nvSpPr>
          <p:cNvPr id="3" name="Content Placeholder 2"/>
          <p:cNvSpPr>
            <a:spLocks noGrp="1"/>
          </p:cNvSpPr>
          <p:nvPr>
            <p:ph idx="4294967295"/>
          </p:nvPr>
        </p:nvSpPr>
        <p:spPr>
          <a:xfrm>
            <a:off x="834604" y="842828"/>
            <a:ext cx="10903448" cy="5421447"/>
          </a:xfrm>
        </p:spPr>
        <p:txBody>
          <a:bodyPr>
            <a:noAutofit/>
          </a:bodyPr>
          <a:lstStyle/>
          <a:p>
            <a:pPr marL="457200" lvl="1" indent="-457200"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It holds </a:t>
            </a:r>
            <a:r>
              <a:rPr lang="en-US" sz="3200" b="1" dirty="0">
                <a:solidFill>
                  <a:schemeClr val="tx1"/>
                </a:solidFill>
                <a:latin typeface="Times New Roman" panose="02020603050405020304" pitchFamily="18" charset="0"/>
                <a:cs typeface="Times New Roman" panose="02020603050405020304" pitchFamily="18" charset="0"/>
              </a:rPr>
              <a:t>16 bit selector pointing to TSS descriptor </a:t>
            </a:r>
            <a:r>
              <a:rPr lang="en-US" sz="3200" dirty="0">
                <a:solidFill>
                  <a:schemeClr val="tx1"/>
                </a:solidFill>
                <a:latin typeface="Times New Roman" panose="02020603050405020304" pitchFamily="18" charset="0"/>
                <a:cs typeface="Times New Roman" panose="02020603050405020304" pitchFamily="18" charset="0"/>
              </a:rPr>
              <a:t>(in </a:t>
            </a:r>
            <a:r>
              <a:rPr lang="en-US" sz="3200" dirty="0">
                <a:solidFill>
                  <a:srgbClr val="C00000"/>
                </a:solidFill>
                <a:latin typeface="Times New Roman" panose="02020603050405020304" pitchFamily="18" charset="0"/>
                <a:cs typeface="Times New Roman" panose="02020603050405020304" pitchFamily="18" charset="0"/>
              </a:rPr>
              <a:t>GDT</a:t>
            </a:r>
            <a:r>
              <a:rPr lang="en-US" sz="3200" dirty="0">
                <a:solidFill>
                  <a:schemeClr val="tx1"/>
                </a:solidFill>
                <a:latin typeface="Times New Roman" panose="02020603050405020304" pitchFamily="18" charset="0"/>
                <a:cs typeface="Times New Roman" panose="02020603050405020304" pitchFamily="18" charset="0"/>
              </a:rPr>
              <a:t> ) of </a:t>
            </a:r>
            <a:r>
              <a:rPr lang="en-US" sz="3200" b="1" dirty="0">
                <a:solidFill>
                  <a:srgbClr val="2501BF"/>
                </a:solidFill>
                <a:latin typeface="Times New Roman" panose="02020603050405020304" pitchFamily="18" charset="0"/>
                <a:cs typeface="Times New Roman" panose="02020603050405020304" pitchFamily="18" charset="0"/>
              </a:rPr>
              <a:t>current task being executed by processor.</a:t>
            </a:r>
          </a:p>
          <a:p>
            <a:pPr marL="457200" lvl="1" indent="-457200" algn="just">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lvl="1" indent="-457200"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a:t>
            </a:r>
            <a:r>
              <a:rPr lang="en-US" sz="3200" b="1" dirty="0">
                <a:solidFill>
                  <a:schemeClr val="tx1"/>
                </a:solidFill>
                <a:latin typeface="Times New Roman" panose="02020603050405020304" pitchFamily="18" charset="0"/>
                <a:cs typeface="Times New Roman" panose="02020603050405020304" pitchFamily="18" charset="0"/>
              </a:rPr>
              <a:t>task register </a:t>
            </a:r>
            <a:r>
              <a:rPr lang="en-US" sz="3200" dirty="0">
                <a:solidFill>
                  <a:schemeClr val="tx1"/>
                </a:solidFill>
                <a:latin typeface="Times New Roman" panose="02020603050405020304" pitchFamily="18" charset="0"/>
                <a:cs typeface="Times New Roman" panose="02020603050405020304" pitchFamily="18" charset="0"/>
              </a:rPr>
              <a:t>has </a:t>
            </a:r>
            <a:r>
              <a:rPr lang="en-US" sz="3200" dirty="0">
                <a:solidFill>
                  <a:srgbClr val="2501BF"/>
                </a:solidFill>
                <a:latin typeface="Times New Roman" panose="02020603050405020304" pitchFamily="18" charset="0"/>
                <a:cs typeface="Times New Roman" panose="02020603050405020304" pitchFamily="18" charset="0"/>
              </a:rPr>
              <a:t>both</a:t>
            </a:r>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rgbClr val="C00000"/>
                </a:solidFill>
                <a:latin typeface="Times New Roman" panose="02020603050405020304" pitchFamily="18" charset="0"/>
                <a:cs typeface="Times New Roman" panose="02020603050405020304" pitchFamily="18" charset="0"/>
              </a:rPr>
              <a:t>"visible" </a:t>
            </a:r>
            <a:r>
              <a:rPr lang="en-US" sz="3200" dirty="0">
                <a:solidFill>
                  <a:schemeClr val="tx1"/>
                </a:solidFill>
                <a:latin typeface="Times New Roman" panose="02020603050405020304" pitchFamily="18" charset="0"/>
                <a:cs typeface="Times New Roman" panose="02020603050405020304" pitchFamily="18" charset="0"/>
              </a:rPr>
              <a:t>portion  and an </a:t>
            </a:r>
            <a:r>
              <a:rPr lang="en-US" sz="3200" b="1" dirty="0">
                <a:solidFill>
                  <a:srgbClr val="C00000"/>
                </a:solidFill>
                <a:latin typeface="Times New Roman" panose="02020603050405020304" pitchFamily="18" charset="0"/>
                <a:cs typeface="Times New Roman" panose="02020603050405020304" pitchFamily="18" charset="0"/>
              </a:rPr>
              <a:t>"invisible</a:t>
            </a:r>
            <a:r>
              <a:rPr lang="en-US" sz="3200" dirty="0">
                <a:solidFill>
                  <a:schemeClr val="tx1"/>
                </a:solidFill>
                <a:latin typeface="Times New Roman" panose="02020603050405020304" pitchFamily="18" charset="0"/>
                <a:cs typeface="Times New Roman" panose="02020603050405020304" pitchFamily="18" charset="0"/>
              </a:rPr>
              <a:t>" portion.</a:t>
            </a:r>
          </a:p>
          <a:p>
            <a:pPr marL="457200" lvl="1" indent="-457200" algn="just">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lvl="1" indent="-457200"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a:t>
            </a:r>
            <a:r>
              <a:rPr lang="en-US" sz="3200" b="1" dirty="0">
                <a:solidFill>
                  <a:schemeClr val="tx1"/>
                </a:solidFill>
                <a:latin typeface="Times New Roman" panose="02020603050405020304" pitchFamily="18" charset="0"/>
                <a:cs typeface="Times New Roman" panose="02020603050405020304" pitchFamily="18" charset="0"/>
              </a:rPr>
              <a:t>selector in the visible portion </a:t>
            </a:r>
            <a:r>
              <a:rPr lang="en-US" sz="3200" dirty="0">
                <a:solidFill>
                  <a:schemeClr val="tx1"/>
                </a:solidFill>
                <a:latin typeface="Times New Roman" panose="02020603050405020304" pitchFamily="18" charset="0"/>
                <a:cs typeface="Times New Roman" panose="02020603050405020304" pitchFamily="18" charset="0"/>
              </a:rPr>
              <a:t>selects a </a:t>
            </a:r>
            <a:r>
              <a:rPr lang="en-US" sz="3200" b="1" dirty="0">
                <a:solidFill>
                  <a:schemeClr val="tx1"/>
                </a:solidFill>
                <a:latin typeface="Times New Roman" panose="02020603050405020304" pitchFamily="18" charset="0"/>
                <a:cs typeface="Times New Roman" panose="02020603050405020304" pitchFamily="18" charset="0"/>
              </a:rPr>
              <a:t>TSS descriptor </a:t>
            </a:r>
            <a:r>
              <a:rPr lang="en-US" sz="3200" dirty="0">
                <a:solidFill>
                  <a:schemeClr val="tx1"/>
                </a:solidFill>
                <a:latin typeface="Times New Roman" panose="02020603050405020304" pitchFamily="18" charset="0"/>
                <a:cs typeface="Times New Roman" panose="02020603050405020304" pitchFamily="18" charset="0"/>
              </a:rPr>
              <a:t>in the </a:t>
            </a:r>
            <a:r>
              <a:rPr lang="en-US" sz="3200" b="1" dirty="0">
                <a:solidFill>
                  <a:srgbClr val="C00000"/>
                </a:solidFill>
                <a:latin typeface="Times New Roman" panose="02020603050405020304" pitchFamily="18" charset="0"/>
                <a:cs typeface="Times New Roman" panose="02020603050405020304" pitchFamily="18" charset="0"/>
              </a:rPr>
              <a:t>GDT.</a:t>
            </a:r>
          </a:p>
          <a:p>
            <a:pPr marL="457200" lvl="1" indent="-457200" algn="just">
              <a:buFont typeface="Wingdings" panose="05000000000000000000" pitchFamily="2" charset="2"/>
              <a:buChar char="Ø"/>
            </a:pPr>
            <a:endParaRPr lang="en-US" sz="3200" dirty="0">
              <a:solidFill>
                <a:schemeClr val="tx1"/>
              </a:solidFill>
              <a:latin typeface="Times New Roman" panose="02020603050405020304" pitchFamily="18" charset="0"/>
              <a:cs typeface="Times New Roman" panose="02020603050405020304" pitchFamily="18" charset="0"/>
            </a:endParaRPr>
          </a:p>
          <a:p>
            <a:pPr marL="457200" lvl="1" indent="-457200"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a:t>
            </a:r>
            <a:r>
              <a:rPr lang="en-US" sz="3200" b="1" dirty="0">
                <a:solidFill>
                  <a:schemeClr val="tx1"/>
                </a:solidFill>
                <a:latin typeface="Times New Roman" panose="02020603050405020304" pitchFamily="18" charset="0"/>
                <a:cs typeface="Times New Roman" panose="02020603050405020304" pitchFamily="18" charset="0"/>
              </a:rPr>
              <a:t>processor uses </a:t>
            </a:r>
            <a:r>
              <a:rPr lang="en-US" sz="3200" dirty="0">
                <a:solidFill>
                  <a:schemeClr val="tx1"/>
                </a:solidFill>
                <a:latin typeface="Times New Roman" panose="02020603050405020304" pitchFamily="18" charset="0"/>
                <a:cs typeface="Times New Roman" panose="02020603050405020304" pitchFamily="18" charset="0"/>
              </a:rPr>
              <a:t>the </a:t>
            </a:r>
            <a:r>
              <a:rPr lang="en-US" sz="3200" dirty="0">
                <a:solidFill>
                  <a:srgbClr val="C00000"/>
                </a:solidFill>
                <a:latin typeface="Times New Roman" panose="02020603050405020304" pitchFamily="18" charset="0"/>
                <a:cs typeface="Times New Roman" panose="02020603050405020304" pitchFamily="18" charset="0"/>
              </a:rPr>
              <a:t>invisible</a:t>
            </a:r>
            <a:r>
              <a:rPr lang="en-US" sz="3200" dirty="0">
                <a:solidFill>
                  <a:schemeClr val="tx1"/>
                </a:solidFill>
                <a:latin typeface="Times New Roman" panose="02020603050405020304" pitchFamily="18" charset="0"/>
                <a:cs typeface="Times New Roman" panose="02020603050405020304" pitchFamily="18" charset="0"/>
              </a:rPr>
              <a:t> portion </a:t>
            </a:r>
            <a:r>
              <a:rPr lang="en-US" sz="3200" b="1" dirty="0">
                <a:solidFill>
                  <a:schemeClr val="tx1"/>
                </a:solidFill>
                <a:latin typeface="Times New Roman" panose="02020603050405020304" pitchFamily="18" charset="0"/>
                <a:cs typeface="Times New Roman" panose="02020603050405020304" pitchFamily="18" charset="0"/>
              </a:rPr>
              <a:t>to cache </a:t>
            </a:r>
            <a:r>
              <a:rPr lang="en-US" sz="3200" b="1" dirty="0">
                <a:solidFill>
                  <a:srgbClr val="2501BF"/>
                </a:solidFill>
                <a:latin typeface="Times New Roman" panose="02020603050405020304" pitchFamily="18" charset="0"/>
                <a:cs typeface="Times New Roman" panose="02020603050405020304" pitchFamily="18" charset="0"/>
              </a:rPr>
              <a:t>the base and limit values from the TSS descriptor.</a:t>
            </a:r>
          </a:p>
          <a:p>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31994" y="32250"/>
            <a:ext cx="802610" cy="75846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EEB1E755-8182-4A7F-AF5D-BFBE0941FC7A}"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1994" y="7932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752537" y="36513"/>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28590" y="926926"/>
            <a:ext cx="8041711" cy="522682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3165" y="5983428"/>
            <a:ext cx="3320627"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Fig. 3 </a:t>
            </a:r>
            <a:r>
              <a:rPr sz="2000" b="1" spc="-30" dirty="0">
                <a:latin typeface="Arial"/>
                <a:cs typeface="Arial"/>
              </a:rPr>
              <a:t>:Task</a:t>
            </a:r>
            <a:r>
              <a:rPr sz="2000" b="1" spc="-114" dirty="0">
                <a:latin typeface="Arial"/>
                <a:cs typeface="Arial"/>
              </a:rPr>
              <a:t> </a:t>
            </a:r>
            <a:r>
              <a:rPr sz="2000" b="1" dirty="0">
                <a:latin typeface="Arial"/>
                <a:cs typeface="Arial"/>
              </a:rPr>
              <a:t>Register</a:t>
            </a:r>
            <a:endParaRPr sz="2000">
              <a:latin typeface="Arial"/>
              <a:cs typeface="Arial"/>
            </a:endParaRPr>
          </a:p>
        </p:txBody>
      </p:sp>
      <p:sp>
        <p:nvSpPr>
          <p:cNvPr id="5" name="Rectangle 4"/>
          <p:cNvSpPr/>
          <p:nvPr/>
        </p:nvSpPr>
        <p:spPr>
          <a:xfrm>
            <a:off x="2544786" y="-48330"/>
            <a:ext cx="4894599" cy="830997"/>
          </a:xfrm>
          <a:prstGeom prst="rect">
            <a:avLst/>
          </a:prstGeom>
        </p:spPr>
        <p:txBody>
          <a:bodyPr wrap="square">
            <a:spAutoFit/>
          </a:bodyPr>
          <a:lstStyle/>
          <a:p>
            <a:r>
              <a:rPr lang="en-IN" sz="4800" b="1" spc="-100" dirty="0">
                <a:solidFill>
                  <a:srgbClr val="2501BF"/>
                </a:solidFill>
                <a:latin typeface="Times New Roman" panose="02020603050405020304" pitchFamily="18" charset="0"/>
                <a:cs typeface="Times New Roman" panose="02020603050405020304" pitchFamily="18" charset="0"/>
              </a:rPr>
              <a:t>Task</a:t>
            </a:r>
            <a:r>
              <a:rPr lang="en-IN" sz="4800" b="1" spc="-65" dirty="0">
                <a:solidFill>
                  <a:srgbClr val="2501BF"/>
                </a:solidFill>
                <a:latin typeface="Times New Roman" panose="02020603050405020304" pitchFamily="18" charset="0"/>
                <a:cs typeface="Times New Roman" panose="02020603050405020304" pitchFamily="18" charset="0"/>
              </a:rPr>
              <a:t> </a:t>
            </a:r>
            <a:r>
              <a:rPr lang="en-IN" sz="4800" b="1" spc="-25" dirty="0">
                <a:solidFill>
                  <a:srgbClr val="2501BF"/>
                </a:solidFill>
                <a:latin typeface="Times New Roman" panose="02020603050405020304" pitchFamily="18" charset="0"/>
                <a:cs typeface="Times New Roman" panose="02020603050405020304" pitchFamily="18" charset="0"/>
              </a:rPr>
              <a:t>Register</a:t>
            </a:r>
            <a:endParaRPr lang="en-IN" sz="4800" b="1" dirty="0">
              <a:solidFill>
                <a:srgbClr val="2501BF"/>
              </a:solidFill>
              <a:latin typeface="Times New Roman" panose="02020603050405020304" pitchFamily="18" charset="0"/>
              <a:cs typeface="Times New Roman" panose="02020603050405020304" pitchFamily="18" charset="0"/>
            </a:endParaRPr>
          </a:p>
        </p:txBody>
      </p:sp>
      <p:pic>
        <p:nvPicPr>
          <p:cNvPr id="6" name="Picture 6"/>
          <p:cNvPicPr>
            <a:picLocks noChangeAspect="1"/>
          </p:cNvPicPr>
          <p:nvPr/>
        </p:nvPicPr>
        <p:blipFill>
          <a:blip r:embed="rId3" cstate="print"/>
          <a:srcRect/>
          <a:stretch>
            <a:fillRect/>
          </a:stretch>
        </p:blipFill>
        <p:spPr bwMode="auto">
          <a:xfrm>
            <a:off x="47232" y="100150"/>
            <a:ext cx="623922" cy="70991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C24DAAA2-09F3-4182-8715-F2352C51B9BD}"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31</a:t>
            </a:fld>
            <a:endParaRPr lang="en-US"/>
          </a:p>
        </p:txBody>
      </p:sp>
      <p:sp>
        <p:nvSpPr>
          <p:cNvPr id="9" name="Footer Placeholder 8"/>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10" name="Straight Connector 9"/>
          <p:cNvCxnSpPr/>
          <p:nvPr/>
        </p:nvCxnSpPr>
        <p:spPr>
          <a:xfrm flipV="1">
            <a:off x="47232" y="80870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2" name="Straight Connector 11"/>
          <p:cNvCxnSpPr/>
          <p:nvPr/>
        </p:nvCxnSpPr>
        <p:spPr>
          <a:xfrm flipH="1">
            <a:off x="772753" y="36513"/>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878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64935" y="114394"/>
            <a:ext cx="9139237" cy="701675"/>
          </a:xfrm>
        </p:spPr>
        <p:txBody>
          <a:bodyPr>
            <a:noAutofit/>
          </a:bodyPr>
          <a:lstStyle/>
          <a:p>
            <a:r>
              <a:rPr lang="en-IN" sz="5400" b="1" spc="-100" dirty="0">
                <a:solidFill>
                  <a:srgbClr val="C00000"/>
                </a:solidFill>
                <a:latin typeface="Times New Roman" panose="02020603050405020304" pitchFamily="18" charset="0"/>
                <a:cs typeface="Times New Roman" panose="02020603050405020304" pitchFamily="18" charset="0"/>
              </a:rPr>
              <a:t>Task</a:t>
            </a:r>
            <a:r>
              <a:rPr lang="en-IN" sz="5400" b="1" spc="-65" dirty="0">
                <a:solidFill>
                  <a:srgbClr val="C00000"/>
                </a:solidFill>
                <a:latin typeface="Times New Roman" panose="02020603050405020304" pitchFamily="18" charset="0"/>
                <a:cs typeface="Times New Roman" panose="02020603050405020304" pitchFamily="18" charset="0"/>
              </a:rPr>
              <a:t> </a:t>
            </a:r>
            <a:r>
              <a:rPr lang="en-IN" sz="5400" b="1" spc="-25" dirty="0">
                <a:solidFill>
                  <a:srgbClr val="C00000"/>
                </a:solidFill>
                <a:latin typeface="Times New Roman" panose="02020603050405020304" pitchFamily="18" charset="0"/>
                <a:cs typeface="Times New Roman" panose="02020603050405020304" pitchFamily="18" charset="0"/>
              </a:rPr>
              <a:t>Register</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08316" y="724832"/>
            <a:ext cx="10822130" cy="5539443"/>
          </a:xfrm>
        </p:spPr>
        <p:txBody>
          <a:bodyPr/>
          <a:lstStyle/>
          <a:p>
            <a:pPr algn="just">
              <a:lnSpc>
                <a:spcPct val="100000"/>
              </a:lnSpc>
            </a:pPr>
            <a:r>
              <a:rPr lang="en-IN" sz="2400" b="1" dirty="0">
                <a:solidFill>
                  <a:srgbClr val="C00000"/>
                </a:solidFill>
                <a:latin typeface="Times New Roman" panose="02020603050405020304" pitchFamily="18" charset="0"/>
                <a:cs typeface="Times New Roman" panose="02020603050405020304" pitchFamily="18" charset="0"/>
              </a:rPr>
              <a:t>LTR (Load task register) :</a:t>
            </a:r>
          </a:p>
          <a:p>
            <a:pPr lvl="1" algn="just">
              <a:lnSpc>
                <a:spcPct val="100000"/>
              </a:lnSpc>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Loads the visible portion of the task register with the operand, which must index to a TSS descriptor in the GDT. </a:t>
            </a:r>
          </a:p>
          <a:p>
            <a:pPr lvl="1" algn="just">
              <a:lnSpc>
                <a:spcPct val="100000"/>
              </a:lnSpc>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LTR instruction also loads the invisible portion with information from the TSS descriptor. </a:t>
            </a:r>
          </a:p>
          <a:p>
            <a:pPr lvl="1" algn="just">
              <a:lnSpc>
                <a:spcPct val="100000"/>
              </a:lnSpc>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a:t>
            </a:r>
            <a:r>
              <a:rPr lang="en-IN" sz="2400" b="1" dirty="0">
                <a:solidFill>
                  <a:schemeClr val="tx1"/>
                </a:solidFill>
                <a:latin typeface="Times New Roman" panose="02020603050405020304" pitchFamily="18" charset="0"/>
                <a:cs typeface="Times New Roman" panose="02020603050405020304" pitchFamily="18" charset="0"/>
              </a:rPr>
              <a:t>LTR instruction is a </a:t>
            </a:r>
            <a:r>
              <a:rPr lang="en-IN" sz="2400" b="1" dirty="0">
                <a:solidFill>
                  <a:srgbClr val="C00000"/>
                </a:solidFill>
                <a:latin typeface="Times New Roman" panose="02020603050405020304" pitchFamily="18" charset="0"/>
                <a:cs typeface="Times New Roman" panose="02020603050405020304" pitchFamily="18" charset="0"/>
              </a:rPr>
              <a:t>privileged instruction</a:t>
            </a:r>
            <a:r>
              <a:rPr lang="en-IN" sz="2400" dirty="0">
                <a:solidFill>
                  <a:schemeClr val="tx1"/>
                </a:solidFill>
                <a:latin typeface="Times New Roman" panose="02020603050405020304" pitchFamily="18" charset="0"/>
                <a:cs typeface="Times New Roman" panose="02020603050405020304" pitchFamily="18" charset="0"/>
              </a:rPr>
              <a:t>; it may be executed only when the </a:t>
            </a:r>
            <a:r>
              <a:rPr lang="en-IN" sz="2400" b="1" dirty="0">
                <a:solidFill>
                  <a:srgbClr val="2501BF"/>
                </a:solidFill>
                <a:latin typeface="Times New Roman" panose="02020603050405020304" pitchFamily="18" charset="0"/>
                <a:cs typeface="Times New Roman" panose="02020603050405020304" pitchFamily="18" charset="0"/>
              </a:rPr>
              <a:t>CPL is 0. </a:t>
            </a:r>
          </a:p>
          <a:p>
            <a:pPr lvl="1" algn="just">
              <a:lnSpc>
                <a:spcPct val="100000"/>
              </a:lnSpc>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a:t>
            </a:r>
            <a:r>
              <a:rPr lang="en-IN" sz="2400" b="1" dirty="0">
                <a:solidFill>
                  <a:srgbClr val="2501BF"/>
                </a:solidFill>
                <a:latin typeface="Times New Roman" panose="02020603050405020304" pitchFamily="18" charset="0"/>
                <a:cs typeface="Times New Roman" panose="02020603050405020304" pitchFamily="18" charset="0"/>
              </a:rPr>
              <a:t>LTR instruction</a:t>
            </a:r>
            <a:r>
              <a:rPr lang="en-IN" sz="2400" dirty="0">
                <a:solidFill>
                  <a:schemeClr val="tx1"/>
                </a:solidFill>
                <a:latin typeface="Times New Roman" panose="02020603050405020304" pitchFamily="18" charset="0"/>
                <a:cs typeface="Times New Roman" panose="02020603050405020304" pitchFamily="18" charset="0"/>
              </a:rPr>
              <a:t> generally is used during </a:t>
            </a:r>
            <a:r>
              <a:rPr lang="en-IN" sz="2400" b="1" dirty="0">
                <a:solidFill>
                  <a:schemeClr val="tx1"/>
                </a:solidFill>
                <a:latin typeface="Times New Roman" panose="02020603050405020304" pitchFamily="18" charset="0"/>
                <a:cs typeface="Times New Roman" panose="02020603050405020304" pitchFamily="18" charset="0"/>
              </a:rPr>
              <a:t>system initialization </a:t>
            </a:r>
            <a:r>
              <a:rPr lang="en-IN" sz="2400" dirty="0">
                <a:solidFill>
                  <a:schemeClr val="tx1"/>
                </a:solidFill>
                <a:latin typeface="Times New Roman" panose="02020603050405020304" pitchFamily="18" charset="0"/>
                <a:cs typeface="Times New Roman" panose="02020603050405020304" pitchFamily="18" charset="0"/>
              </a:rPr>
              <a:t>to put an initial value in the </a:t>
            </a:r>
            <a:r>
              <a:rPr lang="en-IN" sz="2400" b="1" dirty="0">
                <a:solidFill>
                  <a:schemeClr val="tx1"/>
                </a:solidFill>
                <a:latin typeface="Times New Roman" panose="02020603050405020304" pitchFamily="18" charset="0"/>
                <a:cs typeface="Times New Roman" panose="02020603050405020304" pitchFamily="18" charset="0"/>
              </a:rPr>
              <a:t>task register</a:t>
            </a:r>
            <a:r>
              <a:rPr lang="en-IN" sz="2400" dirty="0">
                <a:solidFill>
                  <a:schemeClr val="tx1"/>
                </a:solidFill>
                <a:latin typeface="Times New Roman" panose="02020603050405020304" pitchFamily="18" charset="0"/>
                <a:cs typeface="Times New Roman" panose="02020603050405020304" pitchFamily="18" charset="0"/>
              </a:rPr>
              <a:t>; afterwards, the contents of the </a:t>
            </a:r>
            <a:r>
              <a:rPr lang="en-IN" sz="2400" b="1" dirty="0">
                <a:solidFill>
                  <a:schemeClr val="tx1"/>
                </a:solidFill>
                <a:latin typeface="Times New Roman" panose="02020603050405020304" pitchFamily="18" charset="0"/>
                <a:cs typeface="Times New Roman" panose="02020603050405020304" pitchFamily="18" charset="0"/>
              </a:rPr>
              <a:t>TR register are changed by events which cause a task switch.</a:t>
            </a:r>
          </a:p>
          <a:p>
            <a:pPr algn="just">
              <a:lnSpc>
                <a:spcPct val="100000"/>
              </a:lnSpc>
            </a:pPr>
            <a:r>
              <a:rPr lang="en-IN" sz="2400" b="1" dirty="0">
                <a:solidFill>
                  <a:srgbClr val="C00000"/>
                </a:solidFill>
                <a:latin typeface="Times New Roman" panose="02020603050405020304" pitchFamily="18" charset="0"/>
                <a:cs typeface="Times New Roman" panose="02020603050405020304" pitchFamily="18" charset="0"/>
              </a:rPr>
              <a:t>STR (Store task register):  </a:t>
            </a:r>
          </a:p>
          <a:p>
            <a:pPr lvl="1" algn="just">
              <a:lnSpc>
                <a:spcPct val="100000"/>
              </a:lnSpc>
              <a:buFont typeface="Wingdings" panose="05000000000000000000" pitchFamily="2" charset="2"/>
              <a:buChar char="Ø"/>
            </a:pPr>
            <a:r>
              <a:rPr lang="en-IN" sz="2400" b="1" dirty="0">
                <a:solidFill>
                  <a:schemeClr val="tx1"/>
                </a:solidFill>
                <a:latin typeface="Times New Roman" panose="02020603050405020304" pitchFamily="18" charset="0"/>
                <a:cs typeface="Times New Roman" panose="02020603050405020304" pitchFamily="18" charset="0"/>
              </a:rPr>
              <a:t>Stores</a:t>
            </a:r>
            <a:r>
              <a:rPr lang="en-IN" sz="2400" dirty="0">
                <a:solidFill>
                  <a:schemeClr val="tx1"/>
                </a:solidFill>
                <a:latin typeface="Times New Roman" panose="02020603050405020304" pitchFamily="18" charset="0"/>
                <a:cs typeface="Times New Roman" panose="02020603050405020304" pitchFamily="18" charset="0"/>
              </a:rPr>
              <a:t> the </a:t>
            </a:r>
            <a:r>
              <a:rPr lang="en-IN" sz="2400" b="1" dirty="0">
                <a:solidFill>
                  <a:srgbClr val="C00000"/>
                </a:solidFill>
                <a:latin typeface="Times New Roman" panose="02020603050405020304" pitchFamily="18" charset="0"/>
                <a:cs typeface="Times New Roman" panose="02020603050405020304" pitchFamily="18" charset="0"/>
              </a:rPr>
              <a:t>visible portion</a:t>
            </a:r>
            <a:r>
              <a:rPr lang="en-IN" sz="2400" dirty="0">
                <a:solidFill>
                  <a:schemeClr val="tx1"/>
                </a:solidFill>
                <a:latin typeface="Times New Roman" panose="02020603050405020304" pitchFamily="18" charset="0"/>
                <a:cs typeface="Times New Roman" panose="02020603050405020304" pitchFamily="18" charset="0"/>
              </a:rPr>
              <a:t> of the task register in a </a:t>
            </a:r>
            <a:r>
              <a:rPr lang="en-IN" sz="2400" b="1" dirty="0">
                <a:solidFill>
                  <a:schemeClr val="tx1"/>
                </a:solidFill>
                <a:latin typeface="Times New Roman" panose="02020603050405020304" pitchFamily="18" charset="0"/>
                <a:cs typeface="Times New Roman" panose="02020603050405020304" pitchFamily="18" charset="0"/>
              </a:rPr>
              <a:t>general register or memory.</a:t>
            </a:r>
          </a:p>
          <a:p>
            <a:pPr lvl="1" algn="just">
              <a:lnSpc>
                <a:spcPct val="100000"/>
              </a:lnSpc>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STR is </a:t>
            </a:r>
            <a:r>
              <a:rPr lang="en-US" sz="2400" b="1" dirty="0">
                <a:solidFill>
                  <a:srgbClr val="C00000"/>
                </a:solidFill>
                <a:latin typeface="Times New Roman" panose="02020603050405020304" pitchFamily="18" charset="0"/>
                <a:cs typeface="Times New Roman" panose="02020603050405020304" pitchFamily="18" charset="0"/>
              </a:rPr>
              <a:t>not privileged.</a:t>
            </a:r>
          </a:p>
          <a:p>
            <a:pPr lvl="1" algn="just">
              <a:lnSpc>
                <a:spcPct val="100000"/>
              </a:lnSpc>
              <a:buFont typeface="Wingdings"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a:p>
            <a:pPr lvl="1">
              <a:lnSpc>
                <a:spcPct val="100000"/>
              </a:lnSpc>
            </a:pPr>
            <a:endParaRPr lang="en-IN" sz="24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6" name="Picture 6"/>
          <p:cNvPicPr>
            <a:picLocks noChangeAspect="1"/>
          </p:cNvPicPr>
          <p:nvPr/>
        </p:nvPicPr>
        <p:blipFill>
          <a:blip r:embed="rId2" cstate="print"/>
          <a:srcRect/>
          <a:stretch>
            <a:fillRect/>
          </a:stretch>
        </p:blipFill>
        <p:spPr bwMode="auto">
          <a:xfrm>
            <a:off x="55695" y="38594"/>
            <a:ext cx="691531" cy="653497"/>
          </a:xfrm>
          <a:prstGeom prst="rect">
            <a:avLst/>
          </a:prstGeom>
          <a:noFill/>
          <a:ln w="9525">
            <a:noFill/>
            <a:miter lim="800000"/>
            <a:headEnd/>
            <a:tailEnd/>
          </a:ln>
        </p:spPr>
      </p:pic>
      <p:sp>
        <p:nvSpPr>
          <p:cNvPr id="8" name="Date Placeholder 7"/>
          <p:cNvSpPr>
            <a:spLocks noGrp="1"/>
          </p:cNvSpPr>
          <p:nvPr>
            <p:ph type="dt" sz="half" idx="10"/>
          </p:nvPr>
        </p:nvSpPr>
        <p:spPr/>
        <p:txBody>
          <a:bodyPr/>
          <a:lstStyle/>
          <a:p>
            <a:pPr>
              <a:defRPr/>
            </a:pPr>
            <a:fld id="{DDD4557D-226D-433C-B834-8D456D0CC27A}" type="datetime1">
              <a:rPr lang="en-US" smtClean="0"/>
              <a:t>6/4/23</a:t>
            </a:fld>
            <a:endParaRPr lang="en-US"/>
          </a:p>
        </p:txBody>
      </p:sp>
      <p:sp>
        <p:nvSpPr>
          <p:cNvPr id="9" name="Slide Number Placeholder 8"/>
          <p:cNvSpPr>
            <a:spLocks noGrp="1"/>
          </p:cNvSpPr>
          <p:nvPr>
            <p:ph type="sldNum" sz="quarter" idx="12"/>
          </p:nvPr>
        </p:nvSpPr>
        <p:spPr/>
        <p:txBody>
          <a:bodyPr/>
          <a:lstStyle/>
          <a:p>
            <a:pPr>
              <a:defRPr/>
            </a:pPr>
            <a:fld id="{CE580979-07AE-46CF-A011-ACF76BAB6D4D}" type="slidenum">
              <a:rPr lang="en-US" smtClean="0"/>
              <a:pPr>
                <a:defRPr/>
              </a:pPr>
              <a:t>32</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10" name="Straight Connector 9"/>
          <p:cNvCxnSpPr/>
          <p:nvPr/>
        </p:nvCxnSpPr>
        <p:spPr>
          <a:xfrm flipV="1">
            <a:off x="1587" y="710977"/>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2" name="Straight Connector 11"/>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22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9579" y="91710"/>
            <a:ext cx="9451975" cy="744628"/>
          </a:xfrm>
        </p:spPr>
        <p:txBody>
          <a:bodyPr>
            <a:noAutofit/>
          </a:bodyPr>
          <a:lstStyle/>
          <a:p>
            <a:r>
              <a:rPr lang="en-US" sz="5400" spc="-85" dirty="0">
                <a:solidFill>
                  <a:srgbClr val="C00000"/>
                </a:solidFill>
                <a:latin typeface="Times New Roman" panose="02020603050405020304" pitchFamily="18" charset="0"/>
                <a:cs typeface="Times New Roman" panose="02020603050405020304" pitchFamily="18" charset="0"/>
              </a:rPr>
              <a:t>Virtual memory to each task</a:t>
            </a:r>
          </a:p>
        </p:txBody>
      </p:sp>
      <p:sp>
        <p:nvSpPr>
          <p:cNvPr id="3" name="Content Placeholder 2"/>
          <p:cNvSpPr>
            <a:spLocks noGrp="1"/>
          </p:cNvSpPr>
          <p:nvPr>
            <p:ph idx="4294967295"/>
          </p:nvPr>
        </p:nvSpPr>
        <p:spPr>
          <a:xfrm>
            <a:off x="1056484" y="1059309"/>
            <a:ext cx="10058400" cy="4022725"/>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GDT-</a:t>
            </a:r>
            <a:r>
              <a:rPr lang="en-US" sz="3200" dirty="0">
                <a:solidFill>
                  <a:schemeClr val="tx1"/>
                </a:solidFill>
                <a:latin typeface="Times New Roman" panose="02020603050405020304" pitchFamily="18" charset="0"/>
                <a:cs typeface="Times New Roman" panose="02020603050405020304" pitchFamily="18" charset="0"/>
              </a:rPr>
              <a:t> 8191 descriptors</a:t>
            </a:r>
          </a:p>
          <a:p>
            <a:r>
              <a:rPr lang="en-US" sz="3200" b="1" dirty="0">
                <a:solidFill>
                  <a:schemeClr val="tx1"/>
                </a:solidFill>
                <a:latin typeface="Times New Roman" panose="02020603050405020304" pitchFamily="18" charset="0"/>
                <a:cs typeface="Times New Roman" panose="02020603050405020304" pitchFamily="18" charset="0"/>
              </a:rPr>
              <a:t>LDT</a:t>
            </a:r>
            <a:r>
              <a:rPr lang="en-US" sz="3200" dirty="0">
                <a:solidFill>
                  <a:schemeClr val="tx1"/>
                </a:solidFill>
                <a:latin typeface="Times New Roman" panose="02020603050405020304" pitchFamily="18" charset="0"/>
                <a:cs typeface="Times New Roman" panose="02020603050405020304" pitchFamily="18" charset="0"/>
              </a:rPr>
              <a:t>- 8192 descriptors</a:t>
            </a:r>
          </a:p>
          <a:p>
            <a:r>
              <a:rPr lang="en-US" sz="3200" dirty="0">
                <a:solidFill>
                  <a:srgbClr val="C00000"/>
                </a:solidFill>
                <a:latin typeface="Times New Roman" panose="02020603050405020304" pitchFamily="18" charset="0"/>
                <a:cs typeface="Times New Roman" panose="02020603050405020304" pitchFamily="18" charset="0"/>
              </a:rPr>
              <a:t>Each descriptor </a:t>
            </a:r>
            <a:r>
              <a:rPr lang="en-US" sz="3200" dirty="0">
                <a:solidFill>
                  <a:schemeClr val="tx1"/>
                </a:solidFill>
                <a:latin typeface="Times New Roman" panose="02020603050405020304" pitchFamily="18" charset="0"/>
                <a:cs typeface="Times New Roman" panose="02020603050405020304" pitchFamily="18" charset="0"/>
              </a:rPr>
              <a:t>can define a segment up to </a:t>
            </a:r>
            <a:r>
              <a:rPr lang="en-US" sz="4800" b="1" dirty="0">
                <a:solidFill>
                  <a:srgbClr val="2501BF"/>
                </a:solidFill>
                <a:latin typeface="Times New Roman" panose="02020603050405020304" pitchFamily="18" charset="0"/>
                <a:cs typeface="Times New Roman" panose="02020603050405020304" pitchFamily="18" charset="0"/>
              </a:rPr>
              <a:t>4GB</a:t>
            </a:r>
          </a:p>
          <a:p>
            <a:r>
              <a:rPr lang="en-US" sz="3200" b="1" dirty="0">
                <a:solidFill>
                  <a:schemeClr val="tx1"/>
                </a:solidFill>
                <a:latin typeface="Times New Roman" panose="02020603050405020304" pitchFamily="18" charset="0"/>
                <a:cs typeface="Times New Roman" panose="02020603050405020304" pitchFamily="18" charset="0"/>
              </a:rPr>
              <a:t>Total memory </a:t>
            </a:r>
            <a:r>
              <a:rPr lang="en-US" sz="3200" dirty="0">
                <a:solidFill>
                  <a:srgbClr val="2501BF"/>
                </a:solidFill>
                <a:latin typeface="Times New Roman" panose="02020603050405020304" pitchFamily="18" charset="0"/>
                <a:cs typeface="Times New Roman" panose="02020603050405020304" pitchFamily="18" charset="0"/>
              </a:rPr>
              <a:t>= 4GB </a:t>
            </a:r>
            <a:r>
              <a:rPr lang="en-US" sz="3200" dirty="0">
                <a:solidFill>
                  <a:schemeClr val="tx1"/>
                </a:solidFill>
                <a:latin typeface="Times New Roman" panose="02020603050405020304" pitchFamily="18" charset="0"/>
                <a:cs typeface="Times New Roman" panose="02020603050405020304" pitchFamily="18" charset="0"/>
              </a:rPr>
              <a:t>(8191+8192)</a:t>
            </a:r>
          </a:p>
          <a:p>
            <a:pPr>
              <a:buNone/>
            </a:pPr>
            <a:r>
              <a:rPr lang="en-US" sz="3200" dirty="0">
                <a:solidFill>
                  <a:schemeClr val="tx1"/>
                </a:solidFill>
                <a:latin typeface="Times New Roman" panose="02020603050405020304" pitchFamily="18" charset="0"/>
                <a:cs typeface="Times New Roman" panose="02020603050405020304" pitchFamily="18" charset="0"/>
              </a:rPr>
              <a:t>                              = 4GB x 16381</a:t>
            </a:r>
          </a:p>
          <a:p>
            <a:pPr>
              <a:buNone/>
            </a:pPr>
            <a:r>
              <a:rPr lang="en-US" sz="3200" dirty="0">
                <a:solidFill>
                  <a:schemeClr val="tx1"/>
                </a:solidFill>
                <a:latin typeface="Times New Roman" panose="02020603050405020304" pitchFamily="18" charset="0"/>
                <a:cs typeface="Times New Roman" panose="02020603050405020304" pitchFamily="18" charset="0"/>
              </a:rPr>
              <a:t>                              =  </a:t>
            </a:r>
            <a:r>
              <a:rPr lang="en-US" sz="3600" b="1" dirty="0">
                <a:solidFill>
                  <a:srgbClr val="C00000"/>
                </a:solidFill>
                <a:latin typeface="Times New Roman" panose="02020603050405020304" pitchFamily="18" charset="0"/>
                <a:cs typeface="Times New Roman" panose="02020603050405020304" pitchFamily="18" charset="0"/>
              </a:rPr>
              <a:t>64 Tera Bytes </a:t>
            </a:r>
          </a:p>
        </p:txBody>
      </p:sp>
      <p:pic>
        <p:nvPicPr>
          <p:cNvPr id="4" name="Picture 6"/>
          <p:cNvPicPr>
            <a:picLocks noChangeAspect="1"/>
          </p:cNvPicPr>
          <p:nvPr/>
        </p:nvPicPr>
        <p:blipFill>
          <a:blip r:embed="rId2" cstate="print"/>
          <a:srcRect/>
          <a:stretch>
            <a:fillRect/>
          </a:stretch>
        </p:blipFill>
        <p:spPr bwMode="auto">
          <a:xfrm>
            <a:off x="98075" y="100150"/>
            <a:ext cx="726189" cy="686248"/>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FF6F82A-F5F0-4959-A4E1-1AB9F3FC2ED6}"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29097" y="836338"/>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43756" y="195589"/>
            <a:ext cx="9729787" cy="639763"/>
          </a:xfrm>
        </p:spPr>
        <p:txBody>
          <a:bodyPr>
            <a:noAutofit/>
          </a:bodyPr>
          <a:lstStyle/>
          <a:p>
            <a:r>
              <a:rPr lang="en-US" sz="6000" spc="-40" dirty="0">
                <a:solidFill>
                  <a:srgbClr val="C00000"/>
                </a:solidFill>
                <a:latin typeface="Times New Roman" panose="02020603050405020304" pitchFamily="18" charset="0"/>
                <a:cs typeface="Times New Roman" panose="02020603050405020304" pitchFamily="18" charset="0"/>
              </a:rPr>
              <a:t>Task Gate</a:t>
            </a:r>
          </a:p>
        </p:txBody>
      </p:sp>
      <p:sp>
        <p:nvSpPr>
          <p:cNvPr id="3" name="Content Placeholder 2"/>
          <p:cNvSpPr>
            <a:spLocks noGrp="1"/>
          </p:cNvSpPr>
          <p:nvPr>
            <p:ph idx="4294967295"/>
          </p:nvPr>
        </p:nvSpPr>
        <p:spPr>
          <a:xfrm>
            <a:off x="902925" y="953160"/>
            <a:ext cx="10958148" cy="5364558"/>
          </a:xfrm>
        </p:spPr>
        <p:txBody>
          <a:bodyPr>
            <a:noAutofit/>
          </a:bodyPr>
          <a:lstStyle/>
          <a:p>
            <a:pPr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In </a:t>
            </a:r>
            <a:r>
              <a:rPr lang="en-US" sz="4000" b="1" dirty="0">
                <a:solidFill>
                  <a:schemeClr val="tx1"/>
                </a:solidFill>
                <a:latin typeface="Times New Roman" panose="02020603050405020304" pitchFamily="18" charset="0"/>
                <a:cs typeface="Times New Roman" panose="02020603050405020304" pitchFamily="18" charset="0"/>
              </a:rPr>
              <a:t>Task switch</a:t>
            </a:r>
            <a:r>
              <a:rPr lang="en-US" sz="4000" dirty="0">
                <a:solidFill>
                  <a:schemeClr val="tx1"/>
                </a:solidFill>
                <a:latin typeface="Times New Roman" panose="02020603050405020304" pitchFamily="18" charset="0"/>
                <a:cs typeface="Times New Roman" panose="02020603050405020304" pitchFamily="18" charset="0"/>
              </a:rPr>
              <a:t>, a program is deliberately putting itself to sleep and awakening another.</a:t>
            </a:r>
          </a:p>
          <a:p>
            <a:pPr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The </a:t>
            </a:r>
            <a:r>
              <a:rPr lang="en-US" sz="4000" b="1" dirty="0">
                <a:solidFill>
                  <a:schemeClr val="tx1"/>
                </a:solidFill>
                <a:latin typeface="Times New Roman" panose="02020603050405020304" pitchFamily="18" charset="0"/>
                <a:cs typeface="Times New Roman" panose="02020603050405020304" pitchFamily="18" charset="0"/>
              </a:rPr>
              <a:t>new task receives no parameters from the old task.</a:t>
            </a:r>
          </a:p>
          <a:p>
            <a:pPr algn="just">
              <a:buFont typeface="Wingdings" panose="05000000000000000000" pitchFamily="2" charset="2"/>
              <a:buChar char="Ø"/>
            </a:pPr>
            <a:r>
              <a:rPr lang="en-US" sz="4000" b="1" dirty="0">
                <a:solidFill>
                  <a:schemeClr val="tx1"/>
                </a:solidFill>
                <a:latin typeface="Times New Roman" panose="02020603050405020304" pitchFamily="18" charset="0"/>
                <a:cs typeface="Times New Roman" panose="02020603050405020304" pitchFamily="18" charset="0"/>
              </a:rPr>
              <a:t>Two tasks</a:t>
            </a:r>
            <a:r>
              <a:rPr lang="en-US" sz="4000" dirty="0">
                <a:solidFill>
                  <a:schemeClr val="tx1"/>
                </a:solidFill>
                <a:latin typeface="Times New Roman" panose="02020603050405020304" pitchFamily="18" charset="0"/>
                <a:cs typeface="Times New Roman" panose="02020603050405020304" pitchFamily="18" charset="0"/>
              </a:rPr>
              <a:t> are totally </a:t>
            </a:r>
            <a:r>
              <a:rPr lang="en-US" sz="4000" b="1" dirty="0">
                <a:solidFill>
                  <a:srgbClr val="C00000"/>
                </a:solidFill>
                <a:latin typeface="Times New Roman" panose="02020603050405020304" pitchFamily="18" charset="0"/>
                <a:cs typeface="Times New Roman" panose="02020603050405020304" pitchFamily="18" charset="0"/>
              </a:rPr>
              <a:t>separate</a:t>
            </a:r>
            <a:r>
              <a:rPr lang="en-US" sz="4000"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4000" b="1" dirty="0">
                <a:solidFill>
                  <a:schemeClr val="tx1"/>
                </a:solidFill>
                <a:latin typeface="Times New Roman" panose="02020603050405020304" pitchFamily="18" charset="0"/>
                <a:cs typeface="Times New Roman" panose="02020603050405020304" pitchFamily="18" charset="0"/>
              </a:rPr>
              <a:t>Task Switch </a:t>
            </a:r>
            <a:r>
              <a:rPr lang="en-US" sz="4000" dirty="0">
                <a:solidFill>
                  <a:schemeClr val="tx1"/>
                </a:solidFill>
                <a:latin typeface="Times New Roman" panose="02020603050405020304" pitchFamily="18" charset="0"/>
                <a:cs typeface="Times New Roman" panose="02020603050405020304" pitchFamily="18" charset="0"/>
              </a:rPr>
              <a:t>can take place either through  </a:t>
            </a:r>
            <a:r>
              <a:rPr lang="en-US" sz="4000" b="1" dirty="0">
                <a:solidFill>
                  <a:srgbClr val="2501BF"/>
                </a:solidFill>
                <a:latin typeface="Times New Roman" panose="02020603050405020304" pitchFamily="18" charset="0"/>
                <a:cs typeface="Times New Roman" panose="02020603050405020304" pitchFamily="18" charset="0"/>
              </a:rPr>
              <a:t>TSS descriptor </a:t>
            </a:r>
            <a:r>
              <a:rPr lang="en-US" sz="4000" dirty="0">
                <a:solidFill>
                  <a:schemeClr val="tx1"/>
                </a:solidFill>
                <a:latin typeface="Times New Roman" panose="02020603050405020304" pitchFamily="18" charset="0"/>
                <a:cs typeface="Times New Roman" panose="02020603050405020304" pitchFamily="18" charset="0"/>
              </a:rPr>
              <a:t>or through </a:t>
            </a:r>
            <a:r>
              <a:rPr lang="en-US" sz="4000" b="1" dirty="0">
                <a:solidFill>
                  <a:srgbClr val="2501BF"/>
                </a:solidFill>
                <a:latin typeface="Times New Roman" panose="02020603050405020304" pitchFamily="18" charset="0"/>
                <a:cs typeface="Times New Roman" panose="02020603050405020304" pitchFamily="18" charset="0"/>
              </a:rPr>
              <a:t>Task Gate.</a:t>
            </a:r>
          </a:p>
          <a:p>
            <a:pPr algn="just">
              <a:buFont typeface="Wingdings" panose="05000000000000000000" pitchFamily="2" charset="2"/>
              <a:buChar char="Ø"/>
            </a:pP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114322" y="0"/>
            <a:ext cx="750869" cy="61395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177E7A5D-E56B-47BF-9C35-58B4EB982DB5}"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46051" y="743912"/>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33625" y="36242"/>
            <a:ext cx="6465351" cy="738664"/>
          </a:xfrm>
          <a:prstGeom prst="rect">
            <a:avLst/>
          </a:prstGeom>
        </p:spPr>
        <p:txBody>
          <a:bodyPr vert="horz" wrap="square" lIns="0" tIns="0" rIns="0" bIns="0" rtlCol="0">
            <a:spAutoFit/>
          </a:bodyPr>
          <a:lstStyle/>
          <a:p>
            <a:pPr marL="12700">
              <a:lnSpc>
                <a:spcPct val="100000"/>
              </a:lnSpc>
            </a:pPr>
            <a:r>
              <a:rPr b="1" spc="-100" dirty="0">
                <a:solidFill>
                  <a:srgbClr val="C00000"/>
                </a:solidFill>
                <a:latin typeface="Times New Roman" panose="02020603050405020304" pitchFamily="18" charset="0"/>
                <a:cs typeface="Times New Roman" panose="02020603050405020304" pitchFamily="18" charset="0"/>
              </a:rPr>
              <a:t>Task </a:t>
            </a:r>
            <a:r>
              <a:rPr lang="en-GB" b="1" spc="-45" dirty="0">
                <a:solidFill>
                  <a:srgbClr val="C00000"/>
                </a:solidFill>
                <a:latin typeface="Times New Roman" panose="02020603050405020304" pitchFamily="18" charset="0"/>
                <a:cs typeface="Times New Roman" panose="02020603050405020304" pitchFamily="18" charset="0"/>
              </a:rPr>
              <a:t>G</a:t>
            </a:r>
            <a:r>
              <a:rPr b="1" spc="-45" dirty="0">
                <a:solidFill>
                  <a:srgbClr val="C00000"/>
                </a:solidFill>
                <a:latin typeface="Times New Roman" panose="02020603050405020304" pitchFamily="18" charset="0"/>
                <a:cs typeface="Times New Roman" panose="02020603050405020304" pitchFamily="18" charset="0"/>
              </a:rPr>
              <a:t>ate</a:t>
            </a:r>
            <a:r>
              <a:rPr b="1" spc="75" dirty="0">
                <a:solidFill>
                  <a:srgbClr val="C00000"/>
                </a:solidFill>
                <a:latin typeface="Times New Roman" panose="02020603050405020304" pitchFamily="18" charset="0"/>
                <a:cs typeface="Times New Roman" panose="02020603050405020304" pitchFamily="18" charset="0"/>
              </a:rPr>
              <a:t> </a:t>
            </a:r>
            <a:r>
              <a:rPr lang="en-GB" b="1" spc="-10" dirty="0">
                <a:solidFill>
                  <a:srgbClr val="C00000"/>
                </a:solidFill>
                <a:latin typeface="Times New Roman" panose="02020603050405020304" pitchFamily="18" charset="0"/>
                <a:cs typeface="Times New Roman" panose="02020603050405020304" pitchFamily="18" charset="0"/>
              </a:rPr>
              <a:t>D</a:t>
            </a:r>
            <a:r>
              <a:rPr b="1" spc="-10" dirty="0">
                <a:solidFill>
                  <a:srgbClr val="C00000"/>
                </a:solidFill>
                <a:latin typeface="Times New Roman" panose="02020603050405020304" pitchFamily="18" charset="0"/>
                <a:cs typeface="Times New Roman" panose="02020603050405020304" pitchFamily="18" charset="0"/>
              </a:rPr>
              <a:t>escriptor</a:t>
            </a:r>
            <a:endParaRPr b="1" dirty="0">
              <a:solidFill>
                <a:srgbClr val="C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3030220" y="5894593"/>
            <a:ext cx="4505113"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Fig. 5 </a:t>
            </a:r>
            <a:r>
              <a:rPr sz="2000" b="1" spc="-30" dirty="0">
                <a:latin typeface="Arial"/>
                <a:cs typeface="Arial"/>
              </a:rPr>
              <a:t>:Task </a:t>
            </a:r>
            <a:r>
              <a:rPr sz="2000" b="1" dirty="0">
                <a:latin typeface="Arial"/>
                <a:cs typeface="Arial"/>
              </a:rPr>
              <a:t>Gate</a:t>
            </a:r>
            <a:r>
              <a:rPr sz="2000" b="1" spc="-100" dirty="0">
                <a:latin typeface="Arial"/>
                <a:cs typeface="Arial"/>
              </a:rPr>
              <a:t> </a:t>
            </a:r>
            <a:r>
              <a:rPr sz="2000" b="1" dirty="0">
                <a:latin typeface="Arial"/>
                <a:cs typeface="Arial"/>
              </a:rPr>
              <a:t>Descriptor</a:t>
            </a:r>
            <a:endParaRPr sz="2000" dirty="0">
              <a:latin typeface="Arial"/>
              <a:cs typeface="Arial"/>
            </a:endParaRPr>
          </a:p>
        </p:txBody>
      </p:sp>
      <p:pic>
        <p:nvPicPr>
          <p:cNvPr id="5" name="Picture 6"/>
          <p:cNvPicPr>
            <a:picLocks noChangeAspect="1"/>
          </p:cNvPicPr>
          <p:nvPr/>
        </p:nvPicPr>
        <p:blipFill>
          <a:blip r:embed="rId2" cstate="print"/>
          <a:srcRect/>
          <a:stretch>
            <a:fillRect/>
          </a:stretch>
        </p:blipFill>
        <p:spPr bwMode="auto">
          <a:xfrm>
            <a:off x="41074" y="53378"/>
            <a:ext cx="784451" cy="708948"/>
          </a:xfrm>
          <a:prstGeom prst="rect">
            <a:avLst/>
          </a:prstGeom>
          <a:noFill/>
          <a:ln w="9525">
            <a:noFill/>
            <a:miter lim="800000"/>
            <a:headEnd/>
            <a:tailEnd/>
          </a:ln>
        </p:spPr>
      </p:pic>
      <p:sp>
        <p:nvSpPr>
          <p:cNvPr id="8" name="Date Placeholder 7"/>
          <p:cNvSpPr>
            <a:spLocks noGrp="1"/>
          </p:cNvSpPr>
          <p:nvPr>
            <p:ph type="dt" sz="half" idx="10"/>
          </p:nvPr>
        </p:nvSpPr>
        <p:spPr/>
        <p:txBody>
          <a:bodyPr/>
          <a:lstStyle/>
          <a:p>
            <a:pPr>
              <a:defRPr/>
            </a:pPr>
            <a:fld id="{D02C914E-AAAE-4DEA-B62E-84935F96F920}" type="datetime1">
              <a:rPr lang="en-US" smtClean="0"/>
              <a:t>6/4/23</a:t>
            </a:fld>
            <a:endParaRPr lang="en-US"/>
          </a:p>
        </p:txBody>
      </p:sp>
      <p:sp>
        <p:nvSpPr>
          <p:cNvPr id="9" name="Slide Number Placeholder 8"/>
          <p:cNvSpPr>
            <a:spLocks noGrp="1"/>
          </p:cNvSpPr>
          <p:nvPr>
            <p:ph type="sldNum" sz="quarter" idx="12"/>
          </p:nvPr>
        </p:nvSpPr>
        <p:spPr/>
        <p:txBody>
          <a:bodyPr/>
          <a:lstStyle/>
          <a:p>
            <a:pPr>
              <a:defRPr/>
            </a:pPr>
            <a:fld id="{CE580979-07AE-46CF-A011-ACF76BAB6D4D}"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10" name="Straight Connector 9"/>
          <p:cNvCxnSpPr/>
          <p:nvPr/>
        </p:nvCxnSpPr>
        <p:spPr>
          <a:xfrm flipV="1">
            <a:off x="45424" y="93758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2" name="Straight Connector 11"/>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096963" y="1066961"/>
            <a:ext cx="10496550" cy="4714875"/>
          </a:xfrm>
          <a:prstGeom prst="rect">
            <a:avLst/>
          </a:prstGeom>
        </p:spPr>
      </p:pic>
    </p:spTree>
    <p:extLst>
      <p:ext uri="{BB962C8B-B14F-4D97-AF65-F5344CB8AC3E}">
        <p14:creationId xmlns:p14="http://schemas.microsoft.com/office/powerpoint/2010/main" val="3875990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6914" y="142093"/>
            <a:ext cx="10829426" cy="555625"/>
          </a:xfrm>
        </p:spPr>
        <p:txBody>
          <a:bodyPr>
            <a:normAutofit fontScale="90000"/>
          </a:bodyPr>
          <a:lstStyle/>
          <a:p>
            <a:r>
              <a:rPr lang="en-IN" sz="2400" b="1" dirty="0">
                <a:solidFill>
                  <a:schemeClr val="tx1"/>
                </a:solidFill>
                <a:latin typeface="Times New Roman" panose="02020603050405020304" pitchFamily="18" charset="0"/>
                <a:cs typeface="Times New Roman" panose="02020603050405020304" pitchFamily="18" charset="0"/>
              </a:rPr>
              <a:t>How both a </a:t>
            </a:r>
            <a:r>
              <a:rPr lang="en-IN" sz="2400" b="1" dirty="0">
                <a:solidFill>
                  <a:srgbClr val="C00000"/>
                </a:solidFill>
                <a:latin typeface="Times New Roman" panose="02020603050405020304" pitchFamily="18" charset="0"/>
                <a:cs typeface="Times New Roman" panose="02020603050405020304" pitchFamily="18" charset="0"/>
              </a:rPr>
              <a:t>Task Gate </a:t>
            </a:r>
            <a:r>
              <a:rPr lang="en-IN" sz="2400" b="1" dirty="0">
                <a:solidFill>
                  <a:schemeClr val="tx1"/>
                </a:solidFill>
                <a:latin typeface="Times New Roman" panose="02020603050405020304" pitchFamily="18" charset="0"/>
                <a:cs typeface="Times New Roman" panose="02020603050405020304" pitchFamily="18" charset="0"/>
              </a:rPr>
              <a:t>in the </a:t>
            </a:r>
            <a:r>
              <a:rPr lang="en-IN" sz="2400" b="1" dirty="0">
                <a:solidFill>
                  <a:srgbClr val="00B050"/>
                </a:solidFill>
                <a:latin typeface="Times New Roman" panose="02020603050405020304" pitchFamily="18" charset="0"/>
                <a:cs typeface="Times New Roman" panose="02020603050405020304" pitchFamily="18" charset="0"/>
              </a:rPr>
              <a:t>LDT</a:t>
            </a:r>
            <a:r>
              <a:rPr lang="en-IN" sz="2400" b="1" dirty="0">
                <a:solidFill>
                  <a:schemeClr val="tx1"/>
                </a:solidFill>
                <a:latin typeface="Times New Roman" panose="02020603050405020304" pitchFamily="18" charset="0"/>
                <a:cs typeface="Times New Roman" panose="02020603050405020304" pitchFamily="18" charset="0"/>
              </a:rPr>
              <a:t> and a </a:t>
            </a:r>
            <a:r>
              <a:rPr lang="en-IN" sz="2400" b="1" dirty="0">
                <a:solidFill>
                  <a:srgbClr val="C00000"/>
                </a:solidFill>
                <a:latin typeface="Times New Roman" panose="02020603050405020304" pitchFamily="18" charset="0"/>
                <a:cs typeface="Times New Roman" panose="02020603050405020304" pitchFamily="18" charset="0"/>
              </a:rPr>
              <a:t>Task Gate </a:t>
            </a:r>
            <a:r>
              <a:rPr lang="en-IN" sz="2400" b="1" dirty="0">
                <a:solidFill>
                  <a:schemeClr val="tx1"/>
                </a:solidFill>
                <a:latin typeface="Times New Roman" panose="02020603050405020304" pitchFamily="18" charset="0"/>
                <a:cs typeface="Times New Roman" panose="02020603050405020304" pitchFamily="18" charset="0"/>
              </a:rPr>
              <a:t>in an </a:t>
            </a:r>
            <a:r>
              <a:rPr lang="en-IN" sz="2400" b="1" dirty="0">
                <a:solidFill>
                  <a:srgbClr val="00B050"/>
                </a:solidFill>
                <a:latin typeface="Times New Roman" panose="02020603050405020304" pitchFamily="18" charset="0"/>
                <a:cs typeface="Times New Roman" panose="02020603050405020304" pitchFamily="18" charset="0"/>
              </a:rPr>
              <a:t>IDT</a:t>
            </a:r>
            <a:r>
              <a:rPr lang="en-IN" sz="2400" b="1" dirty="0">
                <a:solidFill>
                  <a:schemeClr val="tx1"/>
                </a:solidFill>
                <a:latin typeface="Times New Roman" panose="02020603050405020304" pitchFamily="18" charset="0"/>
                <a:cs typeface="Times New Roman" panose="02020603050405020304" pitchFamily="18" charset="0"/>
              </a:rPr>
              <a:t> can identify the same task.</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6"/>
          <p:cNvPicPr>
            <a:picLocks noChangeAspect="1"/>
          </p:cNvPicPr>
          <p:nvPr/>
        </p:nvPicPr>
        <p:blipFill>
          <a:blip r:embed="rId2" cstate="print"/>
          <a:srcRect/>
          <a:stretch>
            <a:fillRect/>
          </a:stretch>
        </p:blipFill>
        <p:spPr bwMode="auto">
          <a:xfrm>
            <a:off x="127000" y="142093"/>
            <a:ext cx="764202" cy="70341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19F33E2A-7F79-42FB-8CC2-A9DB2EF9DD74}"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36</a:t>
            </a:fld>
            <a:endParaRPr lang="en-US"/>
          </a:p>
        </p:txBody>
      </p:sp>
      <p:sp>
        <p:nvSpPr>
          <p:cNvPr id="3" name="Footer Placeholder 2"/>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50982" y="808635"/>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2214562" y="892981"/>
            <a:ext cx="7762875" cy="5362132"/>
          </a:xfrm>
          <a:prstGeom prst="rect">
            <a:avLst/>
          </a:prstGeom>
        </p:spPr>
      </p:pic>
    </p:spTree>
    <p:extLst>
      <p:ext uri="{BB962C8B-B14F-4D97-AF65-F5344CB8AC3E}">
        <p14:creationId xmlns:p14="http://schemas.microsoft.com/office/powerpoint/2010/main" val="1676663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1391" y="821423"/>
            <a:ext cx="11006620" cy="5386090"/>
          </a:xfrm>
          <a:prstGeom prst="rect">
            <a:avLst/>
          </a:prstGeom>
          <a:noFill/>
          <a:ln>
            <a:solidFill>
              <a:srgbClr val="00B050"/>
            </a:solidFill>
          </a:ln>
        </p:spPr>
        <p:txBody>
          <a:bodyPr vert="horz" wrap="square" lIns="0" tIns="0" rIns="0" bIns="0" rtlCol="0">
            <a:spAutoFit/>
          </a:bodyPr>
          <a:lstStyle/>
          <a:p>
            <a:pPr marL="355600" indent="-342900" algn="just">
              <a:buClr>
                <a:srgbClr val="0AD0D9"/>
              </a:buClr>
              <a:buSzPct val="93181"/>
              <a:buFont typeface="Wingdings" panose="05000000000000000000" pitchFamily="2" charset="2"/>
              <a:buChar char="Ø"/>
              <a:tabLst>
                <a:tab pos="285750" algn="l"/>
              </a:tabLst>
            </a:pPr>
            <a:r>
              <a:rPr sz="2500" spc="-5" dirty="0">
                <a:latin typeface="Times New Roman" panose="02020603050405020304" pitchFamily="18" charset="0"/>
                <a:cs typeface="Times New Roman" panose="02020603050405020304" pitchFamily="18" charset="0"/>
              </a:rPr>
              <a:t>A </a:t>
            </a:r>
            <a:r>
              <a:rPr sz="2500" spc="-10" dirty="0">
                <a:latin typeface="Times New Roman" panose="02020603050405020304" pitchFamily="18" charset="0"/>
                <a:cs typeface="Times New Roman" panose="02020603050405020304" pitchFamily="18" charset="0"/>
              </a:rPr>
              <a:t>task </a:t>
            </a:r>
            <a:r>
              <a:rPr sz="2500" spc="-25" dirty="0">
                <a:latin typeface="Times New Roman" panose="02020603050405020304" pitchFamily="18" charset="0"/>
                <a:cs typeface="Times New Roman" panose="02020603050405020304" pitchFamily="18" charset="0"/>
              </a:rPr>
              <a:t>gate </a:t>
            </a:r>
            <a:r>
              <a:rPr sz="2500" spc="-10" dirty="0">
                <a:latin typeface="Times New Roman" panose="02020603050405020304" pitchFamily="18" charset="0"/>
                <a:cs typeface="Times New Roman" panose="02020603050405020304" pitchFamily="18" charset="0"/>
              </a:rPr>
              <a:t>descriptor provides </a:t>
            </a:r>
            <a:r>
              <a:rPr sz="2500" spc="-5" dirty="0">
                <a:latin typeface="Times New Roman" panose="02020603050405020304" pitchFamily="18" charset="0"/>
                <a:cs typeface="Times New Roman" panose="02020603050405020304" pitchFamily="18" charset="0"/>
              </a:rPr>
              <a:t>an </a:t>
            </a:r>
            <a:r>
              <a:rPr sz="2500" b="1" spc="-10" dirty="0">
                <a:solidFill>
                  <a:srgbClr val="C00000"/>
                </a:solidFill>
                <a:latin typeface="Times New Roman" panose="02020603050405020304" pitchFamily="18" charset="0"/>
                <a:cs typeface="Times New Roman" panose="02020603050405020304" pitchFamily="18" charset="0"/>
              </a:rPr>
              <a:t>indirect, </a:t>
            </a:r>
            <a:r>
              <a:rPr sz="2500" b="1" spc="-15" dirty="0">
                <a:solidFill>
                  <a:srgbClr val="C00000"/>
                </a:solidFill>
                <a:latin typeface="Times New Roman" panose="02020603050405020304" pitchFamily="18" charset="0"/>
                <a:cs typeface="Times New Roman" panose="02020603050405020304" pitchFamily="18" charset="0"/>
              </a:rPr>
              <a:t>protected </a:t>
            </a:r>
            <a:r>
              <a:rPr sz="2500" b="1" spc="-20" dirty="0">
                <a:solidFill>
                  <a:srgbClr val="C00000"/>
                </a:solidFill>
                <a:latin typeface="Times New Roman" panose="02020603050405020304" pitchFamily="18" charset="0"/>
                <a:cs typeface="Times New Roman" panose="02020603050405020304" pitchFamily="18" charset="0"/>
              </a:rPr>
              <a:t>reference</a:t>
            </a:r>
            <a:r>
              <a:rPr sz="2500" spc="-20" dirty="0">
                <a:solidFill>
                  <a:srgbClr val="C00000"/>
                </a:solidFill>
                <a:latin typeface="Times New Roman" panose="02020603050405020304" pitchFamily="18" charset="0"/>
                <a:cs typeface="Times New Roman" panose="02020603050405020304" pitchFamily="18" charset="0"/>
              </a:rPr>
              <a:t> </a:t>
            </a:r>
            <a:r>
              <a:rPr sz="2500" spc="-20" dirty="0">
                <a:latin typeface="Times New Roman" panose="02020603050405020304" pitchFamily="18" charset="0"/>
                <a:cs typeface="Times New Roman" panose="02020603050405020304" pitchFamily="18" charset="0"/>
              </a:rPr>
              <a:t>to</a:t>
            </a:r>
            <a:r>
              <a:rPr sz="2500" spc="140" dirty="0">
                <a:latin typeface="Times New Roman" panose="02020603050405020304" pitchFamily="18" charset="0"/>
                <a:cs typeface="Times New Roman" panose="02020603050405020304" pitchFamily="18" charset="0"/>
              </a:rPr>
              <a:t> </a:t>
            </a:r>
            <a:r>
              <a:rPr sz="2500" spc="-5" dirty="0">
                <a:latin typeface="Times New Roman" panose="02020603050405020304" pitchFamily="18" charset="0"/>
                <a:cs typeface="Times New Roman" panose="02020603050405020304" pitchFamily="18" charset="0"/>
              </a:rPr>
              <a:t>a</a:t>
            </a:r>
            <a:r>
              <a:rPr lang="en-US" sz="2500" dirty="0">
                <a:latin typeface="Times New Roman" panose="02020603050405020304" pitchFamily="18" charset="0"/>
                <a:cs typeface="Times New Roman" panose="02020603050405020304" pitchFamily="18" charset="0"/>
              </a:rPr>
              <a:t> </a:t>
            </a:r>
            <a:r>
              <a:rPr sz="2500" spc="-10" dirty="0">
                <a:latin typeface="Times New Roman" panose="02020603050405020304" pitchFamily="18" charset="0"/>
                <a:cs typeface="Times New Roman" panose="02020603050405020304" pitchFamily="18" charset="0"/>
              </a:rPr>
              <a:t>TSS. Figure </a:t>
            </a:r>
            <a:r>
              <a:rPr sz="2500" spc="-5" dirty="0">
                <a:latin typeface="Times New Roman" panose="02020603050405020304" pitchFamily="18" charset="0"/>
                <a:cs typeface="Times New Roman" panose="02020603050405020304" pitchFamily="18" charset="0"/>
              </a:rPr>
              <a:t>5 </a:t>
            </a:r>
            <a:r>
              <a:rPr sz="2500" spc="-15" dirty="0">
                <a:latin typeface="Times New Roman" panose="02020603050405020304" pitchFamily="18" charset="0"/>
                <a:cs typeface="Times New Roman" panose="02020603050405020304" pitchFamily="18" charset="0"/>
              </a:rPr>
              <a:t>illustrates </a:t>
            </a:r>
            <a:r>
              <a:rPr sz="2500" spc="-5" dirty="0">
                <a:latin typeface="Times New Roman" panose="02020603050405020304" pitchFamily="18" charset="0"/>
                <a:cs typeface="Times New Roman" panose="02020603050405020304" pitchFamily="18" charset="0"/>
              </a:rPr>
              <a:t>the </a:t>
            </a:r>
            <a:r>
              <a:rPr sz="2500" spc="-15" dirty="0">
                <a:latin typeface="Times New Roman" panose="02020603050405020304" pitchFamily="18" charset="0"/>
                <a:cs typeface="Times New Roman" panose="02020603050405020304" pitchFamily="18" charset="0"/>
              </a:rPr>
              <a:t>format </a:t>
            </a:r>
            <a:r>
              <a:rPr sz="2500" spc="-5" dirty="0">
                <a:latin typeface="Times New Roman" panose="02020603050405020304" pitchFamily="18" charset="0"/>
                <a:cs typeface="Times New Roman" panose="02020603050405020304" pitchFamily="18" charset="0"/>
              </a:rPr>
              <a:t>of a </a:t>
            </a:r>
            <a:r>
              <a:rPr sz="2500" spc="-10" dirty="0">
                <a:latin typeface="Times New Roman" panose="02020603050405020304" pitchFamily="18" charset="0"/>
                <a:cs typeface="Times New Roman" panose="02020603050405020304" pitchFamily="18" charset="0"/>
              </a:rPr>
              <a:t>task </a:t>
            </a:r>
            <a:r>
              <a:rPr sz="2500" spc="-25" dirty="0">
                <a:latin typeface="Times New Roman" panose="02020603050405020304" pitchFamily="18" charset="0"/>
                <a:cs typeface="Times New Roman" panose="02020603050405020304" pitchFamily="18" charset="0"/>
              </a:rPr>
              <a:t>gate</a:t>
            </a:r>
            <a:r>
              <a:rPr sz="2500" spc="90" dirty="0">
                <a:latin typeface="Times New Roman" panose="02020603050405020304" pitchFamily="18" charset="0"/>
                <a:cs typeface="Times New Roman" panose="02020603050405020304" pitchFamily="18" charset="0"/>
              </a:rPr>
              <a:t> </a:t>
            </a:r>
            <a:r>
              <a:rPr sz="2500" spc="-30" dirty="0">
                <a:latin typeface="Times New Roman" panose="02020603050405020304" pitchFamily="18" charset="0"/>
                <a:cs typeface="Times New Roman" panose="02020603050405020304" pitchFamily="18" charset="0"/>
              </a:rPr>
              <a:t>descriptor.</a:t>
            </a:r>
            <a:endParaRPr lang="en-US" sz="2500" spc="-30" dirty="0">
              <a:latin typeface="Times New Roman" panose="02020603050405020304" pitchFamily="18" charset="0"/>
              <a:cs typeface="Times New Roman" panose="02020603050405020304" pitchFamily="18" charset="0"/>
            </a:endParaRPr>
          </a:p>
          <a:p>
            <a:pPr marL="355600" indent="-342900" algn="just">
              <a:buClr>
                <a:srgbClr val="0AD0D9"/>
              </a:buClr>
              <a:buSzPct val="93181"/>
              <a:buFont typeface="Wingdings" panose="05000000000000000000" pitchFamily="2" charset="2"/>
              <a:buChar char="Ø"/>
              <a:tabLst>
                <a:tab pos="285750" algn="l"/>
              </a:tabLst>
            </a:pPr>
            <a:endParaRPr sz="2500" dirty="0">
              <a:latin typeface="Times New Roman" panose="02020603050405020304" pitchFamily="18" charset="0"/>
              <a:cs typeface="Times New Roman" panose="02020603050405020304" pitchFamily="18" charset="0"/>
            </a:endParaRPr>
          </a:p>
          <a:p>
            <a:pPr marL="355600" marR="333375" indent="-342900" algn="just">
              <a:spcBef>
                <a:spcPts val="530"/>
              </a:spcBef>
              <a:buClr>
                <a:srgbClr val="0AD0D9"/>
              </a:buClr>
              <a:buSzPct val="93181"/>
              <a:buFont typeface="Wingdings" panose="05000000000000000000" pitchFamily="2" charset="2"/>
              <a:buChar char="Ø"/>
              <a:tabLst>
                <a:tab pos="285750" algn="l"/>
              </a:tabLst>
            </a:pPr>
            <a:r>
              <a:rPr sz="2500" spc="-10" dirty="0">
                <a:latin typeface="Times New Roman" panose="02020603050405020304" pitchFamily="18" charset="0"/>
                <a:cs typeface="Times New Roman" panose="02020603050405020304" pitchFamily="18" charset="0"/>
              </a:rPr>
              <a:t>The </a:t>
            </a:r>
            <a:r>
              <a:rPr sz="2500" b="1" spc="-15" dirty="0">
                <a:solidFill>
                  <a:srgbClr val="C00000"/>
                </a:solidFill>
                <a:latin typeface="Times New Roman" panose="02020603050405020304" pitchFamily="18" charset="0"/>
                <a:cs typeface="Times New Roman" panose="02020603050405020304" pitchFamily="18" charset="0"/>
              </a:rPr>
              <a:t>SELECTOR </a:t>
            </a:r>
            <a:r>
              <a:rPr sz="2500" b="1" spc="-10" dirty="0">
                <a:solidFill>
                  <a:srgbClr val="C00000"/>
                </a:solidFill>
                <a:latin typeface="Times New Roman" panose="02020603050405020304" pitchFamily="18" charset="0"/>
                <a:cs typeface="Times New Roman" panose="02020603050405020304" pitchFamily="18" charset="0"/>
              </a:rPr>
              <a:t>field </a:t>
            </a:r>
            <a:r>
              <a:rPr sz="2500" b="1" dirty="0">
                <a:solidFill>
                  <a:srgbClr val="C00000"/>
                </a:solidFill>
                <a:latin typeface="Times New Roman" panose="02020603050405020304" pitchFamily="18" charset="0"/>
                <a:cs typeface="Times New Roman" panose="02020603050405020304" pitchFamily="18" charset="0"/>
              </a:rPr>
              <a:t>of </a:t>
            </a:r>
            <a:r>
              <a:rPr sz="2500" b="1" spc="-5" dirty="0">
                <a:solidFill>
                  <a:srgbClr val="C00000"/>
                </a:solidFill>
                <a:latin typeface="Times New Roman" panose="02020603050405020304" pitchFamily="18" charset="0"/>
                <a:cs typeface="Times New Roman" panose="02020603050405020304" pitchFamily="18" charset="0"/>
              </a:rPr>
              <a:t>a </a:t>
            </a:r>
            <a:r>
              <a:rPr sz="2500" b="1" spc="-10" dirty="0">
                <a:solidFill>
                  <a:srgbClr val="C00000"/>
                </a:solidFill>
                <a:latin typeface="Times New Roman" panose="02020603050405020304" pitchFamily="18" charset="0"/>
                <a:cs typeface="Times New Roman" panose="02020603050405020304" pitchFamily="18" charset="0"/>
              </a:rPr>
              <a:t>task </a:t>
            </a:r>
            <a:r>
              <a:rPr sz="2500" b="1" spc="-25" dirty="0">
                <a:solidFill>
                  <a:srgbClr val="C00000"/>
                </a:solidFill>
                <a:latin typeface="Times New Roman" panose="02020603050405020304" pitchFamily="18" charset="0"/>
                <a:cs typeface="Times New Roman" panose="02020603050405020304" pitchFamily="18" charset="0"/>
              </a:rPr>
              <a:t>gate </a:t>
            </a:r>
            <a:r>
              <a:rPr sz="2500" b="1" spc="-10" dirty="0">
                <a:solidFill>
                  <a:srgbClr val="C00000"/>
                </a:solidFill>
                <a:latin typeface="Times New Roman" panose="02020603050405020304" pitchFamily="18" charset="0"/>
                <a:cs typeface="Times New Roman" panose="02020603050405020304" pitchFamily="18" charset="0"/>
              </a:rPr>
              <a:t>must </a:t>
            </a:r>
            <a:r>
              <a:rPr sz="2500" b="1" spc="-25" dirty="0">
                <a:solidFill>
                  <a:srgbClr val="C00000"/>
                </a:solidFill>
                <a:latin typeface="Times New Roman" panose="02020603050405020304" pitchFamily="18" charset="0"/>
                <a:cs typeface="Times New Roman" panose="02020603050405020304" pitchFamily="18" charset="0"/>
              </a:rPr>
              <a:t>refer </a:t>
            </a:r>
            <a:r>
              <a:rPr sz="2500" b="1" spc="-20" dirty="0">
                <a:solidFill>
                  <a:srgbClr val="C00000"/>
                </a:solidFill>
                <a:latin typeface="Times New Roman" panose="02020603050405020304" pitchFamily="18" charset="0"/>
                <a:cs typeface="Times New Roman" panose="02020603050405020304" pitchFamily="18" charset="0"/>
              </a:rPr>
              <a:t>to </a:t>
            </a:r>
            <a:r>
              <a:rPr sz="2500" b="1" spc="-5" dirty="0">
                <a:solidFill>
                  <a:srgbClr val="C00000"/>
                </a:solidFill>
                <a:latin typeface="Times New Roman" panose="02020603050405020304" pitchFamily="18" charset="0"/>
                <a:cs typeface="Times New Roman" panose="02020603050405020304" pitchFamily="18" charset="0"/>
              </a:rPr>
              <a:t>a </a:t>
            </a:r>
            <a:r>
              <a:rPr sz="2500" b="1" spc="-10" dirty="0">
                <a:solidFill>
                  <a:srgbClr val="C00000"/>
                </a:solidFill>
                <a:latin typeface="Times New Roman" panose="02020603050405020304" pitchFamily="18" charset="0"/>
                <a:cs typeface="Times New Roman" panose="02020603050405020304" pitchFamily="18" charset="0"/>
              </a:rPr>
              <a:t>TSS </a:t>
            </a:r>
            <a:r>
              <a:rPr sz="2500" b="1" spc="-30" dirty="0">
                <a:solidFill>
                  <a:srgbClr val="C00000"/>
                </a:solidFill>
                <a:latin typeface="Times New Roman" panose="02020603050405020304" pitchFamily="18" charset="0"/>
                <a:cs typeface="Times New Roman" panose="02020603050405020304" pitchFamily="18" charset="0"/>
              </a:rPr>
              <a:t>descriptor</a:t>
            </a:r>
            <a:r>
              <a:rPr sz="2500" b="1" spc="-30" dirty="0">
                <a:latin typeface="Times New Roman" panose="02020603050405020304" pitchFamily="18" charset="0"/>
                <a:cs typeface="Times New Roman" panose="02020603050405020304" pitchFamily="18" charset="0"/>
              </a:rPr>
              <a:t>. </a:t>
            </a:r>
            <a:r>
              <a:rPr sz="2500" spc="-10" dirty="0">
                <a:latin typeface="Times New Roman" panose="02020603050405020304" pitchFamily="18" charset="0"/>
                <a:cs typeface="Times New Roman" panose="02020603050405020304" pitchFamily="18" charset="0"/>
              </a:rPr>
              <a:t>The  value </a:t>
            </a:r>
            <a:r>
              <a:rPr sz="2500" spc="-5" dirty="0">
                <a:latin typeface="Times New Roman" panose="02020603050405020304" pitchFamily="18" charset="0"/>
                <a:cs typeface="Times New Roman" panose="02020603050405020304" pitchFamily="18" charset="0"/>
              </a:rPr>
              <a:t>of the RPL in </a:t>
            </a:r>
            <a:r>
              <a:rPr sz="2500" spc="-10" dirty="0">
                <a:latin typeface="Times New Roman" panose="02020603050405020304" pitchFamily="18" charset="0"/>
                <a:cs typeface="Times New Roman" panose="02020603050405020304" pitchFamily="18" charset="0"/>
              </a:rPr>
              <a:t>this selector </a:t>
            </a:r>
            <a:r>
              <a:rPr sz="2500" spc="-5" dirty="0">
                <a:latin typeface="Times New Roman" panose="02020603050405020304" pitchFamily="18" charset="0"/>
                <a:cs typeface="Times New Roman" panose="02020603050405020304" pitchFamily="18" charset="0"/>
              </a:rPr>
              <a:t>is </a:t>
            </a:r>
            <a:r>
              <a:rPr sz="2500" spc="-10" dirty="0">
                <a:latin typeface="Times New Roman" panose="02020603050405020304" pitchFamily="18" charset="0"/>
                <a:cs typeface="Times New Roman" panose="02020603050405020304" pitchFamily="18" charset="0"/>
              </a:rPr>
              <a:t>not used by </a:t>
            </a:r>
            <a:r>
              <a:rPr sz="2500" spc="-5" dirty="0">
                <a:latin typeface="Times New Roman" panose="02020603050405020304" pitchFamily="18" charset="0"/>
                <a:cs typeface="Times New Roman" panose="02020603050405020304" pitchFamily="18" charset="0"/>
              </a:rPr>
              <a:t>the</a:t>
            </a:r>
            <a:r>
              <a:rPr sz="2500" spc="175" dirty="0">
                <a:latin typeface="Times New Roman" panose="02020603050405020304" pitchFamily="18" charset="0"/>
                <a:cs typeface="Times New Roman" panose="02020603050405020304" pitchFamily="18" charset="0"/>
              </a:rPr>
              <a:t> </a:t>
            </a:r>
            <a:r>
              <a:rPr sz="2500" spc="-30" dirty="0">
                <a:latin typeface="Times New Roman" panose="02020603050405020304" pitchFamily="18" charset="0"/>
                <a:cs typeface="Times New Roman" panose="02020603050405020304" pitchFamily="18" charset="0"/>
              </a:rPr>
              <a:t>processor.</a:t>
            </a:r>
            <a:endParaRPr lang="en-US" sz="2500" spc="-30" dirty="0">
              <a:latin typeface="Times New Roman" panose="02020603050405020304" pitchFamily="18" charset="0"/>
              <a:cs typeface="Times New Roman" panose="02020603050405020304" pitchFamily="18" charset="0"/>
            </a:endParaRPr>
          </a:p>
          <a:p>
            <a:pPr marL="355600" marR="333375" indent="-342900" algn="just">
              <a:spcBef>
                <a:spcPts val="530"/>
              </a:spcBef>
              <a:buClr>
                <a:srgbClr val="0AD0D9"/>
              </a:buClr>
              <a:buSzPct val="93181"/>
              <a:buFont typeface="Wingdings" panose="05000000000000000000" pitchFamily="2" charset="2"/>
              <a:buChar char="Ø"/>
              <a:tabLst>
                <a:tab pos="285750" algn="l"/>
              </a:tabLst>
            </a:pPr>
            <a:endParaRPr sz="2500" dirty="0">
              <a:latin typeface="Times New Roman" panose="02020603050405020304" pitchFamily="18" charset="0"/>
              <a:cs typeface="Times New Roman" panose="02020603050405020304" pitchFamily="18" charset="0"/>
            </a:endParaRPr>
          </a:p>
          <a:p>
            <a:pPr marL="355600" indent="-342900" algn="just">
              <a:spcBef>
                <a:spcPts val="525"/>
              </a:spcBef>
              <a:buClr>
                <a:srgbClr val="0AD0D9"/>
              </a:buClr>
              <a:buSzPct val="93181"/>
              <a:buFont typeface="Wingdings" panose="05000000000000000000" pitchFamily="2" charset="2"/>
              <a:buChar char="Ø"/>
              <a:tabLst>
                <a:tab pos="285750" algn="l"/>
              </a:tabLst>
            </a:pPr>
            <a:r>
              <a:rPr sz="2500" spc="-10" dirty="0">
                <a:latin typeface="Times New Roman" panose="02020603050405020304" pitchFamily="18" charset="0"/>
                <a:cs typeface="Times New Roman" panose="02020603050405020304" pitchFamily="18" charset="0"/>
              </a:rPr>
              <a:t>The </a:t>
            </a:r>
            <a:r>
              <a:rPr sz="2500" b="1" spc="-5" dirty="0">
                <a:solidFill>
                  <a:srgbClr val="C00000"/>
                </a:solidFill>
                <a:latin typeface="Times New Roman" panose="02020603050405020304" pitchFamily="18" charset="0"/>
                <a:cs typeface="Times New Roman" panose="02020603050405020304" pitchFamily="18" charset="0"/>
              </a:rPr>
              <a:t>DPL</a:t>
            </a:r>
            <a:r>
              <a:rPr sz="2500" spc="-5" dirty="0">
                <a:latin typeface="Times New Roman" panose="02020603050405020304" pitchFamily="18" charset="0"/>
                <a:cs typeface="Times New Roman" panose="02020603050405020304" pitchFamily="18" charset="0"/>
              </a:rPr>
              <a:t> </a:t>
            </a:r>
            <a:r>
              <a:rPr sz="2500" spc="-10" dirty="0">
                <a:latin typeface="Times New Roman" panose="02020603050405020304" pitchFamily="18" charset="0"/>
                <a:cs typeface="Times New Roman" panose="02020603050405020304" pitchFamily="18" charset="0"/>
              </a:rPr>
              <a:t>field </a:t>
            </a:r>
            <a:r>
              <a:rPr sz="2500" dirty="0">
                <a:latin typeface="Times New Roman" panose="02020603050405020304" pitchFamily="18" charset="0"/>
                <a:cs typeface="Times New Roman" panose="02020603050405020304" pitchFamily="18" charset="0"/>
              </a:rPr>
              <a:t>of </a:t>
            </a:r>
            <a:r>
              <a:rPr sz="2500" spc="-5" dirty="0">
                <a:latin typeface="Times New Roman" panose="02020603050405020304" pitchFamily="18" charset="0"/>
                <a:cs typeface="Times New Roman" panose="02020603050405020304" pitchFamily="18" charset="0"/>
              </a:rPr>
              <a:t>a </a:t>
            </a:r>
            <a:r>
              <a:rPr sz="2500" spc="-10" dirty="0">
                <a:latin typeface="Times New Roman" panose="02020603050405020304" pitchFamily="18" charset="0"/>
                <a:cs typeface="Times New Roman" panose="02020603050405020304" pitchFamily="18" charset="0"/>
              </a:rPr>
              <a:t>task </a:t>
            </a:r>
            <a:r>
              <a:rPr sz="2500" spc="-25" dirty="0">
                <a:latin typeface="Times New Roman" panose="02020603050405020304" pitchFamily="18" charset="0"/>
                <a:cs typeface="Times New Roman" panose="02020603050405020304" pitchFamily="18" charset="0"/>
              </a:rPr>
              <a:t>gate </a:t>
            </a:r>
            <a:r>
              <a:rPr sz="2500" spc="-15" dirty="0">
                <a:latin typeface="Times New Roman" panose="02020603050405020304" pitchFamily="18" charset="0"/>
                <a:cs typeface="Times New Roman" panose="02020603050405020304" pitchFamily="18" charset="0"/>
              </a:rPr>
              <a:t>controls </a:t>
            </a:r>
            <a:r>
              <a:rPr sz="2500" spc="-5" dirty="0">
                <a:latin typeface="Times New Roman" panose="02020603050405020304" pitchFamily="18" charset="0"/>
                <a:cs typeface="Times New Roman" panose="02020603050405020304" pitchFamily="18" charset="0"/>
              </a:rPr>
              <a:t>the </a:t>
            </a:r>
            <a:r>
              <a:rPr sz="2500" spc="-10" dirty="0">
                <a:latin typeface="Times New Roman" panose="02020603050405020304" pitchFamily="18" charset="0"/>
                <a:cs typeface="Times New Roman" panose="02020603050405020304" pitchFamily="18" charset="0"/>
              </a:rPr>
              <a:t>right </a:t>
            </a:r>
            <a:r>
              <a:rPr sz="2500" spc="-15" dirty="0">
                <a:latin typeface="Times New Roman" panose="02020603050405020304" pitchFamily="18" charset="0"/>
                <a:cs typeface="Times New Roman" panose="02020603050405020304" pitchFamily="18" charset="0"/>
              </a:rPr>
              <a:t>to </a:t>
            </a:r>
            <a:r>
              <a:rPr sz="2500" spc="-10" dirty="0">
                <a:latin typeface="Times New Roman" panose="02020603050405020304" pitchFamily="18" charset="0"/>
                <a:cs typeface="Times New Roman" panose="02020603050405020304" pitchFamily="18" charset="0"/>
              </a:rPr>
              <a:t>use </a:t>
            </a:r>
            <a:r>
              <a:rPr sz="2500" spc="-5" dirty="0">
                <a:latin typeface="Times New Roman" panose="02020603050405020304" pitchFamily="18" charset="0"/>
                <a:cs typeface="Times New Roman" panose="02020603050405020304" pitchFamily="18" charset="0"/>
              </a:rPr>
              <a:t>the </a:t>
            </a:r>
            <a:r>
              <a:rPr sz="2500" spc="-10" dirty="0">
                <a:latin typeface="Times New Roman" panose="02020603050405020304" pitchFamily="18" charset="0"/>
                <a:cs typeface="Times New Roman" panose="02020603050405020304" pitchFamily="18" charset="0"/>
              </a:rPr>
              <a:t>descriptor</a:t>
            </a:r>
            <a:r>
              <a:rPr sz="2500" spc="180" dirty="0">
                <a:latin typeface="Times New Roman" panose="02020603050405020304" pitchFamily="18" charset="0"/>
                <a:cs typeface="Times New Roman" panose="02020603050405020304" pitchFamily="18" charset="0"/>
              </a:rPr>
              <a:t> </a:t>
            </a:r>
            <a:r>
              <a:rPr sz="2500" spc="-20" dirty="0">
                <a:latin typeface="Times New Roman" panose="02020603050405020304" pitchFamily="18" charset="0"/>
                <a:cs typeface="Times New Roman" panose="02020603050405020304" pitchFamily="18" charset="0"/>
              </a:rPr>
              <a:t>to</a:t>
            </a:r>
            <a:r>
              <a:rPr lang="en-US" sz="2500" dirty="0">
                <a:latin typeface="Times New Roman" panose="02020603050405020304" pitchFamily="18" charset="0"/>
                <a:cs typeface="Times New Roman" panose="02020603050405020304" pitchFamily="18" charset="0"/>
              </a:rPr>
              <a:t> </a:t>
            </a:r>
            <a:r>
              <a:rPr sz="2500" spc="-10" dirty="0">
                <a:latin typeface="Times New Roman" panose="02020603050405020304" pitchFamily="18" charset="0"/>
                <a:cs typeface="Times New Roman" panose="02020603050405020304" pitchFamily="18" charset="0"/>
              </a:rPr>
              <a:t>cause </a:t>
            </a:r>
            <a:r>
              <a:rPr sz="2500" spc="-5" dirty="0">
                <a:latin typeface="Times New Roman" panose="02020603050405020304" pitchFamily="18" charset="0"/>
                <a:cs typeface="Times New Roman" panose="02020603050405020304" pitchFamily="18" charset="0"/>
              </a:rPr>
              <a:t>a </a:t>
            </a:r>
            <a:r>
              <a:rPr sz="2500" spc="-10" dirty="0">
                <a:latin typeface="Times New Roman" panose="02020603050405020304" pitchFamily="18" charset="0"/>
                <a:cs typeface="Times New Roman" panose="02020603050405020304" pitchFamily="18" charset="0"/>
              </a:rPr>
              <a:t>task</a:t>
            </a:r>
            <a:r>
              <a:rPr sz="2500" spc="-65" dirty="0">
                <a:latin typeface="Times New Roman" panose="02020603050405020304" pitchFamily="18" charset="0"/>
                <a:cs typeface="Times New Roman" panose="02020603050405020304" pitchFamily="18" charset="0"/>
              </a:rPr>
              <a:t> </a:t>
            </a:r>
            <a:r>
              <a:rPr sz="2500" spc="-10" dirty="0">
                <a:latin typeface="Times New Roman" panose="02020603050405020304" pitchFamily="18" charset="0"/>
                <a:cs typeface="Times New Roman" panose="02020603050405020304" pitchFamily="18" charset="0"/>
              </a:rPr>
              <a:t>switch.</a:t>
            </a:r>
            <a:endParaRPr lang="en-US" sz="2500" spc="-10" dirty="0">
              <a:latin typeface="Times New Roman" panose="02020603050405020304" pitchFamily="18" charset="0"/>
              <a:cs typeface="Times New Roman" panose="02020603050405020304" pitchFamily="18" charset="0"/>
            </a:endParaRPr>
          </a:p>
          <a:p>
            <a:pPr marL="355600" marR="5080" indent="-342900" algn="just">
              <a:spcBef>
                <a:spcPts val="530"/>
              </a:spcBef>
              <a:buClr>
                <a:srgbClr val="0AD0D9"/>
              </a:buClr>
              <a:buSzPct val="93181"/>
              <a:buFont typeface="Wingdings" panose="05000000000000000000" pitchFamily="2" charset="2"/>
              <a:buChar char="Ø"/>
              <a:tabLst>
                <a:tab pos="285750" algn="l"/>
              </a:tabLst>
            </a:pPr>
            <a:r>
              <a:rPr sz="2500" spc="-5" dirty="0">
                <a:latin typeface="Times New Roman" panose="02020603050405020304" pitchFamily="18" charset="0"/>
                <a:cs typeface="Times New Roman" panose="02020603050405020304" pitchFamily="18" charset="0"/>
              </a:rPr>
              <a:t>A </a:t>
            </a:r>
            <a:r>
              <a:rPr sz="2500" spc="-15" dirty="0">
                <a:latin typeface="Times New Roman" panose="02020603050405020304" pitchFamily="18" charset="0"/>
                <a:cs typeface="Times New Roman" panose="02020603050405020304" pitchFamily="18" charset="0"/>
              </a:rPr>
              <a:t>procedure </a:t>
            </a:r>
            <a:r>
              <a:rPr sz="2500" spc="-20" dirty="0">
                <a:latin typeface="Times New Roman" panose="02020603050405020304" pitchFamily="18" charset="0"/>
                <a:cs typeface="Times New Roman" panose="02020603050405020304" pitchFamily="18" charset="0"/>
              </a:rPr>
              <a:t>may </a:t>
            </a:r>
            <a:r>
              <a:rPr sz="2500" spc="-10" dirty="0">
                <a:latin typeface="Times New Roman" panose="02020603050405020304" pitchFamily="18" charset="0"/>
                <a:cs typeface="Times New Roman" panose="02020603050405020304" pitchFamily="18" charset="0"/>
              </a:rPr>
              <a:t>not select </a:t>
            </a:r>
            <a:r>
              <a:rPr sz="2500" spc="-5" dirty="0">
                <a:latin typeface="Times New Roman" panose="02020603050405020304" pitchFamily="18" charset="0"/>
                <a:cs typeface="Times New Roman" panose="02020603050405020304" pitchFamily="18" charset="0"/>
              </a:rPr>
              <a:t>a </a:t>
            </a:r>
            <a:r>
              <a:rPr sz="2500" spc="-10" dirty="0">
                <a:latin typeface="Times New Roman" panose="02020603050405020304" pitchFamily="18" charset="0"/>
                <a:cs typeface="Times New Roman" panose="02020603050405020304" pitchFamily="18" charset="0"/>
              </a:rPr>
              <a:t>task </a:t>
            </a:r>
            <a:r>
              <a:rPr sz="2500" spc="-25" dirty="0">
                <a:latin typeface="Times New Roman" panose="02020603050405020304" pitchFamily="18" charset="0"/>
                <a:cs typeface="Times New Roman" panose="02020603050405020304" pitchFamily="18" charset="0"/>
              </a:rPr>
              <a:t>gate </a:t>
            </a:r>
            <a:r>
              <a:rPr sz="2500" spc="-10" dirty="0">
                <a:latin typeface="Times New Roman" panose="02020603050405020304" pitchFamily="18" charset="0"/>
                <a:cs typeface="Times New Roman" panose="02020603050405020304" pitchFamily="18" charset="0"/>
              </a:rPr>
              <a:t>descriptor unless </a:t>
            </a:r>
            <a:r>
              <a:rPr sz="2500" spc="-5" dirty="0">
                <a:latin typeface="Times New Roman" panose="02020603050405020304" pitchFamily="18" charset="0"/>
                <a:cs typeface="Times New Roman" panose="02020603050405020304" pitchFamily="18" charset="0"/>
              </a:rPr>
              <a:t>the </a:t>
            </a:r>
            <a:r>
              <a:rPr sz="2500" spc="-10" dirty="0">
                <a:latin typeface="Times New Roman" panose="02020603050405020304" pitchFamily="18" charset="0"/>
                <a:cs typeface="Times New Roman" panose="02020603050405020304" pitchFamily="18" charset="0"/>
              </a:rPr>
              <a:t>maximum  </a:t>
            </a:r>
            <a:r>
              <a:rPr sz="2500" spc="-5" dirty="0">
                <a:latin typeface="Times New Roman" panose="02020603050405020304" pitchFamily="18" charset="0"/>
                <a:cs typeface="Times New Roman" panose="02020603050405020304" pitchFamily="18" charset="0"/>
              </a:rPr>
              <a:t>of the </a:t>
            </a:r>
            <a:r>
              <a:rPr sz="2500" spc="-10" dirty="0">
                <a:latin typeface="Times New Roman" panose="02020603050405020304" pitchFamily="18" charset="0"/>
                <a:cs typeface="Times New Roman" panose="02020603050405020304" pitchFamily="18" charset="0"/>
              </a:rPr>
              <a:t>selector's </a:t>
            </a:r>
            <a:r>
              <a:rPr sz="2500" spc="-5" dirty="0">
                <a:latin typeface="Times New Roman" panose="02020603050405020304" pitchFamily="18" charset="0"/>
                <a:cs typeface="Times New Roman" panose="02020603050405020304" pitchFamily="18" charset="0"/>
              </a:rPr>
              <a:t>RPL and the CPL of the </a:t>
            </a:r>
            <a:r>
              <a:rPr sz="2500" spc="-15" dirty="0">
                <a:latin typeface="Times New Roman" panose="02020603050405020304" pitchFamily="18" charset="0"/>
                <a:cs typeface="Times New Roman" panose="02020603050405020304" pitchFamily="18" charset="0"/>
              </a:rPr>
              <a:t>procedure </a:t>
            </a:r>
            <a:r>
              <a:rPr sz="2500" spc="-10" dirty="0">
                <a:latin typeface="Times New Roman" panose="02020603050405020304" pitchFamily="18" charset="0"/>
                <a:cs typeface="Times New Roman" panose="02020603050405020304" pitchFamily="18" charset="0"/>
              </a:rPr>
              <a:t>is numerically </a:t>
            </a:r>
            <a:r>
              <a:rPr sz="2500" spc="-5" dirty="0">
                <a:latin typeface="Times New Roman" panose="02020603050405020304" pitchFamily="18" charset="0"/>
                <a:cs typeface="Times New Roman" panose="02020603050405020304" pitchFamily="18" charset="0"/>
              </a:rPr>
              <a:t>less  than or equal </a:t>
            </a:r>
            <a:r>
              <a:rPr sz="2500" spc="-15" dirty="0">
                <a:latin typeface="Times New Roman" panose="02020603050405020304" pitchFamily="18" charset="0"/>
                <a:cs typeface="Times New Roman" panose="02020603050405020304" pitchFamily="18" charset="0"/>
              </a:rPr>
              <a:t>to </a:t>
            </a:r>
            <a:r>
              <a:rPr sz="2500" spc="-5" dirty="0">
                <a:latin typeface="Times New Roman" panose="02020603050405020304" pitchFamily="18" charset="0"/>
                <a:cs typeface="Times New Roman" panose="02020603050405020304" pitchFamily="18" charset="0"/>
              </a:rPr>
              <a:t>the DPL </a:t>
            </a:r>
            <a:r>
              <a:rPr sz="2500" dirty="0">
                <a:latin typeface="Times New Roman" panose="02020603050405020304" pitchFamily="18" charset="0"/>
                <a:cs typeface="Times New Roman" panose="02020603050405020304" pitchFamily="18" charset="0"/>
              </a:rPr>
              <a:t>of </a:t>
            </a:r>
            <a:r>
              <a:rPr sz="2500" spc="-5" dirty="0">
                <a:latin typeface="Times New Roman" panose="02020603050405020304" pitchFamily="18" charset="0"/>
                <a:cs typeface="Times New Roman" panose="02020603050405020304" pitchFamily="18" charset="0"/>
              </a:rPr>
              <a:t>the</a:t>
            </a:r>
            <a:r>
              <a:rPr sz="2500" spc="15" dirty="0">
                <a:latin typeface="Times New Roman" panose="02020603050405020304" pitchFamily="18" charset="0"/>
                <a:cs typeface="Times New Roman" panose="02020603050405020304" pitchFamily="18" charset="0"/>
              </a:rPr>
              <a:t> </a:t>
            </a:r>
            <a:r>
              <a:rPr sz="2500" spc="-30" dirty="0">
                <a:latin typeface="Times New Roman" panose="02020603050405020304" pitchFamily="18" charset="0"/>
                <a:cs typeface="Times New Roman" panose="02020603050405020304" pitchFamily="18" charset="0"/>
              </a:rPr>
              <a:t>descriptor.</a:t>
            </a:r>
            <a:endParaRPr lang="en-GB" sz="2500" spc="-30" dirty="0">
              <a:latin typeface="Times New Roman" panose="02020603050405020304" pitchFamily="18" charset="0"/>
              <a:cs typeface="Times New Roman" panose="02020603050405020304" pitchFamily="18" charset="0"/>
            </a:endParaRPr>
          </a:p>
          <a:p>
            <a:pPr marL="355600" marR="5080" indent="-342900" algn="just">
              <a:spcBef>
                <a:spcPts val="530"/>
              </a:spcBef>
              <a:buClr>
                <a:srgbClr val="0AD0D9"/>
              </a:buClr>
              <a:buSzPct val="93181"/>
              <a:buFont typeface="Wingdings" panose="05000000000000000000" pitchFamily="2" charset="2"/>
              <a:buChar char="Ø"/>
              <a:tabLst>
                <a:tab pos="285750" algn="l"/>
              </a:tabLst>
            </a:pPr>
            <a:endParaRPr lang="en-US" sz="2500" spc="-30" dirty="0">
              <a:latin typeface="Times New Roman" panose="02020603050405020304" pitchFamily="18" charset="0"/>
              <a:cs typeface="Times New Roman" panose="02020603050405020304" pitchFamily="18" charset="0"/>
            </a:endParaRPr>
          </a:p>
          <a:p>
            <a:pPr marL="355600" marR="5080" indent="-342900" algn="just">
              <a:spcBef>
                <a:spcPts val="530"/>
              </a:spcBef>
              <a:buClr>
                <a:srgbClr val="0AD0D9"/>
              </a:buClr>
              <a:buSzPct val="93181"/>
              <a:buFont typeface="Wingdings" panose="05000000000000000000" pitchFamily="2" charset="2"/>
              <a:buChar char="Ø"/>
              <a:tabLst>
                <a:tab pos="285750" algn="l"/>
              </a:tabLst>
            </a:pPr>
            <a:r>
              <a:rPr lang="en-US" sz="2500" b="1" spc="-20" dirty="0">
                <a:solidFill>
                  <a:srgbClr val="C00000"/>
                </a:solidFill>
                <a:latin typeface="Times New Roman" panose="02020603050405020304" pitchFamily="18" charset="0"/>
                <a:cs typeface="Times New Roman" panose="02020603050405020304" pitchFamily="18" charset="0"/>
              </a:rPr>
              <a:t>Task gate </a:t>
            </a:r>
            <a:r>
              <a:rPr lang="en-US" sz="2500" spc="-20" dirty="0">
                <a:latin typeface="Times New Roman" panose="02020603050405020304" pitchFamily="18" charset="0"/>
                <a:cs typeface="Times New Roman" panose="02020603050405020304" pitchFamily="18" charset="0"/>
              </a:rPr>
              <a:t>can reside anywhere in </a:t>
            </a:r>
            <a:r>
              <a:rPr lang="en-US" sz="2500" b="1" spc="-20" dirty="0">
                <a:solidFill>
                  <a:srgbClr val="00B050"/>
                </a:solidFill>
                <a:latin typeface="Times New Roman" panose="02020603050405020304" pitchFamily="18" charset="0"/>
                <a:cs typeface="Times New Roman" panose="02020603050405020304" pitchFamily="18" charset="0"/>
              </a:rPr>
              <a:t>GDT, LDT or IDT</a:t>
            </a:r>
            <a:r>
              <a:rPr lang="en-US" sz="2500" b="1" spc="-20" dirty="0">
                <a:latin typeface="Times New Roman" panose="02020603050405020304" pitchFamily="18" charset="0"/>
                <a:cs typeface="Times New Roman" panose="02020603050405020304" pitchFamily="18" charset="0"/>
              </a:rPr>
              <a:t>.</a:t>
            </a:r>
            <a:endParaRPr sz="25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idx="4294967295"/>
          </p:nvPr>
        </p:nvSpPr>
        <p:spPr>
          <a:xfrm>
            <a:off x="2349669" y="19803"/>
            <a:ext cx="6872708" cy="738664"/>
          </a:xfrm>
          <a:prstGeom prst="rect">
            <a:avLst/>
          </a:prstGeom>
        </p:spPr>
        <p:txBody>
          <a:bodyPr vert="horz" wrap="square" lIns="0" tIns="0" rIns="0" bIns="0" rtlCol="0">
            <a:spAutoFit/>
          </a:bodyPr>
          <a:lstStyle/>
          <a:p>
            <a:pPr marL="12700">
              <a:lnSpc>
                <a:spcPct val="100000"/>
              </a:lnSpc>
            </a:pPr>
            <a:r>
              <a:rPr b="1" spc="-85" dirty="0">
                <a:solidFill>
                  <a:srgbClr val="C00000"/>
                </a:solidFill>
                <a:latin typeface="Times New Roman" panose="02020603050405020304" pitchFamily="18" charset="0"/>
                <a:cs typeface="Times New Roman" panose="02020603050405020304" pitchFamily="18" charset="0"/>
              </a:rPr>
              <a:t>Task </a:t>
            </a:r>
            <a:r>
              <a:rPr lang="en-GB" b="1" spc="-40" dirty="0">
                <a:solidFill>
                  <a:srgbClr val="C00000"/>
                </a:solidFill>
                <a:latin typeface="Times New Roman" panose="02020603050405020304" pitchFamily="18" charset="0"/>
                <a:cs typeface="Times New Roman" panose="02020603050405020304" pitchFamily="18" charset="0"/>
              </a:rPr>
              <a:t>G</a:t>
            </a:r>
            <a:r>
              <a:rPr b="1" spc="-40" dirty="0">
                <a:solidFill>
                  <a:srgbClr val="C00000"/>
                </a:solidFill>
                <a:latin typeface="Times New Roman" panose="02020603050405020304" pitchFamily="18" charset="0"/>
                <a:cs typeface="Times New Roman" panose="02020603050405020304" pitchFamily="18" charset="0"/>
              </a:rPr>
              <a:t>ate</a:t>
            </a:r>
            <a:r>
              <a:rPr b="1" spc="35" dirty="0">
                <a:solidFill>
                  <a:srgbClr val="C00000"/>
                </a:solidFill>
                <a:latin typeface="Times New Roman" panose="02020603050405020304" pitchFamily="18" charset="0"/>
                <a:cs typeface="Times New Roman" panose="02020603050405020304" pitchFamily="18" charset="0"/>
              </a:rPr>
              <a:t> </a:t>
            </a:r>
            <a:r>
              <a:rPr lang="en-GB" b="1" spc="-10" dirty="0">
                <a:solidFill>
                  <a:srgbClr val="C00000"/>
                </a:solidFill>
                <a:latin typeface="Times New Roman" panose="02020603050405020304" pitchFamily="18" charset="0"/>
                <a:cs typeface="Times New Roman" panose="02020603050405020304" pitchFamily="18" charset="0"/>
              </a:rPr>
              <a:t>D</a:t>
            </a:r>
            <a:r>
              <a:rPr b="1" spc="-10" dirty="0">
                <a:solidFill>
                  <a:srgbClr val="C00000"/>
                </a:solidFill>
                <a:latin typeface="Times New Roman" panose="02020603050405020304" pitchFamily="18" charset="0"/>
                <a:cs typeface="Times New Roman" panose="02020603050405020304" pitchFamily="18" charset="0"/>
              </a:rPr>
              <a:t>escriptor</a:t>
            </a:r>
          </a:p>
        </p:txBody>
      </p:sp>
      <p:pic>
        <p:nvPicPr>
          <p:cNvPr id="5" name="Picture 6"/>
          <p:cNvPicPr>
            <a:picLocks noChangeAspect="1"/>
          </p:cNvPicPr>
          <p:nvPr/>
        </p:nvPicPr>
        <p:blipFill>
          <a:blip r:embed="rId2" cstate="print"/>
          <a:srcRect/>
          <a:stretch>
            <a:fillRect/>
          </a:stretch>
        </p:blipFill>
        <p:spPr bwMode="auto">
          <a:xfrm>
            <a:off x="19717" y="50076"/>
            <a:ext cx="802610" cy="75846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18DD68D0-C18D-472E-B0B4-892169318F32}"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0316" y="846012"/>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22327" y="50076"/>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513052" y="5108348"/>
            <a:ext cx="5924169"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0" dirty="0">
                <a:solidFill>
                  <a:schemeClr val="tx1"/>
                </a:solidFill>
                <a:latin typeface="Times New Roman" panose="02020603050405020304" pitchFamily="18" charset="0"/>
                <a:cs typeface="Times New Roman" panose="02020603050405020304" pitchFamily="18" charset="0"/>
              </a:rPr>
              <a:t>Max(CPL,RPL) &lt;= TSS DPL</a:t>
            </a:r>
            <a:endParaRPr lang="en-IN" sz="2800" dirty="0">
              <a:solidFill>
                <a:schemeClr val="tx1"/>
              </a:solidFill>
            </a:endParaRPr>
          </a:p>
        </p:txBody>
      </p:sp>
    </p:spTree>
    <p:extLst>
      <p:ext uri="{BB962C8B-B14F-4D97-AF65-F5344CB8AC3E}">
        <p14:creationId xmlns:p14="http://schemas.microsoft.com/office/powerpoint/2010/main" val="277695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008524" y="-66226"/>
            <a:ext cx="9613900" cy="738664"/>
          </a:xfrm>
          <a:prstGeom prst="rect">
            <a:avLst/>
          </a:prstGeom>
        </p:spPr>
        <p:txBody>
          <a:bodyPr vert="horz" wrap="square" lIns="0" tIns="0" rIns="0" bIns="0" rtlCol="0">
            <a:spAutoFit/>
          </a:bodyPr>
          <a:lstStyle/>
          <a:p>
            <a:pPr marL="12700">
              <a:lnSpc>
                <a:spcPct val="100000"/>
              </a:lnSpc>
            </a:pPr>
            <a:r>
              <a:rPr b="1" spc="-85" dirty="0">
                <a:solidFill>
                  <a:srgbClr val="C00000"/>
                </a:solidFill>
                <a:latin typeface="Times New Roman" panose="02020603050405020304" pitchFamily="18" charset="0"/>
                <a:cs typeface="Times New Roman" panose="02020603050405020304" pitchFamily="18" charset="0"/>
              </a:rPr>
              <a:t>Task</a:t>
            </a:r>
            <a:r>
              <a:rPr b="1" spc="-95" dirty="0">
                <a:solidFill>
                  <a:srgbClr val="C00000"/>
                </a:solidFill>
                <a:latin typeface="Times New Roman" panose="02020603050405020304" pitchFamily="18" charset="0"/>
                <a:cs typeface="Times New Roman" panose="02020603050405020304" pitchFamily="18" charset="0"/>
              </a:rPr>
              <a:t> </a:t>
            </a:r>
            <a:r>
              <a:rPr b="1" spc="-15" dirty="0">
                <a:solidFill>
                  <a:srgbClr val="C00000"/>
                </a:solidFill>
                <a:latin typeface="Times New Roman" panose="02020603050405020304" pitchFamily="18" charset="0"/>
                <a:cs typeface="Times New Roman" panose="02020603050405020304" pitchFamily="18" charset="0"/>
              </a:rPr>
              <a:t>Switching</a:t>
            </a:r>
          </a:p>
        </p:txBody>
      </p:sp>
      <p:sp>
        <p:nvSpPr>
          <p:cNvPr id="4" name="object 4"/>
          <p:cNvSpPr txBox="1"/>
          <p:nvPr/>
        </p:nvSpPr>
        <p:spPr>
          <a:xfrm>
            <a:off x="997407" y="798385"/>
            <a:ext cx="10982935" cy="3739485"/>
          </a:xfrm>
          <a:prstGeom prst="rect">
            <a:avLst/>
          </a:prstGeom>
        </p:spPr>
        <p:txBody>
          <a:bodyPr vert="horz" wrap="square" lIns="0" tIns="0" rIns="0" bIns="0" rtlCol="0">
            <a:spAutoFit/>
          </a:bodyPr>
          <a:lstStyle/>
          <a:p>
            <a:pPr marL="12700">
              <a:lnSpc>
                <a:spcPct val="100000"/>
              </a:lnSpc>
            </a:pPr>
            <a:r>
              <a:rPr sz="3600" b="1" spc="-5" dirty="0">
                <a:latin typeface="Times New Roman" panose="02020603050405020304" pitchFamily="18" charset="0"/>
                <a:cs typeface="Times New Roman" panose="02020603050405020304" pitchFamily="18" charset="0"/>
              </a:rPr>
              <a:t>The </a:t>
            </a:r>
            <a:r>
              <a:rPr lang="en-US" sz="3600" b="1" spc="-5" dirty="0">
                <a:latin typeface="Times New Roman" panose="02020603050405020304" pitchFamily="18" charset="0"/>
                <a:cs typeface="Times New Roman" panose="02020603050405020304" pitchFamily="18" charset="0"/>
              </a:rPr>
              <a:t>Processor</a:t>
            </a:r>
            <a:r>
              <a:rPr sz="3600" b="1" spc="-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switches </a:t>
            </a:r>
            <a:r>
              <a:rPr sz="3600" b="1" spc="-20" dirty="0">
                <a:latin typeface="Times New Roman" panose="02020603050405020304" pitchFamily="18" charset="0"/>
                <a:cs typeface="Times New Roman" panose="02020603050405020304" pitchFamily="18" charset="0"/>
              </a:rPr>
              <a:t>execution </a:t>
            </a:r>
            <a:r>
              <a:rPr sz="3600" b="1" spc="-15" dirty="0">
                <a:latin typeface="Times New Roman" panose="02020603050405020304" pitchFamily="18" charset="0"/>
                <a:cs typeface="Times New Roman" panose="02020603050405020304" pitchFamily="18" charset="0"/>
              </a:rPr>
              <a:t>to </a:t>
            </a:r>
            <a:r>
              <a:rPr sz="3600" b="1" spc="-5" dirty="0">
                <a:latin typeface="Times New Roman" panose="02020603050405020304" pitchFamily="18" charset="0"/>
                <a:cs typeface="Times New Roman" panose="02020603050405020304" pitchFamily="18" charset="0"/>
              </a:rPr>
              <a:t>another </a:t>
            </a:r>
            <a:r>
              <a:rPr sz="3600" b="1" spc="-15" dirty="0">
                <a:latin typeface="Times New Roman" panose="02020603050405020304" pitchFamily="18" charset="0"/>
                <a:cs typeface="Times New Roman" panose="02020603050405020304" pitchFamily="18" charset="0"/>
              </a:rPr>
              <a:t>task </a:t>
            </a:r>
            <a:r>
              <a:rPr sz="3600" b="1" spc="-5" dirty="0">
                <a:latin typeface="Times New Roman" panose="02020603050405020304" pitchFamily="18" charset="0"/>
                <a:cs typeface="Times New Roman" panose="02020603050405020304" pitchFamily="18" charset="0"/>
              </a:rPr>
              <a:t>in </a:t>
            </a:r>
            <a:r>
              <a:rPr sz="3600" b="1" spc="-20" dirty="0">
                <a:latin typeface="Times New Roman" panose="02020603050405020304" pitchFamily="18" charset="0"/>
                <a:cs typeface="Times New Roman" panose="02020603050405020304" pitchFamily="18" charset="0"/>
              </a:rPr>
              <a:t>any</a:t>
            </a:r>
            <a:r>
              <a:rPr sz="3600" b="1" spc="17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of</a:t>
            </a:r>
            <a:r>
              <a:rPr lang="en-US" sz="3600" b="1" dirty="0">
                <a:latin typeface="Times New Roman" panose="02020603050405020304" pitchFamily="18" charset="0"/>
                <a:cs typeface="Times New Roman" panose="02020603050405020304" pitchFamily="18" charset="0"/>
              </a:rPr>
              <a:t> </a:t>
            </a:r>
            <a:r>
              <a:rPr lang="en-US" sz="3600" b="1" spc="-25" dirty="0">
                <a:solidFill>
                  <a:srgbClr val="C00000"/>
                </a:solidFill>
                <a:latin typeface="Times New Roman" panose="02020603050405020304" pitchFamily="18" charset="0"/>
                <a:cs typeface="Times New Roman" panose="02020603050405020304" pitchFamily="18" charset="0"/>
              </a:rPr>
              <a:t>F</a:t>
            </a:r>
            <a:r>
              <a:rPr sz="3600" b="1" spc="-25" dirty="0">
                <a:solidFill>
                  <a:srgbClr val="C00000"/>
                </a:solidFill>
                <a:latin typeface="Times New Roman" panose="02020603050405020304" pitchFamily="18" charset="0"/>
                <a:cs typeface="Times New Roman" panose="02020603050405020304" pitchFamily="18" charset="0"/>
              </a:rPr>
              <a:t>our</a:t>
            </a:r>
            <a:r>
              <a:rPr sz="3600" b="1" spc="-75" dirty="0">
                <a:solidFill>
                  <a:srgbClr val="C00000"/>
                </a:solidFill>
                <a:latin typeface="Times New Roman" panose="02020603050405020304" pitchFamily="18" charset="0"/>
                <a:cs typeface="Times New Roman" panose="02020603050405020304" pitchFamily="18" charset="0"/>
              </a:rPr>
              <a:t> </a:t>
            </a:r>
            <a:r>
              <a:rPr sz="3600" b="1" spc="-5" dirty="0">
                <a:solidFill>
                  <a:srgbClr val="C00000"/>
                </a:solidFill>
                <a:latin typeface="Times New Roman" panose="02020603050405020304" pitchFamily="18" charset="0"/>
                <a:cs typeface="Times New Roman" panose="02020603050405020304" pitchFamily="18" charset="0"/>
              </a:rPr>
              <a:t>cases:</a:t>
            </a:r>
            <a:endParaRPr sz="3600" b="1" dirty="0">
              <a:solidFill>
                <a:srgbClr val="C00000"/>
              </a:solidFill>
              <a:latin typeface="Times New Roman" panose="02020603050405020304" pitchFamily="18" charset="0"/>
              <a:cs typeface="Times New Roman" panose="02020603050405020304" pitchFamily="18" charset="0"/>
            </a:endParaRPr>
          </a:p>
          <a:p>
            <a:pPr>
              <a:lnSpc>
                <a:spcPct val="100000"/>
              </a:lnSpc>
              <a:spcBef>
                <a:spcPts val="35"/>
              </a:spcBef>
            </a:pPr>
            <a:endParaRPr sz="4400" dirty="0">
              <a:latin typeface="Times New Roman" panose="02020603050405020304" pitchFamily="18" charset="0"/>
              <a:cs typeface="Times New Roman" panose="02020603050405020304" pitchFamily="18" charset="0"/>
            </a:endParaRPr>
          </a:p>
          <a:p>
            <a:pPr marL="527050" indent="-514350">
              <a:lnSpc>
                <a:spcPct val="100000"/>
              </a:lnSpc>
              <a:buClr>
                <a:srgbClr val="0AD0D9"/>
              </a:buClr>
              <a:buSzPct val="93750"/>
              <a:buFont typeface="+mj-lt"/>
              <a:buAutoNum type="arabicPeriod"/>
              <a:tabLst>
                <a:tab pos="285750" algn="l"/>
              </a:tabLst>
            </a:pPr>
            <a:r>
              <a:rPr sz="2800" spc="-10" dirty="0">
                <a:latin typeface="Times New Roman" panose="02020603050405020304" pitchFamily="18" charset="0"/>
                <a:cs typeface="Times New Roman" panose="02020603050405020304" pitchFamily="18" charset="0"/>
              </a:rPr>
              <a:t>The current task </a:t>
            </a:r>
            <a:r>
              <a:rPr sz="2800" spc="-15" dirty="0">
                <a:latin typeface="Times New Roman" panose="02020603050405020304" pitchFamily="18" charset="0"/>
                <a:cs typeface="Times New Roman" panose="02020603050405020304" pitchFamily="18" charset="0"/>
              </a:rPr>
              <a:t>executes </a:t>
            </a:r>
            <a:r>
              <a:rPr sz="2800" dirty="0">
                <a:latin typeface="Times New Roman" panose="02020603050405020304" pitchFamily="18" charset="0"/>
                <a:cs typeface="Times New Roman" panose="02020603050405020304" pitchFamily="18" charset="0"/>
              </a:rPr>
              <a:t>a </a:t>
            </a:r>
            <a:r>
              <a:rPr sz="2800" dirty="0">
                <a:solidFill>
                  <a:srgbClr val="00B050"/>
                </a:solidFill>
                <a:latin typeface="Times New Roman" panose="02020603050405020304" pitchFamily="18" charset="0"/>
                <a:cs typeface="Times New Roman" panose="02020603050405020304" pitchFamily="18" charset="0"/>
              </a:rPr>
              <a:t>JMP</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or </a:t>
            </a:r>
            <a:r>
              <a:rPr sz="2800" spc="-5" dirty="0">
                <a:solidFill>
                  <a:srgbClr val="00B050"/>
                </a:solidFill>
                <a:latin typeface="Times New Roman" panose="02020603050405020304" pitchFamily="18" charset="0"/>
                <a:cs typeface="Times New Roman" panose="02020603050405020304" pitchFamily="18" charset="0"/>
              </a:rPr>
              <a:t>CALL</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 </a:t>
            </a:r>
            <a:r>
              <a:rPr sz="2800" spc="-25" dirty="0">
                <a:latin typeface="Times New Roman" panose="02020603050405020304" pitchFamily="18" charset="0"/>
                <a:cs typeface="Times New Roman" panose="02020603050405020304" pitchFamily="18" charset="0"/>
              </a:rPr>
              <a:t>refers </a:t>
            </a:r>
            <a:r>
              <a:rPr sz="2800" spc="-20" dirty="0">
                <a:latin typeface="Times New Roman" panose="02020603050405020304" pitchFamily="18" charset="0"/>
                <a:cs typeface="Times New Roman" panose="02020603050405020304" pitchFamily="18" charset="0"/>
              </a:rPr>
              <a:t>to </a:t>
            </a:r>
            <a:r>
              <a:rPr sz="280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 </a:t>
            </a:r>
            <a:r>
              <a:rPr sz="2800" b="1" spc="-10" dirty="0">
                <a:solidFill>
                  <a:srgbClr val="C00000"/>
                </a:solidFill>
                <a:latin typeface="Times New Roman" panose="02020603050405020304" pitchFamily="18" charset="0"/>
                <a:cs typeface="Times New Roman" panose="02020603050405020304" pitchFamily="18" charset="0"/>
              </a:rPr>
              <a:t>TSS</a:t>
            </a:r>
            <a:r>
              <a:rPr lang="en-GB" sz="2800" b="1" spc="-10" dirty="0">
                <a:solidFill>
                  <a:srgbClr val="C00000"/>
                </a:solidFill>
                <a:latin typeface="Times New Roman" panose="02020603050405020304" pitchFamily="18" charset="0"/>
                <a:cs typeface="Times New Roman" panose="02020603050405020304" pitchFamily="18" charset="0"/>
              </a:rPr>
              <a:t> </a:t>
            </a:r>
            <a:r>
              <a:rPr sz="2800" b="1" spc="-30" dirty="0">
                <a:solidFill>
                  <a:srgbClr val="C00000"/>
                </a:solidFill>
                <a:latin typeface="Times New Roman" panose="02020603050405020304" pitchFamily="18" charset="0"/>
                <a:cs typeface="Times New Roman" panose="02020603050405020304" pitchFamily="18" charset="0"/>
              </a:rPr>
              <a:t>descriptor</a:t>
            </a:r>
            <a:r>
              <a:rPr sz="2800" spc="-30" dirty="0">
                <a:solidFill>
                  <a:srgbClr val="00B050"/>
                </a:solidFill>
                <a:latin typeface="Times New Roman" panose="02020603050405020304" pitchFamily="18" charset="0"/>
                <a:cs typeface="Times New Roman" panose="02020603050405020304" pitchFamily="18" charset="0"/>
              </a:rPr>
              <a:t>.</a:t>
            </a:r>
            <a:endParaRPr sz="2800" dirty="0">
              <a:solidFill>
                <a:srgbClr val="00B050"/>
              </a:solidFill>
              <a:latin typeface="Times New Roman" panose="02020603050405020304" pitchFamily="18" charset="0"/>
              <a:cs typeface="Times New Roman" panose="02020603050405020304" pitchFamily="18" charset="0"/>
            </a:endParaRPr>
          </a:p>
          <a:p>
            <a:pPr marL="527050" marR="5080" indent="-514350">
              <a:lnSpc>
                <a:spcPct val="100000"/>
              </a:lnSpc>
              <a:spcBef>
                <a:spcPts val="575"/>
              </a:spcBef>
              <a:buClr>
                <a:srgbClr val="0AD0D9"/>
              </a:buClr>
              <a:buSzPct val="93750"/>
              <a:buFont typeface="+mj-lt"/>
              <a:buAutoNum type="arabicPeriod"/>
              <a:tabLst>
                <a:tab pos="285750" algn="l"/>
              </a:tabLst>
            </a:pPr>
            <a:r>
              <a:rPr sz="2800" spc="-5"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current task </a:t>
            </a:r>
            <a:r>
              <a:rPr sz="2800" spc="-15" dirty="0">
                <a:latin typeface="Times New Roman" panose="02020603050405020304" pitchFamily="18" charset="0"/>
                <a:cs typeface="Times New Roman" panose="02020603050405020304" pitchFamily="18" charset="0"/>
              </a:rPr>
              <a:t>executes </a:t>
            </a:r>
            <a:r>
              <a:rPr sz="2800" dirty="0">
                <a:latin typeface="Times New Roman" panose="02020603050405020304" pitchFamily="18" charset="0"/>
                <a:cs typeface="Times New Roman" panose="02020603050405020304" pitchFamily="18" charset="0"/>
              </a:rPr>
              <a:t>a </a:t>
            </a:r>
            <a:r>
              <a:rPr sz="2800" dirty="0">
                <a:solidFill>
                  <a:srgbClr val="00B050"/>
                </a:solidFill>
                <a:latin typeface="Times New Roman" panose="02020603050405020304" pitchFamily="18" charset="0"/>
                <a:cs typeface="Times New Roman" panose="02020603050405020304" pitchFamily="18" charset="0"/>
              </a:rPr>
              <a:t>JMP</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or </a:t>
            </a:r>
            <a:r>
              <a:rPr sz="2800" spc="-5" dirty="0">
                <a:solidFill>
                  <a:srgbClr val="00B050"/>
                </a:solidFill>
                <a:latin typeface="Times New Roman" panose="02020603050405020304" pitchFamily="18" charset="0"/>
                <a:cs typeface="Times New Roman" panose="02020603050405020304" pitchFamily="18" charset="0"/>
              </a:rPr>
              <a:t>CALL</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that </a:t>
            </a:r>
            <a:r>
              <a:rPr sz="2800" spc="-25" dirty="0">
                <a:latin typeface="Times New Roman" panose="02020603050405020304" pitchFamily="18" charset="0"/>
                <a:cs typeface="Times New Roman" panose="02020603050405020304" pitchFamily="18" charset="0"/>
              </a:rPr>
              <a:t>refers </a:t>
            </a:r>
            <a:r>
              <a:rPr sz="2800" spc="-15" dirty="0">
                <a:latin typeface="Times New Roman" panose="02020603050405020304" pitchFamily="18" charset="0"/>
                <a:cs typeface="Times New Roman" panose="02020603050405020304" pitchFamily="18" charset="0"/>
              </a:rPr>
              <a:t>to </a:t>
            </a:r>
            <a:r>
              <a:rPr sz="2800" dirty="0">
                <a:latin typeface="Times New Roman" panose="02020603050405020304" pitchFamily="18" charset="0"/>
                <a:cs typeface="Times New Roman" panose="02020603050405020304" pitchFamily="18" charset="0"/>
              </a:rPr>
              <a:t>a </a:t>
            </a:r>
            <a:r>
              <a:rPr sz="2800" b="1" spc="-10" dirty="0">
                <a:solidFill>
                  <a:srgbClr val="C00000"/>
                </a:solidFill>
                <a:latin typeface="Times New Roman" panose="02020603050405020304" pitchFamily="18" charset="0"/>
                <a:cs typeface="Times New Roman" panose="02020603050405020304" pitchFamily="18" charset="0"/>
              </a:rPr>
              <a:t>task  </a:t>
            </a:r>
            <a:r>
              <a:rPr sz="2800" b="1" spc="-20" dirty="0">
                <a:solidFill>
                  <a:srgbClr val="C00000"/>
                </a:solidFill>
                <a:latin typeface="Times New Roman" panose="02020603050405020304" pitchFamily="18" charset="0"/>
                <a:cs typeface="Times New Roman" panose="02020603050405020304" pitchFamily="18" charset="0"/>
              </a:rPr>
              <a:t>gate.</a:t>
            </a:r>
            <a:endParaRPr sz="2800" b="1" dirty="0">
              <a:solidFill>
                <a:srgbClr val="C00000"/>
              </a:solidFill>
              <a:latin typeface="Times New Roman" panose="02020603050405020304" pitchFamily="18" charset="0"/>
              <a:cs typeface="Times New Roman" panose="02020603050405020304" pitchFamily="18" charset="0"/>
            </a:endParaRPr>
          </a:p>
          <a:p>
            <a:pPr marL="527050" indent="-514350">
              <a:lnSpc>
                <a:spcPct val="100000"/>
              </a:lnSpc>
              <a:spcBef>
                <a:spcPts val="575"/>
              </a:spcBef>
              <a:buClr>
                <a:srgbClr val="0AD0D9"/>
              </a:buClr>
              <a:buSzPct val="93750"/>
              <a:buFont typeface="+mj-lt"/>
              <a:buAutoNum type="arabicPeriod"/>
              <a:tabLst>
                <a:tab pos="285750" algn="l"/>
              </a:tabLst>
            </a:pPr>
            <a:r>
              <a:rPr sz="2800" dirty="0">
                <a:latin typeface="Times New Roman" panose="02020603050405020304" pitchFamily="18" charset="0"/>
                <a:cs typeface="Times New Roman" panose="02020603050405020304" pitchFamily="18" charset="0"/>
              </a:rPr>
              <a:t>An </a:t>
            </a:r>
            <a:r>
              <a:rPr sz="2800" spc="-10" dirty="0">
                <a:latin typeface="Times New Roman" panose="02020603050405020304" pitchFamily="18" charset="0"/>
                <a:cs typeface="Times New Roman" panose="02020603050405020304" pitchFamily="18" charset="0"/>
              </a:rPr>
              <a:t>interrupt or </a:t>
            </a:r>
            <a:r>
              <a:rPr sz="2800" spc="-15" dirty="0">
                <a:latin typeface="Times New Roman" panose="02020603050405020304" pitchFamily="18" charset="0"/>
                <a:cs typeface="Times New Roman" panose="02020603050405020304" pitchFamily="18" charset="0"/>
              </a:rPr>
              <a:t>exception vectors to </a:t>
            </a:r>
            <a:r>
              <a:rPr sz="2800" dirty="0">
                <a:latin typeface="Times New Roman" panose="02020603050405020304" pitchFamily="18" charset="0"/>
                <a:cs typeface="Times New Roman" panose="02020603050405020304" pitchFamily="18" charset="0"/>
              </a:rPr>
              <a:t>a </a:t>
            </a:r>
            <a:r>
              <a:rPr sz="2800" spc="-10" dirty="0">
                <a:solidFill>
                  <a:srgbClr val="00B050"/>
                </a:solidFill>
                <a:latin typeface="Times New Roman" panose="02020603050405020304" pitchFamily="18" charset="0"/>
                <a:cs typeface="Times New Roman" panose="02020603050405020304" pitchFamily="18" charset="0"/>
              </a:rPr>
              <a:t>task </a:t>
            </a:r>
            <a:r>
              <a:rPr sz="2800" spc="-25" dirty="0">
                <a:solidFill>
                  <a:srgbClr val="00B050"/>
                </a:solidFill>
                <a:latin typeface="Times New Roman" panose="02020603050405020304" pitchFamily="18" charset="0"/>
                <a:cs typeface="Times New Roman" panose="02020603050405020304" pitchFamily="18" charset="0"/>
              </a:rPr>
              <a:t>gate </a:t>
            </a:r>
            <a:r>
              <a:rPr sz="2800" dirty="0">
                <a:latin typeface="Times New Roman" panose="02020603050405020304" pitchFamily="18" charset="0"/>
                <a:cs typeface="Times New Roman" panose="02020603050405020304" pitchFamily="18" charset="0"/>
              </a:rPr>
              <a:t>in the</a:t>
            </a:r>
            <a:r>
              <a:rPr sz="2800" spc="-15" dirty="0">
                <a:latin typeface="Times New Roman" panose="02020603050405020304" pitchFamily="18" charset="0"/>
                <a:cs typeface="Times New Roman" panose="02020603050405020304" pitchFamily="18" charset="0"/>
              </a:rPr>
              <a:t> </a:t>
            </a:r>
            <a:r>
              <a:rPr sz="2800" b="1" spc="-75" dirty="0">
                <a:solidFill>
                  <a:srgbClr val="C00000"/>
                </a:solidFill>
                <a:latin typeface="Times New Roman" panose="02020603050405020304" pitchFamily="18" charset="0"/>
                <a:cs typeface="Times New Roman" panose="02020603050405020304" pitchFamily="18" charset="0"/>
              </a:rPr>
              <a:t>IDT.</a:t>
            </a:r>
            <a:endParaRPr sz="2800" b="1" dirty="0">
              <a:solidFill>
                <a:srgbClr val="C00000"/>
              </a:solidFill>
              <a:latin typeface="Times New Roman" panose="02020603050405020304" pitchFamily="18" charset="0"/>
              <a:cs typeface="Times New Roman" panose="02020603050405020304" pitchFamily="18" charset="0"/>
            </a:endParaRPr>
          </a:p>
          <a:p>
            <a:pPr marL="527050" indent="-514350">
              <a:lnSpc>
                <a:spcPct val="100000"/>
              </a:lnSpc>
              <a:spcBef>
                <a:spcPts val="575"/>
              </a:spcBef>
              <a:buClr>
                <a:srgbClr val="0AD0D9"/>
              </a:buClr>
              <a:buSzPct val="93750"/>
              <a:buFont typeface="+mj-lt"/>
              <a:buAutoNum type="arabicPeriod"/>
              <a:tabLst>
                <a:tab pos="285750" algn="l"/>
              </a:tabLst>
            </a:pPr>
            <a:r>
              <a:rPr sz="2800" spc="-5"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current task </a:t>
            </a:r>
            <a:r>
              <a:rPr sz="2800" spc="-15" dirty="0">
                <a:latin typeface="Times New Roman" panose="02020603050405020304" pitchFamily="18" charset="0"/>
                <a:cs typeface="Times New Roman" panose="02020603050405020304" pitchFamily="18" charset="0"/>
              </a:rPr>
              <a:t>executes </a:t>
            </a:r>
            <a:r>
              <a:rPr sz="2800" dirty="0">
                <a:latin typeface="Times New Roman" panose="02020603050405020304" pitchFamily="18" charset="0"/>
                <a:cs typeface="Times New Roman" panose="02020603050405020304" pitchFamily="18" charset="0"/>
              </a:rPr>
              <a:t>an </a:t>
            </a:r>
            <a:r>
              <a:rPr sz="2800" dirty="0">
                <a:solidFill>
                  <a:srgbClr val="00B050"/>
                </a:solidFill>
                <a:latin typeface="Times New Roman" panose="02020603050405020304" pitchFamily="18" charset="0"/>
                <a:cs typeface="Times New Roman" panose="02020603050405020304" pitchFamily="18" charset="0"/>
              </a:rPr>
              <a:t>IRET</a:t>
            </a:r>
            <a:r>
              <a:rPr sz="2800" dirty="0">
                <a:latin typeface="Times New Roman" panose="02020603050405020304" pitchFamily="18" charset="0"/>
                <a:cs typeface="Times New Roman" panose="02020603050405020304" pitchFamily="18" charset="0"/>
              </a:rPr>
              <a:t> when the </a:t>
            </a:r>
            <a:r>
              <a:rPr sz="2800" b="1" dirty="0">
                <a:solidFill>
                  <a:srgbClr val="C00000"/>
                </a:solidFill>
                <a:latin typeface="Times New Roman" panose="02020603050405020304" pitchFamily="18" charset="0"/>
                <a:cs typeface="Times New Roman" panose="02020603050405020304" pitchFamily="18" charset="0"/>
              </a:rPr>
              <a:t>NT </a:t>
            </a:r>
            <a:r>
              <a:rPr sz="2800" spc="-5" dirty="0">
                <a:latin typeface="Times New Roman" panose="02020603050405020304" pitchFamily="18" charset="0"/>
                <a:cs typeface="Times New Roman" panose="02020603050405020304" pitchFamily="18" charset="0"/>
              </a:rPr>
              <a:t>flag </a:t>
            </a:r>
            <a:r>
              <a:rPr sz="2800" dirty="0">
                <a:latin typeface="Times New Roman" panose="02020603050405020304" pitchFamily="18" charset="0"/>
                <a:cs typeface="Times New Roman" panose="02020603050405020304" pitchFamily="18" charset="0"/>
              </a:rPr>
              <a:t>is</a:t>
            </a:r>
            <a:r>
              <a:rPr sz="2800" spc="-1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set.</a:t>
            </a:r>
            <a:endParaRPr sz="2800" dirty="0">
              <a:latin typeface="Times New Roman" panose="02020603050405020304" pitchFamily="18" charset="0"/>
              <a:cs typeface="Times New Roman" panose="02020603050405020304" pitchFamily="18" charset="0"/>
            </a:endParaRPr>
          </a:p>
        </p:txBody>
      </p:sp>
      <p:pic>
        <p:nvPicPr>
          <p:cNvPr id="5" name="Picture 6"/>
          <p:cNvPicPr>
            <a:picLocks noChangeAspect="1"/>
          </p:cNvPicPr>
          <p:nvPr/>
        </p:nvPicPr>
        <p:blipFill>
          <a:blip r:embed="rId2" cstate="print"/>
          <a:srcRect/>
          <a:stretch>
            <a:fillRect/>
          </a:stretch>
        </p:blipFill>
        <p:spPr bwMode="auto">
          <a:xfrm>
            <a:off x="127000" y="87682"/>
            <a:ext cx="643709" cy="654636"/>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0BFE690C-D924-4B9E-AB9E-025883A89CAA}"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5561" y="798385"/>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5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200943" y="62772"/>
            <a:ext cx="10634006" cy="615553"/>
          </a:xfrm>
          <a:prstGeom prst="rect">
            <a:avLst/>
          </a:prstGeom>
        </p:spPr>
        <p:txBody>
          <a:bodyPr vert="horz" wrap="square" lIns="0" tIns="0" rIns="0" bIns="0" rtlCol="0">
            <a:spAutoFit/>
          </a:bodyPr>
          <a:lstStyle/>
          <a:p>
            <a:pPr marL="12700">
              <a:lnSpc>
                <a:spcPct val="100000"/>
              </a:lnSpc>
            </a:pPr>
            <a:r>
              <a:rPr sz="4000" b="1" dirty="0">
                <a:solidFill>
                  <a:srgbClr val="C00000"/>
                </a:solidFill>
                <a:latin typeface="Times New Roman" panose="02020603050405020304" pitchFamily="18" charset="0"/>
                <a:cs typeface="Times New Roman" panose="02020603050405020304" pitchFamily="18" charset="0"/>
              </a:rPr>
              <a:t>A </a:t>
            </a:r>
            <a:r>
              <a:rPr sz="4000" b="1" spc="-10" dirty="0">
                <a:solidFill>
                  <a:srgbClr val="C00000"/>
                </a:solidFill>
                <a:latin typeface="Times New Roman" panose="02020603050405020304" pitchFamily="18" charset="0"/>
                <a:cs typeface="Times New Roman" panose="02020603050405020304" pitchFamily="18" charset="0"/>
              </a:rPr>
              <a:t>task switching </a:t>
            </a:r>
            <a:r>
              <a:rPr sz="4000" b="1" spc="-15" dirty="0">
                <a:solidFill>
                  <a:srgbClr val="C00000"/>
                </a:solidFill>
                <a:latin typeface="Times New Roman" panose="02020603050405020304" pitchFamily="18" charset="0"/>
                <a:cs typeface="Times New Roman" panose="02020603050405020304" pitchFamily="18" charset="0"/>
              </a:rPr>
              <a:t>operation involves </a:t>
            </a:r>
            <a:r>
              <a:rPr sz="4000" b="1" spc="-5" dirty="0">
                <a:solidFill>
                  <a:srgbClr val="C00000"/>
                </a:solidFill>
                <a:latin typeface="Times New Roman" panose="02020603050405020304" pitchFamily="18" charset="0"/>
                <a:cs typeface="Times New Roman" panose="02020603050405020304" pitchFamily="18" charset="0"/>
              </a:rPr>
              <a:t>these</a:t>
            </a:r>
            <a:r>
              <a:rPr sz="4000" b="1" spc="50" dirty="0">
                <a:solidFill>
                  <a:srgbClr val="C00000"/>
                </a:solidFill>
                <a:latin typeface="Times New Roman" panose="02020603050405020304" pitchFamily="18" charset="0"/>
                <a:cs typeface="Times New Roman" panose="02020603050405020304" pitchFamily="18" charset="0"/>
              </a:rPr>
              <a:t> </a:t>
            </a:r>
            <a:r>
              <a:rPr sz="4000" b="1" spc="-20" dirty="0">
                <a:solidFill>
                  <a:srgbClr val="C00000"/>
                </a:solidFill>
                <a:latin typeface="Times New Roman" panose="02020603050405020304" pitchFamily="18" charset="0"/>
                <a:cs typeface="Times New Roman" panose="02020603050405020304" pitchFamily="18" charset="0"/>
              </a:rPr>
              <a:t>steps:</a:t>
            </a:r>
            <a:endParaRPr sz="4000" b="1" dirty="0">
              <a:solidFill>
                <a:srgbClr val="C00000"/>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4294967295"/>
          </p:nvPr>
        </p:nvSpPr>
        <p:spPr>
          <a:xfrm>
            <a:off x="570657" y="817788"/>
            <a:ext cx="11053860" cy="5396349"/>
          </a:xfrm>
          <a:prstGeom prst="rect">
            <a:avLst/>
          </a:prstGeom>
        </p:spPr>
        <p:txBody>
          <a:bodyPr vert="horz" wrap="square" lIns="0" tIns="0" rIns="0" bIns="0" rtlCol="0">
            <a:spAutoFit/>
          </a:bodyPr>
          <a:lstStyle/>
          <a:p>
            <a:pPr marL="903605" indent="-514984" algn="just">
              <a:lnSpc>
                <a:spcPct val="100000"/>
              </a:lnSpc>
              <a:buClr>
                <a:srgbClr val="0AD0D9"/>
              </a:buClr>
              <a:buSzPct val="93750"/>
              <a:buAutoNum type="arabicPeriod"/>
              <a:tabLst>
                <a:tab pos="903605" algn="l"/>
                <a:tab pos="904240" algn="l"/>
              </a:tabLst>
            </a:pPr>
            <a:r>
              <a:rPr sz="3600" spc="-5" dirty="0">
                <a:solidFill>
                  <a:schemeClr val="tx1"/>
                </a:solidFill>
                <a:latin typeface="Times New Roman" panose="02020603050405020304" pitchFamily="18" charset="0"/>
                <a:cs typeface="Times New Roman" panose="02020603050405020304" pitchFamily="18" charset="0"/>
              </a:rPr>
              <a:t>Checking</a:t>
            </a:r>
            <a:r>
              <a:rPr sz="3600" spc="-2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that</a:t>
            </a:r>
            <a:r>
              <a:rPr sz="3600" spc="-9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12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current</a:t>
            </a:r>
            <a:r>
              <a:rPr sz="3600" spc="-7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task</a:t>
            </a:r>
            <a:r>
              <a:rPr sz="3600" spc="-25"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is</a:t>
            </a:r>
            <a:r>
              <a:rPr sz="3600" spc="-110" dirty="0">
                <a:solidFill>
                  <a:schemeClr val="tx1"/>
                </a:solidFill>
                <a:latin typeface="Times New Roman" panose="02020603050405020304" pitchFamily="18" charset="0"/>
                <a:cs typeface="Times New Roman" panose="02020603050405020304" pitchFamily="18" charset="0"/>
              </a:rPr>
              <a:t> </a:t>
            </a:r>
            <a:r>
              <a:rPr sz="3600" spc="-20" dirty="0">
                <a:solidFill>
                  <a:schemeClr val="tx1"/>
                </a:solidFill>
                <a:latin typeface="Times New Roman" panose="02020603050405020304" pitchFamily="18" charset="0"/>
                <a:cs typeface="Times New Roman" panose="02020603050405020304" pitchFamily="18" charset="0"/>
              </a:rPr>
              <a:t>allowed</a:t>
            </a:r>
            <a:r>
              <a:rPr sz="3600" spc="-10" dirty="0">
                <a:solidFill>
                  <a:schemeClr val="tx1"/>
                </a:solidFill>
                <a:latin typeface="Times New Roman" panose="02020603050405020304" pitchFamily="18" charset="0"/>
                <a:cs typeface="Times New Roman" panose="02020603050405020304" pitchFamily="18" charset="0"/>
              </a:rPr>
              <a:t> </a:t>
            </a:r>
            <a:r>
              <a:rPr sz="3600" spc="-20" dirty="0">
                <a:solidFill>
                  <a:schemeClr val="tx1"/>
                </a:solidFill>
                <a:latin typeface="Times New Roman" panose="02020603050405020304" pitchFamily="18" charset="0"/>
                <a:cs typeface="Times New Roman" panose="02020603050405020304" pitchFamily="18" charset="0"/>
              </a:rPr>
              <a:t>to</a:t>
            </a:r>
            <a:r>
              <a:rPr sz="3600" spc="-114"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switch</a:t>
            </a:r>
            <a:r>
              <a:rPr sz="3600" spc="-55" dirty="0">
                <a:solidFill>
                  <a:schemeClr val="tx1"/>
                </a:solidFill>
                <a:latin typeface="Times New Roman" panose="02020603050405020304" pitchFamily="18" charset="0"/>
                <a:cs typeface="Times New Roman" panose="02020603050405020304" pitchFamily="18" charset="0"/>
              </a:rPr>
              <a:t> </a:t>
            </a:r>
            <a:r>
              <a:rPr sz="3600" spc="-20" dirty="0">
                <a:solidFill>
                  <a:schemeClr val="tx1"/>
                </a:solidFill>
                <a:latin typeface="Times New Roman" panose="02020603050405020304" pitchFamily="18" charset="0"/>
                <a:cs typeface="Times New Roman" panose="02020603050405020304" pitchFamily="18" charset="0"/>
              </a:rPr>
              <a:t>to</a:t>
            </a:r>
            <a:r>
              <a:rPr sz="3600" spc="-9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lang="en-US" sz="360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designated</a:t>
            </a:r>
            <a:r>
              <a:rPr lang="en-US" sz="3600" spc="-1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task</a:t>
            </a:r>
            <a:r>
              <a:rPr lang="en-US" sz="3600" dirty="0">
                <a:solidFill>
                  <a:schemeClr val="tx1"/>
                </a:solidFill>
                <a:latin typeface="Times New Roman" panose="02020603050405020304" pitchFamily="18" charset="0"/>
                <a:cs typeface="Times New Roman" panose="02020603050405020304" pitchFamily="18" charset="0"/>
              </a:rPr>
              <a:t> (New task).</a:t>
            </a:r>
            <a:endParaRPr sz="3600" dirty="0">
              <a:solidFill>
                <a:schemeClr val="tx1"/>
              </a:solidFill>
              <a:latin typeface="Times New Roman" panose="02020603050405020304" pitchFamily="18" charset="0"/>
              <a:cs typeface="Times New Roman" panose="02020603050405020304" pitchFamily="18" charset="0"/>
            </a:endParaRPr>
          </a:p>
          <a:p>
            <a:pPr marL="903605" marR="180340" indent="-514984" algn="just">
              <a:lnSpc>
                <a:spcPct val="100000"/>
              </a:lnSpc>
              <a:spcBef>
                <a:spcPts val="575"/>
              </a:spcBef>
              <a:buClr>
                <a:srgbClr val="0AD0D9"/>
              </a:buClr>
              <a:buSzPct val="93750"/>
              <a:buAutoNum type="arabicPeriod" startAt="2"/>
              <a:tabLst>
                <a:tab pos="903605" algn="l"/>
                <a:tab pos="904240" algn="l"/>
              </a:tabLst>
            </a:pPr>
            <a:r>
              <a:rPr sz="3600" spc="-5" dirty="0">
                <a:solidFill>
                  <a:schemeClr val="tx1"/>
                </a:solidFill>
                <a:latin typeface="Times New Roman" panose="02020603050405020304" pitchFamily="18" charset="0"/>
                <a:cs typeface="Times New Roman" panose="02020603050405020304" pitchFamily="18" charset="0"/>
              </a:rPr>
              <a:t>Checking </a:t>
            </a:r>
            <a:r>
              <a:rPr sz="3600" dirty="0">
                <a:solidFill>
                  <a:schemeClr val="tx1"/>
                </a:solidFill>
                <a:latin typeface="Times New Roman" panose="02020603050405020304" pitchFamily="18" charset="0"/>
                <a:cs typeface="Times New Roman" panose="02020603050405020304" pitchFamily="18" charset="0"/>
              </a:rPr>
              <a:t>that</a:t>
            </a:r>
            <a:r>
              <a:rPr sz="3600" spc="-9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110"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TSS</a:t>
            </a:r>
            <a:r>
              <a:rPr sz="3600" spc="-6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descriptor</a:t>
            </a:r>
            <a:r>
              <a:rPr sz="3600" spc="-15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of</a:t>
            </a:r>
            <a:r>
              <a:rPr sz="3600" spc="2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60"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new</a:t>
            </a:r>
            <a:r>
              <a:rPr sz="3600" spc="-7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task</a:t>
            </a:r>
            <a:r>
              <a:rPr sz="3600" spc="-25"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is</a:t>
            </a:r>
            <a:r>
              <a:rPr sz="3600" spc="-50" dirty="0">
                <a:solidFill>
                  <a:schemeClr val="tx1"/>
                </a:solidFill>
                <a:latin typeface="Times New Roman" panose="02020603050405020304" pitchFamily="18" charset="0"/>
                <a:cs typeface="Times New Roman" panose="02020603050405020304" pitchFamily="18" charset="0"/>
              </a:rPr>
              <a:t> </a:t>
            </a:r>
            <a:r>
              <a:rPr sz="3600" spc="-15" dirty="0">
                <a:solidFill>
                  <a:schemeClr val="tx1"/>
                </a:solidFill>
                <a:latin typeface="Times New Roman" panose="02020603050405020304" pitchFamily="18" charset="0"/>
                <a:cs typeface="Times New Roman" panose="02020603050405020304" pitchFamily="18" charset="0"/>
              </a:rPr>
              <a:t>marked  </a:t>
            </a:r>
            <a:r>
              <a:rPr sz="3600" spc="-5" dirty="0">
                <a:solidFill>
                  <a:schemeClr val="tx1"/>
                </a:solidFill>
                <a:latin typeface="Times New Roman" panose="02020603050405020304" pitchFamily="18" charset="0"/>
                <a:cs typeface="Times New Roman" panose="02020603050405020304" pitchFamily="18" charset="0"/>
              </a:rPr>
              <a:t>present</a:t>
            </a:r>
            <a:r>
              <a:rPr sz="3600" spc="-14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and</a:t>
            </a:r>
            <a:r>
              <a:rPr sz="3600" spc="-3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has</a:t>
            </a:r>
            <a:r>
              <a:rPr sz="3600" spc="-13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a</a:t>
            </a:r>
            <a:r>
              <a:rPr sz="3600" spc="-155"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valid</a:t>
            </a:r>
            <a:r>
              <a:rPr sz="3600" spc="-3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limit</a:t>
            </a:r>
            <a:r>
              <a:rPr lang="en-US" sz="3600" dirty="0">
                <a:solidFill>
                  <a:schemeClr val="tx1"/>
                </a:solidFill>
                <a:latin typeface="Times New Roman" panose="02020603050405020304" pitchFamily="18" charset="0"/>
                <a:cs typeface="Times New Roman" panose="02020603050405020304" pitchFamily="18" charset="0"/>
              </a:rPr>
              <a:t>.</a:t>
            </a:r>
            <a:endParaRPr sz="3600" dirty="0">
              <a:solidFill>
                <a:schemeClr val="tx1"/>
              </a:solidFill>
              <a:latin typeface="Times New Roman" panose="02020603050405020304" pitchFamily="18" charset="0"/>
              <a:cs typeface="Times New Roman" panose="02020603050405020304" pitchFamily="18" charset="0"/>
            </a:endParaRPr>
          </a:p>
          <a:p>
            <a:pPr marL="903605" indent="-514984" algn="just">
              <a:lnSpc>
                <a:spcPct val="100000"/>
              </a:lnSpc>
              <a:spcBef>
                <a:spcPts val="575"/>
              </a:spcBef>
              <a:buClr>
                <a:srgbClr val="0AD0D9"/>
              </a:buClr>
              <a:buSzPct val="93750"/>
              <a:buAutoNum type="arabicPeriod" startAt="2"/>
              <a:tabLst>
                <a:tab pos="903605" algn="l"/>
                <a:tab pos="904240" algn="l"/>
              </a:tabLst>
            </a:pPr>
            <a:r>
              <a:rPr sz="3600" spc="-15" dirty="0">
                <a:solidFill>
                  <a:schemeClr val="tx1"/>
                </a:solidFill>
                <a:latin typeface="Times New Roman" panose="02020603050405020304" pitchFamily="18" charset="0"/>
                <a:cs typeface="Times New Roman" panose="02020603050405020304" pitchFamily="18" charset="0"/>
              </a:rPr>
              <a:t>Saving </a:t>
            </a:r>
            <a:r>
              <a:rPr sz="3600" dirty="0">
                <a:solidFill>
                  <a:schemeClr val="tx1"/>
                </a:solidFill>
                <a:latin typeface="Times New Roman" panose="02020603050405020304" pitchFamily="18" charset="0"/>
                <a:cs typeface="Times New Roman" panose="02020603050405020304" pitchFamily="18" charset="0"/>
              </a:rPr>
              <a:t>the </a:t>
            </a:r>
            <a:r>
              <a:rPr sz="3600" spc="-10" dirty="0">
                <a:solidFill>
                  <a:schemeClr val="tx1"/>
                </a:solidFill>
                <a:latin typeface="Times New Roman" panose="02020603050405020304" pitchFamily="18" charset="0"/>
                <a:cs typeface="Times New Roman" panose="02020603050405020304" pitchFamily="18" charset="0"/>
              </a:rPr>
              <a:t>state </a:t>
            </a:r>
            <a:r>
              <a:rPr sz="3600" dirty="0">
                <a:solidFill>
                  <a:schemeClr val="tx1"/>
                </a:solidFill>
                <a:latin typeface="Times New Roman" panose="02020603050405020304" pitchFamily="18" charset="0"/>
                <a:cs typeface="Times New Roman" panose="02020603050405020304" pitchFamily="18" charset="0"/>
              </a:rPr>
              <a:t>of the </a:t>
            </a:r>
            <a:r>
              <a:rPr sz="3600" spc="-10" dirty="0">
                <a:solidFill>
                  <a:schemeClr val="tx1"/>
                </a:solidFill>
                <a:latin typeface="Times New Roman" panose="02020603050405020304" pitchFamily="18" charset="0"/>
                <a:cs typeface="Times New Roman" panose="02020603050405020304" pitchFamily="18" charset="0"/>
              </a:rPr>
              <a:t>current</a:t>
            </a:r>
            <a:r>
              <a:rPr lang="en-US" sz="3600" spc="-10" dirty="0">
                <a:solidFill>
                  <a:schemeClr val="tx1"/>
                </a:solidFill>
                <a:latin typeface="Times New Roman" panose="02020603050405020304" pitchFamily="18" charset="0"/>
                <a:cs typeface="Times New Roman" panose="02020603050405020304" pitchFamily="18" charset="0"/>
              </a:rPr>
              <a:t> </a:t>
            </a:r>
            <a:r>
              <a:rPr sz="3600" spc="-43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task</a:t>
            </a:r>
            <a:r>
              <a:rPr lang="en-US" sz="3600" dirty="0">
                <a:solidFill>
                  <a:schemeClr val="tx1"/>
                </a:solidFill>
                <a:latin typeface="Times New Roman" panose="02020603050405020304" pitchFamily="18" charset="0"/>
                <a:cs typeface="Times New Roman" panose="02020603050405020304" pitchFamily="18" charset="0"/>
              </a:rPr>
              <a:t>.</a:t>
            </a:r>
            <a:endParaRPr sz="3600" dirty="0">
              <a:solidFill>
                <a:schemeClr val="tx1"/>
              </a:solidFill>
              <a:latin typeface="Times New Roman" panose="02020603050405020304" pitchFamily="18" charset="0"/>
              <a:cs typeface="Times New Roman" panose="02020603050405020304" pitchFamily="18" charset="0"/>
            </a:endParaRPr>
          </a:p>
          <a:p>
            <a:pPr marL="903605" marR="279400" indent="-514984" algn="just">
              <a:lnSpc>
                <a:spcPct val="100000"/>
              </a:lnSpc>
              <a:spcBef>
                <a:spcPts val="575"/>
              </a:spcBef>
              <a:buClr>
                <a:srgbClr val="0AD0D9"/>
              </a:buClr>
              <a:buSzPct val="93750"/>
              <a:buAutoNum type="arabicPeriod" startAt="2"/>
              <a:tabLst>
                <a:tab pos="903605" algn="l"/>
                <a:tab pos="904240" algn="l"/>
              </a:tabLst>
            </a:pPr>
            <a:r>
              <a:rPr sz="3600" dirty="0">
                <a:solidFill>
                  <a:schemeClr val="tx1"/>
                </a:solidFill>
                <a:latin typeface="Times New Roman" panose="02020603050405020304" pitchFamily="18" charset="0"/>
                <a:cs typeface="Times New Roman" panose="02020603050405020304" pitchFamily="18" charset="0"/>
              </a:rPr>
              <a:t>Loading</a:t>
            </a:r>
            <a:r>
              <a:rPr sz="3600" spc="-1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11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task</a:t>
            </a:r>
            <a:r>
              <a:rPr sz="3600" spc="-7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register</a:t>
            </a:r>
            <a:r>
              <a:rPr sz="3600" spc="-15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with</a:t>
            </a:r>
            <a:r>
              <a:rPr sz="3600" spc="-7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125"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selector</a:t>
            </a:r>
            <a:r>
              <a:rPr sz="3600" spc="-13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of</a:t>
            </a:r>
            <a:r>
              <a:rPr sz="3600" spc="1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8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incoming </a:t>
            </a:r>
            <a:r>
              <a:rPr lang="en-US" sz="3600" spc="-10" dirty="0">
                <a:solidFill>
                  <a:schemeClr val="tx1"/>
                </a:solidFill>
                <a:latin typeface="Times New Roman" panose="02020603050405020304" pitchFamily="18" charset="0"/>
                <a:cs typeface="Times New Roman" panose="02020603050405020304" pitchFamily="18" charset="0"/>
              </a:rPr>
              <a:t>(New)</a:t>
            </a:r>
            <a:r>
              <a:rPr sz="3600" spc="-10" dirty="0">
                <a:solidFill>
                  <a:schemeClr val="tx1"/>
                </a:solidFill>
                <a:latin typeface="Times New Roman" panose="02020603050405020304" pitchFamily="18" charset="0"/>
                <a:cs typeface="Times New Roman" panose="02020603050405020304" pitchFamily="18" charset="0"/>
              </a:rPr>
              <a:t> </a:t>
            </a:r>
            <a:r>
              <a:rPr sz="3600" spc="-20" dirty="0">
                <a:solidFill>
                  <a:schemeClr val="tx1"/>
                </a:solidFill>
                <a:latin typeface="Times New Roman" panose="02020603050405020304" pitchFamily="18" charset="0"/>
                <a:cs typeface="Times New Roman" panose="02020603050405020304" pitchFamily="18" charset="0"/>
              </a:rPr>
              <a:t>task’s </a:t>
            </a:r>
            <a:r>
              <a:rPr sz="3600" dirty="0">
                <a:solidFill>
                  <a:schemeClr val="tx1"/>
                </a:solidFill>
                <a:latin typeface="Times New Roman" panose="02020603050405020304" pitchFamily="18" charset="0"/>
                <a:cs typeface="Times New Roman" panose="02020603050405020304" pitchFamily="18" charset="0"/>
              </a:rPr>
              <a:t>TSS</a:t>
            </a:r>
            <a:r>
              <a:rPr sz="3600" spc="-180"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descriptor</a:t>
            </a:r>
          </a:p>
          <a:p>
            <a:pPr marL="903605" indent="-514984" algn="just">
              <a:lnSpc>
                <a:spcPct val="100000"/>
              </a:lnSpc>
              <a:spcBef>
                <a:spcPts val="575"/>
              </a:spcBef>
              <a:buClr>
                <a:srgbClr val="0AD0D9"/>
              </a:buClr>
              <a:buSzPct val="93750"/>
              <a:buAutoNum type="arabicPeriod" startAt="2"/>
              <a:tabLst>
                <a:tab pos="903605" algn="l"/>
                <a:tab pos="904240" algn="l"/>
              </a:tabLst>
            </a:pPr>
            <a:r>
              <a:rPr sz="3600" dirty="0">
                <a:solidFill>
                  <a:schemeClr val="tx1"/>
                </a:solidFill>
                <a:latin typeface="Times New Roman" panose="02020603050405020304" pitchFamily="18" charset="0"/>
                <a:cs typeface="Times New Roman" panose="02020603050405020304" pitchFamily="18" charset="0"/>
              </a:rPr>
              <a:t>Loading</a:t>
            </a:r>
            <a:r>
              <a:rPr sz="3600" spc="-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the</a:t>
            </a:r>
            <a:r>
              <a:rPr sz="3600" spc="-8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incoming</a:t>
            </a:r>
            <a:r>
              <a:rPr lang="en-US" sz="3600" spc="-10" dirty="0">
                <a:solidFill>
                  <a:schemeClr val="tx1"/>
                </a:solidFill>
                <a:latin typeface="Times New Roman" panose="02020603050405020304" pitchFamily="18" charset="0"/>
                <a:cs typeface="Times New Roman" panose="02020603050405020304" pitchFamily="18" charset="0"/>
              </a:rPr>
              <a:t>(New)</a:t>
            </a:r>
            <a:r>
              <a:rPr sz="3600" spc="-20" dirty="0">
                <a:solidFill>
                  <a:schemeClr val="tx1"/>
                </a:solidFill>
                <a:latin typeface="Times New Roman" panose="02020603050405020304" pitchFamily="18" charset="0"/>
                <a:cs typeface="Times New Roman" panose="02020603050405020304" pitchFamily="18" charset="0"/>
              </a:rPr>
              <a:t> task’s</a:t>
            </a:r>
            <a:r>
              <a:rPr sz="3600" spc="-8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state</a:t>
            </a:r>
            <a:r>
              <a:rPr sz="3600" spc="-90" dirty="0">
                <a:solidFill>
                  <a:schemeClr val="tx1"/>
                </a:solidFill>
                <a:latin typeface="Times New Roman" panose="02020603050405020304" pitchFamily="18" charset="0"/>
                <a:cs typeface="Times New Roman" panose="02020603050405020304" pitchFamily="18" charset="0"/>
              </a:rPr>
              <a:t> </a:t>
            </a:r>
            <a:r>
              <a:rPr sz="3600" spc="-10" dirty="0">
                <a:solidFill>
                  <a:schemeClr val="tx1"/>
                </a:solidFill>
                <a:latin typeface="Times New Roman" panose="02020603050405020304" pitchFamily="18" charset="0"/>
                <a:cs typeface="Times New Roman" panose="02020603050405020304" pitchFamily="18" charset="0"/>
              </a:rPr>
              <a:t>from</a:t>
            </a:r>
            <a:r>
              <a:rPr sz="3600" spc="-50"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its</a:t>
            </a:r>
            <a:r>
              <a:rPr sz="3600" spc="-105" dirty="0">
                <a:solidFill>
                  <a:schemeClr val="tx1"/>
                </a:solidFill>
                <a:latin typeface="Times New Roman" panose="02020603050405020304" pitchFamily="18" charset="0"/>
                <a:cs typeface="Times New Roman" panose="02020603050405020304" pitchFamily="18" charset="0"/>
              </a:rPr>
              <a:t> </a:t>
            </a:r>
            <a:r>
              <a:rPr sz="3600" dirty="0">
                <a:solidFill>
                  <a:schemeClr val="tx1"/>
                </a:solidFill>
                <a:latin typeface="Times New Roman" panose="02020603050405020304" pitchFamily="18" charset="0"/>
                <a:cs typeface="Times New Roman" panose="02020603050405020304" pitchFamily="18" charset="0"/>
              </a:rPr>
              <a:t>TSS</a:t>
            </a:r>
            <a:r>
              <a:rPr sz="3600" spc="-65" dirty="0">
                <a:solidFill>
                  <a:schemeClr val="tx1"/>
                </a:solidFill>
                <a:latin typeface="Times New Roman" panose="02020603050405020304" pitchFamily="18" charset="0"/>
                <a:cs typeface="Times New Roman" panose="02020603050405020304" pitchFamily="18" charset="0"/>
              </a:rPr>
              <a:t> </a:t>
            </a:r>
            <a:r>
              <a:rPr sz="3600" spc="-5" dirty="0">
                <a:solidFill>
                  <a:schemeClr val="tx1"/>
                </a:solidFill>
                <a:latin typeface="Times New Roman" panose="02020603050405020304" pitchFamily="18" charset="0"/>
                <a:cs typeface="Times New Roman" panose="02020603050405020304" pitchFamily="18" charset="0"/>
              </a:rPr>
              <a:t>and</a:t>
            </a:r>
            <a:r>
              <a:rPr sz="3600" spc="-45" dirty="0">
                <a:solidFill>
                  <a:schemeClr val="tx1"/>
                </a:solidFill>
                <a:latin typeface="Times New Roman" panose="02020603050405020304" pitchFamily="18" charset="0"/>
                <a:cs typeface="Times New Roman" panose="02020603050405020304" pitchFamily="18" charset="0"/>
              </a:rPr>
              <a:t> </a:t>
            </a:r>
            <a:r>
              <a:rPr lang="en-US" sz="3600" spc="-5" dirty="0">
                <a:solidFill>
                  <a:schemeClr val="tx1"/>
                </a:solidFill>
                <a:latin typeface="Times New Roman" panose="02020603050405020304" pitchFamily="18" charset="0"/>
                <a:cs typeface="Times New Roman" panose="02020603050405020304" pitchFamily="18" charset="0"/>
              </a:rPr>
              <a:t>continue </a:t>
            </a:r>
            <a:r>
              <a:rPr sz="3600" spc="-10" dirty="0">
                <a:solidFill>
                  <a:schemeClr val="tx1"/>
                </a:solidFill>
                <a:latin typeface="Times New Roman" panose="02020603050405020304" pitchFamily="18" charset="0"/>
                <a:cs typeface="Times New Roman" panose="02020603050405020304" pitchFamily="18" charset="0"/>
              </a:rPr>
              <a:t>execution</a:t>
            </a:r>
          </a:p>
        </p:txBody>
      </p:sp>
      <p:pic>
        <p:nvPicPr>
          <p:cNvPr id="4" name="Picture 6"/>
          <p:cNvPicPr>
            <a:picLocks noChangeAspect="1"/>
          </p:cNvPicPr>
          <p:nvPr/>
        </p:nvPicPr>
        <p:blipFill>
          <a:blip r:embed="rId2" cstate="print"/>
          <a:srcRect/>
          <a:stretch>
            <a:fillRect/>
          </a:stretch>
        </p:blipFill>
        <p:spPr bwMode="auto">
          <a:xfrm>
            <a:off x="127001" y="132959"/>
            <a:ext cx="764202" cy="609359"/>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64D8A8E-5A69-43BA-9152-091553DA727E}"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728463"/>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0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880265" y="661155"/>
            <a:ext cx="10515600" cy="432061"/>
          </a:xfrm>
          <a:prstGeom prst="rect">
            <a:avLst/>
          </a:prstGeom>
          <a:noFill/>
          <a:ln>
            <a:noFill/>
          </a:ln>
        </p:spPr>
        <p:txBody>
          <a:bodyPr spcFirstLastPara="1" wrap="square" lIns="91425" tIns="45700" rIns="91425" bIns="45700" anchor="ctr" anchorCtr="0">
            <a:normAutofit fontScale="90000"/>
          </a:bodyPr>
          <a:lstStyle/>
          <a:p>
            <a:pPr lvl="0">
              <a:buSzPct val="100000"/>
            </a:pPr>
            <a:r>
              <a:rPr lang="en-US" b="1" dirty="0">
                <a:latin typeface="Times New Roman" panose="02020603050405020304" pitchFamily="18" charset="0"/>
                <a:cs typeface="Times New Roman" panose="02020603050405020304" pitchFamily="18" charset="0"/>
              </a:rPr>
              <a:t>Unit wise distribution of CCA-70  Marks </a:t>
            </a:r>
            <a:br>
              <a:rPr lang="en-US" b="1" dirty="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sp>
        <p:nvSpPr>
          <p:cNvPr id="130" name="Google Shape;1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A8AF9F-F5A6-4567-9180-707D12056087}" type="datetime1">
              <a:rPr lang="en-US" smtClean="0"/>
              <a:t>6/4/23</a:t>
            </a:fld>
            <a:endParaRPr/>
          </a:p>
        </p:txBody>
      </p:sp>
      <p:sp>
        <p:nvSpPr>
          <p:cNvPr id="131" name="Google Shape;1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MAIoT_CET3014B      Unit 5 : Pentium Task Management and Interrupt handling S4: AY 2022-23 </a:t>
            </a:r>
            <a:endParaRPr/>
          </a:p>
        </p:txBody>
      </p:sp>
      <p:sp>
        <p:nvSpPr>
          <p:cNvPr id="132" name="Google Shape;132;p3"/>
          <p:cNvSpPr/>
          <p:nvPr/>
        </p:nvSpPr>
        <p:spPr>
          <a:xfrm>
            <a:off x="69848" y="13063"/>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a:solidFill>
                <a:schemeClr val="dk1"/>
              </a:solidFill>
              <a:latin typeface="Calibri"/>
              <a:ea typeface="Calibri"/>
              <a:cs typeface="Calibri"/>
              <a:sym typeface="Calibri"/>
            </a:endParaRPr>
          </a:p>
        </p:txBody>
      </p:sp>
      <p:cxnSp>
        <p:nvCxnSpPr>
          <p:cNvPr id="133" name="Google Shape;133;p3"/>
          <p:cNvCxnSpPr/>
          <p:nvPr/>
        </p:nvCxnSpPr>
        <p:spPr>
          <a:xfrm rot="10800000" flipH="1">
            <a:off x="77354" y="927697"/>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34" name="Google Shape;134;p3"/>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35" name="Google Shape;135;p3"/>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36" name="Google Shape;136;p3"/>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138" name="Google Shape;13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p:cNvPicPr>
            <a:picLocks noChangeAspect="1"/>
          </p:cNvPicPr>
          <p:nvPr/>
        </p:nvPicPr>
        <p:blipFill>
          <a:blip r:embed="rId4"/>
          <a:stretch>
            <a:fillRect/>
          </a:stretch>
        </p:blipFill>
        <p:spPr>
          <a:xfrm>
            <a:off x="1346198" y="1129067"/>
            <a:ext cx="9869056" cy="4135660"/>
          </a:xfrm>
          <a:prstGeom prst="rect">
            <a:avLst/>
          </a:prstGeom>
        </p:spPr>
      </p:pic>
      <p:sp>
        <p:nvSpPr>
          <p:cNvPr id="14" name="Google Shape;129;p3"/>
          <p:cNvSpPr txBox="1">
            <a:spLocks/>
          </p:cNvSpPr>
          <p:nvPr/>
        </p:nvSpPr>
        <p:spPr>
          <a:xfrm>
            <a:off x="1648614" y="5694001"/>
            <a:ext cx="10515600" cy="432061"/>
          </a:xfrm>
          <a:prstGeom prst="rect">
            <a:avLst/>
          </a:prstGeom>
          <a:noFill/>
          <a:ln>
            <a:noFill/>
          </a:ln>
        </p:spPr>
        <p:txBody>
          <a:bodyPr spcFirstLastPara="1" wrap="square" lIns="91425" tIns="45700" rIns="91425" bIns="45700" anchor="ctr" anchorCtr="0">
            <a:normAutofit fontScale="67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GB" b="1" dirty="0">
                <a:latin typeface="Times New Roman" panose="02020603050405020304" pitchFamily="18" charset="0"/>
                <a:cs typeface="Times New Roman" panose="02020603050405020304" pitchFamily="18" charset="0"/>
              </a:rPr>
              <a:t>LCA-30 Marks</a:t>
            </a:r>
          </a:p>
        </p:txBody>
      </p:sp>
    </p:spTree>
    <p:extLst>
      <p:ext uri="{BB962C8B-B14F-4D97-AF65-F5344CB8AC3E}">
        <p14:creationId xmlns:p14="http://schemas.microsoft.com/office/powerpoint/2010/main" val="4125018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4010" y="143013"/>
            <a:ext cx="5447030" cy="692376"/>
          </a:xfrm>
        </p:spPr>
        <p:txBody>
          <a:bodyPr>
            <a:noAutofit/>
          </a:bodyPr>
          <a:lstStyle/>
          <a:p>
            <a:r>
              <a:rPr lang="en-US" b="1" dirty="0">
                <a:solidFill>
                  <a:srgbClr val="C00000"/>
                </a:solidFill>
                <a:latin typeface="Times New Roman" panose="02020603050405020304" pitchFamily="18" charset="0"/>
                <a:cs typeface="Times New Roman" panose="02020603050405020304" pitchFamily="18" charset="0"/>
              </a:rPr>
              <a:t>NT : Nested Task</a:t>
            </a:r>
          </a:p>
        </p:txBody>
      </p:sp>
      <p:sp>
        <p:nvSpPr>
          <p:cNvPr id="3" name="Content Placeholder 2"/>
          <p:cNvSpPr>
            <a:spLocks noGrp="1"/>
          </p:cNvSpPr>
          <p:nvPr>
            <p:ph idx="4294967295"/>
          </p:nvPr>
        </p:nvSpPr>
        <p:spPr>
          <a:xfrm>
            <a:off x="979240" y="935046"/>
            <a:ext cx="10829583" cy="5174978"/>
          </a:xfrm>
        </p:spPr>
        <p:txBody>
          <a:bodyPr/>
          <a:lstStyle/>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The previous </a:t>
            </a:r>
            <a:r>
              <a:rPr lang="en-US" sz="3200" b="1" dirty="0">
                <a:solidFill>
                  <a:srgbClr val="002060"/>
                </a:solidFill>
                <a:latin typeface="Times New Roman" panose="02020603050405020304" pitchFamily="18" charset="0"/>
                <a:cs typeface="Times New Roman" panose="02020603050405020304" pitchFamily="18" charset="0"/>
              </a:rPr>
              <a:t>task link field </a:t>
            </a:r>
            <a:r>
              <a:rPr lang="en-US" sz="3200" dirty="0">
                <a:latin typeface="Times New Roman" panose="02020603050405020304" pitchFamily="18" charset="0"/>
                <a:cs typeface="Times New Roman" panose="02020603050405020304" pitchFamily="18" charset="0"/>
              </a:rPr>
              <a:t>of the TSS (sometimes called the “</a:t>
            </a:r>
            <a:r>
              <a:rPr lang="en-US" sz="3200" b="1" dirty="0">
                <a:solidFill>
                  <a:srgbClr val="002060"/>
                </a:solidFill>
                <a:latin typeface="Times New Roman" panose="02020603050405020304" pitchFamily="18" charset="0"/>
                <a:cs typeface="Times New Roman" panose="02020603050405020304" pitchFamily="18" charset="0"/>
              </a:rPr>
              <a:t>back link</a:t>
            </a:r>
            <a:r>
              <a:rPr lang="en-US" sz="3200" b="1" dirty="0">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and</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NT flag</a:t>
            </a:r>
            <a:r>
              <a:rPr lang="en-US" sz="3200" dirty="0">
                <a:latin typeface="Times New Roman" panose="02020603050405020304" pitchFamily="18" charset="0"/>
                <a:cs typeface="Times New Roman" panose="02020603050405020304" pitchFamily="18" charset="0"/>
              </a:rPr>
              <a:t> in the EFLAGS register are used to return execution to the previous task.</a:t>
            </a:r>
          </a:p>
          <a:p>
            <a:pPr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The NT flag indicates whether the currently executing task is nested within the execution of another task.</a:t>
            </a:r>
          </a:p>
          <a:p>
            <a:pPr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The previous task link field of the current task's TSS holds the TSS selector for the higher-level task .</a:t>
            </a:r>
          </a:p>
        </p:txBody>
      </p:sp>
      <p:pic>
        <p:nvPicPr>
          <p:cNvPr id="5" name="Picture 6"/>
          <p:cNvPicPr>
            <a:picLocks noChangeAspect="1"/>
          </p:cNvPicPr>
          <p:nvPr/>
        </p:nvPicPr>
        <p:blipFill>
          <a:blip r:embed="rId2" cstate="print"/>
          <a:srcRect/>
          <a:stretch>
            <a:fillRect/>
          </a:stretch>
        </p:blipFill>
        <p:spPr bwMode="auto">
          <a:xfrm>
            <a:off x="41455" y="55997"/>
            <a:ext cx="835459" cy="789509"/>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2A607BD-78E1-4A61-A129-1AD10E1EA42E}"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40</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1587" y="871363"/>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50792" y="243887"/>
            <a:ext cx="4836512" cy="600529"/>
          </a:xfrm>
        </p:spPr>
        <p:txBody>
          <a:bodyPr>
            <a:noAutofit/>
          </a:bodyPr>
          <a:lstStyle/>
          <a:p>
            <a:r>
              <a:rPr lang="en-US" sz="5400" dirty="0">
                <a:solidFill>
                  <a:srgbClr val="C00000"/>
                </a:solidFill>
                <a:latin typeface="Times New Roman" panose="02020603050405020304" pitchFamily="18" charset="0"/>
                <a:cs typeface="Times New Roman" panose="02020603050405020304" pitchFamily="18" charset="0"/>
              </a:rPr>
              <a:t>Task Linking</a:t>
            </a:r>
          </a:p>
        </p:txBody>
      </p:sp>
      <p:pic>
        <p:nvPicPr>
          <p:cNvPr id="1026" name="Picture 2"/>
          <p:cNvPicPr>
            <a:picLocks noGrp="1" noChangeAspect="1" noChangeArrowheads="1"/>
          </p:cNvPicPr>
          <p:nvPr>
            <p:ph idx="4294967295"/>
          </p:nvPr>
        </p:nvPicPr>
        <p:blipFill>
          <a:blip r:embed="rId2" cstate="print"/>
          <a:srcRect/>
          <a:stretch>
            <a:fillRect/>
          </a:stretch>
        </p:blipFill>
        <p:spPr bwMode="auto">
          <a:xfrm>
            <a:off x="911474" y="876205"/>
            <a:ext cx="10372226" cy="4911634"/>
          </a:xfrm>
          <a:prstGeom prst="rect">
            <a:avLst/>
          </a:prstGeom>
          <a:noFill/>
          <a:ln w="9525">
            <a:noFill/>
            <a:miter lim="800000"/>
            <a:headEnd/>
            <a:tailEnd/>
          </a:ln>
          <a:effectLst/>
        </p:spPr>
      </p:pic>
      <p:pic>
        <p:nvPicPr>
          <p:cNvPr id="5" name="Picture 6"/>
          <p:cNvPicPr>
            <a:picLocks noChangeAspect="1"/>
          </p:cNvPicPr>
          <p:nvPr/>
        </p:nvPicPr>
        <p:blipFill>
          <a:blip r:embed="rId3" cstate="print"/>
          <a:srcRect/>
          <a:stretch>
            <a:fillRect/>
          </a:stretch>
        </p:blipFill>
        <p:spPr bwMode="auto">
          <a:xfrm>
            <a:off x="168413" y="100150"/>
            <a:ext cx="708501" cy="745356"/>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469C398B-6AE0-44C0-928A-A2DF7CFB9105}" type="datetime1">
              <a:rPr lang="en-US" smtClean="0"/>
              <a:t>6/4/23</a:t>
            </a:fld>
            <a:endParaRPr lang="en-US"/>
          </a:p>
        </p:txBody>
      </p:sp>
      <p:sp>
        <p:nvSpPr>
          <p:cNvPr id="7" name="Slide Number Placeholder 6"/>
          <p:cNvSpPr>
            <a:spLocks noGrp="1"/>
          </p:cNvSpPr>
          <p:nvPr>
            <p:ph type="sldNum" sz="quarter" idx="12"/>
          </p:nvPr>
        </p:nvSpPr>
        <p:spPr/>
        <p:txBody>
          <a:bodyPr/>
          <a:lstStyle/>
          <a:p>
            <a:pPr>
              <a:defRPr/>
            </a:pPr>
            <a:fld id="{CE580979-07AE-46CF-A011-ACF76BAB6D4D}" type="slidenum">
              <a:rPr lang="en-US" smtClean="0"/>
              <a:pPr>
                <a:defRPr/>
              </a:pPr>
              <a:t>41</a:t>
            </a:fld>
            <a:endParaRPr lang="en-US"/>
          </a:p>
        </p:txBody>
      </p:sp>
      <p:sp>
        <p:nvSpPr>
          <p:cNvPr id="4" name="Footer Placeholder 3"/>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8" name="Straight Connector 7"/>
          <p:cNvCxnSpPr/>
          <p:nvPr/>
        </p:nvCxnSpPr>
        <p:spPr>
          <a:xfrm flipV="1">
            <a:off x="1587" y="845776"/>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0" name="Straight Connector 9"/>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77156"/>
            <a:ext cx="5076009" cy="665162"/>
          </a:xfrm>
        </p:spPr>
        <p:txBody>
          <a:bodyPr>
            <a:noAutofit/>
          </a:bodyPr>
          <a:lstStyle/>
          <a:p>
            <a:r>
              <a:rPr lang="en-US" sz="4300" b="1" dirty="0">
                <a:solidFill>
                  <a:srgbClr val="FF0000"/>
                </a:solidFill>
                <a:latin typeface="Times New Roman" panose="02020603050405020304" pitchFamily="18" charset="0"/>
                <a:cs typeface="Times New Roman" panose="02020603050405020304" pitchFamily="18" charset="0"/>
              </a:rPr>
              <a:t>IOPL Flag</a:t>
            </a:r>
          </a:p>
        </p:txBody>
      </p:sp>
      <p:sp>
        <p:nvSpPr>
          <p:cNvPr id="3" name="Content Placeholder 2"/>
          <p:cNvSpPr>
            <a:spLocks noGrp="1"/>
          </p:cNvSpPr>
          <p:nvPr>
            <p:ph idx="4294967295"/>
          </p:nvPr>
        </p:nvSpPr>
        <p:spPr>
          <a:xfrm>
            <a:off x="957182" y="864973"/>
            <a:ext cx="10995332" cy="5219701"/>
          </a:xfrm>
        </p:spPr>
        <p:txBody>
          <a:bodyPr>
            <a:noAutofit/>
          </a:bodyPr>
          <a:lstStyle/>
          <a:p>
            <a:pPr algn="just"/>
            <a:r>
              <a:rPr lang="en-US" sz="2400" b="1" dirty="0">
                <a:solidFill>
                  <a:srgbClr val="C00000"/>
                </a:solidFill>
                <a:latin typeface="Times New Roman" panose="02020603050405020304" pitchFamily="18" charset="0"/>
                <a:cs typeface="Times New Roman" panose="02020603050405020304" pitchFamily="18" charset="0"/>
              </a:rPr>
              <a:t>This two-bit field applies to Protected Mode.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IOPL indicates the numerically maximum CPL value permitted to execute I/O instructions without generating an exception fault or consulting the I/O Permission Bitmap. </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Task switches can always alter the IOPL field, when the new flag image is loaded from the incoming task's TSS.</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I/O instructions can be unconditionally performed when </a:t>
            </a:r>
            <a:r>
              <a:rPr lang="en-US" sz="2800" dirty="0">
                <a:solidFill>
                  <a:srgbClr val="FF0000"/>
                </a:solidFill>
                <a:latin typeface="Times New Roman" panose="02020603050405020304" pitchFamily="18" charset="0"/>
                <a:cs typeface="Times New Roman" panose="02020603050405020304" pitchFamily="18" charset="0"/>
              </a:rPr>
              <a:t>CPL &lt;= IOPL.</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I/O instructions are IN, OUT, INS (</a:t>
            </a:r>
            <a:r>
              <a:rPr lang="en-GB" sz="2800" b="1" dirty="0">
                <a:latin typeface="Times New Roman" panose="02020603050405020304" pitchFamily="18" charset="0"/>
                <a:cs typeface="Times New Roman" panose="02020603050405020304" pitchFamily="18" charset="0"/>
              </a:rPr>
              <a:t>Input from Port to String</a:t>
            </a:r>
            <a:r>
              <a:rPr lang="en-US" sz="2800" dirty="0">
                <a:latin typeface="Times New Roman" panose="02020603050405020304" pitchFamily="18" charset="0"/>
                <a:cs typeface="Times New Roman" panose="02020603050405020304" pitchFamily="18" charset="0"/>
              </a:rPr>
              <a:t>), OUTS(</a:t>
            </a:r>
            <a:r>
              <a:rPr lang="en-IN" sz="2800" b="1" dirty="0">
                <a:latin typeface="Times New Roman" panose="02020603050405020304" pitchFamily="18" charset="0"/>
                <a:cs typeface="Times New Roman" panose="02020603050405020304" pitchFamily="18" charset="0"/>
              </a:rPr>
              <a:t>Output String to Port</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REP.</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a:t>
            </a:r>
            <a:r>
              <a:rPr lang="en-US" sz="2800" dirty="0">
                <a:solidFill>
                  <a:srgbClr val="FF0000"/>
                </a:solidFill>
                <a:latin typeface="Times New Roman" panose="02020603050405020304" pitchFamily="18" charset="0"/>
                <a:cs typeface="Times New Roman" panose="02020603050405020304" pitchFamily="18" charset="0"/>
              </a:rPr>
              <a:t>CPL &gt; IOPL</a:t>
            </a:r>
            <a:r>
              <a:rPr lang="en-US" sz="2800" dirty="0">
                <a:latin typeface="Times New Roman" panose="02020603050405020304" pitchFamily="18" charset="0"/>
                <a:cs typeface="Times New Roman" panose="02020603050405020304" pitchFamily="18" charset="0"/>
              </a:rPr>
              <a:t>, and the current task is associated with a TSS, the </a:t>
            </a:r>
            <a:r>
              <a:rPr lang="en-US" sz="2800" dirty="0">
                <a:solidFill>
                  <a:srgbClr val="FF0000"/>
                </a:solidFill>
                <a:latin typeface="Times New Roman" panose="02020603050405020304" pitchFamily="18" charset="0"/>
                <a:cs typeface="Times New Roman" panose="02020603050405020304" pitchFamily="18" charset="0"/>
              </a:rPr>
              <a:t>I/O Permission Bitmap</a:t>
            </a:r>
            <a:r>
              <a:rPr lang="en-US" sz="2800" dirty="0">
                <a:latin typeface="Times New Roman" panose="02020603050405020304" pitchFamily="18" charset="0"/>
                <a:cs typeface="Times New Roman" panose="02020603050405020304" pitchFamily="18" charset="0"/>
              </a:rPr>
              <a:t> (TSS) is consulted on whether I/O to the port is allowed for that task.</a:t>
            </a:r>
          </a:p>
          <a:p>
            <a:endParaRPr lang="en-US" sz="2800" dirty="0">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58BFE179-0D91-442A-83B3-615B64EEBFD5}"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4557" y="65324"/>
            <a:ext cx="9279255" cy="665162"/>
          </a:xfrm>
        </p:spPr>
        <p:txBody>
          <a:bodyPr>
            <a:noAutofit/>
          </a:bodyPr>
          <a:lstStyle/>
          <a:p>
            <a:r>
              <a:rPr lang="en-US" sz="4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Interrupt and Exception Overview</a:t>
            </a:r>
            <a:endParaRPr lang="en-US" sz="44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31966" y="812677"/>
            <a:ext cx="5891667" cy="5375650"/>
          </a:xfrm>
        </p:spPr>
        <p:txBody>
          <a:bodyPr>
            <a:noAutofit/>
          </a:bodyPr>
          <a:lstStyle/>
          <a:p>
            <a:pPr marL="0" indent="0" algn="just">
              <a:lnSpc>
                <a:spcPct val="100000"/>
              </a:lnSpc>
              <a:spcBef>
                <a:spcPts val="0"/>
              </a:spcBef>
              <a:spcAft>
                <a:spcPts val="0"/>
              </a:spcAft>
              <a:buFont typeface="Wingdings" panose="05000000000000000000" pitchFamily="2" charset="2"/>
              <a:buChar char="Ø"/>
            </a:pPr>
            <a:r>
              <a:rPr lang="en-US" sz="2800" dirty="0">
                <a:solidFill>
                  <a:srgbClr val="C00000"/>
                </a:solidFill>
                <a:latin typeface="Times New Roman" panose="02020603050405020304" pitchFamily="18" charset="0"/>
                <a:cs typeface="Times New Roman" panose="02020603050405020304" pitchFamily="18" charset="0"/>
              </a:rPr>
              <a:t>Interrupts and Exceptions : </a:t>
            </a:r>
            <a:r>
              <a:rPr lang="en-US" sz="2800" dirty="0">
                <a:solidFill>
                  <a:schemeClr val="tx1"/>
                </a:solidFill>
                <a:latin typeface="Times New Roman" panose="02020603050405020304" pitchFamily="18" charset="0"/>
                <a:cs typeface="Times New Roman" panose="02020603050405020304" pitchFamily="18" charset="0"/>
              </a:rPr>
              <a:t>are unexpected events which will </a:t>
            </a:r>
            <a:r>
              <a:rPr lang="en-US" sz="2800" b="1" dirty="0">
                <a:solidFill>
                  <a:schemeClr val="tx1"/>
                </a:solidFill>
                <a:latin typeface="Times New Roman" panose="02020603050405020304" pitchFamily="18" charset="0"/>
                <a:cs typeface="Times New Roman" panose="02020603050405020304" pitchFamily="18" charset="0"/>
              </a:rPr>
              <a:t>disrupt the normal flow of execution </a:t>
            </a:r>
            <a:r>
              <a:rPr lang="en-US" sz="2800" dirty="0">
                <a:solidFill>
                  <a:schemeClr val="tx1"/>
                </a:solidFill>
                <a:latin typeface="Times New Roman" panose="02020603050405020304" pitchFamily="18" charset="0"/>
                <a:cs typeface="Times New Roman" panose="02020603050405020304" pitchFamily="18" charset="0"/>
              </a:rPr>
              <a:t>of instruction (that is currently executing by processor). </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An </a:t>
            </a:r>
            <a:r>
              <a:rPr lang="en-US" sz="2800" b="1" dirty="0">
                <a:solidFill>
                  <a:srgbClr val="C00000"/>
                </a:solidFill>
                <a:latin typeface="Times New Roman" panose="02020603050405020304" pitchFamily="18" charset="0"/>
                <a:cs typeface="Times New Roman" panose="02020603050405020304" pitchFamily="18" charset="0"/>
              </a:rPr>
              <a:t>Exception </a:t>
            </a:r>
            <a:r>
              <a:rPr lang="en-US" sz="2800" dirty="0">
                <a:solidFill>
                  <a:schemeClr val="tx1"/>
                </a:solidFill>
                <a:latin typeface="Times New Roman" panose="02020603050405020304" pitchFamily="18" charset="0"/>
                <a:cs typeface="Times New Roman" panose="02020603050405020304" pitchFamily="18" charset="0"/>
              </a:rPr>
              <a:t>is an unexpected event from </a:t>
            </a:r>
            <a:r>
              <a:rPr lang="en-US" sz="2800" b="1" dirty="0">
                <a:solidFill>
                  <a:schemeClr val="tx1"/>
                </a:solidFill>
                <a:latin typeface="Times New Roman" panose="02020603050405020304" pitchFamily="18" charset="0"/>
                <a:cs typeface="Times New Roman" panose="02020603050405020304" pitchFamily="18" charset="0"/>
              </a:rPr>
              <a:t>within the processor. </a:t>
            </a:r>
          </a:p>
          <a:p>
            <a:pPr algn="just">
              <a:buFont typeface="Wingdings" panose="05000000000000000000"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Interrupt</a:t>
            </a:r>
            <a:r>
              <a:rPr lang="en-US" sz="2800" dirty="0">
                <a:solidFill>
                  <a:schemeClr val="tx1"/>
                </a:solidFill>
                <a:latin typeface="Times New Roman" panose="02020603050405020304" pitchFamily="18" charset="0"/>
                <a:cs typeface="Times New Roman" panose="02020603050405020304" pitchFamily="18" charset="0"/>
              </a:rPr>
              <a:t> is an unexpected event from </a:t>
            </a:r>
            <a:r>
              <a:rPr lang="en-US" sz="2800" b="1" dirty="0">
                <a:solidFill>
                  <a:schemeClr val="tx1"/>
                </a:solidFill>
                <a:latin typeface="Times New Roman" panose="02020603050405020304" pitchFamily="18" charset="0"/>
                <a:cs typeface="Times New Roman" panose="02020603050405020304" pitchFamily="18" charset="0"/>
              </a:rPr>
              <a:t>outside the process</a:t>
            </a:r>
            <a:r>
              <a:rPr lang="en-US" sz="28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700" b="1" dirty="0">
                <a:solidFill>
                  <a:srgbClr val="00B050"/>
                </a:solidFill>
                <a:latin typeface="Times New Roman" panose="02020603050405020304" pitchFamily="18" charset="0"/>
                <a:cs typeface="Times New Roman" panose="02020603050405020304" pitchFamily="18" charset="0"/>
              </a:rPr>
              <a:t>An example </a:t>
            </a:r>
            <a:r>
              <a:rPr lang="en-US" sz="2700" dirty="0">
                <a:solidFill>
                  <a:srgbClr val="7030A0"/>
                </a:solidFill>
                <a:latin typeface="Times New Roman" panose="02020603050405020304" pitchFamily="18" charset="0"/>
                <a:cs typeface="Times New Roman" panose="02020603050405020304" pitchFamily="18" charset="0"/>
              </a:rPr>
              <a:t>of an interrupt is a signal to stop Microsoft Word so that a </a:t>
            </a:r>
            <a:r>
              <a:rPr lang="en-US" sz="2800" dirty="0">
                <a:solidFill>
                  <a:srgbClr val="7030A0"/>
                </a:solidFill>
                <a:latin typeface="Times New Roman" panose="02020603050405020304" pitchFamily="18" charset="0"/>
                <a:cs typeface="Times New Roman" panose="02020603050405020304" pitchFamily="18" charset="0"/>
              </a:rPr>
              <a:t>PowerPoint presentation can gear up.</a:t>
            </a: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A61DDBCF-0C13-4D12-A8C9-E054B9FE2741}"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43</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129246" y="6459538"/>
            <a:ext cx="8360227" cy="365125"/>
          </a:xfrm>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7223761" y="864973"/>
            <a:ext cx="4682490" cy="5219701"/>
          </a:xfrm>
          <a:prstGeom prst="rect">
            <a:avLst/>
          </a:prstGeom>
        </p:spPr>
      </p:pic>
    </p:spTree>
    <p:extLst>
      <p:ext uri="{BB962C8B-B14F-4D97-AF65-F5344CB8AC3E}">
        <p14:creationId xmlns:p14="http://schemas.microsoft.com/office/powerpoint/2010/main" val="19720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77156"/>
            <a:ext cx="9017998" cy="665162"/>
          </a:xfrm>
        </p:spPr>
        <p:txBody>
          <a:bodyPr>
            <a:noAutofit/>
          </a:bodyPr>
          <a:lstStyle/>
          <a:p>
            <a:r>
              <a:rPr lang="en-US" sz="4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Interrupt and Exception Overview</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96962" y="864973"/>
            <a:ext cx="10607358" cy="5219701"/>
          </a:xfrm>
        </p:spPr>
        <p:txBody>
          <a:bodyPr>
            <a:noAutofit/>
          </a:bodyPr>
          <a:lstStyle/>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Interrupts occur at random times during the execution of a program, in response to signals from hardware. </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System hardware uses interrupts to handle events external to the processor</a:t>
            </a:r>
            <a:r>
              <a:rPr lang="en-US" sz="3200" dirty="0">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such as requests to service peripheral devices. Software can also generate interrupts by executing the INT n instruction</a:t>
            </a:r>
            <a:r>
              <a:rPr lang="en-US"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Exceptions occur when the processor detects an error condition while executing an instruction</a:t>
            </a:r>
            <a:r>
              <a:rPr lang="en-US" sz="3200" dirty="0">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such as division by zero.</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The processor detects a variety of error conditions including </a:t>
            </a:r>
            <a:r>
              <a:rPr lang="en-US" sz="3200" dirty="0">
                <a:solidFill>
                  <a:srgbClr val="7030A0"/>
                </a:solidFill>
                <a:latin typeface="Times New Roman" panose="02020603050405020304" pitchFamily="18" charset="0"/>
                <a:cs typeface="Times New Roman" panose="02020603050405020304" pitchFamily="18" charset="0"/>
              </a:rPr>
              <a:t>protection violations, page faults, and internal machine faults. </a:t>
            </a: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183BC88-4628-4916-B171-4A4D8CB08C2E}"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44</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12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5905" y="153337"/>
            <a:ext cx="7138849" cy="665162"/>
          </a:xfrm>
        </p:spPr>
        <p:txBody>
          <a:bodyPr>
            <a:noAutofit/>
          </a:bodyPr>
          <a:lstStyle/>
          <a:p>
            <a:pPr>
              <a:lnSpc>
                <a:spcPct val="100000"/>
              </a:lnSpc>
              <a:spcBef>
                <a:spcPts val="0"/>
              </a:spcBef>
              <a:spcAft>
                <a:spcPts val="0"/>
              </a:spcAft>
            </a:pPr>
            <a:r>
              <a:rPr lang="en-IN" sz="5400" dirty="0">
                <a:solidFill>
                  <a:schemeClr val="tx1"/>
                </a:solidFill>
                <a:latin typeface="Times New Roman" panose="02020603050405020304" pitchFamily="18" charset="0"/>
                <a:cs typeface="Times New Roman" panose="02020603050405020304" pitchFamily="18" charset="0"/>
              </a:rPr>
              <a:t>Classes of </a:t>
            </a:r>
            <a:r>
              <a:rPr lang="en-IN" sz="5400" dirty="0">
                <a:solidFill>
                  <a:srgbClr val="C00000"/>
                </a:solidFill>
                <a:latin typeface="Times New Roman" panose="02020603050405020304" pitchFamily="18" charset="0"/>
                <a:cs typeface="Times New Roman" panose="02020603050405020304" pitchFamily="18" charset="0"/>
              </a:rPr>
              <a:t>Exceptions</a:t>
            </a:r>
            <a:endParaRPr lang="en-US" sz="5400"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80496D9A-347D-46BC-AEE7-B7CDA79EAC99}"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45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EBEB33A-0EC4-4A23-A417-17336F30AE8E}"/>
              </a:ext>
            </a:extLst>
          </p:cNvPr>
          <p:cNvSpPr txBox="1"/>
          <p:nvPr/>
        </p:nvSpPr>
        <p:spPr>
          <a:xfrm>
            <a:off x="4650596" y="827101"/>
            <a:ext cx="4127861" cy="5078313"/>
          </a:xfrm>
          <a:prstGeom prst="rect">
            <a:avLst/>
          </a:prstGeom>
          <a:noFill/>
        </p:spPr>
        <p:txBody>
          <a:bodyPr wrap="square">
            <a:spAutoFit/>
          </a:bodyPr>
          <a:lstStyle/>
          <a:p>
            <a:pPr marL="342900" indent="-342900" algn="just">
              <a:spcBef>
                <a:spcPts val="0"/>
              </a:spcBef>
              <a:spcAft>
                <a:spcPts val="0"/>
              </a:spcAft>
              <a:buFont typeface="Wingdings" panose="05000000000000000000" pitchFamily="2" charset="2"/>
              <a:buChar char="Ø"/>
            </a:pPr>
            <a:r>
              <a:rPr lang="en-US" sz="2000" b="1" dirty="0">
                <a:solidFill>
                  <a:srgbClr val="C00000"/>
                </a:solidFill>
                <a:latin typeface="Times New Roman" panose="02020603050405020304" pitchFamily="18" charset="0"/>
                <a:cs typeface="Times New Roman" panose="02020603050405020304" pitchFamily="18" charset="0"/>
              </a:rPr>
              <a:t>Maskable Hardware interrupts:</a:t>
            </a:r>
          </a:p>
          <a:p>
            <a:pPr marL="342900" indent="-342900" algn="just">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Are signaled through the </a:t>
            </a:r>
            <a:r>
              <a:rPr lang="en-US" sz="2000" b="1" dirty="0">
                <a:solidFill>
                  <a:srgbClr val="00B050"/>
                </a:solidFill>
                <a:latin typeface="Times New Roman" panose="02020603050405020304" pitchFamily="18" charset="0"/>
                <a:cs typeface="Times New Roman" panose="02020603050405020304" pitchFamily="18" charset="0"/>
              </a:rPr>
              <a:t>INTR</a:t>
            </a:r>
            <a:r>
              <a:rPr lang="en-US" sz="2000" dirty="0">
                <a:latin typeface="Times New Roman" panose="02020603050405020304" pitchFamily="18" charset="0"/>
                <a:cs typeface="Times New Roman" panose="02020603050405020304" pitchFamily="18" charset="0"/>
              </a:rPr>
              <a:t> pin</a:t>
            </a:r>
          </a:p>
          <a:p>
            <a:pPr marL="342900" indent="-342900" algn="just">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Can be ignored by clearing IF flag in EFLAGs</a:t>
            </a:r>
          </a:p>
          <a:p>
            <a:pPr marL="342900" indent="-342900" algn="just">
              <a:spcBef>
                <a:spcPts val="0"/>
              </a:spcBef>
              <a:spcAft>
                <a:spcPts val="0"/>
              </a:spcAft>
              <a:buFont typeface="Wingdings" panose="05000000000000000000" pitchFamily="2" charset="2"/>
              <a:buChar char="Ø"/>
            </a:pPr>
            <a:r>
              <a:rPr lang="en-US" sz="2000" dirty="0">
                <a:solidFill>
                  <a:srgbClr val="00B05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Ø"/>
            </a:pPr>
            <a:r>
              <a:rPr lang="en-US" sz="2000" b="1" dirty="0">
                <a:solidFill>
                  <a:srgbClr val="C00000"/>
                </a:solidFill>
                <a:latin typeface="Times New Roman" panose="02020603050405020304" pitchFamily="18" charset="0"/>
                <a:cs typeface="Times New Roman" panose="02020603050405020304" pitchFamily="18" charset="0"/>
              </a:rPr>
              <a:t>NMI:</a:t>
            </a:r>
            <a:r>
              <a:rPr lang="en-US" sz="2000" b="1" dirty="0">
                <a:solidFill>
                  <a:srgbClr val="002060"/>
                </a:solidFill>
                <a:latin typeface="Times New Roman" panose="02020603050405020304" pitchFamily="18" charset="0"/>
                <a:cs typeface="Times New Roman" panose="02020603050405020304" pitchFamily="18" charset="0"/>
              </a:rPr>
              <a:t> Non Makeable Hardware interrupts:</a:t>
            </a:r>
          </a:p>
          <a:p>
            <a:pPr marL="342900" indent="-342900" algn="just">
              <a:spcBef>
                <a:spcPts val="0"/>
              </a:spcBef>
              <a:spcAft>
                <a:spcPts val="0"/>
              </a:spcAft>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Are signaled through NMI pin Can’t be ignored </a:t>
            </a:r>
          </a:p>
          <a:p>
            <a:pPr algn="just">
              <a:spcBef>
                <a:spcPts val="0"/>
              </a:spcBef>
              <a:spcAft>
                <a:spcPts val="0"/>
              </a:spcAft>
            </a:pPr>
            <a:r>
              <a:rPr lang="en-US" sz="2000" dirty="0">
                <a:solidFill>
                  <a:srgbClr val="00B050"/>
                </a:solidFill>
                <a:latin typeface="Times New Roman" panose="02020603050405020304" pitchFamily="18" charset="0"/>
                <a:cs typeface="Times New Roman" panose="02020603050405020304" pitchFamily="18" charset="0"/>
              </a:rPr>
              <a:t>===========================</a:t>
            </a:r>
          </a:p>
          <a:p>
            <a:pPr marL="342900" indent="-342900" algn="just">
              <a:spcBef>
                <a:spcPts val="0"/>
              </a:spcBef>
              <a:spcAft>
                <a:spcPts val="0"/>
              </a:spcAft>
              <a:buFont typeface="Wingdings" panose="05000000000000000000" pitchFamily="2" charset="2"/>
              <a:buChar char="Ø"/>
            </a:pPr>
            <a:r>
              <a:rPr lang="en-US" sz="2400" b="1" dirty="0">
                <a:solidFill>
                  <a:srgbClr val="C00000"/>
                </a:solidFill>
                <a:latin typeface="Times New Roman" panose="02020603050405020304" pitchFamily="18" charset="0"/>
                <a:cs typeface="Times New Roman" panose="02020603050405020304" pitchFamily="18" charset="0"/>
              </a:rPr>
              <a:t>Exceptions:</a:t>
            </a:r>
            <a:r>
              <a:rPr lang="en-US" sz="2000" dirty="0">
                <a:latin typeface="Times New Roman" panose="02020603050405020304" pitchFamily="18" charset="0"/>
                <a:cs typeface="Times New Roman" panose="02020603050405020304" pitchFamily="18" charset="0"/>
              </a:rPr>
              <a:t> Generated when the CPU detects an </a:t>
            </a:r>
            <a:r>
              <a:rPr lang="en-US" sz="2000" b="1" dirty="0">
                <a:latin typeface="Times New Roman" panose="02020603050405020304" pitchFamily="18" charset="0"/>
                <a:cs typeface="Times New Roman" panose="02020603050405020304" pitchFamily="18" charset="0"/>
              </a:rPr>
              <a:t>anomalous</a:t>
            </a:r>
            <a:r>
              <a:rPr lang="en-US" sz="2000" dirty="0">
                <a:latin typeface="Times New Roman" panose="02020603050405020304" pitchFamily="18" charset="0"/>
                <a:cs typeface="Times New Roman" panose="02020603050405020304" pitchFamily="18" charset="0"/>
              </a:rPr>
              <a:t> condition while executing an instruction.</a:t>
            </a:r>
          </a:p>
          <a:p>
            <a:pPr marL="342900" indent="-342900" algn="just">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are further divided into three groups </a:t>
            </a:r>
            <a:r>
              <a:rPr lang="en-US" sz="2000" b="1" dirty="0">
                <a:solidFill>
                  <a:srgbClr val="C00000"/>
                </a:solidFill>
                <a:latin typeface="Times New Roman" panose="02020603050405020304" pitchFamily="18" charset="0"/>
                <a:cs typeface="Times New Roman" panose="02020603050405020304" pitchFamily="18" charset="0"/>
              </a:rPr>
              <a:t>Faults, Traps </a:t>
            </a:r>
            <a:r>
              <a:rPr lang="en-US" sz="2000" b="1" dirty="0">
                <a:latin typeface="Times New Roman" panose="02020603050405020304" pitchFamily="18" charset="0"/>
                <a:cs typeface="Times New Roman" panose="02020603050405020304" pitchFamily="18" charset="0"/>
              </a:rPr>
              <a:t>and</a:t>
            </a:r>
            <a:r>
              <a:rPr lang="en-US" sz="2000" b="1" dirty="0">
                <a:solidFill>
                  <a:srgbClr val="C00000"/>
                </a:solidFill>
                <a:latin typeface="Times New Roman" panose="02020603050405020304" pitchFamily="18" charset="0"/>
                <a:cs typeface="Times New Roman" panose="02020603050405020304" pitchFamily="18" charset="0"/>
              </a:rPr>
              <a:t> Aborts </a:t>
            </a:r>
            <a:endParaRPr lang="en-US" sz="1600" b="1" dirty="0">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099062" y="1013761"/>
            <a:ext cx="3488100" cy="5220020"/>
          </a:xfrm>
          <a:prstGeom prst="rect">
            <a:avLst/>
          </a:prstGeom>
        </p:spPr>
      </p:pic>
      <p:pic>
        <p:nvPicPr>
          <p:cNvPr id="13" name="Picture 12"/>
          <p:cNvPicPr>
            <a:picLocks noChangeAspect="1"/>
          </p:cNvPicPr>
          <p:nvPr/>
        </p:nvPicPr>
        <p:blipFill>
          <a:blip r:embed="rId5"/>
          <a:stretch>
            <a:fillRect/>
          </a:stretch>
        </p:blipFill>
        <p:spPr>
          <a:xfrm>
            <a:off x="8881114" y="153337"/>
            <a:ext cx="3221600" cy="6110938"/>
          </a:xfrm>
          <a:prstGeom prst="rect">
            <a:avLst/>
          </a:prstGeom>
        </p:spPr>
      </p:pic>
      <p:sp>
        <p:nvSpPr>
          <p:cNvPr id="6" name="Rectangle 5"/>
          <p:cNvSpPr/>
          <p:nvPr/>
        </p:nvSpPr>
        <p:spPr>
          <a:xfrm>
            <a:off x="1244652" y="4770362"/>
            <a:ext cx="696024" cy="338554"/>
          </a:xfrm>
          <a:prstGeom prst="rect">
            <a:avLst/>
          </a:prstGeom>
        </p:spPr>
        <p:txBody>
          <a:bodyPr wrap="none">
            <a:spAutoFit/>
          </a:bodyPr>
          <a:lstStyle/>
          <a:p>
            <a:r>
              <a:rPr lang="en-US" sz="1600" b="1" dirty="0">
                <a:solidFill>
                  <a:srgbClr val="C00000"/>
                </a:solidFill>
                <a:latin typeface="Times New Roman" panose="02020603050405020304" pitchFamily="18" charset="0"/>
                <a:cs typeface="Times New Roman" panose="02020603050405020304" pitchFamily="18" charset="0"/>
              </a:rPr>
              <a:t>INTR</a:t>
            </a:r>
            <a:endParaRPr lang="en-IN" sz="1600" dirty="0">
              <a:solidFill>
                <a:srgbClr val="C00000"/>
              </a:solidFill>
            </a:endParaRPr>
          </a:p>
        </p:txBody>
      </p:sp>
      <p:sp>
        <p:nvSpPr>
          <p:cNvPr id="15" name="Rectangle 14"/>
          <p:cNvSpPr/>
          <p:nvPr/>
        </p:nvSpPr>
        <p:spPr>
          <a:xfrm>
            <a:off x="1871055" y="4503454"/>
            <a:ext cx="606256" cy="338554"/>
          </a:xfrm>
          <a:prstGeom prst="rect">
            <a:avLst/>
          </a:prstGeom>
        </p:spPr>
        <p:txBody>
          <a:bodyPr wrap="none">
            <a:spAutoFit/>
          </a:bodyPr>
          <a:lstStyle/>
          <a:p>
            <a:r>
              <a:rPr lang="en-US" sz="1600" b="1" dirty="0">
                <a:solidFill>
                  <a:srgbClr val="C00000"/>
                </a:solidFill>
                <a:latin typeface="Times New Roman" panose="02020603050405020304" pitchFamily="18" charset="0"/>
                <a:cs typeface="Times New Roman" panose="02020603050405020304" pitchFamily="18" charset="0"/>
              </a:rPr>
              <a:t>NMI</a:t>
            </a:r>
            <a:endParaRPr lang="en-IN" sz="1600" dirty="0"/>
          </a:p>
        </p:txBody>
      </p:sp>
      <p:sp>
        <p:nvSpPr>
          <p:cNvPr id="16" name="Rectangle 15"/>
          <p:cNvSpPr/>
          <p:nvPr/>
        </p:nvSpPr>
        <p:spPr>
          <a:xfrm>
            <a:off x="617538" y="3510893"/>
            <a:ext cx="1101584" cy="369332"/>
          </a:xfrm>
          <a:prstGeom prst="rect">
            <a:avLst/>
          </a:prstGeom>
        </p:spPr>
        <p:txBody>
          <a:bodyPr wrap="none">
            <a:spAutoFit/>
          </a:bodyPr>
          <a:lstStyle/>
          <a:p>
            <a:r>
              <a:rPr lang="en-US" b="1" dirty="0">
                <a:solidFill>
                  <a:srgbClr val="7030A0"/>
                </a:solidFill>
                <a:latin typeface="Times New Roman" panose="02020603050405020304" pitchFamily="18" charset="0"/>
                <a:cs typeface="Times New Roman" panose="02020603050405020304" pitchFamily="18" charset="0"/>
              </a:rPr>
              <a:t>External </a:t>
            </a:r>
            <a:endParaRPr lang="en-IN" dirty="0"/>
          </a:p>
        </p:txBody>
      </p:sp>
    </p:spTree>
    <p:extLst>
      <p:ext uri="{BB962C8B-B14F-4D97-AF65-F5344CB8AC3E}">
        <p14:creationId xmlns:p14="http://schemas.microsoft.com/office/powerpoint/2010/main" val="289648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9" y="77156"/>
            <a:ext cx="8255916" cy="665162"/>
          </a:xfrm>
        </p:spPr>
        <p:txBody>
          <a:bodyPr>
            <a:noAutofit/>
          </a:bodyPr>
          <a:lstStyle/>
          <a:p>
            <a:pPr algn="just"/>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Sources of the </a:t>
            </a:r>
            <a:r>
              <a:rPr lang="en-US"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Interrupts</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lgn="just">
              <a:defRPr/>
            </a:pPr>
            <a:fld id="{38F60617-FCD0-4789-9599-9CDB29983E4E}"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lgn="just">
              <a:defRPr/>
            </a:pPr>
            <a:fld id="{CE580979-07AE-46CF-A011-ACF76BAB6D4D}" type="slidenum">
              <a:rPr lang="en-US" smtClean="0">
                <a:latin typeface="Times New Roman" panose="02020603050405020304" pitchFamily="18" charset="0"/>
                <a:cs typeface="Times New Roman" panose="02020603050405020304" pitchFamily="18" charset="0"/>
              </a:rPr>
              <a:pPr algn="just">
                <a:defRPr/>
              </a:pPr>
              <a:t>46</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142309" y="6459538"/>
            <a:ext cx="6366691" cy="365125"/>
          </a:xfrm>
        </p:spPr>
        <p:txBody>
          <a:bodyPr/>
          <a:lstStyle/>
          <a:p>
            <a:pPr algn="just">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1150578" y="771554"/>
            <a:ext cx="10798766" cy="5201424"/>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processor receives interrupts from two sources: </a:t>
            </a:r>
          </a:p>
          <a:p>
            <a:pPr algn="just"/>
            <a:r>
              <a:rPr lang="en-US" sz="2800" dirty="0">
                <a:latin typeface="Times New Roman" panose="02020603050405020304" pitchFamily="18" charset="0"/>
                <a:cs typeface="Times New Roman" panose="02020603050405020304" pitchFamily="18" charset="0"/>
              </a:rPr>
              <a:t>• </a:t>
            </a:r>
            <a:r>
              <a:rPr lang="en-US" sz="2800" b="1" dirty="0">
                <a:solidFill>
                  <a:schemeClr val="accent3">
                    <a:lumMod val="50000"/>
                  </a:schemeClr>
                </a:solidFill>
                <a:latin typeface="Times New Roman" panose="02020603050405020304" pitchFamily="18" charset="0"/>
                <a:cs typeface="Times New Roman" panose="02020603050405020304" pitchFamily="18" charset="0"/>
              </a:rPr>
              <a:t>External</a:t>
            </a:r>
            <a:r>
              <a:rPr lang="en-US" sz="2800" dirty="0">
                <a:latin typeface="Times New Roman" panose="02020603050405020304" pitchFamily="18" charset="0"/>
                <a:cs typeface="Times New Roman" panose="02020603050405020304" pitchFamily="18" charset="0"/>
              </a:rPr>
              <a:t> (Hardware generated) interrupts. </a:t>
            </a:r>
          </a:p>
          <a:p>
            <a:pPr algn="just"/>
            <a:r>
              <a:rPr lang="en-US" sz="2800" dirty="0">
                <a:latin typeface="Times New Roman" panose="02020603050405020304" pitchFamily="18" charset="0"/>
                <a:cs typeface="Times New Roman" panose="02020603050405020304" pitchFamily="18" charset="0"/>
              </a:rPr>
              <a:t>• </a:t>
            </a:r>
            <a:r>
              <a:rPr lang="en-US" sz="2800" b="1" dirty="0">
                <a:solidFill>
                  <a:schemeClr val="accent3">
                    <a:lumMod val="50000"/>
                  </a:schemeClr>
                </a:solidFill>
                <a:latin typeface="Times New Roman" panose="02020603050405020304" pitchFamily="18" charset="0"/>
                <a:cs typeface="Times New Roman" panose="02020603050405020304" pitchFamily="18" charset="0"/>
              </a:rPr>
              <a:t>Software</a:t>
            </a:r>
            <a:r>
              <a:rPr lang="en-US" sz="2800" dirty="0">
                <a:latin typeface="Times New Roman" panose="02020603050405020304" pitchFamily="18" charset="0"/>
                <a:cs typeface="Times New Roman" panose="02020603050405020304" pitchFamily="18" charset="0"/>
              </a:rPr>
              <a:t>-generated interrupts. </a:t>
            </a:r>
          </a:p>
          <a:p>
            <a:pPr marL="457200" indent="-457200" algn="just">
              <a:buFont typeface="Wingdings" panose="05000000000000000000" pitchFamily="2" charset="2"/>
              <a:buChar char="Ø"/>
            </a:pPr>
            <a:r>
              <a:rPr lang="en-US" sz="2800" b="1" dirty="0">
                <a:solidFill>
                  <a:srgbClr val="7030A0"/>
                </a:solidFill>
                <a:latin typeface="Times New Roman" panose="02020603050405020304" pitchFamily="18" charset="0"/>
                <a:cs typeface="Times New Roman" panose="02020603050405020304" pitchFamily="18" charset="0"/>
              </a:rPr>
              <a:t>External (Hardware generated) interrupts</a:t>
            </a:r>
          </a:p>
          <a:p>
            <a:pPr algn="just"/>
            <a:r>
              <a:rPr lang="en-US" sz="2400" b="0" i="0" dirty="0">
                <a:solidFill>
                  <a:srgbClr val="00B050"/>
                </a:solidFill>
                <a:effectLst/>
                <a:latin typeface="Times New Roman" panose="02020603050405020304" pitchFamily="18" charset="0"/>
                <a:cs typeface="Times New Roman" panose="02020603050405020304" pitchFamily="18" charset="0"/>
              </a:rPr>
              <a:t>Maskable interrupts</a:t>
            </a:r>
            <a:r>
              <a:rPr lang="en-US" sz="2400" b="0" i="0" dirty="0">
                <a:solidFill>
                  <a:srgbClr val="000000"/>
                </a:solidFill>
                <a:effectLst/>
                <a:latin typeface="Times New Roman" panose="02020603050405020304" pitchFamily="18" charset="0"/>
                <a:cs typeface="Times New Roman" panose="02020603050405020304" pitchFamily="18" charset="0"/>
              </a:rPr>
              <a:t>, which are signalled via the </a:t>
            </a:r>
            <a:r>
              <a:rPr lang="en-US" sz="2400" b="1" i="0" dirty="0">
                <a:solidFill>
                  <a:srgbClr val="C00000"/>
                </a:solidFill>
                <a:effectLst/>
                <a:latin typeface="Times New Roman" panose="02020603050405020304" pitchFamily="18" charset="0"/>
                <a:cs typeface="Times New Roman" panose="02020603050405020304" pitchFamily="18" charset="0"/>
              </a:rPr>
              <a:t>INTR pin.</a:t>
            </a:r>
          </a:p>
          <a:p>
            <a:pPr algn="just"/>
            <a:r>
              <a:rPr lang="en-US" sz="2400" b="0" i="0" dirty="0">
                <a:solidFill>
                  <a:srgbClr val="00B050"/>
                </a:solidFill>
                <a:effectLst/>
                <a:latin typeface="Times New Roman" panose="02020603050405020304" pitchFamily="18" charset="0"/>
                <a:cs typeface="Times New Roman" panose="02020603050405020304" pitchFamily="18" charset="0"/>
              </a:rPr>
              <a:t>Nonmaskable interrupts</a:t>
            </a:r>
            <a:r>
              <a:rPr lang="en-US" sz="2400" b="0" i="0" dirty="0">
                <a:solidFill>
                  <a:srgbClr val="000000"/>
                </a:solidFill>
                <a:effectLst/>
                <a:latin typeface="Times New Roman" panose="02020603050405020304" pitchFamily="18" charset="0"/>
                <a:cs typeface="Times New Roman" panose="02020603050405020304" pitchFamily="18" charset="0"/>
              </a:rPr>
              <a:t>, which are signalled via the </a:t>
            </a:r>
            <a:r>
              <a:rPr lang="en-US" sz="2400" b="1" i="0" dirty="0">
                <a:solidFill>
                  <a:srgbClr val="C00000"/>
                </a:solidFill>
                <a:effectLst/>
                <a:latin typeface="Times New Roman" panose="02020603050405020304" pitchFamily="18" charset="0"/>
                <a:cs typeface="Times New Roman" panose="02020603050405020304" pitchFamily="18" charset="0"/>
              </a:rPr>
              <a:t>NMI</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(Non-Maskable Interrupt) pin.</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1" dirty="0">
                <a:solidFill>
                  <a:srgbClr val="7030A0"/>
                </a:solidFill>
                <a:latin typeface="Times New Roman" panose="02020603050405020304" pitchFamily="18" charset="0"/>
                <a:cs typeface="Times New Roman" panose="02020603050405020304" pitchFamily="18" charset="0"/>
              </a:rPr>
              <a:t>Software-generated interrupts </a:t>
            </a:r>
          </a:p>
          <a:p>
            <a:pPr algn="just"/>
            <a:r>
              <a:rPr lang="en-US" sz="2400" b="0" i="0" dirty="0">
                <a:solidFill>
                  <a:srgbClr val="223344"/>
                </a:solidFill>
                <a:effectLst/>
                <a:latin typeface="Times New Roman" panose="02020603050405020304" pitchFamily="18" charset="0"/>
                <a:cs typeface="Times New Roman" panose="02020603050405020304" pitchFamily="18" charset="0"/>
              </a:rPr>
              <a:t>Software interrupts are initiated by executing the interrupt instruction </a:t>
            </a:r>
            <a:r>
              <a:rPr lang="en-US" sz="2400" b="1" i="0" dirty="0">
                <a:solidFill>
                  <a:srgbClr val="0000FF"/>
                </a:solidFill>
                <a:effectLst/>
                <a:latin typeface="Times New Roman" panose="02020603050405020304" pitchFamily="18" charset="0"/>
                <a:cs typeface="Times New Roman" panose="02020603050405020304" pitchFamily="18" charset="0"/>
              </a:rPr>
              <a:t>INT </a:t>
            </a:r>
            <a:r>
              <a:rPr lang="en-US" sz="2400" b="0" i="0" dirty="0">
                <a:solidFill>
                  <a:srgbClr val="223344"/>
                </a:solidFill>
                <a:effectLst/>
                <a:latin typeface="Times New Roman" panose="02020603050405020304" pitchFamily="18" charset="0"/>
                <a:cs typeface="Times New Roman" panose="02020603050405020304" pitchFamily="18" charset="0"/>
              </a:rPr>
              <a:t>in a program. Software interrupts are mainly used in accessing </a:t>
            </a:r>
            <a:r>
              <a:rPr lang="en-US" sz="2400" b="1" i="0" dirty="0">
                <a:solidFill>
                  <a:srgbClr val="C00000"/>
                </a:solidFill>
                <a:effectLst/>
                <a:latin typeface="Times New Roman" panose="02020603050405020304" pitchFamily="18" charset="0"/>
                <a:cs typeface="Times New Roman" panose="02020603050405020304" pitchFamily="18" charset="0"/>
              </a:rPr>
              <a:t>I/O devices </a:t>
            </a:r>
            <a:r>
              <a:rPr lang="en-US" sz="2400" b="0" i="0" dirty="0">
                <a:solidFill>
                  <a:srgbClr val="223344"/>
                </a:solidFill>
                <a:effectLst/>
                <a:latin typeface="Times New Roman" panose="02020603050405020304" pitchFamily="18" charset="0"/>
                <a:cs typeface="Times New Roman" panose="02020603050405020304" pitchFamily="18" charset="0"/>
              </a:rPr>
              <a:t>such as the </a:t>
            </a:r>
            <a:r>
              <a:rPr lang="en-US" sz="2400" b="1" i="0" dirty="0">
                <a:solidFill>
                  <a:srgbClr val="223344"/>
                </a:solidFill>
                <a:effectLst/>
                <a:latin typeface="Times New Roman" panose="02020603050405020304" pitchFamily="18" charset="0"/>
                <a:cs typeface="Times New Roman" panose="02020603050405020304" pitchFamily="18" charset="0"/>
              </a:rPr>
              <a:t>keyboard, printer, screen, disk drive</a:t>
            </a:r>
            <a:r>
              <a:rPr lang="en-US" sz="2400" b="0" i="0" dirty="0">
                <a:solidFill>
                  <a:srgbClr val="223344"/>
                </a:solidFill>
                <a:effectLst/>
                <a:latin typeface="Times New Roman" panose="02020603050405020304" pitchFamily="18" charset="0"/>
                <a:cs typeface="Times New Roman" panose="02020603050405020304" pitchFamily="18" charset="0"/>
              </a:rPr>
              <a:t> etc. </a:t>
            </a:r>
            <a:r>
              <a:rPr lang="en-US" sz="2400" dirty="0">
                <a:latin typeface="Times New Roman" panose="02020603050405020304" pitchFamily="18" charset="0"/>
                <a:cs typeface="Times New Roman" panose="02020603050405020304" pitchFamily="18" charset="0"/>
              </a:rPr>
              <a:t>If vector number </a:t>
            </a:r>
            <a:r>
              <a:rPr lang="en-US" sz="2400" b="1" dirty="0">
                <a:solidFill>
                  <a:schemeClr val="accent3">
                    <a:lumMod val="50000"/>
                  </a:schemeClr>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(the NMI vector) is used in this instruction, the NMI interrupt handler is called, but the processor’s NMI-handling hardware is not activated.</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87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1DB81AF-2DEA-4376-85D1-A5416BE01874}" type="datetime1">
              <a:rPr lang="en-US" smtClean="0"/>
              <a:t>6/4/23</a:t>
            </a:fld>
            <a:endParaRPr lang="en-US"/>
          </a:p>
        </p:txBody>
      </p:sp>
      <p:sp>
        <p:nvSpPr>
          <p:cNvPr id="3" name="Footer Placeholder 2"/>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sp>
        <p:nvSpPr>
          <p:cNvPr id="4" name="Slide Number Placeholder 3"/>
          <p:cNvSpPr>
            <a:spLocks noGrp="1"/>
          </p:cNvSpPr>
          <p:nvPr>
            <p:ph type="sldNum" sz="quarter" idx="12"/>
          </p:nvPr>
        </p:nvSpPr>
        <p:spPr/>
        <p:txBody>
          <a:bodyPr/>
          <a:lstStyle/>
          <a:p>
            <a:pPr>
              <a:defRPr/>
            </a:pPr>
            <a:fld id="{CE580979-07AE-46CF-A011-ACF76BAB6D4D}" type="slidenum">
              <a:rPr lang="en-US" smtClean="0"/>
              <a:pPr>
                <a:defRPr/>
              </a:pPr>
              <a:t>47</a:t>
            </a:fld>
            <a:endParaRPr lang="en-US"/>
          </a:p>
        </p:txBody>
      </p:sp>
      <p:pic>
        <p:nvPicPr>
          <p:cNvPr id="5" name="Picture 4"/>
          <p:cNvPicPr>
            <a:picLocks noChangeAspect="1"/>
          </p:cNvPicPr>
          <p:nvPr/>
        </p:nvPicPr>
        <p:blipFill>
          <a:blip r:embed="rId2"/>
          <a:stretch>
            <a:fillRect/>
          </a:stretch>
        </p:blipFill>
        <p:spPr>
          <a:xfrm>
            <a:off x="1376362" y="130628"/>
            <a:ext cx="9439275" cy="6139543"/>
          </a:xfrm>
          <a:prstGeom prst="rect">
            <a:avLst/>
          </a:prstGeom>
        </p:spPr>
      </p:pic>
      <p:pic>
        <p:nvPicPr>
          <p:cNvPr id="6"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Rectangle 6"/>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506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77156"/>
            <a:ext cx="7138849" cy="665162"/>
          </a:xfrm>
        </p:spPr>
        <p:txBody>
          <a:bodyPr>
            <a:noAutofit/>
          </a:bodyPr>
          <a:lstStyle/>
          <a:p>
            <a:r>
              <a:rPr lang="en-US" sz="4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Sources of the</a:t>
            </a:r>
            <a:r>
              <a:rPr lang="en-US" sz="4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Exceptions</a:t>
            </a:r>
            <a:endParaRPr lang="en-US"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AA099589-B437-406C-9907-93F239185799}"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48</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957182" y="785408"/>
            <a:ext cx="10866026" cy="575542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processor receives exceptions from three sources: </a:t>
            </a:r>
          </a:p>
          <a:p>
            <a:pPr algn="just"/>
            <a:r>
              <a:rPr lang="en-US" sz="2800" dirty="0">
                <a:solidFill>
                  <a:srgbClr val="7030A0"/>
                </a:solidFill>
                <a:latin typeface="Times New Roman" panose="02020603050405020304" pitchFamily="18" charset="0"/>
                <a:cs typeface="Times New Roman" panose="02020603050405020304" pitchFamily="18" charset="0"/>
              </a:rPr>
              <a:t>•   Processor-detected program-error exceptions.</a:t>
            </a:r>
          </a:p>
          <a:p>
            <a:pPr marL="342900" indent="-342900" algn="just">
              <a:buFont typeface="Arial" panose="020B0604020202020204" pitchFamily="34" charset="0"/>
              <a:buChar char="•"/>
            </a:pPr>
            <a:r>
              <a:rPr lang="en-US" sz="2800" dirty="0">
                <a:solidFill>
                  <a:srgbClr val="7030A0"/>
                </a:solidFill>
                <a:latin typeface="Times New Roman" panose="02020603050405020304" pitchFamily="18" charset="0"/>
                <a:cs typeface="Times New Roman" panose="02020603050405020304" pitchFamily="18" charset="0"/>
              </a:rPr>
              <a:t>Software-generated exceptions. </a:t>
            </a:r>
          </a:p>
          <a:p>
            <a:pPr algn="just"/>
            <a:r>
              <a:rPr lang="en-US" sz="2800" dirty="0">
                <a:solidFill>
                  <a:srgbClr val="7030A0"/>
                </a:solidFill>
                <a:latin typeface="Times New Roman" panose="02020603050405020304" pitchFamily="18" charset="0"/>
                <a:cs typeface="Times New Roman" panose="02020603050405020304" pitchFamily="18" charset="0"/>
              </a:rPr>
              <a:t>•   Machine-check exceptions</a:t>
            </a:r>
            <a:r>
              <a:rPr lang="en-US" sz="2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Processor-detected program-error exceptions:</a:t>
            </a:r>
            <a:r>
              <a:rPr lang="en-US" sz="2800" dirty="0">
                <a:latin typeface="Times New Roman" panose="02020603050405020304" pitchFamily="18" charset="0"/>
                <a:cs typeface="Times New Roman" panose="02020603050405020304" pitchFamily="18" charset="0"/>
              </a:rPr>
              <a:t> The processor generates one or more exceptions when it detects program errors during the execution in an application program or the operating system or executive.</a:t>
            </a:r>
            <a:endParaRPr lang="en-US" sz="2800"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800" b="0" i="0" dirty="0">
                <a:solidFill>
                  <a:srgbClr val="000000"/>
                </a:solidFill>
                <a:effectLst/>
                <a:latin typeface="Times New Roman" panose="02020603050405020304" pitchFamily="18" charset="0"/>
                <a:cs typeface="Times New Roman" panose="02020603050405020304" pitchFamily="18" charset="0"/>
              </a:rPr>
              <a:t>These are further classified as </a:t>
            </a:r>
            <a:r>
              <a:rPr lang="en-US" sz="3200" b="1" dirty="0">
                <a:solidFill>
                  <a:srgbClr val="C00000"/>
                </a:solidFill>
                <a:latin typeface="Times New Roman" panose="02020603050405020304" pitchFamily="18" charset="0"/>
                <a:cs typeface="Times New Roman" panose="02020603050405020304" pitchFamily="18" charset="0"/>
              </a:rPr>
              <a:t>F</a:t>
            </a:r>
            <a:r>
              <a:rPr lang="en-US" sz="3200" b="1" i="0" dirty="0">
                <a:solidFill>
                  <a:srgbClr val="C00000"/>
                </a:solidFill>
                <a:effectLst/>
                <a:latin typeface="Times New Roman" panose="02020603050405020304" pitchFamily="18" charset="0"/>
                <a:cs typeface="Times New Roman" panose="02020603050405020304" pitchFamily="18" charset="0"/>
              </a:rPr>
              <a:t>aults, Traps, </a:t>
            </a:r>
            <a:r>
              <a:rPr lang="en-US" sz="3200" b="1" i="0" dirty="0">
                <a:effectLst/>
                <a:latin typeface="Times New Roman" panose="02020603050405020304" pitchFamily="18" charset="0"/>
                <a:cs typeface="Times New Roman" panose="02020603050405020304" pitchFamily="18" charset="0"/>
              </a:rPr>
              <a:t>and</a:t>
            </a:r>
            <a:r>
              <a:rPr lang="en-US" sz="3200" b="1" i="0" dirty="0">
                <a:solidFill>
                  <a:srgbClr val="C00000"/>
                </a:solidFill>
                <a:effectLst/>
                <a:latin typeface="Times New Roman" panose="02020603050405020304" pitchFamily="18" charset="0"/>
                <a:cs typeface="Times New Roman" panose="02020603050405020304" pitchFamily="18" charset="0"/>
              </a:rPr>
              <a:t> Aborts.</a:t>
            </a:r>
          </a:p>
          <a:p>
            <a:pPr marL="342900" indent="-342900" algn="just">
              <a:buFont typeface="Wingdings" panose="05000000000000000000"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Software-generated exceptions: </a:t>
            </a:r>
            <a:r>
              <a:rPr lang="en-US" sz="2800" dirty="0">
                <a:latin typeface="Times New Roman" panose="02020603050405020304" pitchFamily="18" charset="0"/>
                <a:cs typeface="Times New Roman" panose="02020603050405020304" pitchFamily="18" charset="0"/>
              </a:rPr>
              <a:t>The INT 0, INT 3, and BOUND instructions permit exceptions to be generated in software. These instructions allow checks for exception conditions to be per</a:t>
            </a:r>
            <a:endParaRPr lang="en-US" sz="2800" b="0" i="0" dirty="0">
              <a:solidFill>
                <a:srgbClr val="00B050"/>
              </a:solidFill>
              <a:effectLst/>
              <a:latin typeface="Times New Roman" panose="02020603050405020304" pitchFamily="18" charset="0"/>
              <a:cs typeface="Times New Roman" panose="02020603050405020304" pitchFamily="18" charset="0"/>
            </a:endParaRPr>
          </a:p>
          <a:p>
            <a:pPr algn="just"/>
            <a:endParaRPr lang="en-US" sz="2800" b="0" i="0" dirty="0">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94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1233" y="153400"/>
            <a:ext cx="10724923" cy="665162"/>
          </a:xfrm>
        </p:spPr>
        <p:txBody>
          <a:bodyPr>
            <a:noAutofit/>
          </a:bodyPr>
          <a:lstStyle/>
          <a:p>
            <a:pPr>
              <a:lnSpc>
                <a:spcPct val="100000"/>
              </a:lnSpc>
              <a:spcBef>
                <a:spcPts val="0"/>
              </a:spcBef>
              <a:spcAft>
                <a:spcPts val="0"/>
              </a:spcAft>
            </a:pPr>
            <a:r>
              <a:rPr lang="en-US" sz="5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Sources of the</a:t>
            </a:r>
            <a:r>
              <a:rPr lang="en-US" sz="5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Exceptions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cont-</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478892E3-8F5B-4FE4-96D3-FD9067D76056}"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49</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1096962" y="937580"/>
            <a:ext cx="10515917" cy="5016758"/>
          </a:xfrm>
          <a:prstGeom prst="rect">
            <a:avLst/>
          </a:prstGeom>
          <a:noFill/>
        </p:spPr>
        <p:txBody>
          <a:bodyPr wrap="square">
            <a:spAutoFit/>
          </a:bodyPr>
          <a:lstStyle/>
          <a:p>
            <a:pPr algn="just">
              <a:spcBef>
                <a:spcPts val="0"/>
              </a:spcBef>
              <a:spcAft>
                <a:spcPts val="0"/>
              </a:spcAft>
              <a:buFont typeface="Wingdings" panose="05000000000000000000" pitchFamily="2" charset="2"/>
              <a:buChar char="Ø"/>
            </a:pPr>
            <a:r>
              <a:rPr lang="en-US" sz="4000" dirty="0">
                <a:solidFill>
                  <a:srgbClr val="C00000"/>
                </a:solidFill>
                <a:latin typeface="Times New Roman" panose="02020603050405020304" pitchFamily="18" charset="0"/>
                <a:cs typeface="Times New Roman" panose="02020603050405020304" pitchFamily="18" charset="0"/>
              </a:rPr>
              <a:t>Machine-check exceptions: </a:t>
            </a:r>
          </a:p>
          <a:p>
            <a:pPr algn="just">
              <a:spcBef>
                <a:spcPts val="0"/>
              </a:spcBef>
              <a:spcAft>
                <a:spcPts val="0"/>
              </a:spcAft>
            </a:pPr>
            <a:r>
              <a:rPr lang="en-US" sz="4000" dirty="0">
                <a:latin typeface="Times New Roman" panose="02020603050405020304" pitchFamily="18" charset="0"/>
                <a:cs typeface="Times New Roman" panose="02020603050405020304" pitchFamily="18" charset="0"/>
              </a:rPr>
              <a:t>The P6 family and Pentium processors provide both internal and external machine-check mechanisms for checking the operation of the internal chip hardware and bus transactions.</a:t>
            </a:r>
            <a:r>
              <a:rPr lang="en-IN" sz="4000" dirty="0">
                <a:latin typeface="Times New Roman" panose="02020603050405020304" pitchFamily="18" charset="0"/>
                <a:cs typeface="Times New Roman" panose="02020603050405020304" pitchFamily="18" charset="0"/>
              </a:rPr>
              <a:t> </a:t>
            </a:r>
            <a:r>
              <a:rPr lang="en-IN" sz="4000" dirty="0">
                <a:solidFill>
                  <a:srgbClr val="00B050"/>
                </a:solidFill>
                <a:latin typeface="Times New Roman" panose="02020603050405020304" pitchFamily="18" charset="0"/>
                <a:cs typeface="Times New Roman" panose="02020603050405020304" pitchFamily="18" charset="0"/>
              </a:rPr>
              <a:t>“Interrupt 18 (Machine-Check Exception (#MC)”)</a:t>
            </a:r>
            <a:endParaRPr lang="en-US" sz="4000" dirty="0">
              <a:solidFill>
                <a:srgbClr val="00B050"/>
              </a:solidFill>
              <a:latin typeface="Times New Roman" panose="02020603050405020304" pitchFamily="18" charset="0"/>
              <a:cs typeface="Times New Roman" panose="02020603050405020304" pitchFamily="18" charset="0"/>
            </a:endParaRPr>
          </a:p>
          <a:p>
            <a:pPr algn="just">
              <a:spcBef>
                <a:spcPts val="0"/>
              </a:spcBef>
              <a:spcAft>
                <a:spcPts val="0"/>
              </a:spcAft>
            </a:pPr>
            <a:endParaRPr lang="en-US" sz="40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4000" b="0" i="0" dirty="0">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6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3" name="Google Shape;163;p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6BBB6B8-5DAD-42AA-9BBE-2CF20D46A4B3}" type="datetime1">
              <a:rPr lang="en-US" sz="1050" b="1" smtClean="0">
                <a:solidFill>
                  <a:srgbClr val="000000"/>
                </a:solidFill>
                <a:latin typeface="Times New Roman" panose="02020603050405020304" pitchFamily="18" charset="0"/>
                <a:cs typeface="Times New Roman" panose="02020603050405020304" pitchFamily="18" charset="0"/>
                <a:sym typeface="Times New Roman"/>
              </a:rPr>
              <a:t>6/4/23</a:t>
            </a:fld>
            <a:endParaRPr sz="1050" b="1">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64" name="Google Shape;164;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a:latin typeface="Times New Roman" panose="02020603050405020304" pitchFamily="18" charset="0"/>
              <a:cs typeface="Times New Roman" panose="02020603050405020304" pitchFamily="18" charset="0"/>
            </a:endParaRPr>
          </a:p>
        </p:txBody>
      </p:sp>
      <p:sp>
        <p:nvSpPr>
          <p:cNvPr id="170" name="Google Shape;17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161" name="Google Shape;161;p5"/>
          <p:cNvSpPr txBox="1">
            <a:spLocks noGrp="1"/>
          </p:cNvSpPr>
          <p:nvPr>
            <p:ph type="title" idx="4294967295"/>
          </p:nvPr>
        </p:nvSpPr>
        <p:spPr>
          <a:xfrm>
            <a:off x="146051" y="183727"/>
            <a:ext cx="9377362" cy="9683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dirty="0">
                <a:solidFill>
                  <a:srgbClr val="C00000"/>
                </a:solidFill>
                <a:latin typeface="Times New Roman" panose="02020603050405020304" pitchFamily="18" charset="0"/>
                <a:ea typeface="Arial"/>
                <a:cs typeface="Times New Roman" panose="02020603050405020304" pitchFamily="18" charset="0"/>
                <a:sym typeface="Arial"/>
              </a:rPr>
              <a:t>Syllabus</a:t>
            </a:r>
            <a:endParaRPr dirty="0">
              <a:solidFill>
                <a:srgbClr val="C00000"/>
              </a:solidFill>
              <a:latin typeface="Times New Roman" panose="02020603050405020304" pitchFamily="18" charset="0"/>
              <a:cs typeface="Times New Roman" panose="02020603050405020304" pitchFamily="18" charset="0"/>
            </a:endParaRPr>
          </a:p>
        </p:txBody>
      </p:sp>
      <p:sp>
        <p:nvSpPr>
          <p:cNvPr id="165" name="Google Shape;165;p5"/>
          <p:cNvSpPr/>
          <p:nvPr/>
        </p:nvSpPr>
        <p:spPr>
          <a:xfrm>
            <a:off x="119855" y="328351"/>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66" name="Google Shape;166;p5"/>
          <p:cNvCxnSpPr/>
          <p:nvPr/>
        </p:nvCxnSpPr>
        <p:spPr>
          <a:xfrm rot="10800000" flipH="1">
            <a:off x="0" y="1171713"/>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67" name="Google Shape;167;p5"/>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Arial"/>
              <a:cs typeface="Times New Roman" panose="02020603050405020304" pitchFamily="18" charset="0"/>
              <a:sym typeface="Arial"/>
            </a:endParaRPr>
          </a:p>
        </p:txBody>
      </p:sp>
      <p:cxnSp>
        <p:nvCxnSpPr>
          <p:cNvPr id="168" name="Google Shape;168;p5"/>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69" name="Google Shape;169;p5"/>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3" name="Rectangle 2"/>
          <p:cNvSpPr/>
          <p:nvPr/>
        </p:nvSpPr>
        <p:spPr>
          <a:xfrm>
            <a:off x="944560" y="1322766"/>
            <a:ext cx="10798949" cy="3970318"/>
          </a:xfrm>
          <a:prstGeom prst="rect">
            <a:avLst/>
          </a:prstGeom>
        </p:spPr>
        <p:txBody>
          <a:bodyPr wrap="square">
            <a:spAutoFit/>
          </a:bodyPr>
          <a:lstStyle/>
          <a:p>
            <a:pPr algn="just"/>
            <a:r>
              <a:rPr lang="en-GB" sz="3200" b="1" dirty="0">
                <a:solidFill>
                  <a:srgbClr val="FF0000"/>
                </a:solidFill>
                <a:latin typeface="Times New Roman" panose="02020603050405020304" pitchFamily="18" charset="0"/>
                <a:cs typeface="Times New Roman" panose="02020603050405020304" pitchFamily="18" charset="0"/>
              </a:rPr>
              <a:t>Unit 5: Pentium Task Management and Interrupt handling: </a:t>
            </a:r>
          </a:p>
          <a:p>
            <a:pPr algn="just"/>
            <a:r>
              <a:rPr lang="en-GB" sz="3200" b="1" dirty="0">
                <a:latin typeface="Times New Roman" panose="02020603050405020304" pitchFamily="18" charset="0"/>
                <a:cs typeface="Times New Roman" panose="02020603050405020304" pitchFamily="18" charset="0"/>
              </a:rPr>
              <a:t>Task Management, support registers, related data structures, Task switching. </a:t>
            </a:r>
          </a:p>
          <a:p>
            <a:pPr algn="just"/>
            <a:r>
              <a:rPr lang="en-GB" sz="3200" b="1" dirty="0">
                <a:latin typeface="Times New Roman" panose="02020603050405020304" pitchFamily="18" charset="0"/>
                <a:cs typeface="Times New Roman" panose="02020603050405020304" pitchFamily="18" charset="0"/>
              </a:rPr>
              <a:t>Interrupt and Exception Overview.</a:t>
            </a:r>
          </a:p>
          <a:p>
            <a:pPr algn="just"/>
            <a:r>
              <a:rPr lang="en-GB" sz="3200" b="1" dirty="0">
                <a:latin typeface="Times New Roman" panose="02020603050405020304" pitchFamily="18" charset="0"/>
                <a:cs typeface="Times New Roman" panose="02020603050405020304" pitchFamily="18" charset="0"/>
              </a:rPr>
              <a:t>Sources of Interrupts &amp; exceptions, </a:t>
            </a:r>
            <a:r>
              <a:rPr lang="en-GB" sz="2800" b="1" dirty="0">
                <a:latin typeface="Times New Roman" panose="02020603050405020304" pitchFamily="18" charset="0"/>
                <a:cs typeface="Times New Roman" panose="02020603050405020304" pitchFamily="18" charset="0"/>
              </a:rPr>
              <a:t>Exception and Interrupt Vectors. </a:t>
            </a:r>
          </a:p>
          <a:p>
            <a:pPr algn="just"/>
            <a:r>
              <a:rPr lang="en-GB" sz="3200" b="1" dirty="0">
                <a:latin typeface="Times New Roman" panose="02020603050405020304" pitchFamily="18" charset="0"/>
                <a:cs typeface="Times New Roman" panose="02020603050405020304" pitchFamily="18" charset="0"/>
              </a:rPr>
              <a:t>Interrupt Descriptor Table (IDT), IDT Descriptors.</a:t>
            </a:r>
          </a:p>
          <a:p>
            <a:pPr algn="just"/>
            <a:r>
              <a:rPr lang="en-GB" sz="3200" b="1" dirty="0">
                <a:latin typeface="Times New Roman" panose="02020603050405020304" pitchFamily="18" charset="0"/>
                <a:cs typeface="Times New Roman" panose="02020603050405020304" pitchFamily="18" charset="0"/>
              </a:rPr>
              <a:t>Exception- or Interrupt-Handler Procedures 	</a:t>
            </a:r>
          </a:p>
        </p:txBody>
      </p:sp>
    </p:spTree>
    <p:extLst>
      <p:ext uri="{BB962C8B-B14F-4D97-AF65-F5344CB8AC3E}">
        <p14:creationId xmlns:p14="http://schemas.microsoft.com/office/powerpoint/2010/main" val="3506825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77156"/>
            <a:ext cx="7138849" cy="665162"/>
          </a:xfrm>
        </p:spPr>
        <p:txBody>
          <a:bodyPr>
            <a:noAutofit/>
          </a:bodyPr>
          <a:lstStyle/>
          <a:p>
            <a:r>
              <a:rPr lang="en-IN" b="1" dirty="0">
                <a:solidFill>
                  <a:srgbClr val="C00000"/>
                </a:solidFill>
                <a:latin typeface="Times New Roman" panose="02020603050405020304" pitchFamily="18" charset="0"/>
                <a:cs typeface="Times New Roman" panose="02020603050405020304" pitchFamily="18" charset="0"/>
              </a:rPr>
              <a:t>Exception Classifications</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BC1F2B0D-17C0-4DF2-9C34-5EAC6F7CAD66}"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50</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957182" y="771509"/>
            <a:ext cx="10735398" cy="646946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Exceptions are classified as </a:t>
            </a:r>
            <a:r>
              <a:rPr lang="en-US" sz="2800" dirty="0">
                <a:solidFill>
                  <a:srgbClr val="00B050"/>
                </a:solidFill>
                <a:latin typeface="Times New Roman" panose="02020603050405020304" pitchFamily="18" charset="0"/>
                <a:cs typeface="Times New Roman" panose="02020603050405020304" pitchFamily="18" charset="0"/>
              </a:rPr>
              <a:t>faults, traps, or aborts </a:t>
            </a:r>
            <a:r>
              <a:rPr lang="en-US" sz="2800" dirty="0">
                <a:latin typeface="Times New Roman" panose="02020603050405020304" pitchFamily="18" charset="0"/>
                <a:cs typeface="Times New Roman" panose="02020603050405020304" pitchFamily="18" charset="0"/>
              </a:rPr>
              <a:t>depending on the way they are reported and whether the instruction that caused the exception can be restarted.</a:t>
            </a:r>
          </a:p>
          <a:p>
            <a:pPr marL="457200" indent="-457200" algn="just">
              <a:buFont typeface="Wingdings" panose="05000000000000000000" pitchFamily="2" charset="2"/>
              <a:buChar char="Ø"/>
            </a:pPr>
            <a:r>
              <a:rPr lang="en-US" sz="2800" b="1" i="0" dirty="0">
                <a:solidFill>
                  <a:srgbClr val="C00000"/>
                </a:solidFill>
                <a:effectLst/>
                <a:latin typeface="Times New Roman" panose="02020603050405020304" pitchFamily="18" charset="0"/>
                <a:cs typeface="Times New Roman" panose="02020603050405020304" pitchFamily="18" charset="0"/>
              </a:rPr>
              <a:t>1. Trap </a:t>
            </a:r>
          </a:p>
          <a:p>
            <a:pPr algn="just"/>
            <a:r>
              <a:rPr lang="en-US" sz="2400" dirty="0">
                <a:latin typeface="Times New Roman" panose="02020603050405020304" pitchFamily="18" charset="0"/>
                <a:cs typeface="Times New Roman" panose="02020603050405020304" pitchFamily="18" charset="0"/>
              </a:rPr>
              <a:t>A trap is an exception that is reported immediately following the execution of the trapping instruction. Traps allow execution of a program or task to be continued </a:t>
            </a:r>
            <a:r>
              <a:rPr lang="en-US" sz="2400" b="1" dirty="0">
                <a:solidFill>
                  <a:srgbClr val="002060"/>
                </a:solidFill>
                <a:latin typeface="Times New Roman" panose="02020603050405020304" pitchFamily="18" charset="0"/>
                <a:cs typeface="Times New Roman" panose="02020603050405020304" pitchFamily="18" charset="0"/>
              </a:rPr>
              <a:t>without loss of program continuity</a:t>
            </a:r>
            <a:r>
              <a:rPr lang="en-US" sz="2400" b="1" dirty="0">
                <a:latin typeface="Times New Roman" panose="02020603050405020304" pitchFamily="18" charset="0"/>
                <a:cs typeface="Times New Roman" panose="02020603050405020304" pitchFamily="18" charset="0"/>
              </a:rPr>
              <a:t>. (e.g. breakpoint, division by zero, invalid memory access). </a:t>
            </a:r>
            <a:r>
              <a:rPr lang="en-US" sz="2400" b="1" dirty="0">
                <a:solidFill>
                  <a:srgbClr val="002060"/>
                </a:solidFill>
                <a:latin typeface="Times New Roman" panose="02020603050405020304" pitchFamily="18" charset="0"/>
                <a:cs typeface="Times New Roman" panose="02020603050405020304" pitchFamily="18" charset="0"/>
              </a:rPr>
              <a:t>The main use of traps is for debugging purposes.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role of the interrupt signal in this case is to notify the  debugger that a specific instruction has been executed (for instance, a breakpoint has been reached within a program).</a:t>
            </a:r>
          </a:p>
          <a:p>
            <a:pPr marL="0" indent="0" algn="just">
              <a:lnSpc>
                <a:spcPct val="80000"/>
              </a:lnSpc>
              <a:buNone/>
            </a:pPr>
            <a:r>
              <a:rPr lang="en-US" sz="2800" dirty="0">
                <a:solidFill>
                  <a:srgbClr val="002060"/>
                </a:solidFill>
                <a:latin typeface="Times New Roman" panose="02020603050405020304" pitchFamily="18" charset="0"/>
                <a:cs typeface="Times New Roman" panose="02020603050405020304" pitchFamily="18" charset="0"/>
              </a:rPr>
              <a:t>Example </a:t>
            </a:r>
          </a:p>
          <a:p>
            <a:pPr algn="just"/>
            <a:r>
              <a:rPr lang="en-US" sz="2800" dirty="0">
                <a:solidFill>
                  <a:srgbClr val="FF0000"/>
                </a:solidFill>
                <a:latin typeface="Times New Roman" panose="02020603050405020304" pitchFamily="18" charset="0"/>
                <a:cs typeface="Times New Roman" panose="02020603050405020304" pitchFamily="18" charset="0"/>
              </a:rPr>
              <a:t>INT 3 :  Breakpoint</a:t>
            </a:r>
          </a:p>
          <a:p>
            <a:pPr algn="just"/>
            <a:r>
              <a:rPr lang="en-US" sz="2800" dirty="0">
                <a:solidFill>
                  <a:srgbClr val="FF0000"/>
                </a:solidFill>
                <a:latin typeface="Times New Roman" panose="02020603050405020304" pitchFamily="18" charset="0"/>
                <a:cs typeface="Times New Roman" panose="02020603050405020304" pitchFamily="18" charset="0"/>
              </a:rPr>
              <a:t>INT 4:  Overflow</a:t>
            </a:r>
          </a:p>
          <a:p>
            <a:pPr algn="just" fontAlgn="base">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endParaRPr lang="en-US" sz="2800" b="0" i="0" dirty="0">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41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77156"/>
            <a:ext cx="7138849" cy="665162"/>
          </a:xfrm>
        </p:spPr>
        <p:txBody>
          <a:bodyPr>
            <a:noAutofit/>
          </a:bodyPr>
          <a:lstStyle/>
          <a:p>
            <a:pPr>
              <a:lnSpc>
                <a:spcPct val="100000"/>
              </a:lnSpc>
              <a:spcBef>
                <a:spcPts val="0"/>
              </a:spcBef>
              <a:spcAft>
                <a:spcPts val="0"/>
              </a:spcAft>
            </a:pPr>
            <a:r>
              <a:rPr lang="en-IN" b="1" dirty="0">
                <a:solidFill>
                  <a:srgbClr val="C00000"/>
                </a:solidFill>
                <a:latin typeface="Times New Roman" panose="02020603050405020304" pitchFamily="18" charset="0"/>
                <a:cs typeface="Times New Roman" panose="02020603050405020304" pitchFamily="18" charset="0"/>
              </a:rPr>
              <a:t>Exception Classifications</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93235DB5-DF97-433D-A4EF-5EB4631FC606}"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51</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891202" y="873332"/>
            <a:ext cx="10930684" cy="5570756"/>
          </a:xfrm>
          <a:prstGeom prst="rect">
            <a:avLst/>
          </a:prstGeom>
          <a:noFill/>
        </p:spPr>
        <p:txBody>
          <a:bodyPr wrap="square">
            <a:spAutoFit/>
          </a:bodyPr>
          <a:lstStyle/>
          <a:p>
            <a:pPr algn="l" fontAlgn="base">
              <a:spcBef>
                <a:spcPts val="0"/>
              </a:spcBef>
              <a:spcAft>
                <a:spcPts val="0"/>
              </a:spcAft>
              <a:buFont typeface="Wingdings" panose="05000000000000000000" pitchFamily="2" charset="2"/>
              <a:buChar char="Ø"/>
            </a:pPr>
            <a:r>
              <a:rPr lang="en-US" sz="3200" b="1" i="0" dirty="0">
                <a:solidFill>
                  <a:srgbClr val="C00000"/>
                </a:solidFill>
                <a:effectLst/>
                <a:latin typeface="Times New Roman" panose="02020603050405020304" pitchFamily="18" charset="0"/>
                <a:cs typeface="Times New Roman" panose="02020603050405020304" pitchFamily="18" charset="0"/>
              </a:rPr>
              <a:t>2. Fault –</a:t>
            </a:r>
            <a:br>
              <a:rPr lang="en-US" sz="3200" b="0" i="0" dirty="0">
                <a:solidFill>
                  <a:srgbClr val="C00000"/>
                </a:solidFill>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fault is an exception that can generally be corrected and that, once corrected, allows </a:t>
            </a:r>
            <a:r>
              <a:rPr lang="en-US" sz="2400" b="1" dirty="0">
                <a:solidFill>
                  <a:srgbClr val="002060"/>
                </a:solidFill>
                <a:latin typeface="Times New Roman" panose="02020603050405020304" pitchFamily="18" charset="0"/>
                <a:cs typeface="Times New Roman" panose="02020603050405020304" pitchFamily="18" charset="0"/>
              </a:rPr>
              <a:t>the program to be restarted with no loss of continuity.</a:t>
            </a:r>
          </a:p>
          <a:p>
            <a:pPr algn="l" fontAlgn="base">
              <a:spcBef>
                <a:spcPts val="0"/>
              </a:spcBef>
              <a:spcAft>
                <a:spcPts val="0"/>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They are detected before an error occurs. </a:t>
            </a:r>
            <a:r>
              <a:rPr lang="en-US" sz="2400" dirty="0">
                <a:latin typeface="Times New Roman" panose="02020603050405020304" pitchFamily="18" charset="0"/>
                <a:cs typeface="Times New Roman" panose="02020603050405020304" pitchFamily="18" charset="0"/>
              </a:rPr>
              <a:t>The faulting instruction can be restarted. Can generally be corrected; once corrected, the program is allowed to restart with no loss of continuity. </a:t>
            </a:r>
          </a:p>
          <a:p>
            <a:pPr>
              <a:spcBef>
                <a:spcPts val="0"/>
              </a:spcBef>
              <a:spcAft>
                <a:spcPts val="0"/>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saved value of EIP is the address of the instruction that caused the fault, and hence that instruction can be resumed when the exception handler terminates.</a:t>
            </a:r>
          </a:p>
          <a:p>
            <a:pPr>
              <a:spcBef>
                <a:spcPts val="0"/>
              </a:spcBef>
              <a:spcAft>
                <a:spcPts val="0"/>
              </a:spcAft>
              <a:buNone/>
            </a:pPr>
            <a:r>
              <a:rPr lang="en-US" sz="2400" dirty="0">
                <a:solidFill>
                  <a:srgbClr val="FF0000"/>
                </a:solidFill>
                <a:latin typeface="Times New Roman" panose="02020603050405020304" pitchFamily="18" charset="0"/>
                <a:cs typeface="Times New Roman" panose="02020603050405020304" pitchFamily="18" charset="0"/>
              </a:rPr>
              <a:t>Example </a:t>
            </a:r>
          </a:p>
          <a:p>
            <a:pPr>
              <a:spcBef>
                <a:spcPts val="0"/>
              </a:spcBef>
              <a:spcAft>
                <a:spcPts val="0"/>
              </a:spcAft>
            </a:pPr>
            <a:r>
              <a:rPr lang="en-US" sz="2800" b="1" dirty="0">
                <a:solidFill>
                  <a:srgbClr val="C00000"/>
                </a:solidFill>
                <a:latin typeface="Times New Roman" panose="02020603050405020304" pitchFamily="18" charset="0"/>
                <a:cs typeface="Times New Roman" panose="02020603050405020304" pitchFamily="18" charset="0"/>
              </a:rPr>
              <a:t>INT 0 : Divide error</a:t>
            </a:r>
          </a:p>
          <a:p>
            <a:pPr>
              <a:spcBef>
                <a:spcPts val="0"/>
              </a:spcBef>
              <a:spcAft>
                <a:spcPts val="0"/>
              </a:spcAft>
            </a:pPr>
            <a:r>
              <a:rPr lang="en-US" sz="2800" b="1" dirty="0">
                <a:solidFill>
                  <a:srgbClr val="C00000"/>
                </a:solidFill>
                <a:latin typeface="Times New Roman" panose="02020603050405020304" pitchFamily="18" charset="0"/>
                <a:cs typeface="Times New Roman" panose="02020603050405020304" pitchFamily="18" charset="0"/>
              </a:rPr>
              <a:t>INT 6 : Invalid op-code</a:t>
            </a:r>
          </a:p>
          <a:p>
            <a:pPr algn="l" fontAlgn="base">
              <a:spcBef>
                <a:spcPts val="0"/>
              </a:spcBef>
              <a:spcAft>
                <a:spcPts val="0"/>
              </a:spcAft>
            </a:pPr>
            <a:r>
              <a:rPr lang="en-US" sz="2800" b="1" dirty="0">
                <a:solidFill>
                  <a:srgbClr val="C00000"/>
                </a:solidFill>
                <a:latin typeface="Times New Roman" panose="02020603050405020304" pitchFamily="18" charset="0"/>
                <a:cs typeface="Times New Roman" panose="02020603050405020304" pitchFamily="18" charset="0"/>
              </a:rPr>
              <a:t> </a:t>
            </a:r>
            <a:endParaRPr lang="en-US" sz="2800" b="1"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690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3625" y="171661"/>
            <a:ext cx="9004935" cy="665162"/>
          </a:xfrm>
        </p:spPr>
        <p:txBody>
          <a:bodyPr>
            <a:noAutofit/>
          </a:bodyPr>
          <a:lstStyle/>
          <a:p>
            <a:r>
              <a:rPr lang="en-IN" sz="6000" b="1" dirty="0">
                <a:solidFill>
                  <a:srgbClr val="C00000"/>
                </a:solidFill>
                <a:latin typeface="Times New Roman" panose="02020603050405020304" pitchFamily="18" charset="0"/>
                <a:cs typeface="Times New Roman" panose="02020603050405020304" pitchFamily="18" charset="0"/>
              </a:rPr>
              <a:t>Exception Classifications</a:t>
            </a:r>
            <a:endParaRPr lang="en-US" sz="6000" b="1"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1BC7C0CA-670A-474A-980A-7685E608D533}"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52</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4BD327-11CD-4867-B46D-BAB4B987DBD0}"/>
              </a:ext>
            </a:extLst>
          </p:cNvPr>
          <p:cNvSpPr txBox="1"/>
          <p:nvPr/>
        </p:nvSpPr>
        <p:spPr>
          <a:xfrm>
            <a:off x="876914" y="742318"/>
            <a:ext cx="10826838" cy="7269682"/>
          </a:xfrm>
          <a:prstGeom prst="rect">
            <a:avLst/>
          </a:prstGeom>
          <a:noFill/>
        </p:spPr>
        <p:txBody>
          <a:bodyPr wrap="square">
            <a:spAutoFit/>
          </a:bodyPr>
          <a:lstStyle/>
          <a:p>
            <a:pPr algn="l" fontAlgn="base"/>
            <a:r>
              <a:rPr lang="en-US" sz="3200" b="1" dirty="0">
                <a:solidFill>
                  <a:srgbClr val="C00000"/>
                </a:solidFill>
                <a:latin typeface="Times New Roman" panose="02020603050405020304" pitchFamily="18" charset="0"/>
                <a:cs typeface="Times New Roman" panose="02020603050405020304" pitchFamily="18" charset="0"/>
              </a:rPr>
              <a:t>3. </a:t>
            </a:r>
            <a:r>
              <a:rPr lang="en-US" sz="3200" b="1" i="0" dirty="0">
                <a:solidFill>
                  <a:srgbClr val="C00000"/>
                </a:solidFill>
                <a:effectLst/>
                <a:latin typeface="Times New Roman" panose="02020603050405020304" pitchFamily="18" charset="0"/>
                <a:cs typeface="Times New Roman" panose="02020603050405020304" pitchFamily="18" charset="0"/>
              </a:rPr>
              <a:t>Abort –</a:t>
            </a:r>
            <a:br>
              <a:rPr lang="en-US" sz="3200" b="1" i="0" dirty="0">
                <a:solidFill>
                  <a:srgbClr val="C00000"/>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It is a type of exception occurs when an </a:t>
            </a:r>
            <a:r>
              <a:rPr lang="en-US" sz="2400" b="1" i="0" dirty="0">
                <a:solidFill>
                  <a:srgbClr val="002060"/>
                </a:solidFill>
                <a:effectLst/>
                <a:latin typeface="Times New Roman" panose="02020603050405020304" pitchFamily="18" charset="0"/>
                <a:cs typeface="Times New Roman" panose="02020603050405020304" pitchFamily="18" charset="0"/>
              </a:rPr>
              <a:t>instruction fetch causes an error.</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Aborts are used to report severe errors, such as hardware failures and invalid or inconsistent values in system tables. </a:t>
            </a:r>
          </a:p>
          <a:p>
            <a:pPr marL="457200" indent="-457200" algn="just">
              <a:lnSpc>
                <a:spcPct val="11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interrupt signal sent by the control unit is an emergency signal used to switch control to the corresponding abort exception handler. </a:t>
            </a:r>
          </a:p>
          <a:p>
            <a:pPr marL="457200" indent="-457200" algn="just">
              <a:lnSpc>
                <a:spcPct val="110000"/>
              </a:lnSpc>
              <a:buFont typeface="Wingdings" panose="05000000000000000000" pitchFamily="2" charset="2"/>
              <a:buChar char="Ø"/>
            </a:pPr>
            <a:r>
              <a:rPr lang="en-US" sz="3200" b="1" dirty="0">
                <a:solidFill>
                  <a:srgbClr val="002060"/>
                </a:solidFill>
                <a:latin typeface="Times New Roman" panose="02020603050405020304" pitchFamily="18" charset="0"/>
                <a:cs typeface="Times New Roman" panose="02020603050405020304" pitchFamily="18" charset="0"/>
              </a:rPr>
              <a:t>This handler has no choice but to force the affected process to terminate.</a:t>
            </a:r>
          </a:p>
          <a:p>
            <a:pPr marL="0" indent="0">
              <a:lnSpc>
                <a:spcPct val="110000"/>
              </a:lnSpc>
              <a:buNone/>
            </a:pPr>
            <a:r>
              <a:rPr lang="en-US" sz="2400" dirty="0">
                <a:solidFill>
                  <a:srgbClr val="FF0000"/>
                </a:solidFill>
                <a:latin typeface="Times New Roman" panose="02020603050405020304" pitchFamily="18" charset="0"/>
                <a:cs typeface="Times New Roman" panose="02020603050405020304" pitchFamily="18" charset="0"/>
              </a:rPr>
              <a:t>Example </a:t>
            </a:r>
          </a:p>
          <a:p>
            <a:pPr marL="0" indent="0">
              <a:lnSpc>
                <a:spcPct val="110000"/>
              </a:lnSpc>
              <a:buNone/>
            </a:pPr>
            <a:r>
              <a:rPr lang="en-US" sz="3200" dirty="0">
                <a:solidFill>
                  <a:srgbClr val="FF0000"/>
                </a:solidFill>
                <a:latin typeface="Times New Roman" panose="02020603050405020304" pitchFamily="18" charset="0"/>
                <a:cs typeface="Times New Roman" panose="02020603050405020304" pitchFamily="18" charset="0"/>
              </a:rPr>
              <a:t>INT 8 : Double fault</a:t>
            </a:r>
          </a:p>
          <a:p>
            <a:pPr marL="342900" indent="-3429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gn="l" fontAlgn="base"/>
            <a:endParaRPr lang="en-US" sz="3200" b="0" i="0" dirty="0">
              <a:solidFill>
                <a:srgbClr val="273239"/>
              </a:solidFill>
              <a:effectLst/>
              <a:latin typeface="Times New Roman" panose="02020603050405020304" pitchFamily="18" charset="0"/>
              <a:cs typeface="Times New Roman" panose="02020603050405020304" pitchFamily="18" charset="0"/>
            </a:endParaRPr>
          </a:p>
          <a:p>
            <a:pPr algn="l"/>
            <a:endParaRPr lang="en-US" sz="3200" b="0" i="0" dirty="0">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4083" y="40682"/>
            <a:ext cx="10707691" cy="665162"/>
          </a:xfrm>
        </p:spPr>
        <p:txBody>
          <a:bodyPr>
            <a:noAutofit/>
          </a:bodyPr>
          <a:lstStyle/>
          <a:p>
            <a:r>
              <a:rPr lang="en-US" sz="4000" b="1" dirty="0">
                <a:solidFill>
                  <a:srgbClr val="C00000"/>
                </a:solidFill>
                <a:latin typeface="Times New Roman" panose="02020603050405020304" pitchFamily="18" charset="0"/>
                <a:cs typeface="Times New Roman" panose="02020603050405020304" pitchFamily="18" charset="0"/>
              </a:rPr>
              <a:t>P</a:t>
            </a:r>
            <a:r>
              <a:rPr lang="en-IN" sz="4000" b="1" dirty="0">
                <a:solidFill>
                  <a:srgbClr val="C00000"/>
                </a:solidFill>
                <a:latin typeface="Times New Roman" panose="02020603050405020304" pitchFamily="18" charset="0"/>
                <a:cs typeface="Times New Roman" panose="02020603050405020304" pitchFamily="18" charset="0"/>
              </a:rPr>
              <a:t>rotected Mode Exception and Interrupt Vectors</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96960" y="864973"/>
            <a:ext cx="10734813" cy="5463667"/>
          </a:xfrm>
        </p:spPr>
        <p:txBody>
          <a:bodyPr>
            <a:noAutofit/>
          </a:bodyPr>
          <a:lstStyle/>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interrupt descriptor table, often abbreviated to IDT or simply ID, is an array of pointers to functions.</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It is associated by the CPU to handle specific exceptions, </a:t>
            </a:r>
            <a:r>
              <a:rPr lang="en-US" sz="3200" dirty="0">
                <a:solidFill>
                  <a:srgbClr val="7030A0"/>
                </a:solidFill>
                <a:latin typeface="Times New Roman" panose="02020603050405020304" pitchFamily="18" charset="0"/>
                <a:cs typeface="Times New Roman" panose="02020603050405020304" pitchFamily="18" charset="0"/>
              </a:rPr>
              <a:t>such as faults, system service requests from the application, and interrupt requests from peripherals.</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allowable range for vector numbers is 0 to 255. Vector numbers in the range 0 through 31 are reserved by the Intel 64  architectures.</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Vector numbers in the range 32 to 255 are designated as user-defined interrupts and are not reserved by the Intel 64 and IA-32 architecture. </a:t>
            </a:r>
          </a:p>
        </p:txBody>
      </p:sp>
      <p:pic>
        <p:nvPicPr>
          <p:cNvPr id="4" name="Picture 6"/>
          <p:cNvPicPr>
            <a:picLocks noChangeAspect="1"/>
          </p:cNvPicPr>
          <p:nvPr/>
        </p:nvPicPr>
        <p:blipFill>
          <a:blip r:embed="rId3" cstate="print"/>
          <a:srcRect/>
          <a:stretch>
            <a:fillRect/>
          </a:stretch>
        </p:blipFill>
        <p:spPr bwMode="auto">
          <a:xfrm>
            <a:off x="113972" y="26081"/>
            <a:ext cx="890594" cy="796834"/>
          </a:xfrm>
          <a:prstGeom prst="rect">
            <a:avLst/>
          </a:prstGeom>
          <a:noFill/>
          <a:ln w="9525">
            <a:noFill/>
            <a:miter lim="800000"/>
            <a:headEnd/>
            <a:tailEnd/>
          </a:ln>
        </p:spPr>
      </p:pic>
      <p:sp>
        <p:nvSpPr>
          <p:cNvPr id="7" name="Date Placeholder 6"/>
          <p:cNvSpPr>
            <a:spLocks noGrp="1"/>
          </p:cNvSpPr>
          <p:nvPr>
            <p:ph type="dt" sz="half" idx="10"/>
          </p:nvPr>
        </p:nvSpPr>
        <p:spPr>
          <a:xfrm>
            <a:off x="1096963" y="6459538"/>
            <a:ext cx="2612314" cy="365125"/>
          </a:xfrm>
        </p:spPr>
        <p:txBody>
          <a:bodyPr/>
          <a:lstStyle/>
          <a:p>
            <a:pPr>
              <a:defRPr/>
            </a:pPr>
            <a:fld id="{ED1A70B3-2B55-4320-B9F8-C5E25074B2A6}"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901238" y="6459538"/>
            <a:ext cx="1384962" cy="365125"/>
          </a:xfrm>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53</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686175" y="6459538"/>
            <a:ext cx="5093845" cy="365125"/>
          </a:xfrm>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57699"/>
            <a:ext cx="12877132" cy="4156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97982"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877132"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22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6039" y="40682"/>
            <a:ext cx="9939047" cy="665162"/>
          </a:xfrm>
        </p:spPr>
        <p:txBody>
          <a:bodyPr>
            <a:noAutofit/>
          </a:bodyPr>
          <a:lstStyle/>
          <a:p>
            <a:r>
              <a:rPr lang="en-US" sz="3600" b="1" dirty="0">
                <a:solidFill>
                  <a:srgbClr val="C00000"/>
                </a:solidFill>
                <a:latin typeface="Times New Roman" panose="02020603050405020304" pitchFamily="18" charset="0"/>
              </a:rPr>
              <a:t>P</a:t>
            </a:r>
            <a:r>
              <a:rPr lang="en-IN" sz="3600" b="1" dirty="0">
                <a:solidFill>
                  <a:srgbClr val="C00000"/>
                </a:solidFill>
                <a:latin typeface="Times New Roman" panose="02020603050405020304" pitchFamily="18" charset="0"/>
              </a:rPr>
              <a:t>rotected Mode Exception and Interrupt Vectors</a:t>
            </a:r>
            <a:endParaRPr lang="en-US" sz="3600" b="1" dirty="0">
              <a:solidFill>
                <a:srgbClr val="C00000"/>
              </a:solidFill>
              <a:latin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E0B45958-D34C-49CC-9847-193B61FB33F5}"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2A98A58-E003-472F-8802-C5F89D195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810" y="901107"/>
            <a:ext cx="5282703" cy="5073564"/>
          </a:xfrm>
          <a:prstGeom prst="rect">
            <a:avLst/>
          </a:prstGeom>
        </p:spPr>
      </p:pic>
      <p:pic>
        <p:nvPicPr>
          <p:cNvPr id="14" name="Picture 13">
            <a:extLst>
              <a:ext uri="{FF2B5EF4-FFF2-40B4-BE49-F238E27FC236}">
                <a16:creationId xmlns:a16="http://schemas.microsoft.com/office/drawing/2014/main" id="{890C77C4-7B4B-49AF-8E56-19EE0BDA66CF}"/>
              </a:ext>
            </a:extLst>
          </p:cNvPr>
          <p:cNvPicPr>
            <a:picLocks noChangeAspect="1"/>
          </p:cNvPicPr>
          <p:nvPr/>
        </p:nvPicPr>
        <p:blipFill>
          <a:blip r:embed="rId5"/>
          <a:stretch>
            <a:fillRect/>
          </a:stretch>
        </p:blipFill>
        <p:spPr>
          <a:xfrm>
            <a:off x="6312513" y="901105"/>
            <a:ext cx="5441522" cy="4922643"/>
          </a:xfrm>
          <a:prstGeom prst="rect">
            <a:avLst/>
          </a:prstGeom>
        </p:spPr>
      </p:pic>
    </p:spTree>
    <p:extLst>
      <p:ext uri="{BB962C8B-B14F-4D97-AF65-F5344CB8AC3E}">
        <p14:creationId xmlns:p14="http://schemas.microsoft.com/office/powerpoint/2010/main" val="2395013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6039" y="40682"/>
            <a:ext cx="9939047" cy="665162"/>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General Protection Fault 13</a:t>
            </a: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29286B14-588E-4F2E-9F80-C446FEE9F272}"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41ECD-CC26-4B65-A1FC-97C96763EE9B}"/>
              </a:ext>
            </a:extLst>
          </p:cNvPr>
          <p:cNvSpPr txBox="1"/>
          <p:nvPr/>
        </p:nvSpPr>
        <p:spPr>
          <a:xfrm>
            <a:off x="924192" y="865818"/>
            <a:ext cx="11224502" cy="4401205"/>
          </a:xfrm>
          <a:prstGeom prst="rect">
            <a:avLst/>
          </a:prstGeom>
          <a:noFill/>
        </p:spPr>
        <p:txBody>
          <a:bodyPr wrap="square">
            <a:spAutoFit/>
          </a:bodyPr>
          <a:lstStyle/>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Violation of segment limit</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Write attempt to read only data segment</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Read attempt to execute only code segment</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Loading selector with wrong value</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Switching to a busy task</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Violation of privilege rules</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Leaving virtual mode with wrong interrupt handler.</a:t>
            </a:r>
          </a:p>
        </p:txBody>
      </p:sp>
    </p:spTree>
    <p:extLst>
      <p:ext uri="{BB962C8B-B14F-4D97-AF65-F5344CB8AC3E}">
        <p14:creationId xmlns:p14="http://schemas.microsoft.com/office/powerpoint/2010/main" val="391942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9155351" cy="665162"/>
          </a:xfrm>
        </p:spPr>
        <p:txBody>
          <a:bodyPr>
            <a:noAutofit/>
          </a:bodyPr>
          <a:lstStyle/>
          <a:p>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br>
              <a:rPr lang="en-IN" sz="1200" b="1" i="0" dirty="0">
                <a:solidFill>
                  <a:srgbClr val="C00000"/>
                </a:solidFill>
                <a:effectLst/>
                <a:latin typeface="Times New Roman" panose="02020603050405020304" pitchFamily="18" charset="0"/>
                <a:cs typeface="Times New Roman" panose="02020603050405020304" pitchFamily="18" charset="0"/>
              </a:rPr>
            </a:br>
            <a:r>
              <a:rPr lang="en-IN" sz="4400" b="1" dirty="0">
                <a:solidFill>
                  <a:srgbClr val="C00000"/>
                </a:solidFill>
                <a:latin typeface="Times New Roman" panose="02020603050405020304" pitchFamily="18" charset="0"/>
                <a:cs typeface="Times New Roman" panose="02020603050405020304" pitchFamily="18" charset="0"/>
              </a:rPr>
              <a:t>IDT-</a:t>
            </a:r>
            <a:r>
              <a:rPr lang="en-IN" sz="4400" b="1" i="0" dirty="0">
                <a:solidFill>
                  <a:srgbClr val="C00000"/>
                </a:solidFill>
                <a:effectLst/>
                <a:latin typeface="Times New Roman" panose="02020603050405020304" pitchFamily="18" charset="0"/>
                <a:cs typeface="Times New Roman" panose="02020603050405020304" pitchFamily="18" charset="0"/>
              </a:rPr>
              <a:t>Interrupt Descriptor Table</a:t>
            </a:r>
            <a:endParaRPr lang="en-US" sz="4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96961" y="864973"/>
            <a:ext cx="10660541" cy="5463667"/>
          </a:xfrm>
        </p:spPr>
        <p:txBody>
          <a:bodyPr>
            <a:no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interrupt descriptor table (IDT) associates each interrupt or exception identifier with a descriptor for the instructions that service the associated event. Like the GDT and LDTs.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IDT is an array of 8-byte descriptors. Unlike the GDT and LDTs, the first entry of the IDT may contain a descriptor.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IDT consists of a gate descriptors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Each gate descriptor is of 8 bytes size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IDT consists of 256 gate descriptor</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processor locates the IDT by means of the IDT register (IDTR)</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instructions </a:t>
            </a:r>
            <a:r>
              <a:rPr lang="en-US" sz="2800" dirty="0">
                <a:solidFill>
                  <a:srgbClr val="00B05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LIDT</a:t>
            </a:r>
            <a:r>
              <a:rPr lang="en-US" sz="2800" dirty="0">
                <a:solidFill>
                  <a:srgbClr val="00B050"/>
                </a:solidFill>
                <a:latin typeface="Times New Roman" panose="02020603050405020304" pitchFamily="18" charset="0"/>
                <a:cs typeface="Times New Roman" panose="02020603050405020304" pitchFamily="18" charset="0"/>
              </a:rPr>
              <a:t> and </a:t>
            </a:r>
            <a:r>
              <a:rPr lang="en-US" sz="2800" dirty="0">
                <a:solidFill>
                  <a:srgbClr val="00B05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SIDT</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operate on the IDTR. This instruction can be executed only when the CPL is 0.</a:t>
            </a:r>
          </a:p>
        </p:txBody>
      </p:sp>
      <p:pic>
        <p:nvPicPr>
          <p:cNvPr id="4" name="Picture 6"/>
          <p:cNvPicPr>
            <a:picLocks noChangeAspect="1"/>
          </p:cNvPicPr>
          <p:nvPr/>
        </p:nvPicPr>
        <p:blipFill>
          <a:blip r:embed="rId5"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E44F1D5C-CA0C-4A36-965E-D32F28CFF50D}"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56</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9599488" cy="665162"/>
          </a:xfrm>
        </p:spPr>
        <p:txBody>
          <a:bodyPr>
            <a:noAutofit/>
          </a:bodyPr>
          <a:lstStyle/>
          <a:p>
            <a:br>
              <a:rPr lang="en-IN" sz="4400" b="1" i="0" dirty="0">
                <a:solidFill>
                  <a:srgbClr val="C00000"/>
                </a:solidFill>
                <a:effectLst/>
                <a:latin typeface="Times New Roman" panose="02020603050405020304" pitchFamily="18" charset="0"/>
              </a:rPr>
            </a:br>
            <a:br>
              <a:rPr lang="en-IN" sz="4400" b="1" i="0" dirty="0">
                <a:solidFill>
                  <a:srgbClr val="C00000"/>
                </a:solidFill>
                <a:effectLst/>
                <a:latin typeface="Times New Roman" panose="02020603050405020304" pitchFamily="18" charset="0"/>
              </a:rPr>
            </a:br>
            <a:br>
              <a:rPr lang="en-IN" sz="4400" b="1" i="0" dirty="0">
                <a:solidFill>
                  <a:srgbClr val="C00000"/>
                </a:solidFill>
                <a:effectLst/>
                <a:latin typeface="Times New Roman" panose="02020603050405020304" pitchFamily="18" charset="0"/>
              </a:rPr>
            </a:br>
            <a:br>
              <a:rPr lang="en-IN" sz="4400" b="1" i="0" dirty="0">
                <a:solidFill>
                  <a:srgbClr val="C00000"/>
                </a:solidFill>
                <a:effectLst/>
                <a:latin typeface="Times New Roman" panose="02020603050405020304" pitchFamily="18" charset="0"/>
              </a:rPr>
            </a:br>
            <a:br>
              <a:rPr lang="en-IN" sz="4400" b="1" i="0" dirty="0">
                <a:solidFill>
                  <a:srgbClr val="C00000"/>
                </a:solidFill>
                <a:effectLst/>
                <a:latin typeface="Times New Roman" panose="02020603050405020304" pitchFamily="18" charset="0"/>
              </a:rPr>
            </a:br>
            <a:br>
              <a:rPr lang="en-IN" sz="4400" b="1" i="0" dirty="0">
                <a:solidFill>
                  <a:srgbClr val="C00000"/>
                </a:solidFill>
                <a:effectLst/>
                <a:latin typeface="Times New Roman" panose="02020603050405020304" pitchFamily="18" charset="0"/>
              </a:rPr>
            </a:br>
            <a:br>
              <a:rPr lang="en-IN" sz="2000" b="1" i="0" dirty="0">
                <a:solidFill>
                  <a:srgbClr val="C00000"/>
                </a:solidFill>
                <a:effectLst/>
                <a:latin typeface="Times New Roman" panose="02020603050405020304" pitchFamily="18" charset="0"/>
              </a:rPr>
            </a:br>
            <a:br>
              <a:rPr lang="en-IN" sz="2000" b="1" i="0" dirty="0">
                <a:solidFill>
                  <a:srgbClr val="C00000"/>
                </a:solidFill>
                <a:effectLst/>
                <a:latin typeface="Times New Roman" panose="02020603050405020304" pitchFamily="18" charset="0"/>
              </a:rPr>
            </a:br>
            <a:br>
              <a:rPr lang="en-IN" sz="1200" b="1" i="0" dirty="0">
                <a:solidFill>
                  <a:srgbClr val="C00000"/>
                </a:solidFill>
                <a:effectLst/>
                <a:latin typeface="Times New Roman" panose="02020603050405020304" pitchFamily="18" charset="0"/>
              </a:rPr>
            </a:br>
            <a:r>
              <a:rPr lang="en-IN" sz="4400" b="1" dirty="0">
                <a:solidFill>
                  <a:srgbClr val="C00000"/>
                </a:solidFill>
                <a:latin typeface="Times New Roman" panose="02020603050405020304" pitchFamily="18" charset="0"/>
              </a:rPr>
              <a:t>IDT-In</a:t>
            </a:r>
            <a:r>
              <a:rPr lang="en-IN" sz="4400" b="1" i="0" dirty="0">
                <a:solidFill>
                  <a:srgbClr val="C00000"/>
                </a:solidFill>
                <a:effectLst/>
                <a:latin typeface="Times New Roman" panose="02020603050405020304" pitchFamily="18" charset="0"/>
              </a:rPr>
              <a:t>terrupt Descriptor Table</a:t>
            </a:r>
            <a:endParaRPr lang="en-US" sz="4400" dirty="0">
              <a:solidFill>
                <a:srgbClr val="C00000"/>
              </a:solidFill>
              <a:latin typeface="Times New Roman" panose="02020603050405020304" pitchFamily="18" charset="0"/>
            </a:endParaRPr>
          </a:p>
        </p:txBody>
      </p:sp>
      <p:pic>
        <p:nvPicPr>
          <p:cNvPr id="13" name="Content Placeholder 12">
            <a:extLst>
              <a:ext uri="{FF2B5EF4-FFF2-40B4-BE49-F238E27FC236}">
                <a16:creationId xmlns:a16="http://schemas.microsoft.com/office/drawing/2014/main" id="{5D287360-03A2-4AF9-B3B8-5E0FD75D47C9}"/>
              </a:ext>
            </a:extLst>
          </p:cNvPr>
          <p:cNvPicPr>
            <a:picLocks noGrp="1" noChangeAspect="1"/>
          </p:cNvPicPr>
          <p:nvPr>
            <p:ph idx="4294967295"/>
          </p:nvPr>
        </p:nvPicPr>
        <p:blipFill>
          <a:blip r:embed="rId3"/>
          <a:stretch>
            <a:fillRect/>
          </a:stretch>
        </p:blipFill>
        <p:spPr>
          <a:xfrm>
            <a:off x="535577" y="767126"/>
            <a:ext cx="9482205" cy="5464175"/>
          </a:xfrm>
        </p:spPr>
      </p:pic>
      <p:pic>
        <p:nvPicPr>
          <p:cNvPr id="4" name="Picture 6"/>
          <p:cNvPicPr>
            <a:picLocks noChangeAspect="1"/>
          </p:cNvPicPr>
          <p:nvPr/>
        </p:nvPicPr>
        <p:blipFill>
          <a:blip r:embed="rId4"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47B7B789-3A01-4892-B38F-CD61F1FC4A60}"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822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r>
              <a:rPr lang="en-IN" sz="4400" b="1" i="0" dirty="0">
                <a:solidFill>
                  <a:srgbClr val="C00000"/>
                </a:solidFill>
                <a:effectLst/>
                <a:latin typeface="Times New Roman" panose="02020603050405020304" pitchFamily="18" charset="0"/>
                <a:cs typeface="Times New Roman" panose="02020603050405020304" pitchFamily="18" charset="0"/>
              </a:rPr>
              <a:t>IDT Descriptors</a:t>
            </a:r>
            <a:endParaRPr lang="en-US" sz="4400"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90A3CEE0-74E7-4283-ABC8-82FFFD45ADEB}"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58</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BD1FB2B-60AC-41FA-8C17-45DB7D283103}"/>
              </a:ext>
            </a:extLst>
          </p:cNvPr>
          <p:cNvSpPr txBox="1"/>
          <p:nvPr/>
        </p:nvSpPr>
        <p:spPr>
          <a:xfrm>
            <a:off x="1150579" y="822915"/>
            <a:ext cx="10722334" cy="6124754"/>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IDT may contain any of three kinds of gate descriptors: </a:t>
            </a:r>
          </a:p>
          <a:p>
            <a:r>
              <a:rPr lang="en-US" sz="2800" b="1" dirty="0">
                <a:solidFill>
                  <a:srgbClr val="C00000"/>
                </a:solidFill>
                <a:latin typeface="Times New Roman" panose="02020603050405020304" pitchFamily="18" charset="0"/>
                <a:cs typeface="Times New Roman" panose="02020603050405020304" pitchFamily="18" charset="0"/>
              </a:rPr>
              <a:t>• Task-gate descriptor (0101)</a:t>
            </a:r>
          </a:p>
          <a:p>
            <a:r>
              <a:rPr lang="en-US" sz="2800" b="1" dirty="0">
                <a:solidFill>
                  <a:srgbClr val="C00000"/>
                </a:solidFill>
                <a:latin typeface="Times New Roman" panose="02020603050405020304" pitchFamily="18" charset="0"/>
                <a:cs typeface="Times New Roman" panose="02020603050405020304" pitchFamily="18" charset="0"/>
              </a:rPr>
              <a:t>• Interrupt-gate descriptor (1110)</a:t>
            </a:r>
          </a:p>
          <a:p>
            <a:r>
              <a:rPr lang="en-US" sz="2800" b="1" dirty="0">
                <a:solidFill>
                  <a:srgbClr val="C00000"/>
                </a:solidFill>
                <a:latin typeface="Times New Roman" panose="02020603050405020304" pitchFamily="18" charset="0"/>
                <a:cs typeface="Times New Roman" panose="02020603050405020304" pitchFamily="18" charset="0"/>
              </a:rPr>
              <a:t>• Trap-gate descriptor (1111)</a:t>
            </a:r>
          </a:p>
          <a:p>
            <a:pPr marL="457200" indent="-457200">
              <a:buFont typeface="Wingdings" panose="05000000000000000000" pitchFamily="2" charset="2"/>
              <a:buChar char="Ø"/>
            </a:pPr>
            <a:r>
              <a:rPr lang="en-US" sz="2800" b="1" dirty="0">
                <a:solidFill>
                  <a:srgbClr val="7030A0"/>
                </a:solidFill>
                <a:latin typeface="Times New Roman" panose="02020603050405020304" pitchFamily="18" charset="0"/>
                <a:cs typeface="Times New Roman" panose="02020603050405020304" pitchFamily="18" charset="0"/>
              </a:rPr>
              <a:t>Task-gate descriptor</a:t>
            </a:r>
            <a:r>
              <a:rPr lang="en-US" sz="2800" dirty="0">
                <a:solidFill>
                  <a:srgbClr val="7030A0"/>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The format of a task gate used in an IDT is the same as that of a task gate used in the GDT or an LDT.</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Each gate descriptor holds only a selector to a code segment  and 32 bit offset where execution begin.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points to the first instruction of ISR. The DPL field works at level 3 to allow access for all.</a:t>
            </a:r>
          </a:p>
          <a:p>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13" name="Picture 3">
            <a:extLst>
              <a:ext uri="{FF2B5EF4-FFF2-40B4-BE49-F238E27FC236}">
                <a16:creationId xmlns:a16="http://schemas.microsoft.com/office/drawing/2014/main" id="{72233A12-0BE5-4C9B-BD5E-AD0D2311EBD8}"/>
              </a:ext>
            </a:extLst>
          </p:cNvPr>
          <p:cNvPicPr>
            <a:picLocks noChangeAspect="1" noChangeArrowheads="1"/>
          </p:cNvPicPr>
          <p:nvPr/>
        </p:nvPicPr>
        <p:blipFill>
          <a:blip r:embed="rId4"/>
          <a:srcRect/>
          <a:stretch>
            <a:fillRect/>
          </a:stretch>
        </p:blipFill>
        <p:spPr bwMode="auto">
          <a:xfrm>
            <a:off x="1216558" y="5165225"/>
            <a:ext cx="9221002" cy="903788"/>
          </a:xfrm>
          <a:prstGeom prst="rect">
            <a:avLst/>
          </a:prstGeom>
          <a:noFill/>
          <a:ln w="9525">
            <a:noFill/>
            <a:miter lim="800000"/>
            <a:headEnd/>
            <a:tailEnd/>
          </a:ln>
          <a:effectLst/>
        </p:spPr>
      </p:pic>
    </p:spTree>
    <p:extLst>
      <p:ext uri="{BB962C8B-B14F-4D97-AF65-F5344CB8AC3E}">
        <p14:creationId xmlns:p14="http://schemas.microsoft.com/office/powerpoint/2010/main" val="215474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r>
              <a:rPr lang="en-IN" sz="4400" b="1" i="0" dirty="0">
                <a:solidFill>
                  <a:srgbClr val="C00000"/>
                </a:solidFill>
                <a:effectLst/>
                <a:latin typeface="Times New Roman" panose="02020603050405020304" pitchFamily="18" charset="0"/>
                <a:cs typeface="Times New Roman" panose="02020603050405020304" pitchFamily="18" charset="0"/>
              </a:rPr>
              <a:t>IDT Descriptors</a:t>
            </a:r>
            <a:endParaRPr lang="en-US" sz="4400"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0AEB72A1-1658-4262-A1CD-903077104C36}"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59</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6A65464-53A2-4B12-A741-B972F02B54CC}"/>
              </a:ext>
            </a:extLst>
          </p:cNvPr>
          <p:cNvSpPr txBox="1"/>
          <p:nvPr/>
        </p:nvSpPr>
        <p:spPr>
          <a:xfrm>
            <a:off x="1031965" y="799614"/>
            <a:ext cx="10972801" cy="3539430"/>
          </a:xfrm>
          <a:prstGeom prst="rect">
            <a:avLst/>
          </a:prstGeom>
          <a:noFill/>
        </p:spPr>
        <p:txBody>
          <a:bodyPr wrap="square">
            <a:spAutoFit/>
          </a:bodyPr>
          <a:lstStyle/>
          <a:p>
            <a:pPr algn="just"/>
            <a:r>
              <a:rPr lang="en-US" sz="3200" dirty="0">
                <a:solidFill>
                  <a:srgbClr val="7030A0"/>
                </a:solidFill>
                <a:latin typeface="Times New Roman" panose="02020603050405020304" pitchFamily="18" charset="0"/>
                <a:cs typeface="Times New Roman" panose="02020603050405020304" pitchFamily="18" charset="0"/>
              </a:rPr>
              <a:t>Interrupt Gate Descriptor: </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When an exception vector access through interrupt Gate, Pentium processor clears IF (Interrupt Flag) before executing first instruction of ISR.</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Pentium Processor masks all further hardware initiated interrupts until ISR is done. But it can’t mask NMI and software interrupt.</a:t>
            </a:r>
            <a:endParaRPr lang="en-IN" sz="3200" dirty="0">
              <a:solidFill>
                <a:srgbClr val="7030A0"/>
              </a:solidFill>
              <a:latin typeface="Times New Roman" panose="02020603050405020304" pitchFamily="18" charset="0"/>
              <a:cs typeface="Times New Roman" panose="02020603050405020304" pitchFamily="18" charset="0"/>
            </a:endParaRPr>
          </a:p>
        </p:txBody>
      </p:sp>
      <p:pic>
        <p:nvPicPr>
          <p:cNvPr id="15" name="Picture 4">
            <a:extLst>
              <a:ext uri="{FF2B5EF4-FFF2-40B4-BE49-F238E27FC236}">
                <a16:creationId xmlns:a16="http://schemas.microsoft.com/office/drawing/2014/main" id="{5A6305FD-895B-435B-AEF6-12A4E35DE2EB}"/>
              </a:ext>
            </a:extLst>
          </p:cNvPr>
          <p:cNvPicPr>
            <a:picLocks noChangeAspect="1" noChangeArrowheads="1"/>
          </p:cNvPicPr>
          <p:nvPr/>
        </p:nvPicPr>
        <p:blipFill>
          <a:blip r:embed="rId4"/>
          <a:srcRect/>
          <a:stretch>
            <a:fillRect/>
          </a:stretch>
        </p:blipFill>
        <p:spPr bwMode="auto">
          <a:xfrm>
            <a:off x="1654597" y="4586443"/>
            <a:ext cx="8961182" cy="1482570"/>
          </a:xfrm>
          <a:prstGeom prst="rect">
            <a:avLst/>
          </a:prstGeom>
          <a:noFill/>
          <a:ln w="9525">
            <a:noFill/>
            <a:miter lim="800000"/>
            <a:headEnd/>
            <a:tailEnd/>
          </a:ln>
          <a:effectLst/>
        </p:spPr>
      </p:pic>
    </p:spTree>
    <p:extLst>
      <p:ext uri="{BB962C8B-B14F-4D97-AF65-F5344CB8AC3E}">
        <p14:creationId xmlns:p14="http://schemas.microsoft.com/office/powerpoint/2010/main" val="38413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1801415" y="-11270"/>
            <a:ext cx="9377363" cy="9683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dirty="0">
                <a:solidFill>
                  <a:srgbClr val="FF0000"/>
                </a:solidFill>
                <a:latin typeface="Times New Roman" panose="02020603050405020304" pitchFamily="18" charset="0"/>
                <a:ea typeface="Arial"/>
                <a:cs typeface="Times New Roman" panose="02020603050405020304" pitchFamily="18" charset="0"/>
                <a:sym typeface="Arial"/>
              </a:rPr>
              <a:t>Syllabus</a:t>
            </a:r>
            <a:endParaRPr dirty="0">
              <a:latin typeface="Times New Roman" panose="02020603050405020304" pitchFamily="18" charset="0"/>
              <a:cs typeface="Times New Roman" panose="02020603050405020304" pitchFamily="18" charset="0"/>
            </a:endParaRPr>
          </a:p>
        </p:txBody>
      </p:sp>
      <p:sp>
        <p:nvSpPr>
          <p:cNvPr id="146" name="Google Shape;146;p4"/>
          <p:cNvSpPr txBox="1">
            <a:spLocks noGrp="1"/>
          </p:cNvSpPr>
          <p:nvPr>
            <p:ph type="body" idx="1"/>
          </p:nvPr>
        </p:nvSpPr>
        <p:spPr>
          <a:xfrm>
            <a:off x="800098" y="1049179"/>
            <a:ext cx="10172555" cy="5123022"/>
          </a:xfrm>
          <a:prstGeom prst="rect">
            <a:avLst/>
          </a:prstGeom>
          <a:noFill/>
          <a:ln>
            <a:noFill/>
          </a:ln>
        </p:spPr>
        <p:txBody>
          <a:bodyPr spcFirstLastPara="1" wrap="square" lIns="91425" tIns="45700" rIns="91425" bIns="45700" anchor="t" anchorCtr="0">
            <a:normAutofit/>
          </a:bodyPr>
          <a:lstStyle/>
          <a:p>
            <a:pPr marL="0" indent="0" algn="just">
              <a:spcBef>
                <a:spcPts val="0"/>
              </a:spcBef>
              <a:buClr>
                <a:srgbClr val="FF0000"/>
              </a:buClr>
              <a:buSzPts val="2400"/>
              <a:buNone/>
            </a:pPr>
            <a:r>
              <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rPr>
              <a:t>Module I: </a:t>
            </a:r>
            <a:r>
              <a:rPr lang="en-GB" sz="2400" b="1" dirty="0">
                <a:solidFill>
                  <a:srgbClr val="FF0000"/>
                </a:solidFill>
                <a:latin typeface="Times New Roman" panose="02020603050405020304" pitchFamily="18" charset="0"/>
                <a:ea typeface="Times New Roman"/>
                <a:cs typeface="Times New Roman" panose="02020603050405020304" pitchFamily="18" charset="0"/>
              </a:rPr>
              <a:t>Overview of Embedded System and IoT</a:t>
            </a:r>
            <a:endParaRPr lang="en-IN" sz="2400" b="1" dirty="0">
              <a:solidFill>
                <a:srgbClr val="FF0000"/>
              </a:solidFill>
              <a:latin typeface="Times New Roman" panose="02020603050405020304" pitchFamily="18" charset="0"/>
              <a:ea typeface="Times New Roman"/>
              <a:cs typeface="Times New Roman" panose="02020603050405020304" pitchFamily="18" charset="0"/>
            </a:endParaRPr>
          </a:p>
          <a:p>
            <a:pPr marL="0" lvl="0" indent="0" algn="just" rtl="0">
              <a:lnSpc>
                <a:spcPct val="90000"/>
              </a:lnSpc>
              <a:spcBef>
                <a:spcPts val="0"/>
              </a:spcBef>
              <a:spcAft>
                <a:spcPts val="0"/>
              </a:spcAft>
              <a:buClr>
                <a:srgbClr val="FF0000"/>
              </a:buClr>
              <a:buSzPts val="2400"/>
              <a:buNone/>
            </a:pP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indent="0" algn="just">
              <a:buClr>
                <a:srgbClr val="FF0000"/>
              </a:buClr>
              <a:buSzPts val="2400"/>
              <a:buNone/>
            </a:pPr>
            <a:r>
              <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rPr>
              <a:t>Module II:</a:t>
            </a:r>
            <a:r>
              <a:rPr lang="en-GB" sz="2400" b="1" dirty="0">
                <a:solidFill>
                  <a:srgbClr val="FF0000"/>
                </a:solidFill>
                <a:latin typeface="Times New Roman" panose="02020603050405020304" pitchFamily="18" charset="0"/>
                <a:ea typeface="Times New Roman"/>
                <a:cs typeface="Times New Roman" panose="02020603050405020304" pitchFamily="18" charset="0"/>
              </a:rPr>
              <a:t>Pentium Architecture: </a:t>
            </a:r>
            <a:endParaRPr lang="en-IN" sz="2400" b="1" dirty="0">
              <a:solidFill>
                <a:srgbClr val="FF0000"/>
              </a:solidFill>
              <a:latin typeface="Times New Roman" panose="02020603050405020304" pitchFamily="18" charset="0"/>
              <a:ea typeface="Times New Roman"/>
              <a:cs typeface="Times New Roman" panose="02020603050405020304" pitchFamily="18" charset="0"/>
            </a:endParaRPr>
          </a:p>
          <a:p>
            <a:pPr marL="0" lvl="0" indent="0" algn="just" rtl="0">
              <a:lnSpc>
                <a:spcPct val="90000"/>
              </a:lnSpc>
              <a:spcBef>
                <a:spcPts val="1000"/>
              </a:spcBef>
              <a:spcAft>
                <a:spcPts val="0"/>
              </a:spcAft>
              <a:buClr>
                <a:srgbClr val="FF0000"/>
              </a:buClr>
              <a:buSzPts val="2400"/>
              <a:buNone/>
            </a:pP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rgbClr val="FF0000"/>
              </a:buClr>
              <a:buSzPts val="2400"/>
              <a:buNone/>
            </a:pPr>
            <a:endParaRPr dirty="0">
              <a:latin typeface="Times New Roman" panose="02020603050405020304" pitchFamily="18" charset="0"/>
              <a:cs typeface="Times New Roman" panose="02020603050405020304" pitchFamily="18" charset="0"/>
            </a:endParaRPr>
          </a:p>
        </p:txBody>
      </p:sp>
      <p:sp>
        <p:nvSpPr>
          <p:cNvPr id="147" name="Google Shape;147;p4"/>
          <p:cNvSpPr txBox="1">
            <a:spLocks noGrp="1"/>
          </p:cNvSpPr>
          <p:nvPr>
            <p:ph type="dt" idx="10"/>
          </p:nvPr>
        </p:nvSpPr>
        <p:spPr>
          <a:xfrm>
            <a:off x="762000" y="64595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A176869-3B72-439A-B97A-4C408CB1BA1D}" type="datetime1">
              <a:rPr lang="en-US" sz="1050" b="1" smtClean="0">
                <a:solidFill>
                  <a:srgbClr val="000000"/>
                </a:solidFill>
                <a:latin typeface="Times New Roman" panose="02020603050405020304" pitchFamily="18" charset="0"/>
                <a:cs typeface="Times New Roman" panose="02020603050405020304" pitchFamily="18" charset="0"/>
                <a:sym typeface="Times New Roman"/>
              </a:rPr>
              <a:t>6/4/23</a:t>
            </a:fld>
            <a:endParaRPr sz="1050" b="1">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48" name="Google Shape;14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a:latin typeface="Times New Roman" panose="02020603050405020304" pitchFamily="18" charset="0"/>
              <a:cs typeface="Times New Roman" panose="02020603050405020304" pitchFamily="18" charset="0"/>
            </a:endParaRPr>
          </a:p>
        </p:txBody>
      </p:sp>
      <p:sp>
        <p:nvSpPr>
          <p:cNvPr id="149" name="Google Shape;149;p4"/>
          <p:cNvSpPr/>
          <p:nvPr/>
        </p:nvSpPr>
        <p:spPr>
          <a:xfrm>
            <a:off x="134143" y="40857"/>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50" name="Google Shape;150;p4"/>
          <p:cNvCxnSpPr/>
          <p:nvPr/>
        </p:nvCxnSpPr>
        <p:spPr>
          <a:xfrm rot="10800000" flipH="1">
            <a:off x="0" y="868360"/>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51" name="Google Shape;151;p4"/>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cs typeface="Times New Roman" panose="02020603050405020304" pitchFamily="18" charset="0"/>
              <a:sym typeface="Arial"/>
            </a:endParaRPr>
          </a:p>
        </p:txBody>
      </p:sp>
      <p:cxnSp>
        <p:nvCxnSpPr>
          <p:cNvPr id="152" name="Google Shape;152;p4"/>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53" name="Google Shape;153;p4"/>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
        <p:nvSpPr>
          <p:cNvPr id="154" name="Google Shape;15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6</a:t>
            </a:fld>
            <a:endParaRPr>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838200" y="1540679"/>
          <a:ext cx="10998058" cy="2402523"/>
        </p:xfrm>
        <a:graphic>
          <a:graphicData uri="http://schemas.openxmlformats.org/drawingml/2006/table">
            <a:tbl>
              <a:tblPr/>
              <a:tblGrid>
                <a:gridCol w="10998058">
                  <a:extLst>
                    <a:ext uri="{9D8B030D-6E8A-4147-A177-3AD203B41FA5}">
                      <a16:colId xmlns:a16="http://schemas.microsoft.com/office/drawing/2014/main" val="1013440401"/>
                    </a:ext>
                  </a:extLst>
                </a:gridCol>
              </a:tblGrid>
              <a:tr h="0">
                <a:tc>
                  <a:txBody>
                    <a:bodyPr/>
                    <a:lstStyle/>
                    <a:p>
                      <a:pPr algn="just">
                        <a:lnSpc>
                          <a:spcPct val="106000"/>
                        </a:lnSpc>
                        <a:spcAft>
                          <a:spcPts val="800"/>
                        </a:spcAft>
                      </a:pPr>
                      <a:r>
                        <a:rPr lang="en-IN" sz="2400" b="1" dirty="0">
                          <a:effectLst/>
                          <a:latin typeface="Times New Roman" panose="02020603050405020304" pitchFamily="18" charset="0"/>
                          <a:cs typeface="Times New Roman" panose="02020603050405020304" pitchFamily="18" charset="0"/>
                        </a:rPr>
                        <a:t>Embedded Systems: Architecture &amp; Characteristics of ES, Types of Embedded systems, Examples of Embedded Systems.</a:t>
                      </a:r>
                    </a:p>
                    <a:p>
                      <a:pPr algn="just">
                        <a:lnSpc>
                          <a:spcPct val="106000"/>
                        </a:lnSpc>
                        <a:spcAft>
                          <a:spcPts val="800"/>
                        </a:spcAft>
                      </a:pPr>
                      <a:r>
                        <a:rPr lang="en-IN" sz="2400" b="1" dirty="0">
                          <a:effectLst/>
                          <a:latin typeface="Times New Roman" panose="02020603050405020304" pitchFamily="18" charset="0"/>
                          <a:cs typeface="Times New Roman" panose="02020603050405020304" pitchFamily="18" charset="0"/>
                        </a:rPr>
                        <a:t>Introduction of IoT: Definition and characteristics of IoT, Technical Building blocks of IoT, Device, Communication Technologies, Data, Physical design of IoT, IoT enabling technologies, IoT Issues and Challenges- Planning, Costs and Quality, Security and Privacy, Risks. Example: Smart Home /Smart Agricultural.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solidFill>
                      <a:schemeClr val="accent4">
                        <a:lumMod val="60000"/>
                        <a:lumOff val="40000"/>
                      </a:schemeClr>
                    </a:solidFill>
                  </a:tcPr>
                </a:tc>
                <a:extLst>
                  <a:ext uri="{0D108BD9-81ED-4DB2-BD59-A6C34878D82A}">
                    <a16:rowId xmlns:a16="http://schemas.microsoft.com/office/drawing/2014/main" val="2538717699"/>
                  </a:ext>
                </a:extLst>
              </a:tr>
            </a:tbl>
          </a:graphicData>
        </a:graphic>
      </p:graphicFrame>
      <p:graphicFrame>
        <p:nvGraphicFramePr>
          <p:cNvPr id="5" name="Table 4"/>
          <p:cNvGraphicFramePr>
            <a:graphicFrameLocks noGrp="1"/>
          </p:cNvGraphicFramePr>
          <p:nvPr/>
        </p:nvGraphicFramePr>
        <p:xfrm>
          <a:off x="838200" y="4587811"/>
          <a:ext cx="10998058" cy="1525461"/>
        </p:xfrm>
        <a:graphic>
          <a:graphicData uri="http://schemas.openxmlformats.org/drawingml/2006/table">
            <a:tbl>
              <a:tblPr firstRow="1" firstCol="1" bandRow="1"/>
              <a:tblGrid>
                <a:gridCol w="10998058">
                  <a:extLst>
                    <a:ext uri="{9D8B030D-6E8A-4147-A177-3AD203B41FA5}">
                      <a16:colId xmlns:a16="http://schemas.microsoft.com/office/drawing/2014/main" val="560984793"/>
                    </a:ext>
                  </a:extLst>
                </a:gridCol>
              </a:tblGrid>
              <a:tr h="305673">
                <a:tc>
                  <a:txBody>
                    <a:bodyPr/>
                    <a:lstStyle/>
                    <a:p>
                      <a:pPr algn="just">
                        <a:lnSpc>
                          <a:spcPct val="106000"/>
                        </a:lnSpc>
                        <a:spcAft>
                          <a:spcPts val="0"/>
                        </a:spcAft>
                      </a:pPr>
                      <a:r>
                        <a:rPr lang="en-GB"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Pentium features, Pentium superscalar architecture - Pipelining, Branch prediction, and Instruction and Data caches. The Floating-Point Unit: features, pipeline stages &amp; data types. Pentium programmer's model, register set, System registers, addressing modes and Instruction set.</a:t>
                      </a:r>
                      <a:endPar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68580" marR="68580" marT="0" marB="0" anchor="ctr"/>
                </a:tc>
                <a:extLst>
                  <a:ext uri="{0D108BD9-81ED-4DB2-BD59-A6C34878D82A}">
                    <a16:rowId xmlns:a16="http://schemas.microsoft.com/office/drawing/2014/main" val="1027845569"/>
                  </a:ext>
                </a:extLst>
              </a:tr>
            </a:tbl>
          </a:graphicData>
        </a:graphic>
      </p:graphicFrame>
    </p:spTree>
    <p:extLst>
      <p:ext uri="{BB962C8B-B14F-4D97-AF65-F5344CB8AC3E}">
        <p14:creationId xmlns:p14="http://schemas.microsoft.com/office/powerpoint/2010/main" val="269510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44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br>
              <a:rPr lang="en-IN" sz="2000" b="1" i="0" dirty="0">
                <a:solidFill>
                  <a:srgbClr val="C00000"/>
                </a:solidFill>
                <a:effectLst/>
                <a:latin typeface="Times New Roman" panose="02020603050405020304" pitchFamily="18" charset="0"/>
                <a:cs typeface="Times New Roman" panose="02020603050405020304" pitchFamily="18" charset="0"/>
              </a:rPr>
            </a:br>
            <a:r>
              <a:rPr lang="en-IN" sz="4400" b="1" i="0" dirty="0">
                <a:solidFill>
                  <a:srgbClr val="C00000"/>
                </a:solidFill>
                <a:effectLst/>
                <a:latin typeface="Times New Roman" panose="02020603050405020304" pitchFamily="18" charset="0"/>
                <a:cs typeface="Times New Roman" panose="02020603050405020304" pitchFamily="18" charset="0"/>
              </a:rPr>
              <a:t>IDT Descriptors</a:t>
            </a:r>
            <a:endParaRPr lang="en-US" sz="4400" dirty="0">
              <a:solidFill>
                <a:srgbClr val="C0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A0DD0B84-E880-46F5-A2E4-BFD63634E642}"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60</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002CC2-2EB3-42B9-9F2A-5835D1926E02}"/>
              </a:ext>
            </a:extLst>
          </p:cNvPr>
          <p:cNvSpPr txBox="1"/>
          <p:nvPr/>
        </p:nvSpPr>
        <p:spPr>
          <a:xfrm>
            <a:off x="876914" y="705844"/>
            <a:ext cx="11114789" cy="3600986"/>
          </a:xfrm>
          <a:prstGeom prst="rect">
            <a:avLst/>
          </a:prstGeom>
          <a:noFill/>
        </p:spPr>
        <p:txBody>
          <a:bodyPr wrap="square">
            <a:spAutoFit/>
          </a:bodyPr>
          <a:lstStyle/>
          <a:p>
            <a:r>
              <a:rPr lang="en-US" sz="4000" dirty="0">
                <a:solidFill>
                  <a:srgbClr val="002060"/>
                </a:solidFill>
                <a:latin typeface="Times New Roman" panose="02020603050405020304" pitchFamily="18" charset="0"/>
                <a:cs typeface="Times New Roman" panose="02020603050405020304" pitchFamily="18" charset="0"/>
              </a:rPr>
              <a:t>Trap gate Descriptor: </a:t>
            </a:r>
            <a:r>
              <a:rPr lang="en-US" sz="3200" dirty="0">
                <a:latin typeface="Times New Roman" panose="02020603050405020304" pitchFamily="18" charset="0"/>
                <a:cs typeface="Times New Roman" panose="02020603050405020304" pitchFamily="18" charset="0"/>
              </a:rPr>
              <a:t>On exception generation if Pentium selects trap  gate form IDT.</a:t>
            </a:r>
          </a:p>
          <a:p>
            <a:pPr marL="914400" lvl="1"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saves its internal state (EFLAGES,CS,EIP,SS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pPr lvl="1"/>
            <a:r>
              <a:rPr lang="en-US" sz="2800" dirty="0">
                <a:latin typeface="Times New Roman" panose="02020603050405020304" pitchFamily="18" charset="0"/>
                <a:cs typeface="Times New Roman" panose="02020603050405020304" pitchFamily="18" charset="0"/>
              </a:rPr>
              <a:t>Performs an intersegment transfer of control to said location in gate.</a:t>
            </a:r>
          </a:p>
          <a:p>
            <a:pPr marL="914400" lvl="1"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Selector must point to executable code segment ,it can’t point to another descriptor </a:t>
            </a:r>
          </a:p>
          <a:p>
            <a:pPr marL="914400" lvl="1"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Execution continues till IRET instruction </a:t>
            </a:r>
            <a:endParaRPr lang="en-IN" sz="4000" dirty="0">
              <a:solidFill>
                <a:srgbClr val="002060"/>
              </a:solidFill>
              <a:latin typeface="Times New Roman" panose="02020603050405020304" pitchFamily="18" charset="0"/>
              <a:cs typeface="Times New Roman" panose="02020603050405020304" pitchFamily="18" charset="0"/>
            </a:endParaRPr>
          </a:p>
        </p:txBody>
      </p:sp>
      <p:pic>
        <p:nvPicPr>
          <p:cNvPr id="16" name="Picture 5">
            <a:extLst>
              <a:ext uri="{FF2B5EF4-FFF2-40B4-BE49-F238E27FC236}">
                <a16:creationId xmlns:a16="http://schemas.microsoft.com/office/drawing/2014/main" id="{141A27FE-8D9B-461B-9206-1BD62EA7B36E}"/>
              </a:ext>
            </a:extLst>
          </p:cNvPr>
          <p:cNvPicPr>
            <a:picLocks noChangeAspect="1" noChangeArrowheads="1"/>
          </p:cNvPicPr>
          <p:nvPr/>
        </p:nvPicPr>
        <p:blipFill>
          <a:blip r:embed="rId4"/>
          <a:srcRect/>
          <a:stretch>
            <a:fillRect/>
          </a:stretch>
        </p:blipFill>
        <p:spPr bwMode="auto">
          <a:xfrm>
            <a:off x="1024683" y="4372541"/>
            <a:ext cx="10122002" cy="1599204"/>
          </a:xfrm>
          <a:prstGeom prst="rect">
            <a:avLst/>
          </a:prstGeom>
          <a:noFill/>
          <a:ln w="9525">
            <a:noFill/>
            <a:miter lim="800000"/>
            <a:headEnd/>
            <a:tailEnd/>
          </a:ln>
          <a:effectLst/>
        </p:spPr>
      </p:pic>
    </p:spTree>
    <p:extLst>
      <p:ext uri="{BB962C8B-B14F-4D97-AF65-F5344CB8AC3E}">
        <p14:creationId xmlns:p14="http://schemas.microsoft.com/office/powerpoint/2010/main" val="110955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127859"/>
            <a:ext cx="10786052" cy="577984"/>
          </a:xfrm>
        </p:spPr>
        <p:txBody>
          <a:bodyPr>
            <a:noAutofit/>
          </a:bodyPr>
          <a:lstStyle/>
          <a:p>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r>
              <a:rPr lang="en-US" sz="2800" dirty="0">
                <a:solidFill>
                  <a:srgbClr val="00B050"/>
                </a:solidFill>
                <a:latin typeface="Times New Roman" panose="02020603050405020304" pitchFamily="18" charset="0"/>
                <a:cs typeface="Times New Roman" panose="02020603050405020304" pitchFamily="18" charset="0"/>
              </a:rPr>
              <a:t>Advantages / </a:t>
            </a:r>
            <a:r>
              <a:rPr lang="en-US" sz="2800" dirty="0">
                <a:solidFill>
                  <a:srgbClr val="002060"/>
                </a:solidFill>
                <a:latin typeface="Times New Roman" panose="02020603050405020304" pitchFamily="18" charset="0"/>
                <a:cs typeface="Times New Roman" panose="02020603050405020304" pitchFamily="18" charset="0"/>
              </a:rPr>
              <a:t>Disadvantage</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of using </a:t>
            </a:r>
            <a:r>
              <a:rPr lang="en-US" sz="2800" b="1" dirty="0">
                <a:solidFill>
                  <a:schemeClr val="accent6">
                    <a:lumMod val="50000"/>
                  </a:schemeClr>
                </a:solidFill>
                <a:latin typeface="Times New Roman" panose="02020603050405020304" pitchFamily="18" charset="0"/>
                <a:cs typeface="Times New Roman" panose="02020603050405020304" pitchFamily="18" charset="0"/>
              </a:rPr>
              <a:t>Task Gate </a:t>
            </a:r>
            <a:r>
              <a:rPr lang="en-US" sz="2800" dirty="0">
                <a:solidFill>
                  <a:srgbClr val="FF0000"/>
                </a:solidFill>
                <a:latin typeface="Times New Roman" panose="02020603050405020304" pitchFamily="18" charset="0"/>
                <a:cs typeface="Times New Roman" panose="02020603050405020304" pitchFamily="18" charset="0"/>
              </a:rPr>
              <a:t>over Trap/Interrupt Gate</a:t>
            </a: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E0A3D9ED-8B11-40E1-8955-7F8B0535E3A5}"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61</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0BB6D6-F4AD-4440-984C-B357F579BF20}"/>
              </a:ext>
            </a:extLst>
          </p:cNvPr>
          <p:cNvSpPr txBox="1"/>
          <p:nvPr/>
        </p:nvSpPr>
        <p:spPr>
          <a:xfrm>
            <a:off x="974027" y="822915"/>
            <a:ext cx="10821733" cy="5693866"/>
          </a:xfrm>
          <a:prstGeom prst="rect">
            <a:avLst/>
          </a:prstGeom>
          <a:noFill/>
        </p:spPr>
        <p:txBody>
          <a:bodyPr wrap="square">
            <a:spAutoFit/>
          </a:bodyPr>
          <a:lstStyle/>
          <a:p>
            <a:pPr marL="0"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Entire context of interrupted task is saved automatically</a:t>
            </a:r>
          </a:p>
          <a:p>
            <a:pPr marL="0" lvl="1" algn="just"/>
            <a:endParaRPr lang="en-US" sz="2800" dirty="0">
              <a:latin typeface="Times New Roman" panose="02020603050405020304" pitchFamily="18" charset="0"/>
              <a:cs typeface="Times New Roman" panose="02020603050405020304" pitchFamily="18" charset="0"/>
            </a:endParaRPr>
          </a:p>
          <a:p>
            <a:pPr marL="0"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Exception handler can run in an environment that is known to be good</a:t>
            </a:r>
          </a:p>
          <a:p>
            <a:pPr marL="0" lvl="1" algn="just"/>
            <a:endParaRPr lang="en-US" sz="2800" dirty="0">
              <a:latin typeface="Times New Roman" panose="02020603050405020304" pitchFamily="18" charset="0"/>
              <a:cs typeface="Times New Roman" panose="02020603050405020304" pitchFamily="18" charset="0"/>
            </a:endParaRPr>
          </a:p>
          <a:p>
            <a:pPr marL="0"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Exception handler can use its own privilege code and data space because it can have its own LDT.</a:t>
            </a:r>
          </a:p>
          <a:p>
            <a:pPr marL="0" lvl="1" algn="just">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Requires more time to perform a task switch than it does to stack a few bytes</a:t>
            </a:r>
          </a:p>
          <a:p>
            <a:pPr marL="0" lvl="1" algn="just">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Task gate can’t specify where in task to begin execution. Dormant tasks always resume where they left off</a:t>
            </a:r>
          </a:p>
          <a:p>
            <a:pPr marL="0" lvl="1" algn="just">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It is difficult to retrieve any information about interrupted code when it is in a different task</a:t>
            </a:r>
          </a:p>
          <a:p>
            <a:pPr marL="0" lvl="1"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5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endParaRPr lang="en-US" sz="4400" dirty="0">
              <a:solidFill>
                <a:srgbClr val="FF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7FB40C6D-9971-431F-9DD6-B148B33FE670}"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62</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2A5124-5692-4CCD-8E01-844C86000D31}"/>
              </a:ext>
            </a:extLst>
          </p:cNvPr>
          <p:cNvSpPr txBox="1"/>
          <p:nvPr/>
        </p:nvSpPr>
        <p:spPr>
          <a:xfrm>
            <a:off x="1491450" y="100150"/>
            <a:ext cx="10129420" cy="646331"/>
          </a:xfrm>
          <a:prstGeom prst="rect">
            <a:avLst/>
          </a:prstGeom>
          <a:noFill/>
        </p:spPr>
        <p:txBody>
          <a:bodyPr wrap="square">
            <a:spAutoFit/>
          </a:bodyPr>
          <a:lstStyle/>
          <a:p>
            <a:r>
              <a:rPr lang="en-IN" sz="3600" b="1" spc="-50" dirty="0">
                <a:solidFill>
                  <a:srgbClr val="C00000"/>
                </a:solidFill>
                <a:latin typeface="Times New Roman" panose="02020603050405020304" pitchFamily="18" charset="0"/>
                <a:ea typeface="+mj-ea"/>
                <a:cs typeface="Times New Roman" panose="02020603050405020304" pitchFamily="18" charset="0"/>
              </a:rPr>
              <a:t>Exception </a:t>
            </a:r>
            <a:r>
              <a:rPr lang="en-IN" sz="3600" b="1" spc="-50" dirty="0">
                <a:latin typeface="Times New Roman" panose="02020603050405020304" pitchFamily="18" charset="0"/>
                <a:ea typeface="+mj-ea"/>
                <a:cs typeface="Times New Roman" panose="02020603050405020304" pitchFamily="18" charset="0"/>
              </a:rPr>
              <a:t>or</a:t>
            </a:r>
            <a:r>
              <a:rPr lang="en-IN" sz="3600" b="1" spc="-50" dirty="0">
                <a:solidFill>
                  <a:srgbClr val="C00000"/>
                </a:solidFill>
                <a:latin typeface="Times New Roman" panose="02020603050405020304" pitchFamily="18" charset="0"/>
                <a:ea typeface="+mj-ea"/>
                <a:cs typeface="Times New Roman" panose="02020603050405020304" pitchFamily="18" charset="0"/>
              </a:rPr>
              <a:t> Interrupt Handler Procedures</a:t>
            </a:r>
          </a:p>
        </p:txBody>
      </p:sp>
      <p:sp>
        <p:nvSpPr>
          <p:cNvPr id="15" name="TextBox 14">
            <a:extLst>
              <a:ext uri="{FF2B5EF4-FFF2-40B4-BE49-F238E27FC236}">
                <a16:creationId xmlns:a16="http://schemas.microsoft.com/office/drawing/2014/main" id="{53579DEF-8057-4350-A78D-C719632A4CE0}"/>
              </a:ext>
            </a:extLst>
          </p:cNvPr>
          <p:cNvSpPr txBox="1"/>
          <p:nvPr/>
        </p:nvSpPr>
        <p:spPr>
          <a:xfrm>
            <a:off x="838947" y="786792"/>
            <a:ext cx="5885285" cy="5693866"/>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 interrupt gate or trap gate references an exception- or interrupt-handler procedure that runs in the context of the currently executing task.</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segment selector for the gate points to a segment descriptor for an executable code segment in either the GDT or the current LDT.</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offset field of the gate descriptor points to the beginning of the exception- or interrupt-handling procedure.</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6983608" y="798471"/>
            <a:ext cx="5198076" cy="5426085"/>
          </a:xfrm>
          <a:prstGeom prst="rect">
            <a:avLst/>
          </a:prstGeom>
        </p:spPr>
      </p:pic>
    </p:spTree>
    <p:extLst>
      <p:ext uri="{BB962C8B-B14F-4D97-AF65-F5344CB8AC3E}">
        <p14:creationId xmlns:p14="http://schemas.microsoft.com/office/powerpoint/2010/main" val="9600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endParaRPr lang="en-US" sz="4400" dirty="0">
              <a:solidFill>
                <a:srgbClr val="FF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FDA8311F-596C-4835-83B7-670011A88CD9}"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63</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2A5124-5692-4CCD-8E01-844C86000D31}"/>
              </a:ext>
            </a:extLst>
          </p:cNvPr>
          <p:cNvSpPr txBox="1"/>
          <p:nvPr/>
        </p:nvSpPr>
        <p:spPr>
          <a:xfrm>
            <a:off x="1491450" y="100150"/>
            <a:ext cx="10129420" cy="646331"/>
          </a:xfrm>
          <a:prstGeom prst="rect">
            <a:avLst/>
          </a:prstGeom>
          <a:noFill/>
        </p:spPr>
        <p:txBody>
          <a:bodyPr wrap="square">
            <a:spAutoFit/>
          </a:bodyPr>
          <a:lstStyle/>
          <a:p>
            <a:r>
              <a:rPr lang="en-IN" sz="3600" b="1" spc="-50" dirty="0">
                <a:solidFill>
                  <a:srgbClr val="FF0000"/>
                </a:solidFill>
                <a:latin typeface="Times New Roman" panose="02020603050405020304" pitchFamily="18" charset="0"/>
                <a:ea typeface="+mj-ea"/>
                <a:cs typeface="Times New Roman" panose="02020603050405020304" pitchFamily="18" charset="0"/>
              </a:rPr>
              <a:t>Exception </a:t>
            </a:r>
            <a:r>
              <a:rPr lang="en-IN" sz="3600" b="1" spc="-50" dirty="0">
                <a:latin typeface="Times New Roman" panose="02020603050405020304" pitchFamily="18" charset="0"/>
                <a:ea typeface="+mj-ea"/>
                <a:cs typeface="Times New Roman" panose="02020603050405020304" pitchFamily="18" charset="0"/>
              </a:rPr>
              <a:t>or</a:t>
            </a:r>
            <a:r>
              <a:rPr lang="en-IN" sz="3600" b="1" spc="-50" dirty="0">
                <a:solidFill>
                  <a:srgbClr val="FF0000"/>
                </a:solidFill>
                <a:latin typeface="Times New Roman" panose="02020603050405020304" pitchFamily="18" charset="0"/>
                <a:ea typeface="+mj-ea"/>
                <a:cs typeface="Times New Roman" panose="02020603050405020304" pitchFamily="18" charset="0"/>
              </a:rPr>
              <a:t> Interrupt Handler Procedures</a:t>
            </a:r>
          </a:p>
        </p:txBody>
      </p:sp>
      <p:sp>
        <p:nvSpPr>
          <p:cNvPr id="16" name="TextBox 15">
            <a:extLst>
              <a:ext uri="{FF2B5EF4-FFF2-40B4-BE49-F238E27FC236}">
                <a16:creationId xmlns:a16="http://schemas.microsoft.com/office/drawing/2014/main" id="{C91368CA-DD1C-4F85-97CE-BC652E2E8C7A}"/>
              </a:ext>
            </a:extLst>
          </p:cNvPr>
          <p:cNvSpPr txBox="1"/>
          <p:nvPr/>
        </p:nvSpPr>
        <p:spPr>
          <a:xfrm>
            <a:off x="876914" y="805949"/>
            <a:ext cx="11009129" cy="526297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When the processor performs a call to the exception- or interrupt-handler procedure: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the handler procedure is going to be executed at a numerically lower privilege level, a stack switch occurs. When the stack switch occurs:</a:t>
            </a:r>
          </a:p>
          <a:p>
            <a:pPr algn="just"/>
            <a:r>
              <a:rPr lang="en-US" sz="2800" dirty="0">
                <a:latin typeface="Times New Roman" panose="02020603050405020304" pitchFamily="18" charset="0"/>
                <a:cs typeface="Times New Roman" panose="02020603050405020304" pitchFamily="18" charset="0"/>
              </a:rPr>
              <a:t> a. </a:t>
            </a:r>
            <a:r>
              <a:rPr lang="en-US" sz="2800" dirty="0">
                <a:solidFill>
                  <a:schemeClr val="bg2">
                    <a:lumMod val="50000"/>
                  </a:schemeClr>
                </a:solidFill>
                <a:latin typeface="Times New Roman" panose="02020603050405020304" pitchFamily="18" charset="0"/>
                <a:cs typeface="Times New Roman" panose="02020603050405020304" pitchFamily="18" charset="0"/>
              </a:rPr>
              <a:t>The segment selector and stack pointer for the stack to be used by the handler are obtained from the TSS for the currently executing task. On this new stack, the processor pushes the stack segment selector and stack pointer of the interrupted procedure.</a:t>
            </a:r>
          </a:p>
          <a:p>
            <a:pPr algn="just"/>
            <a:r>
              <a:rPr lang="en-US" sz="2800" dirty="0">
                <a:latin typeface="Times New Roman" panose="02020603050405020304" pitchFamily="18" charset="0"/>
                <a:cs typeface="Times New Roman" panose="02020603050405020304" pitchFamily="18" charset="0"/>
              </a:rPr>
              <a:t> b. </a:t>
            </a:r>
            <a:r>
              <a:rPr lang="en-US" sz="2800" dirty="0">
                <a:solidFill>
                  <a:srgbClr val="002060"/>
                </a:solidFill>
                <a:latin typeface="Times New Roman" panose="02020603050405020304" pitchFamily="18" charset="0"/>
                <a:cs typeface="Times New Roman" panose="02020603050405020304" pitchFamily="18" charset="0"/>
              </a:rPr>
              <a:t>The processor then saves the current state of the </a:t>
            </a:r>
            <a:r>
              <a:rPr lang="en-US" sz="2800" b="1" dirty="0">
                <a:solidFill>
                  <a:srgbClr val="C00000"/>
                </a:solidFill>
                <a:latin typeface="Times New Roman" panose="02020603050405020304" pitchFamily="18" charset="0"/>
                <a:cs typeface="Times New Roman" panose="02020603050405020304" pitchFamily="18" charset="0"/>
              </a:rPr>
              <a:t>EFLAGS, CS, and EIP </a:t>
            </a:r>
            <a:r>
              <a:rPr lang="en-US" sz="2800" dirty="0">
                <a:solidFill>
                  <a:srgbClr val="002060"/>
                </a:solidFill>
                <a:latin typeface="Times New Roman" panose="02020603050405020304" pitchFamily="18" charset="0"/>
                <a:cs typeface="Times New Roman" panose="02020603050405020304" pitchFamily="18" charset="0"/>
              </a:rPr>
              <a:t>registers on the new stack.</a:t>
            </a:r>
          </a:p>
          <a:p>
            <a:pPr algn="just"/>
            <a:r>
              <a:rPr lang="en-US" sz="2800" dirty="0">
                <a:latin typeface="Times New Roman" panose="02020603050405020304" pitchFamily="18" charset="0"/>
                <a:cs typeface="Times New Roman" panose="02020603050405020304" pitchFamily="18" charset="0"/>
              </a:rPr>
              <a:t>c</a:t>
            </a:r>
            <a:r>
              <a:rPr lang="en-US" sz="2800" dirty="0">
                <a:solidFill>
                  <a:srgbClr val="7030A0"/>
                </a:solidFill>
                <a:latin typeface="Times New Roman" panose="02020603050405020304" pitchFamily="18" charset="0"/>
                <a:cs typeface="Times New Roman" panose="02020603050405020304" pitchFamily="18" charset="0"/>
              </a:rPr>
              <a:t>. If an exception causes </a:t>
            </a:r>
            <a:r>
              <a:rPr lang="en-US" sz="2800" b="1" dirty="0">
                <a:solidFill>
                  <a:srgbClr val="C00000"/>
                </a:solidFill>
                <a:latin typeface="Times New Roman" panose="02020603050405020304" pitchFamily="18" charset="0"/>
                <a:cs typeface="Times New Roman" panose="02020603050405020304" pitchFamily="18" charset="0"/>
              </a:rPr>
              <a:t>an error code </a:t>
            </a:r>
            <a:r>
              <a:rPr lang="en-US" sz="2800" dirty="0">
                <a:solidFill>
                  <a:srgbClr val="7030A0"/>
                </a:solidFill>
                <a:latin typeface="Times New Roman" panose="02020603050405020304" pitchFamily="18" charset="0"/>
                <a:cs typeface="Times New Roman" panose="02020603050405020304" pitchFamily="18" charset="0"/>
              </a:rPr>
              <a:t>to be saved, it is pushed on the new stack after the EIP value.</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176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6558" y="40682"/>
            <a:ext cx="6666813" cy="665162"/>
          </a:xfrm>
        </p:spPr>
        <p:txBody>
          <a:bodyPr>
            <a:noAutofit/>
          </a:bodyPr>
          <a:lstStyle/>
          <a:p>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44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br>
              <a:rPr lang="en-IN" sz="2000" b="1" i="0" dirty="0">
                <a:solidFill>
                  <a:srgbClr val="000000"/>
                </a:solidFill>
                <a:effectLst/>
                <a:latin typeface="Times New Roman" panose="02020603050405020304" pitchFamily="18" charset="0"/>
                <a:cs typeface="Times New Roman" panose="02020603050405020304" pitchFamily="18" charset="0"/>
              </a:rPr>
            </a:br>
            <a:endParaRPr lang="en-US" sz="4400" dirty="0">
              <a:solidFill>
                <a:srgbClr val="FF0000"/>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3" cstate="print"/>
          <a:srcRect/>
          <a:stretch>
            <a:fillRect/>
          </a:stretch>
        </p:blipFill>
        <p:spPr bwMode="auto">
          <a:xfrm>
            <a:off x="113972" y="26081"/>
            <a:ext cx="843210" cy="796834"/>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3818EB69-70B6-4C1D-9360-881929894A4D}" type="datetime1">
              <a:rPr lang="en-US" smtClean="0">
                <a:latin typeface="Times New Roman" panose="02020603050405020304" pitchFamily="18" charset="0"/>
                <a:cs typeface="Times New Roman" panose="02020603050405020304" pitchFamily="18" charset="0"/>
              </a:rPr>
              <a:t>6/4/23</a:t>
            </a:fld>
            <a:endParaRPr lang="en-US">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latin typeface="Times New Roman" panose="02020603050405020304" pitchFamily="18" charset="0"/>
                <a:cs typeface="Times New Roman" panose="02020603050405020304" pitchFamily="18" charset="0"/>
              </a:rPr>
              <a:pPr>
                <a:defRPr/>
              </a:pPr>
              <a:t>64</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312127" y="6459538"/>
            <a:ext cx="6196874" cy="365125"/>
          </a:xfrm>
        </p:spPr>
        <p:txBody>
          <a:bodyPr/>
          <a:lstStyle/>
          <a:p>
            <a:pPr>
              <a:defRPr/>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lang="en-US"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39188" y="771554"/>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2A5124-5692-4CCD-8E01-844C86000D31}"/>
              </a:ext>
            </a:extLst>
          </p:cNvPr>
          <p:cNvSpPr txBox="1"/>
          <p:nvPr/>
        </p:nvSpPr>
        <p:spPr>
          <a:xfrm>
            <a:off x="1491450" y="100150"/>
            <a:ext cx="10129420" cy="646331"/>
          </a:xfrm>
          <a:prstGeom prst="rect">
            <a:avLst/>
          </a:prstGeom>
          <a:noFill/>
        </p:spPr>
        <p:txBody>
          <a:bodyPr wrap="square">
            <a:spAutoFit/>
          </a:bodyPr>
          <a:lstStyle/>
          <a:p>
            <a:r>
              <a:rPr lang="en-IN" sz="3600" b="1" spc="-50" dirty="0">
                <a:solidFill>
                  <a:srgbClr val="FF0000"/>
                </a:solidFill>
                <a:latin typeface="Times New Roman" panose="02020603050405020304" pitchFamily="18" charset="0"/>
                <a:ea typeface="+mj-ea"/>
                <a:cs typeface="Times New Roman" panose="02020603050405020304" pitchFamily="18" charset="0"/>
              </a:rPr>
              <a:t>Exception </a:t>
            </a:r>
            <a:r>
              <a:rPr lang="en-IN" sz="3600" b="1" spc="-50" dirty="0">
                <a:latin typeface="Times New Roman" panose="02020603050405020304" pitchFamily="18" charset="0"/>
                <a:ea typeface="+mj-ea"/>
                <a:cs typeface="Times New Roman" panose="02020603050405020304" pitchFamily="18" charset="0"/>
              </a:rPr>
              <a:t>or </a:t>
            </a:r>
            <a:r>
              <a:rPr lang="en-IN" sz="3600" b="1" spc="-50" dirty="0">
                <a:solidFill>
                  <a:srgbClr val="FF0000"/>
                </a:solidFill>
                <a:latin typeface="Times New Roman" panose="02020603050405020304" pitchFamily="18" charset="0"/>
                <a:ea typeface="+mj-ea"/>
                <a:cs typeface="Times New Roman" panose="02020603050405020304" pitchFamily="18" charset="0"/>
              </a:rPr>
              <a:t>Interrupt Handler Procedures</a:t>
            </a:r>
          </a:p>
        </p:txBody>
      </p:sp>
      <p:pic>
        <p:nvPicPr>
          <p:cNvPr id="6" name="Picture 5">
            <a:extLst>
              <a:ext uri="{FF2B5EF4-FFF2-40B4-BE49-F238E27FC236}">
                <a16:creationId xmlns:a16="http://schemas.microsoft.com/office/drawing/2014/main" id="{273DE58E-ACA9-47F0-9560-0B0E772C962C}"/>
              </a:ext>
            </a:extLst>
          </p:cNvPr>
          <p:cNvPicPr>
            <a:picLocks noChangeAspect="1"/>
          </p:cNvPicPr>
          <p:nvPr/>
        </p:nvPicPr>
        <p:blipFill>
          <a:blip r:embed="rId4"/>
          <a:stretch>
            <a:fillRect/>
          </a:stretch>
        </p:blipFill>
        <p:spPr>
          <a:xfrm>
            <a:off x="6349882" y="805949"/>
            <a:ext cx="5637320" cy="5133975"/>
          </a:xfrm>
          <a:prstGeom prst="rect">
            <a:avLst/>
          </a:prstGeom>
        </p:spPr>
      </p:pic>
      <p:sp>
        <p:nvSpPr>
          <p:cNvPr id="17" name="TextBox 16">
            <a:extLst>
              <a:ext uri="{FF2B5EF4-FFF2-40B4-BE49-F238E27FC236}">
                <a16:creationId xmlns:a16="http://schemas.microsoft.com/office/drawing/2014/main" id="{C1EC820A-9F5D-4E05-9613-E13EA431E127}"/>
              </a:ext>
            </a:extLst>
          </p:cNvPr>
          <p:cNvSpPr txBox="1"/>
          <p:nvPr/>
        </p:nvSpPr>
        <p:spPr>
          <a:xfrm>
            <a:off x="891202" y="805949"/>
            <a:ext cx="5757792" cy="5339923"/>
          </a:xfrm>
          <a:prstGeom prst="rect">
            <a:avLst/>
          </a:prstGeom>
          <a:noFill/>
        </p:spPr>
        <p:txBody>
          <a:bodyPr wrap="square">
            <a:spAutoFit/>
          </a:bodyPr>
          <a:lstStyle/>
          <a:p>
            <a:r>
              <a:rPr lang="en-US" sz="3100" dirty="0">
                <a:latin typeface="Times New Roman" panose="02020603050405020304" pitchFamily="18" charset="0"/>
                <a:cs typeface="Times New Roman" panose="02020603050405020304" pitchFamily="18" charset="0"/>
              </a:rPr>
              <a:t>If the handler procedure is going to be executed at the same privilege level as the interrupted procedure: </a:t>
            </a:r>
          </a:p>
          <a:p>
            <a:pPr marL="342900" indent="-342900">
              <a:buAutoNum type="alphaLcPeriod"/>
            </a:pPr>
            <a:r>
              <a:rPr lang="en-US" sz="3100" dirty="0">
                <a:latin typeface="Times New Roman" panose="02020603050405020304" pitchFamily="18" charset="0"/>
                <a:cs typeface="Times New Roman" panose="02020603050405020304" pitchFamily="18" charset="0"/>
              </a:rPr>
              <a:t>The processor saves the current state of the </a:t>
            </a:r>
            <a:r>
              <a:rPr lang="en-US" sz="3100" b="1" dirty="0">
                <a:solidFill>
                  <a:srgbClr val="C00000"/>
                </a:solidFill>
                <a:latin typeface="Times New Roman" panose="02020603050405020304" pitchFamily="18" charset="0"/>
                <a:cs typeface="Times New Roman" panose="02020603050405020304" pitchFamily="18" charset="0"/>
              </a:rPr>
              <a:t>EFLAGS, CS, and EIP</a:t>
            </a:r>
            <a:r>
              <a:rPr lang="en-US" sz="3100" dirty="0">
                <a:latin typeface="Times New Roman" panose="02020603050405020304" pitchFamily="18" charset="0"/>
                <a:cs typeface="Times New Roman" panose="02020603050405020304" pitchFamily="18" charset="0"/>
              </a:rPr>
              <a:t> registers on the current stack (see Figures 6-4).</a:t>
            </a:r>
          </a:p>
          <a:p>
            <a:pPr marL="342900" indent="-342900">
              <a:buAutoNum type="alphaLcPeriod"/>
            </a:pPr>
            <a:r>
              <a:rPr lang="en-US" sz="3100" dirty="0">
                <a:latin typeface="Times New Roman" panose="02020603050405020304" pitchFamily="18" charset="0"/>
                <a:cs typeface="Times New Roman" panose="02020603050405020304" pitchFamily="18" charset="0"/>
              </a:rPr>
              <a:t> If an exception causes </a:t>
            </a:r>
            <a:r>
              <a:rPr lang="en-US" sz="3100" b="1" dirty="0">
                <a:solidFill>
                  <a:srgbClr val="C00000"/>
                </a:solidFill>
                <a:latin typeface="Times New Roman" panose="02020603050405020304" pitchFamily="18" charset="0"/>
                <a:cs typeface="Times New Roman" panose="02020603050405020304" pitchFamily="18" charset="0"/>
              </a:rPr>
              <a:t>an error code</a:t>
            </a:r>
            <a:r>
              <a:rPr lang="en-US" sz="3100" dirty="0">
                <a:latin typeface="Times New Roman" panose="02020603050405020304" pitchFamily="18" charset="0"/>
                <a:cs typeface="Times New Roman" panose="02020603050405020304" pitchFamily="18" charset="0"/>
              </a:rPr>
              <a:t> to be saved, it is pushed on the current stack after the EIP value</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8079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C72BE-825C-4A32-B322-FAA197EF4FF1}"/>
              </a:ext>
            </a:extLst>
          </p:cNvPr>
          <p:cNvSpPr>
            <a:spLocks noGrp="1"/>
          </p:cNvSpPr>
          <p:nvPr>
            <p:ph type="dt" sz="half" idx="10"/>
          </p:nvPr>
        </p:nvSpPr>
        <p:spPr/>
        <p:txBody>
          <a:bodyPr/>
          <a:lstStyle/>
          <a:p>
            <a:pPr>
              <a:defRPr/>
            </a:pPr>
            <a:fld id="{F13D984A-1B94-499D-AC1E-49135FE62440}" type="datetime1">
              <a:rPr lang="en-US" smtClean="0"/>
              <a:t>6/4/23</a:t>
            </a:fld>
            <a:endParaRPr lang="en-US"/>
          </a:p>
        </p:txBody>
      </p:sp>
      <p:sp>
        <p:nvSpPr>
          <p:cNvPr id="3" name="Footer Placeholder 2">
            <a:extLst>
              <a:ext uri="{FF2B5EF4-FFF2-40B4-BE49-F238E27FC236}">
                <a16:creationId xmlns:a16="http://schemas.microsoft.com/office/drawing/2014/main" id="{5861ED6D-6E0D-4C88-A1EC-2D8D9699CEEF}"/>
              </a:ext>
            </a:extLst>
          </p:cNvPr>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sp>
        <p:nvSpPr>
          <p:cNvPr id="4" name="Slide Number Placeholder 3">
            <a:extLst>
              <a:ext uri="{FF2B5EF4-FFF2-40B4-BE49-F238E27FC236}">
                <a16:creationId xmlns:a16="http://schemas.microsoft.com/office/drawing/2014/main" id="{4EB70A53-F451-4601-8593-85E33C4A7CE4}"/>
              </a:ext>
            </a:extLst>
          </p:cNvPr>
          <p:cNvSpPr>
            <a:spLocks noGrp="1"/>
          </p:cNvSpPr>
          <p:nvPr>
            <p:ph type="sldNum" sz="quarter" idx="12"/>
          </p:nvPr>
        </p:nvSpPr>
        <p:spPr/>
        <p:txBody>
          <a:bodyPr/>
          <a:lstStyle/>
          <a:p>
            <a:pPr>
              <a:defRPr/>
            </a:pPr>
            <a:fld id="{CE580979-07AE-46CF-A011-ACF76BAB6D4D}" type="slidenum">
              <a:rPr lang="en-US" smtClean="0"/>
              <a:pPr>
                <a:defRPr/>
              </a:pPr>
              <a:t>65</a:t>
            </a:fld>
            <a:endParaRPr lang="en-US"/>
          </a:p>
        </p:txBody>
      </p:sp>
      <p:sp>
        <p:nvSpPr>
          <p:cNvPr id="5" name="Rectangle 4">
            <a:extLst>
              <a:ext uri="{FF2B5EF4-FFF2-40B4-BE49-F238E27FC236}">
                <a16:creationId xmlns:a16="http://schemas.microsoft.com/office/drawing/2014/main" id="{DAE23D03-561D-4246-9F4A-4F14BFA17D94}"/>
              </a:ext>
            </a:extLst>
          </p:cNvPr>
          <p:cNvSpPr/>
          <p:nvPr/>
        </p:nvSpPr>
        <p:spPr>
          <a:xfrm>
            <a:off x="1397726" y="2119227"/>
            <a:ext cx="9509760" cy="1908699"/>
          </a:xfrm>
          <a:prstGeom prst="rect">
            <a:avLst/>
          </a:prstGeom>
          <a:solidFill>
            <a:srgbClr val="00B0F0"/>
          </a:solidFill>
          <a:ln w="762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800" dirty="0"/>
              <a:t>Thank You</a:t>
            </a:r>
            <a:endParaRPr lang="en-IN" sz="13800" dirty="0"/>
          </a:p>
        </p:txBody>
      </p:sp>
    </p:spTree>
    <p:extLst>
      <p:ext uri="{BB962C8B-B14F-4D97-AF65-F5344CB8AC3E}">
        <p14:creationId xmlns:p14="http://schemas.microsoft.com/office/powerpoint/2010/main" val="266473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3" name="Google Shape;163;p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3E2F30-1250-41C7-9DEC-8B38AE6C8374}" type="datetime1">
              <a:rPr lang="en-US" sz="1050" b="1" smtClean="0">
                <a:solidFill>
                  <a:srgbClr val="000000"/>
                </a:solidFill>
                <a:latin typeface="Times New Roman" panose="02020603050405020304" pitchFamily="18" charset="0"/>
                <a:cs typeface="Times New Roman" panose="02020603050405020304" pitchFamily="18" charset="0"/>
                <a:sym typeface="Times New Roman"/>
              </a:rPr>
              <a:t>6/4/23</a:t>
            </a:fld>
            <a:endParaRPr sz="1050" b="1">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64" name="Google Shape;164;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latin typeface="Times New Roman" panose="02020603050405020304" pitchFamily="18" charset="0"/>
                <a:cs typeface="Times New Roman" panose="02020603050405020304" pitchFamily="18" charset="0"/>
              </a:rPr>
              <a:t>MAIoT_CET3014B      Unit 5 : Pentium Task Management and Interrupt handling S4: AY 2022-23 </a:t>
            </a:r>
            <a:endParaRPr>
              <a:latin typeface="Times New Roman" panose="02020603050405020304" pitchFamily="18" charset="0"/>
              <a:cs typeface="Times New Roman" panose="02020603050405020304" pitchFamily="18" charset="0"/>
            </a:endParaRPr>
          </a:p>
        </p:txBody>
      </p:sp>
      <p:sp>
        <p:nvSpPr>
          <p:cNvPr id="170" name="Google Shape;17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
        <p:nvSpPr>
          <p:cNvPr id="161" name="Google Shape;161;p5"/>
          <p:cNvSpPr txBox="1">
            <a:spLocks noGrp="1"/>
          </p:cNvSpPr>
          <p:nvPr>
            <p:ph type="title" idx="4294967295"/>
          </p:nvPr>
        </p:nvSpPr>
        <p:spPr>
          <a:xfrm>
            <a:off x="2814638" y="55563"/>
            <a:ext cx="9377362" cy="9683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a:solidFill>
                  <a:srgbClr val="FF0000"/>
                </a:solidFill>
                <a:latin typeface="Times New Roman" panose="02020603050405020304" pitchFamily="18" charset="0"/>
                <a:ea typeface="Arial"/>
                <a:cs typeface="Times New Roman" panose="02020603050405020304" pitchFamily="18" charset="0"/>
                <a:sym typeface="Arial"/>
              </a:rPr>
              <a:t>Syllabus</a:t>
            </a:r>
            <a:endParaRPr>
              <a:latin typeface="Times New Roman" panose="02020603050405020304" pitchFamily="18" charset="0"/>
              <a:cs typeface="Times New Roman" panose="02020603050405020304" pitchFamily="18" charset="0"/>
            </a:endParaRPr>
          </a:p>
        </p:txBody>
      </p:sp>
      <p:sp>
        <p:nvSpPr>
          <p:cNvPr id="162" name="Google Shape;162;p5"/>
          <p:cNvSpPr txBox="1">
            <a:spLocks noGrp="1"/>
          </p:cNvSpPr>
          <p:nvPr>
            <p:ph type="body" idx="4294967295"/>
          </p:nvPr>
        </p:nvSpPr>
        <p:spPr>
          <a:xfrm>
            <a:off x="1111250" y="1023938"/>
            <a:ext cx="11080750" cy="5045075"/>
          </a:xfrm>
          <a:prstGeom prst="rect">
            <a:avLst/>
          </a:prstGeom>
          <a:noFill/>
          <a:ln>
            <a:noFill/>
          </a:ln>
        </p:spPr>
        <p:txBody>
          <a:bodyPr spcFirstLastPara="1" wrap="square" lIns="91425" tIns="45700" rIns="91425" bIns="45700" anchor="t" anchorCtr="0">
            <a:noAutofit/>
          </a:bodyPr>
          <a:lstStyle/>
          <a:p>
            <a:pPr marL="0" indent="0" algn="just">
              <a:buClr>
                <a:srgbClr val="FF0000"/>
              </a:buClr>
              <a:buSzPts val="2200"/>
              <a:buNone/>
            </a:pP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Module III:</a:t>
            </a:r>
            <a:r>
              <a:rPr lang="en-IN" sz="2800" b="1" dirty="0">
                <a:solidFill>
                  <a:srgbClr val="FF0000"/>
                </a:solidFill>
                <a:latin typeface="Times New Roman" panose="02020603050405020304" pitchFamily="18" charset="0"/>
                <a:ea typeface="Times New Roman"/>
                <a:cs typeface="Times New Roman" panose="02020603050405020304" pitchFamily="18" charset="0"/>
              </a:rPr>
              <a:t>Pentium operating modes: </a:t>
            </a:r>
          </a:p>
          <a:p>
            <a:pPr algn="jus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Pentium Modes of Operation, Pentium Real address mode: Memory organization, Memory segments, segment registers, logical to physical address generation</a:t>
            </a:r>
          </a:p>
          <a:p>
            <a:pPr algn="jus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Protected mode: Segmentation unit support registers, related instructions, segment Memory descriptors, logical to linear address translations. </a:t>
            </a:r>
            <a:endParaRPr sz="2800" dirty="0">
              <a:latin typeface="Times New Roman" panose="02020603050405020304" pitchFamily="18" charset="0"/>
              <a:cs typeface="Times New Roman" panose="02020603050405020304" pitchFamily="18" charset="0"/>
            </a:endParaRPr>
          </a:p>
          <a:p>
            <a:pPr marL="114300" indent="0" algn="just">
              <a:buNone/>
            </a:pPr>
            <a:r>
              <a:rPr lang="en-US" sz="2800" b="1" dirty="0">
                <a:solidFill>
                  <a:srgbClr val="FF0000"/>
                </a:solidFill>
                <a:latin typeface="Times New Roman" panose="02020603050405020304" pitchFamily="18" charset="0"/>
                <a:ea typeface="Times New Roman"/>
                <a:cs typeface="Times New Roman" panose="02020603050405020304" pitchFamily="18" charset="0"/>
                <a:sym typeface="Times New Roman"/>
              </a:rPr>
              <a:t>Module IV:</a:t>
            </a:r>
            <a:r>
              <a:rPr lang="en-IN" sz="2800" b="1" dirty="0">
                <a:solidFill>
                  <a:srgbClr val="FF0000"/>
                </a:solidFill>
                <a:latin typeface="Times New Roman" panose="02020603050405020304" pitchFamily="18" charset="0"/>
                <a:ea typeface="Times New Roman"/>
                <a:cs typeface="Times New Roman" panose="02020603050405020304" pitchFamily="18" charset="0"/>
              </a:rPr>
              <a:t>Paging and Protection: </a:t>
            </a:r>
          </a:p>
          <a:p>
            <a:pPr algn="just"/>
            <a:r>
              <a:rPr lang="en-GB" sz="2800" dirty="0">
                <a:latin typeface="Times New Roman" panose="02020603050405020304" pitchFamily="18" charset="0"/>
                <a:cs typeface="Times New Roman" panose="02020603050405020304" pitchFamily="18" charset="0"/>
              </a:rPr>
              <a:t>Paging Unit: support registers, related data structures, linear to physical address translation, TLB Protection by segmentation, privilege-levels, rules of inter-privilege level transfer for data and code segments, page level protection. 	</a:t>
            </a:r>
          </a:p>
          <a:p>
            <a:pPr marL="0" lvl="0" indent="0" algn="just" rtl="0">
              <a:lnSpc>
                <a:spcPct val="90000"/>
              </a:lnSpc>
              <a:spcBef>
                <a:spcPts val="1000"/>
              </a:spcBef>
              <a:spcAft>
                <a:spcPts val="0"/>
              </a:spcAft>
              <a:buClr>
                <a:srgbClr val="FF0000"/>
              </a:buClr>
              <a:buSzPts val="2200"/>
              <a:buNone/>
            </a:pPr>
            <a:endParaRPr sz="2800" dirty="0">
              <a:latin typeface="Times New Roman" panose="02020603050405020304" pitchFamily="18" charset="0"/>
              <a:cs typeface="Times New Roman" panose="02020603050405020304" pitchFamily="18" charset="0"/>
            </a:endParaRPr>
          </a:p>
        </p:txBody>
      </p:sp>
      <p:sp>
        <p:nvSpPr>
          <p:cNvPr id="165" name="Google Shape;165;p5"/>
          <p:cNvSpPr/>
          <p:nvPr/>
        </p:nvSpPr>
        <p:spPr>
          <a:xfrm>
            <a:off x="54770" y="13063"/>
            <a:ext cx="654050" cy="86412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4400"/>
              <a:buFont typeface="Arial"/>
              <a:buNone/>
            </a:pPr>
            <a:endParaRPr sz="440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66" name="Google Shape;166;p5"/>
          <p:cNvCxnSpPr/>
          <p:nvPr/>
        </p:nvCxnSpPr>
        <p:spPr>
          <a:xfrm rot="10800000" flipH="1">
            <a:off x="0" y="963336"/>
            <a:ext cx="12192000" cy="27709"/>
          </a:xfrm>
          <a:prstGeom prst="straightConnector1">
            <a:avLst/>
          </a:prstGeom>
          <a:noFill/>
          <a:ln w="9525" cap="flat" cmpd="sng">
            <a:solidFill>
              <a:srgbClr val="00B050"/>
            </a:solidFill>
            <a:prstDash val="solid"/>
            <a:miter lim="800000"/>
            <a:headEnd type="none" w="sm" len="sm"/>
            <a:tailEnd type="none" w="sm" len="sm"/>
          </a:ln>
        </p:spPr>
      </p:cxnSp>
      <p:sp>
        <p:nvSpPr>
          <p:cNvPr id="167" name="Google Shape;167;p5"/>
          <p:cNvSpPr/>
          <p:nvPr/>
        </p:nvSpPr>
        <p:spPr>
          <a:xfrm>
            <a:off x="146051" y="6356350"/>
            <a:ext cx="471487" cy="457200"/>
          </a:xfrm>
          <a:prstGeom prst="rect">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cs typeface="Times New Roman" panose="02020603050405020304" pitchFamily="18" charset="0"/>
              <a:sym typeface="Arial"/>
            </a:endParaRPr>
          </a:p>
        </p:txBody>
      </p:sp>
      <p:cxnSp>
        <p:nvCxnSpPr>
          <p:cNvPr id="168" name="Google Shape;168;p5"/>
          <p:cNvCxnSpPr/>
          <p:nvPr/>
        </p:nvCxnSpPr>
        <p:spPr>
          <a:xfrm flipH="1">
            <a:off x="773905" y="13063"/>
            <a:ext cx="14288" cy="6821487"/>
          </a:xfrm>
          <a:prstGeom prst="straightConnector1">
            <a:avLst/>
          </a:prstGeom>
          <a:noFill/>
          <a:ln w="15875" cap="flat" cmpd="sng">
            <a:solidFill>
              <a:srgbClr val="00B050"/>
            </a:solidFill>
            <a:prstDash val="solid"/>
            <a:miter lim="800000"/>
            <a:headEnd type="none" w="sm" len="sm"/>
            <a:tailEnd type="none" w="sm" len="sm"/>
          </a:ln>
        </p:spPr>
      </p:cxnSp>
      <p:cxnSp>
        <p:nvCxnSpPr>
          <p:cNvPr id="169" name="Google Shape;169;p5"/>
          <p:cNvCxnSpPr/>
          <p:nvPr/>
        </p:nvCxnSpPr>
        <p:spPr>
          <a:xfrm>
            <a:off x="-10316" y="6264275"/>
            <a:ext cx="12192000" cy="0"/>
          </a:xfrm>
          <a:prstGeom prst="straightConnector1">
            <a:avLst/>
          </a:prstGeom>
          <a:noFill/>
          <a:ln w="15875" cap="flat" cmpd="sng">
            <a:solidFill>
              <a:srgbClr val="00B050"/>
            </a:solidFill>
            <a:prstDash val="solid"/>
            <a:miter lim="800000"/>
            <a:headEnd type="none" w="sm" len="sm"/>
            <a:tailEnd type="none" w="sm" len="sm"/>
          </a:ln>
        </p:spPr>
      </p:cxnSp>
    </p:spTree>
    <p:extLst>
      <p:ext uri="{BB962C8B-B14F-4D97-AF65-F5344CB8AC3E}">
        <p14:creationId xmlns:p14="http://schemas.microsoft.com/office/powerpoint/2010/main" val="206811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23284" y="561775"/>
            <a:ext cx="10058400" cy="1181121"/>
          </a:xfrm>
        </p:spPr>
        <p:txBody>
          <a:bodyPr>
            <a:noAutofit/>
          </a:bodyPr>
          <a:lstStyle/>
          <a:p>
            <a:br>
              <a:rPr lang="en-US" sz="6600" b="1" dirty="0">
                <a:solidFill>
                  <a:srgbClr val="C00000"/>
                </a:solidFill>
                <a:latin typeface="Times New Roman" panose="02020603050405020304" pitchFamily="18" charset="0"/>
                <a:cs typeface="Times New Roman" panose="02020603050405020304" pitchFamily="18" charset="0"/>
              </a:rPr>
            </a:br>
            <a:r>
              <a:rPr lang="en-US" sz="6600" b="1" dirty="0">
                <a:solidFill>
                  <a:srgbClr val="C00000"/>
                </a:solidFill>
                <a:latin typeface="Times New Roman" panose="02020603050405020304" pitchFamily="18" charset="0"/>
                <a:cs typeface="Times New Roman" panose="02020603050405020304" pitchFamily="18" charset="0"/>
              </a:rPr>
              <a:t>Timesharing</a:t>
            </a:r>
            <a:br>
              <a:rPr lang="en-US" sz="6600" b="1" dirty="0">
                <a:solidFill>
                  <a:srgbClr val="C00000"/>
                </a:solidFill>
                <a:latin typeface="Times New Roman" panose="02020603050405020304" pitchFamily="18" charset="0"/>
                <a:cs typeface="Times New Roman" panose="02020603050405020304" pitchFamily="18" charset="0"/>
              </a:rPr>
            </a:br>
            <a:endParaRPr lang="en-US" sz="6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670325" y="985181"/>
            <a:ext cx="11321377" cy="5083832"/>
          </a:xfrm>
        </p:spPr>
        <p:txBody>
          <a:bodyPr>
            <a:noAutofit/>
          </a:bodyPr>
          <a:lstStyle/>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Allows </a:t>
            </a:r>
            <a:r>
              <a:rPr lang="en-US" sz="4000" b="1" dirty="0">
                <a:solidFill>
                  <a:schemeClr val="tx1"/>
                </a:solidFill>
                <a:latin typeface="Times New Roman" panose="02020603050405020304" pitchFamily="18" charset="0"/>
                <a:cs typeface="Times New Roman" panose="02020603050405020304" pitchFamily="18" charset="0"/>
              </a:rPr>
              <a:t>multiple</a:t>
            </a:r>
            <a:r>
              <a:rPr lang="en-US" sz="4000" dirty="0">
                <a:solidFill>
                  <a:schemeClr val="tx1"/>
                </a:solidFill>
                <a:latin typeface="Times New Roman" panose="02020603050405020304" pitchFamily="18" charset="0"/>
                <a:cs typeface="Times New Roman" panose="02020603050405020304" pitchFamily="18" charset="0"/>
              </a:rPr>
              <a:t> users to use </a:t>
            </a:r>
            <a:r>
              <a:rPr lang="en-US" sz="4000" b="1" dirty="0">
                <a:solidFill>
                  <a:srgbClr val="C00000"/>
                </a:solidFill>
                <a:latin typeface="Times New Roman" panose="02020603050405020304" pitchFamily="18" charset="0"/>
                <a:cs typeface="Times New Roman" panose="02020603050405020304" pitchFamily="18" charset="0"/>
              </a:rPr>
              <a:t>the same computer.</a:t>
            </a:r>
          </a:p>
          <a:p>
            <a:pPr lvl="1" algn="just">
              <a:buFont typeface="Wingdings" panose="05000000000000000000" pitchFamily="2" charset="2"/>
              <a:buChar char="Ø"/>
            </a:pPr>
            <a:endParaRPr lang="en-US" sz="4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Provides </a:t>
            </a:r>
            <a:r>
              <a:rPr lang="en-US" sz="4000" b="1" dirty="0">
                <a:solidFill>
                  <a:schemeClr val="tx1"/>
                </a:solidFill>
                <a:latin typeface="Times New Roman" panose="02020603050405020304" pitchFamily="18" charset="0"/>
                <a:cs typeface="Times New Roman" panose="02020603050405020304" pitchFamily="18" charset="0"/>
              </a:rPr>
              <a:t>economical </a:t>
            </a:r>
            <a:r>
              <a:rPr lang="en-US" sz="4000" dirty="0">
                <a:solidFill>
                  <a:schemeClr val="tx1"/>
                </a:solidFill>
                <a:latin typeface="Times New Roman" panose="02020603050405020304" pitchFamily="18" charset="0"/>
                <a:cs typeface="Times New Roman" panose="02020603050405020304" pitchFamily="18" charset="0"/>
              </a:rPr>
              <a:t>use of processing resources.</a:t>
            </a:r>
          </a:p>
          <a:p>
            <a:pPr lvl="1" algn="just">
              <a:buFont typeface="Wingdings" panose="05000000000000000000" pitchFamily="2" charset="2"/>
              <a:buChar char="Ø"/>
            </a:pPr>
            <a:endParaRPr lang="en-US" sz="4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Is </a:t>
            </a:r>
            <a:r>
              <a:rPr lang="en-US" sz="4000" b="1" dirty="0">
                <a:solidFill>
                  <a:srgbClr val="C00000"/>
                </a:solidFill>
                <a:latin typeface="Times New Roman" panose="02020603050405020304" pitchFamily="18" charset="0"/>
                <a:cs typeface="Times New Roman" panose="02020603050405020304" pitchFamily="18" charset="0"/>
              </a:rPr>
              <a:t>invisible</a:t>
            </a:r>
            <a:r>
              <a:rPr lang="en-US" sz="4000" dirty="0">
                <a:solidFill>
                  <a:schemeClr val="tx1"/>
                </a:solidFill>
                <a:latin typeface="Times New Roman" panose="02020603050405020304" pitchFamily="18" charset="0"/>
                <a:cs typeface="Times New Roman" panose="02020603050405020304" pitchFamily="18" charset="0"/>
              </a:rPr>
              <a:t> to the users.</a:t>
            </a:r>
          </a:p>
          <a:p>
            <a:pPr lvl="1" algn="just">
              <a:buFont typeface="Wingdings" panose="05000000000000000000" pitchFamily="2" charset="2"/>
              <a:buChar char="Ø"/>
            </a:pPr>
            <a:endParaRPr lang="en-US" sz="4000"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4000" dirty="0">
                <a:solidFill>
                  <a:schemeClr val="tx1"/>
                </a:solidFill>
                <a:latin typeface="Times New Roman" panose="02020603050405020304" pitchFamily="18" charset="0"/>
                <a:cs typeface="Times New Roman" panose="02020603050405020304" pitchFamily="18" charset="0"/>
              </a:rPr>
              <a:t>Can work for </a:t>
            </a:r>
            <a:r>
              <a:rPr lang="en-US" sz="4000" b="1" dirty="0">
                <a:solidFill>
                  <a:srgbClr val="C00000"/>
                </a:solidFill>
                <a:latin typeface="Times New Roman" panose="02020603050405020304" pitchFamily="18" charset="0"/>
                <a:cs typeface="Times New Roman" panose="02020603050405020304" pitchFamily="18" charset="0"/>
              </a:rPr>
              <a:t>any number of users.</a:t>
            </a:r>
          </a:p>
        </p:txBody>
      </p:sp>
      <p:pic>
        <p:nvPicPr>
          <p:cNvPr id="4" name="Picture 6"/>
          <p:cNvPicPr>
            <a:picLocks noChangeAspect="1"/>
          </p:cNvPicPr>
          <p:nvPr/>
        </p:nvPicPr>
        <p:blipFill>
          <a:blip r:embed="rId2" cstate="print"/>
          <a:srcRect/>
          <a:stretch>
            <a:fillRect/>
          </a:stretch>
        </p:blipFill>
        <p:spPr bwMode="auto">
          <a:xfrm>
            <a:off x="79068" y="50202"/>
            <a:ext cx="764202" cy="722171"/>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3C2A2019-F299-4E7C-B207-F26806A048C4}"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45424" y="937580"/>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3401" y="176858"/>
            <a:ext cx="10406083" cy="606535"/>
          </a:xfrm>
        </p:spPr>
        <p:txBody>
          <a:bodyPr>
            <a:noAutofit/>
          </a:bodyPr>
          <a:lstStyle/>
          <a:p>
            <a:r>
              <a:rPr lang="en-US" sz="4400" b="1" dirty="0">
                <a:solidFill>
                  <a:srgbClr val="2501BF"/>
                </a:solidFill>
                <a:latin typeface="Times New Roman" panose="02020603050405020304" pitchFamily="18" charset="0"/>
                <a:cs typeface="Times New Roman" panose="02020603050405020304" pitchFamily="18" charset="0"/>
              </a:rPr>
              <a:t>Elements </a:t>
            </a:r>
            <a:r>
              <a:rPr lang="en-US" sz="4400" b="1" dirty="0">
                <a:solidFill>
                  <a:srgbClr val="C00000"/>
                </a:solidFill>
                <a:latin typeface="Times New Roman" panose="02020603050405020304" pitchFamily="18" charset="0"/>
                <a:cs typeface="Times New Roman" panose="02020603050405020304" pitchFamily="18" charset="0"/>
              </a:rPr>
              <a:t>required to maintain </a:t>
            </a:r>
            <a:r>
              <a:rPr lang="en-US" sz="4400" b="1" dirty="0">
                <a:solidFill>
                  <a:srgbClr val="002060"/>
                </a:solidFill>
                <a:latin typeface="Times New Roman" panose="02020603050405020304" pitchFamily="18" charset="0"/>
                <a:cs typeface="Times New Roman" panose="02020603050405020304" pitchFamily="18" charset="0"/>
              </a:rPr>
              <a:t>Timesharing</a:t>
            </a:r>
          </a:p>
        </p:txBody>
      </p:sp>
      <p:sp>
        <p:nvSpPr>
          <p:cNvPr id="3" name="Content Placeholder 2"/>
          <p:cNvSpPr>
            <a:spLocks noGrp="1"/>
          </p:cNvSpPr>
          <p:nvPr>
            <p:ph idx="4294967295"/>
          </p:nvPr>
        </p:nvSpPr>
        <p:spPr>
          <a:xfrm>
            <a:off x="970606" y="874579"/>
            <a:ext cx="10812091" cy="5297621"/>
          </a:xfrm>
        </p:spPr>
        <p:txBody>
          <a:bodyPr>
            <a:noAutofit/>
          </a:bodyPr>
          <a:lstStyle/>
          <a:p>
            <a:pPr algn="just">
              <a:buFont typeface="Wingdings" panose="05000000000000000000" pitchFamily="2" charset="2"/>
              <a:buChar char="Ø"/>
            </a:pPr>
            <a:r>
              <a:rPr lang="en-US" sz="3600" b="1" dirty="0">
                <a:solidFill>
                  <a:srgbClr val="C00000"/>
                </a:solidFill>
                <a:latin typeface="Times New Roman" panose="02020603050405020304" pitchFamily="18" charset="0"/>
                <a:cs typeface="Times New Roman" panose="02020603050405020304" pitchFamily="18" charset="0"/>
              </a:rPr>
              <a:t>When to change from one user to the next?</a:t>
            </a:r>
          </a:p>
          <a:p>
            <a:pPr algn="just">
              <a:buFont typeface="Wingdings" panose="05000000000000000000" pitchFamily="2" charset="2"/>
              <a:buChar char="Ø"/>
            </a:pPr>
            <a:endParaRPr lang="en-US" sz="3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When a user’s time slice expires, computer must </a:t>
            </a:r>
            <a:r>
              <a:rPr lang="en-US" sz="3600" b="1" dirty="0">
                <a:solidFill>
                  <a:schemeClr val="tx1"/>
                </a:solidFill>
                <a:latin typeface="Times New Roman" panose="02020603050405020304" pitchFamily="18" charset="0"/>
                <a:cs typeface="Times New Roman" panose="02020603050405020304" pitchFamily="18" charset="0"/>
              </a:rPr>
              <a:t>store</a:t>
            </a:r>
            <a:r>
              <a:rPr lang="en-US" sz="3600" dirty="0">
                <a:solidFill>
                  <a:schemeClr val="tx1"/>
                </a:solidFill>
                <a:latin typeface="Times New Roman" panose="02020603050405020304" pitchFamily="18" charset="0"/>
                <a:cs typeface="Times New Roman" panose="02020603050405020304" pitchFamily="18" charset="0"/>
              </a:rPr>
              <a:t> the </a:t>
            </a:r>
            <a:r>
              <a:rPr lang="en-US" sz="3600" b="1" dirty="0">
                <a:solidFill>
                  <a:srgbClr val="C00000"/>
                </a:solidFill>
                <a:latin typeface="Times New Roman" panose="02020603050405020304" pitchFamily="18" charset="0"/>
                <a:cs typeface="Times New Roman" panose="02020603050405020304" pitchFamily="18" charset="0"/>
              </a:rPr>
              <a:t>current state of the program </a:t>
            </a:r>
            <a:r>
              <a:rPr lang="en-US" sz="3600" dirty="0">
                <a:solidFill>
                  <a:schemeClr val="tx1"/>
                </a:solidFill>
                <a:latin typeface="Times New Roman" panose="02020603050405020304" pitchFamily="18" charset="0"/>
                <a:cs typeface="Times New Roman" panose="02020603050405020304" pitchFamily="18" charset="0"/>
              </a:rPr>
              <a:t>and </a:t>
            </a:r>
            <a:r>
              <a:rPr lang="en-US" sz="3600" dirty="0">
                <a:solidFill>
                  <a:srgbClr val="002060"/>
                </a:solidFill>
                <a:latin typeface="Times New Roman" panose="02020603050405020304" pitchFamily="18" charset="0"/>
                <a:cs typeface="Times New Roman" panose="02020603050405020304" pitchFamily="18" charset="0"/>
              </a:rPr>
              <a:t>restart the next user’s program as it was left when its time slice expired.</a:t>
            </a:r>
          </a:p>
          <a:p>
            <a:pPr algn="just">
              <a:buFont typeface="Wingdings" panose="05000000000000000000" pitchFamily="2" charset="2"/>
              <a:buChar char="Ø"/>
            </a:pPr>
            <a:endParaRPr lang="en-US" sz="36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dirty="0">
                <a:solidFill>
                  <a:schemeClr val="tx1"/>
                </a:solidFill>
                <a:latin typeface="Times New Roman" panose="02020603050405020304" pitchFamily="18" charset="0"/>
                <a:cs typeface="Times New Roman" panose="02020603050405020304" pitchFamily="18" charset="0"/>
              </a:rPr>
              <a:t>To </a:t>
            </a:r>
            <a:r>
              <a:rPr lang="en-US" sz="3600" b="1" dirty="0">
                <a:solidFill>
                  <a:schemeClr val="tx1"/>
                </a:solidFill>
                <a:latin typeface="Times New Roman" panose="02020603050405020304" pitchFamily="18" charset="0"/>
                <a:cs typeface="Times New Roman" panose="02020603050405020304" pitchFamily="18" charset="0"/>
              </a:rPr>
              <a:t>save</a:t>
            </a:r>
            <a:r>
              <a:rPr lang="en-US" sz="3600" dirty="0">
                <a:solidFill>
                  <a:schemeClr val="tx1"/>
                </a:solidFill>
                <a:latin typeface="Times New Roman" panose="02020603050405020304" pitchFamily="18" charset="0"/>
                <a:cs typeface="Times New Roman" panose="02020603050405020304" pitchFamily="18" charset="0"/>
              </a:rPr>
              <a:t> the </a:t>
            </a:r>
            <a:r>
              <a:rPr lang="en-US" sz="3600" dirty="0">
                <a:solidFill>
                  <a:srgbClr val="002060"/>
                </a:solidFill>
                <a:latin typeface="Times New Roman" panose="02020603050405020304" pitchFamily="18" charset="0"/>
                <a:cs typeface="Times New Roman" panose="02020603050405020304" pitchFamily="18" charset="0"/>
              </a:rPr>
              <a:t>current state of program</a:t>
            </a:r>
            <a:r>
              <a:rPr lang="en-US" sz="3600" dirty="0">
                <a:solidFill>
                  <a:schemeClr val="tx1"/>
                </a:solidFill>
                <a:latin typeface="Times New Roman" panose="02020603050405020304" pitchFamily="18" charset="0"/>
                <a:cs typeface="Times New Roman" panose="02020603050405020304" pitchFamily="18" charset="0"/>
              </a:rPr>
              <a:t> is called </a:t>
            </a:r>
            <a:r>
              <a:rPr lang="en-US" sz="4000" b="1" dirty="0">
                <a:solidFill>
                  <a:srgbClr val="C00000"/>
                </a:solidFill>
                <a:latin typeface="Times New Roman" panose="02020603050405020304" pitchFamily="18" charset="0"/>
                <a:cs typeface="Times New Roman" panose="02020603050405020304" pitchFamily="18" charset="0"/>
              </a:rPr>
              <a:t>context</a:t>
            </a:r>
            <a:r>
              <a:rPr lang="en-US" sz="3600" dirty="0">
                <a:solidFill>
                  <a:schemeClr val="tx1"/>
                </a:solidFill>
                <a:latin typeface="Times New Roman" panose="02020603050405020304" pitchFamily="18" charset="0"/>
                <a:cs typeface="Times New Roman" panose="02020603050405020304" pitchFamily="18" charset="0"/>
              </a:rPr>
              <a:t> and </a:t>
            </a:r>
            <a:r>
              <a:rPr lang="en-US" sz="3600" b="1" dirty="0">
                <a:solidFill>
                  <a:schemeClr val="tx1"/>
                </a:solidFill>
                <a:latin typeface="Times New Roman" panose="02020603050405020304" pitchFamily="18" charset="0"/>
                <a:cs typeface="Times New Roman" panose="02020603050405020304" pitchFamily="18" charset="0"/>
              </a:rPr>
              <a:t>changing to next user’s program </a:t>
            </a:r>
            <a:r>
              <a:rPr lang="en-US" sz="3600" dirty="0">
                <a:solidFill>
                  <a:schemeClr val="tx1"/>
                </a:solidFill>
                <a:latin typeface="Times New Roman" panose="02020603050405020304" pitchFamily="18" charset="0"/>
                <a:cs typeface="Times New Roman" panose="02020603050405020304" pitchFamily="18" charset="0"/>
              </a:rPr>
              <a:t>is called </a:t>
            </a:r>
            <a:r>
              <a:rPr lang="en-US" sz="4000" b="1" dirty="0">
                <a:solidFill>
                  <a:srgbClr val="C00000"/>
                </a:solidFill>
                <a:latin typeface="Times New Roman" panose="02020603050405020304" pitchFamily="18" charset="0"/>
                <a:cs typeface="Times New Roman" panose="02020603050405020304" pitchFamily="18" charset="0"/>
              </a:rPr>
              <a:t>context switch</a:t>
            </a:r>
            <a:r>
              <a:rPr lang="en-US" sz="3600" dirty="0">
                <a:solidFill>
                  <a:srgbClr val="C00000"/>
                </a:solidFill>
                <a:latin typeface="Times New Roman" panose="02020603050405020304" pitchFamily="18" charset="0"/>
                <a:cs typeface="Times New Roman" panose="02020603050405020304" pitchFamily="18" charset="0"/>
              </a:rPr>
              <a:t>.</a:t>
            </a:r>
          </a:p>
          <a:p>
            <a:pPr algn="just"/>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6"/>
          <p:cNvPicPr>
            <a:picLocks noChangeAspect="1"/>
          </p:cNvPicPr>
          <p:nvPr/>
        </p:nvPicPr>
        <p:blipFill>
          <a:blip r:embed="rId2" cstate="print"/>
          <a:srcRect/>
          <a:stretch>
            <a:fillRect/>
          </a:stretch>
        </p:blipFill>
        <p:spPr bwMode="auto">
          <a:xfrm>
            <a:off x="21447" y="52662"/>
            <a:ext cx="869755" cy="821918"/>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8B5B7AC1-5858-4C45-87C3-212C820218BE}" type="datetime1">
              <a:rPr lang="en-US" smtClean="0"/>
              <a:t>6/4/23</a:t>
            </a:fld>
            <a:endParaRPr lang="en-US"/>
          </a:p>
        </p:txBody>
      </p:sp>
      <p:sp>
        <p:nvSpPr>
          <p:cNvPr id="8" name="Slide Number Placeholder 7"/>
          <p:cNvSpPr>
            <a:spLocks noGrp="1"/>
          </p:cNvSpPr>
          <p:nvPr>
            <p:ph type="sldNum" sz="quarter" idx="12"/>
          </p:nvPr>
        </p:nvSpPr>
        <p:spPr/>
        <p:txBody>
          <a:bodyPr/>
          <a:lstStyle/>
          <a:p>
            <a:pPr>
              <a:defRPr/>
            </a:pPr>
            <a:fld id="{CE580979-07AE-46CF-A011-ACF76BAB6D4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GB"/>
              <a:t>MAIoT_CET3014B      Unit 5 : Pentium Task Management and Interrupt handling S4: AY 2022-23 </a:t>
            </a:r>
            <a:endParaRPr lang="en-US"/>
          </a:p>
        </p:txBody>
      </p:sp>
      <p:cxnSp>
        <p:nvCxnSpPr>
          <p:cNvPr id="9" name="Straight Connector 8"/>
          <p:cNvCxnSpPr/>
          <p:nvPr/>
        </p:nvCxnSpPr>
        <p:spPr>
          <a:xfrm flipV="1">
            <a:off x="21447" y="846871"/>
            <a:ext cx="12192000" cy="277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6051" y="6356350"/>
            <a:ext cx="471487" cy="4572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dirty="0"/>
          </a:p>
        </p:txBody>
      </p:sp>
      <p:cxnSp>
        <p:nvCxnSpPr>
          <p:cNvPr id="11" name="Straight Connector 10"/>
          <p:cNvCxnSpPr/>
          <p:nvPr/>
        </p:nvCxnSpPr>
        <p:spPr>
          <a:xfrm flipH="1">
            <a:off x="876914" y="100150"/>
            <a:ext cx="14288" cy="6821487"/>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16" y="6264275"/>
            <a:ext cx="1219200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18258</TotalTime>
  <Words>6167</Words>
  <Application>Microsoft Macintosh PowerPoint</Application>
  <PresentationFormat>Widescreen</PresentationFormat>
  <Paragraphs>647</Paragraphs>
  <Slides>65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Times New Roman</vt:lpstr>
      <vt:lpstr>Wingdings</vt:lpstr>
      <vt:lpstr>Retrospect</vt:lpstr>
      <vt:lpstr>Microprocessor Architecture and Internet of Things</vt:lpstr>
      <vt:lpstr>PowerPoint Presentation</vt:lpstr>
      <vt:lpstr>CCA LCA   </vt:lpstr>
      <vt:lpstr>Unit wise distribution of CCA-70  Marks  </vt:lpstr>
      <vt:lpstr>Syllabus</vt:lpstr>
      <vt:lpstr>Syllabus</vt:lpstr>
      <vt:lpstr>Syllabus</vt:lpstr>
      <vt:lpstr> Timesharing </vt:lpstr>
      <vt:lpstr>Elements required to maintain Timesharing</vt:lpstr>
      <vt:lpstr>   A context switch </vt:lpstr>
      <vt:lpstr>What is a Task?</vt:lpstr>
      <vt:lpstr>Task Structure</vt:lpstr>
      <vt:lpstr>Task structure</vt:lpstr>
      <vt:lpstr>Task Structure</vt:lpstr>
      <vt:lpstr>PowerPoint Presentation</vt:lpstr>
      <vt:lpstr>Task State</vt:lpstr>
      <vt:lpstr>Executing a Task</vt:lpstr>
      <vt:lpstr>Executing a Task</vt:lpstr>
      <vt:lpstr>TASK MANAGEMENT DATA STRUCTURES</vt:lpstr>
      <vt:lpstr>TSS- Task State Segment</vt:lpstr>
      <vt:lpstr> TSS</vt:lpstr>
      <vt:lpstr>PowerPoint Presentation</vt:lpstr>
      <vt:lpstr>Static set       cont-</vt:lpstr>
      <vt:lpstr>PowerPoint Presentation</vt:lpstr>
      <vt:lpstr>Task State Segment Descriptor</vt:lpstr>
      <vt:lpstr>PowerPoint Presentation</vt:lpstr>
      <vt:lpstr> TSS Descriptor </vt:lpstr>
      <vt:lpstr>TSS Descriptor</vt:lpstr>
      <vt:lpstr>  How does Processor know which TSS to save the old task in?</vt:lpstr>
      <vt:lpstr>TR: Task Register</vt:lpstr>
      <vt:lpstr>PowerPoint Presentation</vt:lpstr>
      <vt:lpstr>Task Register</vt:lpstr>
      <vt:lpstr>Virtual memory to each task</vt:lpstr>
      <vt:lpstr>Task Gate</vt:lpstr>
      <vt:lpstr>Task Gate Descriptor</vt:lpstr>
      <vt:lpstr>How both a Task Gate in the LDT and a Task Gate in an IDT can identify the same task.</vt:lpstr>
      <vt:lpstr>Task Gate Descriptor</vt:lpstr>
      <vt:lpstr>Task Switching</vt:lpstr>
      <vt:lpstr>A task switching operation involves these steps:</vt:lpstr>
      <vt:lpstr>NT : Nested Task</vt:lpstr>
      <vt:lpstr>Task Linking</vt:lpstr>
      <vt:lpstr>IOPL Flag</vt:lpstr>
      <vt:lpstr>Interrupt and Exception Overview</vt:lpstr>
      <vt:lpstr>Interrupt and Exception Overview</vt:lpstr>
      <vt:lpstr>Classes of Exceptions</vt:lpstr>
      <vt:lpstr>Sources of the Interrupts</vt:lpstr>
      <vt:lpstr>PowerPoint Presentation</vt:lpstr>
      <vt:lpstr>Sources of the Exceptions</vt:lpstr>
      <vt:lpstr>Sources of the Exceptions          cont-</vt:lpstr>
      <vt:lpstr>Exception Classifications</vt:lpstr>
      <vt:lpstr>Exception Classifications</vt:lpstr>
      <vt:lpstr>Exception Classifications</vt:lpstr>
      <vt:lpstr>Protected Mode Exception and Interrupt Vectors</vt:lpstr>
      <vt:lpstr>Protected Mode Exception and Interrupt Vectors</vt:lpstr>
      <vt:lpstr>General Protection Fault 13</vt:lpstr>
      <vt:lpstr>         IDT-Interrupt Descriptor Table</vt:lpstr>
      <vt:lpstr>         IDT-Interrupt Descriptor Table</vt:lpstr>
      <vt:lpstr>        IDT Descriptors</vt:lpstr>
      <vt:lpstr>        IDT Descriptors</vt:lpstr>
      <vt:lpstr>        IDT Descriptors</vt:lpstr>
      <vt:lpstr>                 Advantages / Disadvantage of using Task Gate over Trap/Interrupt Gate</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Microsoft Office User</cp:lastModifiedBy>
  <cp:revision>1388</cp:revision>
  <dcterms:created xsi:type="dcterms:W3CDTF">2017-06-20T09:56:08Z</dcterms:created>
  <dcterms:modified xsi:type="dcterms:W3CDTF">2023-06-04T11:44:02Z</dcterms:modified>
</cp:coreProperties>
</file>