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5" r:id="rId35"/>
    <p:sldId id="296" r:id="rId36"/>
    <p:sldId id="297" r:id="rId37"/>
    <p:sldId id="298" r:id="rId38"/>
    <p:sldId id="299" r:id="rId39"/>
    <p:sldId id="289" r:id="rId40"/>
  </p:sldIdLst>
  <p:sldSz cx="9144000" cy="6858000" type="screen4x3"/>
  <p:notesSz cx="6629400" cy="9753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smY7xgjYnNfFxoLn5tiqBIUxN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470268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6" name="Google Shape;96;p1:notes"/>
          <p:cNvSpPr txBox="1">
            <a:spLocks noGrp="1"/>
          </p:cNvSpPr>
          <p:nvPr>
            <p:ph type="body" idx="1"/>
          </p:nvPr>
        </p:nvSpPr>
        <p:spPr>
          <a:xfrm>
            <a:off x="800100" y="4635500"/>
            <a:ext cx="5029200" cy="411480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Times"/>
              <a:ea typeface="Times"/>
              <a:cs typeface="Times"/>
              <a:sym typeface="Times"/>
            </a:endParaRPr>
          </a:p>
        </p:txBody>
      </p:sp>
    </p:spTree>
    <p:extLst>
      <p:ext uri="{BB962C8B-B14F-4D97-AF65-F5344CB8AC3E}">
        <p14:creationId xmlns:p14="http://schemas.microsoft.com/office/powerpoint/2010/main" val="31114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2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018809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p2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89265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9" name="Google Shape;169;p3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387862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76" name="Google Shape;176;p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31023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p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6452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1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78611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16439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p1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232868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1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4088815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25" name="Google Shape;225;p1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48361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p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732959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33" name="Google Shape;233;p1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65198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1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89678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p1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90792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627708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6" name="Google Shape;266;p2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573272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857024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3" name="Google Shape;283;p2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59711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2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751387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9" name="Google Shape;299;p2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777033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7" name="Google Shape;307;p2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49246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dce8ac79f_0_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11dce8ac79f_0_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945004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15" name="Google Shape;315;p2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769826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23" name="Google Shape;323;p2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915882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1" name="Google Shape;331;p3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565361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f62a3005a_0_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g11f62a3005a_0_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4204521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6" name="Google Shape;346;p5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69937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9: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22" name="Google Shape;122;p4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45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29" name="Google Shape;129;p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217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60010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p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320671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8" name="Google Shape;148;p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574602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3" name="Google Shape;153;p1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1130348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8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8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5" name="Google Shape;15;p88" descr="Dark gray partial box."/>
          <p:cNvGrpSpPr/>
          <p:nvPr/>
        </p:nvGrpSpPr>
        <p:grpSpPr>
          <a:xfrm>
            <a:off x="959517" y="313346"/>
            <a:ext cx="7703246" cy="1066802"/>
            <a:chOff x="989012" y="4572000"/>
            <a:chExt cx="10268319" cy="1002032"/>
          </a:xfrm>
        </p:grpSpPr>
        <p:cxnSp>
          <p:nvCxnSpPr>
            <p:cNvPr id="16" name="Google Shape;16;p88"/>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17" name="Google Shape;17;p88"/>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18" name="Google Shape;18;p88"/>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19" name="Google Shape;19;p88"/>
          <p:cNvSpPr/>
          <p:nvPr/>
        </p:nvSpPr>
        <p:spPr>
          <a:xfrm>
            <a:off x="3175" y="6310313"/>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88"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9"/>
        <p:cNvGrpSpPr/>
        <p:nvPr/>
      </p:nvGrpSpPr>
      <p:grpSpPr>
        <a:xfrm>
          <a:off x="0" y="0"/>
          <a:ext cx="0" cy="0"/>
          <a:chOff x="0" y="0"/>
          <a:chExt cx="0" cy="0"/>
        </a:xfrm>
      </p:grpSpPr>
      <p:sp>
        <p:nvSpPr>
          <p:cNvPr id="90" name="Google Shape;90;p9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9"/>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9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9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9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2"/>
          <p:cNvSpPr txBox="1">
            <a:spLocks noGrp="1"/>
          </p:cNvSpPr>
          <p:nvPr>
            <p:ph type="body" idx="1"/>
          </p:nvPr>
        </p:nvSpPr>
        <p:spPr>
          <a:xfrm>
            <a:off x="609602"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27" name="Google Shape;27;p92"/>
          <p:cNvSpPr txBox="1">
            <a:spLocks noGrp="1"/>
          </p:cNvSpPr>
          <p:nvPr>
            <p:ph type="body" idx="2"/>
          </p:nvPr>
        </p:nvSpPr>
        <p:spPr>
          <a:xfrm>
            <a:off x="6172200"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28" name="Google Shape;28;p92"/>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31" name="Google Shape;31;p92" descr="Dark gray partial box."/>
          <p:cNvGrpSpPr/>
          <p:nvPr/>
        </p:nvGrpSpPr>
        <p:grpSpPr>
          <a:xfrm>
            <a:off x="959517" y="313346"/>
            <a:ext cx="7703246" cy="1066802"/>
            <a:chOff x="989012" y="4572000"/>
            <a:chExt cx="10268319" cy="1002032"/>
          </a:xfrm>
        </p:grpSpPr>
        <p:cxnSp>
          <p:nvCxnSpPr>
            <p:cNvPr id="32" name="Google Shape;32;p92"/>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33" name="Google Shape;33;p92"/>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34" name="Google Shape;34;p92"/>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9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3"/>
          <p:cNvSpPr txBox="1">
            <a:spLocks noGrp="1"/>
          </p:cNvSpPr>
          <p:nvPr>
            <p:ph type="body" idx="1"/>
          </p:nvPr>
        </p:nvSpPr>
        <p:spPr>
          <a:xfrm>
            <a:off x="457203"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38" name="Google Shape;38;p93"/>
          <p:cNvSpPr txBox="1">
            <a:spLocks noGrp="1"/>
          </p:cNvSpPr>
          <p:nvPr>
            <p:ph type="body" idx="2"/>
          </p:nvPr>
        </p:nvSpPr>
        <p:spPr>
          <a:xfrm>
            <a:off x="457203" y="2174875"/>
            <a:ext cx="4040188"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39" name="Google Shape;39;p93"/>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0" name="Google Shape;40;p93"/>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41" name="Google Shape;41;p93"/>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44" name="Google Shape;44;p93" descr="Dark gray partial box."/>
          <p:cNvGrpSpPr/>
          <p:nvPr/>
        </p:nvGrpSpPr>
        <p:grpSpPr>
          <a:xfrm>
            <a:off x="959517" y="313346"/>
            <a:ext cx="7703246" cy="1066802"/>
            <a:chOff x="989012" y="4572000"/>
            <a:chExt cx="10268319" cy="1002032"/>
          </a:xfrm>
        </p:grpSpPr>
        <p:cxnSp>
          <p:nvCxnSpPr>
            <p:cNvPr id="45" name="Google Shape;45;p93"/>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46" name="Google Shape;46;p93"/>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47" name="Google Shape;47;p93"/>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91"/>
          <p:cNvSpPr txBox="1">
            <a:spLocks noGrp="1"/>
          </p:cNvSpPr>
          <p:nvPr>
            <p:ph type="title"/>
          </p:nvPr>
        </p:nvSpPr>
        <p:spPr>
          <a:xfrm>
            <a:off x="722313" y="440691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000"/>
              <a:buFont typeface="Calibri"/>
              <a:buNone/>
              <a:defRPr sz="3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270"/>
              </a:spcBef>
              <a:spcAft>
                <a:spcPts val="0"/>
              </a:spcAft>
              <a:buClr>
                <a:srgbClr val="888888"/>
              </a:buClr>
              <a:buSzPts val="1350"/>
              <a:buNone/>
              <a:defRPr sz="1350">
                <a:solidFill>
                  <a:srgbClr val="888888"/>
                </a:solidFill>
              </a:defRPr>
            </a:lvl2pPr>
            <a:lvl3pPr marL="1371600" lvl="2" indent="-228600" algn="l">
              <a:lnSpc>
                <a:spcPct val="100000"/>
              </a:lnSpc>
              <a:spcBef>
                <a:spcPts val="240"/>
              </a:spcBef>
              <a:spcAft>
                <a:spcPts val="0"/>
              </a:spcAft>
              <a:buClr>
                <a:srgbClr val="888888"/>
              </a:buClr>
              <a:buSzPts val="1200"/>
              <a:buNone/>
              <a:defRPr sz="1200">
                <a:solidFill>
                  <a:srgbClr val="888888"/>
                </a:solidFill>
              </a:defRPr>
            </a:lvl3pPr>
            <a:lvl4pPr marL="1828800" lvl="3" indent="-228600" algn="l">
              <a:lnSpc>
                <a:spcPct val="100000"/>
              </a:lnSpc>
              <a:spcBef>
                <a:spcPts val="210"/>
              </a:spcBef>
              <a:spcAft>
                <a:spcPts val="0"/>
              </a:spcAft>
              <a:buClr>
                <a:srgbClr val="888888"/>
              </a:buClr>
              <a:buSzPts val="1050"/>
              <a:buNone/>
              <a:defRPr sz="1050">
                <a:solidFill>
                  <a:srgbClr val="888888"/>
                </a:solidFill>
              </a:defRPr>
            </a:lvl4pPr>
            <a:lvl5pPr marL="2286000" lvl="4" indent="-228600" algn="l">
              <a:lnSpc>
                <a:spcPct val="100000"/>
              </a:lnSpc>
              <a:spcBef>
                <a:spcPts val="210"/>
              </a:spcBef>
              <a:spcAft>
                <a:spcPts val="0"/>
              </a:spcAft>
              <a:buClr>
                <a:srgbClr val="888888"/>
              </a:buClr>
              <a:buSzPts val="1050"/>
              <a:buNone/>
              <a:defRPr sz="1050">
                <a:solidFill>
                  <a:srgbClr val="888888"/>
                </a:solidFill>
              </a:defRPr>
            </a:lvl5pPr>
            <a:lvl6pPr marL="2743200" lvl="5" indent="-228600" algn="l">
              <a:lnSpc>
                <a:spcPct val="100000"/>
              </a:lnSpc>
              <a:spcBef>
                <a:spcPts val="210"/>
              </a:spcBef>
              <a:spcAft>
                <a:spcPts val="0"/>
              </a:spcAft>
              <a:buClr>
                <a:srgbClr val="888888"/>
              </a:buClr>
              <a:buSzPts val="1050"/>
              <a:buNone/>
              <a:defRPr sz="1050">
                <a:solidFill>
                  <a:srgbClr val="888888"/>
                </a:solidFill>
              </a:defRPr>
            </a:lvl6pPr>
            <a:lvl7pPr marL="3200400" lvl="6" indent="-228600" algn="l">
              <a:lnSpc>
                <a:spcPct val="100000"/>
              </a:lnSpc>
              <a:spcBef>
                <a:spcPts val="210"/>
              </a:spcBef>
              <a:spcAft>
                <a:spcPts val="0"/>
              </a:spcAft>
              <a:buClr>
                <a:srgbClr val="888888"/>
              </a:buClr>
              <a:buSzPts val="1050"/>
              <a:buNone/>
              <a:defRPr sz="1050">
                <a:solidFill>
                  <a:srgbClr val="888888"/>
                </a:solidFill>
              </a:defRPr>
            </a:lvl7pPr>
            <a:lvl8pPr marL="3657600" lvl="7" indent="-228600" algn="l">
              <a:lnSpc>
                <a:spcPct val="100000"/>
              </a:lnSpc>
              <a:spcBef>
                <a:spcPts val="210"/>
              </a:spcBef>
              <a:spcAft>
                <a:spcPts val="0"/>
              </a:spcAft>
              <a:buClr>
                <a:srgbClr val="888888"/>
              </a:buClr>
              <a:buSzPts val="1050"/>
              <a:buNone/>
              <a:defRPr sz="1050">
                <a:solidFill>
                  <a:srgbClr val="888888"/>
                </a:solidFill>
              </a:defRPr>
            </a:lvl8pPr>
            <a:lvl9pPr marL="4114800" lvl="8" indent="-228600" algn="l">
              <a:lnSpc>
                <a:spcPct val="100000"/>
              </a:lnSpc>
              <a:spcBef>
                <a:spcPts val="210"/>
              </a:spcBef>
              <a:spcAft>
                <a:spcPts val="0"/>
              </a:spcAft>
              <a:buClr>
                <a:srgbClr val="888888"/>
              </a:buClr>
              <a:buSzPts val="1050"/>
              <a:buNone/>
              <a:defRPr sz="1050">
                <a:solidFill>
                  <a:srgbClr val="888888"/>
                </a:solidFill>
              </a:defRPr>
            </a:lvl9pPr>
          </a:lstStyle>
          <a:p>
            <a:endParaRPr/>
          </a:p>
        </p:txBody>
      </p:sp>
      <p:sp>
        <p:nvSpPr>
          <p:cNvPr id="51" name="Google Shape;51;p91"/>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4"/>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59" name="Google Shape;59;p94" descr="Dark gray partial box."/>
          <p:cNvGrpSpPr/>
          <p:nvPr/>
        </p:nvGrpSpPr>
        <p:grpSpPr>
          <a:xfrm>
            <a:off x="959517" y="313346"/>
            <a:ext cx="7703246" cy="1066802"/>
            <a:chOff x="989012" y="4572000"/>
            <a:chExt cx="10268319" cy="1002032"/>
          </a:xfrm>
        </p:grpSpPr>
        <p:cxnSp>
          <p:nvCxnSpPr>
            <p:cNvPr id="60" name="Google Shape;60;p94"/>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61" name="Google Shape;61;p94"/>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62" name="Google Shape;62;p94"/>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5"/>
          <p:cNvSpPr txBox="1">
            <a:spLocks noGrp="1"/>
          </p:cNvSpPr>
          <p:nvPr>
            <p:ph type="title"/>
          </p:nvPr>
        </p:nvSpPr>
        <p:spPr>
          <a:xfrm>
            <a:off x="457202"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5"/>
          <p:cNvSpPr txBox="1">
            <a:spLocks noGrp="1"/>
          </p:cNvSpPr>
          <p:nvPr>
            <p:ph type="body" idx="1"/>
          </p:nvPr>
        </p:nvSpPr>
        <p:spPr>
          <a:xfrm>
            <a:off x="3575050" y="273060"/>
            <a:ext cx="5111750" cy="585311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61950" algn="l">
              <a:lnSpc>
                <a:spcPct val="100000"/>
              </a:lnSpc>
              <a:spcBef>
                <a:spcPts val="420"/>
              </a:spcBef>
              <a:spcAft>
                <a:spcPts val="0"/>
              </a:spcAft>
              <a:buClr>
                <a:schemeClr val="dk1"/>
              </a:buClr>
              <a:buSzPts val="2100"/>
              <a:buChar char="–"/>
              <a:defRPr sz="2100"/>
            </a:lvl2pPr>
            <a:lvl3pPr marL="1371600" lvl="2" indent="-342900" algn="l">
              <a:lnSpc>
                <a:spcPct val="100000"/>
              </a:lnSpc>
              <a:spcBef>
                <a:spcPts val="36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66" name="Google Shape;66;p95"/>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67" name="Google Shape;67;p95"/>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96"/>
          <p:cNvSpPr txBox="1">
            <a:spLocks noGrp="1"/>
          </p:cNvSpPr>
          <p:nvPr>
            <p:ph type="title"/>
          </p:nvPr>
        </p:nvSpPr>
        <p:spPr>
          <a:xfrm>
            <a:off x="1792290"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6"/>
          <p:cNvSpPr>
            <a:spLocks noGrp="1"/>
          </p:cNvSpPr>
          <p:nvPr>
            <p:ph type="pic" idx="2"/>
          </p:nvPr>
        </p:nvSpPr>
        <p:spPr>
          <a:xfrm>
            <a:off x="1792290" y="612775"/>
            <a:ext cx="5486400" cy="4114800"/>
          </a:xfrm>
          <a:prstGeom prst="rect">
            <a:avLst/>
          </a:prstGeom>
          <a:noFill/>
          <a:ln>
            <a:noFill/>
          </a:ln>
        </p:spPr>
      </p:sp>
      <p:sp>
        <p:nvSpPr>
          <p:cNvPr id="73" name="Google Shape;73;p96"/>
          <p:cNvSpPr txBox="1">
            <a:spLocks noGrp="1"/>
          </p:cNvSpPr>
          <p:nvPr>
            <p:ph type="body" idx="1"/>
          </p:nvPr>
        </p:nvSpPr>
        <p:spPr>
          <a:xfrm>
            <a:off x="1792290"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74" name="Google Shape;74;p96"/>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9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7"/>
          <p:cNvSpPr txBox="1">
            <a:spLocks noGrp="1"/>
          </p:cNvSpPr>
          <p:nvPr>
            <p:ph type="body" idx="1"/>
          </p:nvPr>
        </p:nvSpPr>
        <p:spPr>
          <a:xfrm rot="5400000">
            <a:off x="2309021" y="-251613"/>
            <a:ext cx="4525963" cy="82296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9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98"/>
          <p:cNvSpPr txBox="1">
            <a:spLocks noGrp="1"/>
          </p:cNvSpPr>
          <p:nvPr>
            <p:ph type="title"/>
          </p:nvPr>
        </p:nvSpPr>
        <p:spPr>
          <a:xfrm rot="5400000">
            <a:off x="7285040" y="1828810"/>
            <a:ext cx="5851525" cy="274320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8"/>
          <p:cNvSpPr txBox="1">
            <a:spLocks noGrp="1"/>
          </p:cNvSpPr>
          <p:nvPr>
            <p:ph type="body" idx="1"/>
          </p:nvPr>
        </p:nvSpPr>
        <p:spPr>
          <a:xfrm rot="5400000">
            <a:off x="1722440" y="-838189"/>
            <a:ext cx="5851525"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9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9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7"/>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8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9" name="Google Shape;9;p8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0" name="Google Shape;10;p8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87" descr="Black and white background Flourence city image."/>
          <p:cNvPicPr preferRelativeResize="0"/>
          <p:nvPr/>
        </p:nvPicPr>
        <p:blipFill rotWithShape="1">
          <a:blip r:embed="rId12">
            <a:alphaModFix amt="10000"/>
          </a:blip>
          <a:srcRect/>
          <a:stretch/>
        </p:blipFill>
        <p:spPr>
          <a:xfrm>
            <a:off x="3" y="0"/>
            <a:ext cx="9144000" cy="6856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76200" y="-150892"/>
            <a:ext cx="8991600" cy="131604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9" name="Google Shape;99;p1"/>
          <p:cNvSpPr txBox="1">
            <a:spLocks noGrp="1"/>
          </p:cNvSpPr>
          <p:nvPr>
            <p:ph type="title"/>
          </p:nvPr>
        </p:nvSpPr>
        <p:spPr>
          <a:xfrm>
            <a:off x="314604" y="2869407"/>
            <a:ext cx="8753196" cy="1104900"/>
          </a:xfrm>
          <a:prstGeom prst="rect">
            <a:avLst/>
          </a:prstGeom>
          <a:noFill/>
          <a:ln>
            <a:noFill/>
          </a:ln>
        </p:spPr>
        <p:txBody>
          <a:bodyPr spcFirstLastPara="1" wrap="square" lIns="90475" tIns="44450" rIns="90475" bIns="44450" anchor="ctr" anchorCtr="0">
            <a:normAutofit/>
          </a:bodyPr>
          <a:lstStyle/>
          <a:p>
            <a:pPr marL="0" lvl="0" indent="0" algn="ctr" rtl="0">
              <a:lnSpc>
                <a:spcPct val="100000"/>
              </a:lnSpc>
              <a:spcBef>
                <a:spcPts val="0"/>
              </a:spcBef>
              <a:spcAft>
                <a:spcPts val="0"/>
              </a:spcAft>
              <a:buSzPts val="3667"/>
              <a:buNone/>
            </a:pPr>
            <a:r>
              <a:rPr lang="en-US"/>
              <a:t>Java Programming </a:t>
            </a:r>
            <a:r>
              <a:rPr lang="en-US" sz="1800">
                <a:latin typeface="Calibri"/>
                <a:ea typeface="Calibri"/>
                <a:cs typeface="Calibri"/>
                <a:sym typeface="Calibri"/>
              </a:rPr>
              <a:t/>
            </a:r>
            <a:br>
              <a:rPr lang="en-US" sz="1800">
                <a:latin typeface="Calibri"/>
                <a:ea typeface="Calibri"/>
                <a:cs typeface="Calibri"/>
                <a:sym typeface="Calibri"/>
              </a:rPr>
            </a:br>
            <a:endParaRPr/>
          </a:p>
        </p:txBody>
      </p:sp>
      <p:sp>
        <p:nvSpPr>
          <p:cNvPr id="100" name="Google Shape;100;p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100">
                <a:latin typeface="Calibri"/>
                <a:ea typeface="Calibri"/>
                <a:cs typeface="Calibri"/>
                <a:sym typeface="Calibri"/>
              </a:rPr>
              <a:t>Java Programming</a:t>
            </a:r>
            <a:endParaRPr/>
          </a:p>
        </p:txBody>
      </p:sp>
      <p:sp>
        <p:nvSpPr>
          <p:cNvPr id="101" name="Google Shape;101;p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a:t>
            </a:fld>
            <a:endParaRPr>
              <a:solidFill>
                <a:schemeClr val="lt1"/>
              </a:solidFill>
            </a:endParaRPr>
          </a:p>
        </p:txBody>
      </p:sp>
      <p:sp>
        <p:nvSpPr>
          <p:cNvPr id="102" name="Google Shape;102;p1"/>
          <p:cNvSpPr/>
          <p:nvPr/>
        </p:nvSpPr>
        <p:spPr>
          <a:xfrm>
            <a:off x="533400" y="4280768"/>
            <a:ext cx="8812212" cy="3698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242852"/>
                </a:solidFill>
                <a:latin typeface="Times New Roman"/>
                <a:ea typeface="Times New Roman"/>
                <a:cs typeface="Times New Roman"/>
                <a:sym typeface="Times New Roman"/>
              </a:rPr>
              <a:t>SCHOOL OF COMPUTER ENGINEERING AND TECHNOLOGY</a:t>
            </a:r>
            <a:endParaRPr sz="1400" b="0" i="0" u="none" strike="noStrike" cap="none">
              <a:solidFill>
                <a:srgbClr val="000000"/>
              </a:solidFill>
              <a:latin typeface="Arial"/>
              <a:ea typeface="Arial"/>
              <a:cs typeface="Arial"/>
              <a:sym typeface="Arial"/>
            </a:endParaRPr>
          </a:p>
        </p:txBody>
      </p:sp>
      <p:cxnSp>
        <p:nvCxnSpPr>
          <p:cNvPr id="103" name="Google Shape;103;p1"/>
          <p:cNvCxnSpPr/>
          <p:nvPr/>
        </p:nvCxnSpPr>
        <p:spPr>
          <a:xfrm rot="10800000" flipH="1">
            <a:off x="533400" y="3581400"/>
            <a:ext cx="7772400" cy="12700"/>
          </a:xfrm>
          <a:prstGeom prst="straightConnector1">
            <a:avLst/>
          </a:prstGeom>
          <a:noFill/>
          <a:ln w="9525" cap="flat" cmpd="sng">
            <a:solidFill>
              <a:srgbClr val="FFC800"/>
            </a:solidFill>
            <a:prstDash val="solid"/>
            <a:round/>
            <a:headEnd type="none" w="sm" len="sm"/>
            <a:tailEnd type="none" w="sm" len="sm"/>
          </a:ln>
        </p:spPr>
      </p:cxnSp>
      <p:cxnSp>
        <p:nvCxnSpPr>
          <p:cNvPr id="104" name="Google Shape;104;p1"/>
          <p:cNvCxnSpPr/>
          <p:nvPr/>
        </p:nvCxnSpPr>
        <p:spPr>
          <a:xfrm rot="10800000" flipH="1">
            <a:off x="533400" y="2811462"/>
            <a:ext cx="7772400" cy="7938"/>
          </a:xfrm>
          <a:prstGeom prst="straightConnector1">
            <a:avLst/>
          </a:prstGeom>
          <a:noFill/>
          <a:ln w="9525" cap="flat" cmpd="sng">
            <a:solidFill>
              <a:srgbClr val="FFC8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rotWithShape="1">
          <a:blip r:embed="rId3">
            <a:alphaModFix/>
          </a:blip>
          <a:srcRect/>
          <a:stretch/>
        </p:blipFill>
        <p:spPr>
          <a:xfrm>
            <a:off x="78378" y="857251"/>
            <a:ext cx="9065623" cy="509692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rotWithShape="1">
          <a:blip r:embed="rId3">
            <a:alphaModFix/>
          </a:blip>
          <a:srcRect/>
          <a:stretch/>
        </p:blipFill>
        <p:spPr>
          <a:xfrm>
            <a:off x="78378" y="886642"/>
            <a:ext cx="8991635" cy="5055326"/>
          </a:xfrm>
          <a:prstGeom prst="rect">
            <a:avLst/>
          </a:prstGeom>
          <a:noFill/>
          <a:ln>
            <a:noFill/>
          </a:ln>
        </p:spPr>
      </p:pic>
      <p:cxnSp>
        <p:nvCxnSpPr>
          <p:cNvPr id="166" name="Google Shape;166;p29"/>
          <p:cNvCxnSpPr/>
          <p:nvPr/>
        </p:nvCxnSpPr>
        <p:spPr>
          <a:xfrm rot="10800000" flipH="1">
            <a:off x="2978332" y="2601142"/>
            <a:ext cx="1910443" cy="9797"/>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500"/>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0"/>
          <p:cNvPicPr preferRelativeResize="0"/>
          <p:nvPr/>
        </p:nvPicPr>
        <p:blipFill rotWithShape="1">
          <a:blip r:embed="rId3">
            <a:alphaModFix/>
          </a:blip>
          <a:srcRect/>
          <a:stretch/>
        </p:blipFill>
        <p:spPr>
          <a:xfrm>
            <a:off x="78377" y="945426"/>
            <a:ext cx="8964386" cy="4969045"/>
          </a:xfrm>
          <a:prstGeom prst="rect">
            <a:avLst/>
          </a:prstGeom>
          <a:noFill/>
          <a:ln>
            <a:noFill/>
          </a:ln>
        </p:spPr>
      </p:pic>
      <p:sp>
        <p:nvSpPr>
          <p:cNvPr id="172" name="Google Shape;172;p30"/>
          <p:cNvSpPr/>
          <p:nvPr/>
        </p:nvSpPr>
        <p:spPr>
          <a:xfrm>
            <a:off x="1156063" y="1160962"/>
            <a:ext cx="950323" cy="499654"/>
          </a:xfrm>
          <a:prstGeom prst="ellipse">
            <a:avLst/>
          </a:prstGeom>
          <a:noFill/>
          <a:ln w="25400" cap="flat" cmpd="sng">
            <a:solidFill>
              <a:srgbClr val="7030A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173" name="Google Shape;173;p30"/>
          <p:cNvSpPr/>
          <p:nvPr/>
        </p:nvSpPr>
        <p:spPr>
          <a:xfrm>
            <a:off x="2184763" y="4433207"/>
            <a:ext cx="1126672" cy="636815"/>
          </a:xfrm>
          <a:prstGeom prst="ellipse">
            <a:avLst/>
          </a:prstGeom>
          <a:noFill/>
          <a:ln w="25400" cap="flat" cmpd="sng">
            <a:solidFill>
              <a:srgbClr val="7030A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p:tgtEl>
                                          <p:spTgt spid="17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 calcmode="lin" valueType="num">
                                      <p:cBhvr additive="base">
                                        <p:cTn id="12" dur="500"/>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a:spLocks noGrp="1"/>
          </p:cNvSpPr>
          <p:nvPr>
            <p:ph type="title"/>
          </p:nvPr>
        </p:nvSpPr>
        <p:spPr>
          <a:xfrm>
            <a:off x="914399" y="330909"/>
            <a:ext cx="8229601"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1111"/>
              <a:buNone/>
            </a:pPr>
            <a:r>
              <a:rPr lang="en-US" b="1">
                <a:latin typeface="Times New Roman"/>
                <a:ea typeface="Times New Roman"/>
                <a:cs typeface="Times New Roman"/>
                <a:sym typeface="Times New Roman"/>
              </a:rPr>
              <a:t>Java</a:t>
            </a:r>
            <a:r>
              <a:rPr lang="en-US" b="1"/>
              <a:t> </a:t>
            </a:r>
            <a:r>
              <a:rPr lang="en-US" b="1">
                <a:latin typeface="Times New Roman"/>
                <a:ea typeface="Times New Roman"/>
                <a:cs typeface="Times New Roman"/>
                <a:sym typeface="Times New Roman"/>
              </a:rPr>
              <a:t>Programming-The General Form of Class</a:t>
            </a:r>
            <a:r>
              <a:rPr lang="en-US" sz="3600">
                <a:solidFill>
                  <a:schemeClr val="accent1"/>
                </a:solidFill>
                <a:latin typeface="Times New Roman"/>
                <a:ea typeface="Times New Roman"/>
                <a:cs typeface="Times New Roman"/>
                <a:sym typeface="Times New Roman"/>
              </a:rPr>
              <a:t/>
            </a:r>
            <a:br>
              <a:rPr lang="en-US" sz="3600">
                <a:solidFill>
                  <a:schemeClr val="accent1"/>
                </a:solidFill>
                <a:latin typeface="Times New Roman"/>
                <a:ea typeface="Times New Roman"/>
                <a:cs typeface="Times New Roman"/>
                <a:sym typeface="Times New Roman"/>
              </a:rPr>
            </a:br>
            <a:endParaRPr/>
          </a:p>
        </p:txBody>
      </p:sp>
      <p:sp>
        <p:nvSpPr>
          <p:cNvPr id="179" name="Google Shape;179;p7"/>
          <p:cNvSpPr txBox="1">
            <a:spLocks noGrp="1"/>
          </p:cNvSpPr>
          <p:nvPr>
            <p:ph type="body" idx="1"/>
          </p:nvPr>
        </p:nvSpPr>
        <p:spPr>
          <a:xfrm>
            <a:off x="286604" y="1600206"/>
            <a:ext cx="8400200" cy="4525963"/>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Clr>
                <a:schemeClr val="dk1"/>
              </a:buClr>
              <a:buSzPts val="1800"/>
              <a:buChar char="•"/>
            </a:pPr>
            <a:r>
              <a:rPr lang="en-US">
                <a:latin typeface="Times New Roman"/>
                <a:ea typeface="Times New Roman"/>
                <a:cs typeface="Times New Roman"/>
                <a:sym typeface="Times New Roman"/>
              </a:rPr>
              <a:t>A class a new (user defined) data type. Once defined, this new type can be used to create objects of that type.</a:t>
            </a:r>
            <a:endParaRPr/>
          </a:p>
          <a:p>
            <a:pPr marL="457200" lvl="0" indent="-342900" algn="just" rtl="0">
              <a:lnSpc>
                <a:spcPct val="100000"/>
              </a:lnSpc>
              <a:spcBef>
                <a:spcPts val="1200"/>
              </a:spcBef>
              <a:spcAft>
                <a:spcPts val="0"/>
              </a:spcAft>
              <a:buSzPts val="1800"/>
              <a:buChar char="•"/>
            </a:pPr>
            <a:r>
              <a:rPr lang="en-US">
                <a:latin typeface="Times New Roman"/>
                <a:ea typeface="Times New Roman"/>
                <a:cs typeface="Times New Roman"/>
                <a:sym typeface="Times New Roman"/>
              </a:rPr>
              <a:t>A class contains three types of items : variable, methods, and constructors. </a:t>
            </a:r>
            <a:endParaRPr/>
          </a:p>
          <a:p>
            <a:pPr marL="457200" lvl="0" indent="-342900" algn="just" rtl="0">
              <a:lnSpc>
                <a:spcPct val="100000"/>
              </a:lnSpc>
              <a:spcBef>
                <a:spcPts val="1200"/>
              </a:spcBef>
              <a:spcAft>
                <a:spcPts val="0"/>
              </a:spcAft>
              <a:buSzPts val="1800"/>
              <a:buChar char="•"/>
            </a:pPr>
            <a:r>
              <a:rPr lang="en-US" b="1">
                <a:latin typeface="Times New Roman"/>
                <a:ea typeface="Times New Roman"/>
                <a:cs typeface="Times New Roman"/>
                <a:sym typeface="Times New Roman"/>
              </a:rPr>
              <a:t>Variable </a:t>
            </a:r>
            <a:r>
              <a:rPr lang="en-US">
                <a:latin typeface="Times New Roman"/>
                <a:ea typeface="Times New Roman"/>
                <a:cs typeface="Times New Roman"/>
                <a:sym typeface="Times New Roman"/>
              </a:rPr>
              <a:t>represent its state. </a:t>
            </a:r>
            <a:endParaRPr/>
          </a:p>
          <a:p>
            <a:pPr marL="457200" lvl="0" indent="-342900" algn="just" rtl="0">
              <a:lnSpc>
                <a:spcPct val="100000"/>
              </a:lnSpc>
              <a:spcBef>
                <a:spcPts val="1200"/>
              </a:spcBef>
              <a:spcAft>
                <a:spcPts val="0"/>
              </a:spcAft>
              <a:buSzPts val="1800"/>
              <a:buChar char="•"/>
            </a:pPr>
            <a:r>
              <a:rPr lang="en-US" b="1">
                <a:latin typeface="Times New Roman"/>
                <a:ea typeface="Times New Roman"/>
                <a:cs typeface="Times New Roman"/>
                <a:sym typeface="Times New Roman"/>
              </a:rPr>
              <a:t>Method</a:t>
            </a:r>
            <a:r>
              <a:rPr lang="en-US">
                <a:latin typeface="Times New Roman"/>
                <a:ea typeface="Times New Roman"/>
                <a:cs typeface="Times New Roman"/>
                <a:sym typeface="Times New Roman"/>
              </a:rPr>
              <a:t> provide the logic that constitutes the behavior defined by a class. </a:t>
            </a:r>
            <a:endParaRPr/>
          </a:p>
          <a:p>
            <a:pPr marL="457200" lvl="0" indent="-342900" algn="just" rtl="0">
              <a:lnSpc>
                <a:spcPct val="100000"/>
              </a:lnSpc>
              <a:spcBef>
                <a:spcPts val="360"/>
              </a:spcBef>
              <a:spcAft>
                <a:spcPts val="0"/>
              </a:spcAft>
              <a:buClr>
                <a:schemeClr val="dk1"/>
              </a:buClr>
              <a:buSzPts val="1800"/>
              <a:buChar char="•"/>
            </a:pPr>
            <a:r>
              <a:rPr lang="en-US">
                <a:latin typeface="Times New Roman"/>
                <a:ea typeface="Times New Roman"/>
                <a:cs typeface="Times New Roman"/>
                <a:sym typeface="Times New Roman"/>
              </a:rPr>
              <a:t>Collectively, the methods and variables defined within a class are </a:t>
            </a:r>
            <a:r>
              <a:rPr lang="en-US"/>
              <a:t>called </a:t>
            </a:r>
            <a:r>
              <a:rPr lang="en-US" i="1"/>
              <a:t>members of the class.</a:t>
            </a:r>
            <a:endParaRPr/>
          </a:p>
          <a:p>
            <a:pPr marL="457200" lvl="0" indent="-342900" algn="just" rtl="0">
              <a:lnSpc>
                <a:spcPct val="100000"/>
              </a:lnSpc>
              <a:spcBef>
                <a:spcPts val="360"/>
              </a:spcBef>
              <a:spcAft>
                <a:spcPts val="0"/>
              </a:spcAft>
              <a:buClr>
                <a:schemeClr val="dk1"/>
              </a:buClr>
              <a:buSzPts val="1800"/>
              <a:buChar char="•"/>
            </a:pPr>
            <a:r>
              <a:rPr lang="en-US" b="1">
                <a:latin typeface="Times New Roman"/>
                <a:ea typeface="Times New Roman"/>
                <a:cs typeface="Times New Roman"/>
                <a:sym typeface="Times New Roman"/>
              </a:rPr>
              <a:t>Constructors</a:t>
            </a:r>
            <a:r>
              <a:rPr lang="en-US">
                <a:latin typeface="Times New Roman"/>
                <a:ea typeface="Times New Roman"/>
                <a:cs typeface="Times New Roman"/>
                <a:sym typeface="Times New Roman"/>
              </a:rPr>
              <a:t> initialize the state of a new instance of a class.</a:t>
            </a:r>
            <a:endParaRPr/>
          </a:p>
          <a:p>
            <a:pPr marL="457200" lvl="0" indent="-228600" algn="just" rtl="0">
              <a:lnSpc>
                <a:spcPct val="100000"/>
              </a:lnSpc>
              <a:spcBef>
                <a:spcPts val="360"/>
              </a:spcBef>
              <a:spcAft>
                <a:spcPts val="0"/>
              </a:spcAft>
              <a:buClr>
                <a:schemeClr val="dk1"/>
              </a:buClr>
              <a:buSzPts val="1800"/>
              <a:buNone/>
            </a:pPr>
            <a:endParaRPr/>
          </a:p>
        </p:txBody>
      </p:sp>
      <p:sp>
        <p:nvSpPr>
          <p:cNvPr id="180" name="Google Shape;180;p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1" name="Google Shape;181;p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13</a:t>
            </a:fld>
            <a:endParaRPr>
              <a:solidFill>
                <a:schemeClr val="l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3300"/>
              <a:buNone/>
            </a:pPr>
            <a:r>
              <a:rPr lang="en-US" sz="2000" b="1">
                <a:latin typeface="Times New Roman"/>
                <a:ea typeface="Times New Roman"/>
                <a:cs typeface="Times New Roman"/>
                <a:sym typeface="Times New Roman"/>
              </a:rPr>
              <a:t>General Form of Class contd….</a:t>
            </a:r>
            <a:endParaRPr sz="2000"/>
          </a:p>
        </p:txBody>
      </p:sp>
      <p:sp>
        <p:nvSpPr>
          <p:cNvPr id="187" name="Google Shape;187;p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00000"/>
              </a:lnSpc>
              <a:spcBef>
                <a:spcPts val="1110"/>
              </a:spcBef>
              <a:spcAft>
                <a:spcPts val="0"/>
              </a:spcAft>
              <a:buSzPct val="81081"/>
              <a:buNone/>
            </a:pPr>
            <a:r>
              <a:rPr lang="en-US" b="1">
                <a:latin typeface="Times New Roman"/>
                <a:ea typeface="Times New Roman"/>
                <a:cs typeface="Times New Roman"/>
                <a:sym typeface="Times New Roman"/>
              </a:rPr>
              <a:t>The Simplified form of a class is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class clsName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//instance variable declarations</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type1 varName1;</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type2 varName2;</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//constructor</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clsName(cparams1)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 body of constructor</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a:t>
            </a:r>
            <a:endParaRPr/>
          </a:p>
          <a:p>
            <a:pPr marL="0" lvl="0" indent="0" algn="l" rtl="0">
              <a:lnSpc>
                <a:spcPct val="100000"/>
              </a:lnSpc>
              <a:spcBef>
                <a:spcPts val="0"/>
              </a:spcBef>
              <a:spcAft>
                <a:spcPts val="0"/>
              </a:spcAft>
              <a:buClr>
                <a:schemeClr val="dk1"/>
              </a:buClr>
              <a:buSzPct val="108108"/>
              <a:buFont typeface="Noto Sans Symbols"/>
              <a:buNone/>
            </a:pPr>
            <a:endParaRPr/>
          </a:p>
        </p:txBody>
      </p:sp>
      <p:sp>
        <p:nvSpPr>
          <p:cNvPr id="188" name="Google Shape;188;p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9" name="Google Shape;189;p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14</a:t>
            </a:fld>
            <a:endParaRPr>
              <a:solidFill>
                <a:schemeClr val="lt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body" idx="1"/>
          </p:nvPr>
        </p:nvSpPr>
        <p:spPr>
          <a:xfrm>
            <a:off x="336472" y="1284323"/>
            <a:ext cx="8229601" cy="5437162"/>
          </a:xfrm>
          <a:prstGeom prst="rect">
            <a:avLst/>
          </a:prstGeom>
          <a:noFill/>
          <a:ln>
            <a:noFill/>
          </a:ln>
        </p:spPr>
        <p:txBody>
          <a:bodyPr spcFirstLastPara="1" wrap="square" lIns="91425" tIns="45700" rIns="91425" bIns="45700" anchor="t" anchorCtr="0">
            <a:normAutofit fontScale="62500" lnSpcReduction="20000"/>
          </a:bodyPr>
          <a:lstStyle/>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clsName(cparamsN) {</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//body of constructor</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//methods</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rtype1 mthName(mparams1) {</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//body of method</a:t>
            </a:r>
            <a:r>
              <a:rPr lang="en-US"/>
              <a:t> </a:t>
            </a: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r>
              <a:rPr lang="en-US"/>
              <a:t>   </a:t>
            </a:r>
            <a:r>
              <a:rPr lang="en-US" sz="3500">
                <a:latin typeface="Times New Roman"/>
                <a:ea typeface="Times New Roman"/>
                <a:cs typeface="Times New Roman"/>
                <a:sym typeface="Times New Roman"/>
              </a:rPr>
              <a:t>}</a:t>
            </a:r>
            <a:endParaRPr/>
          </a:p>
          <a:p>
            <a:pPr marL="114300" lvl="0" indent="0" algn="just" rtl="0">
              <a:lnSpc>
                <a:spcPct val="100000"/>
              </a:lnSpc>
              <a:spcBef>
                <a:spcPts val="798"/>
              </a:spcBef>
              <a:spcAft>
                <a:spcPts val="0"/>
              </a:spcAft>
              <a:buSzPct val="112852"/>
              <a:buNone/>
            </a:pPr>
            <a:endParaRPr sz="2900">
              <a:latin typeface="Times New Roman"/>
              <a:ea typeface="Times New Roman"/>
              <a:cs typeface="Times New Roman"/>
              <a:sym typeface="Times New Roman"/>
            </a:endParaRPr>
          </a:p>
          <a:p>
            <a:pPr marL="114300" lvl="0" indent="0" algn="just" rtl="0">
              <a:lnSpc>
                <a:spcPct val="100000"/>
              </a:lnSpc>
              <a:spcBef>
                <a:spcPts val="798"/>
              </a:spcBef>
              <a:spcAft>
                <a:spcPts val="0"/>
              </a:spcAft>
              <a:buSzPct val="112852"/>
              <a:buNone/>
            </a:pPr>
            <a:r>
              <a:rPr lang="en-US" sz="2900">
                <a:latin typeface="Times New Roman"/>
                <a:ea typeface="Times New Roman"/>
                <a:cs typeface="Times New Roman"/>
                <a:sym typeface="Times New Roman"/>
              </a:rPr>
              <a:t>The keyword class indicates that a class named clsName is being declared. This name must follow the Java naming convention for identifiers. The instance Variables named varName1 through varNameN included using the normal variable declaration syntax. Each variable must be assigned a type shown as</a:t>
            </a:r>
            <a:endParaRPr/>
          </a:p>
          <a:p>
            <a:pPr marL="457200" lvl="0" indent="-342900" algn="l" rtl="0">
              <a:lnSpc>
                <a:spcPct val="100000"/>
              </a:lnSpc>
              <a:spcBef>
                <a:spcPts val="360"/>
              </a:spcBef>
              <a:spcAft>
                <a:spcPts val="0"/>
              </a:spcAft>
              <a:buSzPct val="136363"/>
              <a:buNone/>
            </a:pPr>
            <a:endParaRPr/>
          </a:p>
        </p:txBody>
      </p:sp>
      <p:sp>
        <p:nvSpPr>
          <p:cNvPr id="195" name="Google Shape;195;p1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196" name="Google Shape;196;p1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457202" y="274638"/>
            <a:ext cx="8229601" cy="62569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Example of a Simple Class &amp; object</a:t>
            </a:r>
            <a:endParaRPr/>
          </a:p>
        </p:txBody>
      </p:sp>
      <p:sp>
        <p:nvSpPr>
          <p:cNvPr id="202" name="Google Shape;202;p12"/>
          <p:cNvSpPr txBox="1">
            <a:spLocks noGrp="1"/>
          </p:cNvSpPr>
          <p:nvPr>
            <p:ph type="body" idx="1"/>
          </p:nvPr>
        </p:nvSpPr>
        <p:spPr>
          <a:xfrm>
            <a:off x="626014" y="1026942"/>
            <a:ext cx="8229601" cy="5831058"/>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class Box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width;</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height;</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depth;</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a:t>
            </a:r>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class object creation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2-steps for creating objects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Box mybox;  </a:t>
            </a:r>
            <a:r>
              <a:rPr lang="en-US"/>
              <a:t>// declare reference to object</a:t>
            </a: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 mybox</a:t>
            </a:r>
            <a:r>
              <a:rPr lang="en-US">
                <a:latin typeface="Times New Roman"/>
                <a:ea typeface="Times New Roman"/>
                <a:cs typeface="Times New Roman"/>
                <a:sym typeface="Times New Roman"/>
              </a:rPr>
              <a:t> = new Box(); // </a:t>
            </a:r>
            <a:r>
              <a:rPr lang="en-US"/>
              <a:t>// allocate a Box object</a:t>
            </a: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                 OR</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Box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 = new Box(); // or create a Box object called mybox in 1-step</a:t>
            </a:r>
            <a:endParaRPr/>
          </a:p>
          <a:p>
            <a:pPr marL="457200" lvl="0" indent="-342900" algn="l" rtl="0">
              <a:lnSpc>
                <a:spcPct val="100000"/>
              </a:lnSpc>
              <a:spcBef>
                <a:spcPts val="360"/>
              </a:spcBef>
              <a:spcAft>
                <a:spcPts val="0"/>
              </a:spcAft>
              <a:buSzPct val="96774"/>
              <a:buNone/>
            </a:pP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Here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 is a object of class Box.</a:t>
            </a:r>
            <a:endParaRPr/>
          </a:p>
          <a:p>
            <a:pPr marL="457200" lvl="0" indent="-342900" algn="l" rtl="0">
              <a:lnSpc>
                <a:spcPct val="100000"/>
              </a:lnSpc>
              <a:spcBef>
                <a:spcPts val="360"/>
              </a:spcBef>
              <a:spcAft>
                <a:spcPts val="0"/>
              </a:spcAft>
              <a:buClr>
                <a:schemeClr val="dk1"/>
              </a:buClr>
              <a:buSzPct val="96774"/>
              <a:buChar char="•"/>
            </a:pPr>
            <a:r>
              <a:rPr lang="en-US">
                <a:latin typeface="Times New Roman"/>
                <a:ea typeface="Times New Roman"/>
                <a:cs typeface="Times New Roman"/>
                <a:sym typeface="Times New Roman"/>
              </a:rPr>
              <a:t>Each time you create an instance of a class, you are creating an object that contains its own copy of each instance variable defined by the class.</a:t>
            </a:r>
            <a:endParaRPr/>
          </a:p>
          <a:p>
            <a:pPr marL="457200" lvl="0" indent="-342900" algn="l" rtl="0">
              <a:lnSpc>
                <a:spcPct val="100000"/>
              </a:lnSpc>
              <a:spcBef>
                <a:spcPts val="360"/>
              </a:spcBef>
              <a:spcAft>
                <a:spcPts val="0"/>
              </a:spcAft>
              <a:buClr>
                <a:schemeClr val="dk1"/>
              </a:buClr>
              <a:buSzPct val="96774"/>
              <a:buChar char="•"/>
            </a:pPr>
            <a:r>
              <a:rPr lang="en-US">
                <a:latin typeface="Times New Roman"/>
                <a:ea typeface="Times New Roman"/>
                <a:cs typeface="Times New Roman"/>
                <a:sym typeface="Times New Roman"/>
              </a:rPr>
              <a:t>Thus, every </a:t>
            </a:r>
            <a:r>
              <a:rPr lang="en-US" b="1">
                <a:latin typeface="Times New Roman"/>
                <a:ea typeface="Times New Roman"/>
                <a:cs typeface="Times New Roman"/>
                <a:sym typeface="Times New Roman"/>
              </a:rPr>
              <a:t>Box </a:t>
            </a:r>
            <a:r>
              <a:rPr lang="en-US">
                <a:latin typeface="Times New Roman"/>
                <a:ea typeface="Times New Roman"/>
                <a:cs typeface="Times New Roman"/>
                <a:sym typeface="Times New Roman"/>
              </a:rPr>
              <a:t>object will contain its own copies of the </a:t>
            </a:r>
            <a:r>
              <a:rPr lang="en-US" b="1">
                <a:latin typeface="Times New Roman"/>
                <a:ea typeface="Times New Roman"/>
                <a:cs typeface="Times New Roman"/>
                <a:sym typeface="Times New Roman"/>
              </a:rPr>
              <a:t>instance variables width, height, and depth. </a:t>
            </a:r>
            <a:endParaRPr/>
          </a:p>
          <a:p>
            <a:pPr marL="457200" lvl="0" indent="-342900" algn="l" rtl="0">
              <a:lnSpc>
                <a:spcPct val="100000"/>
              </a:lnSpc>
              <a:spcBef>
                <a:spcPts val="360"/>
              </a:spcBef>
              <a:spcAft>
                <a:spcPts val="0"/>
              </a:spcAft>
              <a:buClr>
                <a:schemeClr val="dk1"/>
              </a:buClr>
              <a:buSzPct val="96774"/>
              <a:buChar char="•"/>
            </a:pPr>
            <a:r>
              <a:rPr lang="en-US" b="1">
                <a:latin typeface="Times New Roman"/>
                <a:ea typeface="Times New Roman"/>
                <a:cs typeface="Times New Roman"/>
                <a:sym typeface="Times New Roman"/>
              </a:rPr>
              <a:t>To </a:t>
            </a:r>
            <a:r>
              <a:rPr lang="en-US">
                <a:latin typeface="Times New Roman"/>
                <a:ea typeface="Times New Roman"/>
                <a:cs typeface="Times New Roman"/>
                <a:sym typeface="Times New Roman"/>
              </a:rPr>
              <a:t>access these variables, you will use the </a:t>
            </a:r>
            <a:r>
              <a:rPr lang="en-US" i="1">
                <a:latin typeface="Times New Roman"/>
                <a:ea typeface="Times New Roman"/>
                <a:cs typeface="Times New Roman"/>
                <a:sym typeface="Times New Roman"/>
              </a:rPr>
              <a:t>dot (.) operator. The dot operator links the name of the </a:t>
            </a:r>
            <a:r>
              <a:rPr lang="en-US">
                <a:latin typeface="Times New Roman"/>
                <a:ea typeface="Times New Roman"/>
                <a:cs typeface="Times New Roman"/>
                <a:sym typeface="Times New Roman"/>
              </a:rPr>
              <a:t>object with the name of an instance variable.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Ex:-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.width = 100;</a:t>
            </a:r>
            <a:endParaRPr>
              <a:latin typeface="Times New Roman"/>
              <a:ea typeface="Times New Roman"/>
              <a:cs typeface="Times New Roman"/>
              <a:sym typeface="Times New Roman"/>
            </a:endParaRPr>
          </a:p>
        </p:txBody>
      </p:sp>
      <p:sp>
        <p:nvSpPr>
          <p:cNvPr id="203" name="Google Shape;203;p1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04" name="Google Shape;204;p1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16</a:t>
            </a:fld>
            <a:endParaRPr/>
          </a:p>
        </p:txBody>
      </p:sp>
      <p:pic>
        <p:nvPicPr>
          <p:cNvPr id="205" name="Google Shape;205;p12"/>
          <p:cNvPicPr preferRelativeResize="0"/>
          <p:nvPr/>
        </p:nvPicPr>
        <p:blipFill rotWithShape="1">
          <a:blip r:embed="rId3">
            <a:alphaModFix/>
          </a:blip>
          <a:srcRect/>
          <a:stretch/>
        </p:blipFill>
        <p:spPr>
          <a:xfrm>
            <a:off x="5092504" y="1052147"/>
            <a:ext cx="3798277" cy="19302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Assigning Object Reference Variables</a:t>
            </a:r>
            <a:endParaRPr/>
          </a:p>
        </p:txBody>
      </p:sp>
      <p:sp>
        <p:nvSpPr>
          <p:cNvPr id="211" name="Google Shape;211;p1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Box b1 = new Box();</a:t>
            </a:r>
            <a:endParaRPr/>
          </a:p>
          <a:p>
            <a:pPr marL="457200" lvl="0" indent="-342900" algn="l" rtl="0">
              <a:lnSpc>
                <a:spcPct val="100000"/>
              </a:lnSpc>
              <a:spcBef>
                <a:spcPts val="360"/>
              </a:spcBef>
              <a:spcAft>
                <a:spcPts val="0"/>
              </a:spcAft>
              <a:buClr>
                <a:schemeClr val="dk1"/>
              </a:buClr>
              <a:buSzPts val="1800"/>
              <a:buChar char="•"/>
            </a:pPr>
            <a:r>
              <a:rPr lang="en-US"/>
              <a:t>Box b2 = b1;</a:t>
            </a:r>
            <a:endParaRPr/>
          </a:p>
        </p:txBody>
      </p:sp>
      <p:sp>
        <p:nvSpPr>
          <p:cNvPr id="212" name="Google Shape;212;p1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13" name="Google Shape;213;p1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pic>
        <p:nvPicPr>
          <p:cNvPr id="214" name="Google Shape;214;p13"/>
          <p:cNvPicPr preferRelativeResize="0"/>
          <p:nvPr/>
        </p:nvPicPr>
        <p:blipFill rotWithShape="1">
          <a:blip r:embed="rId3">
            <a:alphaModFix/>
          </a:blip>
          <a:srcRect/>
          <a:stretch/>
        </p:blipFill>
        <p:spPr>
          <a:xfrm>
            <a:off x="1633098" y="2799471"/>
            <a:ext cx="4105275" cy="161141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457202" y="274638"/>
            <a:ext cx="8229601" cy="52722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Program example for classes &amp; object</a:t>
            </a:r>
            <a:endParaRPr/>
          </a:p>
        </p:txBody>
      </p:sp>
      <p:sp>
        <p:nvSpPr>
          <p:cNvPr id="220" name="Google Shape;220;p14"/>
          <p:cNvSpPr txBox="1">
            <a:spLocks noGrp="1"/>
          </p:cNvSpPr>
          <p:nvPr>
            <p:ph type="body" idx="1"/>
          </p:nvPr>
        </p:nvSpPr>
        <p:spPr>
          <a:xfrm>
            <a:off x="1554483" y="1041010"/>
            <a:ext cx="6407832" cy="5345721"/>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class Box {</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double width;</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double height;</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double depth;</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class BoxDemo2 {</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public static void main(String args[]) {</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Box mybox1 = new Box();</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Box mybox2 = new Box();</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double vol;</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 assign values to mybox1's instance variables</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mybox1.width = 10;</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mybox1.height = 20;</a:t>
            </a:r>
            <a:endParaRPr/>
          </a:p>
          <a:p>
            <a:pPr marL="457200" lvl="0" indent="-342900" algn="l" rtl="0">
              <a:lnSpc>
                <a:spcPct val="100000"/>
              </a:lnSpc>
              <a:spcBef>
                <a:spcPts val="360"/>
              </a:spcBef>
              <a:spcAft>
                <a:spcPts val="0"/>
              </a:spcAft>
              <a:buSzPts val="1800"/>
              <a:buNone/>
            </a:pPr>
            <a:r>
              <a:rPr lang="en-US" sz="2000">
                <a:latin typeface="Times New Roman"/>
                <a:ea typeface="Times New Roman"/>
                <a:cs typeface="Times New Roman"/>
                <a:sym typeface="Times New Roman"/>
              </a:rPr>
              <a:t>mybox1.depth = 15;</a:t>
            </a:r>
            <a:endParaRPr/>
          </a:p>
        </p:txBody>
      </p:sp>
      <p:sp>
        <p:nvSpPr>
          <p:cNvPr id="221" name="Google Shape;221;p1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22" name="Google Shape;222;p1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28" name="Google Shape;228;p15"/>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 assign different values to mybox2's</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instance variables */</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mybox2.width = 3;</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mybox2.height = 6;</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mybox2.depth = 9;</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 compute volume of first box</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vol = mybox1.width * mybox1.height * mybox1.depth;</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System.out.println("Volume is " + vol);</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 compute volume of second box</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vol = mybox2.width * mybox2.height * mybox2.depth;</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System.out.println("Volume is " + vol);</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  }</a:t>
            </a:r>
            <a:endParaRPr/>
          </a:p>
          <a:p>
            <a:pPr marL="457200" lvl="0" indent="-342900" algn="l" rtl="0">
              <a:lnSpc>
                <a:spcPct val="100000"/>
              </a:lnSpc>
              <a:spcBef>
                <a:spcPts val="360"/>
              </a:spcBef>
              <a:spcAft>
                <a:spcPts val="0"/>
              </a:spcAft>
              <a:buSzPts val="1800"/>
              <a:buNone/>
            </a:pPr>
            <a:r>
              <a:rPr lang="en-US" sz="1900">
                <a:latin typeface="Times New Roman"/>
                <a:ea typeface="Times New Roman"/>
                <a:cs typeface="Times New Roman"/>
                <a:sym typeface="Times New Roman"/>
              </a:rPr>
              <a:t>}</a:t>
            </a:r>
            <a:endParaRPr/>
          </a:p>
          <a:p>
            <a:pPr marL="457200" lvl="0" indent="-342900" algn="l" rtl="0">
              <a:lnSpc>
                <a:spcPct val="100000"/>
              </a:lnSpc>
              <a:spcBef>
                <a:spcPts val="360"/>
              </a:spcBef>
              <a:spcAft>
                <a:spcPts val="0"/>
              </a:spcAft>
              <a:buSzPts val="1800"/>
              <a:buNone/>
            </a:pPr>
            <a:endParaRPr/>
          </a:p>
        </p:txBody>
      </p:sp>
      <p:sp>
        <p:nvSpPr>
          <p:cNvPr id="229" name="Google Shape;229;p1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30" name="Google Shape;230;p1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45660" y="2438400"/>
            <a:ext cx="8269690" cy="1828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02060"/>
              </a:buClr>
              <a:buSzPct val="111111"/>
              <a:buNone/>
            </a:pPr>
            <a:r>
              <a:rPr lang="en-US" sz="4000"/>
              <a:t>Write a Java Program to showcase classes, object creation, methods, constructors, access specifiers. </a:t>
            </a:r>
            <a:endParaRPr>
              <a:solidFill>
                <a:srgbClr val="002060"/>
              </a:solidFill>
            </a:endParaRPr>
          </a:p>
        </p:txBody>
      </p:sp>
      <p:sp>
        <p:nvSpPr>
          <p:cNvPr id="110" name="Google Shape;110;p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2</a:t>
            </a:fld>
            <a:endParaRPr>
              <a:solidFill>
                <a:schemeClr val="lt1"/>
              </a:solidFill>
            </a:endParaRPr>
          </a:p>
        </p:txBody>
      </p:sp>
      <p:sp>
        <p:nvSpPr>
          <p:cNvPr id="111" name="Google Shape;111;p2"/>
          <p:cNvSpPr/>
          <p:nvPr/>
        </p:nvSpPr>
        <p:spPr>
          <a:xfrm>
            <a:off x="3481388" y="1519238"/>
            <a:ext cx="1852612"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Times"/>
                <a:ea typeface="Times"/>
                <a:cs typeface="Times"/>
                <a:sym typeface="Times"/>
              </a:rPr>
              <a:t>Lab 1</a:t>
            </a:r>
            <a:endParaRPr sz="1400" b="0" i="0" u="none" strike="noStrike" cap="none">
              <a:solidFill>
                <a:srgbClr val="000000"/>
              </a:solidFill>
              <a:latin typeface="Arial"/>
              <a:ea typeface="Arial"/>
              <a:cs typeface="Arial"/>
              <a:sym typeface="Arial"/>
            </a:endParaRPr>
          </a:p>
        </p:txBody>
      </p:sp>
      <p:sp>
        <p:nvSpPr>
          <p:cNvPr id="112" name="Google Shape;112;p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2" y="274638"/>
            <a:ext cx="8229601" cy="3584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Constructors</a:t>
            </a:r>
            <a:endParaRPr/>
          </a:p>
        </p:txBody>
      </p:sp>
      <p:sp>
        <p:nvSpPr>
          <p:cNvPr id="236" name="Google Shape;236;p16"/>
          <p:cNvSpPr txBox="1">
            <a:spLocks noGrp="1"/>
          </p:cNvSpPr>
          <p:nvPr>
            <p:ph type="body" idx="1"/>
          </p:nvPr>
        </p:nvSpPr>
        <p:spPr>
          <a:xfrm>
            <a:off x="348020" y="1383742"/>
            <a:ext cx="8229601" cy="4972618"/>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Clr>
                <a:schemeClr val="dk1"/>
              </a:buClr>
              <a:buSzPts val="1800"/>
              <a:buChar char="•"/>
            </a:pPr>
            <a:r>
              <a:rPr lang="en-US"/>
              <a:t>Java allows objects to initialize themselves when they are created. This automatic initialization is performed through the use of a constructor.</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A </a:t>
            </a:r>
            <a:r>
              <a:rPr lang="en-US" i="1"/>
              <a:t>constructor initializes an object immediately upon creation. It has the same name as the </a:t>
            </a:r>
            <a:r>
              <a:rPr lang="en-US"/>
              <a:t>class in which it resides and is syntactically similar to a method. </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Once defined, the constructor is automatically called immediately after the object is created, before the </a:t>
            </a:r>
            <a:r>
              <a:rPr lang="en-US" b="1"/>
              <a:t>new operator completes.</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Note :- T</a:t>
            </a:r>
            <a:r>
              <a:rPr lang="en-US"/>
              <a:t>hey have no return type, not even </a:t>
            </a:r>
            <a:r>
              <a:rPr lang="en-US" b="1"/>
              <a:t>void.</a:t>
            </a:r>
            <a:endParaRPr/>
          </a:p>
        </p:txBody>
      </p:sp>
      <p:sp>
        <p:nvSpPr>
          <p:cNvPr id="237" name="Google Shape;237;p1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38" name="Google Shape;238;p1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457201" y="520297"/>
            <a:ext cx="8229601" cy="4990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Constructor example </a:t>
            </a:r>
            <a:endParaRPr b="1"/>
          </a:p>
        </p:txBody>
      </p:sp>
      <p:sp>
        <p:nvSpPr>
          <p:cNvPr id="244" name="Google Shape;244;p17"/>
          <p:cNvSpPr txBox="1">
            <a:spLocks noGrp="1"/>
          </p:cNvSpPr>
          <p:nvPr>
            <p:ph type="body" idx="1"/>
          </p:nvPr>
        </p:nvSpPr>
        <p:spPr>
          <a:xfrm>
            <a:off x="109007" y="1600206"/>
            <a:ext cx="5281860" cy="5092505"/>
          </a:xfrm>
          <a:prstGeom prst="rect">
            <a:avLst/>
          </a:prstGeom>
          <a:noFill/>
          <a:ln>
            <a:noFill/>
          </a:ln>
        </p:spPr>
        <p:txBody>
          <a:bodyPr spcFirstLastPara="1" wrap="square" lIns="91425" tIns="45700" rIns="91425" bIns="45700" anchor="t" anchorCtr="0">
            <a:normAutofit fontScale="92500" lnSpcReduction="10000"/>
          </a:bodyPr>
          <a:lstStyle/>
          <a:p>
            <a:pPr marL="457200" lvl="0" indent="-361950" algn="l" rtl="0">
              <a:lnSpc>
                <a:spcPct val="100000"/>
              </a:lnSpc>
              <a:spcBef>
                <a:spcPts val="420"/>
              </a:spcBef>
              <a:spcAft>
                <a:spcPts val="0"/>
              </a:spcAft>
              <a:buSzPct val="108108"/>
              <a:buNone/>
            </a:pPr>
            <a:r>
              <a:rPr lang="en-US"/>
              <a:t>class Box {</a:t>
            </a:r>
            <a:endParaRPr/>
          </a:p>
          <a:p>
            <a:pPr marL="457200" lvl="0" indent="-361950" algn="l" rtl="0">
              <a:lnSpc>
                <a:spcPct val="100000"/>
              </a:lnSpc>
              <a:spcBef>
                <a:spcPts val="420"/>
              </a:spcBef>
              <a:spcAft>
                <a:spcPts val="0"/>
              </a:spcAft>
              <a:buSzPct val="108108"/>
              <a:buNone/>
            </a:pPr>
            <a:r>
              <a:rPr lang="en-US"/>
              <a:t>double width;</a:t>
            </a:r>
            <a:endParaRPr/>
          </a:p>
          <a:p>
            <a:pPr marL="457200" lvl="0" indent="-361950" algn="l" rtl="0">
              <a:lnSpc>
                <a:spcPct val="100000"/>
              </a:lnSpc>
              <a:spcBef>
                <a:spcPts val="420"/>
              </a:spcBef>
              <a:spcAft>
                <a:spcPts val="0"/>
              </a:spcAft>
              <a:buSzPct val="108108"/>
              <a:buNone/>
            </a:pPr>
            <a:r>
              <a:rPr lang="en-US"/>
              <a:t>double height;</a:t>
            </a:r>
            <a:endParaRPr/>
          </a:p>
          <a:p>
            <a:pPr marL="457200" lvl="0" indent="-361950" algn="l" rtl="0">
              <a:lnSpc>
                <a:spcPct val="100000"/>
              </a:lnSpc>
              <a:spcBef>
                <a:spcPts val="420"/>
              </a:spcBef>
              <a:spcAft>
                <a:spcPts val="0"/>
              </a:spcAft>
              <a:buSzPct val="108108"/>
              <a:buNone/>
            </a:pPr>
            <a:r>
              <a:rPr lang="en-US"/>
              <a:t>double depth;</a:t>
            </a:r>
            <a:endParaRPr/>
          </a:p>
          <a:p>
            <a:pPr marL="457200" lvl="0" indent="-361950" algn="l" rtl="0">
              <a:lnSpc>
                <a:spcPct val="100000"/>
              </a:lnSpc>
              <a:spcBef>
                <a:spcPts val="420"/>
              </a:spcBef>
              <a:spcAft>
                <a:spcPts val="0"/>
              </a:spcAft>
              <a:buSzPct val="108108"/>
              <a:buNone/>
            </a:pPr>
            <a:r>
              <a:rPr lang="en-US"/>
              <a:t>// This is the constructor for Box.</a:t>
            </a:r>
            <a:endParaRPr/>
          </a:p>
          <a:p>
            <a:pPr marL="457200" lvl="0" indent="-361950" algn="l" rtl="0">
              <a:lnSpc>
                <a:spcPct val="100000"/>
              </a:lnSpc>
              <a:spcBef>
                <a:spcPts val="420"/>
              </a:spcBef>
              <a:spcAft>
                <a:spcPts val="0"/>
              </a:spcAft>
              <a:buSzPct val="108108"/>
              <a:buNone/>
            </a:pPr>
            <a:r>
              <a:rPr lang="en-US"/>
              <a:t>Box() {</a:t>
            </a:r>
            <a:endParaRPr/>
          </a:p>
          <a:p>
            <a:pPr marL="457200" lvl="0" indent="-361950" algn="l" rtl="0">
              <a:lnSpc>
                <a:spcPct val="100000"/>
              </a:lnSpc>
              <a:spcBef>
                <a:spcPts val="420"/>
              </a:spcBef>
              <a:spcAft>
                <a:spcPts val="0"/>
              </a:spcAft>
              <a:buSzPct val="108108"/>
              <a:buNone/>
            </a:pPr>
            <a:r>
              <a:rPr lang="en-US"/>
              <a:t>System.out.println("Constructing Box");</a:t>
            </a:r>
            <a:endParaRPr/>
          </a:p>
          <a:p>
            <a:pPr marL="457200" lvl="0" indent="-361950" algn="l" rtl="0">
              <a:lnSpc>
                <a:spcPct val="100000"/>
              </a:lnSpc>
              <a:spcBef>
                <a:spcPts val="420"/>
              </a:spcBef>
              <a:spcAft>
                <a:spcPts val="0"/>
              </a:spcAft>
              <a:buSzPct val="108108"/>
              <a:buNone/>
            </a:pPr>
            <a:r>
              <a:rPr lang="en-US"/>
              <a:t>width = 10;</a:t>
            </a:r>
            <a:endParaRPr/>
          </a:p>
          <a:p>
            <a:pPr marL="457200" lvl="0" indent="-361950" algn="l" rtl="0">
              <a:lnSpc>
                <a:spcPct val="100000"/>
              </a:lnSpc>
              <a:spcBef>
                <a:spcPts val="420"/>
              </a:spcBef>
              <a:spcAft>
                <a:spcPts val="0"/>
              </a:spcAft>
              <a:buSzPct val="108108"/>
              <a:buNone/>
            </a:pPr>
            <a:r>
              <a:rPr lang="en-US"/>
              <a:t>height = 10;</a:t>
            </a:r>
            <a:endParaRPr/>
          </a:p>
          <a:p>
            <a:pPr marL="457200" lvl="0" indent="-361950" algn="l" rtl="0">
              <a:lnSpc>
                <a:spcPct val="100000"/>
              </a:lnSpc>
              <a:spcBef>
                <a:spcPts val="420"/>
              </a:spcBef>
              <a:spcAft>
                <a:spcPts val="0"/>
              </a:spcAft>
              <a:buSzPct val="108108"/>
              <a:buNone/>
            </a:pPr>
            <a:r>
              <a:rPr lang="en-US"/>
              <a:t>depth = 10;</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r>
              <a:rPr lang="en-US"/>
              <a:t>// compute and return volume</a:t>
            </a:r>
            <a:endParaRPr/>
          </a:p>
          <a:p>
            <a:pPr marL="457200" lvl="0" indent="-361950" algn="l" rtl="0">
              <a:lnSpc>
                <a:spcPct val="100000"/>
              </a:lnSpc>
              <a:spcBef>
                <a:spcPts val="420"/>
              </a:spcBef>
              <a:spcAft>
                <a:spcPts val="0"/>
              </a:spcAft>
              <a:buSzPct val="108108"/>
              <a:buNone/>
            </a:pPr>
            <a:r>
              <a:rPr lang="en-US"/>
              <a:t>double volume() {</a:t>
            </a:r>
            <a:endParaRPr/>
          </a:p>
          <a:p>
            <a:pPr marL="457200" lvl="0" indent="-361950" algn="l" rtl="0">
              <a:lnSpc>
                <a:spcPct val="100000"/>
              </a:lnSpc>
              <a:spcBef>
                <a:spcPts val="420"/>
              </a:spcBef>
              <a:spcAft>
                <a:spcPts val="0"/>
              </a:spcAft>
              <a:buSzPct val="108108"/>
              <a:buNone/>
            </a:pPr>
            <a:r>
              <a:rPr lang="en-US"/>
              <a:t>return width * height * depth;</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r>
              <a:rPr lang="en-US"/>
              <a:t>}</a:t>
            </a:r>
            <a:endParaRPr/>
          </a:p>
        </p:txBody>
      </p:sp>
      <p:sp>
        <p:nvSpPr>
          <p:cNvPr id="245" name="Google Shape;245;p17"/>
          <p:cNvSpPr txBox="1">
            <a:spLocks noGrp="1"/>
          </p:cNvSpPr>
          <p:nvPr>
            <p:ph type="body" idx="2"/>
          </p:nvPr>
        </p:nvSpPr>
        <p:spPr>
          <a:xfrm>
            <a:off x="4923691" y="1717241"/>
            <a:ext cx="4220309"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61950" algn="l" rtl="0">
              <a:lnSpc>
                <a:spcPct val="100000"/>
              </a:lnSpc>
              <a:spcBef>
                <a:spcPts val="420"/>
              </a:spcBef>
              <a:spcAft>
                <a:spcPts val="0"/>
              </a:spcAft>
              <a:buSzPct val="108108"/>
              <a:buNone/>
            </a:pPr>
            <a:r>
              <a:rPr lang="en-US"/>
              <a:t>class BoxDemo6 {</a:t>
            </a:r>
            <a:endParaRPr/>
          </a:p>
          <a:p>
            <a:pPr marL="457200" lvl="0" indent="-361950" algn="l" rtl="0">
              <a:lnSpc>
                <a:spcPct val="100000"/>
              </a:lnSpc>
              <a:spcBef>
                <a:spcPts val="420"/>
              </a:spcBef>
              <a:spcAft>
                <a:spcPts val="0"/>
              </a:spcAft>
              <a:buSzPct val="108108"/>
              <a:buNone/>
            </a:pPr>
            <a:r>
              <a:rPr lang="en-US"/>
              <a:t>public static void main(String args[]) {</a:t>
            </a:r>
            <a:endParaRPr/>
          </a:p>
          <a:p>
            <a:pPr marL="457200" lvl="0" indent="-361950" algn="l" rtl="0">
              <a:lnSpc>
                <a:spcPct val="100000"/>
              </a:lnSpc>
              <a:spcBef>
                <a:spcPts val="420"/>
              </a:spcBef>
              <a:spcAft>
                <a:spcPts val="0"/>
              </a:spcAft>
              <a:buSzPct val="108108"/>
              <a:buNone/>
            </a:pPr>
            <a:r>
              <a:rPr lang="en-US"/>
              <a:t>// declare, allocate, and initialize Box objects</a:t>
            </a:r>
            <a:endParaRPr/>
          </a:p>
          <a:p>
            <a:pPr marL="457200" lvl="0" indent="-361950" algn="l" rtl="0">
              <a:lnSpc>
                <a:spcPct val="100000"/>
              </a:lnSpc>
              <a:spcBef>
                <a:spcPts val="420"/>
              </a:spcBef>
              <a:spcAft>
                <a:spcPts val="0"/>
              </a:spcAft>
              <a:buSzPct val="108108"/>
              <a:buNone/>
            </a:pPr>
            <a:r>
              <a:rPr lang="en-US"/>
              <a:t>Box mybox1 = new Box();</a:t>
            </a:r>
            <a:endParaRPr/>
          </a:p>
          <a:p>
            <a:pPr marL="457200" lvl="0" indent="-361950" algn="l" rtl="0">
              <a:lnSpc>
                <a:spcPct val="100000"/>
              </a:lnSpc>
              <a:spcBef>
                <a:spcPts val="420"/>
              </a:spcBef>
              <a:spcAft>
                <a:spcPts val="0"/>
              </a:spcAft>
              <a:buSzPct val="108108"/>
              <a:buNone/>
            </a:pPr>
            <a:r>
              <a:rPr lang="en-US"/>
              <a:t>Box mybox2 = new Box();</a:t>
            </a:r>
            <a:endParaRPr/>
          </a:p>
          <a:p>
            <a:pPr marL="457200" lvl="0" indent="-361950" algn="l" rtl="0">
              <a:lnSpc>
                <a:spcPct val="100000"/>
              </a:lnSpc>
              <a:spcBef>
                <a:spcPts val="420"/>
              </a:spcBef>
              <a:spcAft>
                <a:spcPts val="0"/>
              </a:spcAft>
              <a:buSzPct val="108108"/>
              <a:buNone/>
            </a:pPr>
            <a:r>
              <a:rPr lang="en-US"/>
              <a:t>double vol;</a:t>
            </a:r>
            <a:endParaRPr/>
          </a:p>
          <a:p>
            <a:pPr marL="457200" lvl="0" indent="-361950" algn="l" rtl="0">
              <a:lnSpc>
                <a:spcPct val="100000"/>
              </a:lnSpc>
              <a:spcBef>
                <a:spcPts val="420"/>
              </a:spcBef>
              <a:spcAft>
                <a:spcPts val="0"/>
              </a:spcAft>
              <a:buSzPct val="108108"/>
              <a:buNone/>
            </a:pPr>
            <a:r>
              <a:rPr lang="en-US"/>
              <a:t>// get volume of first box</a:t>
            </a:r>
            <a:endParaRPr/>
          </a:p>
          <a:p>
            <a:pPr marL="457200" lvl="0" indent="-361950" algn="l" rtl="0">
              <a:lnSpc>
                <a:spcPct val="100000"/>
              </a:lnSpc>
              <a:spcBef>
                <a:spcPts val="420"/>
              </a:spcBef>
              <a:spcAft>
                <a:spcPts val="0"/>
              </a:spcAft>
              <a:buSzPct val="108108"/>
              <a:buNone/>
            </a:pPr>
            <a:r>
              <a:rPr lang="en-US"/>
              <a:t>vol = mybox1.volume();</a:t>
            </a:r>
            <a:endParaRPr/>
          </a:p>
          <a:p>
            <a:pPr marL="457200" lvl="0" indent="-361950" algn="l" rtl="0">
              <a:lnSpc>
                <a:spcPct val="100000"/>
              </a:lnSpc>
              <a:spcBef>
                <a:spcPts val="420"/>
              </a:spcBef>
              <a:spcAft>
                <a:spcPts val="0"/>
              </a:spcAft>
              <a:buSzPct val="108108"/>
              <a:buNone/>
            </a:pPr>
            <a:r>
              <a:rPr lang="en-US"/>
              <a:t>System.out.println("Volume is " + vol);</a:t>
            </a:r>
            <a:endParaRPr/>
          </a:p>
          <a:p>
            <a:pPr marL="457200" lvl="0" indent="-361950" algn="l" rtl="0">
              <a:lnSpc>
                <a:spcPct val="100000"/>
              </a:lnSpc>
              <a:spcBef>
                <a:spcPts val="420"/>
              </a:spcBef>
              <a:spcAft>
                <a:spcPts val="0"/>
              </a:spcAft>
              <a:buSzPct val="108108"/>
              <a:buNone/>
            </a:pPr>
            <a:r>
              <a:rPr lang="en-US"/>
              <a:t>// get volume of second box</a:t>
            </a:r>
            <a:endParaRPr/>
          </a:p>
          <a:p>
            <a:pPr marL="457200" lvl="0" indent="-361950" algn="l" rtl="0">
              <a:lnSpc>
                <a:spcPct val="100000"/>
              </a:lnSpc>
              <a:spcBef>
                <a:spcPts val="420"/>
              </a:spcBef>
              <a:spcAft>
                <a:spcPts val="0"/>
              </a:spcAft>
              <a:buSzPct val="108108"/>
              <a:buNone/>
            </a:pPr>
            <a:r>
              <a:rPr lang="en-US"/>
              <a:t>vol = mybox2.volume();</a:t>
            </a:r>
            <a:endParaRPr/>
          </a:p>
          <a:p>
            <a:pPr marL="457200" lvl="0" indent="-361950" algn="l" rtl="0">
              <a:lnSpc>
                <a:spcPct val="100000"/>
              </a:lnSpc>
              <a:spcBef>
                <a:spcPts val="420"/>
              </a:spcBef>
              <a:spcAft>
                <a:spcPts val="0"/>
              </a:spcAft>
              <a:buSzPct val="108108"/>
              <a:buNone/>
            </a:pPr>
            <a:r>
              <a:rPr lang="en-US"/>
              <a:t>System.out.println("Volume is " + vol);</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endParaRPr/>
          </a:p>
        </p:txBody>
      </p:sp>
      <p:sp>
        <p:nvSpPr>
          <p:cNvPr id="246" name="Google Shape;246;p1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47" name="Google Shape;247;p1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457202" y="274638"/>
            <a:ext cx="8229601" cy="58349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Introducing Methods</a:t>
            </a:r>
            <a:endParaRPr/>
          </a:p>
        </p:txBody>
      </p:sp>
      <p:sp>
        <p:nvSpPr>
          <p:cNvPr id="253" name="Google Shape;253;p1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This is the general form of a method:</a:t>
            </a:r>
            <a:endParaRPr/>
          </a:p>
          <a:p>
            <a:pPr marL="457200" lvl="0" indent="-342900" algn="l" rtl="0">
              <a:lnSpc>
                <a:spcPct val="100000"/>
              </a:lnSpc>
              <a:spcBef>
                <a:spcPts val="360"/>
              </a:spcBef>
              <a:spcAft>
                <a:spcPts val="0"/>
              </a:spcAft>
              <a:buSzPts val="1800"/>
              <a:buNone/>
            </a:pPr>
            <a:r>
              <a:rPr lang="en-US" i="1"/>
              <a:t>type name(parameter-list) {</a:t>
            </a:r>
            <a:endParaRPr/>
          </a:p>
          <a:p>
            <a:pPr marL="457200" lvl="0" indent="-342900" algn="l" rtl="0">
              <a:lnSpc>
                <a:spcPct val="100000"/>
              </a:lnSpc>
              <a:spcBef>
                <a:spcPts val="360"/>
              </a:spcBef>
              <a:spcAft>
                <a:spcPts val="0"/>
              </a:spcAft>
              <a:buSzPts val="1800"/>
              <a:buNone/>
            </a:pPr>
            <a:r>
              <a:rPr lang="en-US"/>
              <a:t>// body of method</a:t>
            </a:r>
            <a:endParaRPr/>
          </a:p>
          <a:p>
            <a:pPr marL="457200" lvl="0" indent="-342900" algn="l" rtl="0">
              <a:lnSpc>
                <a:spcPct val="100000"/>
              </a:lnSpc>
              <a:spcBef>
                <a:spcPts val="360"/>
              </a:spcBef>
              <a:spcAft>
                <a:spcPts val="0"/>
              </a:spcAft>
              <a:buSzPts val="1800"/>
              <a:buNone/>
            </a:pPr>
            <a:r>
              <a:rPr lang="en-US"/>
              <a:t>}</a:t>
            </a:r>
            <a:endParaRPr/>
          </a:p>
        </p:txBody>
      </p:sp>
      <p:sp>
        <p:nvSpPr>
          <p:cNvPr id="254" name="Google Shape;254;p1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55" name="Google Shape;255;p1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Introduction to Access Control</a:t>
            </a:r>
            <a:endParaRPr/>
          </a:p>
        </p:txBody>
      </p:sp>
      <p:sp>
        <p:nvSpPr>
          <p:cNvPr id="261" name="Google Shape;261;p1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10000"/>
          </a:bodyPr>
          <a:lstStyle/>
          <a:p>
            <a:pPr marL="457200" lvl="0" indent="-342899" algn="l" rtl="0">
              <a:lnSpc>
                <a:spcPct val="100000"/>
              </a:lnSpc>
              <a:spcBef>
                <a:spcPts val="360"/>
              </a:spcBef>
              <a:spcAft>
                <a:spcPts val="0"/>
              </a:spcAft>
              <a:buClr>
                <a:schemeClr val="dk1"/>
              </a:buClr>
              <a:buSzPct val="81081"/>
              <a:buChar char="•"/>
            </a:pPr>
            <a:r>
              <a:rPr lang="en-US"/>
              <a:t>Encapsulation provides important attribute: </a:t>
            </a:r>
            <a:r>
              <a:rPr lang="en-US" i="1"/>
              <a:t>access control</a:t>
            </a:r>
            <a:endParaRPr/>
          </a:p>
          <a:p>
            <a:pPr marL="457200" lvl="0" indent="-228600" algn="l" rtl="0">
              <a:lnSpc>
                <a:spcPct val="100000"/>
              </a:lnSpc>
              <a:spcBef>
                <a:spcPts val="360"/>
              </a:spcBef>
              <a:spcAft>
                <a:spcPts val="0"/>
              </a:spcAft>
              <a:buClr>
                <a:schemeClr val="dk1"/>
              </a:buClr>
              <a:buSzPct val="81081"/>
              <a:buNone/>
            </a:pPr>
            <a:endParaRPr i="1"/>
          </a:p>
          <a:p>
            <a:pPr marL="457200" lvl="0" indent="-342899" algn="l" rtl="0">
              <a:lnSpc>
                <a:spcPct val="100000"/>
              </a:lnSpc>
              <a:spcBef>
                <a:spcPts val="360"/>
              </a:spcBef>
              <a:spcAft>
                <a:spcPts val="0"/>
              </a:spcAft>
              <a:buClr>
                <a:schemeClr val="dk1"/>
              </a:buClr>
              <a:buSzPct val="81081"/>
              <a:buChar char="•"/>
            </a:pPr>
            <a:r>
              <a:rPr lang="en-US"/>
              <a:t>Through encapsulation, you can control what parts of a program can access the members of a class. </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By controlling access, you can prevent misuse. For example, allowing access to data only through a well defined set of methods, you can prevent the misuse of that data.</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How a member can be accessed is determined by the </a:t>
            </a:r>
            <a:r>
              <a:rPr lang="en-US" i="1"/>
              <a:t>access specifier that modifies its </a:t>
            </a:r>
            <a:r>
              <a:rPr lang="en-US"/>
              <a:t>declaration. </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Java supplies a rich set of access specifiers.</a:t>
            </a:r>
            <a:endParaRPr/>
          </a:p>
        </p:txBody>
      </p:sp>
      <p:sp>
        <p:nvSpPr>
          <p:cNvPr id="262" name="Google Shape;262;p1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63" name="Google Shape;263;p1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69" name="Google Shape;269;p20"/>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Java’s access specifiers are </a:t>
            </a:r>
            <a:r>
              <a:rPr lang="en-US" b="1"/>
              <a:t>public, private, and protected.</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Java also defines a default </a:t>
            </a:r>
            <a:r>
              <a:rPr lang="en-US"/>
              <a:t>access level. When no access specifier is used, then by </a:t>
            </a:r>
            <a:r>
              <a:rPr lang="en-US" b="1"/>
              <a:t>default </a:t>
            </a:r>
            <a:r>
              <a:rPr lang="en-US"/>
              <a:t>the </a:t>
            </a:r>
            <a:r>
              <a:rPr lang="en-US" b="1"/>
              <a:t>member of a class is public </a:t>
            </a:r>
            <a:r>
              <a:rPr lang="en-US"/>
              <a:t>within its own package, but cannot be accessed outside of its package.</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b="1"/>
              <a:t>Protected applies only when inheritance is involved. </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The other access specifiers </a:t>
            </a:r>
            <a:r>
              <a:rPr lang="en-US"/>
              <a:t>are described next.</a:t>
            </a:r>
            <a:endParaRPr/>
          </a:p>
        </p:txBody>
      </p:sp>
      <p:sp>
        <p:nvSpPr>
          <p:cNvPr id="270" name="Google Shape;270;p2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71" name="Google Shape;271;p2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17237" y="646626"/>
            <a:ext cx="8229601" cy="59755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111"/>
              <a:buFont typeface="Calibri"/>
              <a:buNone/>
            </a:pPr>
            <a:r>
              <a:rPr lang="en-US"/>
              <a:t>Program to demonstrate the difference between</a:t>
            </a:r>
            <a:br>
              <a:rPr lang="en-US"/>
            </a:br>
            <a:r>
              <a:rPr lang="en-US"/>
              <a:t>public and private</a:t>
            </a:r>
            <a:br>
              <a:rPr lang="en-US"/>
            </a:br>
            <a:endParaRPr/>
          </a:p>
        </p:txBody>
      </p:sp>
      <p:sp>
        <p:nvSpPr>
          <p:cNvPr id="277" name="Google Shape;277;p21"/>
          <p:cNvSpPr txBox="1">
            <a:spLocks noGrp="1"/>
          </p:cNvSpPr>
          <p:nvPr>
            <p:ph type="body" idx="2"/>
          </p:nvPr>
        </p:nvSpPr>
        <p:spPr>
          <a:xfrm>
            <a:off x="246188" y="1308294"/>
            <a:ext cx="4040188" cy="5176911"/>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None/>
            </a:pPr>
            <a:r>
              <a:rPr lang="en-US"/>
              <a:t>/* This program demonstrates the difference between public and private.</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class Test {</a:t>
            </a:r>
            <a:endParaRPr/>
          </a:p>
          <a:p>
            <a:pPr marL="457200" lvl="0" indent="-342900" algn="l" rtl="0">
              <a:lnSpc>
                <a:spcPct val="100000"/>
              </a:lnSpc>
              <a:spcBef>
                <a:spcPts val="360"/>
              </a:spcBef>
              <a:spcAft>
                <a:spcPts val="0"/>
              </a:spcAft>
              <a:buSzPts val="1800"/>
              <a:buNone/>
            </a:pPr>
            <a:r>
              <a:rPr lang="en-US"/>
              <a:t>  int a; // default access</a:t>
            </a:r>
            <a:endParaRPr/>
          </a:p>
          <a:p>
            <a:pPr marL="457200" lvl="0" indent="-342900" algn="l" rtl="0">
              <a:lnSpc>
                <a:spcPct val="100000"/>
              </a:lnSpc>
              <a:spcBef>
                <a:spcPts val="360"/>
              </a:spcBef>
              <a:spcAft>
                <a:spcPts val="0"/>
              </a:spcAft>
              <a:buSzPts val="1800"/>
              <a:buNone/>
            </a:pPr>
            <a:r>
              <a:rPr lang="en-US"/>
              <a:t>  public int b; // public access</a:t>
            </a:r>
            <a:endParaRPr/>
          </a:p>
          <a:p>
            <a:pPr marL="457200" lvl="0" indent="-342900" algn="l" rtl="0">
              <a:lnSpc>
                <a:spcPct val="100000"/>
              </a:lnSpc>
              <a:spcBef>
                <a:spcPts val="360"/>
              </a:spcBef>
              <a:spcAft>
                <a:spcPts val="0"/>
              </a:spcAft>
              <a:buSzPts val="1800"/>
              <a:buNone/>
            </a:pPr>
            <a:r>
              <a:rPr lang="en-US"/>
              <a:t>  private int c; // private access</a:t>
            </a:r>
            <a:endParaRPr/>
          </a:p>
          <a:p>
            <a:pPr marL="457200" lvl="0" indent="-342900" algn="l" rtl="0">
              <a:lnSpc>
                <a:spcPct val="100000"/>
              </a:lnSpc>
              <a:spcBef>
                <a:spcPts val="360"/>
              </a:spcBef>
              <a:spcAft>
                <a:spcPts val="0"/>
              </a:spcAft>
              <a:buSzPts val="1800"/>
              <a:buNone/>
            </a:pPr>
            <a:r>
              <a:rPr lang="en-US"/>
              <a:t>  // methods to access c</a:t>
            </a:r>
            <a:endParaRPr/>
          </a:p>
          <a:p>
            <a:pPr marL="457200" lvl="0" indent="-342900" algn="l" rtl="0">
              <a:lnSpc>
                <a:spcPct val="100000"/>
              </a:lnSpc>
              <a:spcBef>
                <a:spcPts val="360"/>
              </a:spcBef>
              <a:spcAft>
                <a:spcPts val="0"/>
              </a:spcAft>
              <a:buSzPts val="1800"/>
              <a:buNone/>
            </a:pPr>
            <a:r>
              <a:rPr lang="en-US"/>
              <a:t> void setc(int i) { // set c's value</a:t>
            </a:r>
            <a:endParaRPr/>
          </a:p>
          <a:p>
            <a:pPr marL="457200" lvl="0" indent="-342900" algn="l" rtl="0">
              <a:lnSpc>
                <a:spcPct val="100000"/>
              </a:lnSpc>
              <a:spcBef>
                <a:spcPts val="360"/>
              </a:spcBef>
              <a:spcAft>
                <a:spcPts val="0"/>
              </a:spcAft>
              <a:buSzPts val="1800"/>
              <a:buNone/>
            </a:pPr>
            <a:r>
              <a:rPr lang="en-US"/>
              <a:t>    c = i;</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int getc() { // get c's value</a:t>
            </a:r>
            <a:endParaRPr/>
          </a:p>
          <a:p>
            <a:pPr marL="457200" lvl="0" indent="-342900" algn="l" rtl="0">
              <a:lnSpc>
                <a:spcPct val="100000"/>
              </a:lnSpc>
              <a:spcBef>
                <a:spcPts val="360"/>
              </a:spcBef>
              <a:spcAft>
                <a:spcPts val="0"/>
              </a:spcAft>
              <a:buSzPts val="1800"/>
              <a:buNone/>
            </a:pPr>
            <a:r>
              <a:rPr lang="en-US"/>
              <a:t>   return c;</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endParaRPr/>
          </a:p>
        </p:txBody>
      </p:sp>
      <p:sp>
        <p:nvSpPr>
          <p:cNvPr id="278" name="Google Shape;278;p21"/>
          <p:cNvSpPr txBox="1">
            <a:spLocks noGrp="1"/>
          </p:cNvSpPr>
          <p:nvPr>
            <p:ph type="body" idx="4"/>
          </p:nvPr>
        </p:nvSpPr>
        <p:spPr>
          <a:xfrm>
            <a:off x="4529797" y="1406769"/>
            <a:ext cx="4290646" cy="4951828"/>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class AccessTest {</a:t>
            </a:r>
            <a:endParaRPr/>
          </a:p>
          <a:p>
            <a:pPr marL="457200" lvl="0" indent="-342900" algn="l" rtl="0">
              <a:lnSpc>
                <a:spcPct val="100000"/>
              </a:lnSpc>
              <a:spcBef>
                <a:spcPts val="360"/>
              </a:spcBef>
              <a:spcAft>
                <a:spcPts val="0"/>
              </a:spcAft>
              <a:buSzPts val="1800"/>
              <a:buNone/>
            </a:pPr>
            <a:r>
              <a:rPr lang="en-US"/>
              <a:t>public static void main(String args[]) {</a:t>
            </a:r>
            <a:endParaRPr/>
          </a:p>
          <a:p>
            <a:pPr marL="457200" lvl="0" indent="-342900" algn="l" rtl="0">
              <a:lnSpc>
                <a:spcPct val="100000"/>
              </a:lnSpc>
              <a:spcBef>
                <a:spcPts val="360"/>
              </a:spcBef>
              <a:spcAft>
                <a:spcPts val="0"/>
              </a:spcAft>
              <a:buSzPts val="1800"/>
              <a:buNone/>
            </a:pPr>
            <a:r>
              <a:rPr lang="en-US"/>
              <a:t>Test ob = new Test();</a:t>
            </a:r>
            <a:endParaRPr/>
          </a:p>
          <a:p>
            <a:pPr marL="457200" lvl="0" indent="-342900" algn="l" rtl="0">
              <a:lnSpc>
                <a:spcPct val="100000"/>
              </a:lnSpc>
              <a:spcBef>
                <a:spcPts val="360"/>
              </a:spcBef>
              <a:spcAft>
                <a:spcPts val="0"/>
              </a:spcAft>
              <a:buSzPts val="1800"/>
              <a:buNone/>
            </a:pPr>
            <a:r>
              <a:rPr lang="en-US"/>
              <a:t>// These are OK, a and b may be accessed directly</a:t>
            </a:r>
            <a:endParaRPr/>
          </a:p>
          <a:p>
            <a:pPr marL="457200" lvl="0" indent="-342900" algn="l" rtl="0">
              <a:lnSpc>
                <a:spcPct val="100000"/>
              </a:lnSpc>
              <a:spcBef>
                <a:spcPts val="360"/>
              </a:spcBef>
              <a:spcAft>
                <a:spcPts val="0"/>
              </a:spcAft>
              <a:buSzPts val="1800"/>
              <a:buNone/>
            </a:pPr>
            <a:r>
              <a:rPr lang="en-US"/>
              <a:t>ob.a = 10;</a:t>
            </a:r>
            <a:endParaRPr/>
          </a:p>
          <a:p>
            <a:pPr marL="457200" lvl="0" indent="-342900" algn="l" rtl="0">
              <a:lnSpc>
                <a:spcPct val="100000"/>
              </a:lnSpc>
              <a:spcBef>
                <a:spcPts val="360"/>
              </a:spcBef>
              <a:spcAft>
                <a:spcPts val="0"/>
              </a:spcAft>
              <a:buSzPts val="1800"/>
              <a:buNone/>
            </a:pPr>
            <a:r>
              <a:rPr lang="en-US"/>
              <a:t>ob.b = 20;</a:t>
            </a:r>
            <a:endParaRPr/>
          </a:p>
          <a:p>
            <a:pPr marL="457200" lvl="0" indent="-342900" algn="l" rtl="0">
              <a:lnSpc>
                <a:spcPct val="100000"/>
              </a:lnSpc>
              <a:spcBef>
                <a:spcPts val="360"/>
              </a:spcBef>
              <a:spcAft>
                <a:spcPts val="0"/>
              </a:spcAft>
              <a:buSzPts val="1800"/>
              <a:buNone/>
            </a:pPr>
            <a:r>
              <a:rPr lang="en-US"/>
              <a:t>// This is not OK and will cause an error</a:t>
            </a:r>
            <a:endParaRPr/>
          </a:p>
          <a:p>
            <a:pPr marL="457200" lvl="0" indent="-342900" algn="l" rtl="0">
              <a:lnSpc>
                <a:spcPct val="100000"/>
              </a:lnSpc>
              <a:spcBef>
                <a:spcPts val="360"/>
              </a:spcBef>
              <a:spcAft>
                <a:spcPts val="0"/>
              </a:spcAft>
              <a:buSzPts val="1800"/>
              <a:buNone/>
            </a:pPr>
            <a:r>
              <a:rPr lang="en-US"/>
              <a:t>// ob.c = 100;  // Error!</a:t>
            </a:r>
            <a:endParaRPr/>
          </a:p>
          <a:p>
            <a:pPr marL="457200" lvl="0" indent="-342900" algn="l" rtl="0">
              <a:lnSpc>
                <a:spcPct val="100000"/>
              </a:lnSpc>
              <a:spcBef>
                <a:spcPts val="360"/>
              </a:spcBef>
              <a:spcAft>
                <a:spcPts val="0"/>
              </a:spcAft>
              <a:buSzPts val="1800"/>
              <a:buNone/>
            </a:pPr>
            <a:r>
              <a:rPr lang="en-US"/>
              <a:t>// You must access c through its methods</a:t>
            </a:r>
            <a:endParaRPr/>
          </a:p>
          <a:p>
            <a:pPr marL="457200" lvl="0" indent="-342900" algn="l" rtl="0">
              <a:lnSpc>
                <a:spcPct val="100000"/>
              </a:lnSpc>
              <a:spcBef>
                <a:spcPts val="360"/>
              </a:spcBef>
              <a:spcAft>
                <a:spcPts val="0"/>
              </a:spcAft>
              <a:buSzPts val="1800"/>
              <a:buNone/>
            </a:pPr>
            <a:r>
              <a:rPr lang="en-US"/>
              <a:t>ob.setc(100); // OK</a:t>
            </a:r>
            <a:endParaRPr/>
          </a:p>
          <a:p>
            <a:pPr marL="457200" lvl="0" indent="-342900" algn="l" rtl="0">
              <a:lnSpc>
                <a:spcPct val="100000"/>
              </a:lnSpc>
              <a:spcBef>
                <a:spcPts val="360"/>
              </a:spcBef>
              <a:spcAft>
                <a:spcPts val="0"/>
              </a:spcAft>
              <a:buSzPts val="1800"/>
              <a:buNone/>
            </a:pPr>
            <a:r>
              <a:rPr lang="en-US"/>
              <a:t>System.out.println("a, b, and c: " + ob.a + " " + ob.b + " " + ob.getc());</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a:t>
            </a:r>
            <a:endParaRPr/>
          </a:p>
        </p:txBody>
      </p:sp>
      <p:sp>
        <p:nvSpPr>
          <p:cNvPr id="279" name="Google Shape;279;p2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80" name="Google Shape;280;p2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57202" y="274638"/>
            <a:ext cx="8229601" cy="639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Adding a Method to the Box Class</a:t>
            </a:r>
            <a:endParaRPr/>
          </a:p>
        </p:txBody>
      </p:sp>
      <p:sp>
        <p:nvSpPr>
          <p:cNvPr id="286" name="Google Shape;286;p22"/>
          <p:cNvSpPr txBox="1">
            <a:spLocks noGrp="1"/>
          </p:cNvSpPr>
          <p:nvPr>
            <p:ph type="body" idx="1"/>
          </p:nvPr>
        </p:nvSpPr>
        <p:spPr>
          <a:xfrm>
            <a:off x="551600" y="1528890"/>
            <a:ext cx="8229601" cy="4786527"/>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class Box {</a:t>
            </a:r>
            <a:endParaRPr/>
          </a:p>
          <a:p>
            <a:pPr marL="457200" lvl="0" indent="-342900" algn="l" rtl="0">
              <a:lnSpc>
                <a:spcPct val="100000"/>
              </a:lnSpc>
              <a:spcBef>
                <a:spcPts val="360"/>
              </a:spcBef>
              <a:spcAft>
                <a:spcPts val="0"/>
              </a:spcAft>
              <a:buSzPts val="1800"/>
              <a:buNone/>
            </a:pPr>
            <a:r>
              <a:rPr lang="en-US"/>
              <a:t>      double width;</a:t>
            </a:r>
            <a:endParaRPr/>
          </a:p>
          <a:p>
            <a:pPr marL="457200" lvl="0" indent="-342900" algn="l" rtl="0">
              <a:lnSpc>
                <a:spcPct val="100000"/>
              </a:lnSpc>
              <a:spcBef>
                <a:spcPts val="360"/>
              </a:spcBef>
              <a:spcAft>
                <a:spcPts val="0"/>
              </a:spcAft>
              <a:buSzPts val="1800"/>
              <a:buNone/>
            </a:pPr>
            <a:r>
              <a:rPr lang="en-US"/>
              <a:t>      double height;</a:t>
            </a:r>
            <a:endParaRPr/>
          </a:p>
          <a:p>
            <a:pPr marL="457200" lvl="0" indent="-342900" algn="l" rtl="0">
              <a:lnSpc>
                <a:spcPct val="100000"/>
              </a:lnSpc>
              <a:spcBef>
                <a:spcPts val="360"/>
              </a:spcBef>
              <a:spcAft>
                <a:spcPts val="0"/>
              </a:spcAft>
              <a:buSzPts val="1800"/>
              <a:buNone/>
            </a:pPr>
            <a:r>
              <a:rPr lang="en-US"/>
              <a:t>      double depth;</a:t>
            </a:r>
            <a:endParaRPr/>
          </a:p>
          <a:p>
            <a:pPr marL="457200" lvl="0" indent="-342900" algn="l" rtl="0">
              <a:lnSpc>
                <a:spcPct val="100000"/>
              </a:lnSpc>
              <a:spcBef>
                <a:spcPts val="360"/>
              </a:spcBef>
              <a:spcAft>
                <a:spcPts val="0"/>
              </a:spcAft>
              <a:buSzPts val="1800"/>
              <a:buNone/>
            </a:pPr>
            <a:r>
              <a:rPr lang="en-US"/>
              <a:t>      // display volume of a box</a:t>
            </a:r>
            <a:endParaRPr/>
          </a:p>
          <a:p>
            <a:pPr marL="457200" lvl="0" indent="-342900" algn="l" rtl="0">
              <a:lnSpc>
                <a:spcPct val="100000"/>
              </a:lnSpc>
              <a:spcBef>
                <a:spcPts val="360"/>
              </a:spcBef>
              <a:spcAft>
                <a:spcPts val="0"/>
              </a:spcAft>
              <a:buSzPts val="1800"/>
              <a:buNone/>
            </a:pPr>
            <a:r>
              <a:rPr lang="en-US"/>
              <a:t>     void volume() {</a:t>
            </a:r>
            <a:endParaRPr/>
          </a:p>
          <a:p>
            <a:pPr marL="457200" lvl="0" indent="-342900" algn="l" rtl="0">
              <a:lnSpc>
                <a:spcPct val="100000"/>
              </a:lnSpc>
              <a:spcBef>
                <a:spcPts val="360"/>
              </a:spcBef>
              <a:spcAft>
                <a:spcPts val="0"/>
              </a:spcAft>
              <a:buSzPts val="1800"/>
              <a:buNone/>
            </a:pPr>
            <a:r>
              <a:rPr lang="en-US"/>
              <a:t>           System.out.print("Volume is ");</a:t>
            </a:r>
            <a:endParaRPr/>
          </a:p>
          <a:p>
            <a:pPr marL="457200" lvl="0" indent="-342900" algn="l" rtl="0">
              <a:lnSpc>
                <a:spcPct val="100000"/>
              </a:lnSpc>
              <a:spcBef>
                <a:spcPts val="360"/>
              </a:spcBef>
              <a:spcAft>
                <a:spcPts val="0"/>
              </a:spcAft>
              <a:buSzPts val="1800"/>
              <a:buNone/>
            </a:pPr>
            <a:r>
              <a:rPr lang="en-US"/>
              <a:t>           System.out.println(width * height * depth);</a:t>
            </a:r>
            <a:endParaRPr/>
          </a:p>
          <a:p>
            <a:pPr marL="457200" lvl="0" indent="-342900" algn="l" rtl="0">
              <a:lnSpc>
                <a:spcPct val="100000"/>
              </a:lnSpc>
              <a:spcBef>
                <a:spcPts val="360"/>
              </a:spcBef>
              <a:spcAft>
                <a:spcPts val="0"/>
              </a:spcAft>
              <a:buSzPts val="1800"/>
              <a:buNone/>
            </a:pPr>
            <a:r>
              <a:rPr lang="en-US"/>
              <a:t>      }</a:t>
            </a:r>
            <a:endParaRPr/>
          </a:p>
          <a:p>
            <a:pPr marL="457200" lvl="0" indent="-342900" algn="l" rtl="0">
              <a:lnSpc>
                <a:spcPct val="100000"/>
              </a:lnSpc>
              <a:spcBef>
                <a:spcPts val="360"/>
              </a:spcBef>
              <a:spcAft>
                <a:spcPts val="0"/>
              </a:spcAft>
              <a:buSzPts val="1800"/>
              <a:buNone/>
            </a:pPr>
            <a:r>
              <a:rPr lang="en-US"/>
              <a:t>}</a:t>
            </a:r>
            <a:endParaRPr/>
          </a:p>
        </p:txBody>
      </p:sp>
      <p:sp>
        <p:nvSpPr>
          <p:cNvPr id="287" name="Google Shape;287;p2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88" name="Google Shape;288;p2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457202" y="274638"/>
            <a:ext cx="8229601" cy="3584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to the Box Class     contd..</a:t>
            </a:r>
            <a:endParaRPr/>
          </a:p>
        </p:txBody>
      </p:sp>
      <p:sp>
        <p:nvSpPr>
          <p:cNvPr id="294" name="Google Shape;294;p23"/>
          <p:cNvSpPr txBox="1">
            <a:spLocks noGrp="1"/>
          </p:cNvSpPr>
          <p:nvPr>
            <p:ph type="body" idx="1"/>
          </p:nvPr>
        </p:nvSpPr>
        <p:spPr>
          <a:xfrm>
            <a:off x="264136" y="1270082"/>
            <a:ext cx="7610622" cy="5915465"/>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00000"/>
              </a:lnSpc>
              <a:spcBef>
                <a:spcPts val="360"/>
              </a:spcBef>
              <a:spcAft>
                <a:spcPts val="0"/>
              </a:spcAft>
              <a:buSzPct val="88235"/>
              <a:buNone/>
            </a:pPr>
            <a:r>
              <a:rPr lang="en-US"/>
              <a:t>class BoxDemo3 {</a:t>
            </a:r>
            <a:endParaRPr/>
          </a:p>
          <a:p>
            <a:pPr marL="457200" lvl="0" indent="-342900" algn="l" rtl="0">
              <a:lnSpc>
                <a:spcPct val="100000"/>
              </a:lnSpc>
              <a:spcBef>
                <a:spcPts val="360"/>
              </a:spcBef>
              <a:spcAft>
                <a:spcPts val="0"/>
              </a:spcAft>
              <a:buSzPct val="88235"/>
              <a:buNone/>
            </a:pPr>
            <a:r>
              <a:rPr lang="en-US"/>
              <a:t>	public static void main(String args[]) {</a:t>
            </a:r>
            <a:endParaRPr/>
          </a:p>
          <a:p>
            <a:pPr marL="457200" lvl="0" indent="-342900" algn="l" rtl="0">
              <a:lnSpc>
                <a:spcPct val="100000"/>
              </a:lnSpc>
              <a:spcBef>
                <a:spcPts val="360"/>
              </a:spcBef>
              <a:spcAft>
                <a:spcPts val="0"/>
              </a:spcAft>
              <a:buSzPct val="88235"/>
              <a:buNone/>
            </a:pPr>
            <a:r>
              <a:rPr lang="en-US"/>
              <a:t>	Box mybox1 = new Box();</a:t>
            </a:r>
            <a:endParaRPr/>
          </a:p>
          <a:p>
            <a:pPr marL="457200" lvl="0" indent="-342900" algn="l" rtl="0">
              <a:lnSpc>
                <a:spcPct val="100000"/>
              </a:lnSpc>
              <a:spcBef>
                <a:spcPts val="360"/>
              </a:spcBef>
              <a:spcAft>
                <a:spcPts val="0"/>
              </a:spcAft>
              <a:buSzPct val="88235"/>
              <a:buNone/>
            </a:pPr>
            <a:r>
              <a:rPr lang="en-US"/>
              <a:t>	Box mybox2 = new Box();</a:t>
            </a:r>
            <a:endParaRPr/>
          </a:p>
          <a:p>
            <a:pPr marL="457200" lvl="0" indent="-342900" algn="l" rtl="0">
              <a:lnSpc>
                <a:spcPct val="100000"/>
              </a:lnSpc>
              <a:spcBef>
                <a:spcPts val="360"/>
              </a:spcBef>
              <a:spcAft>
                <a:spcPts val="0"/>
              </a:spcAft>
              <a:buSzPct val="88235"/>
              <a:buNone/>
            </a:pPr>
            <a:r>
              <a:rPr lang="en-US"/>
              <a:t>	// assign values to mybox1's instance variables</a:t>
            </a:r>
            <a:endParaRPr/>
          </a:p>
          <a:p>
            <a:pPr marL="457200" lvl="0" indent="-342900" algn="l" rtl="0">
              <a:lnSpc>
                <a:spcPct val="100000"/>
              </a:lnSpc>
              <a:spcBef>
                <a:spcPts val="360"/>
              </a:spcBef>
              <a:spcAft>
                <a:spcPts val="0"/>
              </a:spcAft>
              <a:buSzPct val="88235"/>
              <a:buNone/>
            </a:pPr>
            <a:r>
              <a:rPr lang="en-US"/>
              <a:t>	mybox1.width = 10;</a:t>
            </a:r>
            <a:endParaRPr/>
          </a:p>
          <a:p>
            <a:pPr marL="457200" lvl="0" indent="-342900" algn="l" rtl="0">
              <a:lnSpc>
                <a:spcPct val="100000"/>
              </a:lnSpc>
              <a:spcBef>
                <a:spcPts val="360"/>
              </a:spcBef>
              <a:spcAft>
                <a:spcPts val="0"/>
              </a:spcAft>
              <a:buSzPct val="88235"/>
              <a:buNone/>
            </a:pPr>
            <a:r>
              <a:rPr lang="en-US"/>
              <a:t>	mybox1.height = 20;</a:t>
            </a:r>
            <a:endParaRPr/>
          </a:p>
          <a:p>
            <a:pPr marL="457200" lvl="0" indent="-342900" algn="l" rtl="0">
              <a:lnSpc>
                <a:spcPct val="100000"/>
              </a:lnSpc>
              <a:spcBef>
                <a:spcPts val="360"/>
              </a:spcBef>
              <a:spcAft>
                <a:spcPts val="0"/>
              </a:spcAft>
              <a:buSzPct val="88235"/>
              <a:buNone/>
            </a:pPr>
            <a:r>
              <a:rPr lang="en-US"/>
              <a:t>	mybox1.depth = 15;</a:t>
            </a:r>
            <a:endParaRPr/>
          </a:p>
          <a:p>
            <a:pPr marL="457200" lvl="0" indent="-342900" algn="l" rtl="0">
              <a:lnSpc>
                <a:spcPct val="100000"/>
              </a:lnSpc>
              <a:spcBef>
                <a:spcPts val="360"/>
              </a:spcBef>
              <a:spcAft>
                <a:spcPts val="0"/>
              </a:spcAft>
              <a:buSzPct val="88235"/>
              <a:buNone/>
            </a:pPr>
            <a:r>
              <a:rPr lang="en-US"/>
              <a:t>	/* assign different values to mybox2's instance variables */</a:t>
            </a:r>
            <a:endParaRPr/>
          </a:p>
          <a:p>
            <a:pPr marL="457200" lvl="0" indent="-342900" algn="l" rtl="0">
              <a:lnSpc>
                <a:spcPct val="100000"/>
              </a:lnSpc>
              <a:spcBef>
                <a:spcPts val="360"/>
              </a:spcBef>
              <a:spcAft>
                <a:spcPts val="0"/>
              </a:spcAft>
              <a:buSzPct val="88235"/>
              <a:buNone/>
            </a:pPr>
            <a:r>
              <a:rPr lang="en-US"/>
              <a:t>	mybox2.width = 3;</a:t>
            </a:r>
            <a:endParaRPr/>
          </a:p>
          <a:p>
            <a:pPr marL="457200" lvl="0" indent="-342900" algn="l" rtl="0">
              <a:lnSpc>
                <a:spcPct val="100000"/>
              </a:lnSpc>
              <a:spcBef>
                <a:spcPts val="360"/>
              </a:spcBef>
              <a:spcAft>
                <a:spcPts val="0"/>
              </a:spcAft>
              <a:buSzPct val="88235"/>
              <a:buNone/>
            </a:pPr>
            <a:r>
              <a:rPr lang="en-US"/>
              <a:t>	mybox2.height = 6;</a:t>
            </a:r>
            <a:endParaRPr/>
          </a:p>
          <a:p>
            <a:pPr marL="457200" lvl="0" indent="-342900" algn="l" rtl="0">
              <a:lnSpc>
                <a:spcPct val="100000"/>
              </a:lnSpc>
              <a:spcBef>
                <a:spcPts val="360"/>
              </a:spcBef>
              <a:spcAft>
                <a:spcPts val="0"/>
              </a:spcAft>
              <a:buSzPct val="88235"/>
              <a:buNone/>
            </a:pPr>
            <a:r>
              <a:rPr lang="en-US"/>
              <a:t>	mybox2.depth = 9;</a:t>
            </a:r>
            <a:endParaRPr/>
          </a:p>
          <a:p>
            <a:pPr marL="457200" lvl="0" indent="-342900" algn="l" rtl="0">
              <a:lnSpc>
                <a:spcPct val="100000"/>
              </a:lnSpc>
              <a:spcBef>
                <a:spcPts val="360"/>
              </a:spcBef>
              <a:spcAft>
                <a:spcPts val="0"/>
              </a:spcAft>
              <a:buSzPct val="88235"/>
              <a:buNone/>
            </a:pPr>
            <a:r>
              <a:rPr lang="en-US"/>
              <a:t>	// display volume of first box</a:t>
            </a:r>
            <a:endParaRPr/>
          </a:p>
          <a:p>
            <a:pPr marL="457200" lvl="0" indent="-342900" algn="l" rtl="0">
              <a:lnSpc>
                <a:spcPct val="100000"/>
              </a:lnSpc>
              <a:spcBef>
                <a:spcPts val="360"/>
              </a:spcBef>
              <a:spcAft>
                <a:spcPts val="0"/>
              </a:spcAft>
              <a:buSzPct val="88235"/>
              <a:buNone/>
            </a:pPr>
            <a:r>
              <a:rPr lang="en-US"/>
              <a:t>	mybox1.volume();</a:t>
            </a:r>
            <a:endParaRPr/>
          </a:p>
          <a:p>
            <a:pPr marL="457200" lvl="0" indent="-342900" algn="l" rtl="0">
              <a:lnSpc>
                <a:spcPct val="100000"/>
              </a:lnSpc>
              <a:spcBef>
                <a:spcPts val="360"/>
              </a:spcBef>
              <a:spcAft>
                <a:spcPts val="0"/>
              </a:spcAft>
              <a:buSzPct val="88235"/>
              <a:buNone/>
            </a:pPr>
            <a:r>
              <a:rPr lang="en-US"/>
              <a:t>	// display volume of second box</a:t>
            </a:r>
            <a:endParaRPr/>
          </a:p>
          <a:p>
            <a:pPr marL="457200" lvl="0" indent="-342900" algn="l" rtl="0">
              <a:lnSpc>
                <a:spcPct val="100000"/>
              </a:lnSpc>
              <a:spcBef>
                <a:spcPts val="360"/>
              </a:spcBef>
              <a:spcAft>
                <a:spcPts val="0"/>
              </a:spcAft>
              <a:buSzPct val="88235"/>
              <a:buNone/>
            </a:pPr>
            <a:r>
              <a:rPr lang="en-US"/>
              <a:t>	mybox2.volume(); 	}  }</a:t>
            </a:r>
            <a:endParaRPr/>
          </a:p>
        </p:txBody>
      </p:sp>
      <p:sp>
        <p:nvSpPr>
          <p:cNvPr id="295" name="Google Shape;295;p2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96" name="Google Shape;296;p2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457202" y="274638"/>
            <a:ext cx="8229601" cy="4709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Returning a Value</a:t>
            </a:r>
            <a:endParaRPr/>
          </a:p>
        </p:txBody>
      </p:sp>
      <p:sp>
        <p:nvSpPr>
          <p:cNvPr id="302" name="Google Shape;302;p2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class Box {</a:t>
            </a:r>
            <a:endParaRPr/>
          </a:p>
          <a:p>
            <a:pPr marL="457200" lvl="0" indent="-342900" algn="l" rtl="0">
              <a:lnSpc>
                <a:spcPct val="100000"/>
              </a:lnSpc>
              <a:spcBef>
                <a:spcPts val="360"/>
              </a:spcBef>
              <a:spcAft>
                <a:spcPts val="0"/>
              </a:spcAft>
              <a:buSzPts val="1800"/>
              <a:buNone/>
            </a:pPr>
            <a:r>
              <a:rPr lang="en-US"/>
              <a:t>	double width;</a:t>
            </a:r>
            <a:endParaRPr/>
          </a:p>
          <a:p>
            <a:pPr marL="457200" lvl="0" indent="-342900" algn="l" rtl="0">
              <a:lnSpc>
                <a:spcPct val="100000"/>
              </a:lnSpc>
              <a:spcBef>
                <a:spcPts val="360"/>
              </a:spcBef>
              <a:spcAft>
                <a:spcPts val="0"/>
              </a:spcAft>
              <a:buSzPts val="1800"/>
              <a:buNone/>
            </a:pPr>
            <a:r>
              <a:rPr lang="en-US"/>
              <a:t>	double height;</a:t>
            </a:r>
            <a:endParaRPr/>
          </a:p>
          <a:p>
            <a:pPr marL="457200" lvl="0" indent="-342900" algn="l" rtl="0">
              <a:lnSpc>
                <a:spcPct val="100000"/>
              </a:lnSpc>
              <a:spcBef>
                <a:spcPts val="360"/>
              </a:spcBef>
              <a:spcAft>
                <a:spcPts val="0"/>
              </a:spcAft>
              <a:buSzPts val="1800"/>
              <a:buNone/>
            </a:pPr>
            <a:r>
              <a:rPr lang="en-US"/>
              <a:t>	double depth;</a:t>
            </a:r>
            <a:endParaRPr/>
          </a:p>
          <a:p>
            <a:pPr marL="457200" lvl="0" indent="-342900" algn="l" rtl="0">
              <a:lnSpc>
                <a:spcPct val="100000"/>
              </a:lnSpc>
              <a:spcBef>
                <a:spcPts val="360"/>
              </a:spcBef>
              <a:spcAft>
                <a:spcPts val="0"/>
              </a:spcAft>
              <a:buSzPts val="1800"/>
              <a:buNone/>
            </a:pPr>
            <a:r>
              <a:rPr lang="en-US"/>
              <a:t>	// compute and return volume</a:t>
            </a:r>
            <a:endParaRPr/>
          </a:p>
          <a:p>
            <a:pPr marL="457200" lvl="0" indent="-342900" algn="l" rtl="0">
              <a:lnSpc>
                <a:spcPct val="100000"/>
              </a:lnSpc>
              <a:spcBef>
                <a:spcPts val="360"/>
              </a:spcBef>
              <a:spcAft>
                <a:spcPts val="0"/>
              </a:spcAft>
              <a:buSzPts val="1800"/>
              <a:buNone/>
            </a:pPr>
            <a:r>
              <a:rPr lang="en-US"/>
              <a:t>	double volume() {</a:t>
            </a:r>
            <a:endParaRPr/>
          </a:p>
          <a:p>
            <a:pPr marL="457200" lvl="0" indent="-342900" algn="l" rtl="0">
              <a:lnSpc>
                <a:spcPct val="100000"/>
              </a:lnSpc>
              <a:spcBef>
                <a:spcPts val="360"/>
              </a:spcBef>
              <a:spcAft>
                <a:spcPts val="0"/>
              </a:spcAft>
              <a:buSzPts val="1800"/>
              <a:buNone/>
            </a:pPr>
            <a:r>
              <a:rPr lang="en-US"/>
              <a:t>	return width * height * depth;</a:t>
            </a:r>
            <a:endParaRPr/>
          </a:p>
          <a:p>
            <a:pPr marL="457200" lvl="0" indent="-342900" algn="l" rtl="0">
              <a:lnSpc>
                <a:spcPct val="100000"/>
              </a:lnSpc>
              <a:spcBef>
                <a:spcPts val="360"/>
              </a:spcBef>
              <a:spcAft>
                <a:spcPts val="0"/>
              </a:spcAft>
              <a:buSzPts val="1800"/>
              <a:buNone/>
            </a:pPr>
            <a:r>
              <a:rPr lang="en-US"/>
              <a:t>	}</a:t>
            </a:r>
            <a:endParaRPr/>
          </a:p>
          <a:p>
            <a:pPr marL="457200" lvl="0" indent="-342900" algn="l" rtl="0">
              <a:lnSpc>
                <a:spcPct val="100000"/>
              </a:lnSpc>
              <a:spcBef>
                <a:spcPts val="360"/>
              </a:spcBef>
              <a:spcAft>
                <a:spcPts val="0"/>
              </a:spcAft>
              <a:buSzPts val="1800"/>
              <a:buNone/>
            </a:pPr>
            <a:r>
              <a:rPr lang="en-US"/>
              <a:t>}</a:t>
            </a:r>
            <a:endParaRPr/>
          </a:p>
        </p:txBody>
      </p:sp>
      <p:sp>
        <p:nvSpPr>
          <p:cNvPr id="303" name="Google Shape;303;p2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04" name="Google Shape;304;p2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5"/>
          <p:cNvSpPr txBox="1">
            <a:spLocks noGrp="1"/>
          </p:cNvSpPr>
          <p:nvPr>
            <p:ph type="title"/>
          </p:nvPr>
        </p:nvSpPr>
        <p:spPr>
          <a:xfrm>
            <a:off x="457202" y="274638"/>
            <a:ext cx="8229601" cy="41467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Program example returning a Value</a:t>
            </a:r>
            <a:endParaRPr/>
          </a:p>
        </p:txBody>
      </p:sp>
      <p:sp>
        <p:nvSpPr>
          <p:cNvPr id="310" name="Google Shape;310;p25"/>
          <p:cNvSpPr txBox="1">
            <a:spLocks noGrp="1"/>
          </p:cNvSpPr>
          <p:nvPr>
            <p:ph type="body" idx="1"/>
          </p:nvPr>
        </p:nvSpPr>
        <p:spPr>
          <a:xfrm>
            <a:off x="1322363" y="998806"/>
            <a:ext cx="7364440" cy="5514536"/>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None/>
            </a:pPr>
            <a:r>
              <a:rPr lang="en-US"/>
              <a:t>class BoxDemo4 {</a:t>
            </a:r>
            <a:endParaRPr/>
          </a:p>
          <a:p>
            <a:pPr marL="457200" lvl="0" indent="-342900" algn="l" rtl="0">
              <a:lnSpc>
                <a:spcPct val="100000"/>
              </a:lnSpc>
              <a:spcBef>
                <a:spcPts val="360"/>
              </a:spcBef>
              <a:spcAft>
                <a:spcPts val="0"/>
              </a:spcAft>
              <a:buSzPts val="1800"/>
              <a:buNone/>
            </a:pPr>
            <a:r>
              <a:rPr lang="en-US"/>
              <a:t>public static void main(String args[]) {</a:t>
            </a:r>
            <a:endParaRPr/>
          </a:p>
          <a:p>
            <a:pPr marL="457200" lvl="0" indent="-342900" algn="l" rtl="0">
              <a:lnSpc>
                <a:spcPct val="100000"/>
              </a:lnSpc>
              <a:spcBef>
                <a:spcPts val="360"/>
              </a:spcBef>
              <a:spcAft>
                <a:spcPts val="0"/>
              </a:spcAft>
              <a:buSzPts val="1800"/>
              <a:buNone/>
            </a:pPr>
            <a:r>
              <a:rPr lang="en-US"/>
              <a:t>Box mybox1 = new Box();</a:t>
            </a:r>
            <a:endParaRPr/>
          </a:p>
          <a:p>
            <a:pPr marL="457200" lvl="0" indent="-342900" algn="l" rtl="0">
              <a:lnSpc>
                <a:spcPct val="100000"/>
              </a:lnSpc>
              <a:spcBef>
                <a:spcPts val="360"/>
              </a:spcBef>
              <a:spcAft>
                <a:spcPts val="0"/>
              </a:spcAft>
              <a:buSzPts val="1800"/>
              <a:buNone/>
            </a:pPr>
            <a:r>
              <a:rPr lang="en-US"/>
              <a:t>Box mybox2 = new Box();</a:t>
            </a:r>
            <a:endParaRPr/>
          </a:p>
          <a:p>
            <a:pPr marL="457200" lvl="0" indent="-342900" algn="l" rtl="0">
              <a:lnSpc>
                <a:spcPct val="100000"/>
              </a:lnSpc>
              <a:spcBef>
                <a:spcPts val="360"/>
              </a:spcBef>
              <a:spcAft>
                <a:spcPts val="0"/>
              </a:spcAft>
              <a:buSzPts val="1800"/>
              <a:buNone/>
            </a:pPr>
            <a:r>
              <a:rPr lang="en-US"/>
              <a:t>double vol;</a:t>
            </a:r>
            <a:endParaRPr/>
          </a:p>
          <a:p>
            <a:pPr marL="457200" lvl="0" indent="-342900" algn="l" rtl="0">
              <a:lnSpc>
                <a:spcPct val="100000"/>
              </a:lnSpc>
              <a:spcBef>
                <a:spcPts val="360"/>
              </a:spcBef>
              <a:spcAft>
                <a:spcPts val="0"/>
              </a:spcAft>
              <a:buSzPts val="1800"/>
              <a:buNone/>
            </a:pPr>
            <a:r>
              <a:rPr lang="en-US"/>
              <a:t>// assign values to mybox1's instance variables</a:t>
            </a:r>
            <a:endParaRPr/>
          </a:p>
          <a:p>
            <a:pPr marL="457200" lvl="0" indent="-342900" algn="l" rtl="0">
              <a:lnSpc>
                <a:spcPct val="100000"/>
              </a:lnSpc>
              <a:spcBef>
                <a:spcPts val="360"/>
              </a:spcBef>
              <a:spcAft>
                <a:spcPts val="0"/>
              </a:spcAft>
              <a:buSzPts val="1800"/>
              <a:buNone/>
            </a:pPr>
            <a:r>
              <a:rPr lang="en-US"/>
              <a:t>mybox1.width = 10;</a:t>
            </a:r>
            <a:endParaRPr/>
          </a:p>
          <a:p>
            <a:pPr marL="457200" lvl="0" indent="-342900" algn="l" rtl="0">
              <a:lnSpc>
                <a:spcPct val="100000"/>
              </a:lnSpc>
              <a:spcBef>
                <a:spcPts val="360"/>
              </a:spcBef>
              <a:spcAft>
                <a:spcPts val="0"/>
              </a:spcAft>
              <a:buSzPts val="1800"/>
              <a:buNone/>
            </a:pPr>
            <a:r>
              <a:rPr lang="en-US"/>
              <a:t>mybox1.height = 20;</a:t>
            </a:r>
            <a:endParaRPr/>
          </a:p>
          <a:p>
            <a:pPr marL="457200" lvl="0" indent="-342900" algn="l" rtl="0">
              <a:lnSpc>
                <a:spcPct val="100000"/>
              </a:lnSpc>
              <a:spcBef>
                <a:spcPts val="360"/>
              </a:spcBef>
              <a:spcAft>
                <a:spcPts val="0"/>
              </a:spcAft>
              <a:buSzPts val="1800"/>
              <a:buNone/>
            </a:pPr>
            <a:r>
              <a:rPr lang="en-US"/>
              <a:t>mybox1.depth = 15;</a:t>
            </a:r>
            <a:endParaRPr/>
          </a:p>
          <a:p>
            <a:pPr marL="457200" lvl="0" indent="-342900" algn="l" rtl="0">
              <a:lnSpc>
                <a:spcPct val="100000"/>
              </a:lnSpc>
              <a:spcBef>
                <a:spcPts val="360"/>
              </a:spcBef>
              <a:spcAft>
                <a:spcPts val="0"/>
              </a:spcAft>
              <a:buSzPts val="1800"/>
              <a:buNone/>
            </a:pPr>
            <a:r>
              <a:rPr lang="en-US"/>
              <a:t>/* assign different values to mybox2's</a:t>
            </a:r>
            <a:endParaRPr/>
          </a:p>
          <a:p>
            <a:pPr marL="457200" lvl="0" indent="-342900" algn="l" rtl="0">
              <a:lnSpc>
                <a:spcPct val="100000"/>
              </a:lnSpc>
              <a:spcBef>
                <a:spcPts val="360"/>
              </a:spcBef>
              <a:spcAft>
                <a:spcPts val="0"/>
              </a:spcAft>
              <a:buSzPts val="1800"/>
              <a:buNone/>
            </a:pPr>
            <a:r>
              <a:rPr lang="en-US"/>
              <a:t>instance variables */</a:t>
            </a:r>
            <a:endParaRPr/>
          </a:p>
          <a:p>
            <a:pPr marL="457200" lvl="0" indent="-342900" algn="l" rtl="0">
              <a:lnSpc>
                <a:spcPct val="100000"/>
              </a:lnSpc>
              <a:spcBef>
                <a:spcPts val="360"/>
              </a:spcBef>
              <a:spcAft>
                <a:spcPts val="0"/>
              </a:spcAft>
              <a:buSzPts val="1800"/>
              <a:buNone/>
            </a:pPr>
            <a:r>
              <a:rPr lang="en-US"/>
              <a:t>mybox2.width = 3;</a:t>
            </a:r>
            <a:endParaRPr/>
          </a:p>
          <a:p>
            <a:pPr marL="457200" lvl="0" indent="-342900" algn="l" rtl="0">
              <a:lnSpc>
                <a:spcPct val="100000"/>
              </a:lnSpc>
              <a:spcBef>
                <a:spcPts val="360"/>
              </a:spcBef>
              <a:spcAft>
                <a:spcPts val="0"/>
              </a:spcAft>
              <a:buSzPts val="1800"/>
              <a:buNone/>
            </a:pPr>
            <a:r>
              <a:rPr lang="en-US"/>
              <a:t>mybox2.height = 6;</a:t>
            </a:r>
            <a:endParaRPr/>
          </a:p>
          <a:p>
            <a:pPr marL="457200" lvl="0" indent="-342900" algn="l" rtl="0">
              <a:lnSpc>
                <a:spcPct val="100000"/>
              </a:lnSpc>
              <a:spcBef>
                <a:spcPts val="360"/>
              </a:spcBef>
              <a:spcAft>
                <a:spcPts val="0"/>
              </a:spcAft>
              <a:buSzPts val="1800"/>
              <a:buNone/>
            </a:pPr>
            <a:r>
              <a:rPr lang="en-US"/>
              <a:t>mybox2.depth = 9;</a:t>
            </a:r>
            <a:endParaRPr/>
          </a:p>
          <a:p>
            <a:pPr marL="457200" lvl="0" indent="-342900" algn="l" rtl="0">
              <a:lnSpc>
                <a:spcPct val="100000"/>
              </a:lnSpc>
              <a:spcBef>
                <a:spcPts val="360"/>
              </a:spcBef>
              <a:spcAft>
                <a:spcPts val="0"/>
              </a:spcAft>
              <a:buSzPts val="1800"/>
              <a:buNone/>
            </a:pPr>
            <a:endParaRPr/>
          </a:p>
        </p:txBody>
      </p:sp>
      <p:sp>
        <p:nvSpPr>
          <p:cNvPr id="311" name="Google Shape;311;p2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12" name="Google Shape;312;p2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dce8ac79f_0_1"/>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t>Problem statement for Lab 1</a:t>
            </a:r>
            <a:endParaRPr/>
          </a:p>
        </p:txBody>
      </p:sp>
      <p:sp>
        <p:nvSpPr>
          <p:cNvPr id="118" name="Google Shape;118;g11dce8ac79f_0_1"/>
          <p:cNvSpPr txBox="1">
            <a:spLocks noGrp="1"/>
          </p:cNvSpPr>
          <p:nvPr>
            <p:ph type="body" idx="1"/>
          </p:nvPr>
        </p:nvSpPr>
        <p:spPr>
          <a:xfrm>
            <a:off x="457202" y="1600206"/>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a:t>Write a Java Program to take information for students like Name, RollNo, Marks for five subjects. Find the average marks(or percentage) and display his Grade A,B or C.</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a:t>Make use of the concepts for classes , methods ,access specifier and constructor.</a:t>
            </a:r>
            <a:endParaRPr/>
          </a:p>
          <a:p>
            <a:pPr marL="0" lvl="0" indent="0" algn="l" rtl="0">
              <a:lnSpc>
                <a:spcPct val="100000"/>
              </a:lnSpc>
              <a:spcBef>
                <a:spcPts val="360"/>
              </a:spcBef>
              <a:spcAft>
                <a:spcPts val="0"/>
              </a:spcAft>
              <a:buSzPts val="1800"/>
              <a:buNone/>
            </a:pPr>
            <a:endParaRPr/>
          </a:p>
        </p:txBody>
      </p:sp>
      <p:sp>
        <p:nvSpPr>
          <p:cNvPr id="119" name="Google Shape;119;g11dce8ac79f_0_1"/>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914399" y="654464"/>
            <a:ext cx="8229601" cy="54128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Program example returning a Value          contd…</a:t>
            </a:r>
            <a:endParaRPr/>
          </a:p>
        </p:txBody>
      </p:sp>
      <p:sp>
        <p:nvSpPr>
          <p:cNvPr id="318" name="Google Shape;318;p26"/>
          <p:cNvSpPr txBox="1">
            <a:spLocks noGrp="1"/>
          </p:cNvSpPr>
          <p:nvPr>
            <p:ph type="body" idx="1"/>
          </p:nvPr>
        </p:nvSpPr>
        <p:spPr>
          <a:xfrm>
            <a:off x="1456007" y="1656476"/>
            <a:ext cx="6464103"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 get volume of first box</a:t>
            </a:r>
            <a:endParaRPr/>
          </a:p>
          <a:p>
            <a:pPr marL="457200" lvl="0" indent="-342900" algn="l" rtl="0">
              <a:lnSpc>
                <a:spcPct val="100000"/>
              </a:lnSpc>
              <a:spcBef>
                <a:spcPts val="360"/>
              </a:spcBef>
              <a:spcAft>
                <a:spcPts val="0"/>
              </a:spcAft>
              <a:buSzPts val="1800"/>
              <a:buNone/>
            </a:pPr>
            <a:r>
              <a:rPr lang="en-US"/>
              <a:t>vol = mybox1.volume();</a:t>
            </a:r>
            <a:endParaRPr/>
          </a:p>
          <a:p>
            <a:pPr marL="457200" lvl="0" indent="-342900" algn="l" rtl="0">
              <a:lnSpc>
                <a:spcPct val="100000"/>
              </a:lnSpc>
              <a:spcBef>
                <a:spcPts val="360"/>
              </a:spcBef>
              <a:spcAft>
                <a:spcPts val="0"/>
              </a:spcAft>
              <a:buSzPts val="1800"/>
              <a:buNone/>
            </a:pPr>
            <a:r>
              <a:rPr lang="en-US"/>
              <a:t>System.out.println("Volume is " + vol); </a:t>
            </a:r>
            <a:endParaRPr/>
          </a:p>
          <a:p>
            <a:pPr marL="457200" lvl="0" indent="-342900" algn="l" rtl="0">
              <a:lnSpc>
                <a:spcPct val="100000"/>
              </a:lnSpc>
              <a:spcBef>
                <a:spcPts val="360"/>
              </a:spcBef>
              <a:spcAft>
                <a:spcPts val="0"/>
              </a:spcAft>
              <a:buSzPts val="1800"/>
              <a:buNone/>
            </a:pPr>
            <a:r>
              <a:rPr lang="en-US"/>
              <a:t>// get volume of second box</a:t>
            </a:r>
            <a:endParaRPr/>
          </a:p>
          <a:p>
            <a:pPr marL="457200" lvl="0" indent="-342900" algn="l" rtl="0">
              <a:lnSpc>
                <a:spcPct val="100000"/>
              </a:lnSpc>
              <a:spcBef>
                <a:spcPts val="360"/>
              </a:spcBef>
              <a:spcAft>
                <a:spcPts val="0"/>
              </a:spcAft>
              <a:buSzPts val="1800"/>
              <a:buNone/>
            </a:pPr>
            <a:r>
              <a:rPr lang="en-US"/>
              <a:t>vol = mybox2.volume();</a:t>
            </a:r>
            <a:endParaRPr/>
          </a:p>
          <a:p>
            <a:pPr marL="457200" lvl="0" indent="-342900" algn="l" rtl="0">
              <a:lnSpc>
                <a:spcPct val="100000"/>
              </a:lnSpc>
              <a:spcBef>
                <a:spcPts val="360"/>
              </a:spcBef>
              <a:spcAft>
                <a:spcPts val="0"/>
              </a:spcAft>
              <a:buSzPts val="1800"/>
              <a:buNone/>
            </a:pPr>
            <a:r>
              <a:rPr lang="en-US"/>
              <a:t>System.out.println("Volume is " + vol);</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a:t>
            </a:r>
            <a:endParaRPr/>
          </a:p>
        </p:txBody>
      </p:sp>
      <p:sp>
        <p:nvSpPr>
          <p:cNvPr id="319" name="Google Shape;319;p2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20" name="Google Shape;320;p2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457202" y="274638"/>
            <a:ext cx="8229601" cy="44281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That Takes Parameters</a:t>
            </a:r>
            <a:endParaRPr/>
          </a:p>
        </p:txBody>
      </p:sp>
      <p:sp>
        <p:nvSpPr>
          <p:cNvPr id="326" name="Google Shape;326;p27"/>
          <p:cNvSpPr txBox="1">
            <a:spLocks noGrp="1"/>
          </p:cNvSpPr>
          <p:nvPr>
            <p:ph type="body" idx="1"/>
          </p:nvPr>
        </p:nvSpPr>
        <p:spPr>
          <a:xfrm>
            <a:off x="457202" y="1420838"/>
            <a:ext cx="8229601" cy="4705332"/>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100000"/>
              </a:lnSpc>
              <a:spcBef>
                <a:spcPts val="360"/>
              </a:spcBef>
              <a:spcAft>
                <a:spcPts val="0"/>
              </a:spcAft>
              <a:buSzPct val="88235"/>
              <a:buNone/>
            </a:pPr>
            <a:r>
              <a:rPr lang="en-US"/>
              <a:t>class Box {</a:t>
            </a:r>
            <a:endParaRPr/>
          </a:p>
          <a:p>
            <a:pPr marL="457200" lvl="0" indent="-342900" algn="l" rtl="0">
              <a:lnSpc>
                <a:spcPct val="100000"/>
              </a:lnSpc>
              <a:spcBef>
                <a:spcPts val="360"/>
              </a:spcBef>
              <a:spcAft>
                <a:spcPts val="0"/>
              </a:spcAft>
              <a:buSzPct val="88235"/>
              <a:buNone/>
            </a:pPr>
            <a:r>
              <a:rPr lang="en-US"/>
              <a:t>  double width;</a:t>
            </a:r>
            <a:endParaRPr/>
          </a:p>
          <a:p>
            <a:pPr marL="457200" lvl="0" indent="-342900" algn="l" rtl="0">
              <a:lnSpc>
                <a:spcPct val="100000"/>
              </a:lnSpc>
              <a:spcBef>
                <a:spcPts val="360"/>
              </a:spcBef>
              <a:spcAft>
                <a:spcPts val="0"/>
              </a:spcAft>
              <a:buSzPct val="88235"/>
              <a:buNone/>
            </a:pPr>
            <a:r>
              <a:rPr lang="en-US"/>
              <a:t>  double height;</a:t>
            </a:r>
            <a:endParaRPr/>
          </a:p>
          <a:p>
            <a:pPr marL="457200" lvl="0" indent="-342900" algn="l" rtl="0">
              <a:lnSpc>
                <a:spcPct val="100000"/>
              </a:lnSpc>
              <a:spcBef>
                <a:spcPts val="360"/>
              </a:spcBef>
              <a:spcAft>
                <a:spcPts val="0"/>
              </a:spcAft>
              <a:buSzPct val="88235"/>
              <a:buNone/>
            </a:pPr>
            <a:r>
              <a:rPr lang="en-US"/>
              <a:t>  double depth;</a:t>
            </a:r>
            <a:endParaRPr/>
          </a:p>
          <a:p>
            <a:pPr marL="457200" lvl="0" indent="-342900" algn="l" rtl="0">
              <a:lnSpc>
                <a:spcPct val="100000"/>
              </a:lnSpc>
              <a:spcBef>
                <a:spcPts val="360"/>
              </a:spcBef>
              <a:spcAft>
                <a:spcPts val="0"/>
              </a:spcAft>
              <a:buSzPct val="88235"/>
              <a:buNone/>
            </a:pPr>
            <a:r>
              <a:rPr lang="en-US"/>
              <a:t> // compute and return volume</a:t>
            </a:r>
            <a:endParaRPr/>
          </a:p>
          <a:p>
            <a:pPr marL="457200" lvl="0" indent="-342900" algn="l" rtl="0">
              <a:lnSpc>
                <a:spcPct val="100000"/>
              </a:lnSpc>
              <a:spcBef>
                <a:spcPts val="360"/>
              </a:spcBef>
              <a:spcAft>
                <a:spcPts val="0"/>
              </a:spcAft>
              <a:buSzPct val="88235"/>
              <a:buNone/>
            </a:pPr>
            <a:r>
              <a:rPr lang="en-US"/>
              <a:t> double volume() {</a:t>
            </a:r>
            <a:endParaRPr/>
          </a:p>
          <a:p>
            <a:pPr marL="457200" lvl="0" indent="-342900" algn="l" rtl="0">
              <a:lnSpc>
                <a:spcPct val="100000"/>
              </a:lnSpc>
              <a:spcBef>
                <a:spcPts val="360"/>
              </a:spcBef>
              <a:spcAft>
                <a:spcPts val="0"/>
              </a:spcAft>
              <a:buSzPct val="88235"/>
              <a:buNone/>
            </a:pPr>
            <a:r>
              <a:rPr lang="en-US"/>
              <a:t>    return width * height * depth;</a:t>
            </a:r>
            <a:endParaRPr/>
          </a:p>
          <a:p>
            <a:pPr marL="457200" lvl="0" indent="-342900" algn="l" rtl="0">
              <a:lnSpc>
                <a:spcPct val="100000"/>
              </a:lnSpc>
              <a:spcBef>
                <a:spcPts val="360"/>
              </a:spcBef>
              <a:spcAft>
                <a:spcPts val="0"/>
              </a:spcAft>
              <a:buSzPct val="88235"/>
              <a:buNone/>
            </a:pPr>
            <a:r>
              <a:rPr lang="en-US"/>
              <a:t> }</a:t>
            </a:r>
            <a:endParaRPr/>
          </a:p>
          <a:p>
            <a:pPr marL="457200" lvl="0" indent="-342900" algn="l" rtl="0">
              <a:lnSpc>
                <a:spcPct val="100000"/>
              </a:lnSpc>
              <a:spcBef>
                <a:spcPts val="360"/>
              </a:spcBef>
              <a:spcAft>
                <a:spcPts val="0"/>
              </a:spcAft>
              <a:buSzPct val="88235"/>
              <a:buNone/>
            </a:pPr>
            <a:r>
              <a:rPr lang="en-US"/>
              <a:t>// sets dimensions of box</a:t>
            </a:r>
            <a:endParaRPr/>
          </a:p>
          <a:p>
            <a:pPr marL="457200" lvl="0" indent="-342900" algn="l" rtl="0">
              <a:lnSpc>
                <a:spcPct val="100000"/>
              </a:lnSpc>
              <a:spcBef>
                <a:spcPts val="360"/>
              </a:spcBef>
              <a:spcAft>
                <a:spcPts val="0"/>
              </a:spcAft>
              <a:buSzPct val="88235"/>
              <a:buNone/>
            </a:pPr>
            <a:r>
              <a:rPr lang="en-US"/>
              <a:t>void setDim(double w, double h, double d) {</a:t>
            </a:r>
            <a:endParaRPr/>
          </a:p>
          <a:p>
            <a:pPr marL="457200" lvl="0" indent="-342900" algn="l" rtl="0">
              <a:lnSpc>
                <a:spcPct val="100000"/>
              </a:lnSpc>
              <a:spcBef>
                <a:spcPts val="360"/>
              </a:spcBef>
              <a:spcAft>
                <a:spcPts val="0"/>
              </a:spcAft>
              <a:buSzPct val="88235"/>
              <a:buNone/>
            </a:pPr>
            <a:r>
              <a:rPr lang="en-US"/>
              <a:t>  width = w;</a:t>
            </a:r>
            <a:endParaRPr/>
          </a:p>
          <a:p>
            <a:pPr marL="457200" lvl="0" indent="-342900" algn="l" rtl="0">
              <a:lnSpc>
                <a:spcPct val="100000"/>
              </a:lnSpc>
              <a:spcBef>
                <a:spcPts val="360"/>
              </a:spcBef>
              <a:spcAft>
                <a:spcPts val="0"/>
              </a:spcAft>
              <a:buSzPct val="88235"/>
              <a:buNone/>
            </a:pPr>
            <a:r>
              <a:rPr lang="en-US"/>
              <a:t>  height = h;</a:t>
            </a:r>
            <a:endParaRPr/>
          </a:p>
          <a:p>
            <a:pPr marL="457200" lvl="0" indent="-342900" algn="l" rtl="0">
              <a:lnSpc>
                <a:spcPct val="100000"/>
              </a:lnSpc>
              <a:spcBef>
                <a:spcPts val="360"/>
              </a:spcBef>
              <a:spcAft>
                <a:spcPts val="0"/>
              </a:spcAft>
              <a:buSzPct val="88235"/>
              <a:buNone/>
            </a:pPr>
            <a:r>
              <a:rPr lang="en-US"/>
              <a:t>  depth = d;</a:t>
            </a:r>
            <a:endParaRPr/>
          </a:p>
          <a:p>
            <a:pPr marL="457200" lvl="0" indent="-342900" algn="l" rtl="0">
              <a:lnSpc>
                <a:spcPct val="100000"/>
              </a:lnSpc>
              <a:spcBef>
                <a:spcPts val="360"/>
              </a:spcBef>
              <a:spcAft>
                <a:spcPts val="0"/>
              </a:spcAft>
              <a:buSzPct val="88235"/>
              <a:buNone/>
            </a:pPr>
            <a:r>
              <a:rPr lang="en-US"/>
              <a:t> }</a:t>
            </a:r>
            <a:endParaRPr/>
          </a:p>
          <a:p>
            <a:pPr marL="457200" lvl="0" indent="-342900" algn="l" rtl="0">
              <a:lnSpc>
                <a:spcPct val="100000"/>
              </a:lnSpc>
              <a:spcBef>
                <a:spcPts val="360"/>
              </a:spcBef>
              <a:spcAft>
                <a:spcPts val="0"/>
              </a:spcAft>
              <a:buSzPct val="88235"/>
              <a:buNone/>
            </a:pPr>
            <a:r>
              <a:rPr lang="en-US"/>
              <a:t>}</a:t>
            </a:r>
            <a:endParaRPr/>
          </a:p>
        </p:txBody>
      </p:sp>
      <p:sp>
        <p:nvSpPr>
          <p:cNvPr id="327" name="Google Shape;327;p2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28" name="Google Shape;328;p2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914399" y="0"/>
            <a:ext cx="8229601" cy="61162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That Takes Parameters   contd..</a:t>
            </a:r>
            <a:endParaRPr/>
          </a:p>
        </p:txBody>
      </p:sp>
      <p:sp>
        <p:nvSpPr>
          <p:cNvPr id="334" name="Google Shape;334;p35"/>
          <p:cNvSpPr txBox="1">
            <a:spLocks noGrp="1"/>
          </p:cNvSpPr>
          <p:nvPr>
            <p:ph type="body" idx="1"/>
          </p:nvPr>
        </p:nvSpPr>
        <p:spPr>
          <a:xfrm>
            <a:off x="914399" y="984739"/>
            <a:ext cx="8229601" cy="5359790"/>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100000"/>
              </a:lnSpc>
              <a:spcBef>
                <a:spcPts val="360"/>
              </a:spcBef>
              <a:spcAft>
                <a:spcPts val="0"/>
              </a:spcAft>
              <a:buSzPct val="81081"/>
              <a:buNone/>
            </a:pPr>
            <a:r>
              <a:rPr lang="en-US"/>
              <a:t>class BoxDemo5 {</a:t>
            </a:r>
            <a:endParaRPr/>
          </a:p>
          <a:p>
            <a:pPr marL="457200" lvl="0" indent="-342900" algn="l" rtl="0">
              <a:lnSpc>
                <a:spcPct val="100000"/>
              </a:lnSpc>
              <a:spcBef>
                <a:spcPts val="360"/>
              </a:spcBef>
              <a:spcAft>
                <a:spcPts val="0"/>
              </a:spcAft>
              <a:buSzPct val="81081"/>
              <a:buNone/>
            </a:pPr>
            <a:r>
              <a:rPr lang="en-US"/>
              <a:t>        public static void main(String args[]) {</a:t>
            </a:r>
            <a:endParaRPr/>
          </a:p>
          <a:p>
            <a:pPr marL="457200" lvl="0" indent="-342900" algn="l" rtl="0">
              <a:lnSpc>
                <a:spcPct val="100000"/>
              </a:lnSpc>
              <a:spcBef>
                <a:spcPts val="360"/>
              </a:spcBef>
              <a:spcAft>
                <a:spcPts val="0"/>
              </a:spcAft>
              <a:buSzPct val="81081"/>
              <a:buNone/>
            </a:pPr>
            <a:r>
              <a:rPr lang="en-US"/>
              <a:t>        Box mybox1 = new Box();</a:t>
            </a:r>
            <a:endParaRPr/>
          </a:p>
          <a:p>
            <a:pPr marL="457200" lvl="0" indent="-342900" algn="l" rtl="0">
              <a:lnSpc>
                <a:spcPct val="100000"/>
              </a:lnSpc>
              <a:spcBef>
                <a:spcPts val="360"/>
              </a:spcBef>
              <a:spcAft>
                <a:spcPts val="0"/>
              </a:spcAft>
              <a:buSzPct val="81081"/>
              <a:buNone/>
            </a:pPr>
            <a:r>
              <a:rPr lang="en-US"/>
              <a:t>        Box mybox2 = new Box();</a:t>
            </a:r>
            <a:endParaRPr/>
          </a:p>
          <a:p>
            <a:pPr marL="457200" lvl="0" indent="-342900" algn="l" rtl="0">
              <a:lnSpc>
                <a:spcPct val="100000"/>
              </a:lnSpc>
              <a:spcBef>
                <a:spcPts val="360"/>
              </a:spcBef>
              <a:spcAft>
                <a:spcPts val="0"/>
              </a:spcAft>
              <a:buSzPct val="81081"/>
              <a:buNone/>
            </a:pPr>
            <a:r>
              <a:rPr lang="en-US"/>
              <a:t>       double vol;</a:t>
            </a:r>
            <a:endParaRPr/>
          </a:p>
          <a:p>
            <a:pPr marL="457200" lvl="0" indent="-342900" algn="l" rtl="0">
              <a:lnSpc>
                <a:spcPct val="100000"/>
              </a:lnSpc>
              <a:spcBef>
                <a:spcPts val="360"/>
              </a:spcBef>
              <a:spcAft>
                <a:spcPts val="0"/>
              </a:spcAft>
              <a:buSzPct val="81081"/>
              <a:buNone/>
            </a:pPr>
            <a:r>
              <a:rPr lang="en-US"/>
              <a:t>       // initialize each box</a:t>
            </a:r>
            <a:endParaRPr/>
          </a:p>
          <a:p>
            <a:pPr marL="457200" lvl="0" indent="-342900" algn="l" rtl="0">
              <a:lnSpc>
                <a:spcPct val="100000"/>
              </a:lnSpc>
              <a:spcBef>
                <a:spcPts val="360"/>
              </a:spcBef>
              <a:spcAft>
                <a:spcPts val="0"/>
              </a:spcAft>
              <a:buSzPct val="81081"/>
              <a:buNone/>
            </a:pPr>
            <a:r>
              <a:rPr lang="en-US"/>
              <a:t>       mybox1.setDim(10, 20, 15);</a:t>
            </a:r>
            <a:endParaRPr/>
          </a:p>
          <a:p>
            <a:pPr marL="457200" lvl="0" indent="-342900" algn="l" rtl="0">
              <a:lnSpc>
                <a:spcPct val="100000"/>
              </a:lnSpc>
              <a:spcBef>
                <a:spcPts val="360"/>
              </a:spcBef>
              <a:spcAft>
                <a:spcPts val="0"/>
              </a:spcAft>
              <a:buSzPct val="81081"/>
              <a:buNone/>
            </a:pPr>
            <a:r>
              <a:rPr lang="en-US"/>
              <a:t>       mybox2.setDim(3, 6, 9);</a:t>
            </a:r>
            <a:endParaRPr/>
          </a:p>
          <a:p>
            <a:pPr marL="457200" lvl="0" indent="-342900" algn="l" rtl="0">
              <a:lnSpc>
                <a:spcPct val="100000"/>
              </a:lnSpc>
              <a:spcBef>
                <a:spcPts val="360"/>
              </a:spcBef>
              <a:spcAft>
                <a:spcPts val="0"/>
              </a:spcAft>
              <a:buSzPct val="81081"/>
              <a:buNone/>
            </a:pPr>
            <a:r>
              <a:rPr lang="en-US"/>
              <a:t>      // get volume of first box</a:t>
            </a:r>
            <a:endParaRPr/>
          </a:p>
          <a:p>
            <a:pPr marL="457200" lvl="0" indent="-342900" algn="l" rtl="0">
              <a:lnSpc>
                <a:spcPct val="100000"/>
              </a:lnSpc>
              <a:spcBef>
                <a:spcPts val="360"/>
              </a:spcBef>
              <a:spcAft>
                <a:spcPts val="0"/>
              </a:spcAft>
              <a:buSzPct val="81081"/>
              <a:buNone/>
            </a:pPr>
            <a:r>
              <a:rPr lang="en-US"/>
              <a:t>       vol = mybox1.volume();</a:t>
            </a:r>
            <a:endParaRPr/>
          </a:p>
          <a:p>
            <a:pPr marL="457200" lvl="0" indent="-342900" algn="l" rtl="0">
              <a:lnSpc>
                <a:spcPct val="100000"/>
              </a:lnSpc>
              <a:spcBef>
                <a:spcPts val="360"/>
              </a:spcBef>
              <a:spcAft>
                <a:spcPts val="0"/>
              </a:spcAft>
              <a:buSzPct val="81081"/>
              <a:buNone/>
            </a:pPr>
            <a:r>
              <a:rPr lang="en-US"/>
              <a:t>       System.out.println("Volume is " + vol);</a:t>
            </a:r>
            <a:endParaRPr/>
          </a:p>
          <a:p>
            <a:pPr marL="457200" lvl="0" indent="-342900" algn="l" rtl="0">
              <a:lnSpc>
                <a:spcPct val="100000"/>
              </a:lnSpc>
              <a:spcBef>
                <a:spcPts val="360"/>
              </a:spcBef>
              <a:spcAft>
                <a:spcPts val="0"/>
              </a:spcAft>
              <a:buSzPct val="81081"/>
              <a:buNone/>
            </a:pPr>
            <a:r>
              <a:rPr lang="en-US"/>
              <a:t>       // get volume of second box</a:t>
            </a:r>
            <a:endParaRPr/>
          </a:p>
          <a:p>
            <a:pPr marL="457200" lvl="0" indent="-342900" algn="l" rtl="0">
              <a:lnSpc>
                <a:spcPct val="100000"/>
              </a:lnSpc>
              <a:spcBef>
                <a:spcPts val="360"/>
              </a:spcBef>
              <a:spcAft>
                <a:spcPts val="0"/>
              </a:spcAft>
              <a:buSzPct val="81081"/>
              <a:buNone/>
            </a:pPr>
            <a:r>
              <a:rPr lang="en-US"/>
              <a:t>      vol = mybox2.volume();</a:t>
            </a:r>
            <a:endParaRPr/>
          </a:p>
          <a:p>
            <a:pPr marL="457200" lvl="0" indent="-342900" algn="l" rtl="0">
              <a:lnSpc>
                <a:spcPct val="100000"/>
              </a:lnSpc>
              <a:spcBef>
                <a:spcPts val="360"/>
              </a:spcBef>
              <a:spcAft>
                <a:spcPts val="0"/>
              </a:spcAft>
              <a:buSzPct val="81081"/>
              <a:buNone/>
            </a:pPr>
            <a:r>
              <a:rPr lang="en-US"/>
              <a:t>      System.out.println("Volume is " + vol);</a:t>
            </a:r>
            <a:endParaRPr/>
          </a:p>
          <a:p>
            <a:pPr marL="457200" lvl="0" indent="-342900" algn="l" rtl="0">
              <a:lnSpc>
                <a:spcPct val="100000"/>
              </a:lnSpc>
              <a:spcBef>
                <a:spcPts val="360"/>
              </a:spcBef>
              <a:spcAft>
                <a:spcPts val="0"/>
              </a:spcAft>
              <a:buSzPct val="81081"/>
              <a:buNone/>
            </a:pPr>
            <a:r>
              <a:rPr lang="en-US"/>
              <a:t>   }</a:t>
            </a:r>
            <a:endParaRPr/>
          </a:p>
          <a:p>
            <a:pPr marL="457200" lvl="0" indent="-342900" algn="l" rtl="0">
              <a:lnSpc>
                <a:spcPct val="100000"/>
              </a:lnSpc>
              <a:spcBef>
                <a:spcPts val="360"/>
              </a:spcBef>
              <a:spcAft>
                <a:spcPts val="0"/>
              </a:spcAft>
              <a:buSzPct val="81081"/>
              <a:buNone/>
            </a:pPr>
            <a:r>
              <a:rPr lang="en-US"/>
              <a:t>}</a:t>
            </a:r>
            <a:endParaRPr/>
          </a:p>
        </p:txBody>
      </p:sp>
      <p:sp>
        <p:nvSpPr>
          <p:cNvPr id="335" name="Google Shape;335;p3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36" name="Google Shape;336;p3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f62a3005a_0_0"/>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342" name="Google Shape;342;g11f62a3005a_0_0"/>
          <p:cNvSpPr txBox="1">
            <a:spLocks noGrp="1"/>
          </p:cNvSpPr>
          <p:nvPr>
            <p:ph type="body" idx="1"/>
          </p:nvPr>
        </p:nvSpPr>
        <p:spPr>
          <a:xfrm>
            <a:off x="104000" y="1600200"/>
            <a:ext cx="8862000" cy="45261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360"/>
              </a:spcBef>
              <a:spcAft>
                <a:spcPts val="0"/>
              </a:spcAft>
              <a:buSzPct val="81081"/>
              <a:buNone/>
            </a:pPr>
            <a:r>
              <a:rPr lang="en-US"/>
              <a:t>import java.util.Scanner;  // Import the Scanner class</a:t>
            </a:r>
            <a:endParaRPr/>
          </a:p>
          <a:p>
            <a:pPr marL="0" lvl="0" indent="0" algn="l" rtl="0">
              <a:lnSpc>
                <a:spcPct val="100000"/>
              </a:lnSpc>
              <a:spcBef>
                <a:spcPts val="360"/>
              </a:spcBef>
              <a:spcAft>
                <a:spcPts val="0"/>
              </a:spcAft>
              <a:buSzPct val="81081"/>
              <a:buNone/>
            </a:pPr>
            <a:endParaRPr/>
          </a:p>
          <a:p>
            <a:pPr marL="0" lvl="0" indent="0" algn="l" rtl="0">
              <a:lnSpc>
                <a:spcPct val="100000"/>
              </a:lnSpc>
              <a:spcBef>
                <a:spcPts val="360"/>
              </a:spcBef>
              <a:spcAft>
                <a:spcPts val="0"/>
              </a:spcAft>
              <a:buSzPct val="81081"/>
              <a:buNone/>
            </a:pPr>
            <a:r>
              <a:rPr lang="en-US"/>
              <a:t>class Main {</a:t>
            </a:r>
            <a:endParaRPr/>
          </a:p>
          <a:p>
            <a:pPr marL="0" lvl="0" indent="0" algn="l" rtl="0">
              <a:lnSpc>
                <a:spcPct val="100000"/>
              </a:lnSpc>
              <a:spcBef>
                <a:spcPts val="360"/>
              </a:spcBef>
              <a:spcAft>
                <a:spcPts val="0"/>
              </a:spcAft>
              <a:buSzPct val="81081"/>
              <a:buNone/>
            </a:pPr>
            <a:r>
              <a:rPr lang="en-US"/>
              <a:t>  public static void main(String[] args) {</a:t>
            </a:r>
            <a:endParaRPr/>
          </a:p>
          <a:p>
            <a:pPr marL="0" lvl="0" indent="0" algn="l" rtl="0">
              <a:lnSpc>
                <a:spcPct val="100000"/>
              </a:lnSpc>
              <a:spcBef>
                <a:spcPts val="360"/>
              </a:spcBef>
              <a:spcAft>
                <a:spcPts val="0"/>
              </a:spcAft>
              <a:buSzPct val="81081"/>
              <a:buNone/>
            </a:pPr>
            <a:r>
              <a:rPr lang="en-US"/>
              <a:t>    Scanner myObj = new Scanner(System.in);  // Create a Scanner object</a:t>
            </a:r>
            <a:endParaRPr/>
          </a:p>
          <a:p>
            <a:pPr marL="0" lvl="0" indent="0" algn="l" rtl="0">
              <a:lnSpc>
                <a:spcPct val="100000"/>
              </a:lnSpc>
              <a:spcBef>
                <a:spcPts val="360"/>
              </a:spcBef>
              <a:spcAft>
                <a:spcPts val="0"/>
              </a:spcAft>
              <a:buSzPct val="81081"/>
              <a:buNone/>
            </a:pPr>
            <a:r>
              <a:rPr lang="en-US"/>
              <a:t>    System.out.println("Enter username");</a:t>
            </a:r>
            <a:endParaRPr/>
          </a:p>
          <a:p>
            <a:pPr marL="0" lvl="0" indent="0" algn="l" rtl="0">
              <a:lnSpc>
                <a:spcPct val="100000"/>
              </a:lnSpc>
              <a:spcBef>
                <a:spcPts val="360"/>
              </a:spcBef>
              <a:spcAft>
                <a:spcPts val="0"/>
              </a:spcAft>
              <a:buSzPct val="81081"/>
              <a:buNone/>
            </a:pPr>
            <a:endParaRPr/>
          </a:p>
          <a:p>
            <a:pPr marL="0" lvl="0" indent="0" algn="l" rtl="0">
              <a:lnSpc>
                <a:spcPct val="100000"/>
              </a:lnSpc>
              <a:spcBef>
                <a:spcPts val="360"/>
              </a:spcBef>
              <a:spcAft>
                <a:spcPts val="0"/>
              </a:spcAft>
              <a:buSzPct val="81081"/>
              <a:buNone/>
            </a:pPr>
            <a:r>
              <a:rPr lang="en-US"/>
              <a:t>    String userName = myObj.nextLine();  // Read user input</a:t>
            </a:r>
            <a:endParaRPr/>
          </a:p>
          <a:p>
            <a:pPr marL="0" lvl="0" indent="0" algn="l" rtl="0">
              <a:lnSpc>
                <a:spcPct val="100000"/>
              </a:lnSpc>
              <a:spcBef>
                <a:spcPts val="360"/>
              </a:spcBef>
              <a:spcAft>
                <a:spcPts val="0"/>
              </a:spcAft>
              <a:buSzPct val="81081"/>
              <a:buNone/>
            </a:pPr>
            <a:r>
              <a:rPr lang="en-US"/>
              <a:t>    System.out.println("Username is: " + userName);  // Output user input</a:t>
            </a:r>
            <a:endParaRPr/>
          </a:p>
          <a:p>
            <a:pPr marL="0" lvl="0" indent="0" algn="l" rtl="0">
              <a:lnSpc>
                <a:spcPct val="100000"/>
              </a:lnSpc>
              <a:spcBef>
                <a:spcPts val="360"/>
              </a:spcBef>
              <a:spcAft>
                <a:spcPts val="0"/>
              </a:spcAft>
              <a:buSzPct val="81081"/>
              <a:buNone/>
            </a:pPr>
            <a:r>
              <a:rPr lang="en-US"/>
              <a:t>  }</a:t>
            </a:r>
            <a:endParaRPr/>
          </a:p>
          <a:p>
            <a:pPr marL="0" lvl="0" indent="0" algn="l" rtl="0">
              <a:lnSpc>
                <a:spcPct val="100000"/>
              </a:lnSpc>
              <a:spcBef>
                <a:spcPts val="360"/>
              </a:spcBef>
              <a:spcAft>
                <a:spcPts val="0"/>
              </a:spcAft>
              <a:buSzPct val="81081"/>
              <a:buNone/>
            </a:pPr>
            <a:r>
              <a:rPr lang="en-US"/>
              <a:t>}</a:t>
            </a:r>
            <a:endParaRPr/>
          </a:p>
          <a:p>
            <a:pPr marL="0" lvl="0" indent="0" algn="l" rtl="0">
              <a:lnSpc>
                <a:spcPct val="100000"/>
              </a:lnSpc>
              <a:spcBef>
                <a:spcPts val="360"/>
              </a:spcBef>
              <a:spcAft>
                <a:spcPts val="0"/>
              </a:spcAft>
              <a:buSzPct val="81081"/>
              <a:buNone/>
            </a:pPr>
            <a:endParaRPr/>
          </a:p>
        </p:txBody>
      </p:sp>
      <p:sp>
        <p:nvSpPr>
          <p:cNvPr id="343" name="Google Shape;343;g11f62a3005a_0_0"/>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33</a:t>
            </a:f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OOPs concepts in Java</a:t>
            </a:r>
            <a:endParaRPr lang="en-IN" dirty="0"/>
          </a:p>
        </p:txBody>
      </p:sp>
      <p:sp>
        <p:nvSpPr>
          <p:cNvPr id="3" name="Text Placeholder 2"/>
          <p:cNvSpPr>
            <a:spLocks noGrp="1"/>
          </p:cNvSpPr>
          <p:nvPr>
            <p:ph type="body" idx="1"/>
          </p:nvPr>
        </p:nvSpPr>
        <p:spPr>
          <a:xfrm>
            <a:off x="2425604" y="6070518"/>
            <a:ext cx="3955604" cy="3622355"/>
          </a:xfrm>
        </p:spPr>
        <p:txBody>
          <a:bodyPr/>
          <a:lstStyle/>
          <a:p>
            <a:endParaRPr lang="en-IN" dirty="0"/>
          </a:p>
        </p:txBody>
      </p:sp>
      <p:sp>
        <p:nvSpPr>
          <p:cNvPr id="4" name="Text Placeholder 3"/>
          <p:cNvSpPr>
            <a:spLocks noGrp="1"/>
          </p:cNvSpPr>
          <p:nvPr>
            <p:ph type="body" idx="2"/>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1026" name="Picture 2" descr="https://media.geeksforgeeks.org/wp-content/cdn-uploads/20190717114649/Object-Oriented-Programming-Conce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578" y="1727113"/>
            <a:ext cx="4581624" cy="458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2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 and Objects</a:t>
            </a:r>
            <a:endParaRPr lang="en-IN" dirty="0"/>
          </a:p>
        </p:txBody>
      </p:sp>
      <p:sp>
        <p:nvSpPr>
          <p:cNvPr id="3" name="Text Placeholder 2"/>
          <p:cNvSpPr>
            <a:spLocks noGrp="1"/>
          </p:cNvSpPr>
          <p:nvPr>
            <p:ph type="body" idx="1"/>
          </p:nvPr>
        </p:nvSpPr>
        <p:spPr>
          <a:xfrm>
            <a:off x="243842" y="1600206"/>
            <a:ext cx="3846895" cy="4525963"/>
          </a:xfrm>
        </p:spPr>
        <p:txBody>
          <a:bodyPr/>
          <a:lstStyle/>
          <a:p>
            <a:pPr algn="just"/>
            <a:r>
              <a:rPr lang="en-US" b="1" dirty="0"/>
              <a:t>A </a:t>
            </a:r>
            <a:r>
              <a:rPr lang="en-US" b="1" dirty="0" smtClean="0"/>
              <a:t>class </a:t>
            </a:r>
            <a:r>
              <a:rPr lang="en-US" dirty="0" smtClean="0"/>
              <a:t>is </a:t>
            </a:r>
            <a:r>
              <a:rPr lang="en-US" dirty="0"/>
              <a:t>a user-defined blueprint or prototype from which objects are created</a:t>
            </a:r>
            <a:r>
              <a:rPr lang="en-US" dirty="0" smtClean="0"/>
              <a:t>.</a:t>
            </a:r>
          </a:p>
          <a:p>
            <a:pPr algn="just"/>
            <a:r>
              <a:rPr lang="en-US" dirty="0" smtClean="0"/>
              <a:t> </a:t>
            </a:r>
            <a:r>
              <a:rPr lang="en-US" dirty="0"/>
              <a:t>It represents the set of properties or methods that are common to all objects of one type. </a:t>
            </a:r>
            <a:endParaRPr lang="en-US" dirty="0" smtClean="0"/>
          </a:p>
          <a:p>
            <a:pPr algn="just"/>
            <a:r>
              <a:rPr lang="en-US" dirty="0" smtClean="0"/>
              <a:t>Using </a:t>
            </a:r>
            <a:r>
              <a:rPr lang="en-US" dirty="0"/>
              <a:t>classes, you can create multiple objects with the same behavior instead of writing their code multiple times.</a:t>
            </a:r>
            <a:endParaRPr lang="en-IN" dirty="0"/>
          </a:p>
        </p:txBody>
      </p:sp>
      <p:sp>
        <p:nvSpPr>
          <p:cNvPr id="4" name="Text Placeholder 3"/>
          <p:cNvSpPr>
            <a:spLocks noGrp="1"/>
          </p:cNvSpPr>
          <p:nvPr>
            <p:ph type="body" idx="2"/>
          </p:nvPr>
        </p:nvSpPr>
        <p:spPr>
          <a:xfrm>
            <a:off x="4572002" y="1624017"/>
            <a:ext cx="4254366" cy="4525963"/>
          </a:xfrm>
        </p:spPr>
        <p:txBody>
          <a:bodyPr>
            <a:normAutofit fontScale="92500" lnSpcReduction="20000"/>
          </a:bodyPr>
          <a:lstStyle/>
          <a:p>
            <a:pPr algn="just" fontAlgn="base"/>
            <a:r>
              <a:rPr lang="en-US" b="1" dirty="0"/>
              <a:t>An object </a:t>
            </a:r>
            <a:r>
              <a:rPr lang="en-US" dirty="0"/>
              <a:t>is a basic unit of Object-Oriented Programming that represents real-life entities. A typical Java program creates many objects, which as you know, interact by invoking methods</a:t>
            </a:r>
            <a:r>
              <a:rPr lang="en-US" dirty="0" smtClean="0"/>
              <a:t>. </a:t>
            </a:r>
            <a:r>
              <a:rPr lang="en-US" dirty="0"/>
              <a:t>An object mainly consists of: </a:t>
            </a:r>
          </a:p>
          <a:p>
            <a:pPr algn="just" fontAlgn="base"/>
            <a:r>
              <a:rPr lang="en-US" b="1" dirty="0"/>
              <a:t>State</a:t>
            </a:r>
            <a:r>
              <a:rPr lang="en-US" dirty="0"/>
              <a:t>: It is represented by the attributes of an object. It also reflects the properties of an object.</a:t>
            </a:r>
          </a:p>
          <a:p>
            <a:pPr algn="just" fontAlgn="base"/>
            <a:r>
              <a:rPr lang="en-US" b="1" dirty="0"/>
              <a:t>Behavior</a:t>
            </a:r>
            <a:r>
              <a:rPr lang="en-US" dirty="0"/>
              <a:t>: It is represented by the methods of an object. It also reflects the response of an object to other objects.</a:t>
            </a:r>
          </a:p>
          <a:p>
            <a:pPr algn="just" fontAlgn="base"/>
            <a:r>
              <a:rPr lang="en-US" b="1" dirty="0"/>
              <a:t>Identity</a:t>
            </a:r>
            <a:r>
              <a:rPr lang="en-US" dirty="0"/>
              <a:t>: It is a unique name given to an object that enables it to interact with other objects.</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1098602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Abstraction</a:t>
            </a:r>
            <a:endParaRPr lang="en-IN" dirty="0"/>
          </a:p>
        </p:txBody>
      </p:sp>
      <p:sp>
        <p:nvSpPr>
          <p:cNvPr id="3" name="Text Placeholder 2"/>
          <p:cNvSpPr>
            <a:spLocks noGrp="1"/>
          </p:cNvSpPr>
          <p:nvPr>
            <p:ph type="body" idx="1"/>
          </p:nvPr>
        </p:nvSpPr>
        <p:spPr>
          <a:xfrm>
            <a:off x="609602" y="1600206"/>
            <a:ext cx="8077200" cy="4525963"/>
          </a:xfrm>
        </p:spPr>
        <p:txBody>
          <a:bodyPr>
            <a:normAutofit/>
          </a:bodyPr>
          <a:lstStyle/>
          <a:p>
            <a:pPr algn="just" fontAlgn="base"/>
            <a:r>
              <a:rPr lang="en-US" dirty="0"/>
              <a:t>Data Abstraction is the property by virtue of which only the essential details are displayed to the user. The trivial or non-essential units are not displayed to the user. Ex: A car is viewed as a car rather than its individual components</a:t>
            </a:r>
            <a:r>
              <a:rPr lang="en-US" dirty="0" smtClean="0"/>
              <a:t>.</a:t>
            </a:r>
          </a:p>
          <a:p>
            <a:pPr algn="just" fontAlgn="base"/>
            <a:r>
              <a:rPr lang="en-US" dirty="0" smtClean="0"/>
              <a:t>Data </a:t>
            </a:r>
            <a:r>
              <a:rPr lang="en-US" dirty="0"/>
              <a:t>Abstraction may also be defined as the process of identifying only the required characteristics of an object, ignoring the irrelevant details. The properties and behaviors of an object differentiate it from other objects of similar type and also help in </a:t>
            </a:r>
            <a:r>
              <a:rPr lang="en-US" dirty="0" smtClean="0"/>
              <a:t>classifying/grouping </a:t>
            </a:r>
            <a:r>
              <a:rPr lang="en-US" dirty="0"/>
              <a:t>the object.</a:t>
            </a:r>
          </a:p>
          <a:p>
            <a:pPr fontAlgn="base"/>
            <a:r>
              <a:rPr lang="en-US" dirty="0" smtClean="0"/>
              <a:t>In </a:t>
            </a:r>
            <a:r>
              <a:rPr lang="en-US" dirty="0"/>
              <a:t>Java, abstraction is achieved by </a:t>
            </a:r>
            <a:endParaRPr lang="en-US" dirty="0" smtClean="0"/>
          </a:p>
          <a:p>
            <a:pPr lvl="1" fontAlgn="base"/>
            <a:r>
              <a:rPr lang="en-US" u="sng" dirty="0" smtClean="0"/>
              <a:t>Interfaces</a:t>
            </a:r>
            <a:endParaRPr lang="en-US" dirty="0" smtClean="0"/>
          </a:p>
          <a:p>
            <a:pPr lvl="1" fontAlgn="base"/>
            <a:r>
              <a:rPr lang="en-US" u="sng" dirty="0" smtClean="0"/>
              <a:t>Abstract Classes</a:t>
            </a:r>
            <a:endParaRPr lang="en-US" dirty="0"/>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1573666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Encapsulation</a:t>
            </a:r>
            <a:endParaRPr lang="en-IN" dirty="0"/>
          </a:p>
        </p:txBody>
      </p:sp>
      <p:sp>
        <p:nvSpPr>
          <p:cNvPr id="3" name="Text Placeholder 2"/>
          <p:cNvSpPr>
            <a:spLocks noGrp="1"/>
          </p:cNvSpPr>
          <p:nvPr>
            <p:ph type="body" idx="1"/>
          </p:nvPr>
        </p:nvSpPr>
        <p:spPr>
          <a:xfrm>
            <a:off x="609601" y="1600206"/>
            <a:ext cx="7783627" cy="4525963"/>
          </a:xfrm>
        </p:spPr>
        <p:txBody>
          <a:bodyPr>
            <a:normAutofit/>
          </a:bodyPr>
          <a:lstStyle/>
          <a:p>
            <a:pPr algn="just" fontAlgn="base"/>
            <a:r>
              <a:rPr lang="en-US" dirty="0" smtClean="0"/>
              <a:t>It </a:t>
            </a:r>
            <a:r>
              <a:rPr lang="en-US" dirty="0"/>
              <a:t>is the mechanism that binds together the code and the data it manipulates. </a:t>
            </a:r>
            <a:endParaRPr lang="en-US" dirty="0" smtClean="0"/>
          </a:p>
          <a:p>
            <a:pPr algn="just" fontAlgn="base"/>
            <a:r>
              <a:rPr lang="en-US" dirty="0" smtClean="0"/>
              <a:t>Another </a:t>
            </a:r>
            <a:r>
              <a:rPr lang="en-US" dirty="0"/>
              <a:t>way to think about encapsulation is that it is a protective shield that prevents the data from being accessed by the code outside this shield. </a:t>
            </a:r>
          </a:p>
          <a:p>
            <a:pPr algn="just" fontAlgn="base"/>
            <a:r>
              <a:rPr lang="en-US" dirty="0" smtClean="0"/>
              <a:t>In </a:t>
            </a:r>
            <a:r>
              <a:rPr lang="en-US" dirty="0"/>
              <a:t>encapsulation, the data in a class is hidden from other classes, which is similar to what </a:t>
            </a:r>
            <a:r>
              <a:rPr lang="en-US" b="1" dirty="0"/>
              <a:t>data-hiding</a:t>
            </a:r>
            <a:r>
              <a:rPr lang="en-US" dirty="0"/>
              <a:t> does. So, the terms “encapsulation” and “data-hiding” are used interchangeably.</a:t>
            </a:r>
          </a:p>
          <a:p>
            <a:pPr algn="just" fontAlgn="base"/>
            <a:r>
              <a:rPr lang="en-US" dirty="0"/>
              <a:t>Encapsulation can be achieved by declaring all the variables in a class as private and writing public methods in the class to set and get the values of the variables.</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2396268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Text Placeholder 2"/>
          <p:cNvSpPr>
            <a:spLocks noGrp="1"/>
          </p:cNvSpPr>
          <p:nvPr>
            <p:ph type="body" idx="1"/>
          </p:nvPr>
        </p:nvSpPr>
        <p:spPr>
          <a:xfrm>
            <a:off x="609601" y="1600206"/>
            <a:ext cx="7783627" cy="4525963"/>
          </a:xfrm>
        </p:spPr>
        <p:txBody>
          <a:bodyPr>
            <a:normAutofit fontScale="92500" lnSpcReduction="10000"/>
          </a:bodyPr>
          <a:lstStyle/>
          <a:p>
            <a:pPr algn="just" fontAlgn="base"/>
            <a:r>
              <a:rPr lang="en-US" dirty="0"/>
              <a:t>Inheritance </a:t>
            </a:r>
            <a:r>
              <a:rPr lang="en-US" dirty="0" smtClean="0"/>
              <a:t>is </a:t>
            </a:r>
            <a:r>
              <a:rPr lang="en-US" dirty="0"/>
              <a:t>the mechanism in Java by which one class is allowed to inherit the features (fields and methods) of another class. We are achieving inheritance by using </a:t>
            </a:r>
            <a:r>
              <a:rPr lang="en-US" b="1" dirty="0"/>
              <a:t>extends</a:t>
            </a:r>
            <a:r>
              <a:rPr lang="en-US" dirty="0"/>
              <a:t> keyword. Inheritance is also known as “</a:t>
            </a:r>
            <a:r>
              <a:rPr lang="en-US" b="1" dirty="0"/>
              <a:t>is-a</a:t>
            </a:r>
            <a:r>
              <a:rPr lang="en-US" dirty="0"/>
              <a:t>” relationship.</a:t>
            </a:r>
          </a:p>
          <a:p>
            <a:pPr algn="just" fontAlgn="base"/>
            <a:r>
              <a:rPr lang="en-US" dirty="0" smtClean="0"/>
              <a:t>Some </a:t>
            </a:r>
            <a:r>
              <a:rPr lang="en-US" dirty="0"/>
              <a:t>frequently used important terminologies:</a:t>
            </a:r>
          </a:p>
          <a:p>
            <a:pPr algn="just" fontAlgn="base"/>
            <a:r>
              <a:rPr lang="en-US" b="1" dirty="0"/>
              <a:t>Superclass: </a:t>
            </a:r>
            <a:r>
              <a:rPr lang="en-US" dirty="0"/>
              <a:t>The class whose features are inherited is known as superclass (also known as base or parent class).</a:t>
            </a:r>
          </a:p>
          <a:p>
            <a:pPr algn="just" fontAlgn="base"/>
            <a:r>
              <a:rPr lang="en-US" b="1" dirty="0"/>
              <a:t>Subclass:</a:t>
            </a:r>
            <a:r>
              <a:rPr lang="en-US" dirty="0"/>
              <a:t> The class that inherits the other class is known as subclass (also known as derived or extended or child class). The subclass can add its own fields and methods in addition to the superclass fields and methods.</a:t>
            </a:r>
          </a:p>
          <a:p>
            <a:pPr algn="just" fontAlgn="base"/>
            <a:r>
              <a:rPr lang="en-US" b="1" dirty="0"/>
              <a:t>Reusability: </a:t>
            </a:r>
            <a:r>
              <a:rPr lang="en-US"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819256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References</a:t>
            </a:r>
            <a:endParaRPr/>
          </a:p>
        </p:txBody>
      </p:sp>
      <p:sp>
        <p:nvSpPr>
          <p:cNvPr id="349" name="Google Shape;349;p51"/>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 The Complete Reference</a:t>
            </a:r>
            <a:endParaRPr/>
          </a:p>
          <a:p>
            <a:pPr marL="457200" lvl="0" indent="-342900" algn="l" rtl="0">
              <a:lnSpc>
                <a:spcPct val="100000"/>
              </a:lnSpc>
              <a:spcBef>
                <a:spcPts val="360"/>
              </a:spcBef>
              <a:spcAft>
                <a:spcPts val="0"/>
              </a:spcAft>
              <a:buSzPts val="1800"/>
              <a:buNone/>
            </a:pPr>
            <a:r>
              <a:rPr lang="en-US" b="1"/>
              <a:t>     -by Herbert Schildt</a:t>
            </a:r>
            <a:endParaRPr/>
          </a:p>
        </p:txBody>
      </p:sp>
      <p:sp>
        <p:nvSpPr>
          <p:cNvPr id="350" name="Google Shape;350;p5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51" name="Google Shape;351;p5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Java Hello World program</a:t>
            </a:r>
            <a:endParaRPr/>
          </a:p>
        </p:txBody>
      </p:sp>
      <p:sp>
        <p:nvSpPr>
          <p:cNvPr id="125" name="Google Shape;125;p49"/>
          <p:cNvSpPr txBox="1">
            <a:spLocks noGrp="1"/>
          </p:cNvSpPr>
          <p:nvPr>
            <p:ph type="body" idx="1"/>
          </p:nvPr>
        </p:nvSpPr>
        <p:spPr>
          <a:xfrm>
            <a:off x="609602" y="1600206"/>
            <a:ext cx="7592702" cy="4525963"/>
          </a:xfrm>
          <a:prstGeom prst="rect">
            <a:avLst/>
          </a:prstGeom>
          <a:noFill/>
          <a:ln>
            <a:noFill/>
          </a:ln>
        </p:spPr>
        <p:txBody>
          <a:bodyPr spcFirstLastPara="1" wrap="square" lIns="91425" tIns="45700" rIns="91425" bIns="45700" anchor="t" anchorCtr="0">
            <a:normAutofit/>
          </a:bodyPr>
          <a:lstStyle/>
          <a:p>
            <a:pPr marL="95250" lvl="0" indent="0" algn="l" rtl="0">
              <a:lnSpc>
                <a:spcPct val="100000"/>
              </a:lnSpc>
              <a:spcBef>
                <a:spcPts val="420"/>
              </a:spcBef>
              <a:spcAft>
                <a:spcPts val="0"/>
              </a:spcAft>
              <a:buSzPts val="2100"/>
              <a:buNone/>
            </a:pPr>
            <a:r>
              <a:rPr lang="en-US"/>
              <a:t>public class MyFirstJavaProgram </a:t>
            </a:r>
            <a:endParaRPr/>
          </a:p>
          <a:p>
            <a:pPr marL="95250" lvl="0" indent="0" algn="l" rtl="0">
              <a:lnSpc>
                <a:spcPct val="100000"/>
              </a:lnSpc>
              <a:spcBef>
                <a:spcPts val="420"/>
              </a:spcBef>
              <a:spcAft>
                <a:spcPts val="0"/>
              </a:spcAft>
              <a:buSzPts val="2100"/>
              <a:buNone/>
            </a:pPr>
            <a:r>
              <a:rPr lang="en-US"/>
              <a:t>{</a:t>
            </a:r>
            <a:endParaRPr/>
          </a:p>
          <a:p>
            <a:pPr marL="457200" lvl="0" indent="-228600" algn="l" rtl="0">
              <a:lnSpc>
                <a:spcPct val="100000"/>
              </a:lnSpc>
              <a:spcBef>
                <a:spcPts val="420"/>
              </a:spcBef>
              <a:spcAft>
                <a:spcPts val="0"/>
              </a:spcAft>
              <a:buClr>
                <a:schemeClr val="dk1"/>
              </a:buClr>
              <a:buSzPts val="2100"/>
              <a:buNone/>
            </a:pPr>
            <a:endParaRPr/>
          </a:p>
          <a:p>
            <a:pPr marL="95250" lvl="0" indent="0" algn="l" rtl="0">
              <a:lnSpc>
                <a:spcPct val="100000"/>
              </a:lnSpc>
              <a:spcBef>
                <a:spcPts val="420"/>
              </a:spcBef>
              <a:spcAft>
                <a:spcPts val="0"/>
              </a:spcAft>
              <a:buSzPts val="2100"/>
              <a:buNone/>
            </a:pPr>
            <a:r>
              <a:rPr lang="en-US"/>
              <a:t> /* This is my first java program.  This will print 'Hello World' as the output  */</a:t>
            </a:r>
            <a:endParaRPr/>
          </a:p>
          <a:p>
            <a:pPr marL="457200" lvl="0" indent="-228600" algn="l" rtl="0">
              <a:lnSpc>
                <a:spcPct val="100000"/>
              </a:lnSpc>
              <a:spcBef>
                <a:spcPts val="420"/>
              </a:spcBef>
              <a:spcAft>
                <a:spcPts val="0"/>
              </a:spcAft>
              <a:buClr>
                <a:schemeClr val="dk1"/>
              </a:buClr>
              <a:buSzPts val="2100"/>
              <a:buNone/>
            </a:pPr>
            <a:endParaRPr/>
          </a:p>
          <a:p>
            <a:pPr marL="95250" lvl="0" indent="0" algn="l" rtl="0">
              <a:lnSpc>
                <a:spcPct val="100000"/>
              </a:lnSpc>
              <a:spcBef>
                <a:spcPts val="420"/>
              </a:spcBef>
              <a:spcAft>
                <a:spcPts val="0"/>
              </a:spcAft>
              <a:buSzPts val="2100"/>
              <a:buNone/>
            </a:pPr>
            <a:r>
              <a:rPr lang="en-US"/>
              <a:t> public static void main(String []args)</a:t>
            </a:r>
            <a:endParaRPr/>
          </a:p>
          <a:p>
            <a:pPr marL="95250" lvl="0" indent="0" algn="l" rtl="0">
              <a:lnSpc>
                <a:spcPct val="100000"/>
              </a:lnSpc>
              <a:spcBef>
                <a:spcPts val="420"/>
              </a:spcBef>
              <a:spcAft>
                <a:spcPts val="0"/>
              </a:spcAft>
              <a:buSzPts val="2100"/>
              <a:buNone/>
            </a:pPr>
            <a:r>
              <a:rPr lang="en-US"/>
              <a:t>    {</a:t>
            </a:r>
            <a:endParaRPr/>
          </a:p>
          <a:p>
            <a:pPr marL="95250" lvl="0" indent="0" algn="l" rtl="0">
              <a:lnSpc>
                <a:spcPct val="100000"/>
              </a:lnSpc>
              <a:spcBef>
                <a:spcPts val="420"/>
              </a:spcBef>
              <a:spcAft>
                <a:spcPts val="0"/>
              </a:spcAft>
              <a:buSzPts val="2100"/>
              <a:buNone/>
            </a:pPr>
            <a:r>
              <a:rPr lang="en-US"/>
              <a:t>     System.out.println("Welcome to Java Programming World"); </a:t>
            </a:r>
            <a:endParaRPr/>
          </a:p>
          <a:p>
            <a:pPr marL="95250" lvl="0" indent="0" algn="l" rtl="0">
              <a:lnSpc>
                <a:spcPct val="100000"/>
              </a:lnSpc>
              <a:spcBef>
                <a:spcPts val="420"/>
              </a:spcBef>
              <a:spcAft>
                <a:spcPts val="0"/>
              </a:spcAft>
              <a:buSzPts val="2100"/>
              <a:buNone/>
            </a:pPr>
            <a:r>
              <a:rPr lang="en-US"/>
              <a:t>   // prints Hello World</a:t>
            </a:r>
            <a:endParaRPr/>
          </a:p>
          <a:p>
            <a:pPr marL="95250" lvl="0" indent="0" algn="l" rtl="0">
              <a:lnSpc>
                <a:spcPct val="100000"/>
              </a:lnSpc>
              <a:spcBef>
                <a:spcPts val="420"/>
              </a:spcBef>
              <a:spcAft>
                <a:spcPts val="0"/>
              </a:spcAft>
              <a:buSzPts val="2100"/>
              <a:buNone/>
            </a:pPr>
            <a:r>
              <a:rPr lang="en-US"/>
              <a:t>    }</a:t>
            </a:r>
            <a:endParaRPr/>
          </a:p>
          <a:p>
            <a:pPr marL="95250" lvl="0" indent="0" algn="l" rtl="0">
              <a:lnSpc>
                <a:spcPct val="100000"/>
              </a:lnSpc>
              <a:spcBef>
                <a:spcPts val="420"/>
              </a:spcBef>
              <a:spcAft>
                <a:spcPts val="0"/>
              </a:spcAft>
              <a:buSzPts val="2100"/>
              <a:buNone/>
            </a:pPr>
            <a:r>
              <a:rPr lang="en-US"/>
              <a:t>}</a:t>
            </a:r>
            <a:endParaRPr/>
          </a:p>
          <a:p>
            <a:pPr marL="457200" lvl="0" indent="-228600" algn="l" rtl="0">
              <a:lnSpc>
                <a:spcPct val="100000"/>
              </a:lnSpc>
              <a:spcBef>
                <a:spcPts val="420"/>
              </a:spcBef>
              <a:spcAft>
                <a:spcPts val="0"/>
              </a:spcAft>
              <a:buClr>
                <a:schemeClr val="dk1"/>
              </a:buClr>
              <a:buSzPts val="2100"/>
              <a:buNone/>
            </a:pPr>
            <a:endParaRPr/>
          </a:p>
        </p:txBody>
      </p:sp>
      <p:sp>
        <p:nvSpPr>
          <p:cNvPr id="126" name="Google Shape;126;p4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Steps to run program through editor</a:t>
            </a:r>
            <a:endParaRPr/>
          </a:p>
        </p:txBody>
      </p:sp>
      <p:sp>
        <p:nvSpPr>
          <p:cNvPr id="132" name="Google Shape;132;p3"/>
          <p:cNvSpPr txBox="1">
            <a:spLocks noGrp="1"/>
          </p:cNvSpPr>
          <p:nvPr>
            <p:ph type="body" idx="1"/>
          </p:nvPr>
        </p:nvSpPr>
        <p:spPr>
          <a:xfrm>
            <a:off x="609602" y="1600206"/>
            <a:ext cx="5410200" cy="4525963"/>
          </a:xfrm>
          <a:prstGeom prst="rect">
            <a:avLst/>
          </a:prstGeom>
          <a:noFill/>
          <a:ln>
            <a:noFill/>
          </a:ln>
        </p:spPr>
        <p:txBody>
          <a:bodyPr spcFirstLastPara="1" wrap="square" lIns="91425" tIns="45700" rIns="91425" bIns="45700" anchor="t" anchorCtr="0">
            <a:normAutofit/>
          </a:bodyPr>
          <a:lstStyle/>
          <a:p>
            <a:pPr marL="457200" lvl="0" indent="-361950" algn="l" rtl="0">
              <a:lnSpc>
                <a:spcPct val="100000"/>
              </a:lnSpc>
              <a:spcBef>
                <a:spcPts val="420"/>
              </a:spcBef>
              <a:spcAft>
                <a:spcPts val="0"/>
              </a:spcAft>
              <a:buClr>
                <a:schemeClr val="dk1"/>
              </a:buClr>
              <a:buSzPts val="2100"/>
              <a:buChar char="•"/>
            </a:pPr>
            <a:r>
              <a:rPr lang="en-US"/>
              <a:t>javac filename.java</a:t>
            </a:r>
            <a:endParaRPr/>
          </a:p>
          <a:p>
            <a:pPr marL="457200" lvl="0" indent="-361950" algn="l" rtl="0">
              <a:lnSpc>
                <a:spcPct val="100000"/>
              </a:lnSpc>
              <a:spcBef>
                <a:spcPts val="420"/>
              </a:spcBef>
              <a:spcAft>
                <a:spcPts val="0"/>
              </a:spcAft>
              <a:buClr>
                <a:schemeClr val="dk1"/>
              </a:buClr>
              <a:buSzPts val="2100"/>
              <a:buChar char="•"/>
            </a:pPr>
            <a:r>
              <a:rPr lang="en-US"/>
              <a:t>java filename</a:t>
            </a:r>
            <a:endParaRPr/>
          </a:p>
        </p:txBody>
      </p:sp>
      <p:sp>
        <p:nvSpPr>
          <p:cNvPr id="133" name="Google Shape;133;p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57203" y="1063229"/>
            <a:ext cx="8229601" cy="8572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1"/>
              </a:buClr>
              <a:buSzPts val="1800"/>
              <a:buNone/>
            </a:pPr>
            <a:endParaRPr/>
          </a:p>
        </p:txBody>
      </p:sp>
      <p:pic>
        <p:nvPicPr>
          <p:cNvPr id="139" name="Google Shape;139;p5"/>
          <p:cNvPicPr preferRelativeResize="0"/>
          <p:nvPr/>
        </p:nvPicPr>
        <p:blipFill rotWithShape="1">
          <a:blip r:embed="rId3">
            <a:alphaModFix/>
          </a:blip>
          <a:srcRect/>
          <a:stretch/>
        </p:blipFill>
        <p:spPr>
          <a:xfrm>
            <a:off x="0" y="857250"/>
            <a:ext cx="9146991" cy="5143500"/>
          </a:xfrm>
          <a:prstGeom prst="rect">
            <a:avLst/>
          </a:prstGeom>
          <a:noFill/>
          <a:ln>
            <a:noFill/>
          </a:ln>
        </p:spPr>
      </p:pic>
      <p:sp>
        <p:nvSpPr>
          <p:cNvPr id="140" name="Google Shape;140;p5"/>
          <p:cNvSpPr/>
          <p:nvPr/>
        </p:nvSpPr>
        <p:spPr>
          <a:xfrm>
            <a:off x="2412479" y="446483"/>
            <a:ext cx="539923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Arial"/>
                <a:ea typeface="Arial"/>
                <a:cs typeface="Arial"/>
                <a:sym typeface="Arial"/>
              </a:rPr>
              <a:t>Eclipse steps to run program</a:t>
            </a:r>
            <a:endParaRPr sz="32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a:stretch/>
        </p:blipFill>
        <p:spPr>
          <a:xfrm>
            <a:off x="78378" y="925831"/>
            <a:ext cx="8991633" cy="505532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48986" y="881743"/>
            <a:ext cx="9032964" cy="5070021"/>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1"/>
          <p:cNvPicPr preferRelativeResize="0"/>
          <p:nvPr/>
        </p:nvPicPr>
        <p:blipFill rotWithShape="1">
          <a:blip r:embed="rId3">
            <a:alphaModFix/>
          </a:blip>
          <a:srcRect/>
          <a:stretch/>
        </p:blipFill>
        <p:spPr>
          <a:xfrm>
            <a:off x="48987" y="886642"/>
            <a:ext cx="9026485" cy="507492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ss_01_2020">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1945</Words>
  <Application>Microsoft Office PowerPoint</Application>
  <PresentationFormat>On-screen Show (4:3)</PresentationFormat>
  <Paragraphs>381</Paragraphs>
  <Slides>39</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Noto Sans Symbols</vt:lpstr>
      <vt:lpstr>Times</vt:lpstr>
      <vt:lpstr>Times New Roman</vt:lpstr>
      <vt:lpstr>Ass_01_2020</vt:lpstr>
      <vt:lpstr>Java Programming  </vt:lpstr>
      <vt:lpstr>Write a Java Program to showcase classes, object creation, methods, constructors, access specifiers. </vt:lpstr>
      <vt:lpstr>Problem statement for Lab 1</vt:lpstr>
      <vt:lpstr>Java Hello World program</vt:lpstr>
      <vt:lpstr>Steps to run program through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Programming-The General Form of Class </vt:lpstr>
      <vt:lpstr>General Form of Class contd….</vt:lpstr>
      <vt:lpstr>PowerPoint Presentation</vt:lpstr>
      <vt:lpstr>Example of a Simple Class &amp; object</vt:lpstr>
      <vt:lpstr>Assigning Object Reference Variables</vt:lpstr>
      <vt:lpstr>Program example for classes &amp; object</vt:lpstr>
      <vt:lpstr>PowerPoint Presentation</vt:lpstr>
      <vt:lpstr>Constructors</vt:lpstr>
      <vt:lpstr>Constructor example </vt:lpstr>
      <vt:lpstr>Introducing Methods</vt:lpstr>
      <vt:lpstr>Introduction to Access Control</vt:lpstr>
      <vt:lpstr>PowerPoint Presentation</vt:lpstr>
      <vt:lpstr>Program to demonstrate the difference between public and private </vt:lpstr>
      <vt:lpstr>Adding a Method to the Box Class</vt:lpstr>
      <vt:lpstr>Adding a Method to the Box Class     contd..</vt:lpstr>
      <vt:lpstr>Returning a Value</vt:lpstr>
      <vt:lpstr>Program example returning a Value</vt:lpstr>
      <vt:lpstr>Program example returning a Value          contd…</vt:lpstr>
      <vt:lpstr>Adding a Method That Takes Parameters</vt:lpstr>
      <vt:lpstr>Adding a Method That Takes Parameters   contd..</vt:lpstr>
      <vt:lpstr>PowerPoint Presentation</vt:lpstr>
      <vt:lpstr>OOPs concepts in Java</vt:lpstr>
      <vt:lpstr>Classes and Objects</vt:lpstr>
      <vt:lpstr>Data Abstraction</vt:lpstr>
      <vt:lpstr>Encapsulation</vt:lpstr>
      <vt:lpstr>Inheritance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c:title>
  <dc:creator>Administrator</dc:creator>
  <cp:lastModifiedBy>91985</cp:lastModifiedBy>
  <cp:revision>6</cp:revision>
  <dcterms:created xsi:type="dcterms:W3CDTF">1995-12-27T10:52:51Z</dcterms:created>
  <dcterms:modified xsi:type="dcterms:W3CDTF">2023-03-27T07:06:37Z</dcterms:modified>
</cp:coreProperties>
</file>