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2" r:id="rId55"/>
    <p:sldId id="309" r:id="rId56"/>
    <p:sldId id="310" r:id="rId57"/>
    <p:sldId id="311" r:id="rId58"/>
  </p:sldIdLst>
  <p:sldSz cx="9144000" cy="6858000" type="screen4x3"/>
  <p:notesSz cx="6629400" cy="9753600"/>
  <p:embeddedFontLst>
    <p:embeddedFont>
      <p:font typeface="Caladea" panose="020B0604020202020204" charset="0"/>
      <p:regular r:id="rId60"/>
      <p:bold r:id="rId61"/>
      <p:italic r:id="rId62"/>
      <p:boldItalic r:id="rId63"/>
    </p:embeddedFont>
    <p:embeddedFont>
      <p:font typeface="Calibri" panose="020F0502020204030204" pitchFamily="34" charset="0"/>
      <p:regular r:id="rId64"/>
      <p:bold r:id="rId65"/>
      <p:italic r:id="rId66"/>
      <p:boldItalic r:id="rId67"/>
    </p:embeddedFont>
    <p:embeddedFont>
      <p:font typeface="Consolas" panose="020B0609020204030204" pitchFamily="49" charset="0"/>
      <p:regular r:id="rId68"/>
      <p:bold r:id="rId69"/>
      <p:italic r:id="rId70"/>
      <p:boldItalic r:id="rId71"/>
    </p:embeddedFont>
    <p:embeddedFont>
      <p:font typeface="Inter" panose="020B0604020202020204" charset="0"/>
      <p:regular r:id="rId72"/>
      <p:bold r:id="rId73"/>
    </p:embeddedFont>
    <p:embeddedFont>
      <p:font typeface="Roboto" panose="020B0604020202020204" charset="0"/>
      <p:regular r:id="rId74"/>
      <p:bold r:id="rId75"/>
      <p:italic r:id="rId76"/>
      <p:boldItalic r:id="rId77"/>
    </p:embeddedFont>
    <p:embeddedFont>
      <p:font typeface="Times" panose="02020603050405020304" pitchFamily="18"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hcjjNOm3ydOvmBexh/fcPEXj81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508B99-2A10-4AF6-A192-3AE5B2441FF2}">
  <a:tblStyle styleId="{73508B99-2A10-4AF6-A192-3AE5B2441FF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B08D919-08E2-4102-8904-76ED8B3C58F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font" Target="fonts/font21.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7.fntdata"/><Relationship Id="rId61" Type="http://schemas.openxmlformats.org/officeDocument/2006/relationships/font" Target="fonts/font2.fntdata"/><Relationship Id="rId82"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111" name="Google Shape;111;p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85" name="Google Shape;185;p1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07" name="Google Shape;207;p1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16efbd7da_3_1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16" name="Google Shape;216;g1216efbd7da_3_1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16efbd7da_3_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g1216efbd7da_3_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16efbd7da_3_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32" name="Google Shape;232;g1216efbd7da_3_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239" name="Google Shape;239;p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246" name="Google Shape;246;p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253" name="Google Shape;253;p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360"/>
              </a:spcBef>
              <a:spcAft>
                <a:spcPts val="0"/>
              </a:spcAft>
              <a:buNone/>
            </a:pPr>
            <a:endParaRPr/>
          </a:p>
        </p:txBody>
      </p:sp>
      <p:sp>
        <p:nvSpPr>
          <p:cNvPr id="118" name="Google Shape;118;p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68" name="Google Shape;268;p1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2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0" name="Google Shape;280;p2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86" name="Google Shape;286;p2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294" name="Google Shape;294;p2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0" name="Google Shape;300;p2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2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18" name="Google Shape;318;p2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p2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39" name="Google Shape;339;p2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p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47" name="Google Shape;347;p2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55" name="Google Shape;355;p1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67" name="Google Shape;367;p3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76" name="Google Shape;376;p3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84" name="Google Shape;384;p3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392" name="Google Shape;392;p3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00" name="Google Shape;400;p3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06" name="Google Shape;406;p3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12" name="Google Shape;412;p3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19" name="Google Shape;419;p3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34" name="Google Shape;134;p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28" name="Google Shape;428;p3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9: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35" name="Google Shape;435;p39: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42" name="Google Shape;442;p4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48" name="Google Shape;448;p4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54" name="Google Shape;454;p4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61" name="Google Shape;461;p4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67" name="Google Shape;467;p4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73" name="Google Shape;473;p4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6: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80" name="Google Shape;480;p46: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7: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86" name="Google Shape;486;p47: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42" name="Google Shape;142;p1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8: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494" name="Google Shape;494;p48: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50: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504" name="Google Shape;504;p50: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510" name="Google Shape;510;p51: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517" name="Google Shape;517;p5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524" name="Google Shape;524;p5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533" name="Google Shape;533;p5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541" name="Google Shape;541;p5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0" name="Google Shape;150;p12: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58" name="Google Shape;158;p13: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66" name="Google Shape;166;p14: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360"/>
              </a:spcBef>
              <a:spcAft>
                <a:spcPts val="0"/>
              </a:spcAft>
              <a:buSzPts val="1400"/>
              <a:buNone/>
            </a:pPr>
            <a:endParaRPr/>
          </a:p>
        </p:txBody>
      </p:sp>
      <p:sp>
        <p:nvSpPr>
          <p:cNvPr id="174" name="Google Shape;174;p15:notes"/>
          <p:cNvSpPr>
            <a:spLocks noGrp="1" noRot="1" noChangeAspect="1"/>
          </p:cNvSpPr>
          <p:nvPr>
            <p:ph type="sldImg" idx="2"/>
          </p:nvPr>
        </p:nvSpPr>
        <p:spPr>
          <a:xfrm>
            <a:off x="1028700" y="84455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90"/>
          <p:cNvSpPr txBox="1">
            <a:spLocks noGrp="1"/>
          </p:cNvSpPr>
          <p:nvPr>
            <p:ph type="ctrTitle"/>
          </p:nvPr>
        </p:nvSpPr>
        <p:spPr>
          <a:xfrm>
            <a:off x="685802" y="213043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90"/>
          <p:cNvSpPr txBox="1">
            <a:spLocks noGrp="1"/>
          </p:cNvSpPr>
          <p:nvPr>
            <p:ph type="subTitle" idx="1"/>
          </p:nvPr>
        </p:nvSpPr>
        <p:spPr>
          <a:xfrm>
            <a:off x="1371600" y="3886200"/>
            <a:ext cx="6400801"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80"/>
              </a:spcBef>
              <a:spcAft>
                <a:spcPts val="0"/>
              </a:spcAft>
              <a:buClr>
                <a:srgbClr val="888888"/>
              </a:buClr>
              <a:buSzPts val="2400"/>
              <a:buNone/>
              <a:defRPr>
                <a:solidFill>
                  <a:srgbClr val="888888"/>
                </a:solidFill>
              </a:defRPr>
            </a:lvl1pPr>
            <a:lvl2pPr lvl="1" algn="ctr">
              <a:lnSpc>
                <a:spcPct val="100000"/>
              </a:lnSpc>
              <a:spcBef>
                <a:spcPts val="420"/>
              </a:spcBef>
              <a:spcAft>
                <a:spcPts val="0"/>
              </a:spcAft>
              <a:buClr>
                <a:srgbClr val="888888"/>
              </a:buClr>
              <a:buSzPts val="21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a:endParaRPr/>
          </a:p>
        </p:txBody>
      </p:sp>
      <p:sp>
        <p:nvSpPr>
          <p:cNvPr id="15" name="Google Shape;15;p90"/>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90" descr="Dark gray partial box."/>
          <p:cNvGrpSpPr/>
          <p:nvPr/>
        </p:nvGrpSpPr>
        <p:grpSpPr>
          <a:xfrm>
            <a:off x="741952" y="2362200"/>
            <a:ext cx="7703246" cy="1066802"/>
            <a:chOff x="989012" y="4572000"/>
            <a:chExt cx="10268319" cy="1002032"/>
          </a:xfrm>
        </p:grpSpPr>
        <p:cxnSp>
          <p:nvCxnSpPr>
            <p:cNvPr id="19" name="Google Shape;19;p90"/>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20" name="Google Shape;20;p90"/>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21" name="Google Shape;21;p90"/>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9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97"/>
          <p:cNvSpPr txBox="1">
            <a:spLocks noGrp="1"/>
          </p:cNvSpPr>
          <p:nvPr>
            <p:ph type="body" idx="1"/>
          </p:nvPr>
        </p:nvSpPr>
        <p:spPr>
          <a:xfrm rot="5400000">
            <a:off x="2309021" y="-251613"/>
            <a:ext cx="4525963" cy="82296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9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9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9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98"/>
          <p:cNvSpPr txBox="1">
            <a:spLocks noGrp="1"/>
          </p:cNvSpPr>
          <p:nvPr>
            <p:ph type="title"/>
          </p:nvPr>
        </p:nvSpPr>
        <p:spPr>
          <a:xfrm rot="5400000">
            <a:off x="7285040" y="1828810"/>
            <a:ext cx="5851525" cy="274320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98"/>
          <p:cNvSpPr txBox="1">
            <a:spLocks noGrp="1"/>
          </p:cNvSpPr>
          <p:nvPr>
            <p:ph type="body" idx="1"/>
          </p:nvPr>
        </p:nvSpPr>
        <p:spPr>
          <a:xfrm rot="5400000">
            <a:off x="1722440" y="-838189"/>
            <a:ext cx="5851525"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1" name="Google Shape;101;p9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9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4"/>
        <p:cNvGrpSpPr/>
        <p:nvPr/>
      </p:nvGrpSpPr>
      <p:grpSpPr>
        <a:xfrm>
          <a:off x="0" y="0"/>
          <a:ext cx="0" cy="0"/>
          <a:chOff x="0" y="0"/>
          <a:chExt cx="0" cy="0"/>
        </a:xfrm>
      </p:grpSpPr>
      <p:sp>
        <p:nvSpPr>
          <p:cNvPr id="105" name="Google Shape;105;p9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99"/>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9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9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88"/>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5" name="Google Shape;25;p88" descr="Dark gray partial box."/>
          <p:cNvGrpSpPr/>
          <p:nvPr/>
        </p:nvGrpSpPr>
        <p:grpSpPr>
          <a:xfrm>
            <a:off x="959517" y="313346"/>
            <a:ext cx="7703246" cy="1066802"/>
            <a:chOff x="989012" y="4572000"/>
            <a:chExt cx="10268319" cy="1002032"/>
          </a:xfrm>
        </p:grpSpPr>
        <p:cxnSp>
          <p:nvCxnSpPr>
            <p:cNvPr id="26" name="Google Shape;26;p88"/>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27" name="Google Shape;27;p88"/>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28" name="Google Shape;28;p88"/>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
        <p:nvSpPr>
          <p:cNvPr id="29" name="Google Shape;29;p88"/>
          <p:cNvSpPr/>
          <p:nvPr/>
        </p:nvSpPr>
        <p:spPr>
          <a:xfrm>
            <a:off x="3175" y="6310313"/>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88"/>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88" descr="MIT World Peace University: Courses, Fee, Ranking, Placement ..."/>
          <p:cNvPicPr preferRelativeResize="0"/>
          <p:nvPr/>
        </p:nvPicPr>
        <p:blipFill rotWithShape="1">
          <a:blip r:embed="rId2">
            <a:alphaModFix/>
          </a:blip>
          <a:srcRect/>
          <a:stretch/>
        </p:blipFill>
        <p:spPr>
          <a:xfrm>
            <a:off x="2588" y="0"/>
            <a:ext cx="1140412" cy="11960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4"/>
        <p:cNvGrpSpPr/>
        <p:nvPr/>
      </p:nvGrpSpPr>
      <p:grpSpPr>
        <a:xfrm>
          <a:off x="0" y="0"/>
          <a:ext cx="0" cy="0"/>
          <a:chOff x="0" y="0"/>
          <a:chExt cx="0" cy="0"/>
        </a:xfrm>
      </p:grpSpPr>
      <p:sp>
        <p:nvSpPr>
          <p:cNvPr id="35" name="Google Shape;35;p56"/>
          <p:cNvSpPr txBox="1">
            <a:spLocks noGrp="1"/>
          </p:cNvSpPr>
          <p:nvPr>
            <p:ph type="title"/>
          </p:nvPr>
        </p:nvSpPr>
        <p:spPr>
          <a:xfrm>
            <a:off x="457202" y="274638"/>
            <a:ext cx="8229601" cy="1143000"/>
          </a:xfrm>
          <a:prstGeom prst="rect">
            <a:avLst/>
          </a:prstGeom>
          <a:noFill/>
          <a:ln>
            <a:noFill/>
          </a:ln>
        </p:spPr>
        <p:txBody>
          <a:bodyPr spcFirstLastPara="1" wrap="square" lIns="0" tIns="0" rIns="0" bIns="0" anchor="ctr" anchorCtr="0">
            <a:normAutofit/>
          </a:bodyPr>
          <a:lstStyle>
            <a:lvl1pPr lvl="0" algn="ctr">
              <a:lnSpc>
                <a:spcPct val="100000"/>
              </a:lnSpc>
              <a:spcBef>
                <a:spcPts val="0"/>
              </a:spcBef>
              <a:spcAft>
                <a:spcPts val="0"/>
              </a:spcAft>
              <a:buSzPts val="3300"/>
              <a:buNone/>
              <a:defRPr sz="2700" b="1" i="0">
                <a:solidFill>
                  <a:srgbClr val="001F5F"/>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6"/>
          <p:cNvSpPr txBox="1">
            <a:spLocks noGrp="1"/>
          </p:cNvSpPr>
          <p:nvPr>
            <p:ph type="ftr" idx="11"/>
          </p:nvPr>
        </p:nvSpPr>
        <p:spPr>
          <a:xfrm>
            <a:off x="3124202" y="6356360"/>
            <a:ext cx="2895600" cy="3651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6"/>
          <p:cNvSpPr txBox="1">
            <a:spLocks noGrp="1"/>
          </p:cNvSpPr>
          <p:nvPr>
            <p:ph type="dt" idx="10"/>
          </p:nvPr>
        </p:nvSpPr>
        <p:spPr>
          <a:xfrm>
            <a:off x="457200" y="6356360"/>
            <a:ext cx="2133600"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6"/>
          <p:cNvSpPr txBox="1">
            <a:spLocks noGrp="1"/>
          </p:cNvSpPr>
          <p:nvPr>
            <p:ph type="sldNum" idx="12"/>
          </p:nvPr>
        </p:nvSpPr>
        <p:spPr>
          <a:xfrm>
            <a:off x="6553202" y="6356360"/>
            <a:ext cx="2133600" cy="3651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91"/>
          <p:cNvSpPr txBox="1">
            <a:spLocks noGrp="1"/>
          </p:cNvSpPr>
          <p:nvPr>
            <p:ph type="title"/>
          </p:nvPr>
        </p:nvSpPr>
        <p:spPr>
          <a:xfrm>
            <a:off x="722313" y="440691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000"/>
              <a:buFont typeface="Calibri"/>
              <a:buNone/>
              <a:defRPr sz="3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270"/>
              </a:spcBef>
              <a:spcAft>
                <a:spcPts val="0"/>
              </a:spcAft>
              <a:buClr>
                <a:srgbClr val="888888"/>
              </a:buClr>
              <a:buSzPts val="1350"/>
              <a:buNone/>
              <a:defRPr sz="1350">
                <a:solidFill>
                  <a:srgbClr val="888888"/>
                </a:solidFill>
              </a:defRPr>
            </a:lvl2pPr>
            <a:lvl3pPr marL="1371600" lvl="2" indent="-228600" algn="l">
              <a:lnSpc>
                <a:spcPct val="100000"/>
              </a:lnSpc>
              <a:spcBef>
                <a:spcPts val="240"/>
              </a:spcBef>
              <a:spcAft>
                <a:spcPts val="0"/>
              </a:spcAft>
              <a:buClr>
                <a:srgbClr val="888888"/>
              </a:buClr>
              <a:buSzPts val="1200"/>
              <a:buNone/>
              <a:defRPr sz="1200">
                <a:solidFill>
                  <a:srgbClr val="888888"/>
                </a:solidFill>
              </a:defRPr>
            </a:lvl3pPr>
            <a:lvl4pPr marL="1828800" lvl="3" indent="-228600" algn="l">
              <a:lnSpc>
                <a:spcPct val="100000"/>
              </a:lnSpc>
              <a:spcBef>
                <a:spcPts val="210"/>
              </a:spcBef>
              <a:spcAft>
                <a:spcPts val="0"/>
              </a:spcAft>
              <a:buClr>
                <a:srgbClr val="888888"/>
              </a:buClr>
              <a:buSzPts val="1050"/>
              <a:buNone/>
              <a:defRPr sz="1050">
                <a:solidFill>
                  <a:srgbClr val="888888"/>
                </a:solidFill>
              </a:defRPr>
            </a:lvl4pPr>
            <a:lvl5pPr marL="2286000" lvl="4" indent="-228600" algn="l">
              <a:lnSpc>
                <a:spcPct val="100000"/>
              </a:lnSpc>
              <a:spcBef>
                <a:spcPts val="210"/>
              </a:spcBef>
              <a:spcAft>
                <a:spcPts val="0"/>
              </a:spcAft>
              <a:buClr>
                <a:srgbClr val="888888"/>
              </a:buClr>
              <a:buSzPts val="1050"/>
              <a:buNone/>
              <a:defRPr sz="1050">
                <a:solidFill>
                  <a:srgbClr val="888888"/>
                </a:solidFill>
              </a:defRPr>
            </a:lvl5pPr>
            <a:lvl6pPr marL="2743200" lvl="5" indent="-228600" algn="l">
              <a:lnSpc>
                <a:spcPct val="100000"/>
              </a:lnSpc>
              <a:spcBef>
                <a:spcPts val="210"/>
              </a:spcBef>
              <a:spcAft>
                <a:spcPts val="0"/>
              </a:spcAft>
              <a:buClr>
                <a:srgbClr val="888888"/>
              </a:buClr>
              <a:buSzPts val="1050"/>
              <a:buNone/>
              <a:defRPr sz="1050">
                <a:solidFill>
                  <a:srgbClr val="888888"/>
                </a:solidFill>
              </a:defRPr>
            </a:lvl6pPr>
            <a:lvl7pPr marL="3200400" lvl="6" indent="-228600" algn="l">
              <a:lnSpc>
                <a:spcPct val="100000"/>
              </a:lnSpc>
              <a:spcBef>
                <a:spcPts val="210"/>
              </a:spcBef>
              <a:spcAft>
                <a:spcPts val="0"/>
              </a:spcAft>
              <a:buClr>
                <a:srgbClr val="888888"/>
              </a:buClr>
              <a:buSzPts val="1050"/>
              <a:buNone/>
              <a:defRPr sz="1050">
                <a:solidFill>
                  <a:srgbClr val="888888"/>
                </a:solidFill>
              </a:defRPr>
            </a:lvl7pPr>
            <a:lvl8pPr marL="3657600" lvl="7" indent="-228600" algn="l">
              <a:lnSpc>
                <a:spcPct val="100000"/>
              </a:lnSpc>
              <a:spcBef>
                <a:spcPts val="210"/>
              </a:spcBef>
              <a:spcAft>
                <a:spcPts val="0"/>
              </a:spcAft>
              <a:buClr>
                <a:srgbClr val="888888"/>
              </a:buClr>
              <a:buSzPts val="1050"/>
              <a:buNone/>
              <a:defRPr sz="1050">
                <a:solidFill>
                  <a:srgbClr val="888888"/>
                </a:solidFill>
              </a:defRPr>
            </a:lvl8pPr>
            <a:lvl9pPr marL="4114800" lvl="8" indent="-228600" algn="l">
              <a:lnSpc>
                <a:spcPct val="100000"/>
              </a:lnSpc>
              <a:spcBef>
                <a:spcPts val="210"/>
              </a:spcBef>
              <a:spcAft>
                <a:spcPts val="0"/>
              </a:spcAft>
              <a:buClr>
                <a:srgbClr val="888888"/>
              </a:buClr>
              <a:buSzPts val="1050"/>
              <a:buNone/>
              <a:defRPr sz="1050">
                <a:solidFill>
                  <a:srgbClr val="888888"/>
                </a:solidFill>
              </a:defRPr>
            </a:lvl9pPr>
          </a:lstStyle>
          <a:p>
            <a:endParaRPr/>
          </a:p>
        </p:txBody>
      </p:sp>
      <p:sp>
        <p:nvSpPr>
          <p:cNvPr id="42" name="Google Shape;42;p91"/>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9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2"/>
          <p:cNvSpPr txBox="1">
            <a:spLocks noGrp="1"/>
          </p:cNvSpPr>
          <p:nvPr>
            <p:ph type="body" idx="1"/>
          </p:nvPr>
        </p:nvSpPr>
        <p:spPr>
          <a:xfrm>
            <a:off x="609602" y="1600206"/>
            <a:ext cx="5410200" cy="4525963"/>
          </a:xfrm>
          <a:prstGeom prst="rect">
            <a:avLst/>
          </a:prstGeom>
          <a:noFill/>
          <a:ln>
            <a:noFill/>
          </a:ln>
        </p:spPr>
        <p:txBody>
          <a:bodyPr spcFirstLastPara="1" wrap="square" lIns="91425" tIns="45700" rIns="91425" bIns="45700" anchor="t" anchorCtr="0">
            <a:normAutofit/>
          </a:bodyPr>
          <a:lstStyle>
            <a:lvl1pPr marL="457200" lvl="0" indent="-361950" algn="l">
              <a:lnSpc>
                <a:spcPct val="100000"/>
              </a:lnSpc>
              <a:spcBef>
                <a:spcPts val="420"/>
              </a:spcBef>
              <a:spcAft>
                <a:spcPts val="0"/>
              </a:spcAft>
              <a:buClr>
                <a:schemeClr val="dk1"/>
              </a:buClr>
              <a:buSzPts val="2100"/>
              <a:buChar char="•"/>
              <a:defRPr sz="2100"/>
            </a:lvl1pPr>
            <a:lvl2pPr marL="914400" lvl="1" indent="-342900" algn="l">
              <a:lnSpc>
                <a:spcPct val="100000"/>
              </a:lnSpc>
              <a:spcBef>
                <a:spcPts val="36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4325" algn="l">
              <a:lnSpc>
                <a:spcPct val="100000"/>
              </a:lnSpc>
              <a:spcBef>
                <a:spcPts val="270"/>
              </a:spcBef>
              <a:spcAft>
                <a:spcPts val="0"/>
              </a:spcAft>
              <a:buClr>
                <a:schemeClr val="dk1"/>
              </a:buClr>
              <a:buSzPts val="1350"/>
              <a:buChar char="–"/>
              <a:defRPr sz="1350"/>
            </a:lvl4pPr>
            <a:lvl5pPr marL="2286000" lvl="4" indent="-314325" algn="l">
              <a:lnSpc>
                <a:spcPct val="100000"/>
              </a:lnSpc>
              <a:spcBef>
                <a:spcPts val="270"/>
              </a:spcBef>
              <a:spcAft>
                <a:spcPts val="0"/>
              </a:spcAft>
              <a:buClr>
                <a:schemeClr val="dk1"/>
              </a:buClr>
              <a:buSzPts val="1350"/>
              <a:buChar char="»"/>
              <a:defRPr sz="1350"/>
            </a:lvl5pPr>
            <a:lvl6pPr marL="2743200" lvl="5" indent="-314325" algn="l">
              <a:lnSpc>
                <a:spcPct val="100000"/>
              </a:lnSpc>
              <a:spcBef>
                <a:spcPts val="270"/>
              </a:spcBef>
              <a:spcAft>
                <a:spcPts val="0"/>
              </a:spcAft>
              <a:buClr>
                <a:schemeClr val="dk1"/>
              </a:buClr>
              <a:buSzPts val="1350"/>
              <a:buChar char="•"/>
              <a:defRPr sz="1350"/>
            </a:lvl6pPr>
            <a:lvl7pPr marL="3200400" lvl="6" indent="-314325" algn="l">
              <a:lnSpc>
                <a:spcPct val="100000"/>
              </a:lnSpc>
              <a:spcBef>
                <a:spcPts val="270"/>
              </a:spcBef>
              <a:spcAft>
                <a:spcPts val="0"/>
              </a:spcAft>
              <a:buClr>
                <a:schemeClr val="dk1"/>
              </a:buClr>
              <a:buSzPts val="1350"/>
              <a:buChar char="•"/>
              <a:defRPr sz="1350"/>
            </a:lvl7pPr>
            <a:lvl8pPr marL="3657600" lvl="7" indent="-314325" algn="l">
              <a:lnSpc>
                <a:spcPct val="100000"/>
              </a:lnSpc>
              <a:spcBef>
                <a:spcPts val="270"/>
              </a:spcBef>
              <a:spcAft>
                <a:spcPts val="0"/>
              </a:spcAft>
              <a:buClr>
                <a:schemeClr val="dk1"/>
              </a:buClr>
              <a:buSzPts val="1350"/>
              <a:buChar char="•"/>
              <a:defRPr sz="1350"/>
            </a:lvl8pPr>
            <a:lvl9pPr marL="4114800" lvl="8" indent="-314325" algn="l">
              <a:lnSpc>
                <a:spcPct val="100000"/>
              </a:lnSpc>
              <a:spcBef>
                <a:spcPts val="270"/>
              </a:spcBef>
              <a:spcAft>
                <a:spcPts val="0"/>
              </a:spcAft>
              <a:buClr>
                <a:schemeClr val="dk1"/>
              </a:buClr>
              <a:buSzPts val="1350"/>
              <a:buChar char="•"/>
              <a:defRPr sz="1350"/>
            </a:lvl9pPr>
          </a:lstStyle>
          <a:p>
            <a:endParaRPr/>
          </a:p>
        </p:txBody>
      </p:sp>
      <p:sp>
        <p:nvSpPr>
          <p:cNvPr id="48" name="Google Shape;48;p92"/>
          <p:cNvSpPr txBox="1">
            <a:spLocks noGrp="1"/>
          </p:cNvSpPr>
          <p:nvPr>
            <p:ph type="body" idx="2"/>
          </p:nvPr>
        </p:nvSpPr>
        <p:spPr>
          <a:xfrm>
            <a:off x="6172200" y="1600206"/>
            <a:ext cx="5410200" cy="4525963"/>
          </a:xfrm>
          <a:prstGeom prst="rect">
            <a:avLst/>
          </a:prstGeom>
          <a:noFill/>
          <a:ln>
            <a:noFill/>
          </a:ln>
        </p:spPr>
        <p:txBody>
          <a:bodyPr spcFirstLastPara="1" wrap="square" lIns="91425" tIns="45700" rIns="91425" bIns="45700" anchor="t" anchorCtr="0">
            <a:normAutofit/>
          </a:bodyPr>
          <a:lstStyle>
            <a:lvl1pPr marL="457200" lvl="0" indent="-361950" algn="l">
              <a:lnSpc>
                <a:spcPct val="100000"/>
              </a:lnSpc>
              <a:spcBef>
                <a:spcPts val="420"/>
              </a:spcBef>
              <a:spcAft>
                <a:spcPts val="0"/>
              </a:spcAft>
              <a:buClr>
                <a:schemeClr val="dk1"/>
              </a:buClr>
              <a:buSzPts val="2100"/>
              <a:buChar char="•"/>
              <a:defRPr sz="2100"/>
            </a:lvl1pPr>
            <a:lvl2pPr marL="914400" lvl="1" indent="-342900" algn="l">
              <a:lnSpc>
                <a:spcPct val="100000"/>
              </a:lnSpc>
              <a:spcBef>
                <a:spcPts val="36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4325" algn="l">
              <a:lnSpc>
                <a:spcPct val="100000"/>
              </a:lnSpc>
              <a:spcBef>
                <a:spcPts val="270"/>
              </a:spcBef>
              <a:spcAft>
                <a:spcPts val="0"/>
              </a:spcAft>
              <a:buClr>
                <a:schemeClr val="dk1"/>
              </a:buClr>
              <a:buSzPts val="1350"/>
              <a:buChar char="–"/>
              <a:defRPr sz="1350"/>
            </a:lvl4pPr>
            <a:lvl5pPr marL="2286000" lvl="4" indent="-314325" algn="l">
              <a:lnSpc>
                <a:spcPct val="100000"/>
              </a:lnSpc>
              <a:spcBef>
                <a:spcPts val="270"/>
              </a:spcBef>
              <a:spcAft>
                <a:spcPts val="0"/>
              </a:spcAft>
              <a:buClr>
                <a:schemeClr val="dk1"/>
              </a:buClr>
              <a:buSzPts val="1350"/>
              <a:buChar char="»"/>
              <a:defRPr sz="1350"/>
            </a:lvl5pPr>
            <a:lvl6pPr marL="2743200" lvl="5" indent="-314325" algn="l">
              <a:lnSpc>
                <a:spcPct val="100000"/>
              </a:lnSpc>
              <a:spcBef>
                <a:spcPts val="270"/>
              </a:spcBef>
              <a:spcAft>
                <a:spcPts val="0"/>
              </a:spcAft>
              <a:buClr>
                <a:schemeClr val="dk1"/>
              </a:buClr>
              <a:buSzPts val="1350"/>
              <a:buChar char="•"/>
              <a:defRPr sz="1350"/>
            </a:lvl6pPr>
            <a:lvl7pPr marL="3200400" lvl="6" indent="-314325" algn="l">
              <a:lnSpc>
                <a:spcPct val="100000"/>
              </a:lnSpc>
              <a:spcBef>
                <a:spcPts val="270"/>
              </a:spcBef>
              <a:spcAft>
                <a:spcPts val="0"/>
              </a:spcAft>
              <a:buClr>
                <a:schemeClr val="dk1"/>
              </a:buClr>
              <a:buSzPts val="1350"/>
              <a:buChar char="•"/>
              <a:defRPr sz="1350"/>
            </a:lvl7pPr>
            <a:lvl8pPr marL="3657600" lvl="7" indent="-314325" algn="l">
              <a:lnSpc>
                <a:spcPct val="100000"/>
              </a:lnSpc>
              <a:spcBef>
                <a:spcPts val="270"/>
              </a:spcBef>
              <a:spcAft>
                <a:spcPts val="0"/>
              </a:spcAft>
              <a:buClr>
                <a:schemeClr val="dk1"/>
              </a:buClr>
              <a:buSzPts val="1350"/>
              <a:buChar char="•"/>
              <a:defRPr sz="1350"/>
            </a:lvl8pPr>
            <a:lvl9pPr marL="4114800" lvl="8" indent="-314325" algn="l">
              <a:lnSpc>
                <a:spcPct val="100000"/>
              </a:lnSpc>
              <a:spcBef>
                <a:spcPts val="270"/>
              </a:spcBef>
              <a:spcAft>
                <a:spcPts val="0"/>
              </a:spcAft>
              <a:buClr>
                <a:schemeClr val="dk1"/>
              </a:buClr>
              <a:buSzPts val="1350"/>
              <a:buChar char="•"/>
              <a:defRPr sz="1350"/>
            </a:lvl9pPr>
          </a:lstStyle>
          <a:p>
            <a:endParaRPr/>
          </a:p>
        </p:txBody>
      </p:sp>
      <p:sp>
        <p:nvSpPr>
          <p:cNvPr id="49" name="Google Shape;49;p92"/>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52" name="Google Shape;52;p92" descr="Dark gray partial box."/>
          <p:cNvGrpSpPr/>
          <p:nvPr/>
        </p:nvGrpSpPr>
        <p:grpSpPr>
          <a:xfrm>
            <a:off x="959517" y="313346"/>
            <a:ext cx="7703246" cy="1066802"/>
            <a:chOff x="989012" y="4572000"/>
            <a:chExt cx="10268319" cy="1002032"/>
          </a:xfrm>
        </p:grpSpPr>
        <p:cxnSp>
          <p:nvCxnSpPr>
            <p:cNvPr id="53" name="Google Shape;53;p92"/>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54" name="Google Shape;54;p92"/>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55" name="Google Shape;55;p92"/>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3"/>
          <p:cNvSpPr txBox="1">
            <a:spLocks noGrp="1"/>
          </p:cNvSpPr>
          <p:nvPr>
            <p:ph type="body" idx="1"/>
          </p:nvPr>
        </p:nvSpPr>
        <p:spPr>
          <a:xfrm>
            <a:off x="457203"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6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270"/>
              </a:spcBef>
              <a:spcAft>
                <a:spcPts val="0"/>
              </a:spcAft>
              <a:buClr>
                <a:schemeClr val="dk1"/>
              </a:buClr>
              <a:buSzPts val="1350"/>
              <a:buNone/>
              <a:defRPr sz="1350" b="1"/>
            </a:lvl3pPr>
            <a:lvl4pPr marL="1828800" lvl="3" indent="-228600" algn="l">
              <a:lnSpc>
                <a:spcPct val="100000"/>
              </a:lnSpc>
              <a:spcBef>
                <a:spcPts val="240"/>
              </a:spcBef>
              <a:spcAft>
                <a:spcPts val="0"/>
              </a:spcAft>
              <a:buClr>
                <a:schemeClr val="dk1"/>
              </a:buClr>
              <a:buSzPts val="1200"/>
              <a:buNone/>
              <a:defRPr sz="1200" b="1"/>
            </a:lvl4pPr>
            <a:lvl5pPr marL="2286000" lvl="4" indent="-228600" algn="l">
              <a:lnSpc>
                <a:spcPct val="100000"/>
              </a:lnSpc>
              <a:spcBef>
                <a:spcPts val="240"/>
              </a:spcBef>
              <a:spcAft>
                <a:spcPts val="0"/>
              </a:spcAft>
              <a:buClr>
                <a:schemeClr val="dk1"/>
              </a:buClr>
              <a:buSzPts val="1200"/>
              <a:buNone/>
              <a:defRPr sz="1200" b="1"/>
            </a:lvl5pPr>
            <a:lvl6pPr marL="2743200" lvl="5" indent="-228600" algn="l">
              <a:lnSpc>
                <a:spcPct val="100000"/>
              </a:lnSpc>
              <a:spcBef>
                <a:spcPts val="24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59" name="Google Shape;59;p93"/>
          <p:cNvSpPr txBox="1">
            <a:spLocks noGrp="1"/>
          </p:cNvSpPr>
          <p:nvPr>
            <p:ph type="body" idx="2"/>
          </p:nvPr>
        </p:nvSpPr>
        <p:spPr>
          <a:xfrm>
            <a:off x="457203" y="2174875"/>
            <a:ext cx="4040188" cy="39512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4325" algn="l">
              <a:lnSpc>
                <a:spcPct val="100000"/>
              </a:lnSpc>
              <a:spcBef>
                <a:spcPts val="270"/>
              </a:spcBef>
              <a:spcAft>
                <a:spcPts val="0"/>
              </a:spcAft>
              <a:buClr>
                <a:schemeClr val="dk1"/>
              </a:buClr>
              <a:buSzPts val="1350"/>
              <a:buChar char="•"/>
              <a:defRPr sz="1350"/>
            </a:lvl3pPr>
            <a:lvl4pPr marL="1828800" lvl="3" indent="-304800" algn="l">
              <a:lnSpc>
                <a:spcPct val="100000"/>
              </a:lnSpc>
              <a:spcBef>
                <a:spcPts val="240"/>
              </a:spcBef>
              <a:spcAft>
                <a:spcPts val="0"/>
              </a:spcAft>
              <a:buClr>
                <a:schemeClr val="dk1"/>
              </a:buClr>
              <a:buSzPts val="1200"/>
              <a:buChar char="–"/>
              <a:defRPr sz="1200"/>
            </a:lvl4pPr>
            <a:lvl5pPr marL="2286000" lvl="4" indent="-304800" algn="l">
              <a:lnSpc>
                <a:spcPct val="100000"/>
              </a:lnSpc>
              <a:spcBef>
                <a:spcPts val="240"/>
              </a:spcBef>
              <a:spcAft>
                <a:spcPts val="0"/>
              </a:spcAft>
              <a:buClr>
                <a:schemeClr val="dk1"/>
              </a:buClr>
              <a:buSzPts val="1200"/>
              <a:buChar char="»"/>
              <a:defRPr sz="1200"/>
            </a:lvl5pPr>
            <a:lvl6pPr marL="2743200" lvl="5" indent="-304800" algn="l">
              <a:lnSpc>
                <a:spcPct val="100000"/>
              </a:lnSpc>
              <a:spcBef>
                <a:spcPts val="24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60" name="Google Shape;60;p93"/>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36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270"/>
              </a:spcBef>
              <a:spcAft>
                <a:spcPts val="0"/>
              </a:spcAft>
              <a:buClr>
                <a:schemeClr val="dk1"/>
              </a:buClr>
              <a:buSzPts val="1350"/>
              <a:buNone/>
              <a:defRPr sz="1350" b="1"/>
            </a:lvl3pPr>
            <a:lvl4pPr marL="1828800" lvl="3" indent="-228600" algn="l">
              <a:lnSpc>
                <a:spcPct val="100000"/>
              </a:lnSpc>
              <a:spcBef>
                <a:spcPts val="240"/>
              </a:spcBef>
              <a:spcAft>
                <a:spcPts val="0"/>
              </a:spcAft>
              <a:buClr>
                <a:schemeClr val="dk1"/>
              </a:buClr>
              <a:buSzPts val="1200"/>
              <a:buNone/>
              <a:defRPr sz="1200" b="1"/>
            </a:lvl4pPr>
            <a:lvl5pPr marL="2286000" lvl="4" indent="-228600" algn="l">
              <a:lnSpc>
                <a:spcPct val="100000"/>
              </a:lnSpc>
              <a:spcBef>
                <a:spcPts val="240"/>
              </a:spcBef>
              <a:spcAft>
                <a:spcPts val="0"/>
              </a:spcAft>
              <a:buClr>
                <a:schemeClr val="dk1"/>
              </a:buClr>
              <a:buSzPts val="1200"/>
              <a:buNone/>
              <a:defRPr sz="1200" b="1"/>
            </a:lvl5pPr>
            <a:lvl6pPr marL="2743200" lvl="5" indent="-228600" algn="l">
              <a:lnSpc>
                <a:spcPct val="100000"/>
              </a:lnSpc>
              <a:spcBef>
                <a:spcPts val="240"/>
              </a:spcBef>
              <a:spcAft>
                <a:spcPts val="0"/>
              </a:spcAft>
              <a:buClr>
                <a:schemeClr val="dk1"/>
              </a:buClr>
              <a:buSzPts val="1200"/>
              <a:buNone/>
              <a:defRPr sz="1200" b="1"/>
            </a:lvl6pPr>
            <a:lvl7pPr marL="3200400" lvl="6" indent="-228600" algn="l">
              <a:lnSpc>
                <a:spcPct val="100000"/>
              </a:lnSpc>
              <a:spcBef>
                <a:spcPts val="240"/>
              </a:spcBef>
              <a:spcAft>
                <a:spcPts val="0"/>
              </a:spcAft>
              <a:buClr>
                <a:schemeClr val="dk1"/>
              </a:buClr>
              <a:buSzPts val="1200"/>
              <a:buNone/>
              <a:defRPr sz="1200" b="1"/>
            </a:lvl7pPr>
            <a:lvl8pPr marL="3657600" lvl="7" indent="-228600" algn="l">
              <a:lnSpc>
                <a:spcPct val="100000"/>
              </a:lnSpc>
              <a:spcBef>
                <a:spcPts val="240"/>
              </a:spcBef>
              <a:spcAft>
                <a:spcPts val="0"/>
              </a:spcAft>
              <a:buClr>
                <a:schemeClr val="dk1"/>
              </a:buClr>
              <a:buSzPts val="1200"/>
              <a:buNone/>
              <a:defRPr sz="1200" b="1"/>
            </a:lvl8pPr>
            <a:lvl9pPr marL="4114800" lvl="8" indent="-228600" algn="l">
              <a:lnSpc>
                <a:spcPct val="100000"/>
              </a:lnSpc>
              <a:spcBef>
                <a:spcPts val="240"/>
              </a:spcBef>
              <a:spcAft>
                <a:spcPts val="0"/>
              </a:spcAft>
              <a:buClr>
                <a:schemeClr val="dk1"/>
              </a:buClr>
              <a:buSzPts val="1200"/>
              <a:buNone/>
              <a:defRPr sz="1200" b="1"/>
            </a:lvl9pPr>
          </a:lstStyle>
          <a:p>
            <a:endParaRPr/>
          </a:p>
        </p:txBody>
      </p:sp>
      <p:sp>
        <p:nvSpPr>
          <p:cNvPr id="61" name="Google Shape;61;p93"/>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4325" algn="l">
              <a:lnSpc>
                <a:spcPct val="100000"/>
              </a:lnSpc>
              <a:spcBef>
                <a:spcPts val="270"/>
              </a:spcBef>
              <a:spcAft>
                <a:spcPts val="0"/>
              </a:spcAft>
              <a:buClr>
                <a:schemeClr val="dk1"/>
              </a:buClr>
              <a:buSzPts val="1350"/>
              <a:buChar char="•"/>
              <a:defRPr sz="1350"/>
            </a:lvl3pPr>
            <a:lvl4pPr marL="1828800" lvl="3" indent="-304800" algn="l">
              <a:lnSpc>
                <a:spcPct val="100000"/>
              </a:lnSpc>
              <a:spcBef>
                <a:spcPts val="240"/>
              </a:spcBef>
              <a:spcAft>
                <a:spcPts val="0"/>
              </a:spcAft>
              <a:buClr>
                <a:schemeClr val="dk1"/>
              </a:buClr>
              <a:buSzPts val="1200"/>
              <a:buChar char="–"/>
              <a:defRPr sz="1200"/>
            </a:lvl4pPr>
            <a:lvl5pPr marL="2286000" lvl="4" indent="-304800" algn="l">
              <a:lnSpc>
                <a:spcPct val="100000"/>
              </a:lnSpc>
              <a:spcBef>
                <a:spcPts val="240"/>
              </a:spcBef>
              <a:spcAft>
                <a:spcPts val="0"/>
              </a:spcAft>
              <a:buClr>
                <a:schemeClr val="dk1"/>
              </a:buClr>
              <a:buSzPts val="1200"/>
              <a:buChar char="»"/>
              <a:defRPr sz="1200"/>
            </a:lvl5pPr>
            <a:lvl6pPr marL="2743200" lvl="5" indent="-304800" algn="l">
              <a:lnSpc>
                <a:spcPct val="100000"/>
              </a:lnSpc>
              <a:spcBef>
                <a:spcPts val="240"/>
              </a:spcBef>
              <a:spcAft>
                <a:spcPts val="0"/>
              </a:spcAft>
              <a:buClr>
                <a:schemeClr val="dk1"/>
              </a:buClr>
              <a:buSzPts val="1200"/>
              <a:buChar char="•"/>
              <a:defRPr sz="1200"/>
            </a:lvl6pPr>
            <a:lvl7pPr marL="3200400" lvl="6" indent="-304800" algn="l">
              <a:lnSpc>
                <a:spcPct val="100000"/>
              </a:lnSpc>
              <a:spcBef>
                <a:spcPts val="240"/>
              </a:spcBef>
              <a:spcAft>
                <a:spcPts val="0"/>
              </a:spcAft>
              <a:buClr>
                <a:schemeClr val="dk1"/>
              </a:buClr>
              <a:buSzPts val="1200"/>
              <a:buChar char="•"/>
              <a:defRPr sz="1200"/>
            </a:lvl7pPr>
            <a:lvl8pPr marL="3657600" lvl="7" indent="-304800" algn="l">
              <a:lnSpc>
                <a:spcPct val="100000"/>
              </a:lnSpc>
              <a:spcBef>
                <a:spcPts val="240"/>
              </a:spcBef>
              <a:spcAft>
                <a:spcPts val="0"/>
              </a:spcAft>
              <a:buClr>
                <a:schemeClr val="dk1"/>
              </a:buClr>
              <a:buSzPts val="1200"/>
              <a:buChar char="•"/>
              <a:defRPr sz="1200"/>
            </a:lvl8pPr>
            <a:lvl9pPr marL="4114800" lvl="8" indent="-304800" algn="l">
              <a:lnSpc>
                <a:spcPct val="100000"/>
              </a:lnSpc>
              <a:spcBef>
                <a:spcPts val="240"/>
              </a:spcBef>
              <a:spcAft>
                <a:spcPts val="0"/>
              </a:spcAft>
              <a:buClr>
                <a:schemeClr val="dk1"/>
              </a:buClr>
              <a:buSzPts val="1200"/>
              <a:buChar char="•"/>
              <a:defRPr sz="1200"/>
            </a:lvl9pPr>
          </a:lstStyle>
          <a:p>
            <a:endParaRPr/>
          </a:p>
        </p:txBody>
      </p:sp>
      <p:sp>
        <p:nvSpPr>
          <p:cNvPr id="62" name="Google Shape;62;p93"/>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93" descr="Dark gray partial box."/>
          <p:cNvGrpSpPr/>
          <p:nvPr/>
        </p:nvGrpSpPr>
        <p:grpSpPr>
          <a:xfrm>
            <a:off x="959517" y="313346"/>
            <a:ext cx="7703246" cy="1066802"/>
            <a:chOff x="989012" y="4572000"/>
            <a:chExt cx="10268319" cy="1002032"/>
          </a:xfrm>
        </p:grpSpPr>
        <p:cxnSp>
          <p:nvCxnSpPr>
            <p:cNvPr id="66" name="Google Shape;66;p93"/>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67" name="Google Shape;67;p93"/>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68" name="Google Shape;68;p93"/>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9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4"/>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grpSp>
        <p:nvGrpSpPr>
          <p:cNvPr id="74" name="Google Shape;74;p94" descr="Dark gray partial box."/>
          <p:cNvGrpSpPr/>
          <p:nvPr/>
        </p:nvGrpSpPr>
        <p:grpSpPr>
          <a:xfrm>
            <a:off x="959517" y="313346"/>
            <a:ext cx="7703246" cy="1066802"/>
            <a:chOff x="989012" y="4572000"/>
            <a:chExt cx="10268319" cy="1002032"/>
          </a:xfrm>
        </p:grpSpPr>
        <p:cxnSp>
          <p:nvCxnSpPr>
            <p:cNvPr id="75" name="Google Shape;75;p94"/>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76" name="Google Shape;76;p94"/>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77" name="Google Shape;77;p94"/>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95"/>
          <p:cNvSpPr txBox="1">
            <a:spLocks noGrp="1"/>
          </p:cNvSpPr>
          <p:nvPr>
            <p:ph type="title"/>
          </p:nvPr>
        </p:nvSpPr>
        <p:spPr>
          <a:xfrm>
            <a:off x="457202"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5"/>
          <p:cNvSpPr txBox="1">
            <a:spLocks noGrp="1"/>
          </p:cNvSpPr>
          <p:nvPr>
            <p:ph type="body" idx="1"/>
          </p:nvPr>
        </p:nvSpPr>
        <p:spPr>
          <a:xfrm>
            <a:off x="3575050" y="273060"/>
            <a:ext cx="5111750" cy="5853113"/>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61950" algn="l">
              <a:lnSpc>
                <a:spcPct val="100000"/>
              </a:lnSpc>
              <a:spcBef>
                <a:spcPts val="420"/>
              </a:spcBef>
              <a:spcAft>
                <a:spcPts val="0"/>
              </a:spcAft>
              <a:buClr>
                <a:schemeClr val="dk1"/>
              </a:buClr>
              <a:buSzPts val="2100"/>
              <a:buChar char="–"/>
              <a:defRPr sz="2100"/>
            </a:lvl2pPr>
            <a:lvl3pPr marL="1371600" lvl="2" indent="-342900" algn="l">
              <a:lnSpc>
                <a:spcPct val="100000"/>
              </a:lnSpc>
              <a:spcBef>
                <a:spcPts val="36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81" name="Google Shape;81;p95"/>
          <p:cNvSpPr txBox="1">
            <a:spLocks noGrp="1"/>
          </p:cNvSpPr>
          <p:nvPr>
            <p:ph type="body" idx="2"/>
          </p:nvPr>
        </p:nvSpPr>
        <p:spPr>
          <a:xfrm>
            <a:off x="457202" y="1435103"/>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82" name="Google Shape;82;p95"/>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9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96"/>
          <p:cNvSpPr txBox="1">
            <a:spLocks noGrp="1"/>
          </p:cNvSpPr>
          <p:nvPr>
            <p:ph type="title"/>
          </p:nvPr>
        </p:nvSpPr>
        <p:spPr>
          <a:xfrm>
            <a:off x="1792290"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96"/>
          <p:cNvSpPr>
            <a:spLocks noGrp="1"/>
          </p:cNvSpPr>
          <p:nvPr>
            <p:ph type="pic" idx="2"/>
          </p:nvPr>
        </p:nvSpPr>
        <p:spPr>
          <a:xfrm>
            <a:off x="1792290" y="612775"/>
            <a:ext cx="5486400" cy="4114800"/>
          </a:xfrm>
          <a:prstGeom prst="rect">
            <a:avLst/>
          </a:prstGeom>
          <a:noFill/>
          <a:ln>
            <a:noFill/>
          </a:ln>
        </p:spPr>
      </p:sp>
      <p:sp>
        <p:nvSpPr>
          <p:cNvPr id="88" name="Google Shape;88;p96"/>
          <p:cNvSpPr txBox="1">
            <a:spLocks noGrp="1"/>
          </p:cNvSpPr>
          <p:nvPr>
            <p:ph type="body" idx="1"/>
          </p:nvPr>
        </p:nvSpPr>
        <p:spPr>
          <a:xfrm>
            <a:off x="1792290"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10"/>
              </a:spcBef>
              <a:spcAft>
                <a:spcPts val="0"/>
              </a:spcAft>
              <a:buClr>
                <a:schemeClr val="dk1"/>
              </a:buClr>
              <a:buSzPts val="1050"/>
              <a:buNone/>
              <a:defRPr sz="1050"/>
            </a:lvl1pPr>
            <a:lvl2pPr marL="914400" lvl="1" indent="-228600" algn="l">
              <a:lnSpc>
                <a:spcPct val="100000"/>
              </a:lnSpc>
              <a:spcBef>
                <a:spcPts val="180"/>
              </a:spcBef>
              <a:spcAft>
                <a:spcPts val="0"/>
              </a:spcAft>
              <a:buClr>
                <a:schemeClr val="dk1"/>
              </a:buClr>
              <a:buSzPts val="900"/>
              <a:buNone/>
              <a:defRPr sz="900"/>
            </a:lvl2pPr>
            <a:lvl3pPr marL="1371600" lvl="2" indent="-228600" algn="l">
              <a:lnSpc>
                <a:spcPct val="100000"/>
              </a:lnSpc>
              <a:spcBef>
                <a:spcPts val="150"/>
              </a:spcBef>
              <a:spcAft>
                <a:spcPts val="0"/>
              </a:spcAft>
              <a:buClr>
                <a:schemeClr val="dk1"/>
              </a:buClr>
              <a:buSzPts val="750"/>
              <a:buNone/>
              <a:defRPr sz="750"/>
            </a:lvl3pPr>
            <a:lvl4pPr marL="1828800" lvl="3" indent="-228600" algn="l">
              <a:lnSpc>
                <a:spcPct val="100000"/>
              </a:lnSpc>
              <a:spcBef>
                <a:spcPts val="135"/>
              </a:spcBef>
              <a:spcAft>
                <a:spcPts val="0"/>
              </a:spcAft>
              <a:buClr>
                <a:schemeClr val="dk1"/>
              </a:buClr>
              <a:buSzPts val="675"/>
              <a:buNone/>
              <a:defRPr sz="675"/>
            </a:lvl4pPr>
            <a:lvl5pPr marL="2286000" lvl="4" indent="-228600" algn="l">
              <a:lnSpc>
                <a:spcPct val="100000"/>
              </a:lnSpc>
              <a:spcBef>
                <a:spcPts val="135"/>
              </a:spcBef>
              <a:spcAft>
                <a:spcPts val="0"/>
              </a:spcAft>
              <a:buClr>
                <a:schemeClr val="dk1"/>
              </a:buClr>
              <a:buSzPts val="675"/>
              <a:buNone/>
              <a:defRPr sz="675"/>
            </a:lvl5pPr>
            <a:lvl6pPr marL="2743200" lvl="5" indent="-228600" algn="l">
              <a:lnSpc>
                <a:spcPct val="100000"/>
              </a:lnSpc>
              <a:spcBef>
                <a:spcPts val="135"/>
              </a:spcBef>
              <a:spcAft>
                <a:spcPts val="0"/>
              </a:spcAft>
              <a:buClr>
                <a:schemeClr val="dk1"/>
              </a:buClr>
              <a:buSzPts val="675"/>
              <a:buNone/>
              <a:defRPr sz="675"/>
            </a:lvl6pPr>
            <a:lvl7pPr marL="3200400" lvl="6" indent="-228600" algn="l">
              <a:lnSpc>
                <a:spcPct val="100000"/>
              </a:lnSpc>
              <a:spcBef>
                <a:spcPts val="135"/>
              </a:spcBef>
              <a:spcAft>
                <a:spcPts val="0"/>
              </a:spcAft>
              <a:buClr>
                <a:schemeClr val="dk1"/>
              </a:buClr>
              <a:buSzPts val="675"/>
              <a:buNone/>
              <a:defRPr sz="675"/>
            </a:lvl7pPr>
            <a:lvl8pPr marL="3657600" lvl="7" indent="-228600" algn="l">
              <a:lnSpc>
                <a:spcPct val="100000"/>
              </a:lnSpc>
              <a:spcBef>
                <a:spcPts val="135"/>
              </a:spcBef>
              <a:spcAft>
                <a:spcPts val="0"/>
              </a:spcAft>
              <a:buClr>
                <a:schemeClr val="dk1"/>
              </a:buClr>
              <a:buSzPts val="675"/>
              <a:buNone/>
              <a:defRPr sz="675"/>
            </a:lvl8pPr>
            <a:lvl9pPr marL="4114800" lvl="8" indent="-228600" algn="l">
              <a:lnSpc>
                <a:spcPct val="100000"/>
              </a:lnSpc>
              <a:spcBef>
                <a:spcPts val="135"/>
              </a:spcBef>
              <a:spcAft>
                <a:spcPts val="0"/>
              </a:spcAft>
              <a:buClr>
                <a:schemeClr val="dk1"/>
              </a:buClr>
              <a:buSzPts val="675"/>
              <a:buNone/>
              <a:defRPr sz="675"/>
            </a:lvl9pPr>
          </a:lstStyle>
          <a:p>
            <a:endParaRPr/>
          </a:p>
        </p:txBody>
      </p:sp>
      <p:sp>
        <p:nvSpPr>
          <p:cNvPr id="89" name="Google Shape;89;p96"/>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9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9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87"/>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87"/>
          <p:cNvSpPr txBox="1">
            <a:spLocks noGrp="1"/>
          </p:cNvSpPr>
          <p:nvPr>
            <p:ph type="dt" idx="10"/>
          </p:nvPr>
        </p:nvSpPr>
        <p:spPr>
          <a:xfrm>
            <a:off x="457200" y="635636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9" name="Google Shape;9;p8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0" name="Google Shape;10;p8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87" descr="Black and white background Flourence city image."/>
          <p:cNvPicPr preferRelativeResize="0"/>
          <p:nvPr/>
        </p:nvPicPr>
        <p:blipFill rotWithShape="1">
          <a:blip r:embed="rId14">
            <a:alphaModFix amt="10000"/>
          </a:blip>
          <a:srcRect/>
          <a:stretch/>
        </p:blipFill>
        <p:spPr>
          <a:xfrm>
            <a:off x="3" y="0"/>
            <a:ext cx="9144000" cy="68562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java-io-bufferedoutputstream-class-java/" TargetMode="External"/><Relationship Id="rId3" Type="http://schemas.openxmlformats.org/officeDocument/2006/relationships/hyperlink" Target="https://www.geeksforgeeks.org/java-io-bufferedinputstream-class-java/" TargetMode="External"/><Relationship Id="rId7" Type="http://schemas.openxmlformats.org/officeDocument/2006/relationships/hyperlink" Target="https://www.geeksforgeeks.org/java-io-printstream-class-java-set-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geeksforgeeks.org/java-io-inputstream-class-in-java/" TargetMode="External"/><Relationship Id="rId11" Type="http://schemas.openxmlformats.org/officeDocument/2006/relationships/hyperlink" Target="https://www.geeksforgeeks.org/java-io-outputstream-class-java/" TargetMode="External"/><Relationship Id="rId5" Type="http://schemas.openxmlformats.org/officeDocument/2006/relationships/hyperlink" Target="https://www.geeksforgeeks.org/java-io-fileinputstream-class-java/" TargetMode="External"/><Relationship Id="rId10" Type="http://schemas.openxmlformats.org/officeDocument/2006/relationships/hyperlink" Target="https://www.geeksforgeeks.org/creating-a-file-using-fileoutputstream/" TargetMode="External"/><Relationship Id="rId4" Type="http://schemas.openxmlformats.org/officeDocument/2006/relationships/hyperlink" Target="https://www.geeksforgeeks.org/java-io-datainputstream-class-java-set-1/" TargetMode="External"/><Relationship Id="rId9" Type="http://schemas.openxmlformats.org/officeDocument/2006/relationships/hyperlink" Target="https://www.geeksforgeeks.org/dataoutputstream-in-java/"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java-io-writer-class-java/" TargetMode="External"/><Relationship Id="rId3" Type="http://schemas.openxmlformats.org/officeDocument/2006/relationships/hyperlink" Target="https://www.geeksforgeeks.org/java-io-bufferedreader-class-java/" TargetMode="External"/><Relationship Id="rId7" Type="http://schemas.openxmlformats.org/officeDocument/2006/relationships/hyperlink" Target="https://www.geeksforgeeks.org/java-io-printwriter-class-java-set-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geeksforgeeks.org/java-io-reader-class-java/" TargetMode="External"/><Relationship Id="rId5" Type="http://schemas.openxmlformats.org/officeDocument/2006/relationships/hyperlink" Target="https://www.geeksforgeeks.org/java-io-inputstreamreader-class/" TargetMode="External"/><Relationship Id="rId4" Type="http://schemas.openxmlformats.org/officeDocument/2006/relationships/hyperlink" Target="https://www.geeksforgeeks.org/file-handling-java-using-filewriter-filereader/" TargetMode="External"/><Relationship Id="rId9" Type="http://schemas.openxmlformats.org/officeDocument/2006/relationships/hyperlink" Target="https://www.geeksforgeeks.org/io-bufferedwriter-class-methods-jav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ctrTitle"/>
          </p:nvPr>
        </p:nvSpPr>
        <p:spPr>
          <a:xfrm>
            <a:off x="685802" y="2130435"/>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Input /Output and Exception handling in Java</a:t>
            </a:r>
            <a:endParaRPr/>
          </a:p>
        </p:txBody>
      </p:sp>
      <p:sp>
        <p:nvSpPr>
          <p:cNvPr id="114" name="Google Shape;114;p1"/>
          <p:cNvSpPr txBox="1">
            <a:spLocks noGrp="1"/>
          </p:cNvSpPr>
          <p:nvPr>
            <p:ph type="subTitle" idx="1"/>
          </p:nvPr>
        </p:nvSpPr>
        <p:spPr>
          <a:xfrm>
            <a:off x="1371600" y="3886200"/>
            <a:ext cx="6400801" cy="1752600"/>
          </a:xfrm>
          <a:prstGeom prst="rect">
            <a:avLst/>
          </a:prstGeom>
          <a:noFill/>
          <a:ln>
            <a:noFill/>
          </a:ln>
        </p:spPr>
        <p:txBody>
          <a:bodyPr spcFirstLastPara="1" wrap="square" lIns="91425" tIns="45700" rIns="91425" bIns="45700" anchor="t" anchorCtr="0">
            <a:normAutofit/>
          </a:bodyPr>
          <a:lstStyle/>
          <a:p>
            <a:pPr marL="457200" lvl="0" indent="-381000" algn="ctr" rtl="0">
              <a:lnSpc>
                <a:spcPct val="100000"/>
              </a:lnSpc>
              <a:spcBef>
                <a:spcPts val="480"/>
              </a:spcBef>
              <a:spcAft>
                <a:spcPts val="0"/>
              </a:spcAft>
              <a:buClr>
                <a:srgbClr val="888888"/>
              </a:buClr>
              <a:buSzPts val="2400"/>
              <a:buNone/>
            </a:pPr>
            <a:endParaRPr/>
          </a:p>
        </p:txBody>
      </p:sp>
      <p:sp>
        <p:nvSpPr>
          <p:cNvPr id="115" name="Google Shape;115;p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457202" y="274638"/>
            <a:ext cx="8503918"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300"/>
              <a:buNone/>
            </a:pPr>
            <a:r>
              <a:rPr lang="en-US" sz="2000"/>
              <a:t>Java Program illustrating that can read a file in a human-readable</a:t>
            </a:r>
            <a:br>
              <a:rPr lang="en-US" sz="2000"/>
            </a:br>
            <a:r>
              <a:rPr lang="en-US" sz="2000"/>
              <a:t> format using FileReader</a:t>
            </a:r>
            <a:endParaRPr sz="2000"/>
          </a:p>
        </p:txBody>
      </p:sp>
      <p:sp>
        <p:nvSpPr>
          <p:cNvPr id="188" name="Google Shape;188;p16"/>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89" name="Google Shape;189;p1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10</a:t>
            </a:fld>
            <a:endParaRPr>
              <a:solidFill>
                <a:schemeClr val="lt1"/>
              </a:solidFill>
            </a:endParaRPr>
          </a:p>
        </p:txBody>
      </p:sp>
      <p:sp>
        <p:nvSpPr>
          <p:cNvPr id="190" name="Google Shape;190;p16"/>
          <p:cNvSpPr txBox="1">
            <a:spLocks noGrp="1"/>
          </p:cNvSpPr>
          <p:nvPr>
            <p:ph type="body" idx="1"/>
          </p:nvPr>
        </p:nvSpPr>
        <p:spPr>
          <a:xfrm>
            <a:off x="243371" y="1412550"/>
            <a:ext cx="4305300" cy="4032900"/>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6699"/>
              </a:buClr>
              <a:buSzPts val="1400"/>
              <a:buFont typeface="Arial"/>
              <a:buNone/>
            </a:pPr>
            <a:r>
              <a:rPr lang="en-US" sz="1400" b="1" i="0" u="none" strike="noStrike" cap="none">
                <a:solidFill>
                  <a:srgbClr val="006699"/>
                </a:solidFill>
                <a:latin typeface="Consolas"/>
                <a:ea typeface="Consolas"/>
                <a:cs typeface="Consolas"/>
                <a:sym typeface="Consolas"/>
              </a:rPr>
              <a:t>import</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java.io.*;</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6699"/>
              </a:buClr>
              <a:buSzPts val="1400"/>
              <a:buFont typeface="Arial"/>
              <a:buNone/>
            </a:pPr>
            <a:r>
              <a:rPr lang="en-US" sz="1400" b="1" i="0" u="none" strike="noStrike" cap="none">
                <a:solidFill>
                  <a:srgbClr val="006699"/>
                </a:solidFill>
                <a:latin typeface="Consolas"/>
                <a:ea typeface="Consolas"/>
                <a:cs typeface="Consolas"/>
                <a:sym typeface="Consolas"/>
              </a:rPr>
              <a:t>public</a:t>
            </a:r>
            <a:r>
              <a:rPr lang="en-US" sz="10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class</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GfG {</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public</a:t>
            </a:r>
            <a:r>
              <a:rPr lang="en-US" sz="10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static</a:t>
            </a:r>
            <a:r>
              <a:rPr lang="en-US" sz="10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void</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main(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String[] args) </a:t>
            </a:r>
            <a:r>
              <a:rPr lang="en-US" sz="1400" b="1" i="0" u="none" strike="noStrike" cap="none">
                <a:solidFill>
                  <a:srgbClr val="006699"/>
                </a:solidFill>
                <a:latin typeface="Consolas"/>
                <a:ea typeface="Consolas"/>
                <a:cs typeface="Consolas"/>
                <a:sym typeface="Consolas"/>
              </a:rPr>
              <a:t>throws</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IOException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FileReader sourceStream = </a:t>
            </a:r>
            <a:r>
              <a:rPr lang="en-US" sz="1400" b="1" i="0" u="none" strike="noStrike" cap="none">
                <a:solidFill>
                  <a:srgbClr val="006699"/>
                </a:solidFill>
                <a:latin typeface="Consolas"/>
                <a:ea typeface="Consolas"/>
                <a:cs typeface="Consolas"/>
                <a:sym typeface="Consolas"/>
              </a:rPr>
              <a:t>null</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try</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sourceStream</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new</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FileReader(</a:t>
            </a:r>
            <a:r>
              <a:rPr lang="en-US" sz="1400" b="0" i="0" u="none" strike="noStrike" cap="none">
                <a:solidFill>
                  <a:srgbClr val="0000FF"/>
                </a:solidFill>
                <a:latin typeface="Consolas"/>
                <a:ea typeface="Consolas"/>
                <a:cs typeface="Consolas"/>
                <a:sym typeface="Consolas"/>
              </a:rPr>
              <a:t>"D</a:t>
            </a:r>
            <a:r>
              <a:rPr lang="en-US" sz="1400">
                <a:solidFill>
                  <a:srgbClr val="0000FF"/>
                </a:solidFill>
                <a:latin typeface="Consolas"/>
                <a:ea typeface="Consolas"/>
                <a:cs typeface="Consolas"/>
                <a:sym typeface="Consolas"/>
              </a:rPr>
              <a:t>:sourcefile</a:t>
            </a:r>
            <a:r>
              <a:rPr lang="en-US" sz="1400" b="0" i="0" u="none" strike="noStrike" cap="none">
                <a:solidFill>
                  <a:srgbClr val="0000FF"/>
                </a:solidFill>
                <a:latin typeface="Consolas"/>
                <a:ea typeface="Consolas"/>
                <a:cs typeface="Consolas"/>
                <a:sym typeface="Consolas"/>
              </a:rPr>
              <a:t>.txt"</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000" b="0" i="0" u="none" strike="noStrike" cap="none">
                <a:solidFill>
                  <a:srgbClr val="273239"/>
                </a:solidFill>
                <a:latin typeface="Consolas"/>
                <a:ea typeface="Consolas"/>
                <a:cs typeface="Consolas"/>
                <a:sym typeface="Consolas"/>
              </a:rPr>
              <a:t> </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8200"/>
                </a:solidFill>
                <a:latin typeface="Consolas"/>
                <a:ea typeface="Consolas"/>
                <a:cs typeface="Consolas"/>
                <a:sym typeface="Consolas"/>
              </a:rPr>
              <a:t>// Reading sourcefile and</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8200"/>
                </a:solidFill>
                <a:latin typeface="Consolas"/>
                <a:ea typeface="Consolas"/>
                <a:cs typeface="Consolas"/>
                <a:sym typeface="Consolas"/>
              </a:rPr>
              <a:t>// writing content to target file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8200"/>
                </a:solidFill>
                <a:latin typeface="Consolas"/>
                <a:ea typeface="Consolas"/>
                <a:cs typeface="Consolas"/>
                <a:sym typeface="Consolas"/>
              </a:rPr>
              <a:t>// character by character.</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int</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temp;</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endParaRPr sz="2400" b="0" i="0" u="none" strike="noStrike" cap="none">
              <a:solidFill>
                <a:schemeClr val="dk1"/>
              </a:solidFill>
              <a:latin typeface="Arial"/>
              <a:ea typeface="Arial"/>
              <a:cs typeface="Arial"/>
              <a:sym typeface="Arial"/>
            </a:endParaRPr>
          </a:p>
        </p:txBody>
      </p:sp>
      <p:sp>
        <p:nvSpPr>
          <p:cNvPr id="191" name="Google Shape;191;p16"/>
          <p:cNvSpPr txBox="1"/>
          <p:nvPr/>
        </p:nvSpPr>
        <p:spPr>
          <a:xfrm>
            <a:off x="4431300" y="1495169"/>
            <a:ext cx="4712700" cy="3016210"/>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6699"/>
              </a:buClr>
              <a:buSzPts val="1400"/>
              <a:buFont typeface="Arial"/>
              <a:buNone/>
            </a:pPr>
            <a:r>
              <a:rPr lang="en-US" sz="1400" b="1" i="0" u="none" strike="noStrike" cap="none">
                <a:solidFill>
                  <a:srgbClr val="006699"/>
                </a:solidFill>
                <a:latin typeface="Consolas"/>
                <a:ea typeface="Consolas"/>
                <a:cs typeface="Consolas"/>
                <a:sym typeface="Consolas"/>
              </a:rPr>
              <a:t>while</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((temp = sourceStream.read())</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 -</a:t>
            </a:r>
            <a:r>
              <a:rPr lang="en-US" sz="1400" b="0" i="0" u="none" strike="noStrike" cap="none">
                <a:solidFill>
                  <a:srgbClr val="009900"/>
                </a:solidFill>
                <a:latin typeface="Consolas"/>
                <a:ea typeface="Consolas"/>
                <a:cs typeface="Consolas"/>
                <a:sym typeface="Consolas"/>
              </a:rPr>
              <a:t>1</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System.out.println((</a:t>
            </a:r>
            <a:r>
              <a:rPr lang="en-US" sz="1400" b="1" i="0" u="none" strike="noStrike" cap="none">
                <a:solidFill>
                  <a:srgbClr val="006699"/>
                </a:solidFill>
                <a:latin typeface="Consolas"/>
                <a:ea typeface="Consolas"/>
                <a:cs typeface="Consolas"/>
                <a:sym typeface="Consolas"/>
              </a:rPr>
              <a:t>char</a:t>
            </a:r>
            <a:r>
              <a:rPr lang="en-US" sz="1400" b="0" i="0" u="none" strike="noStrike" cap="none">
                <a:solidFill>
                  <a:srgbClr val="000000"/>
                </a:solidFill>
                <a:latin typeface="Consolas"/>
                <a:ea typeface="Consolas"/>
                <a:cs typeface="Consolas"/>
                <a:sym typeface="Consolas"/>
              </a:rPr>
              <a:t>)temp);</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finally</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8200"/>
                </a:solidFill>
                <a:latin typeface="Consolas"/>
                <a:ea typeface="Consolas"/>
                <a:cs typeface="Consolas"/>
                <a:sym typeface="Consolas"/>
              </a:rPr>
              <a:t>// Closing stream as no longer in use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if</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(sourceStream != </a:t>
            </a:r>
            <a:r>
              <a:rPr lang="en-US" sz="1400" b="1" i="0" u="none" strike="noStrike" cap="none">
                <a:solidFill>
                  <a:srgbClr val="006699"/>
                </a:solidFill>
                <a:latin typeface="Consolas"/>
                <a:ea typeface="Consolas"/>
                <a:cs typeface="Consolas"/>
                <a:sym typeface="Consolas"/>
              </a:rPr>
              <a:t>null</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sourceStream.close();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000000"/>
                </a:solidFill>
                <a:latin typeface="Consolas"/>
                <a:ea typeface="Consolas"/>
                <a:cs typeface="Consolas"/>
                <a:sym typeface="Consolas"/>
              </a:rPr>
              <a:t>System.out.println(“Data written”);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nsolas"/>
                <a:ea typeface="Consolas"/>
                <a:cs typeface="Consolas"/>
                <a:sym typeface="Consolas"/>
              </a:rPr>
              <a:t>}</a:t>
            </a:r>
            <a:endParaRPr sz="2400" b="0" i="0" u="none" strike="noStrike" cap="none">
              <a:solidFill>
                <a:schemeClr val="dk1"/>
              </a:solidFill>
              <a:latin typeface="Arial"/>
              <a:ea typeface="Arial"/>
              <a:cs typeface="Arial"/>
              <a:sym typeface="Arial"/>
            </a:endParaRPr>
          </a:p>
        </p:txBody>
      </p:sp>
      <p:sp>
        <p:nvSpPr>
          <p:cNvPr id="192" name="Google Shape;192;p16"/>
          <p:cNvSpPr/>
          <p:nvPr/>
        </p:nvSpPr>
        <p:spPr>
          <a:xfrm>
            <a:off x="195613" y="1412550"/>
            <a:ext cx="4157700" cy="4032000"/>
          </a:xfrm>
          <a:prstGeom prst="rect">
            <a:avLst/>
          </a:prstGeom>
          <a:no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3" name="Google Shape;193;p16"/>
          <p:cNvSpPr/>
          <p:nvPr/>
        </p:nvSpPr>
        <p:spPr>
          <a:xfrm>
            <a:off x="4326430" y="1397755"/>
            <a:ext cx="4712700" cy="3001500"/>
          </a:xfrm>
          <a:prstGeom prst="rect">
            <a:avLst/>
          </a:prstGeom>
          <a:no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4" name="Google Shape;194;p16"/>
          <p:cNvSpPr txBox="1"/>
          <p:nvPr/>
        </p:nvSpPr>
        <p:spPr>
          <a:xfrm>
            <a:off x="5172642" y="4476786"/>
            <a:ext cx="3971358"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G</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o</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o</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d</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m</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o</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r</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n</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i</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n</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g</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urier New"/>
                <a:ea typeface="Courier New"/>
                <a:cs typeface="Courier New"/>
                <a:sym typeface="Courier New"/>
              </a:rPr>
              <a:t> </a:t>
            </a:r>
            <a:endParaRPr sz="1200" b="0" i="0" u="none" strike="noStrike" cap="none">
              <a:solidFill>
                <a:srgbClr val="000000"/>
              </a:solidFill>
              <a:latin typeface="Arial"/>
              <a:ea typeface="Arial"/>
              <a:cs typeface="Arial"/>
              <a:sym typeface="Arial"/>
            </a:endParaRPr>
          </a:p>
        </p:txBody>
      </p:sp>
      <p:sp>
        <p:nvSpPr>
          <p:cNvPr id="195" name="Google Shape;195;p16"/>
          <p:cNvSpPr txBox="1"/>
          <p:nvPr/>
        </p:nvSpPr>
        <p:spPr>
          <a:xfrm>
            <a:off x="6400800" y="4703975"/>
            <a:ext cx="168739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 on console window</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500"/>
                                        <p:tgtEl>
                                          <p:spTgt spid="1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300"/>
              <a:buNone/>
            </a:pPr>
            <a:r>
              <a:rPr lang="en-US" sz="3600">
                <a:solidFill>
                  <a:srgbClr val="273239"/>
                </a:solidFill>
                <a:latin typeface="Arial"/>
                <a:ea typeface="Arial"/>
                <a:cs typeface="Arial"/>
                <a:sym typeface="Arial"/>
              </a:rPr>
              <a:t>List of various </a:t>
            </a:r>
            <a:r>
              <a:rPr lang="en-US" sz="3600" u="sng">
                <a:solidFill>
                  <a:srgbClr val="273239"/>
                </a:solidFill>
                <a:latin typeface="Arial"/>
                <a:ea typeface="Arial"/>
                <a:cs typeface="Arial"/>
                <a:sym typeface="Arial"/>
              </a:rPr>
              <a:t>ByteStream</a:t>
            </a:r>
            <a:r>
              <a:rPr lang="en-US" sz="3600">
                <a:solidFill>
                  <a:srgbClr val="273239"/>
                </a:solidFill>
                <a:latin typeface="Arial"/>
                <a:ea typeface="Arial"/>
                <a:cs typeface="Arial"/>
                <a:sym typeface="Arial"/>
              </a:rPr>
              <a:t> Classes</a:t>
            </a:r>
            <a:endParaRPr/>
          </a:p>
        </p:txBody>
      </p:sp>
      <p:sp>
        <p:nvSpPr>
          <p:cNvPr id="201" name="Google Shape;201;p1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02" name="Google Shape;202;p1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11</a:t>
            </a:fld>
            <a:endParaRPr>
              <a:solidFill>
                <a:schemeClr val="lt1"/>
              </a:solidFill>
            </a:endParaRPr>
          </a:p>
        </p:txBody>
      </p:sp>
      <p:graphicFrame>
        <p:nvGraphicFramePr>
          <p:cNvPr id="203" name="Google Shape;203;p17"/>
          <p:cNvGraphicFramePr/>
          <p:nvPr/>
        </p:nvGraphicFramePr>
        <p:xfrm>
          <a:off x="617275" y="1600200"/>
          <a:ext cx="7909450" cy="4526050"/>
        </p:xfrm>
        <a:graphic>
          <a:graphicData uri="http://schemas.openxmlformats.org/drawingml/2006/table">
            <a:tbl>
              <a:tblPr>
                <a:noFill/>
                <a:tableStyleId>{73508B99-2A10-4AF6-A192-3AE5B2441FF2}</a:tableStyleId>
              </a:tblPr>
              <a:tblGrid>
                <a:gridCol w="3954725">
                  <a:extLst>
                    <a:ext uri="{9D8B030D-6E8A-4147-A177-3AD203B41FA5}">
                      <a16:colId xmlns:a16="http://schemas.microsoft.com/office/drawing/2014/main" val="20000"/>
                    </a:ext>
                  </a:extLst>
                </a:gridCol>
                <a:gridCol w="3954725">
                  <a:extLst>
                    <a:ext uri="{9D8B030D-6E8A-4147-A177-3AD203B41FA5}">
                      <a16:colId xmlns:a16="http://schemas.microsoft.com/office/drawing/2014/main" val="20001"/>
                    </a:ext>
                  </a:extLst>
                </a:gridCol>
              </a:tblGrid>
              <a:tr h="388150">
                <a:tc>
                  <a:txBody>
                    <a:bodyPr/>
                    <a:lstStyle/>
                    <a:p>
                      <a:pPr marL="0" marR="0" lvl="0" indent="0" algn="l" rtl="0">
                        <a:lnSpc>
                          <a:spcPct val="100000"/>
                        </a:lnSpc>
                        <a:spcBef>
                          <a:spcPts val="0"/>
                        </a:spcBef>
                        <a:spcAft>
                          <a:spcPts val="0"/>
                        </a:spcAft>
                        <a:buClr>
                          <a:srgbClr val="000000"/>
                        </a:buClr>
                        <a:buSzPts val="1300"/>
                        <a:buFont typeface="Arial"/>
                        <a:buNone/>
                      </a:pPr>
                      <a:r>
                        <a:rPr lang="en-US" sz="1300" b="0" u="none" strike="noStrike" cap="none"/>
                        <a:t>Stream class</a:t>
                      </a:r>
                      <a:endParaRPr sz="1400" u="none" strike="noStrike" cap="none"/>
                    </a:p>
                  </a:txBody>
                  <a:tcPr marL="91550" marR="91550" marT="91550" marB="91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u="none" strike="noStrike" cap="none"/>
                        <a:t>Description</a:t>
                      </a:r>
                      <a:endParaRPr sz="1400" u="none" strike="noStrike" cap="none"/>
                    </a:p>
                  </a:txBody>
                  <a:tcPr marL="91550" marR="91550" marT="91550" marB="915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3"/>
                        </a:rPr>
                        <a:t>BufferedInputStream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It is used for Buffered Input Stream.</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4"/>
                        </a:rPr>
                        <a:t>DataInputStream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It contains method for reading java standard datatypes.</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5"/>
                        </a:rPr>
                        <a:t>FileInputStream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This is used to reads from a file</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6"/>
                        </a:rPr>
                        <a:t>InputStream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This is an abstract class that describes stream input.</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7"/>
                        </a:rPr>
                        <a:t>PrintStream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This contains the most used print() and println() method</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8"/>
                        </a:rPr>
                        <a:t>BufferedOutputStream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This is used for Buffered Output Stream.</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622500">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9"/>
                        </a:rPr>
                        <a:t>DataOutputStream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This contains method for writing java standard data types.</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10"/>
                        </a:rPr>
                        <a:t>FileOutputStream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This is used to write to a file.</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439425">
                <a:tc>
                  <a:txBody>
                    <a:bodyPr/>
                    <a:lstStyle/>
                    <a:p>
                      <a:pPr marL="0" marR="0" lvl="0" indent="0" algn="l" rtl="0">
                        <a:lnSpc>
                          <a:spcPct val="100000"/>
                        </a:lnSpc>
                        <a:spcBef>
                          <a:spcPts val="0"/>
                        </a:spcBef>
                        <a:spcAft>
                          <a:spcPts val="0"/>
                        </a:spcAft>
                        <a:buClr>
                          <a:srgbClr val="000000"/>
                        </a:buClr>
                        <a:buSzPts val="1200"/>
                        <a:buFont typeface="Arial"/>
                        <a:buNone/>
                      </a:pPr>
                      <a:r>
                        <a:rPr lang="en-US" sz="1200" b="0" u="sng" strike="noStrike" cap="none">
                          <a:solidFill>
                            <a:schemeClr val="hlink"/>
                          </a:solidFill>
                          <a:hlinkClick r:id="rId11"/>
                        </a:rPr>
                        <a:t>OutputStream</a:t>
                      </a:r>
                      <a:endParaRPr sz="1200" b="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This is an abstract class that describe stream output.</a:t>
                      </a:r>
                      <a:endParaRPr sz="1400" u="none" strike="noStrike" cap="none"/>
                    </a:p>
                  </a:txBody>
                  <a:tcPr marL="91550" marR="91550" marT="128150" marB="1281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bl>
          </a:graphicData>
        </a:graphic>
      </p:graphicFrame>
      <p:sp>
        <p:nvSpPr>
          <p:cNvPr id="204" name="Google Shape;204;p17"/>
          <p:cNvSpPr txBox="1">
            <a:spLocks noGrp="1"/>
          </p:cNvSpPr>
          <p:nvPr>
            <p:ph type="body" idx="1"/>
          </p:nvPr>
        </p:nvSpPr>
        <p:spPr>
          <a:xfrm>
            <a:off x="457200" y="3377376"/>
            <a:ext cx="65" cy="40011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800"/>
              <a:buFont typeface="Calibri"/>
              <a:buNone/>
            </a:pPr>
            <a:br>
              <a:rPr lang="en-US" sz="800" b="0" i="0" u="none" strike="noStrike" cap="none">
                <a:solidFill>
                  <a:schemeClr val="dk1"/>
                </a:solidFil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title"/>
          </p:nvPr>
        </p:nvSpPr>
        <p:spPr>
          <a:xfrm>
            <a:off x="1252025" y="274638"/>
            <a:ext cx="7434778"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300"/>
              <a:buNone/>
            </a:pPr>
            <a:r>
              <a:rPr lang="en-US" sz="2800">
                <a:solidFill>
                  <a:srgbClr val="273239"/>
                </a:solidFill>
                <a:latin typeface="Arial"/>
                <a:ea typeface="Arial"/>
                <a:cs typeface="Arial"/>
                <a:sym typeface="Arial"/>
              </a:rPr>
              <a:t>List of various </a:t>
            </a:r>
            <a:r>
              <a:rPr lang="en-US" sz="2800" u="sng">
                <a:solidFill>
                  <a:srgbClr val="273239"/>
                </a:solidFill>
                <a:latin typeface="Arial"/>
                <a:ea typeface="Arial"/>
                <a:cs typeface="Arial"/>
                <a:sym typeface="Arial"/>
              </a:rPr>
              <a:t>CharacterStream</a:t>
            </a:r>
            <a:r>
              <a:rPr lang="en-US" sz="2800">
                <a:solidFill>
                  <a:srgbClr val="273239"/>
                </a:solidFill>
                <a:latin typeface="Arial"/>
                <a:ea typeface="Arial"/>
                <a:cs typeface="Arial"/>
                <a:sym typeface="Arial"/>
              </a:rPr>
              <a:t> Classes</a:t>
            </a:r>
            <a:endParaRPr sz="2800"/>
          </a:p>
        </p:txBody>
      </p:sp>
      <p:sp>
        <p:nvSpPr>
          <p:cNvPr id="210" name="Google Shape;210;p1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11" name="Google Shape;211;p1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12</a:t>
            </a:fld>
            <a:endParaRPr>
              <a:solidFill>
                <a:schemeClr val="lt1"/>
              </a:solidFill>
            </a:endParaRPr>
          </a:p>
        </p:txBody>
      </p:sp>
      <p:sp>
        <p:nvSpPr>
          <p:cNvPr id="212" name="Google Shape;212;p18"/>
          <p:cNvSpPr txBox="1">
            <a:spLocks noGrp="1"/>
          </p:cNvSpPr>
          <p:nvPr>
            <p:ph type="body" idx="1"/>
          </p:nvPr>
        </p:nvSpPr>
        <p:spPr>
          <a:xfrm>
            <a:off x="457200" y="3377376"/>
            <a:ext cx="65" cy="40011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800"/>
              <a:buFont typeface="Calibri"/>
              <a:buNone/>
            </a:pPr>
            <a:br>
              <a:rPr lang="en-US" sz="800" b="0" i="0" u="none" strike="noStrike" cap="none">
                <a:solidFill>
                  <a:schemeClr val="dk1"/>
                </a:solidFill>
              </a:rPr>
            </a:br>
            <a:endParaRPr sz="1800" b="0" i="0" u="none" strike="noStrike" cap="none">
              <a:solidFill>
                <a:schemeClr val="dk1"/>
              </a:solidFill>
              <a:latin typeface="Arial"/>
              <a:ea typeface="Arial"/>
              <a:cs typeface="Arial"/>
              <a:sym typeface="Arial"/>
            </a:endParaRPr>
          </a:p>
        </p:txBody>
      </p:sp>
      <p:graphicFrame>
        <p:nvGraphicFramePr>
          <p:cNvPr id="213" name="Google Shape;213;p18"/>
          <p:cNvGraphicFramePr/>
          <p:nvPr/>
        </p:nvGraphicFramePr>
        <p:xfrm>
          <a:off x="913287" y="1600200"/>
          <a:ext cx="7317450" cy="4525950"/>
        </p:xfrm>
        <a:graphic>
          <a:graphicData uri="http://schemas.openxmlformats.org/drawingml/2006/table">
            <a:tbl>
              <a:tblPr>
                <a:noFill/>
                <a:tableStyleId>{73508B99-2A10-4AF6-A192-3AE5B2441FF2}</a:tableStyleId>
              </a:tblPr>
              <a:tblGrid>
                <a:gridCol w="3658725">
                  <a:extLst>
                    <a:ext uri="{9D8B030D-6E8A-4147-A177-3AD203B41FA5}">
                      <a16:colId xmlns:a16="http://schemas.microsoft.com/office/drawing/2014/main" val="20000"/>
                    </a:ext>
                  </a:extLst>
                </a:gridCol>
                <a:gridCol w="3658725">
                  <a:extLst>
                    <a:ext uri="{9D8B030D-6E8A-4147-A177-3AD203B41FA5}">
                      <a16:colId xmlns:a16="http://schemas.microsoft.com/office/drawing/2014/main" val="20001"/>
                    </a:ext>
                  </a:extLst>
                </a:gridCol>
              </a:tblGrid>
              <a:tr h="359100">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Stream class</a:t>
                      </a:r>
                      <a:endParaRPr sz="1400" u="none" strike="noStrike" cap="none"/>
                    </a:p>
                  </a:txBody>
                  <a:tcPr marL="84700" marR="84700" marT="84700" marB="847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u="none" strike="noStrike" cap="none"/>
                        <a:t>Description</a:t>
                      </a:r>
                      <a:endParaRPr sz="1400" u="none" strike="noStrike" cap="none"/>
                    </a:p>
                  </a:txBody>
                  <a:tcPr marL="84700" marR="84700" marT="84700" marB="847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06525">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3"/>
                        </a:rPr>
                        <a:t>BufferedReader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It is used to handle buffered input stream.</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6525">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4"/>
                        </a:rPr>
                        <a:t>FileReader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is an input stream that reads from file.</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06525">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5"/>
                        </a:rPr>
                        <a:t>InputStreamReader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input stream is used to translate byte to character.</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575900">
                <a:tc>
                  <a:txBody>
                    <a:bodyPr/>
                    <a:lstStyle/>
                    <a:p>
                      <a:pPr marL="0" marR="0" lvl="0" indent="0" algn="l" rtl="0">
                        <a:lnSpc>
                          <a:spcPct val="100000"/>
                        </a:lnSpc>
                        <a:spcBef>
                          <a:spcPts val="0"/>
                        </a:spcBef>
                        <a:spcAft>
                          <a:spcPts val="0"/>
                        </a:spcAft>
                        <a:buClr>
                          <a:srgbClr val="000000"/>
                        </a:buClr>
                        <a:buSzPts val="1100"/>
                        <a:buFont typeface="Arial"/>
                        <a:buNone/>
                      </a:pPr>
                      <a:r>
                        <a:rPr lang="en-US" sz="1100" u="sng" strike="noStrike" cap="none">
                          <a:solidFill>
                            <a:schemeClr val="hlink"/>
                          </a:solidFill>
                        </a:rPr>
                        <a:t>OutputStreamReader</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output stream is used to translate character to byte.</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575900">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6"/>
                        </a:rPr>
                        <a:t>Reader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is an abstract class that define character stream input.</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06525">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7"/>
                        </a:rPr>
                        <a:t>PrintWriter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contains the most used print() and println() method</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575900">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8"/>
                        </a:rPr>
                        <a:t>Writer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is an abstract class that define character stream output.</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406525">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9"/>
                        </a:rPr>
                        <a:t>BufferedWriter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is used to handle buffered output stream.</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406525">
                <a:tc>
                  <a:txBody>
                    <a:bodyPr/>
                    <a:lstStyle/>
                    <a:p>
                      <a:pPr marL="0" marR="0" lvl="0" indent="0" algn="l" rtl="0">
                        <a:lnSpc>
                          <a:spcPct val="100000"/>
                        </a:lnSpc>
                        <a:spcBef>
                          <a:spcPts val="0"/>
                        </a:spcBef>
                        <a:spcAft>
                          <a:spcPts val="0"/>
                        </a:spcAft>
                        <a:buClr>
                          <a:srgbClr val="000000"/>
                        </a:buClr>
                        <a:buSzPts val="1100"/>
                        <a:buFont typeface="Arial"/>
                        <a:buNone/>
                      </a:pPr>
                      <a:r>
                        <a:rPr lang="en-US" sz="1100" b="0" u="sng" strike="noStrike" cap="none">
                          <a:solidFill>
                            <a:schemeClr val="hlink"/>
                          </a:solidFill>
                          <a:hlinkClick r:id="rId4"/>
                        </a:rPr>
                        <a:t>FileWriter</a:t>
                      </a:r>
                      <a:endParaRPr sz="1100" b="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t>This is used to output stream that writes to file.</a:t>
                      </a:r>
                      <a:endParaRPr sz="1400" u="none" strike="noStrike" cap="none"/>
                    </a:p>
                  </a:txBody>
                  <a:tcPr marL="84700" marR="84700" marT="118575" marB="11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216efbd7da_3_15"/>
          <p:cNvSpPr txBox="1">
            <a:spLocks noGrp="1"/>
          </p:cNvSpPr>
          <p:nvPr>
            <p:ph type="title"/>
          </p:nvPr>
        </p:nvSpPr>
        <p:spPr>
          <a:xfrm>
            <a:off x="1355075" y="710600"/>
            <a:ext cx="6329100" cy="485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30000"/>
              </a:lnSpc>
              <a:spcBef>
                <a:spcPts val="1400"/>
              </a:spcBef>
              <a:spcAft>
                <a:spcPts val="0"/>
              </a:spcAft>
              <a:buClr>
                <a:schemeClr val="dk1"/>
              </a:buClr>
              <a:buSzPct val="52380"/>
              <a:buFont typeface="Arial"/>
              <a:buNone/>
            </a:pPr>
            <a:r>
              <a:rPr lang="en-US" sz="2100" b="1">
                <a:solidFill>
                  <a:srgbClr val="610B4B"/>
                </a:solidFill>
                <a:highlight>
                  <a:srgbClr val="FFFFFF"/>
                </a:highlight>
                <a:latin typeface="Arial"/>
                <a:ea typeface="Arial"/>
                <a:cs typeface="Arial"/>
                <a:sym typeface="Arial"/>
              </a:rPr>
              <a:t>InputStream Hierarchy</a:t>
            </a:r>
            <a:endParaRPr sz="2100" b="1">
              <a:solidFill>
                <a:srgbClr val="610B4B"/>
              </a:solidFill>
              <a:highlight>
                <a:srgbClr val="FFFFFF"/>
              </a:highlight>
              <a:latin typeface="Arial"/>
              <a:ea typeface="Arial"/>
              <a:cs typeface="Arial"/>
              <a:sym typeface="Arial"/>
            </a:endParaRPr>
          </a:p>
          <a:p>
            <a:pPr marL="0" lvl="0" indent="0" algn="ctr" rtl="0">
              <a:lnSpc>
                <a:spcPct val="100000"/>
              </a:lnSpc>
              <a:spcBef>
                <a:spcPts val="400"/>
              </a:spcBef>
              <a:spcAft>
                <a:spcPts val="0"/>
              </a:spcAft>
              <a:buSzPct val="60606"/>
              <a:buNone/>
            </a:pPr>
            <a:endParaRPr/>
          </a:p>
        </p:txBody>
      </p:sp>
      <p:sp>
        <p:nvSpPr>
          <p:cNvPr id="219" name="Google Shape;219;g1216efbd7da_3_15"/>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13</a:t>
            </a:fld>
            <a:endParaRPr/>
          </a:p>
        </p:txBody>
      </p:sp>
      <p:pic>
        <p:nvPicPr>
          <p:cNvPr id="220" name="Google Shape;220;g1216efbd7da_3_15"/>
          <p:cNvPicPr preferRelativeResize="0"/>
          <p:nvPr/>
        </p:nvPicPr>
        <p:blipFill rotWithShape="1">
          <a:blip r:embed="rId3">
            <a:alphaModFix/>
          </a:blip>
          <a:srcRect/>
          <a:stretch/>
        </p:blipFill>
        <p:spPr>
          <a:xfrm>
            <a:off x="557200" y="2733925"/>
            <a:ext cx="8029575" cy="3124200"/>
          </a:xfrm>
          <a:prstGeom prst="rect">
            <a:avLst/>
          </a:prstGeom>
          <a:noFill/>
          <a:ln>
            <a:noFill/>
          </a:ln>
        </p:spPr>
      </p:pic>
      <p:sp>
        <p:nvSpPr>
          <p:cNvPr id="221" name="Google Shape;221;g1216efbd7da_3_15"/>
          <p:cNvSpPr txBox="1"/>
          <p:nvPr/>
        </p:nvSpPr>
        <p:spPr>
          <a:xfrm>
            <a:off x="958475" y="1558588"/>
            <a:ext cx="7728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333333"/>
                </a:solidFill>
                <a:highlight>
                  <a:srgbClr val="FFFFFF"/>
                </a:highlight>
                <a:latin typeface="Arial"/>
                <a:ea typeface="Arial"/>
                <a:cs typeface="Arial"/>
                <a:sym typeface="Arial"/>
              </a:rPr>
              <a:t>InputStream class is an abstract class. It is the superclass of all classes representing an input stream of bytes.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216efbd7da_3_8"/>
          <p:cNvSpPr txBox="1">
            <a:spLocks noGrp="1"/>
          </p:cNvSpPr>
          <p:nvPr>
            <p:ph type="title"/>
          </p:nvPr>
        </p:nvSpPr>
        <p:spPr>
          <a:xfrm>
            <a:off x="2346600" y="793225"/>
            <a:ext cx="5817000" cy="4791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30000"/>
              </a:lnSpc>
              <a:spcBef>
                <a:spcPts val="1400"/>
              </a:spcBef>
              <a:spcAft>
                <a:spcPts val="0"/>
              </a:spcAft>
              <a:buClr>
                <a:schemeClr val="dk1"/>
              </a:buClr>
              <a:buSzPct val="50000"/>
              <a:buFont typeface="Arial"/>
              <a:buNone/>
            </a:pPr>
            <a:r>
              <a:rPr lang="en-US" sz="2200" b="1">
                <a:solidFill>
                  <a:srgbClr val="610B4B"/>
                </a:solidFill>
                <a:highlight>
                  <a:srgbClr val="FFFFFF"/>
                </a:highlight>
                <a:latin typeface="Arial"/>
                <a:ea typeface="Arial"/>
                <a:cs typeface="Arial"/>
                <a:sym typeface="Arial"/>
              </a:rPr>
              <a:t>OutputStream Hierarchy</a:t>
            </a:r>
            <a:endParaRPr sz="2200" b="1">
              <a:solidFill>
                <a:srgbClr val="610B4B"/>
              </a:solidFill>
              <a:highlight>
                <a:srgbClr val="FFFFFF"/>
              </a:highlight>
              <a:latin typeface="Arial"/>
              <a:ea typeface="Arial"/>
              <a:cs typeface="Arial"/>
              <a:sym typeface="Arial"/>
            </a:endParaRPr>
          </a:p>
          <a:p>
            <a:pPr marL="0" lvl="0" indent="0" algn="ctr" rtl="0">
              <a:lnSpc>
                <a:spcPct val="100000"/>
              </a:lnSpc>
              <a:spcBef>
                <a:spcPts val="400"/>
              </a:spcBef>
              <a:spcAft>
                <a:spcPts val="0"/>
              </a:spcAft>
              <a:buSzPct val="60606"/>
              <a:buNone/>
            </a:pPr>
            <a:endParaRPr/>
          </a:p>
        </p:txBody>
      </p:sp>
      <p:sp>
        <p:nvSpPr>
          <p:cNvPr id="227" name="Google Shape;227;g1216efbd7da_3_8"/>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14</a:t>
            </a:fld>
            <a:endParaRPr/>
          </a:p>
        </p:txBody>
      </p:sp>
      <p:pic>
        <p:nvPicPr>
          <p:cNvPr id="228" name="Google Shape;228;g1216efbd7da_3_8"/>
          <p:cNvPicPr preferRelativeResize="0"/>
          <p:nvPr/>
        </p:nvPicPr>
        <p:blipFill rotWithShape="1">
          <a:blip r:embed="rId3">
            <a:alphaModFix/>
          </a:blip>
          <a:srcRect/>
          <a:stretch/>
        </p:blipFill>
        <p:spPr>
          <a:xfrm>
            <a:off x="557200" y="2114775"/>
            <a:ext cx="8029575" cy="3862025"/>
          </a:xfrm>
          <a:prstGeom prst="rect">
            <a:avLst/>
          </a:prstGeom>
          <a:noFill/>
          <a:ln>
            <a:noFill/>
          </a:ln>
        </p:spPr>
      </p:pic>
      <p:sp>
        <p:nvSpPr>
          <p:cNvPr id="229" name="Google Shape;229;g1216efbd7da_3_8"/>
          <p:cNvSpPr txBox="1"/>
          <p:nvPr/>
        </p:nvSpPr>
        <p:spPr>
          <a:xfrm>
            <a:off x="677550" y="1520325"/>
            <a:ext cx="79092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333333"/>
                </a:solidFill>
                <a:highlight>
                  <a:srgbClr val="FFFFFF"/>
                </a:highlight>
                <a:latin typeface="Roboto"/>
                <a:ea typeface="Roboto"/>
                <a:cs typeface="Roboto"/>
                <a:sym typeface="Roboto"/>
              </a:rPr>
              <a:t>OutputStream class is an abstract class. It is the superclass of all classes representing an output stream of bytes. </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216efbd7da_3_0"/>
          <p:cNvSpPr txBox="1">
            <a:spLocks noGrp="1"/>
          </p:cNvSpPr>
          <p:nvPr>
            <p:ph type="body" idx="1"/>
          </p:nvPr>
        </p:nvSpPr>
        <p:spPr>
          <a:xfrm>
            <a:off x="457202" y="1600206"/>
            <a:ext cx="8229600" cy="4526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6250"/>
              </a:lnSpc>
              <a:spcBef>
                <a:spcPts val="300"/>
              </a:spcBef>
              <a:spcAft>
                <a:spcPts val="0"/>
              </a:spcAft>
              <a:buSzPts val="1800"/>
              <a:buNone/>
            </a:pPr>
            <a:r>
              <a:rPr lang="en-US" sz="2000" b="1">
                <a:latin typeface="Roboto"/>
                <a:ea typeface="Roboto"/>
                <a:cs typeface="Roboto"/>
                <a:sym typeface="Roboto"/>
              </a:rPr>
              <a:t>Syntax: Reading:</a:t>
            </a:r>
            <a:endParaRPr sz="2000" b="1">
              <a:latin typeface="Roboto"/>
              <a:ea typeface="Roboto"/>
              <a:cs typeface="Roboto"/>
              <a:sym typeface="Roboto"/>
            </a:endParaRPr>
          </a:p>
          <a:p>
            <a:pPr marL="457200" lvl="0" indent="-346075" algn="l" rtl="0">
              <a:lnSpc>
                <a:spcPct val="156250"/>
              </a:lnSpc>
              <a:spcBef>
                <a:spcPts val="300"/>
              </a:spcBef>
              <a:spcAft>
                <a:spcPts val="0"/>
              </a:spcAft>
              <a:buClr>
                <a:schemeClr val="dk1"/>
              </a:buClr>
              <a:buSzPts val="2000"/>
              <a:buFont typeface="Roboto"/>
              <a:buChar char="•"/>
            </a:pPr>
            <a:r>
              <a:rPr lang="en-US" sz="2000">
                <a:latin typeface="Roboto"/>
                <a:ea typeface="Roboto"/>
                <a:cs typeface="Roboto"/>
                <a:sym typeface="Roboto"/>
              </a:rPr>
              <a:t>FileReader fr=</a:t>
            </a:r>
            <a:r>
              <a:rPr lang="en-US" sz="2000" b="1">
                <a:solidFill>
                  <a:srgbClr val="006699"/>
                </a:solidFill>
                <a:latin typeface="Roboto"/>
                <a:ea typeface="Roboto"/>
                <a:cs typeface="Roboto"/>
                <a:sym typeface="Roboto"/>
              </a:rPr>
              <a:t>new</a:t>
            </a:r>
            <a:r>
              <a:rPr lang="en-US" sz="2000">
                <a:latin typeface="Roboto"/>
                <a:ea typeface="Roboto"/>
                <a:cs typeface="Roboto"/>
                <a:sym typeface="Roboto"/>
              </a:rPr>
              <a:t> FileReader(</a:t>
            </a:r>
            <a:r>
              <a:rPr lang="en-US" sz="2000">
                <a:solidFill>
                  <a:srgbClr val="0000FF"/>
                </a:solidFill>
                <a:latin typeface="Roboto"/>
                <a:ea typeface="Roboto"/>
                <a:cs typeface="Roboto"/>
                <a:sym typeface="Roboto"/>
              </a:rPr>
              <a:t>"D:\\sourcefile.txt"</a:t>
            </a:r>
            <a:r>
              <a:rPr lang="en-US" sz="2000">
                <a:latin typeface="Roboto"/>
                <a:ea typeface="Roboto"/>
                <a:cs typeface="Roboto"/>
                <a:sym typeface="Roboto"/>
              </a:rPr>
              <a:t>);    </a:t>
            </a:r>
            <a:endParaRPr sz="2000">
              <a:latin typeface="Roboto"/>
              <a:ea typeface="Roboto"/>
              <a:cs typeface="Roboto"/>
              <a:sym typeface="Roboto"/>
            </a:endParaRPr>
          </a:p>
          <a:p>
            <a:pPr marL="457200" lvl="0" indent="-346075" algn="l" rtl="0">
              <a:lnSpc>
                <a:spcPct val="156250"/>
              </a:lnSpc>
              <a:spcBef>
                <a:spcPts val="0"/>
              </a:spcBef>
              <a:spcAft>
                <a:spcPts val="0"/>
              </a:spcAft>
              <a:buClr>
                <a:schemeClr val="dk1"/>
              </a:buClr>
              <a:buSzPts val="2000"/>
              <a:buFont typeface="Roboto"/>
              <a:buChar char="•"/>
            </a:pPr>
            <a:r>
              <a:rPr lang="en-US" sz="2000">
                <a:latin typeface="Roboto"/>
                <a:ea typeface="Roboto"/>
                <a:cs typeface="Roboto"/>
                <a:sym typeface="Roboto"/>
              </a:rPr>
              <a:t>BufferedReader br=</a:t>
            </a:r>
            <a:r>
              <a:rPr lang="en-US" sz="2000" b="1">
                <a:solidFill>
                  <a:srgbClr val="006699"/>
                </a:solidFill>
                <a:latin typeface="Roboto"/>
                <a:ea typeface="Roboto"/>
                <a:cs typeface="Roboto"/>
                <a:sym typeface="Roboto"/>
              </a:rPr>
              <a:t>new</a:t>
            </a:r>
            <a:r>
              <a:rPr lang="en-US" sz="2000">
                <a:latin typeface="Roboto"/>
                <a:ea typeface="Roboto"/>
                <a:cs typeface="Roboto"/>
                <a:sym typeface="Roboto"/>
              </a:rPr>
              <a:t> BufferedReader(fr);    </a:t>
            </a:r>
            <a:endParaRPr sz="2000">
              <a:latin typeface="Roboto"/>
              <a:ea typeface="Roboto"/>
              <a:cs typeface="Roboto"/>
              <a:sym typeface="Roboto"/>
            </a:endParaRPr>
          </a:p>
          <a:p>
            <a:pPr marL="457200" lvl="0" indent="-346075" algn="l" rtl="0">
              <a:lnSpc>
                <a:spcPct val="156250"/>
              </a:lnSpc>
              <a:spcBef>
                <a:spcPts val="0"/>
              </a:spcBef>
              <a:spcAft>
                <a:spcPts val="0"/>
              </a:spcAft>
              <a:buClr>
                <a:srgbClr val="333333"/>
              </a:buClr>
              <a:buSzPts val="2000"/>
              <a:buFont typeface="Roboto"/>
              <a:buChar char="•"/>
            </a:pPr>
            <a:r>
              <a:rPr lang="en-US" sz="2000" b="1">
                <a:latin typeface="Roboto"/>
                <a:ea typeface="Roboto"/>
                <a:cs typeface="Roboto"/>
                <a:sym typeface="Roboto"/>
              </a:rPr>
              <a:t>Pass FileReader object to BufferedReader Class as a parameter.</a:t>
            </a:r>
            <a:endParaRPr sz="2000" b="1">
              <a:latin typeface="Roboto"/>
              <a:ea typeface="Roboto"/>
              <a:cs typeface="Roboto"/>
              <a:sym typeface="Roboto"/>
            </a:endParaRPr>
          </a:p>
          <a:p>
            <a:pPr marL="0" lvl="0" indent="0" algn="l" rtl="0">
              <a:lnSpc>
                <a:spcPct val="156250"/>
              </a:lnSpc>
              <a:spcBef>
                <a:spcPts val="300"/>
              </a:spcBef>
              <a:spcAft>
                <a:spcPts val="0"/>
              </a:spcAft>
              <a:buSzPts val="1800"/>
              <a:buNone/>
            </a:pPr>
            <a:endParaRPr sz="2000">
              <a:latin typeface="Roboto"/>
              <a:ea typeface="Roboto"/>
              <a:cs typeface="Roboto"/>
              <a:sym typeface="Roboto"/>
            </a:endParaRPr>
          </a:p>
          <a:p>
            <a:pPr marL="0" lvl="0" indent="0" algn="l" rtl="0">
              <a:lnSpc>
                <a:spcPct val="156250"/>
              </a:lnSpc>
              <a:spcBef>
                <a:spcPts val="300"/>
              </a:spcBef>
              <a:spcAft>
                <a:spcPts val="0"/>
              </a:spcAft>
              <a:buSzPts val="1800"/>
              <a:buNone/>
            </a:pPr>
            <a:r>
              <a:rPr lang="en-US" sz="2000" b="1">
                <a:latin typeface="Roboto"/>
                <a:ea typeface="Roboto"/>
                <a:cs typeface="Roboto"/>
                <a:sym typeface="Roboto"/>
              </a:rPr>
              <a:t>Writing:</a:t>
            </a:r>
            <a:endParaRPr sz="2000" b="1">
              <a:latin typeface="Roboto"/>
              <a:ea typeface="Roboto"/>
              <a:cs typeface="Roboto"/>
              <a:sym typeface="Roboto"/>
            </a:endParaRPr>
          </a:p>
          <a:p>
            <a:pPr marL="457200" marR="0" lvl="0" indent="-346075" algn="l" rtl="0">
              <a:lnSpc>
                <a:spcPct val="156250"/>
              </a:lnSpc>
              <a:spcBef>
                <a:spcPts val="300"/>
              </a:spcBef>
              <a:spcAft>
                <a:spcPts val="0"/>
              </a:spcAft>
              <a:buClr>
                <a:schemeClr val="dk1"/>
              </a:buClr>
              <a:buSzPts val="2000"/>
              <a:buFont typeface="Roboto"/>
              <a:buChar char="•"/>
            </a:pPr>
            <a:r>
              <a:rPr lang="en-US" sz="2000" b="1">
                <a:solidFill>
                  <a:srgbClr val="006699"/>
                </a:solidFill>
                <a:latin typeface="Roboto"/>
                <a:ea typeface="Roboto"/>
                <a:cs typeface="Roboto"/>
                <a:sym typeface="Roboto"/>
              </a:rPr>
              <a:t> </a:t>
            </a:r>
            <a:r>
              <a:rPr lang="en-US" sz="2000">
                <a:latin typeface="Roboto"/>
                <a:ea typeface="Roboto"/>
                <a:cs typeface="Roboto"/>
                <a:sym typeface="Roboto"/>
              </a:rPr>
              <a:t>FileWriter writer = new FileWriter("D:\\testout.txt");  </a:t>
            </a:r>
            <a:endParaRPr sz="2000">
              <a:latin typeface="Roboto"/>
              <a:ea typeface="Roboto"/>
              <a:cs typeface="Roboto"/>
              <a:sym typeface="Roboto"/>
            </a:endParaRPr>
          </a:p>
          <a:p>
            <a:pPr marL="457200" marR="0" lvl="0" indent="-346075" algn="l" rtl="0">
              <a:lnSpc>
                <a:spcPct val="156250"/>
              </a:lnSpc>
              <a:spcBef>
                <a:spcPts val="0"/>
              </a:spcBef>
              <a:spcAft>
                <a:spcPts val="0"/>
              </a:spcAft>
              <a:buClr>
                <a:schemeClr val="dk1"/>
              </a:buClr>
              <a:buSzPts val="2000"/>
              <a:buFont typeface="Roboto"/>
              <a:buChar char="•"/>
            </a:pPr>
            <a:r>
              <a:rPr lang="en-US" sz="2000">
                <a:latin typeface="Roboto"/>
                <a:ea typeface="Roboto"/>
                <a:cs typeface="Roboto"/>
                <a:sym typeface="Roboto"/>
              </a:rPr>
              <a:t> BufferedWriter buffer = new BufferedWriter(writer);  </a:t>
            </a:r>
            <a:endParaRPr sz="2000">
              <a:latin typeface="Roboto"/>
              <a:ea typeface="Roboto"/>
              <a:cs typeface="Roboto"/>
              <a:sym typeface="Roboto"/>
            </a:endParaRPr>
          </a:p>
          <a:p>
            <a:pPr marL="457200" lvl="0" indent="-346075" algn="l" rtl="0">
              <a:lnSpc>
                <a:spcPct val="156250"/>
              </a:lnSpc>
              <a:spcBef>
                <a:spcPts val="0"/>
              </a:spcBef>
              <a:spcAft>
                <a:spcPts val="0"/>
              </a:spcAft>
              <a:buClr>
                <a:srgbClr val="333333"/>
              </a:buClr>
              <a:buSzPts val="2000"/>
              <a:buFont typeface="Roboto"/>
              <a:buChar char="•"/>
            </a:pPr>
            <a:r>
              <a:rPr lang="en-US" sz="2000" b="1">
                <a:latin typeface="Roboto"/>
                <a:ea typeface="Roboto"/>
                <a:cs typeface="Roboto"/>
                <a:sym typeface="Roboto"/>
              </a:rPr>
              <a:t>Pass FileWriter object to BufferedWriter Class as a parameter.</a:t>
            </a:r>
            <a:endParaRPr sz="2000">
              <a:latin typeface="Roboto"/>
              <a:ea typeface="Roboto"/>
              <a:cs typeface="Roboto"/>
              <a:sym typeface="Roboto"/>
            </a:endParaRPr>
          </a:p>
          <a:p>
            <a:pPr marL="0" lvl="0" indent="0" algn="l" rtl="0">
              <a:lnSpc>
                <a:spcPct val="156250"/>
              </a:lnSpc>
              <a:spcBef>
                <a:spcPts val="300"/>
              </a:spcBef>
              <a:spcAft>
                <a:spcPts val="0"/>
              </a:spcAft>
              <a:buSzPts val="1800"/>
              <a:buNone/>
            </a:pPr>
            <a:endParaRPr sz="2000">
              <a:latin typeface="Roboto"/>
              <a:ea typeface="Roboto"/>
              <a:cs typeface="Roboto"/>
              <a:sym typeface="Roboto"/>
            </a:endParaRPr>
          </a:p>
          <a:p>
            <a:pPr marL="0" lvl="0" indent="0" algn="l" rtl="0">
              <a:lnSpc>
                <a:spcPct val="100000"/>
              </a:lnSpc>
              <a:spcBef>
                <a:spcPts val="360"/>
              </a:spcBef>
              <a:spcAft>
                <a:spcPts val="0"/>
              </a:spcAft>
              <a:buSzPts val="1800"/>
              <a:buNone/>
            </a:pPr>
            <a:endParaRPr/>
          </a:p>
        </p:txBody>
      </p:sp>
      <p:sp>
        <p:nvSpPr>
          <p:cNvPr id="235" name="Google Shape;235;g1216efbd7da_3_0"/>
          <p:cNvSpPr txBox="1">
            <a:spLocks noGrp="1"/>
          </p:cNvSpPr>
          <p:nvPr>
            <p:ph type="title"/>
          </p:nvPr>
        </p:nvSpPr>
        <p:spPr>
          <a:xfrm>
            <a:off x="457202"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BufferedReader and BufferedWriter</a:t>
            </a:r>
            <a:endParaRPr/>
          </a:p>
        </p:txBody>
      </p:sp>
      <p:sp>
        <p:nvSpPr>
          <p:cNvPr id="236" name="Google Shape;236;g1216efbd7da_3_0"/>
          <p:cNvSpPr txBox="1">
            <a:spLocks noGrp="1"/>
          </p:cNvSpPr>
          <p:nvPr>
            <p:ph type="sldNum" idx="12"/>
          </p:nvPr>
        </p:nvSpPr>
        <p:spPr>
          <a:xfrm>
            <a:off x="6553202" y="635636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
          <p:cNvSpPr txBox="1">
            <a:spLocks noGrp="1"/>
          </p:cNvSpPr>
          <p:nvPr>
            <p:ph type="title"/>
          </p:nvPr>
        </p:nvSpPr>
        <p:spPr>
          <a:xfrm>
            <a:off x="1041664" y="342111"/>
            <a:ext cx="8229601"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None/>
            </a:pPr>
            <a:r>
              <a:rPr lang="en-US" sz="2000"/>
              <a:t>Write a program to read from a file using BufferedReader class and write to Target File using BufferedWriter Class.</a:t>
            </a:r>
            <a:br>
              <a:rPr lang="en-US" sz="2000"/>
            </a:br>
            <a:r>
              <a:rPr lang="en-US" sz="2000"/>
              <a:t>//</a:t>
            </a:r>
            <a:r>
              <a:rPr lang="en-US" sz="1800" u="sng">
                <a:solidFill>
                  <a:srgbClr val="3F7F5F"/>
                </a:solidFill>
                <a:latin typeface="Courier New"/>
                <a:ea typeface="Courier New"/>
                <a:cs typeface="Courier New"/>
                <a:sym typeface="Courier New"/>
              </a:rPr>
              <a:t>Note:read() method reads character by character</a:t>
            </a:r>
            <a:br>
              <a:rPr lang="en-US" sz="1800" u="sng">
                <a:solidFill>
                  <a:srgbClr val="3F7F5F"/>
                </a:solidFill>
                <a:latin typeface="Courier New"/>
                <a:ea typeface="Courier New"/>
                <a:cs typeface="Courier New"/>
                <a:sym typeface="Courier New"/>
              </a:rPr>
            </a:br>
            <a:endParaRPr sz="1800" u="sng">
              <a:solidFill>
                <a:srgbClr val="3F7F5F"/>
              </a:solidFill>
              <a:latin typeface="Courier New"/>
              <a:ea typeface="Courier New"/>
              <a:cs typeface="Courier New"/>
              <a:sym typeface="Courier New"/>
            </a:endParaRPr>
          </a:p>
        </p:txBody>
      </p:sp>
      <p:sp>
        <p:nvSpPr>
          <p:cNvPr id="242" name="Google Shape;242;p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85000" lnSpcReduction="20000"/>
          </a:bodyPr>
          <a:lstStyle/>
          <a:p>
            <a:pPr marL="114300" lvl="0" indent="0" algn="l" rtl="0">
              <a:lnSpc>
                <a:spcPct val="100000"/>
              </a:lnSpc>
              <a:spcBef>
                <a:spcPts val="360"/>
              </a:spcBef>
              <a:spcAft>
                <a:spcPts val="0"/>
              </a:spcAft>
              <a:buSzPct val="117647"/>
              <a:buNone/>
            </a:pPr>
            <a:r>
              <a:rPr lang="en-US" sz="1800" b="1">
                <a:solidFill>
                  <a:srgbClr val="7F0055"/>
                </a:solidFill>
                <a:latin typeface="Courier New"/>
                <a:ea typeface="Courier New"/>
                <a:cs typeface="Courier New"/>
                <a:sym typeface="Courier New"/>
              </a:rPr>
              <a:t>public</a:t>
            </a:r>
            <a:r>
              <a:rPr lang="en-US" sz="1800" b="1">
                <a:solidFill>
                  <a:srgbClr val="000000"/>
                </a:solidFill>
                <a:latin typeface="Courier New"/>
                <a:ea typeface="Courier New"/>
                <a:cs typeface="Courier New"/>
                <a:sym typeface="Courier New"/>
              </a:rPr>
              <a:t> </a:t>
            </a:r>
            <a:r>
              <a:rPr lang="en-US" sz="1800" b="1">
                <a:solidFill>
                  <a:srgbClr val="7F0055"/>
                </a:solidFill>
                <a:latin typeface="Courier New"/>
                <a:ea typeface="Courier New"/>
                <a:cs typeface="Courier New"/>
                <a:sym typeface="Courier New"/>
              </a:rPr>
              <a:t>class</a:t>
            </a:r>
            <a:r>
              <a:rPr lang="en-US" sz="1800" b="1">
                <a:solidFill>
                  <a:srgbClr val="000000"/>
                </a:solidFill>
                <a:latin typeface="Courier New"/>
                <a:ea typeface="Courier New"/>
                <a:cs typeface="Courier New"/>
                <a:sym typeface="Courier New"/>
              </a:rPr>
              <a:t> file2 {</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b="1">
                <a:solidFill>
                  <a:srgbClr val="7F0055"/>
                </a:solidFill>
                <a:latin typeface="Courier New"/>
                <a:ea typeface="Courier New"/>
                <a:cs typeface="Courier New"/>
                <a:sym typeface="Courier New"/>
              </a:rPr>
              <a:t>public</a:t>
            </a:r>
            <a:r>
              <a:rPr lang="en-US" sz="1800" b="1">
                <a:solidFill>
                  <a:srgbClr val="000000"/>
                </a:solidFill>
                <a:latin typeface="Courier New"/>
                <a:ea typeface="Courier New"/>
                <a:cs typeface="Courier New"/>
                <a:sym typeface="Courier New"/>
              </a:rPr>
              <a:t> </a:t>
            </a:r>
            <a:r>
              <a:rPr lang="en-US" sz="1800" b="1">
                <a:solidFill>
                  <a:srgbClr val="7F0055"/>
                </a:solidFill>
                <a:latin typeface="Courier New"/>
                <a:ea typeface="Courier New"/>
                <a:cs typeface="Courier New"/>
                <a:sym typeface="Courier New"/>
              </a:rPr>
              <a:t>static</a:t>
            </a:r>
            <a:r>
              <a:rPr lang="en-US" sz="1800" b="1">
                <a:solidFill>
                  <a:srgbClr val="000000"/>
                </a:solidFill>
                <a:latin typeface="Courier New"/>
                <a:ea typeface="Courier New"/>
                <a:cs typeface="Courier New"/>
                <a:sym typeface="Courier New"/>
              </a:rPr>
              <a:t> </a:t>
            </a:r>
            <a:r>
              <a:rPr lang="en-US" sz="1800" b="1">
                <a:solidFill>
                  <a:srgbClr val="7F0055"/>
                </a:solidFill>
                <a:latin typeface="Courier New"/>
                <a:ea typeface="Courier New"/>
                <a:cs typeface="Courier New"/>
                <a:sym typeface="Courier New"/>
              </a:rPr>
              <a:t>void</a:t>
            </a:r>
            <a:r>
              <a:rPr lang="en-US" sz="1800" b="1">
                <a:solidFill>
                  <a:srgbClr val="000000"/>
                </a:solidFill>
                <a:latin typeface="Courier New"/>
                <a:ea typeface="Courier New"/>
                <a:cs typeface="Courier New"/>
                <a:sym typeface="Courier New"/>
              </a:rPr>
              <a:t> main(String </a:t>
            </a:r>
            <a:r>
              <a:rPr lang="en-US" sz="1800" b="1">
                <a:solidFill>
                  <a:srgbClr val="6A3E3E"/>
                </a:solidFill>
                <a:latin typeface="Courier New"/>
                <a:ea typeface="Courier New"/>
                <a:cs typeface="Courier New"/>
                <a:sym typeface="Courier New"/>
              </a:rPr>
              <a:t>args</a:t>
            </a:r>
            <a:r>
              <a:rPr lang="en-US" sz="1800" b="1">
                <a:solidFill>
                  <a:srgbClr val="000000"/>
                </a:solidFill>
                <a:latin typeface="Courier New"/>
                <a:ea typeface="Courier New"/>
                <a:cs typeface="Courier New"/>
                <a:sym typeface="Courier New"/>
              </a:rPr>
              <a:t>[]) </a:t>
            </a:r>
            <a:r>
              <a:rPr lang="en-US" sz="1800" b="1">
                <a:solidFill>
                  <a:srgbClr val="7F0055"/>
                </a:solidFill>
                <a:latin typeface="Courier New"/>
                <a:ea typeface="Courier New"/>
                <a:cs typeface="Courier New"/>
                <a:sym typeface="Courier New"/>
              </a:rPr>
              <a:t>throws</a:t>
            </a:r>
            <a:r>
              <a:rPr lang="en-US" sz="1800" b="1">
                <a:solidFill>
                  <a:srgbClr val="000000"/>
                </a:solidFill>
                <a:latin typeface="Courier New"/>
                <a:ea typeface="Courier New"/>
                <a:cs typeface="Courier New"/>
                <a:sym typeface="Courier New"/>
              </a:rPr>
              <a:t> Exception {</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FileReader </a:t>
            </a:r>
            <a:r>
              <a:rPr lang="en-US" sz="1800">
                <a:solidFill>
                  <a:srgbClr val="6A3E3E"/>
                </a:solidFill>
                <a:latin typeface="Courier New"/>
                <a:ea typeface="Courier New"/>
                <a:cs typeface="Courier New"/>
                <a:sym typeface="Courier New"/>
              </a:rPr>
              <a:t>fr</a:t>
            </a:r>
            <a:r>
              <a:rPr lang="en-US" sz="1800">
                <a:solidFill>
                  <a:srgbClr val="000000"/>
                </a:solidFill>
                <a:latin typeface="Courier New"/>
                <a:ea typeface="Courier New"/>
                <a:cs typeface="Courier New"/>
                <a:sym typeface="Courier New"/>
              </a:rPr>
              <a:t> = </a:t>
            </a:r>
            <a:r>
              <a:rPr lang="en-US" sz="1800" b="1">
                <a:solidFill>
                  <a:srgbClr val="7F0055"/>
                </a:solidFill>
                <a:latin typeface="Courier New"/>
                <a:ea typeface="Courier New"/>
                <a:cs typeface="Courier New"/>
                <a:sym typeface="Courier New"/>
              </a:rPr>
              <a:t>new</a:t>
            </a:r>
            <a:r>
              <a:rPr lang="en-US" sz="1800" b="1">
                <a:solidFill>
                  <a:srgbClr val="000000"/>
                </a:solidFill>
                <a:latin typeface="Courier New"/>
                <a:ea typeface="Courier New"/>
                <a:cs typeface="Courier New"/>
                <a:sym typeface="Courier New"/>
              </a:rPr>
              <a:t> FileReader(</a:t>
            </a:r>
            <a:r>
              <a:rPr lang="en-US" sz="1800" b="1">
                <a:solidFill>
                  <a:srgbClr val="2A00FF"/>
                </a:solidFill>
                <a:latin typeface="Courier New"/>
                <a:ea typeface="Courier New"/>
                <a:cs typeface="Courier New"/>
                <a:sym typeface="Courier New"/>
              </a:rPr>
              <a:t>"D:\\sourcefile.txt"</a:t>
            </a:r>
            <a:r>
              <a:rPr lang="en-US" sz="1800" b="1">
                <a:solidFill>
                  <a:srgbClr val="000000"/>
                </a:solidFill>
                <a:latin typeface="Courier New"/>
                <a:ea typeface="Courier New"/>
                <a:cs typeface="Courier New"/>
                <a:sym typeface="Courier New"/>
              </a:rPr>
              <a:t>);              </a:t>
            </a:r>
            <a:r>
              <a:rPr lang="en-US" sz="1800" b="1">
                <a:solidFill>
                  <a:srgbClr val="3F7F5F"/>
                </a:solidFill>
                <a:latin typeface="Courier New"/>
                <a:ea typeface="Courier New"/>
                <a:cs typeface="Courier New"/>
                <a:sym typeface="Courier New"/>
              </a:rPr>
              <a:t>//make sure u have this file created with contents.</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FileWriter </a:t>
            </a:r>
            <a:r>
              <a:rPr lang="en-US" sz="1800">
                <a:solidFill>
                  <a:srgbClr val="6A3E3E"/>
                </a:solidFill>
                <a:latin typeface="Courier New"/>
                <a:ea typeface="Courier New"/>
                <a:cs typeface="Courier New"/>
                <a:sym typeface="Courier New"/>
              </a:rPr>
              <a:t>fw</a:t>
            </a:r>
            <a:r>
              <a:rPr lang="en-US" sz="1800">
                <a:solidFill>
                  <a:srgbClr val="000000"/>
                </a:solidFill>
                <a:latin typeface="Courier New"/>
                <a:ea typeface="Courier New"/>
                <a:cs typeface="Courier New"/>
                <a:sym typeface="Courier New"/>
              </a:rPr>
              <a:t> = </a:t>
            </a:r>
            <a:r>
              <a:rPr lang="en-US" sz="1800" b="1">
                <a:solidFill>
                  <a:srgbClr val="7F0055"/>
                </a:solidFill>
                <a:latin typeface="Courier New"/>
                <a:ea typeface="Courier New"/>
                <a:cs typeface="Courier New"/>
                <a:sym typeface="Courier New"/>
              </a:rPr>
              <a:t>new</a:t>
            </a:r>
            <a:r>
              <a:rPr lang="en-US" sz="1800" b="1">
                <a:solidFill>
                  <a:srgbClr val="000000"/>
                </a:solidFill>
                <a:latin typeface="Courier New"/>
                <a:ea typeface="Courier New"/>
                <a:cs typeface="Courier New"/>
                <a:sym typeface="Courier New"/>
              </a:rPr>
              <a:t> FileWriter(</a:t>
            </a:r>
            <a:r>
              <a:rPr lang="en-US" sz="1800" b="1">
                <a:solidFill>
                  <a:srgbClr val="2A00FF"/>
                </a:solidFill>
                <a:latin typeface="Courier New"/>
                <a:ea typeface="Courier New"/>
                <a:cs typeface="Courier New"/>
                <a:sym typeface="Courier New"/>
              </a:rPr>
              <a:t>"D:\\vtarget.txt"</a:t>
            </a:r>
            <a:r>
              <a:rPr lang="en-US" sz="1800" b="1">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BufferedReader </a:t>
            </a:r>
            <a:r>
              <a:rPr lang="en-US" sz="1800">
                <a:solidFill>
                  <a:srgbClr val="6A3E3E"/>
                </a:solidFill>
                <a:latin typeface="Courier New"/>
                <a:ea typeface="Courier New"/>
                <a:cs typeface="Courier New"/>
                <a:sym typeface="Courier New"/>
              </a:rPr>
              <a:t>br</a:t>
            </a:r>
            <a:r>
              <a:rPr lang="en-US" sz="1800">
                <a:solidFill>
                  <a:srgbClr val="000000"/>
                </a:solidFill>
                <a:latin typeface="Courier New"/>
                <a:ea typeface="Courier New"/>
                <a:cs typeface="Courier New"/>
                <a:sym typeface="Courier New"/>
              </a:rPr>
              <a:t> = </a:t>
            </a:r>
            <a:r>
              <a:rPr lang="en-US" sz="1800" b="1">
                <a:solidFill>
                  <a:srgbClr val="7F0055"/>
                </a:solidFill>
                <a:latin typeface="Courier New"/>
                <a:ea typeface="Courier New"/>
                <a:cs typeface="Courier New"/>
                <a:sym typeface="Courier New"/>
              </a:rPr>
              <a:t>new</a:t>
            </a:r>
            <a:r>
              <a:rPr lang="en-US" sz="1800" b="1">
                <a:solidFill>
                  <a:srgbClr val="000000"/>
                </a:solidFill>
                <a:latin typeface="Courier New"/>
                <a:ea typeface="Courier New"/>
                <a:cs typeface="Courier New"/>
                <a:sym typeface="Courier New"/>
              </a:rPr>
              <a:t> BufferedReader(</a:t>
            </a:r>
            <a:r>
              <a:rPr lang="en-US" sz="1800" b="1">
                <a:solidFill>
                  <a:srgbClr val="6A3E3E"/>
                </a:solidFill>
                <a:latin typeface="Courier New"/>
                <a:ea typeface="Courier New"/>
                <a:cs typeface="Courier New"/>
                <a:sym typeface="Courier New"/>
              </a:rPr>
              <a:t>fr</a:t>
            </a:r>
            <a:r>
              <a:rPr lang="en-US" sz="1800" b="1">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BufferedWriter </a:t>
            </a:r>
            <a:r>
              <a:rPr lang="en-US" sz="1800">
                <a:solidFill>
                  <a:srgbClr val="6A3E3E"/>
                </a:solidFill>
                <a:latin typeface="Courier New"/>
                <a:ea typeface="Courier New"/>
                <a:cs typeface="Courier New"/>
                <a:sym typeface="Courier New"/>
              </a:rPr>
              <a:t>bw</a:t>
            </a:r>
            <a:r>
              <a:rPr lang="en-US" sz="1800">
                <a:solidFill>
                  <a:srgbClr val="000000"/>
                </a:solidFill>
                <a:latin typeface="Courier New"/>
                <a:ea typeface="Courier New"/>
                <a:cs typeface="Courier New"/>
                <a:sym typeface="Courier New"/>
              </a:rPr>
              <a:t> = </a:t>
            </a:r>
            <a:r>
              <a:rPr lang="en-US" sz="1800" b="1">
                <a:solidFill>
                  <a:srgbClr val="7F0055"/>
                </a:solidFill>
                <a:latin typeface="Courier New"/>
                <a:ea typeface="Courier New"/>
                <a:cs typeface="Courier New"/>
                <a:sym typeface="Courier New"/>
              </a:rPr>
              <a:t>new</a:t>
            </a:r>
            <a:r>
              <a:rPr lang="en-US" sz="1800" b="1">
                <a:solidFill>
                  <a:srgbClr val="000000"/>
                </a:solidFill>
                <a:latin typeface="Courier New"/>
                <a:ea typeface="Courier New"/>
                <a:cs typeface="Courier New"/>
                <a:sym typeface="Courier New"/>
              </a:rPr>
              <a:t> BufferedWriter(</a:t>
            </a:r>
            <a:r>
              <a:rPr lang="en-US" sz="1800" b="1">
                <a:solidFill>
                  <a:srgbClr val="6A3E3E"/>
                </a:solidFill>
                <a:latin typeface="Courier New"/>
                <a:ea typeface="Courier New"/>
                <a:cs typeface="Courier New"/>
                <a:sym typeface="Courier New"/>
              </a:rPr>
              <a:t>fw</a:t>
            </a:r>
            <a:r>
              <a:rPr lang="en-US" sz="1800" b="1">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b="1">
                <a:solidFill>
                  <a:srgbClr val="7F0055"/>
                </a:solidFill>
                <a:latin typeface="Courier New"/>
                <a:ea typeface="Courier New"/>
                <a:cs typeface="Courier New"/>
                <a:sym typeface="Courier New"/>
              </a:rPr>
              <a:t>int</a:t>
            </a:r>
            <a:r>
              <a:rPr lang="en-US" sz="1800" b="1">
                <a:solidFill>
                  <a:srgbClr val="000000"/>
                </a:solidFill>
                <a:latin typeface="Courier New"/>
                <a:ea typeface="Courier New"/>
                <a:cs typeface="Courier New"/>
                <a:sym typeface="Courier New"/>
              </a:rPr>
              <a:t> </a:t>
            </a:r>
            <a:r>
              <a:rPr lang="en-US" sz="1800" b="1">
                <a:solidFill>
                  <a:srgbClr val="6A3E3E"/>
                </a:solidFill>
                <a:latin typeface="Courier New"/>
                <a:ea typeface="Courier New"/>
                <a:cs typeface="Courier New"/>
                <a:sym typeface="Courier New"/>
              </a:rPr>
              <a:t>i</a:t>
            </a:r>
            <a:r>
              <a:rPr lang="en-US" sz="1800" b="1">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b="1">
                <a:solidFill>
                  <a:srgbClr val="7F0055"/>
                </a:solidFill>
                <a:latin typeface="Courier New"/>
                <a:ea typeface="Courier New"/>
                <a:cs typeface="Courier New"/>
                <a:sym typeface="Courier New"/>
              </a:rPr>
              <a:t>while</a:t>
            </a:r>
            <a:r>
              <a:rPr lang="en-US" sz="1800" b="1">
                <a:solidFill>
                  <a:srgbClr val="000000"/>
                </a:solidFill>
                <a:latin typeface="Courier New"/>
                <a:ea typeface="Courier New"/>
                <a:cs typeface="Courier New"/>
                <a:sym typeface="Courier New"/>
              </a:rPr>
              <a:t> ((</a:t>
            </a:r>
            <a:r>
              <a:rPr lang="en-US" sz="1800" b="1">
                <a:solidFill>
                  <a:srgbClr val="6A3E3E"/>
                </a:solidFill>
                <a:latin typeface="Courier New"/>
                <a:ea typeface="Courier New"/>
                <a:cs typeface="Courier New"/>
                <a:sym typeface="Courier New"/>
              </a:rPr>
              <a:t>i</a:t>
            </a:r>
            <a:r>
              <a:rPr lang="en-US" sz="1800" b="1">
                <a:solidFill>
                  <a:srgbClr val="000000"/>
                </a:solidFill>
                <a:latin typeface="Courier New"/>
                <a:ea typeface="Courier New"/>
                <a:cs typeface="Courier New"/>
                <a:sym typeface="Courier New"/>
              </a:rPr>
              <a:t> = </a:t>
            </a:r>
            <a:r>
              <a:rPr lang="en-US" sz="1800" b="1">
                <a:solidFill>
                  <a:srgbClr val="6A3E3E"/>
                </a:solidFill>
                <a:latin typeface="Courier New"/>
                <a:ea typeface="Courier New"/>
                <a:cs typeface="Courier New"/>
                <a:sym typeface="Courier New"/>
              </a:rPr>
              <a:t>br</a:t>
            </a:r>
            <a:r>
              <a:rPr lang="en-US" sz="1800" b="1">
                <a:solidFill>
                  <a:srgbClr val="000000"/>
                </a:solidFill>
                <a:latin typeface="Courier New"/>
                <a:ea typeface="Courier New"/>
                <a:cs typeface="Courier New"/>
                <a:sym typeface="Courier New"/>
              </a:rPr>
              <a:t>.read()) != -1) </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a:solidFill>
                  <a:srgbClr val="6A3E3E"/>
                </a:solidFill>
                <a:latin typeface="Courier New"/>
                <a:ea typeface="Courier New"/>
                <a:cs typeface="Courier New"/>
                <a:sym typeface="Courier New"/>
              </a:rPr>
              <a:t>bw</a:t>
            </a:r>
            <a:r>
              <a:rPr lang="en-US" sz="1800">
                <a:solidFill>
                  <a:srgbClr val="000000"/>
                </a:solidFill>
                <a:latin typeface="Courier New"/>
                <a:ea typeface="Courier New"/>
                <a:cs typeface="Courier New"/>
                <a:sym typeface="Courier New"/>
              </a:rPr>
              <a:t>.write((</a:t>
            </a:r>
            <a:r>
              <a:rPr lang="en-US" sz="1800" b="1">
                <a:solidFill>
                  <a:srgbClr val="7F0055"/>
                </a:solidFill>
                <a:latin typeface="Courier New"/>
                <a:ea typeface="Courier New"/>
                <a:cs typeface="Courier New"/>
                <a:sym typeface="Courier New"/>
              </a:rPr>
              <a:t>char</a:t>
            </a:r>
            <a:r>
              <a:rPr lang="en-US" sz="1800" b="1">
                <a:solidFill>
                  <a:srgbClr val="000000"/>
                </a:solidFill>
                <a:latin typeface="Courier New"/>
                <a:ea typeface="Courier New"/>
                <a:cs typeface="Courier New"/>
                <a:sym typeface="Courier New"/>
              </a:rPr>
              <a:t>) </a:t>
            </a:r>
            <a:r>
              <a:rPr lang="en-US" sz="1800" b="1">
                <a:solidFill>
                  <a:srgbClr val="6A3E3E"/>
                </a:solidFill>
                <a:latin typeface="Courier New"/>
                <a:ea typeface="Courier New"/>
                <a:cs typeface="Courier New"/>
                <a:sym typeface="Courier New"/>
              </a:rPr>
              <a:t>i</a:t>
            </a:r>
            <a:r>
              <a:rPr lang="en-US" sz="1800" b="1">
                <a:solidFill>
                  <a:srgbClr val="000000"/>
                </a:solidFill>
                <a:latin typeface="Courier New"/>
                <a:ea typeface="Courier New"/>
                <a:cs typeface="Courier New"/>
                <a:sym typeface="Courier New"/>
              </a:rPr>
              <a:t>);    </a:t>
            </a:r>
            <a:r>
              <a:rPr lang="en-US" sz="1800" b="1">
                <a:solidFill>
                  <a:srgbClr val="3F7F5F"/>
                </a:solidFill>
                <a:latin typeface="Courier New"/>
                <a:ea typeface="Courier New"/>
                <a:cs typeface="Courier New"/>
                <a:sym typeface="Courier New"/>
              </a:rPr>
              <a:t>// for writing to target file</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System.</a:t>
            </a:r>
            <a:r>
              <a:rPr lang="en-US" sz="1800" b="1" i="1">
                <a:solidFill>
                  <a:srgbClr val="0000C0"/>
                </a:solidFill>
                <a:latin typeface="Courier New"/>
                <a:ea typeface="Courier New"/>
                <a:cs typeface="Courier New"/>
                <a:sym typeface="Courier New"/>
              </a:rPr>
              <a:t>out</a:t>
            </a:r>
            <a:r>
              <a:rPr lang="en-US" sz="1800" b="1" i="1">
                <a:solidFill>
                  <a:srgbClr val="000000"/>
                </a:solidFill>
                <a:latin typeface="Courier New"/>
                <a:ea typeface="Courier New"/>
                <a:cs typeface="Courier New"/>
                <a:sym typeface="Courier New"/>
              </a:rPr>
              <a:t>.print((</a:t>
            </a:r>
            <a:r>
              <a:rPr lang="en-US" sz="1800" b="1" i="1">
                <a:solidFill>
                  <a:srgbClr val="7F0055"/>
                </a:solidFill>
                <a:latin typeface="Courier New"/>
                <a:ea typeface="Courier New"/>
                <a:cs typeface="Courier New"/>
                <a:sym typeface="Courier New"/>
              </a:rPr>
              <a:t>char</a:t>
            </a:r>
            <a:r>
              <a:rPr lang="en-US" sz="1800" b="1" i="1">
                <a:solidFill>
                  <a:srgbClr val="000000"/>
                </a:solidFill>
                <a:latin typeface="Courier New"/>
                <a:ea typeface="Courier New"/>
                <a:cs typeface="Courier New"/>
                <a:sym typeface="Courier New"/>
              </a:rPr>
              <a:t>)</a:t>
            </a:r>
            <a:r>
              <a:rPr lang="en-US" sz="1800" b="1" i="1">
                <a:solidFill>
                  <a:srgbClr val="6A3E3E"/>
                </a:solidFill>
                <a:latin typeface="Courier New"/>
                <a:ea typeface="Courier New"/>
                <a:cs typeface="Courier New"/>
                <a:sym typeface="Courier New"/>
              </a:rPr>
              <a:t>i</a:t>
            </a:r>
            <a:r>
              <a:rPr lang="en-US" sz="1800" b="1" i="1">
                <a:solidFill>
                  <a:srgbClr val="000000"/>
                </a:solidFill>
                <a:latin typeface="Courier New"/>
                <a:ea typeface="Courier New"/>
                <a:cs typeface="Courier New"/>
                <a:sym typeface="Courier New"/>
              </a:rPr>
              <a:t>); </a:t>
            </a:r>
            <a:r>
              <a:rPr lang="en-US" sz="1800" b="1" i="1">
                <a:solidFill>
                  <a:srgbClr val="3F7F5F"/>
                </a:solidFill>
                <a:latin typeface="Courier New"/>
                <a:ea typeface="Courier New"/>
                <a:cs typeface="Courier New"/>
                <a:sym typeface="Courier New"/>
              </a:rPr>
              <a:t>// for writing to the console</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System.</a:t>
            </a:r>
            <a:r>
              <a:rPr lang="en-US" sz="1800" b="1" i="1">
                <a:solidFill>
                  <a:srgbClr val="0000C0"/>
                </a:solidFill>
                <a:latin typeface="Courier New"/>
                <a:ea typeface="Courier New"/>
                <a:cs typeface="Courier New"/>
                <a:sym typeface="Courier New"/>
              </a:rPr>
              <a:t>out</a:t>
            </a:r>
            <a:r>
              <a:rPr lang="en-US" sz="1800" b="1" i="1">
                <a:solidFill>
                  <a:srgbClr val="000000"/>
                </a:solidFill>
                <a:latin typeface="Courier New"/>
                <a:ea typeface="Courier New"/>
                <a:cs typeface="Courier New"/>
                <a:sym typeface="Courier New"/>
              </a:rPr>
              <a:t>.println(</a:t>
            </a:r>
            <a:r>
              <a:rPr lang="en-US" sz="1800" b="1" i="1">
                <a:solidFill>
                  <a:srgbClr val="2A00FF"/>
                </a:solidFill>
                <a:latin typeface="Courier New"/>
                <a:ea typeface="Courier New"/>
                <a:cs typeface="Courier New"/>
                <a:sym typeface="Courier New"/>
              </a:rPr>
              <a:t>"data written"</a:t>
            </a:r>
            <a:r>
              <a:rPr lang="en-US" sz="1800" b="1" i="1">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a:solidFill>
                  <a:srgbClr val="6A3E3E"/>
                </a:solidFill>
                <a:latin typeface="Courier New"/>
                <a:ea typeface="Courier New"/>
                <a:cs typeface="Courier New"/>
                <a:sym typeface="Courier New"/>
              </a:rPr>
              <a:t>bw</a:t>
            </a:r>
            <a:r>
              <a:rPr lang="en-US" sz="1800">
                <a:solidFill>
                  <a:srgbClr val="000000"/>
                </a:solidFill>
                <a:latin typeface="Courier New"/>
                <a:ea typeface="Courier New"/>
                <a:cs typeface="Courier New"/>
                <a:sym typeface="Courier New"/>
              </a:rPr>
              <a:t>.close();</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a:solidFill>
                  <a:srgbClr val="6A3E3E"/>
                </a:solidFill>
                <a:latin typeface="Courier New"/>
                <a:ea typeface="Courier New"/>
                <a:cs typeface="Courier New"/>
                <a:sym typeface="Courier New"/>
              </a:rPr>
              <a:t>br</a:t>
            </a:r>
            <a:r>
              <a:rPr lang="en-US" sz="1800">
                <a:solidFill>
                  <a:srgbClr val="000000"/>
                </a:solidFill>
                <a:latin typeface="Courier New"/>
                <a:ea typeface="Courier New"/>
                <a:cs typeface="Courier New"/>
                <a:sym typeface="Courier New"/>
              </a:rPr>
              <a:t>.close();</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a:solidFill>
                  <a:srgbClr val="6A3E3E"/>
                </a:solidFill>
                <a:latin typeface="Courier New"/>
                <a:ea typeface="Courier New"/>
                <a:cs typeface="Courier New"/>
                <a:sym typeface="Courier New"/>
              </a:rPr>
              <a:t>fw</a:t>
            </a:r>
            <a:r>
              <a:rPr lang="en-US" sz="1800">
                <a:solidFill>
                  <a:srgbClr val="000000"/>
                </a:solidFill>
                <a:latin typeface="Courier New"/>
                <a:ea typeface="Courier New"/>
                <a:cs typeface="Courier New"/>
                <a:sym typeface="Courier New"/>
              </a:rPr>
              <a:t>.close();</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a:t>
            </a:r>
            <a:r>
              <a:rPr lang="en-US" sz="1800">
                <a:solidFill>
                  <a:srgbClr val="6A3E3E"/>
                </a:solidFill>
                <a:latin typeface="Courier New"/>
                <a:ea typeface="Courier New"/>
                <a:cs typeface="Courier New"/>
                <a:sym typeface="Courier New"/>
              </a:rPr>
              <a:t>fr</a:t>
            </a:r>
            <a:r>
              <a:rPr lang="en-US" sz="1800">
                <a:solidFill>
                  <a:srgbClr val="000000"/>
                </a:solidFill>
                <a:latin typeface="Courier New"/>
                <a:ea typeface="Courier New"/>
                <a:cs typeface="Courier New"/>
                <a:sym typeface="Courier New"/>
              </a:rPr>
              <a:t>.close();</a:t>
            </a:r>
            <a:endParaRPr/>
          </a:p>
          <a:p>
            <a:pPr marL="114300" lvl="0" indent="0" algn="l" rtl="0">
              <a:lnSpc>
                <a:spcPct val="100000"/>
              </a:lnSpc>
              <a:spcBef>
                <a:spcPts val="360"/>
              </a:spcBef>
              <a:spcAft>
                <a:spcPts val="0"/>
              </a:spcAft>
              <a:buSzPct val="117647"/>
              <a:buNone/>
            </a:pPr>
            <a:r>
              <a:rPr lang="en-US" sz="1800">
                <a:solidFill>
                  <a:srgbClr val="000000"/>
                </a:solidFill>
                <a:latin typeface="Courier New"/>
                <a:ea typeface="Courier New"/>
                <a:cs typeface="Courier New"/>
                <a:sym typeface="Courier New"/>
              </a:rPr>
              <a:t>    }} </a:t>
            </a:r>
            <a:endParaRPr/>
          </a:p>
        </p:txBody>
      </p:sp>
      <p:sp>
        <p:nvSpPr>
          <p:cNvPr id="243" name="Google Shape;243;p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1800" b="1">
                <a:solidFill>
                  <a:srgbClr val="000000"/>
                </a:solidFill>
                <a:latin typeface="Calibri"/>
                <a:ea typeface="Calibri"/>
                <a:cs typeface="Calibri"/>
                <a:sym typeface="Calibri"/>
              </a:rPr>
              <a:t>Same program but with readLine() method</a:t>
            </a:r>
            <a:br>
              <a:rPr lang="en-US" sz="1800">
                <a:latin typeface="Calibri"/>
                <a:ea typeface="Calibri"/>
                <a:cs typeface="Calibri"/>
                <a:sym typeface="Calibri"/>
              </a:rPr>
            </a:br>
            <a:r>
              <a:rPr lang="en-US" sz="1800" u="sng">
                <a:solidFill>
                  <a:srgbClr val="3F7F5F"/>
                </a:solidFill>
                <a:latin typeface="Courier New"/>
                <a:ea typeface="Courier New"/>
                <a:cs typeface="Courier New"/>
                <a:sym typeface="Courier New"/>
              </a:rPr>
              <a:t>//note: readLine() method reads line of text</a:t>
            </a:r>
            <a:endParaRPr u="sng"/>
          </a:p>
        </p:txBody>
      </p:sp>
      <p:sp>
        <p:nvSpPr>
          <p:cNvPr id="249" name="Google Shape;249;p4"/>
          <p:cNvSpPr txBox="1">
            <a:spLocks noGrp="1"/>
          </p:cNvSpPr>
          <p:nvPr>
            <p:ph type="body" idx="1"/>
          </p:nvPr>
        </p:nvSpPr>
        <p:spPr>
          <a:xfrm>
            <a:off x="113122" y="1417638"/>
            <a:ext cx="8573681" cy="4938722"/>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1400" b="1">
                <a:solidFill>
                  <a:srgbClr val="7F0055"/>
                </a:solidFill>
                <a:latin typeface="Courier New"/>
                <a:ea typeface="Courier New"/>
                <a:cs typeface="Courier New"/>
                <a:sym typeface="Courier New"/>
              </a:rPr>
              <a:t>public</a:t>
            </a:r>
            <a:r>
              <a:rPr lang="en-US" sz="1400" b="1">
                <a:solidFill>
                  <a:srgbClr val="000000"/>
                </a:solidFill>
                <a:latin typeface="Courier New"/>
                <a:ea typeface="Courier New"/>
                <a:cs typeface="Courier New"/>
                <a:sym typeface="Courier New"/>
              </a:rPr>
              <a:t> </a:t>
            </a:r>
            <a:r>
              <a:rPr lang="en-US" sz="1400" b="1">
                <a:solidFill>
                  <a:srgbClr val="7F0055"/>
                </a:solidFill>
                <a:latin typeface="Courier New"/>
                <a:ea typeface="Courier New"/>
                <a:cs typeface="Courier New"/>
                <a:sym typeface="Courier New"/>
              </a:rPr>
              <a:t>class</a:t>
            </a:r>
            <a:r>
              <a:rPr lang="en-US" sz="1400" b="1">
                <a:solidFill>
                  <a:srgbClr val="000000"/>
                </a:solidFill>
                <a:latin typeface="Courier New"/>
                <a:ea typeface="Courier New"/>
                <a:cs typeface="Courier New"/>
                <a:sym typeface="Courier New"/>
              </a:rPr>
              <a:t> </a:t>
            </a:r>
            <a:r>
              <a:rPr lang="en-US" sz="1400" b="1" u="sng">
                <a:solidFill>
                  <a:srgbClr val="000000"/>
                </a:solidFill>
                <a:latin typeface="Courier New"/>
                <a:ea typeface="Courier New"/>
                <a:cs typeface="Courier New"/>
                <a:sym typeface="Courier New"/>
              </a:rPr>
              <a:t>file2 {</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a:t>
            </a:r>
            <a:r>
              <a:rPr lang="en-US" sz="1400" b="1">
                <a:solidFill>
                  <a:srgbClr val="7F0055"/>
                </a:solidFill>
                <a:latin typeface="Courier New"/>
                <a:ea typeface="Courier New"/>
                <a:cs typeface="Courier New"/>
                <a:sym typeface="Courier New"/>
              </a:rPr>
              <a:t>public</a:t>
            </a:r>
            <a:r>
              <a:rPr lang="en-US" sz="1400" b="1">
                <a:solidFill>
                  <a:srgbClr val="000000"/>
                </a:solidFill>
                <a:latin typeface="Courier New"/>
                <a:ea typeface="Courier New"/>
                <a:cs typeface="Courier New"/>
                <a:sym typeface="Courier New"/>
              </a:rPr>
              <a:t> </a:t>
            </a:r>
            <a:r>
              <a:rPr lang="en-US" sz="1400" b="1">
                <a:solidFill>
                  <a:srgbClr val="7F0055"/>
                </a:solidFill>
                <a:latin typeface="Courier New"/>
                <a:ea typeface="Courier New"/>
                <a:cs typeface="Courier New"/>
                <a:sym typeface="Courier New"/>
              </a:rPr>
              <a:t>static</a:t>
            </a:r>
            <a:r>
              <a:rPr lang="en-US" sz="1400" b="1">
                <a:solidFill>
                  <a:srgbClr val="000000"/>
                </a:solidFill>
                <a:latin typeface="Courier New"/>
                <a:ea typeface="Courier New"/>
                <a:cs typeface="Courier New"/>
                <a:sym typeface="Courier New"/>
              </a:rPr>
              <a:t> </a:t>
            </a:r>
            <a:r>
              <a:rPr lang="en-US" sz="1400" b="1">
                <a:solidFill>
                  <a:srgbClr val="7F0055"/>
                </a:solidFill>
                <a:latin typeface="Courier New"/>
                <a:ea typeface="Courier New"/>
                <a:cs typeface="Courier New"/>
                <a:sym typeface="Courier New"/>
              </a:rPr>
              <a:t>void</a:t>
            </a:r>
            <a:r>
              <a:rPr lang="en-US" sz="1400" b="1">
                <a:solidFill>
                  <a:srgbClr val="000000"/>
                </a:solidFill>
                <a:latin typeface="Courier New"/>
                <a:ea typeface="Courier New"/>
                <a:cs typeface="Courier New"/>
                <a:sym typeface="Courier New"/>
              </a:rPr>
              <a:t> main(String args[]) </a:t>
            </a:r>
            <a:r>
              <a:rPr lang="en-US" sz="1400" b="1">
                <a:solidFill>
                  <a:srgbClr val="7F0055"/>
                </a:solidFill>
                <a:latin typeface="Courier New"/>
                <a:ea typeface="Courier New"/>
                <a:cs typeface="Courier New"/>
                <a:sym typeface="Courier New"/>
              </a:rPr>
              <a:t>throws</a:t>
            </a:r>
            <a:r>
              <a:rPr lang="en-US" sz="1400" b="1">
                <a:solidFill>
                  <a:srgbClr val="000000"/>
                </a:solidFill>
                <a:latin typeface="Courier New"/>
                <a:ea typeface="Courier New"/>
                <a:cs typeface="Courier New"/>
                <a:sym typeface="Courier New"/>
              </a:rPr>
              <a:t> Exception {</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FileReader fr = </a:t>
            </a:r>
            <a:r>
              <a:rPr lang="en-US" sz="1400" b="1">
                <a:solidFill>
                  <a:srgbClr val="7F0055"/>
                </a:solidFill>
                <a:latin typeface="Courier New"/>
                <a:ea typeface="Courier New"/>
                <a:cs typeface="Courier New"/>
                <a:sym typeface="Courier New"/>
              </a:rPr>
              <a:t>new</a:t>
            </a:r>
            <a:r>
              <a:rPr lang="en-US" sz="1400" b="1">
                <a:solidFill>
                  <a:srgbClr val="000000"/>
                </a:solidFill>
                <a:latin typeface="Courier New"/>
                <a:ea typeface="Courier New"/>
                <a:cs typeface="Courier New"/>
                <a:sym typeface="Courier New"/>
              </a:rPr>
              <a:t> FileReader(</a:t>
            </a:r>
            <a:r>
              <a:rPr lang="en-US" sz="1400" b="1">
                <a:solidFill>
                  <a:srgbClr val="2A00FF"/>
                </a:solidFill>
                <a:latin typeface="Courier New"/>
                <a:ea typeface="Courier New"/>
                <a:cs typeface="Courier New"/>
                <a:sym typeface="Courier New"/>
              </a:rPr>
              <a:t>"D:\\sourcefile.txt"</a:t>
            </a:r>
            <a:r>
              <a:rPr lang="en-US" sz="1400" b="1">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FileWriter fw = </a:t>
            </a:r>
            <a:r>
              <a:rPr lang="en-US" sz="1400" b="1">
                <a:solidFill>
                  <a:srgbClr val="7F0055"/>
                </a:solidFill>
                <a:latin typeface="Courier New"/>
                <a:ea typeface="Courier New"/>
                <a:cs typeface="Courier New"/>
                <a:sym typeface="Courier New"/>
              </a:rPr>
              <a:t>new</a:t>
            </a:r>
            <a:r>
              <a:rPr lang="en-US" sz="1400" b="1">
                <a:solidFill>
                  <a:srgbClr val="000000"/>
                </a:solidFill>
                <a:latin typeface="Courier New"/>
                <a:ea typeface="Courier New"/>
                <a:cs typeface="Courier New"/>
                <a:sym typeface="Courier New"/>
              </a:rPr>
              <a:t> FileWriter(</a:t>
            </a:r>
            <a:r>
              <a:rPr lang="en-US" sz="1400" b="1">
                <a:solidFill>
                  <a:srgbClr val="2A00FF"/>
                </a:solidFill>
                <a:latin typeface="Courier New"/>
                <a:ea typeface="Courier New"/>
                <a:cs typeface="Courier New"/>
                <a:sym typeface="Courier New"/>
              </a:rPr>
              <a:t>"D:\\Rtarget.txt"</a:t>
            </a:r>
            <a:r>
              <a:rPr lang="en-US" sz="1400" b="1">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BufferedReader br = </a:t>
            </a:r>
            <a:r>
              <a:rPr lang="en-US" sz="1400" b="1">
                <a:solidFill>
                  <a:srgbClr val="7F0055"/>
                </a:solidFill>
                <a:latin typeface="Courier New"/>
                <a:ea typeface="Courier New"/>
                <a:cs typeface="Courier New"/>
                <a:sym typeface="Courier New"/>
              </a:rPr>
              <a:t>new</a:t>
            </a:r>
            <a:r>
              <a:rPr lang="en-US" sz="1400" b="1">
                <a:solidFill>
                  <a:srgbClr val="000000"/>
                </a:solidFill>
                <a:latin typeface="Courier New"/>
                <a:ea typeface="Courier New"/>
                <a:cs typeface="Courier New"/>
                <a:sym typeface="Courier New"/>
              </a:rPr>
              <a:t> BufferedReader(fr);</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BufferedWriter bw = </a:t>
            </a:r>
            <a:r>
              <a:rPr lang="en-US" sz="1400" b="1">
                <a:solidFill>
                  <a:srgbClr val="7F0055"/>
                </a:solidFill>
                <a:latin typeface="Courier New"/>
                <a:ea typeface="Courier New"/>
                <a:cs typeface="Courier New"/>
                <a:sym typeface="Courier New"/>
              </a:rPr>
              <a:t>new</a:t>
            </a:r>
            <a:r>
              <a:rPr lang="en-US" sz="1400" b="1">
                <a:solidFill>
                  <a:srgbClr val="000000"/>
                </a:solidFill>
                <a:latin typeface="Courier New"/>
                <a:ea typeface="Courier New"/>
                <a:cs typeface="Courier New"/>
                <a:sym typeface="Courier New"/>
              </a:rPr>
              <a:t> BufferedWriter(fw);</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String str;</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a:t>
            </a:r>
            <a:r>
              <a:rPr lang="en-US" sz="1400" b="1">
                <a:solidFill>
                  <a:srgbClr val="7F0055"/>
                </a:solidFill>
                <a:latin typeface="Courier New"/>
                <a:ea typeface="Courier New"/>
                <a:cs typeface="Courier New"/>
                <a:sym typeface="Courier New"/>
              </a:rPr>
              <a:t>while</a:t>
            </a:r>
            <a:r>
              <a:rPr lang="en-US" sz="1400" b="1">
                <a:solidFill>
                  <a:srgbClr val="000000"/>
                </a:solidFill>
                <a:latin typeface="Courier New"/>
                <a:ea typeface="Courier New"/>
                <a:cs typeface="Courier New"/>
                <a:sym typeface="Courier New"/>
              </a:rPr>
              <a:t> ((str = br.readLine()) != </a:t>
            </a:r>
            <a:r>
              <a:rPr lang="en-US" sz="1400" b="1">
                <a:solidFill>
                  <a:srgbClr val="7F0055"/>
                </a:solidFill>
                <a:latin typeface="Courier New"/>
                <a:ea typeface="Courier New"/>
                <a:cs typeface="Courier New"/>
                <a:sym typeface="Courier New"/>
              </a:rPr>
              <a:t>null</a:t>
            </a:r>
            <a:r>
              <a:rPr lang="en-US" sz="1400" b="1">
                <a:solidFill>
                  <a:srgbClr val="000000"/>
                </a:solidFill>
                <a:latin typeface="Courier New"/>
                <a:ea typeface="Courier New"/>
                <a:cs typeface="Courier New"/>
                <a:sym typeface="Courier New"/>
              </a:rPr>
              <a:t>) </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bw.write(str);                </a:t>
            </a:r>
            <a:r>
              <a:rPr lang="en-US" sz="1400">
                <a:solidFill>
                  <a:srgbClr val="3F7F5F"/>
                </a:solidFill>
                <a:latin typeface="Courier New"/>
                <a:ea typeface="Courier New"/>
                <a:cs typeface="Courier New"/>
                <a:sym typeface="Courier New"/>
              </a:rPr>
              <a:t>// for writing to another file</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System.out.println(str);   </a:t>
            </a:r>
            <a:r>
              <a:rPr lang="en-US" sz="1400">
                <a:solidFill>
                  <a:srgbClr val="3F7F5F"/>
                </a:solidFill>
                <a:latin typeface="Courier New"/>
                <a:ea typeface="Courier New"/>
                <a:cs typeface="Courier New"/>
                <a:sym typeface="Courier New"/>
              </a:rPr>
              <a:t>//for writing to the console</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bw.close();</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br.close();</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fw.close();</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fr.close();</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System.out.println(</a:t>
            </a:r>
            <a:r>
              <a:rPr lang="en-US" sz="1400">
                <a:solidFill>
                  <a:srgbClr val="2A00FF"/>
                </a:solidFill>
                <a:latin typeface="Courier New"/>
                <a:ea typeface="Courier New"/>
                <a:cs typeface="Courier New"/>
                <a:sym typeface="Courier New"/>
              </a:rPr>
              <a:t>"data written"</a:t>
            </a:r>
            <a:r>
              <a:rPr lang="en-US" sz="1400">
                <a:solidFill>
                  <a:srgbClr val="000000"/>
                </a:solidFill>
                <a:latin typeface="Courier New"/>
                <a:ea typeface="Courier New"/>
                <a:cs typeface="Courier New"/>
                <a:sym typeface="Courier New"/>
              </a:rPr>
              <a:t>);</a:t>
            </a:r>
            <a:endParaRPr/>
          </a:p>
          <a:p>
            <a:pPr marL="114300" lvl="0" indent="0" algn="l" rtl="0">
              <a:lnSpc>
                <a:spcPct val="100000"/>
              </a:lnSpc>
              <a:spcBef>
                <a:spcPts val="360"/>
              </a:spcBef>
              <a:spcAft>
                <a:spcPts val="0"/>
              </a:spcAft>
              <a:buSzPts val="1800"/>
              <a:buNone/>
            </a:pPr>
            <a:r>
              <a:rPr lang="en-US" sz="1400">
                <a:solidFill>
                  <a:srgbClr val="000000"/>
                </a:solidFill>
                <a:latin typeface="Courier New"/>
                <a:ea typeface="Courier New"/>
                <a:cs typeface="Courier New"/>
                <a:sym typeface="Courier New"/>
              </a:rPr>
              <a:t>    } }</a:t>
            </a:r>
            <a:endParaRPr/>
          </a:p>
          <a:p>
            <a:pPr marL="114300" lvl="0" indent="0" algn="l" rtl="0">
              <a:lnSpc>
                <a:spcPct val="100000"/>
              </a:lnSpc>
              <a:spcBef>
                <a:spcPts val="360"/>
              </a:spcBef>
              <a:spcAft>
                <a:spcPts val="0"/>
              </a:spcAft>
              <a:buSzPts val="1800"/>
              <a:buNone/>
            </a:pPr>
            <a:endParaRPr sz="1400">
              <a:solidFill>
                <a:schemeClr val="dk1"/>
              </a:solidFill>
            </a:endParaRPr>
          </a:p>
        </p:txBody>
      </p:sp>
      <p:sp>
        <p:nvSpPr>
          <p:cNvPr id="250" name="Google Shape;250;p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
          <p:cNvSpPr txBox="1">
            <a:spLocks noGrp="1"/>
          </p:cNvSpPr>
          <p:nvPr>
            <p:ph type="ctrTitle"/>
          </p:nvPr>
        </p:nvSpPr>
        <p:spPr>
          <a:xfrm>
            <a:off x="685802" y="2130435"/>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Exception Handling in JAVA</a:t>
            </a:r>
            <a:endParaRPr/>
          </a:p>
        </p:txBody>
      </p:sp>
      <p:sp>
        <p:nvSpPr>
          <p:cNvPr id="256" name="Google Shape;256;p6"/>
          <p:cNvSpPr txBox="1">
            <a:spLocks noGrp="1"/>
          </p:cNvSpPr>
          <p:nvPr>
            <p:ph type="subTitle" idx="1"/>
          </p:nvPr>
        </p:nvSpPr>
        <p:spPr>
          <a:xfrm>
            <a:off x="1371600" y="3886200"/>
            <a:ext cx="6400801" cy="1752600"/>
          </a:xfrm>
          <a:prstGeom prst="rect">
            <a:avLst/>
          </a:prstGeom>
          <a:noFill/>
          <a:ln>
            <a:noFill/>
          </a:ln>
        </p:spPr>
        <p:txBody>
          <a:bodyPr spcFirstLastPara="1" wrap="square" lIns="91425" tIns="45700" rIns="91425" bIns="45700" anchor="t" anchorCtr="0">
            <a:normAutofit/>
          </a:bodyPr>
          <a:lstStyle/>
          <a:p>
            <a:pPr marL="457200" lvl="0" indent="-381000" algn="ctr" rtl="0">
              <a:lnSpc>
                <a:spcPct val="100000"/>
              </a:lnSpc>
              <a:spcBef>
                <a:spcPts val="480"/>
              </a:spcBef>
              <a:spcAft>
                <a:spcPts val="0"/>
              </a:spcAft>
              <a:buClr>
                <a:srgbClr val="888888"/>
              </a:buClr>
              <a:buSzPts val="2400"/>
              <a:buNone/>
            </a:pPr>
            <a:endParaRPr/>
          </a:p>
        </p:txBody>
      </p:sp>
      <p:sp>
        <p:nvSpPr>
          <p:cNvPr id="257" name="Google Shape;257;p6"/>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8"/>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b="1"/>
              <a:t>Agenda</a:t>
            </a:r>
            <a:endParaRPr/>
          </a:p>
        </p:txBody>
      </p:sp>
      <p:sp>
        <p:nvSpPr>
          <p:cNvPr id="263" name="Google Shape;263;p8"/>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SzPts val="1800"/>
              <a:buChar char="●"/>
            </a:pPr>
            <a:r>
              <a:rPr lang="en-US"/>
              <a:t>Understand the different types of exceptions.</a:t>
            </a:r>
            <a:endParaRPr/>
          </a:p>
          <a:p>
            <a:pPr marL="457200" lvl="0" indent="-342900" algn="l" rtl="0">
              <a:lnSpc>
                <a:spcPct val="100000"/>
              </a:lnSpc>
              <a:spcBef>
                <a:spcPts val="0"/>
              </a:spcBef>
              <a:spcAft>
                <a:spcPts val="0"/>
              </a:spcAft>
              <a:buSzPts val="1800"/>
              <a:buChar char="●"/>
            </a:pPr>
            <a:r>
              <a:rPr lang="en-US"/>
              <a:t>Exception Handling using various Exception classes</a:t>
            </a:r>
            <a:endParaRPr/>
          </a:p>
        </p:txBody>
      </p:sp>
      <p:sp>
        <p:nvSpPr>
          <p:cNvPr id="264" name="Google Shape;264;p8"/>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265" name="Google Shape;265;p8"/>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Agenda</a:t>
            </a:r>
            <a:endParaRPr/>
          </a:p>
        </p:txBody>
      </p:sp>
      <p:sp>
        <p:nvSpPr>
          <p:cNvPr id="121" name="Google Shape;121;p2"/>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Java I/O</a:t>
            </a:r>
            <a:endParaRPr/>
          </a:p>
          <a:p>
            <a:pPr marL="457200" lvl="0" indent="-342900" algn="l" rtl="0">
              <a:lnSpc>
                <a:spcPct val="100000"/>
              </a:lnSpc>
              <a:spcBef>
                <a:spcPts val="360"/>
              </a:spcBef>
              <a:spcAft>
                <a:spcPts val="0"/>
              </a:spcAft>
              <a:buClr>
                <a:schemeClr val="dk1"/>
              </a:buClr>
              <a:buSzPts val="1800"/>
              <a:buChar char="•"/>
            </a:pPr>
            <a:r>
              <a:rPr lang="en-US"/>
              <a:t>Types of streams</a:t>
            </a:r>
            <a:endParaRPr/>
          </a:p>
          <a:p>
            <a:pPr marL="457200" lvl="0" indent="-342900" algn="l" rtl="0">
              <a:lnSpc>
                <a:spcPct val="100000"/>
              </a:lnSpc>
              <a:spcBef>
                <a:spcPts val="360"/>
              </a:spcBef>
              <a:spcAft>
                <a:spcPts val="0"/>
              </a:spcAft>
              <a:buClr>
                <a:schemeClr val="dk1"/>
              </a:buClr>
              <a:buSzPts val="1800"/>
              <a:buChar char="•"/>
            </a:pPr>
            <a:r>
              <a:rPr lang="en-US"/>
              <a:t>File I/O using</a:t>
            </a:r>
            <a:endParaRPr/>
          </a:p>
          <a:p>
            <a:pPr marL="914400" lvl="1" indent="-342900" algn="l" rtl="0">
              <a:lnSpc>
                <a:spcPct val="100000"/>
              </a:lnSpc>
              <a:spcBef>
                <a:spcPts val="360"/>
              </a:spcBef>
              <a:spcAft>
                <a:spcPts val="0"/>
              </a:spcAft>
              <a:buSzPts val="1800"/>
              <a:buChar char="–"/>
            </a:pPr>
            <a:r>
              <a:rPr lang="en-US"/>
              <a:t>Bytestream class</a:t>
            </a:r>
            <a:endParaRPr/>
          </a:p>
          <a:p>
            <a:pPr marL="914400" lvl="1" indent="-342900" algn="l" rtl="0">
              <a:lnSpc>
                <a:spcPct val="100000"/>
              </a:lnSpc>
              <a:spcBef>
                <a:spcPts val="360"/>
              </a:spcBef>
              <a:spcAft>
                <a:spcPts val="0"/>
              </a:spcAft>
              <a:buSzPts val="1800"/>
              <a:buChar char="–"/>
            </a:pPr>
            <a:r>
              <a:rPr lang="en-US"/>
              <a:t>Characterstream  class</a:t>
            </a:r>
            <a:endParaRPr/>
          </a:p>
          <a:p>
            <a:pPr marL="1371600" lvl="2" indent="-342900" algn="l" rtl="0">
              <a:lnSpc>
                <a:spcPct val="100000"/>
              </a:lnSpc>
              <a:spcBef>
                <a:spcPts val="360"/>
              </a:spcBef>
              <a:spcAft>
                <a:spcPts val="0"/>
              </a:spcAft>
              <a:buSzPts val="1800"/>
              <a:buChar char="•"/>
            </a:pPr>
            <a:r>
              <a:rPr lang="en-US"/>
              <a:t>Read(), readline()</a:t>
            </a:r>
            <a:endParaRPr/>
          </a:p>
          <a:p>
            <a:pPr marL="457200" lvl="0" indent="-342900" algn="l" rtl="0">
              <a:lnSpc>
                <a:spcPct val="100000"/>
              </a:lnSpc>
              <a:spcBef>
                <a:spcPts val="360"/>
              </a:spcBef>
              <a:spcAft>
                <a:spcPts val="0"/>
              </a:spcAft>
              <a:buClr>
                <a:schemeClr val="dk1"/>
              </a:buClr>
              <a:buSzPts val="1800"/>
              <a:buChar char="•"/>
            </a:pPr>
            <a:r>
              <a:rPr lang="en-US"/>
              <a:t>Exception Handling</a:t>
            </a:r>
            <a:endParaRPr/>
          </a:p>
          <a:p>
            <a:pPr marL="457200" lvl="0" indent="-342900" algn="l" rtl="0">
              <a:lnSpc>
                <a:spcPct val="100000"/>
              </a:lnSpc>
              <a:spcBef>
                <a:spcPts val="360"/>
              </a:spcBef>
              <a:spcAft>
                <a:spcPts val="0"/>
              </a:spcAft>
              <a:buSzPts val="1800"/>
              <a:buChar char="•"/>
            </a:pPr>
            <a:r>
              <a:rPr lang="en-US"/>
              <a:t>Types of exceptions.</a:t>
            </a:r>
            <a:endParaRPr/>
          </a:p>
          <a:p>
            <a:pPr marL="457200" lvl="0" indent="-342900" algn="l" rtl="0">
              <a:lnSpc>
                <a:spcPct val="100000"/>
              </a:lnSpc>
              <a:spcBef>
                <a:spcPts val="360"/>
              </a:spcBef>
              <a:spcAft>
                <a:spcPts val="0"/>
              </a:spcAft>
              <a:buSzPts val="1800"/>
              <a:buChar char="•"/>
            </a:pPr>
            <a:r>
              <a:rPr lang="en-US"/>
              <a:t>Exception Handling using various Exception classes</a:t>
            </a:r>
            <a:endParaRPr/>
          </a:p>
          <a:p>
            <a:pPr marL="457200" lvl="0" indent="-342900" algn="l" rtl="0">
              <a:lnSpc>
                <a:spcPct val="100000"/>
              </a:lnSpc>
              <a:spcBef>
                <a:spcPts val="360"/>
              </a:spcBef>
              <a:spcAft>
                <a:spcPts val="0"/>
              </a:spcAft>
              <a:buSzPts val="1800"/>
              <a:buChar char="•"/>
            </a:pPr>
            <a:r>
              <a:rPr lang="en-US"/>
              <a:t>User-defined Exceptions</a:t>
            </a: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1371600" lvl="2" indent="-228600" algn="l" rtl="0">
              <a:lnSpc>
                <a:spcPct val="100000"/>
              </a:lnSpc>
              <a:spcBef>
                <a:spcPts val="360"/>
              </a:spcBef>
              <a:spcAft>
                <a:spcPts val="0"/>
              </a:spcAft>
              <a:buSzPts val="1800"/>
              <a:buNone/>
            </a:pPr>
            <a:endParaRPr/>
          </a:p>
          <a:p>
            <a:pPr marL="914400" lvl="1" indent="-228600" algn="l" rtl="0">
              <a:lnSpc>
                <a:spcPct val="100000"/>
              </a:lnSpc>
              <a:spcBef>
                <a:spcPts val="360"/>
              </a:spcBef>
              <a:spcAft>
                <a:spcPts val="0"/>
              </a:spcAft>
              <a:buSzPts val="1800"/>
              <a:buNone/>
            </a:pPr>
            <a:endParaRPr/>
          </a:p>
          <a:p>
            <a:pPr marL="914400" lvl="1" indent="-228600" algn="l" rtl="0">
              <a:lnSpc>
                <a:spcPct val="100000"/>
              </a:lnSpc>
              <a:spcBef>
                <a:spcPts val="360"/>
              </a:spcBef>
              <a:spcAft>
                <a:spcPts val="0"/>
              </a:spcAft>
              <a:buSzPts val="1800"/>
              <a:buNone/>
            </a:pPr>
            <a:endParaRPr/>
          </a:p>
          <a:p>
            <a:pPr marL="914400" lvl="1" indent="-228600" algn="l" rtl="0">
              <a:lnSpc>
                <a:spcPct val="100000"/>
              </a:lnSpc>
              <a:spcBef>
                <a:spcPts val="360"/>
              </a:spcBef>
              <a:spcAft>
                <a:spcPts val="0"/>
              </a:spcAft>
              <a:buSzPts val="1800"/>
              <a:buNone/>
            </a:pPr>
            <a:endParaRPr/>
          </a:p>
          <a:p>
            <a:pPr marL="914400" lvl="1" indent="-228600" algn="l" rtl="0">
              <a:lnSpc>
                <a:spcPct val="100000"/>
              </a:lnSpc>
              <a:spcBef>
                <a:spcPts val="360"/>
              </a:spcBef>
              <a:spcAft>
                <a:spcPts val="0"/>
              </a:spcAft>
              <a:buSzPts val="1800"/>
              <a:buNone/>
            </a:pPr>
            <a:endParaRPr/>
          </a:p>
          <a:p>
            <a:pPr marL="457200" lvl="0" indent="-228600" algn="l" rtl="0">
              <a:lnSpc>
                <a:spcPct val="100000"/>
              </a:lnSpc>
              <a:spcBef>
                <a:spcPts val="360"/>
              </a:spcBef>
              <a:spcAft>
                <a:spcPts val="0"/>
              </a:spcAft>
              <a:buClr>
                <a:schemeClr val="dk1"/>
              </a:buClr>
              <a:buSzPts val="1800"/>
              <a:buNone/>
            </a:pPr>
            <a:endParaRPr/>
          </a:p>
        </p:txBody>
      </p:sp>
      <p:sp>
        <p:nvSpPr>
          <p:cNvPr id="122" name="Google Shape;122;p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1"/>
          <p:cNvSpPr txBox="1"/>
          <p:nvPr/>
        </p:nvSpPr>
        <p:spPr>
          <a:xfrm>
            <a:off x="612289" y="1438798"/>
            <a:ext cx="7767638" cy="3316101"/>
          </a:xfrm>
          <a:prstGeom prst="rect">
            <a:avLst/>
          </a:prstGeom>
          <a:noFill/>
          <a:ln>
            <a:noFill/>
          </a:ln>
        </p:spPr>
        <p:txBody>
          <a:bodyPr spcFirstLastPara="1" wrap="square" lIns="0" tIns="40950" rIns="0" bIns="0" anchor="t" anchorCtr="0">
            <a:spAutoFit/>
          </a:bodyPr>
          <a:lstStyle/>
          <a:p>
            <a:pPr marL="180975" marR="3810" lvl="0" indent="-38576" algn="just" rtl="0">
              <a:lnSpc>
                <a:spcPct val="9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a:p>
            <a:pPr marL="180975" marR="3810" lvl="0" indent="-171926" algn="just" rtl="0">
              <a:lnSpc>
                <a:spcPct val="90000"/>
              </a:lnSpc>
              <a:spcBef>
                <a:spcPts val="323"/>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An exception is an unexpected event that occurs during program execution. It affects the flow of the program instructions which can cause the program to terminate abnormally.</a:t>
            </a:r>
            <a:endParaRPr sz="2100" b="0" i="0" u="none" strike="noStrike" cap="none">
              <a:solidFill>
                <a:srgbClr val="000000"/>
              </a:solidFill>
              <a:latin typeface="Arial"/>
              <a:ea typeface="Arial"/>
              <a:cs typeface="Arial"/>
              <a:sym typeface="Arial"/>
            </a:endParaRPr>
          </a:p>
          <a:p>
            <a:pPr marL="180975" marR="3810" lvl="0" indent="-171926" algn="just" rtl="0">
              <a:lnSpc>
                <a:spcPct val="90000"/>
              </a:lnSpc>
              <a:spcBef>
                <a:spcPts val="323"/>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The </a:t>
            </a:r>
            <a:r>
              <a:rPr lang="en-US" sz="2100" b="1" i="0" u="none" strike="noStrike" cap="none">
                <a:solidFill>
                  <a:srgbClr val="000000"/>
                </a:solidFill>
                <a:latin typeface="Arial"/>
                <a:ea typeface="Arial"/>
                <a:cs typeface="Arial"/>
                <a:sym typeface="Arial"/>
              </a:rPr>
              <a:t>Exception Handling in Java </a:t>
            </a:r>
            <a:r>
              <a:rPr lang="en-US" sz="2100" b="0" i="0" u="none" strike="noStrike" cap="none">
                <a:solidFill>
                  <a:srgbClr val="000000"/>
                </a:solidFill>
                <a:latin typeface="Arial"/>
                <a:ea typeface="Arial"/>
                <a:cs typeface="Arial"/>
                <a:sym typeface="Arial"/>
              </a:rPr>
              <a:t>is one of the powerful </a:t>
            </a:r>
            <a:r>
              <a:rPr lang="en-US" sz="2100" b="0" i="1" u="none" strike="noStrike" cap="none">
                <a:solidFill>
                  <a:srgbClr val="000000"/>
                </a:solidFill>
                <a:latin typeface="Arial"/>
                <a:ea typeface="Arial"/>
                <a:cs typeface="Arial"/>
                <a:sym typeface="Arial"/>
              </a:rPr>
              <a:t>mechanism to  handle the runtime errors </a:t>
            </a:r>
            <a:r>
              <a:rPr lang="en-US" sz="2100" b="0" i="0" u="none" strike="noStrike" cap="none">
                <a:solidFill>
                  <a:srgbClr val="000000"/>
                </a:solidFill>
                <a:latin typeface="Arial"/>
                <a:ea typeface="Arial"/>
                <a:cs typeface="Arial"/>
                <a:sym typeface="Arial"/>
              </a:rPr>
              <a:t>so that the normal flow of the application  can be maintained.</a:t>
            </a:r>
            <a:endParaRPr sz="2100" b="0" i="0" u="none" strike="noStrike" cap="none">
              <a:solidFill>
                <a:srgbClr val="000000"/>
              </a:solidFill>
              <a:latin typeface="Arial"/>
              <a:ea typeface="Arial"/>
              <a:cs typeface="Arial"/>
              <a:sym typeface="Arial"/>
            </a:endParaRPr>
          </a:p>
          <a:p>
            <a:pPr marL="180975" marR="0" lvl="0" indent="-171926" algn="l" rtl="0">
              <a:lnSpc>
                <a:spcPct val="100000"/>
              </a:lnSpc>
              <a:spcBef>
                <a:spcPts val="506"/>
              </a:spcBef>
              <a:spcAft>
                <a:spcPts val="0"/>
              </a:spcAft>
              <a:buClr>
                <a:srgbClr val="000000"/>
              </a:buClr>
              <a:buSzPts val="2100"/>
              <a:buFont typeface="Arial"/>
              <a:buChar char="•"/>
            </a:pPr>
            <a:r>
              <a:rPr lang="en-US" sz="2100" b="1" i="0" u="none" strike="noStrike" cap="none">
                <a:solidFill>
                  <a:srgbClr val="C00000"/>
                </a:solidFill>
                <a:latin typeface="Arial"/>
                <a:ea typeface="Arial"/>
                <a:cs typeface="Arial"/>
                <a:sym typeface="Arial"/>
              </a:rPr>
              <a:t>All the exceptions occur only at runtime.</a:t>
            </a:r>
            <a:endParaRPr sz="2100" b="0" i="0" u="none" strike="noStrike" cap="none">
              <a:solidFill>
                <a:srgbClr val="000000"/>
              </a:solidFill>
              <a:latin typeface="Arial"/>
              <a:ea typeface="Arial"/>
              <a:cs typeface="Arial"/>
              <a:sym typeface="Arial"/>
            </a:endParaRPr>
          </a:p>
          <a:p>
            <a:pPr marL="180975" marR="0" lvl="0" indent="-171926" algn="l" rtl="0">
              <a:lnSpc>
                <a:spcPct val="100000"/>
              </a:lnSpc>
              <a:spcBef>
                <a:spcPts val="495"/>
              </a:spcBef>
              <a:spcAft>
                <a:spcPts val="0"/>
              </a:spcAft>
              <a:buClr>
                <a:srgbClr val="000000"/>
              </a:buClr>
              <a:buSzPts val="2100"/>
              <a:buFont typeface="Arial"/>
              <a:buChar char="•"/>
            </a:pPr>
            <a:r>
              <a:rPr lang="en-US" sz="2100" b="1" i="0" u="none" strike="noStrike" cap="none">
                <a:solidFill>
                  <a:srgbClr val="C00000"/>
                </a:solidFill>
                <a:latin typeface="Arial"/>
                <a:ea typeface="Arial"/>
                <a:cs typeface="Arial"/>
                <a:sym typeface="Arial"/>
              </a:rPr>
              <a:t>A syntax error occurs at compile time.</a:t>
            </a:r>
            <a:endParaRPr sz="2100" b="0" i="0" u="none" strike="noStrike" cap="none">
              <a:solidFill>
                <a:srgbClr val="000000"/>
              </a:solidFill>
              <a:latin typeface="Arial"/>
              <a:ea typeface="Arial"/>
              <a:cs typeface="Arial"/>
              <a:sym typeface="Arial"/>
            </a:endParaRPr>
          </a:p>
          <a:p>
            <a:pPr marL="180975" marR="0" lvl="0" indent="-171926" algn="l" rtl="0">
              <a:lnSpc>
                <a:spcPct val="100000"/>
              </a:lnSpc>
              <a:spcBef>
                <a:spcPts val="495"/>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An exception can be identified only at runtime, not at compile time.</a:t>
            </a:r>
            <a:endParaRPr sz="2100" b="0" i="0" u="none" strike="noStrike" cap="none">
              <a:solidFill>
                <a:srgbClr val="000000"/>
              </a:solidFill>
              <a:latin typeface="Arial"/>
              <a:ea typeface="Arial"/>
              <a:cs typeface="Arial"/>
              <a:sym typeface="Arial"/>
            </a:endParaRPr>
          </a:p>
        </p:txBody>
      </p:sp>
      <p:sp>
        <p:nvSpPr>
          <p:cNvPr id="271" name="Google Shape;271;p11"/>
          <p:cNvSpPr txBox="1">
            <a:spLocks noGrp="1"/>
          </p:cNvSpPr>
          <p:nvPr>
            <p:ph type="title"/>
          </p:nvPr>
        </p:nvSpPr>
        <p:spPr>
          <a:xfrm>
            <a:off x="2677334" y="592113"/>
            <a:ext cx="5618254"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Exception Handling in Java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0"/>
          <p:cNvSpPr txBox="1">
            <a:spLocks noGrp="1"/>
          </p:cNvSpPr>
          <p:nvPr>
            <p:ph type="title"/>
          </p:nvPr>
        </p:nvSpPr>
        <p:spPr>
          <a:xfrm>
            <a:off x="2677334" y="592113"/>
            <a:ext cx="5618400" cy="517500"/>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Examples of Exceptions</a:t>
            </a:r>
            <a:endParaRPr/>
          </a:p>
        </p:txBody>
      </p:sp>
      <p:sp>
        <p:nvSpPr>
          <p:cNvPr id="277" name="Google Shape;277;p20"/>
          <p:cNvSpPr txBox="1"/>
          <p:nvPr/>
        </p:nvSpPr>
        <p:spPr>
          <a:xfrm>
            <a:off x="693668" y="1996713"/>
            <a:ext cx="8261984" cy="2586355"/>
          </a:xfrm>
          <a:prstGeom prst="rect">
            <a:avLst/>
          </a:prstGeom>
          <a:noFill/>
          <a:ln>
            <a:noFill/>
          </a:ln>
        </p:spPr>
        <p:txBody>
          <a:bodyPr spcFirstLastPara="1" wrap="square" lIns="0" tIns="134600" rIns="0" bIns="0" anchor="t" anchorCtr="0">
            <a:spAutoFit/>
          </a:bodyPr>
          <a:lstStyle/>
          <a:p>
            <a:pPr marL="263525" marR="0" lvl="0" indent="-251459"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Opening a non-existing file in your program.</a:t>
            </a:r>
            <a:endParaRPr sz="2000" b="0" i="0" u="none" strike="noStrike" cap="none">
              <a:solidFill>
                <a:srgbClr val="000000"/>
              </a:solidFill>
              <a:latin typeface="Arial"/>
              <a:ea typeface="Arial"/>
              <a:cs typeface="Arial"/>
              <a:sym typeface="Arial"/>
            </a:endParaRPr>
          </a:p>
          <a:p>
            <a:pPr marL="263525" marR="0" lvl="0" indent="-251459" algn="l" rtl="0">
              <a:lnSpc>
                <a:spcPct val="100000"/>
              </a:lnSpc>
              <a:spcBef>
                <a:spcPts val="96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Reading a file from a disk but the file does not exist there.</a:t>
            </a:r>
            <a:endParaRPr sz="2000" b="0" i="0" u="none" strike="noStrike" cap="none">
              <a:solidFill>
                <a:srgbClr val="000000"/>
              </a:solidFill>
              <a:latin typeface="Arial"/>
              <a:ea typeface="Arial"/>
              <a:cs typeface="Arial"/>
              <a:sym typeface="Arial"/>
            </a:endParaRPr>
          </a:p>
          <a:p>
            <a:pPr marL="262255" marR="0" lvl="0" indent="-250190" algn="l" rtl="0">
              <a:lnSpc>
                <a:spcPct val="100000"/>
              </a:lnSpc>
              <a:spcBef>
                <a:spcPts val="96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Writing data to a disk but the disk is full or unformatted.</a:t>
            </a:r>
            <a:endParaRPr sz="2000" b="0" i="0" u="none" strike="noStrike" cap="none">
              <a:solidFill>
                <a:srgbClr val="000000"/>
              </a:solidFill>
              <a:latin typeface="Arial"/>
              <a:ea typeface="Arial"/>
              <a:cs typeface="Arial"/>
              <a:sym typeface="Arial"/>
            </a:endParaRPr>
          </a:p>
          <a:p>
            <a:pPr marL="263525" marR="0" lvl="0" indent="-251459" algn="l" rtl="0">
              <a:lnSpc>
                <a:spcPct val="100000"/>
              </a:lnSpc>
              <a:spcBef>
                <a:spcPts val="96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When the program asks for user input and the user enters invalid data.</a:t>
            </a:r>
            <a:endParaRPr sz="2000" b="0" i="0" u="none" strike="noStrike" cap="none">
              <a:solidFill>
                <a:srgbClr val="000000"/>
              </a:solidFill>
              <a:latin typeface="Arial"/>
              <a:ea typeface="Arial"/>
              <a:cs typeface="Arial"/>
              <a:sym typeface="Arial"/>
            </a:endParaRPr>
          </a:p>
          <a:p>
            <a:pPr marL="263525" marR="0" lvl="0" indent="-251459" algn="l" rtl="0">
              <a:lnSpc>
                <a:spcPct val="100000"/>
              </a:lnSpc>
              <a:spcBef>
                <a:spcPts val="96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When a user attempts to divide an integer value by zero, an exception occurs.</a:t>
            </a:r>
            <a:endParaRPr sz="2000" b="0" i="0" u="none" strike="noStrike" cap="none">
              <a:solidFill>
                <a:srgbClr val="000000"/>
              </a:solidFill>
              <a:latin typeface="Arial"/>
              <a:ea typeface="Arial"/>
              <a:cs typeface="Arial"/>
              <a:sym typeface="Arial"/>
            </a:endParaRPr>
          </a:p>
          <a:p>
            <a:pPr marL="263525" marR="0" lvl="0" indent="-251459" algn="l" rtl="0">
              <a:lnSpc>
                <a:spcPct val="100000"/>
              </a:lnSpc>
              <a:spcBef>
                <a:spcPts val="960"/>
              </a:spcBef>
              <a:spcAft>
                <a:spcPts val="0"/>
              </a:spcAft>
              <a:buClr>
                <a:srgbClr val="000000"/>
              </a:buClr>
              <a:buSzPts val="2000"/>
              <a:buFont typeface="Arial"/>
              <a:buAutoNum type="arabicPeriod"/>
            </a:pPr>
            <a:r>
              <a:rPr lang="en-US" sz="2000" b="0" i="0" u="none" strike="noStrike" cap="none">
                <a:solidFill>
                  <a:srgbClr val="000000"/>
                </a:solidFill>
                <a:latin typeface="Arial"/>
                <a:ea typeface="Arial"/>
                <a:cs typeface="Arial"/>
                <a:sym typeface="Arial"/>
              </a:rPr>
              <a:t>When accessing an array index where value does not exist, etc.</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1"/>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Exception Class Hierarchy</a:t>
            </a:r>
            <a:endParaRPr/>
          </a:p>
        </p:txBody>
      </p:sp>
      <p:sp>
        <p:nvSpPr>
          <p:cNvPr id="283" name="Google Shape;283;p21"/>
          <p:cNvSpPr/>
          <p:nvPr/>
        </p:nvSpPr>
        <p:spPr>
          <a:xfrm>
            <a:off x="1121790" y="1611984"/>
            <a:ext cx="6193410" cy="45248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23</a:t>
            </a:fld>
            <a:endParaRPr sz="1400" b="0" i="0" u="none" strike="noStrike" cap="none">
              <a:solidFill>
                <a:schemeClr val="dk1"/>
              </a:solidFill>
              <a:latin typeface="Times New Roman"/>
              <a:ea typeface="Times New Roman"/>
              <a:cs typeface="Times New Roman"/>
              <a:sym typeface="Times New Roman"/>
            </a:endParaRPr>
          </a:p>
        </p:txBody>
      </p:sp>
      <p:sp>
        <p:nvSpPr>
          <p:cNvPr id="289" name="Google Shape;289;p22"/>
          <p:cNvSpPr txBox="1">
            <a:spLocks noGrp="1"/>
          </p:cNvSpPr>
          <p:nvPr>
            <p:ph type="title"/>
          </p:nvPr>
        </p:nvSpPr>
        <p:spPr>
          <a:xfrm>
            <a:off x="5568885" y="99238"/>
            <a:ext cx="3575115" cy="14287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a:t>Exception handling mechanism</a:t>
            </a:r>
            <a:endParaRPr/>
          </a:p>
        </p:txBody>
      </p:sp>
      <p:sp>
        <p:nvSpPr>
          <p:cNvPr id="290" name="Google Shape;290;p22"/>
          <p:cNvSpPr/>
          <p:nvPr/>
        </p:nvSpPr>
        <p:spPr>
          <a:xfrm>
            <a:off x="2000250" y="2571750"/>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91" name="Google Shape;291;p22"/>
          <p:cNvSpPr/>
          <p:nvPr/>
        </p:nvSpPr>
        <p:spPr>
          <a:xfrm>
            <a:off x="1119770" y="99238"/>
            <a:ext cx="4415302" cy="59899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Error Vs Exception  </a:t>
            </a:r>
            <a:endParaRPr/>
          </a:p>
        </p:txBody>
      </p:sp>
      <p:graphicFrame>
        <p:nvGraphicFramePr>
          <p:cNvPr id="297" name="Google Shape;297;p23"/>
          <p:cNvGraphicFramePr/>
          <p:nvPr/>
        </p:nvGraphicFramePr>
        <p:xfrm>
          <a:off x="299304" y="1238530"/>
          <a:ext cx="8467650" cy="5699650"/>
        </p:xfrm>
        <a:graphic>
          <a:graphicData uri="http://schemas.openxmlformats.org/drawingml/2006/table">
            <a:tbl>
              <a:tblPr>
                <a:noFill/>
                <a:tableStyleId>{1B08D919-08E2-4102-8904-76ED8B3C58F7}</a:tableStyleId>
              </a:tblPr>
              <a:tblGrid>
                <a:gridCol w="1637025">
                  <a:extLst>
                    <a:ext uri="{9D8B030D-6E8A-4147-A177-3AD203B41FA5}">
                      <a16:colId xmlns:a16="http://schemas.microsoft.com/office/drawing/2014/main" val="20000"/>
                    </a:ext>
                  </a:extLst>
                </a:gridCol>
                <a:gridCol w="3773775">
                  <a:extLst>
                    <a:ext uri="{9D8B030D-6E8A-4147-A177-3AD203B41FA5}">
                      <a16:colId xmlns:a16="http://schemas.microsoft.com/office/drawing/2014/main" val="20001"/>
                    </a:ext>
                  </a:extLst>
                </a:gridCol>
                <a:gridCol w="3056850">
                  <a:extLst>
                    <a:ext uri="{9D8B030D-6E8A-4147-A177-3AD203B41FA5}">
                      <a16:colId xmlns:a16="http://schemas.microsoft.com/office/drawing/2014/main" val="20002"/>
                    </a:ext>
                  </a:extLst>
                </a:gridCol>
              </a:tblGrid>
              <a:tr h="6115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Type of comparison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Exception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Error</a:t>
                      </a:r>
                      <a:endParaRPr sz="1800" u="none" strike="noStrike" cap="none"/>
                    </a:p>
                  </a:txBody>
                  <a:tcPr marL="91450" marR="91450" marT="45725" marB="45725"/>
                </a:tc>
                <a:extLst>
                  <a:ext uri="{0D108BD9-81ED-4DB2-BD59-A6C34878D82A}">
                    <a16:rowId xmlns:a16="http://schemas.microsoft.com/office/drawing/2014/main" val="10000"/>
                  </a:ext>
                </a:extLst>
              </a:tr>
              <a:tr h="582350">
                <a:tc>
                  <a:txBody>
                    <a:bodyPr/>
                    <a:lstStyle/>
                    <a:p>
                      <a:pPr marL="0" marR="0" lvl="0" indent="0" algn="just" rtl="0">
                        <a:lnSpc>
                          <a:spcPct val="100000"/>
                        </a:lnSpc>
                        <a:spcBef>
                          <a:spcPts val="0"/>
                        </a:spcBef>
                        <a:spcAft>
                          <a:spcPts val="0"/>
                        </a:spcAft>
                        <a:buClr>
                          <a:srgbClr val="000000"/>
                        </a:buClr>
                        <a:buSzPts val="1800"/>
                        <a:buFont typeface="Arial"/>
                        <a:buNone/>
                      </a:pPr>
                      <a:r>
                        <a:rPr lang="en-US" sz="1800" b="1" u="none" strike="noStrike" cap="none">
                          <a:solidFill>
                            <a:srgbClr val="333333"/>
                          </a:solidFill>
                          <a:latin typeface="Inter"/>
                          <a:ea typeface="Inter"/>
                          <a:cs typeface="Inter"/>
                          <a:sym typeface="Inter"/>
                        </a:rPr>
                        <a:t>Package</a:t>
                      </a:r>
                      <a:endParaRPr sz="1800" u="none" strike="noStrike" cap="none">
                        <a:solidFill>
                          <a:srgbClr val="333333"/>
                        </a:solidFill>
                        <a:latin typeface="Inter"/>
                        <a:ea typeface="Inter"/>
                        <a:cs typeface="Inter"/>
                        <a:sym typeface="Inter"/>
                      </a:endParaRPr>
                    </a:p>
                  </a:txBody>
                  <a:tcPr marL="60950" marR="60950" marT="60950" marB="60950"/>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rgbClr val="333333"/>
                          </a:solidFill>
                          <a:latin typeface="Inter"/>
                          <a:ea typeface="Inter"/>
                          <a:cs typeface="Inter"/>
                          <a:sym typeface="Inter"/>
                        </a:rPr>
                        <a:t>It belongs to java.lang.Exception package.</a:t>
                      </a:r>
                      <a:endParaRPr sz="1400" u="none" strike="noStrike" cap="none"/>
                    </a:p>
                  </a:txBody>
                  <a:tcPr marL="60950" marR="60950" marT="60950" marB="60950"/>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rgbClr val="333333"/>
                          </a:solidFill>
                          <a:latin typeface="Inter"/>
                          <a:ea typeface="Inter"/>
                          <a:cs typeface="Inter"/>
                          <a:sym typeface="Inter"/>
                        </a:rPr>
                        <a:t>It belongs to java.lang.Error package.</a:t>
                      </a:r>
                      <a:endParaRPr sz="1400" u="none" strike="noStrike" cap="none"/>
                    </a:p>
                  </a:txBody>
                  <a:tcPr marL="60950" marR="60950" marT="60950" marB="60950"/>
                </a:tc>
                <a:extLst>
                  <a:ext uri="{0D108BD9-81ED-4DB2-BD59-A6C34878D82A}">
                    <a16:rowId xmlns:a16="http://schemas.microsoft.com/office/drawing/2014/main" val="10001"/>
                  </a:ext>
                </a:extLst>
              </a:tr>
              <a:tr h="640600">
                <a:tc>
                  <a:txBody>
                    <a:bodyPr/>
                    <a:lstStyle/>
                    <a:p>
                      <a:pPr marL="0" marR="0" lvl="0" indent="0" algn="just" rtl="0">
                        <a:lnSpc>
                          <a:spcPct val="100000"/>
                        </a:lnSpc>
                        <a:spcBef>
                          <a:spcPts val="0"/>
                        </a:spcBef>
                        <a:spcAft>
                          <a:spcPts val="0"/>
                        </a:spcAft>
                        <a:buClr>
                          <a:srgbClr val="000000"/>
                        </a:buClr>
                        <a:buSzPts val="1800"/>
                        <a:buFont typeface="Arial"/>
                        <a:buNone/>
                      </a:pPr>
                      <a:r>
                        <a:rPr lang="en-US" sz="1800" b="1" u="none" strike="noStrike" cap="none">
                          <a:solidFill>
                            <a:srgbClr val="333333"/>
                          </a:solidFill>
                          <a:latin typeface="Inter"/>
                          <a:ea typeface="Inter"/>
                          <a:cs typeface="Inter"/>
                          <a:sym typeface="Inter"/>
                        </a:rPr>
                        <a:t>Occurrence</a:t>
                      </a:r>
                      <a:endParaRPr sz="1800" u="none" strike="noStrike" cap="none">
                        <a:solidFill>
                          <a:srgbClr val="333333"/>
                        </a:solidFill>
                        <a:latin typeface="Inter"/>
                        <a:ea typeface="Inter"/>
                        <a:cs typeface="Inter"/>
                        <a:sym typeface="Inter"/>
                      </a:endParaRPr>
                    </a:p>
                  </a:txBody>
                  <a:tcPr marL="60950" marR="60950" marT="60950" marB="60950"/>
                </a:tc>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solidFill>
                            <a:srgbClr val="333333"/>
                          </a:solidFill>
                          <a:latin typeface="Inter"/>
                          <a:ea typeface="Inter"/>
                          <a:cs typeface="Inter"/>
                          <a:sym typeface="Inter"/>
                        </a:rPr>
                        <a:t>It occurs at run time. </a:t>
                      </a:r>
                      <a:endParaRPr sz="1400" u="none" strike="noStrike" cap="none"/>
                    </a:p>
                  </a:txBody>
                  <a:tcPr marL="60950" marR="60950" marT="60950" marB="60950"/>
                </a:tc>
                <a:tc>
                  <a:txBody>
                    <a:bodyPr/>
                    <a:lstStyle/>
                    <a:p>
                      <a:pPr marL="0" marR="0" lvl="0" indent="0" algn="just" rtl="0">
                        <a:lnSpc>
                          <a:spcPct val="100000"/>
                        </a:lnSpc>
                        <a:spcBef>
                          <a:spcPts val="0"/>
                        </a:spcBef>
                        <a:spcAft>
                          <a:spcPts val="0"/>
                        </a:spcAft>
                        <a:buClr>
                          <a:schemeClr val="dk1"/>
                        </a:buClr>
                        <a:buSzPts val="1800"/>
                        <a:buFont typeface="Arial"/>
                        <a:buNone/>
                      </a:pPr>
                      <a:r>
                        <a:rPr lang="en-US" sz="1800" u="none" strike="noStrike" cap="none">
                          <a:solidFill>
                            <a:srgbClr val="333333"/>
                          </a:solidFill>
                          <a:latin typeface="Inter"/>
                          <a:ea typeface="Inter"/>
                          <a:cs typeface="Inter"/>
                          <a:sym typeface="Inter"/>
                        </a:rPr>
                        <a:t>It occurs at compile time or run time.</a:t>
                      </a:r>
                      <a:endParaRPr sz="1400" u="none" strike="noStrike" cap="none"/>
                    </a:p>
                  </a:txBody>
                  <a:tcPr marL="60950" marR="60950" marT="60950" marB="60950"/>
                </a:tc>
                <a:extLst>
                  <a:ext uri="{0D108BD9-81ED-4DB2-BD59-A6C34878D82A}">
                    <a16:rowId xmlns:a16="http://schemas.microsoft.com/office/drawing/2014/main" val="10002"/>
                  </a:ext>
                </a:extLst>
              </a:tr>
              <a:tr h="8153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333333"/>
                          </a:solidFill>
                          <a:latin typeface="Inter"/>
                          <a:ea typeface="Inter"/>
                          <a:cs typeface="Inter"/>
                          <a:sym typeface="Inter"/>
                        </a:rPr>
                        <a:t>Causes</a:t>
                      </a:r>
                      <a:endParaRPr sz="1800" u="none" strike="noStrike" cap="none">
                        <a:solidFill>
                          <a:srgbClr val="333333"/>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rgbClr val="333333"/>
                          </a:solidFill>
                          <a:latin typeface="Inter"/>
                          <a:ea typeface="Inter"/>
                          <a:cs typeface="Inter"/>
                          <a:sym typeface="Inter"/>
                        </a:rPr>
                        <a:t>It is mainly caused by the application itself.</a:t>
                      </a:r>
                      <a:endParaRPr sz="1400" u="none" strike="noStrike" cap="none"/>
                    </a:p>
                    <a:p>
                      <a:pPr marL="0" marR="0" lvl="0" indent="0" algn="just" rtl="0">
                        <a:lnSpc>
                          <a:spcPct val="100000"/>
                        </a:lnSpc>
                        <a:spcBef>
                          <a:spcPts val="0"/>
                        </a:spcBef>
                        <a:spcAft>
                          <a:spcPts val="0"/>
                        </a:spcAft>
                        <a:buClr>
                          <a:srgbClr val="000000"/>
                        </a:buClr>
                        <a:buSzPts val="1600"/>
                        <a:buFont typeface="Arial"/>
                        <a:buNone/>
                      </a:pPr>
                      <a:endParaRPr sz="1600" u="none" strike="noStrike" cap="none">
                        <a:solidFill>
                          <a:srgbClr val="333333"/>
                        </a:solidFill>
                        <a:latin typeface="Inter"/>
                        <a:ea typeface="Inter"/>
                        <a:cs typeface="Inter"/>
                        <a:sym typeface="Inter"/>
                      </a:endParaRPr>
                    </a:p>
                  </a:txBody>
                  <a:tcPr marL="60950" marR="60950" marT="60950" marB="60950"/>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rgbClr val="333333"/>
                          </a:solidFill>
                          <a:latin typeface="Inter"/>
                          <a:ea typeface="Inter"/>
                          <a:cs typeface="Inter"/>
                          <a:sym typeface="Inter"/>
                        </a:rPr>
                        <a:t>It is mostly caused by the environment in which the application is running.</a:t>
                      </a:r>
                      <a:endParaRPr sz="1400" u="none" strike="noStrike" cap="none"/>
                    </a:p>
                  </a:txBody>
                  <a:tcPr marL="60950" marR="60950" marT="60950" marB="60950"/>
                </a:tc>
                <a:extLst>
                  <a:ext uri="{0D108BD9-81ED-4DB2-BD59-A6C34878D82A}">
                    <a16:rowId xmlns:a16="http://schemas.microsoft.com/office/drawing/2014/main" val="10003"/>
                  </a:ext>
                </a:extLst>
              </a:tr>
              <a:tr h="6406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Inter"/>
                          <a:ea typeface="Inter"/>
                          <a:cs typeface="Inter"/>
                          <a:sym typeface="Inter"/>
                        </a:rPr>
                        <a:t>Recoverable/ Irrecoverable</a:t>
                      </a:r>
                      <a:endParaRPr sz="1800" u="none" strike="noStrike" cap="none">
                        <a:latin typeface="Inter"/>
                        <a:ea typeface="Inter"/>
                        <a:cs typeface="Inter"/>
                        <a:sym typeface="Inter"/>
                      </a:endParaRPr>
                    </a:p>
                  </a:txBody>
                  <a:tcPr marL="60950" marR="60950" marT="60950" marB="60950"/>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u="none" strike="noStrike" cap="none">
                          <a:latin typeface="Inter"/>
                          <a:ea typeface="Inter"/>
                          <a:cs typeface="Inter"/>
                          <a:sym typeface="Inter"/>
                        </a:rPr>
                        <a:t>It is recoverable</a:t>
                      </a:r>
                      <a:br>
                        <a:rPr lang="en-US" sz="1600" u="none" strike="noStrike" cap="none">
                          <a:latin typeface="Inter"/>
                          <a:ea typeface="Inter"/>
                          <a:cs typeface="Inter"/>
                          <a:sym typeface="Inter"/>
                        </a:rPr>
                      </a:br>
                      <a:endParaRPr sz="1600" u="none" strike="noStrike" cap="none">
                        <a:latin typeface="Inter"/>
                        <a:ea typeface="Inter"/>
                        <a:cs typeface="Inter"/>
                        <a:sym typeface="Inter"/>
                      </a:endParaRPr>
                    </a:p>
                  </a:txBody>
                  <a:tcPr marL="60950" marR="60950" marT="60950" marB="60950"/>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u="none" strike="noStrike" cap="none">
                          <a:latin typeface="Inter"/>
                          <a:ea typeface="Inter"/>
                          <a:cs typeface="Inter"/>
                          <a:sym typeface="Inter"/>
                        </a:rPr>
                        <a:t>It is irrecoverable</a:t>
                      </a:r>
                      <a:endParaRPr sz="1600" u="none" strike="noStrike" cap="none">
                        <a:latin typeface="Inter"/>
                        <a:ea typeface="Inter"/>
                        <a:cs typeface="Inter"/>
                        <a:sym typeface="Inter"/>
                      </a:endParaRPr>
                    </a:p>
                  </a:txBody>
                  <a:tcPr marL="60950" marR="60950" marT="60950" marB="60950"/>
                </a:tc>
                <a:extLst>
                  <a:ext uri="{0D108BD9-81ED-4DB2-BD59-A6C34878D82A}">
                    <a16:rowId xmlns:a16="http://schemas.microsoft.com/office/drawing/2014/main" val="10004"/>
                  </a:ext>
                </a:extLst>
              </a:tr>
              <a:tr h="64060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Inter"/>
                          <a:ea typeface="Inter"/>
                          <a:cs typeface="Inter"/>
                          <a:sym typeface="Inter"/>
                        </a:rPr>
                        <a:t>Type </a:t>
                      </a:r>
                      <a:br>
                        <a:rPr lang="en-US" sz="1800" u="none" strike="noStrike" cap="none">
                          <a:latin typeface="Inter"/>
                          <a:ea typeface="Inter"/>
                          <a:cs typeface="Inter"/>
                          <a:sym typeface="Inter"/>
                        </a:rPr>
                      </a:br>
                      <a:endParaRPr sz="1800" u="none" strike="noStrike" cap="none">
                        <a:latin typeface="Inter"/>
                        <a:ea typeface="Inter"/>
                        <a:cs typeface="Inter"/>
                        <a:sym typeface="Inter"/>
                      </a:endParaRPr>
                    </a:p>
                  </a:txBody>
                  <a:tcPr marL="60950" marR="60950" marT="60950" marB="60950"/>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u="none" strike="noStrike" cap="none">
                          <a:latin typeface="Inter"/>
                          <a:ea typeface="Inter"/>
                          <a:cs typeface="Inter"/>
                          <a:sym typeface="Inter"/>
                        </a:rPr>
                        <a:t>Classified as an checked and unchecked type </a:t>
                      </a:r>
                      <a:endParaRPr sz="1600" u="none" strike="noStrike" cap="none">
                        <a:latin typeface="Inter"/>
                        <a:ea typeface="Inter"/>
                        <a:cs typeface="Inter"/>
                        <a:sym typeface="Inter"/>
                      </a:endParaRPr>
                    </a:p>
                  </a:txBody>
                  <a:tcPr marL="60950" marR="60950" marT="60950" marB="60950"/>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u="none" strike="noStrike" cap="none">
                          <a:latin typeface="Inter"/>
                          <a:ea typeface="Inter"/>
                          <a:cs typeface="Inter"/>
                          <a:sym typeface="Inter"/>
                        </a:rPr>
                        <a:t>Classified as unchecked type.</a:t>
                      </a:r>
                      <a:endParaRPr sz="1600" u="none" strike="noStrike" cap="none">
                        <a:latin typeface="Inter"/>
                        <a:ea typeface="Inter"/>
                        <a:cs typeface="Inter"/>
                        <a:sym typeface="Inter"/>
                      </a:endParaRPr>
                    </a:p>
                  </a:txBody>
                  <a:tcPr marL="60950" marR="60950" marT="60950" marB="60950"/>
                </a:tc>
                <a:extLst>
                  <a:ext uri="{0D108BD9-81ED-4DB2-BD59-A6C34878D82A}">
                    <a16:rowId xmlns:a16="http://schemas.microsoft.com/office/drawing/2014/main" val="10005"/>
                  </a:ext>
                </a:extLst>
              </a:tr>
              <a:tr h="1514150">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latin typeface="Inter"/>
                          <a:ea typeface="Inter"/>
                          <a:cs typeface="Inter"/>
                          <a:sym typeface="Inter"/>
                        </a:rPr>
                        <a:t>Example</a:t>
                      </a:r>
                      <a:br>
                        <a:rPr lang="en-US" sz="1800" u="none" strike="noStrike" cap="none">
                          <a:latin typeface="Inter"/>
                          <a:ea typeface="Inter"/>
                          <a:cs typeface="Inter"/>
                          <a:sym typeface="Inter"/>
                        </a:rPr>
                      </a:br>
                      <a:endParaRPr sz="1800" u="none" strike="noStrike" cap="none">
                        <a:latin typeface="Inter"/>
                        <a:ea typeface="Inter"/>
                        <a:cs typeface="Inter"/>
                        <a:sym typeface="Inter"/>
                      </a:endParaRPr>
                    </a:p>
                  </a:txBody>
                  <a:tcPr marL="60950" marR="60950" marT="60950" marB="60950"/>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Inter"/>
                          <a:ea typeface="Inter"/>
                          <a:cs typeface="Inter"/>
                          <a:sym typeface="Inter"/>
                        </a:rPr>
                        <a:t>Checked Exception-NullPointerException , SqlException </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Inter"/>
                          <a:ea typeface="Inter"/>
                          <a:cs typeface="Inter"/>
                          <a:sym typeface="Inter"/>
                        </a:rPr>
                        <a:t>Uncheckedexceptions:   ArrayIndexOutOfBoundException, NullPointerException, ArithmaticException</a:t>
                      </a:r>
                      <a:endParaRPr sz="1600" b="0" i="0" u="none" strike="noStrike" cap="none">
                        <a:solidFill>
                          <a:schemeClr val="dk1"/>
                        </a:solidFill>
                        <a:latin typeface="Inter"/>
                        <a:ea typeface="Inter"/>
                        <a:cs typeface="Inter"/>
                        <a:sym typeface="Inter"/>
                      </a:endParaRPr>
                    </a:p>
                  </a:txBody>
                  <a:tcPr marL="60950" marR="60950" marT="60950" marB="60950"/>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Inter"/>
                          <a:ea typeface="Inter"/>
                          <a:cs typeface="Inter"/>
                          <a:sym typeface="Inter"/>
                        </a:rPr>
                        <a:t>OutOfMemoryError , StackOverflowError</a:t>
                      </a:r>
                      <a:endParaRPr sz="1600" b="0" i="0" u="none" strike="noStrike" cap="none">
                        <a:solidFill>
                          <a:schemeClr val="dk1"/>
                        </a:solidFill>
                        <a:latin typeface="Inter"/>
                        <a:ea typeface="Inter"/>
                        <a:cs typeface="Inter"/>
                        <a:sym typeface="Inter"/>
                      </a:endParaRPr>
                    </a:p>
                  </a:txBody>
                  <a:tcPr marL="60950" marR="60950" marT="60950" marB="6095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4"/>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25</a:t>
            </a:fld>
            <a:endParaRPr sz="1400" b="0" i="0" u="none" strike="noStrike" cap="none">
              <a:solidFill>
                <a:schemeClr val="dk1"/>
              </a:solidFill>
              <a:latin typeface="Times New Roman"/>
              <a:ea typeface="Times New Roman"/>
              <a:cs typeface="Times New Roman"/>
              <a:sym typeface="Times New Roman"/>
            </a:endParaRPr>
          </a:p>
        </p:txBody>
      </p:sp>
      <p:sp>
        <p:nvSpPr>
          <p:cNvPr id="303" name="Google Shape;303;p24"/>
          <p:cNvSpPr txBox="1">
            <a:spLocks noGrp="1"/>
          </p:cNvSpPr>
          <p:nvPr>
            <p:ph type="title"/>
          </p:nvPr>
        </p:nvSpPr>
        <p:spPr>
          <a:xfrm>
            <a:off x="685800" y="228600"/>
            <a:ext cx="7772400" cy="8191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Exception Types</a:t>
            </a:r>
            <a:endParaRPr b="1"/>
          </a:p>
        </p:txBody>
      </p:sp>
      <p:sp>
        <p:nvSpPr>
          <p:cNvPr id="304" name="Google Shape;304;p24"/>
          <p:cNvSpPr/>
          <p:nvPr/>
        </p:nvSpPr>
        <p:spPr>
          <a:xfrm>
            <a:off x="0" y="200025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aphicFrame>
        <p:nvGraphicFramePr>
          <p:cNvPr id="305" name="Google Shape;305;p24"/>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028" r:id="rId4" imgW="8839200" imgH="4510088" progId="Word.Picture.8">
                  <p:embed/>
                </p:oleObj>
              </mc:Choice>
              <mc:Fallback>
                <p:oleObj r:id="rId4" imgW="8839200" imgH="4510088" progId="Word.Picture.8">
                  <p:embed/>
                  <p:pic>
                    <p:nvPicPr>
                      <p:cNvPr id="305" name="Google Shape;305;p24"/>
                      <p:cNvPicPr preferRelativeResize="0"/>
                      <p:nvPr/>
                    </p:nvPicPr>
                    <p:blipFill rotWithShape="1">
                      <a:blip r:embed="rId5">
                        <a:alphaModFix/>
                      </a:blip>
                      <a:srcRect/>
                      <a:stretch/>
                    </p:blipFill>
                    <p:spPr>
                      <a:xfrm>
                        <a:off x="152400" y="1371600"/>
                        <a:ext cx="8839200" cy="4510088"/>
                      </a:xfrm>
                      <a:prstGeom prst="rect">
                        <a:avLst/>
                      </a:prstGeom>
                      <a:noFill/>
                      <a:ln>
                        <a:noFill/>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26</a:t>
            </a:fld>
            <a:endParaRPr sz="1400" b="0" i="0" u="none" strike="noStrike" cap="none">
              <a:solidFill>
                <a:schemeClr val="dk1"/>
              </a:solidFill>
              <a:latin typeface="Times New Roman"/>
              <a:ea typeface="Times New Roman"/>
              <a:cs typeface="Times New Roman"/>
              <a:sym typeface="Times New Roman"/>
            </a:endParaRPr>
          </a:p>
        </p:txBody>
      </p:sp>
      <p:sp>
        <p:nvSpPr>
          <p:cNvPr id="311" name="Google Shape;311;p25"/>
          <p:cNvSpPr txBox="1">
            <a:spLocks noGrp="1"/>
          </p:cNvSpPr>
          <p:nvPr>
            <p:ph type="title"/>
          </p:nvPr>
        </p:nvSpPr>
        <p:spPr>
          <a:xfrm>
            <a:off x="685800" y="228600"/>
            <a:ext cx="7772400" cy="8191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System Errors</a:t>
            </a:r>
            <a:endParaRPr b="1"/>
          </a:p>
        </p:txBody>
      </p:sp>
      <p:sp>
        <p:nvSpPr>
          <p:cNvPr id="312" name="Google Shape;312;p25"/>
          <p:cNvSpPr/>
          <p:nvPr/>
        </p:nvSpPr>
        <p:spPr>
          <a:xfrm>
            <a:off x="0" y="200025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aphicFrame>
        <p:nvGraphicFramePr>
          <p:cNvPr id="313" name="Google Shape;313;p25"/>
          <p:cNvGraphicFramePr/>
          <p:nvPr/>
        </p:nvGraphicFramePr>
        <p:xfrm>
          <a:off x="304800" y="1371600"/>
          <a:ext cx="8839200" cy="4510088"/>
        </p:xfrm>
        <a:graphic>
          <a:graphicData uri="http://schemas.openxmlformats.org/presentationml/2006/ole">
            <mc:AlternateContent xmlns:mc="http://schemas.openxmlformats.org/markup-compatibility/2006">
              <mc:Choice xmlns:v="urn:schemas-microsoft-com:vml" Requires="v">
                <p:oleObj spid="_x0000_s2052" r:id="rId4" imgW="8839200" imgH="4510088" progId="Word.Picture.8">
                  <p:embed/>
                </p:oleObj>
              </mc:Choice>
              <mc:Fallback>
                <p:oleObj r:id="rId4" imgW="8839200" imgH="4510088" progId="Word.Picture.8">
                  <p:embed/>
                  <p:pic>
                    <p:nvPicPr>
                      <p:cNvPr id="313" name="Google Shape;313;p25"/>
                      <p:cNvPicPr preferRelativeResize="0"/>
                      <p:nvPr/>
                    </p:nvPicPr>
                    <p:blipFill rotWithShape="1">
                      <a:blip r:embed="rId5">
                        <a:alphaModFix/>
                      </a:blip>
                      <a:srcRect/>
                      <a:stretch/>
                    </p:blipFill>
                    <p:spPr>
                      <a:xfrm>
                        <a:off x="304800" y="1371600"/>
                        <a:ext cx="8839200" cy="4510088"/>
                      </a:xfrm>
                      <a:prstGeom prst="rect">
                        <a:avLst/>
                      </a:prstGeom>
                      <a:noFill/>
                      <a:ln>
                        <a:noFill/>
                      </a:ln>
                    </p:spPr>
                  </p:pic>
                </p:oleObj>
              </mc:Fallback>
            </mc:AlternateContent>
          </a:graphicData>
        </a:graphic>
      </p:graphicFrame>
      <p:sp>
        <p:nvSpPr>
          <p:cNvPr id="314" name="Google Shape;314;p25"/>
          <p:cNvSpPr/>
          <p:nvPr/>
        </p:nvSpPr>
        <p:spPr>
          <a:xfrm>
            <a:off x="2971800" y="4038600"/>
            <a:ext cx="3194050" cy="1828800"/>
          </a:xfrm>
          <a:prstGeom prst="rect">
            <a:avLst/>
          </a:prstGeom>
          <a:solidFill>
            <a:schemeClr val="accent1">
              <a:alpha val="17647"/>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15" name="Google Shape;315;p25"/>
          <p:cNvSpPr txBox="1"/>
          <p:nvPr/>
        </p:nvSpPr>
        <p:spPr>
          <a:xfrm>
            <a:off x="0" y="4114800"/>
            <a:ext cx="2971800" cy="204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none" strike="noStrike" cap="none">
                <a:solidFill>
                  <a:srgbClr val="00B0F0"/>
                </a:solidFill>
                <a:latin typeface="Times New Roman"/>
                <a:ea typeface="Times New Roman"/>
                <a:cs typeface="Times New Roman"/>
                <a:sym typeface="Times New Roman"/>
              </a:rPr>
              <a:t>System errors</a:t>
            </a:r>
            <a:r>
              <a:rPr lang="en-US" sz="1600" b="0" i="0" u="none" strike="noStrike" cap="none">
                <a:solidFill>
                  <a:srgbClr val="00B0F0"/>
                </a:solidFill>
                <a:latin typeface="Times New Roman"/>
                <a:ea typeface="Times New Roman"/>
                <a:cs typeface="Times New Roman"/>
                <a:sym typeface="Times New Roman"/>
              </a:rPr>
              <a:t> are thrown by JVM and represented in the </a:t>
            </a:r>
            <a:r>
              <a:rPr lang="en-US" sz="1600" b="0" i="0" u="sng" strike="noStrike" cap="none">
                <a:solidFill>
                  <a:srgbClr val="00B0F0"/>
                </a:solidFill>
                <a:latin typeface="Times New Roman"/>
                <a:ea typeface="Times New Roman"/>
                <a:cs typeface="Times New Roman"/>
                <a:sym typeface="Times New Roman"/>
              </a:rPr>
              <a:t>Error</a:t>
            </a:r>
            <a:r>
              <a:rPr lang="en-US" sz="1600" b="0" i="0" u="none" strike="noStrike" cap="none">
                <a:solidFill>
                  <a:srgbClr val="00B0F0"/>
                </a:solidFill>
                <a:latin typeface="Times New Roman"/>
                <a:ea typeface="Times New Roman"/>
                <a:cs typeface="Times New Roman"/>
                <a:sym typeface="Times New Roman"/>
              </a:rPr>
              <a:t> class. The </a:t>
            </a:r>
            <a:r>
              <a:rPr lang="en-US" sz="1600" b="0" i="0" u="sng" strike="noStrike" cap="none">
                <a:solidFill>
                  <a:srgbClr val="00B0F0"/>
                </a:solidFill>
                <a:latin typeface="Times New Roman"/>
                <a:ea typeface="Times New Roman"/>
                <a:cs typeface="Times New Roman"/>
                <a:sym typeface="Times New Roman"/>
              </a:rPr>
              <a:t>Error</a:t>
            </a:r>
            <a:r>
              <a:rPr lang="en-US" sz="1600" b="0" i="0" u="none" strike="noStrike" cap="none">
                <a:solidFill>
                  <a:srgbClr val="00B0F0"/>
                </a:solidFill>
                <a:latin typeface="Times New Roman"/>
                <a:ea typeface="Times New Roman"/>
                <a:cs typeface="Times New Roman"/>
                <a:sym typeface="Times New Roman"/>
              </a:rPr>
              <a:t> class describes internal system errors. Such errors rarely occur. If one does, there is little you can do beyond notifying the user and trying to terminate the program gracefully. </a:t>
            </a:r>
            <a:endParaRPr sz="1600" b="0" i="0" u="none" strike="noStrike" cap="none">
              <a:solidFill>
                <a:srgbClr val="00B0F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15"/>
                                        </p:tgtEl>
                                        <p:attrNameLst>
                                          <p:attrName>style.visibility</p:attrName>
                                        </p:attrNameLst>
                                      </p:cBhvr>
                                      <p:to>
                                        <p:strVal val="visible"/>
                                      </p:to>
                                    </p:set>
                                    <p:anim calcmode="lin" valueType="num">
                                      <p:cBhvr additive="base">
                                        <p:cTn id="7" dur="500"/>
                                        <p:tgtEl>
                                          <p:spTgt spid="31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14"/>
                                        </p:tgtEl>
                                        <p:attrNameLst>
                                          <p:attrName>style.visibility</p:attrName>
                                        </p:attrNameLst>
                                      </p:cBhvr>
                                      <p:to>
                                        <p:strVal val="visible"/>
                                      </p:to>
                                    </p:set>
                                    <p:anim calcmode="lin" valueType="num">
                                      <p:cBhvr additive="base">
                                        <p:cTn id="10" dur="500"/>
                                        <p:tgtEl>
                                          <p:spTgt spid="3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27</a:t>
            </a:fld>
            <a:endParaRPr sz="1400" b="0" i="0" u="none" strike="noStrike" cap="none">
              <a:solidFill>
                <a:schemeClr val="dk1"/>
              </a:solidFill>
              <a:latin typeface="Times New Roman"/>
              <a:ea typeface="Times New Roman"/>
              <a:cs typeface="Times New Roman"/>
              <a:sym typeface="Times New Roman"/>
            </a:endParaRPr>
          </a:p>
        </p:txBody>
      </p:sp>
      <p:sp>
        <p:nvSpPr>
          <p:cNvPr id="321" name="Google Shape;321;p26"/>
          <p:cNvSpPr txBox="1">
            <a:spLocks noGrp="1"/>
          </p:cNvSpPr>
          <p:nvPr>
            <p:ph type="title"/>
          </p:nvPr>
        </p:nvSpPr>
        <p:spPr>
          <a:xfrm>
            <a:off x="685800" y="228600"/>
            <a:ext cx="7772400" cy="8191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Exceptions</a:t>
            </a:r>
            <a:endParaRPr b="1"/>
          </a:p>
        </p:txBody>
      </p:sp>
      <p:sp>
        <p:nvSpPr>
          <p:cNvPr id="322" name="Google Shape;322;p26"/>
          <p:cNvSpPr/>
          <p:nvPr/>
        </p:nvSpPr>
        <p:spPr>
          <a:xfrm>
            <a:off x="0" y="200025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aphicFrame>
        <p:nvGraphicFramePr>
          <p:cNvPr id="323" name="Google Shape;323;p26"/>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3076" r:id="rId4" imgW="8839200" imgH="4510088" progId="Word.Picture.8">
                  <p:embed/>
                </p:oleObj>
              </mc:Choice>
              <mc:Fallback>
                <p:oleObj r:id="rId4" imgW="8839200" imgH="4510088" progId="Word.Picture.8">
                  <p:embed/>
                  <p:pic>
                    <p:nvPicPr>
                      <p:cNvPr id="323" name="Google Shape;323;p26"/>
                      <p:cNvPicPr preferRelativeResize="0"/>
                      <p:nvPr/>
                    </p:nvPicPr>
                    <p:blipFill rotWithShape="1">
                      <a:blip r:embed="rId5">
                        <a:alphaModFix/>
                      </a:blip>
                      <a:srcRect/>
                      <a:stretch/>
                    </p:blipFill>
                    <p:spPr>
                      <a:xfrm>
                        <a:off x="152400" y="1371600"/>
                        <a:ext cx="8839200" cy="4510088"/>
                      </a:xfrm>
                      <a:prstGeom prst="rect">
                        <a:avLst/>
                      </a:prstGeom>
                      <a:noFill/>
                      <a:ln>
                        <a:noFill/>
                      </a:ln>
                    </p:spPr>
                  </p:pic>
                </p:oleObj>
              </mc:Fallback>
            </mc:AlternateContent>
          </a:graphicData>
        </a:graphic>
      </p:graphicFrame>
      <p:sp>
        <p:nvSpPr>
          <p:cNvPr id="324" name="Google Shape;324;p26"/>
          <p:cNvSpPr txBox="1"/>
          <p:nvPr/>
        </p:nvSpPr>
        <p:spPr>
          <a:xfrm>
            <a:off x="0" y="1219200"/>
            <a:ext cx="2667000"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rgbClr val="00B0F0"/>
                </a:solidFill>
                <a:latin typeface="Times New Roman"/>
                <a:ea typeface="Times New Roman"/>
                <a:cs typeface="Times New Roman"/>
                <a:sym typeface="Times New Roman"/>
              </a:rPr>
              <a:t>Exception</a:t>
            </a:r>
            <a:r>
              <a:rPr lang="en-US" sz="1800" b="0" i="0" u="none" strike="noStrike" cap="none">
                <a:solidFill>
                  <a:srgbClr val="00B0F0"/>
                </a:solidFill>
                <a:latin typeface="Times New Roman"/>
                <a:ea typeface="Times New Roman"/>
                <a:cs typeface="Times New Roman"/>
                <a:sym typeface="Times New Roman"/>
              </a:rPr>
              <a:t> describes errors caused by your program. These errors can be caught and handled by your program. </a:t>
            </a:r>
            <a:endParaRPr sz="1800" b="0" i="0" u="none" strike="noStrike" cap="none">
              <a:solidFill>
                <a:srgbClr val="00B0F0"/>
              </a:solidFill>
              <a:latin typeface="Times New Roman"/>
              <a:ea typeface="Times New Roman"/>
              <a:cs typeface="Times New Roman"/>
              <a:sym typeface="Times New Roman"/>
            </a:endParaRPr>
          </a:p>
        </p:txBody>
      </p:sp>
      <p:sp>
        <p:nvSpPr>
          <p:cNvPr id="325" name="Google Shape;325;p26"/>
          <p:cNvSpPr/>
          <p:nvPr/>
        </p:nvSpPr>
        <p:spPr>
          <a:xfrm>
            <a:off x="2743200" y="1447800"/>
            <a:ext cx="6172200" cy="2895600"/>
          </a:xfrm>
          <a:prstGeom prst="rect">
            <a:avLst/>
          </a:prstGeom>
          <a:solidFill>
            <a:schemeClr val="accent1">
              <a:alpha val="17647"/>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500"/>
                                        <p:tgtEl>
                                          <p:spTgt spid="32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25"/>
                                        </p:tgtEl>
                                        <p:attrNameLst>
                                          <p:attrName>style.visibility</p:attrName>
                                        </p:attrNameLst>
                                      </p:cBhvr>
                                      <p:to>
                                        <p:strVal val="visible"/>
                                      </p:to>
                                    </p:set>
                                    <p:anim calcmode="lin" valueType="num">
                                      <p:cBhvr additive="base">
                                        <p:cTn id="10" dur="500"/>
                                        <p:tgtEl>
                                          <p:spTgt spid="32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7"/>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28</a:t>
            </a:fld>
            <a:endParaRPr sz="1400" b="0" i="0" u="none" strike="noStrike" cap="none">
              <a:solidFill>
                <a:schemeClr val="dk1"/>
              </a:solidFill>
              <a:latin typeface="Times New Roman"/>
              <a:ea typeface="Times New Roman"/>
              <a:cs typeface="Times New Roman"/>
              <a:sym typeface="Times New Roman"/>
            </a:endParaRPr>
          </a:p>
        </p:txBody>
      </p:sp>
      <p:sp>
        <p:nvSpPr>
          <p:cNvPr id="331" name="Google Shape;331;p27"/>
          <p:cNvSpPr txBox="1">
            <a:spLocks noGrp="1"/>
          </p:cNvSpPr>
          <p:nvPr>
            <p:ph type="title"/>
          </p:nvPr>
        </p:nvSpPr>
        <p:spPr>
          <a:xfrm>
            <a:off x="685800" y="228600"/>
            <a:ext cx="7772400" cy="8191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Runtime Exceptions</a:t>
            </a:r>
            <a:endParaRPr b="1"/>
          </a:p>
        </p:txBody>
      </p:sp>
      <p:sp>
        <p:nvSpPr>
          <p:cNvPr id="332" name="Google Shape;332;p27"/>
          <p:cNvSpPr/>
          <p:nvPr/>
        </p:nvSpPr>
        <p:spPr>
          <a:xfrm>
            <a:off x="0" y="200025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aphicFrame>
        <p:nvGraphicFramePr>
          <p:cNvPr id="333" name="Google Shape;333;p27"/>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4100" r:id="rId4" imgW="8839200" imgH="4510088" progId="Word.Picture.8">
                  <p:embed/>
                </p:oleObj>
              </mc:Choice>
              <mc:Fallback>
                <p:oleObj r:id="rId4" imgW="8839200" imgH="4510088" progId="Word.Picture.8">
                  <p:embed/>
                  <p:pic>
                    <p:nvPicPr>
                      <p:cNvPr id="333" name="Google Shape;333;p27"/>
                      <p:cNvPicPr preferRelativeResize="0"/>
                      <p:nvPr/>
                    </p:nvPicPr>
                    <p:blipFill rotWithShape="1">
                      <a:blip r:embed="rId5">
                        <a:alphaModFix/>
                      </a:blip>
                      <a:srcRect/>
                      <a:stretch/>
                    </p:blipFill>
                    <p:spPr>
                      <a:xfrm>
                        <a:off x="152400" y="1371600"/>
                        <a:ext cx="8839200" cy="4510088"/>
                      </a:xfrm>
                      <a:prstGeom prst="rect">
                        <a:avLst/>
                      </a:prstGeom>
                      <a:noFill/>
                      <a:ln>
                        <a:noFill/>
                      </a:ln>
                    </p:spPr>
                  </p:pic>
                </p:oleObj>
              </mc:Fallback>
            </mc:AlternateContent>
          </a:graphicData>
        </a:graphic>
      </p:graphicFrame>
      <p:sp>
        <p:nvSpPr>
          <p:cNvPr id="334" name="Google Shape;334;p27"/>
          <p:cNvSpPr txBox="1"/>
          <p:nvPr/>
        </p:nvSpPr>
        <p:spPr>
          <a:xfrm>
            <a:off x="6172200" y="4572000"/>
            <a:ext cx="2743200" cy="9540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B0F0"/>
                </a:solidFill>
                <a:latin typeface="Times New Roman"/>
                <a:ea typeface="Times New Roman"/>
                <a:cs typeface="Times New Roman"/>
                <a:sym typeface="Times New Roman"/>
              </a:rPr>
              <a:t>RuntimeException is caused by programming errors, such as bad casting, accessing an out-of-bounds array, and numeric errors.</a:t>
            </a:r>
            <a:endParaRPr sz="1400" b="0" i="0" u="none" strike="noStrike" cap="none">
              <a:solidFill>
                <a:srgbClr val="000000"/>
              </a:solidFill>
              <a:latin typeface="Arial"/>
              <a:ea typeface="Arial"/>
              <a:cs typeface="Arial"/>
              <a:sym typeface="Arial"/>
            </a:endParaRPr>
          </a:p>
        </p:txBody>
      </p:sp>
      <p:sp>
        <p:nvSpPr>
          <p:cNvPr id="335" name="Google Shape;335;p27"/>
          <p:cNvSpPr/>
          <p:nvPr/>
        </p:nvSpPr>
        <p:spPr>
          <a:xfrm>
            <a:off x="5943600" y="1905000"/>
            <a:ext cx="2743200" cy="2438400"/>
          </a:xfrm>
          <a:prstGeom prst="rect">
            <a:avLst/>
          </a:prstGeom>
          <a:solidFill>
            <a:schemeClr val="accent1">
              <a:alpha val="17647"/>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36" name="Google Shape;336;p27"/>
          <p:cNvSpPr/>
          <p:nvPr/>
        </p:nvSpPr>
        <p:spPr>
          <a:xfrm>
            <a:off x="4267200" y="2743200"/>
            <a:ext cx="1676400" cy="533400"/>
          </a:xfrm>
          <a:prstGeom prst="rect">
            <a:avLst/>
          </a:prstGeom>
          <a:solidFill>
            <a:schemeClr val="accent1">
              <a:alpha val="17647"/>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p:tgtEl>
                                          <p:spTgt spid="33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35"/>
                                        </p:tgtEl>
                                        <p:attrNameLst>
                                          <p:attrName>style.visibility</p:attrName>
                                        </p:attrNameLst>
                                      </p:cBhvr>
                                      <p:to>
                                        <p:strVal val="visible"/>
                                      </p:to>
                                    </p:set>
                                    <p:anim calcmode="lin" valueType="num">
                                      <p:cBhvr additive="base">
                                        <p:cTn id="10" dur="500"/>
                                        <p:tgtEl>
                                          <p:spTgt spid="33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 calcmode="lin" valueType="num">
                                      <p:cBhvr additive="base">
                                        <p:cTn id="13" dur="500"/>
                                        <p:tgtEl>
                                          <p:spTgt spid="33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6"/>
                                        </p:tgtEl>
                                        <p:attrNameLst>
                                          <p:attrName>style.visibility</p:attrName>
                                        </p:attrNameLst>
                                      </p:cBhvr>
                                      <p:to>
                                        <p:strVal val="visible"/>
                                      </p:to>
                                    </p:set>
                                    <p:anim calcmode="lin" valueType="num">
                                      <p:cBhvr additive="base">
                                        <p:cTn id="16" dur="500"/>
                                        <p:tgtEl>
                                          <p:spTgt spid="3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8"/>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29</a:t>
            </a:fld>
            <a:endParaRPr sz="1400" b="0" i="0" u="none" strike="noStrike" cap="none">
              <a:solidFill>
                <a:schemeClr val="dk1"/>
              </a:solidFill>
              <a:latin typeface="Times New Roman"/>
              <a:ea typeface="Times New Roman"/>
              <a:cs typeface="Times New Roman"/>
              <a:sym typeface="Times New Roman"/>
            </a:endParaRPr>
          </a:p>
        </p:txBody>
      </p:sp>
      <p:sp>
        <p:nvSpPr>
          <p:cNvPr id="342" name="Google Shape;342;p28"/>
          <p:cNvSpPr txBox="1">
            <a:spLocks noGrp="1"/>
          </p:cNvSpPr>
          <p:nvPr>
            <p:ph type="title"/>
          </p:nvPr>
        </p:nvSpPr>
        <p:spPr>
          <a:xfrm>
            <a:off x="685800" y="0"/>
            <a:ext cx="7772400" cy="14287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Checked Exceptions vs. Unchecked Exceptions</a:t>
            </a:r>
            <a:endParaRPr b="1"/>
          </a:p>
        </p:txBody>
      </p:sp>
      <p:sp>
        <p:nvSpPr>
          <p:cNvPr id="343" name="Google Shape;343;p28"/>
          <p:cNvSpPr/>
          <p:nvPr/>
        </p:nvSpPr>
        <p:spPr>
          <a:xfrm>
            <a:off x="2000250" y="2571750"/>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44" name="Google Shape;344;p28"/>
          <p:cNvSpPr txBox="1"/>
          <p:nvPr/>
        </p:nvSpPr>
        <p:spPr>
          <a:xfrm>
            <a:off x="381000" y="1981200"/>
            <a:ext cx="8534400" cy="20934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RuntimeException, Error and their subclasses are known as </a:t>
            </a:r>
            <a:r>
              <a:rPr lang="en-US" sz="2400" b="0" i="1" u="none" strike="noStrike" cap="none">
                <a:solidFill>
                  <a:schemeClr val="dk1"/>
                </a:solidFill>
                <a:latin typeface="Times New Roman"/>
                <a:ea typeface="Times New Roman"/>
                <a:cs typeface="Times New Roman"/>
                <a:sym typeface="Times New Roman"/>
              </a:rPr>
              <a:t>unchecked</a:t>
            </a:r>
            <a:r>
              <a:rPr lang="en-US" sz="2400" b="0" i="0" u="none" strike="noStrike" cap="none">
                <a:solidFill>
                  <a:schemeClr val="dk1"/>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exceptions</a:t>
            </a:r>
            <a:r>
              <a:rPr lang="en-US" sz="2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All other exceptions are known as </a:t>
            </a:r>
            <a:r>
              <a:rPr lang="en-US" sz="2400" b="0" i="1" u="none" strike="noStrike" cap="none">
                <a:solidFill>
                  <a:schemeClr val="dk1"/>
                </a:solidFill>
                <a:latin typeface="Times New Roman"/>
                <a:ea typeface="Times New Roman"/>
                <a:cs typeface="Times New Roman"/>
                <a:sym typeface="Times New Roman"/>
              </a:rPr>
              <a:t>checked exceptions</a:t>
            </a:r>
            <a:r>
              <a:rPr lang="en-US" sz="2400" b="0" i="0" u="none" strike="noStrike" cap="none">
                <a:solidFill>
                  <a:schemeClr val="dk1"/>
                </a:solidFill>
                <a:latin typeface="Times New Roman"/>
                <a:ea typeface="Times New Roman"/>
                <a:cs typeface="Times New Roman"/>
                <a:sym typeface="Times New Roman"/>
              </a:rPr>
              <a:t>, meaning that the compiler forces the programmer to check and deal with the exceptions.</a:t>
            </a:r>
            <a:r>
              <a:rPr lang="en-US" sz="2400" b="0" i="0" u="none" strike="noStrike" cap="none">
                <a:solidFill>
                  <a:schemeClr val="dk1"/>
                </a:solidFill>
                <a:latin typeface="Courier"/>
                <a:ea typeface="Courier"/>
                <a:cs typeface="Courier"/>
                <a:sym typeface="Courier"/>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b="1"/>
              <a:t>Java I/O</a:t>
            </a:r>
            <a:endParaRPr/>
          </a:p>
        </p:txBody>
      </p:sp>
      <p:sp>
        <p:nvSpPr>
          <p:cNvPr id="128" name="Google Shape;128;p7"/>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SzPts val="1800"/>
              <a:buChar char="•"/>
            </a:pPr>
            <a:r>
              <a:rPr lang="en-US" b="1"/>
              <a:t>Java I/O</a:t>
            </a:r>
            <a:r>
              <a:rPr lang="en-US"/>
              <a:t> (Input and Output) is used </a:t>
            </a:r>
            <a:r>
              <a:rPr lang="en-US" i="1"/>
              <a:t>to process the input</a:t>
            </a:r>
            <a:r>
              <a:rPr lang="en-US"/>
              <a:t> and </a:t>
            </a:r>
            <a:r>
              <a:rPr lang="en-US" i="1"/>
              <a:t>produce the output</a:t>
            </a:r>
            <a:r>
              <a:rPr lang="en-US"/>
              <a:t>.</a:t>
            </a:r>
            <a:endParaRPr/>
          </a:p>
          <a:p>
            <a:pPr marL="457200" lvl="0" indent="-342900" algn="just" rtl="0">
              <a:lnSpc>
                <a:spcPct val="100000"/>
              </a:lnSpc>
              <a:spcBef>
                <a:spcPts val="360"/>
              </a:spcBef>
              <a:spcAft>
                <a:spcPts val="0"/>
              </a:spcAft>
              <a:buSzPts val="1800"/>
              <a:buChar char="•"/>
            </a:pPr>
            <a:r>
              <a:rPr lang="en-US"/>
              <a:t>Java uses the concept of a stream to make I/O operation faster. </a:t>
            </a:r>
            <a:endParaRPr/>
          </a:p>
          <a:p>
            <a:pPr marL="457200" lvl="0" indent="-342900" algn="just" rtl="0">
              <a:lnSpc>
                <a:spcPct val="100000"/>
              </a:lnSpc>
              <a:spcBef>
                <a:spcPts val="360"/>
              </a:spcBef>
              <a:spcAft>
                <a:spcPts val="0"/>
              </a:spcAft>
              <a:buSzPts val="1800"/>
              <a:buChar char="•"/>
            </a:pPr>
            <a:r>
              <a:rPr lang="en-US"/>
              <a:t>The </a:t>
            </a:r>
            <a:r>
              <a:rPr lang="en-US" b="1"/>
              <a:t>java.io package </a:t>
            </a:r>
            <a:r>
              <a:rPr lang="en-US"/>
              <a:t>contains all the classes required for input and output operations.</a:t>
            </a:r>
            <a:endParaRPr/>
          </a:p>
          <a:p>
            <a:pPr marL="457200" lvl="0" indent="-228600" algn="just" rtl="0">
              <a:lnSpc>
                <a:spcPct val="100000"/>
              </a:lnSpc>
              <a:spcBef>
                <a:spcPts val="360"/>
              </a:spcBef>
              <a:spcAft>
                <a:spcPts val="0"/>
              </a:spcAft>
              <a:buSzPts val="1800"/>
              <a:buNone/>
            </a:pPr>
            <a:endParaRPr/>
          </a:p>
        </p:txBody>
      </p:sp>
      <p:sp>
        <p:nvSpPr>
          <p:cNvPr id="129" name="Google Shape;129;p7"/>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30" name="Google Shape;130;p7"/>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3</a:t>
            </a:fld>
            <a:endParaRPr>
              <a:solidFill>
                <a:schemeClr val="lt1"/>
              </a:solidFill>
            </a:endParaRPr>
          </a:p>
        </p:txBody>
      </p:sp>
      <p:pic>
        <p:nvPicPr>
          <p:cNvPr id="131" name="Google Shape;131;p7" descr="https://media.geeksforgeeks.org/wp-content/uploads/20191126125125/Java-Input-Output-Stream.jpg"/>
          <p:cNvPicPr preferRelativeResize="0"/>
          <p:nvPr/>
        </p:nvPicPr>
        <p:blipFill rotWithShape="1">
          <a:blip r:embed="rId3">
            <a:alphaModFix/>
          </a:blip>
          <a:srcRect/>
          <a:stretch/>
        </p:blipFill>
        <p:spPr>
          <a:xfrm>
            <a:off x="1800665" y="4269275"/>
            <a:ext cx="5401993" cy="149847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30</a:t>
            </a:fld>
            <a:endParaRPr sz="1400" b="0" i="0" u="none" strike="noStrike" cap="none">
              <a:solidFill>
                <a:schemeClr val="dk1"/>
              </a:solidFill>
              <a:latin typeface="Times New Roman"/>
              <a:ea typeface="Times New Roman"/>
              <a:cs typeface="Times New Roman"/>
              <a:sym typeface="Times New Roman"/>
            </a:endParaRPr>
          </a:p>
        </p:txBody>
      </p:sp>
      <p:sp>
        <p:nvSpPr>
          <p:cNvPr id="350" name="Google Shape;350;p29"/>
          <p:cNvSpPr txBox="1">
            <a:spLocks noGrp="1"/>
          </p:cNvSpPr>
          <p:nvPr>
            <p:ph type="title"/>
          </p:nvPr>
        </p:nvSpPr>
        <p:spPr>
          <a:xfrm>
            <a:off x="762000" y="152400"/>
            <a:ext cx="7772400" cy="6667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Unchecked Exceptions</a:t>
            </a:r>
            <a:endParaRPr b="1"/>
          </a:p>
        </p:txBody>
      </p:sp>
      <p:sp>
        <p:nvSpPr>
          <p:cNvPr id="351" name="Google Shape;351;p29"/>
          <p:cNvSpPr/>
          <p:nvPr/>
        </p:nvSpPr>
        <p:spPr>
          <a:xfrm>
            <a:off x="2000250" y="2571750"/>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52" name="Google Shape;352;p29"/>
          <p:cNvSpPr txBox="1"/>
          <p:nvPr/>
        </p:nvSpPr>
        <p:spPr>
          <a:xfrm>
            <a:off x="342900" y="2094322"/>
            <a:ext cx="8610600" cy="378565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In most cases, unchecked exceptions reflect programming logic errors that are not recoverable. For example, a </a:t>
            </a:r>
            <a:r>
              <a:rPr lang="en-US" sz="2400" b="0" i="0" u="sng" strike="noStrike" cap="none">
                <a:solidFill>
                  <a:schemeClr val="dk1"/>
                </a:solidFill>
                <a:latin typeface="Times New Roman"/>
                <a:ea typeface="Times New Roman"/>
                <a:cs typeface="Times New Roman"/>
                <a:sym typeface="Times New Roman"/>
              </a:rPr>
              <a:t>NullPointerException</a:t>
            </a:r>
            <a:r>
              <a:rPr lang="en-US" sz="2400" b="0" i="0" u="none" strike="noStrike" cap="none">
                <a:solidFill>
                  <a:schemeClr val="dk1"/>
                </a:solidFill>
                <a:latin typeface="Times New Roman"/>
                <a:ea typeface="Times New Roman"/>
                <a:cs typeface="Times New Roman"/>
                <a:sym typeface="Times New Roman"/>
              </a:rPr>
              <a:t> is thrown if you access an object through a reference variable before an object is assigned to it; </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120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An </a:t>
            </a:r>
            <a:r>
              <a:rPr lang="en-US" sz="2400" b="0" i="0" u="sng" strike="noStrike" cap="none">
                <a:solidFill>
                  <a:schemeClr val="dk1"/>
                </a:solidFill>
                <a:latin typeface="Times New Roman"/>
                <a:ea typeface="Times New Roman"/>
                <a:cs typeface="Times New Roman"/>
                <a:sym typeface="Times New Roman"/>
              </a:rPr>
              <a:t>IndexOutOfBoundsException</a:t>
            </a:r>
            <a:r>
              <a:rPr lang="en-US" sz="2400" b="0" i="0" u="none" strike="noStrike" cap="none">
                <a:solidFill>
                  <a:schemeClr val="dk1"/>
                </a:solidFill>
                <a:latin typeface="Times New Roman"/>
                <a:ea typeface="Times New Roman"/>
                <a:cs typeface="Times New Roman"/>
                <a:sym typeface="Times New Roman"/>
              </a:rPr>
              <a:t> is thrown if you access an element in an array outside the bounds of the array.</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120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 Unchecked exceptions can occur anywhere in the program. To avoid cumbersome overuse of try-catch blocks, Java does not mandate you to write code to catch unchecked exceptions.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9"/>
          <p:cNvSpPr txBox="1">
            <a:spLocks noGrp="1"/>
          </p:cNvSpPr>
          <p:nvPr>
            <p:ph type="sldNum" idx="12"/>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31</a:t>
            </a:fld>
            <a:endParaRPr sz="1400" b="0" i="0" u="none" strike="noStrike" cap="none">
              <a:solidFill>
                <a:schemeClr val="dk1"/>
              </a:solidFill>
              <a:latin typeface="Times New Roman"/>
              <a:ea typeface="Times New Roman"/>
              <a:cs typeface="Times New Roman"/>
              <a:sym typeface="Times New Roman"/>
            </a:endParaRPr>
          </a:p>
        </p:txBody>
      </p:sp>
      <p:sp>
        <p:nvSpPr>
          <p:cNvPr id="358" name="Google Shape;358;p19"/>
          <p:cNvSpPr txBox="1">
            <a:spLocks noGrp="1"/>
          </p:cNvSpPr>
          <p:nvPr>
            <p:ph type="title"/>
          </p:nvPr>
        </p:nvSpPr>
        <p:spPr>
          <a:xfrm>
            <a:off x="685800" y="228600"/>
            <a:ext cx="7772400" cy="8191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Unchecked Exceptions</a:t>
            </a:r>
            <a:endParaRPr b="1"/>
          </a:p>
        </p:txBody>
      </p:sp>
      <p:sp>
        <p:nvSpPr>
          <p:cNvPr id="359" name="Google Shape;359;p19"/>
          <p:cNvSpPr/>
          <p:nvPr/>
        </p:nvSpPr>
        <p:spPr>
          <a:xfrm>
            <a:off x="0" y="200025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aphicFrame>
        <p:nvGraphicFramePr>
          <p:cNvPr id="360" name="Google Shape;360;p19"/>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5124" r:id="rId4" imgW="8839200" imgH="4510088" progId="Word.Picture.8">
                  <p:embed/>
                </p:oleObj>
              </mc:Choice>
              <mc:Fallback>
                <p:oleObj r:id="rId4" imgW="8839200" imgH="4510088" progId="Word.Picture.8">
                  <p:embed/>
                  <p:pic>
                    <p:nvPicPr>
                      <p:cNvPr id="360" name="Google Shape;360;p19"/>
                      <p:cNvPicPr preferRelativeResize="0"/>
                      <p:nvPr/>
                    </p:nvPicPr>
                    <p:blipFill rotWithShape="1">
                      <a:blip r:embed="rId5">
                        <a:alphaModFix/>
                      </a:blip>
                      <a:srcRect/>
                      <a:stretch/>
                    </p:blipFill>
                    <p:spPr>
                      <a:xfrm>
                        <a:off x="152400" y="1371600"/>
                        <a:ext cx="8839200" cy="4510088"/>
                      </a:xfrm>
                      <a:prstGeom prst="rect">
                        <a:avLst/>
                      </a:prstGeom>
                      <a:noFill/>
                      <a:ln>
                        <a:noFill/>
                      </a:ln>
                    </p:spPr>
                  </p:pic>
                </p:oleObj>
              </mc:Fallback>
            </mc:AlternateContent>
          </a:graphicData>
        </a:graphic>
      </p:graphicFrame>
      <p:sp>
        <p:nvSpPr>
          <p:cNvPr id="361" name="Google Shape;361;p19"/>
          <p:cNvSpPr txBox="1"/>
          <p:nvPr/>
        </p:nvSpPr>
        <p:spPr>
          <a:xfrm>
            <a:off x="6781800" y="4876800"/>
            <a:ext cx="1676400" cy="5175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Times New Roman"/>
                <a:ea typeface="Times New Roman"/>
                <a:cs typeface="Times New Roman"/>
                <a:sym typeface="Times New Roman"/>
              </a:rPr>
              <a:t>Unchecked exception.</a:t>
            </a:r>
            <a:endParaRPr sz="1400" b="0" i="0" u="none" strike="noStrike" cap="none">
              <a:solidFill>
                <a:srgbClr val="000000"/>
              </a:solidFill>
              <a:latin typeface="Arial"/>
              <a:ea typeface="Arial"/>
              <a:cs typeface="Arial"/>
              <a:sym typeface="Arial"/>
            </a:endParaRPr>
          </a:p>
        </p:txBody>
      </p:sp>
      <p:sp>
        <p:nvSpPr>
          <p:cNvPr id="362" name="Google Shape;362;p19"/>
          <p:cNvSpPr/>
          <p:nvPr/>
        </p:nvSpPr>
        <p:spPr>
          <a:xfrm>
            <a:off x="4114800" y="2743200"/>
            <a:ext cx="2209800" cy="533400"/>
          </a:xfrm>
          <a:prstGeom prst="rect">
            <a:avLst/>
          </a:prstGeom>
          <a:solidFill>
            <a:schemeClr val="accent1">
              <a:alpha val="17647"/>
            </a:schemeClr>
          </a:solidFill>
          <a:ln w="12700" cap="flat" cmpd="sng">
            <a:solidFill>
              <a:srgbClr val="FFDE6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9"/>
          <p:cNvSpPr/>
          <p:nvPr/>
        </p:nvSpPr>
        <p:spPr>
          <a:xfrm>
            <a:off x="6248400" y="1905000"/>
            <a:ext cx="2514600" cy="2514600"/>
          </a:xfrm>
          <a:prstGeom prst="rect">
            <a:avLst/>
          </a:prstGeom>
          <a:solidFill>
            <a:schemeClr val="accent1">
              <a:alpha val="17647"/>
            </a:schemeClr>
          </a:solidFill>
          <a:ln w="12700" cap="flat" cmpd="sng">
            <a:solidFill>
              <a:srgbClr val="FEE8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9"/>
          <p:cNvSpPr/>
          <p:nvPr/>
        </p:nvSpPr>
        <p:spPr>
          <a:xfrm>
            <a:off x="2743200" y="3962400"/>
            <a:ext cx="3581400" cy="1828800"/>
          </a:xfrm>
          <a:prstGeom prst="rect">
            <a:avLst/>
          </a:prstGeom>
          <a:solidFill>
            <a:schemeClr val="accent1">
              <a:alpha val="17647"/>
            </a:schemeClr>
          </a:solidFill>
          <a:ln w="12700" cap="flat" cmpd="sng">
            <a:solidFill>
              <a:srgbClr val="FFE9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61"/>
                                        </p:tgtEl>
                                        <p:attrNameLst>
                                          <p:attrName>style.visibility</p:attrName>
                                        </p:attrNameLst>
                                      </p:cBhvr>
                                      <p:to>
                                        <p:strVal val="visible"/>
                                      </p:to>
                                    </p:set>
                                    <p:anim calcmode="lin" valueType="num">
                                      <p:cBhvr additive="base">
                                        <p:cTn id="7" dur="500"/>
                                        <p:tgtEl>
                                          <p:spTgt spid="36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 calcmode="lin" valueType="num">
                                      <p:cBhvr additive="base">
                                        <p:cTn id="10" dur="500"/>
                                        <p:tgtEl>
                                          <p:spTgt spid="36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362"/>
                                        </p:tgtEl>
                                        <p:attrNameLst>
                                          <p:attrName>style.visibility</p:attrName>
                                        </p:attrNameLst>
                                      </p:cBhvr>
                                      <p:to>
                                        <p:strVal val="visible"/>
                                      </p:to>
                                    </p:set>
                                    <p:anim calcmode="lin" valueType="num">
                                      <p:cBhvr additive="base">
                                        <p:cTn id="13" dur="500"/>
                                        <p:tgtEl>
                                          <p:spTgt spid="36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64"/>
                                        </p:tgtEl>
                                        <p:attrNameLst>
                                          <p:attrName>style.visibility</p:attrName>
                                        </p:attrNameLst>
                                      </p:cBhvr>
                                      <p:to>
                                        <p:strVal val="visible"/>
                                      </p:to>
                                    </p:set>
                                    <p:anim calcmode="lin" valueType="num">
                                      <p:cBhvr additive="base">
                                        <p:cTn id="16" dur="500"/>
                                        <p:tgtEl>
                                          <p:spTgt spid="3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endParaRPr/>
          </a:p>
        </p:txBody>
      </p:sp>
      <p:sp>
        <p:nvSpPr>
          <p:cNvPr id="370" name="Google Shape;370;p30"/>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342900" lvl="0" indent="-190500" algn="l" rtl="0">
              <a:lnSpc>
                <a:spcPct val="100000"/>
              </a:lnSpc>
              <a:spcBef>
                <a:spcPts val="0"/>
              </a:spcBef>
              <a:spcAft>
                <a:spcPts val="0"/>
              </a:spcAft>
              <a:buSzPts val="2400"/>
              <a:buNone/>
            </a:pPr>
            <a:endParaRPr/>
          </a:p>
        </p:txBody>
      </p:sp>
      <p:sp>
        <p:nvSpPr>
          <p:cNvPr id="371" name="Google Shape;371;p3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72" name="Google Shape;372;p3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32</a:t>
            </a:fld>
            <a:endParaRPr>
              <a:solidFill>
                <a:schemeClr val="lt1"/>
              </a:solidFill>
            </a:endParaRPr>
          </a:p>
        </p:txBody>
      </p:sp>
      <p:pic>
        <p:nvPicPr>
          <p:cNvPr id="373" name="Google Shape;373;p30"/>
          <p:cNvPicPr preferRelativeResize="0"/>
          <p:nvPr/>
        </p:nvPicPr>
        <p:blipFill rotWithShape="1">
          <a:blip r:embed="rId3">
            <a:alphaModFix/>
          </a:blip>
          <a:srcRect/>
          <a:stretch/>
        </p:blipFill>
        <p:spPr>
          <a:xfrm>
            <a:off x="944395" y="1523835"/>
            <a:ext cx="6926985" cy="470583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1"/>
          <p:cNvSpPr txBox="1">
            <a:spLocks noGrp="1"/>
          </p:cNvSpPr>
          <p:nvPr>
            <p:ph type="title"/>
          </p:nvPr>
        </p:nvSpPr>
        <p:spPr>
          <a:xfrm>
            <a:off x="457202" y="274638"/>
            <a:ext cx="8229601" cy="68689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a:t>checked Exceptions</a:t>
            </a:r>
            <a:endParaRPr/>
          </a:p>
        </p:txBody>
      </p:sp>
      <p:sp>
        <p:nvSpPr>
          <p:cNvPr id="379" name="Google Shape;379;p31"/>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80" name="Google Shape;380;p31"/>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33</a:t>
            </a:fld>
            <a:endParaRPr>
              <a:solidFill>
                <a:schemeClr val="lt1"/>
              </a:solidFill>
            </a:endParaRPr>
          </a:p>
        </p:txBody>
      </p:sp>
      <p:sp>
        <p:nvSpPr>
          <p:cNvPr id="381" name="Google Shape;381;p31"/>
          <p:cNvSpPr txBox="1">
            <a:spLocks noGrp="1"/>
          </p:cNvSpPr>
          <p:nvPr>
            <p:ph type="body" idx="1"/>
          </p:nvPr>
        </p:nvSpPr>
        <p:spPr>
          <a:xfrm>
            <a:off x="98982" y="1372120"/>
            <a:ext cx="8946036" cy="5552531"/>
          </a:xfrm>
          <a:prstGeom prst="rect">
            <a:avLst/>
          </a:prstGeom>
          <a:noFill/>
          <a:ln>
            <a:noFill/>
          </a:ln>
        </p:spPr>
        <p:txBody>
          <a:bodyPr spcFirstLastPara="1" wrap="square" lIns="0" tIns="43800" rIns="0" bIns="0" anchor="t" anchorCtr="0">
            <a:spAutoFit/>
          </a:bodyPr>
          <a:lstStyle/>
          <a:p>
            <a:pPr marL="245745" marR="7620" lvl="0" indent="-233679" algn="just" rtl="0">
              <a:lnSpc>
                <a:spcPct val="107722"/>
              </a:lnSpc>
              <a:spcBef>
                <a:spcPts val="345"/>
              </a:spcBef>
              <a:spcAft>
                <a:spcPts val="0"/>
              </a:spcAft>
              <a:buSzPts val="1800"/>
              <a:buAutoNum type="arabicPeriod"/>
            </a:pPr>
            <a:r>
              <a:rPr lang="en-US" sz="1400" b="1">
                <a:latin typeface="Arial"/>
                <a:ea typeface="Arial"/>
                <a:cs typeface="Arial"/>
                <a:sym typeface="Arial"/>
              </a:rPr>
              <a:t>ClassNotFoundException: </a:t>
            </a:r>
            <a:r>
              <a:rPr lang="en-US" sz="1400">
                <a:latin typeface="Arial"/>
                <a:ea typeface="Arial"/>
                <a:cs typeface="Arial"/>
                <a:sym typeface="Arial"/>
              </a:rPr>
              <a:t>The ClassNotFoundException is a kind of checked exception that is thrown when we  attempt to use a class that does not exist. Checked exceptions are those exceptions that are checked by the Java compiler itself.</a:t>
            </a:r>
            <a:endParaRPr sz="1400">
              <a:latin typeface="Arial"/>
              <a:ea typeface="Arial"/>
              <a:cs typeface="Arial"/>
              <a:sym typeface="Arial"/>
            </a:endParaRPr>
          </a:p>
          <a:p>
            <a:pPr marL="355600" marR="6985" lvl="0" indent="-342900" algn="just" rtl="0">
              <a:lnSpc>
                <a:spcPct val="107722"/>
              </a:lnSpc>
              <a:spcBef>
                <a:spcPts val="1030"/>
              </a:spcBef>
              <a:spcAft>
                <a:spcPts val="0"/>
              </a:spcAft>
              <a:buSzPts val="1800"/>
              <a:buAutoNum type="arabicPeriod"/>
            </a:pPr>
            <a:r>
              <a:rPr lang="en-US" sz="1400" b="1">
                <a:latin typeface="Arial"/>
                <a:ea typeface="Arial"/>
                <a:cs typeface="Arial"/>
                <a:sym typeface="Arial"/>
              </a:rPr>
              <a:t>FileNotFoundException: </a:t>
            </a:r>
            <a:r>
              <a:rPr lang="en-US" sz="1400">
                <a:latin typeface="Arial"/>
                <a:ea typeface="Arial"/>
                <a:cs typeface="Arial"/>
                <a:sym typeface="Arial"/>
              </a:rPr>
              <a:t>The FileNotFoundException is a checked exception that is thrown when we attempt to access a non-existing file.</a:t>
            </a:r>
            <a:endParaRPr sz="1400">
              <a:latin typeface="Arial"/>
              <a:ea typeface="Arial"/>
              <a:cs typeface="Arial"/>
              <a:sym typeface="Arial"/>
            </a:endParaRPr>
          </a:p>
          <a:p>
            <a:pPr marL="355600" marR="5080" lvl="0" indent="-342900" algn="just" rtl="0">
              <a:lnSpc>
                <a:spcPct val="107722"/>
              </a:lnSpc>
              <a:spcBef>
                <a:spcPts val="1005"/>
              </a:spcBef>
              <a:spcAft>
                <a:spcPts val="0"/>
              </a:spcAft>
              <a:buSzPts val="1800"/>
              <a:buAutoNum type="arabicPeriod"/>
            </a:pPr>
            <a:r>
              <a:rPr lang="en-US" sz="1400" b="1">
                <a:latin typeface="Arial"/>
                <a:ea typeface="Arial"/>
                <a:cs typeface="Arial"/>
                <a:sym typeface="Arial"/>
              </a:rPr>
              <a:t>InterruptedException: </a:t>
            </a:r>
            <a:r>
              <a:rPr lang="en-US" sz="1400">
                <a:latin typeface="Arial"/>
                <a:ea typeface="Arial"/>
                <a:cs typeface="Arial"/>
                <a:sym typeface="Arial"/>
              </a:rPr>
              <a:t>InterruptedException is a checked exception that is thrown when a thread is in sleeping or  waiting state and another thread attempt to interrupt it.</a:t>
            </a:r>
            <a:endParaRPr sz="1400">
              <a:latin typeface="Arial"/>
              <a:ea typeface="Arial"/>
              <a:cs typeface="Arial"/>
              <a:sym typeface="Arial"/>
            </a:endParaRPr>
          </a:p>
          <a:p>
            <a:pPr marL="355600" marR="5080" lvl="0" indent="-342900" algn="just" rtl="0">
              <a:lnSpc>
                <a:spcPct val="107722"/>
              </a:lnSpc>
              <a:spcBef>
                <a:spcPts val="1015"/>
              </a:spcBef>
              <a:spcAft>
                <a:spcPts val="0"/>
              </a:spcAft>
              <a:buSzPts val="1800"/>
              <a:buAutoNum type="arabicPeriod"/>
            </a:pPr>
            <a:r>
              <a:rPr lang="en-US" sz="1400" b="1">
                <a:latin typeface="Arial"/>
                <a:ea typeface="Arial"/>
                <a:cs typeface="Arial"/>
                <a:sym typeface="Arial"/>
              </a:rPr>
              <a:t>InstantiationException: </a:t>
            </a:r>
            <a:r>
              <a:rPr lang="en-US" sz="1400">
                <a:latin typeface="Arial"/>
                <a:ea typeface="Arial"/>
                <a:cs typeface="Arial"/>
                <a:sym typeface="Arial"/>
              </a:rPr>
              <a:t>This exception is also a checked exception that is thrown when we try to create an object  of abstract class or interface. That is, InstantiationException exception occurs when an abstract class or interface is  instantiated.</a:t>
            </a:r>
            <a:endParaRPr sz="1400">
              <a:latin typeface="Arial"/>
              <a:ea typeface="Arial"/>
              <a:cs typeface="Arial"/>
              <a:sym typeface="Arial"/>
            </a:endParaRPr>
          </a:p>
          <a:p>
            <a:pPr marL="355600" marR="8255" lvl="0" indent="-342900" algn="just" rtl="0">
              <a:lnSpc>
                <a:spcPct val="107722"/>
              </a:lnSpc>
              <a:spcBef>
                <a:spcPts val="1010"/>
              </a:spcBef>
              <a:spcAft>
                <a:spcPts val="0"/>
              </a:spcAft>
              <a:buSzPts val="1800"/>
              <a:buAutoNum type="arabicPeriod"/>
            </a:pPr>
            <a:r>
              <a:rPr lang="en-US" sz="1400" b="1">
                <a:latin typeface="Arial"/>
                <a:ea typeface="Arial"/>
                <a:cs typeface="Arial"/>
                <a:sym typeface="Arial"/>
              </a:rPr>
              <a:t>IllegalAccessException: </a:t>
            </a:r>
            <a:r>
              <a:rPr lang="en-US" sz="1400">
                <a:latin typeface="Arial"/>
                <a:ea typeface="Arial"/>
                <a:cs typeface="Arial"/>
                <a:sym typeface="Arial"/>
              </a:rPr>
              <a:t>The IllegalAccessException is a checked exception and it is thrown when a method is called  in another method or class but the calling method or class does not have permission to access that method.</a:t>
            </a:r>
            <a:endParaRPr sz="1400">
              <a:latin typeface="Arial"/>
              <a:ea typeface="Arial"/>
              <a:cs typeface="Arial"/>
              <a:sym typeface="Arial"/>
            </a:endParaRPr>
          </a:p>
          <a:p>
            <a:pPr marL="355600" lvl="0" indent="-342900" algn="l" rtl="0">
              <a:lnSpc>
                <a:spcPct val="114166"/>
              </a:lnSpc>
              <a:spcBef>
                <a:spcPts val="755"/>
              </a:spcBef>
              <a:spcAft>
                <a:spcPts val="0"/>
              </a:spcAft>
              <a:buSzPts val="1800"/>
              <a:buAutoNum type="arabicPeriod"/>
            </a:pPr>
            <a:r>
              <a:rPr lang="en-US" sz="1400" b="1">
                <a:latin typeface="Arial"/>
                <a:ea typeface="Arial"/>
                <a:cs typeface="Arial"/>
                <a:sym typeface="Arial"/>
              </a:rPr>
              <a:t>CloneNotSupportedException: </a:t>
            </a:r>
            <a:r>
              <a:rPr lang="en-US" sz="1400">
                <a:latin typeface="Arial"/>
                <a:ea typeface="Arial"/>
                <a:cs typeface="Arial"/>
                <a:sym typeface="Arial"/>
              </a:rPr>
              <a:t>This checked exception is	thrown when we	try to clone an object without implementing the cloneable interface.</a:t>
            </a:r>
            <a:endParaRPr sz="1400">
              <a:latin typeface="Arial"/>
              <a:ea typeface="Arial"/>
              <a:cs typeface="Arial"/>
              <a:sym typeface="Arial"/>
            </a:endParaRPr>
          </a:p>
          <a:p>
            <a:pPr marL="355600" lvl="0" indent="-342900" algn="just" rtl="0">
              <a:lnSpc>
                <a:spcPct val="100000"/>
              </a:lnSpc>
              <a:spcBef>
                <a:spcPts val="795"/>
              </a:spcBef>
              <a:spcAft>
                <a:spcPts val="0"/>
              </a:spcAft>
              <a:buSzPts val="1800"/>
              <a:buAutoNum type="arabicPeriod"/>
            </a:pPr>
            <a:r>
              <a:rPr lang="en-US" sz="1400" b="1">
                <a:latin typeface="Arial"/>
                <a:ea typeface="Arial"/>
                <a:cs typeface="Arial"/>
                <a:sym typeface="Arial"/>
              </a:rPr>
              <a:t>NoSuchFieldException: </a:t>
            </a:r>
            <a:r>
              <a:rPr lang="en-US" sz="1400">
                <a:latin typeface="Arial"/>
                <a:ea typeface="Arial"/>
                <a:cs typeface="Arial"/>
                <a:sym typeface="Arial"/>
              </a:rPr>
              <a:t>This is a checked exception that is thrown when an unknown variable is used in a program.</a:t>
            </a:r>
            <a:endParaRPr sz="1400">
              <a:latin typeface="Arial"/>
              <a:ea typeface="Arial"/>
              <a:cs typeface="Arial"/>
              <a:sym typeface="Arial"/>
            </a:endParaRPr>
          </a:p>
          <a:p>
            <a:pPr marL="355600" lvl="0" indent="-342900" algn="just" rtl="0">
              <a:lnSpc>
                <a:spcPct val="100000"/>
              </a:lnSpc>
              <a:spcBef>
                <a:spcPts val="780"/>
              </a:spcBef>
              <a:spcAft>
                <a:spcPts val="0"/>
              </a:spcAft>
              <a:buSzPts val="1800"/>
              <a:buAutoNum type="arabicPeriod"/>
            </a:pPr>
            <a:r>
              <a:rPr lang="en-US" sz="1400" b="1">
                <a:latin typeface="Arial"/>
                <a:ea typeface="Arial"/>
                <a:cs typeface="Arial"/>
                <a:sym typeface="Arial"/>
              </a:rPr>
              <a:t>NoSuchMethodException: </a:t>
            </a:r>
            <a:r>
              <a:rPr lang="en-US" sz="1400">
                <a:latin typeface="Arial"/>
                <a:ea typeface="Arial"/>
                <a:cs typeface="Arial"/>
                <a:sym typeface="Arial"/>
              </a:rPr>
              <a:t>This checked exception is thrown when the undefined method is used in a program.</a:t>
            </a:r>
            <a:endParaRPr sz="1400">
              <a:latin typeface="Arial"/>
              <a:ea typeface="Arial"/>
              <a:cs typeface="Arial"/>
              <a:sym typeface="Arial"/>
            </a:endParaRPr>
          </a:p>
          <a:p>
            <a:pPr marL="241300" marR="6985" lvl="0" indent="-114300" algn="just" rtl="0">
              <a:lnSpc>
                <a:spcPct val="107722"/>
              </a:lnSpc>
              <a:spcBef>
                <a:spcPts val="345"/>
              </a:spcBef>
              <a:spcAft>
                <a:spcPts val="0"/>
              </a:spcAft>
              <a:buSzPts val="1800"/>
              <a:buNone/>
            </a:pPr>
            <a:endParaRPr sz="14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2"/>
          <p:cNvSpPr txBox="1">
            <a:spLocks noGrp="1"/>
          </p:cNvSpPr>
          <p:nvPr>
            <p:ph type="title"/>
          </p:nvPr>
        </p:nvSpPr>
        <p:spPr>
          <a:xfrm>
            <a:off x="457202" y="274638"/>
            <a:ext cx="8229601" cy="68689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a:t>Unchecked Exceptions</a:t>
            </a:r>
            <a:endParaRPr/>
          </a:p>
        </p:txBody>
      </p:sp>
      <p:sp>
        <p:nvSpPr>
          <p:cNvPr id="387" name="Google Shape;387;p3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88" name="Google Shape;388;p3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34</a:t>
            </a:fld>
            <a:endParaRPr>
              <a:solidFill>
                <a:schemeClr val="lt1"/>
              </a:solidFill>
            </a:endParaRPr>
          </a:p>
        </p:txBody>
      </p:sp>
      <p:sp>
        <p:nvSpPr>
          <p:cNvPr id="389" name="Google Shape;389;p32"/>
          <p:cNvSpPr txBox="1">
            <a:spLocks noGrp="1"/>
          </p:cNvSpPr>
          <p:nvPr>
            <p:ph type="body" idx="1"/>
          </p:nvPr>
        </p:nvSpPr>
        <p:spPr>
          <a:xfrm>
            <a:off x="141403" y="1181834"/>
            <a:ext cx="8866119" cy="5401528"/>
          </a:xfrm>
          <a:prstGeom prst="rect">
            <a:avLst/>
          </a:prstGeom>
          <a:noFill/>
          <a:ln>
            <a:noFill/>
          </a:ln>
        </p:spPr>
        <p:txBody>
          <a:bodyPr spcFirstLastPara="1" wrap="square" lIns="0" tIns="43800" rIns="0" bIns="0" anchor="t" anchorCtr="0">
            <a:spAutoFit/>
          </a:bodyPr>
          <a:lstStyle/>
          <a:p>
            <a:pPr marL="241300" marR="6985" lvl="0" indent="-228600" algn="just" rtl="0">
              <a:lnSpc>
                <a:spcPct val="107722"/>
              </a:lnSpc>
              <a:spcBef>
                <a:spcPts val="345"/>
              </a:spcBef>
              <a:spcAft>
                <a:spcPts val="0"/>
              </a:spcAft>
              <a:buSzPts val="1800"/>
              <a:buAutoNum type="arabicPeriod"/>
            </a:pPr>
            <a:r>
              <a:rPr lang="en-US" sz="1400" b="1">
                <a:latin typeface="Arial"/>
                <a:ea typeface="Arial"/>
                <a:cs typeface="Arial"/>
                <a:sym typeface="Arial"/>
              </a:rPr>
              <a:t>ArithmeticException: </a:t>
            </a:r>
            <a:r>
              <a:rPr lang="en-US" sz="1400">
                <a:latin typeface="Arial"/>
                <a:ea typeface="Arial"/>
                <a:cs typeface="Arial"/>
                <a:sym typeface="Arial"/>
              </a:rPr>
              <a:t>This exception is thrown when arithmetic problems, such as a number is divided by zero, is  occurred. That is, it is caused by maths error.</a:t>
            </a:r>
            <a:endParaRPr sz="1400">
              <a:latin typeface="Arial"/>
              <a:ea typeface="Arial"/>
              <a:cs typeface="Arial"/>
              <a:sym typeface="Arial"/>
            </a:endParaRPr>
          </a:p>
          <a:p>
            <a:pPr marL="241300" marR="5080" lvl="0" indent="-228600" algn="just" rtl="0">
              <a:lnSpc>
                <a:spcPct val="107722"/>
              </a:lnSpc>
              <a:spcBef>
                <a:spcPts val="1019"/>
              </a:spcBef>
              <a:spcAft>
                <a:spcPts val="0"/>
              </a:spcAft>
              <a:buSzPts val="1800"/>
              <a:buAutoNum type="arabicPeriod"/>
            </a:pPr>
            <a:r>
              <a:rPr lang="en-US" sz="1400" b="1">
                <a:latin typeface="Arial"/>
                <a:ea typeface="Arial"/>
                <a:cs typeface="Arial"/>
                <a:sym typeface="Arial"/>
              </a:rPr>
              <a:t>ClassCastException: </a:t>
            </a:r>
            <a:r>
              <a:rPr lang="en-US" sz="1400">
                <a:latin typeface="Arial"/>
                <a:ea typeface="Arial"/>
                <a:cs typeface="Arial"/>
                <a:sym typeface="Arial"/>
              </a:rPr>
              <a:t>The ClassCastException is a runtime exception that is thrown by JVM when we attempt to invalid  typecasting in the program. That is, it is thrown when we cast an object to a subclass of which an object is not an  instance.</a:t>
            </a:r>
            <a:endParaRPr sz="1400">
              <a:latin typeface="Arial"/>
              <a:ea typeface="Arial"/>
              <a:cs typeface="Arial"/>
              <a:sym typeface="Arial"/>
            </a:endParaRPr>
          </a:p>
          <a:p>
            <a:pPr marL="241300" marR="8255" lvl="0" indent="-228600" algn="just" rtl="0">
              <a:lnSpc>
                <a:spcPct val="107722"/>
              </a:lnSpc>
              <a:spcBef>
                <a:spcPts val="1010"/>
              </a:spcBef>
              <a:spcAft>
                <a:spcPts val="0"/>
              </a:spcAft>
              <a:buSzPts val="1800"/>
              <a:buAutoNum type="arabicPeriod"/>
            </a:pPr>
            <a:r>
              <a:rPr lang="en-US" sz="1400" b="1">
                <a:latin typeface="Arial"/>
                <a:ea typeface="Arial"/>
                <a:cs typeface="Arial"/>
                <a:sym typeface="Arial"/>
              </a:rPr>
              <a:t>IllegalArgumentException: </a:t>
            </a:r>
            <a:r>
              <a:rPr lang="en-US" sz="1400">
                <a:latin typeface="Arial"/>
                <a:ea typeface="Arial"/>
                <a:cs typeface="Arial"/>
                <a:sym typeface="Arial"/>
              </a:rPr>
              <a:t>This runtime exception is thrown by programmatically when an illegal or appropriate  argument is passed to call a method. This exception class has further two subclasses:</a:t>
            </a:r>
            <a:endParaRPr sz="1400">
              <a:latin typeface="Arial"/>
              <a:ea typeface="Arial"/>
              <a:cs typeface="Arial"/>
              <a:sym typeface="Arial"/>
            </a:endParaRPr>
          </a:p>
          <a:p>
            <a:pPr marL="698500" marR="5080" lvl="1" indent="-228600" algn="just" rtl="0">
              <a:lnSpc>
                <a:spcPct val="107722"/>
              </a:lnSpc>
              <a:spcBef>
                <a:spcPts val="1005"/>
              </a:spcBef>
              <a:spcAft>
                <a:spcPts val="0"/>
              </a:spcAft>
              <a:buSzPts val="1800"/>
              <a:buFont typeface="Noto Sans Symbols"/>
              <a:buChar char="⮚"/>
            </a:pPr>
            <a:r>
              <a:rPr lang="en-US" sz="1400" b="1">
                <a:latin typeface="Arial"/>
                <a:ea typeface="Arial"/>
                <a:cs typeface="Arial"/>
                <a:sym typeface="Arial"/>
              </a:rPr>
              <a:t>NumericFormatException:</a:t>
            </a:r>
            <a:r>
              <a:rPr lang="en-US" sz="1400">
                <a:latin typeface="Arial"/>
                <a:ea typeface="Arial"/>
                <a:cs typeface="Arial"/>
                <a:sym typeface="Arial"/>
              </a:rPr>
              <a:t>NumberFormatException is thrown by programmatically when we try to convert a string  into the numeric type and the process of illegal conversion fails. That is, it occurs due to the illegal conversion of a  string to a numeric format.</a:t>
            </a:r>
            <a:endParaRPr sz="1400">
              <a:latin typeface="Arial"/>
              <a:ea typeface="Arial"/>
              <a:cs typeface="Arial"/>
              <a:sym typeface="Arial"/>
            </a:endParaRPr>
          </a:p>
          <a:p>
            <a:pPr marL="698500" marR="5715" lvl="1" indent="-228600" algn="just" rtl="0">
              <a:lnSpc>
                <a:spcPct val="107722"/>
              </a:lnSpc>
              <a:spcBef>
                <a:spcPts val="1019"/>
              </a:spcBef>
              <a:spcAft>
                <a:spcPts val="0"/>
              </a:spcAft>
              <a:buSzPts val="1800"/>
              <a:buFont typeface="Noto Sans Symbols"/>
              <a:buChar char="⮚"/>
            </a:pPr>
            <a:r>
              <a:rPr lang="en-US" sz="1400" b="1">
                <a:latin typeface="Arial"/>
                <a:ea typeface="Arial"/>
                <a:cs typeface="Arial"/>
                <a:sym typeface="Arial"/>
              </a:rPr>
              <a:t>IllegalThreadStateException: </a:t>
            </a:r>
            <a:r>
              <a:rPr lang="en-US" sz="1400">
                <a:latin typeface="Arial"/>
                <a:ea typeface="Arial"/>
                <a:cs typeface="Arial"/>
                <a:sym typeface="Arial"/>
              </a:rPr>
              <a:t>IllegalThreadStateException exception is a runtime exception that is thrown by  programmatically when we attempt to perform any operation on a thread but it is incompatible with the current  thread state.</a:t>
            </a:r>
            <a:endParaRPr sz="1400">
              <a:latin typeface="Arial"/>
              <a:ea typeface="Arial"/>
              <a:cs typeface="Arial"/>
              <a:sym typeface="Arial"/>
            </a:endParaRPr>
          </a:p>
          <a:p>
            <a:pPr marL="241300" marR="9525" lvl="0" indent="-228600" algn="just" rtl="0">
              <a:lnSpc>
                <a:spcPct val="107722"/>
              </a:lnSpc>
              <a:spcBef>
                <a:spcPts val="1010"/>
              </a:spcBef>
              <a:spcAft>
                <a:spcPts val="0"/>
              </a:spcAft>
              <a:buSzPts val="1800"/>
              <a:buAutoNum type="arabicPeriod"/>
            </a:pPr>
            <a:r>
              <a:rPr lang="en-US" sz="1400" b="1">
                <a:latin typeface="Arial"/>
                <a:ea typeface="Arial"/>
                <a:cs typeface="Arial"/>
                <a:sym typeface="Arial"/>
              </a:rPr>
              <a:t>IndexOutOfBoundsException: </a:t>
            </a:r>
            <a:r>
              <a:rPr lang="en-US" sz="1400">
                <a:latin typeface="Arial"/>
                <a:ea typeface="Arial"/>
                <a:cs typeface="Arial"/>
                <a:sym typeface="Arial"/>
              </a:rPr>
              <a:t>This exception class is thrown by JVM when an array or string is going out of the specified  index. It has two further subclasses:</a:t>
            </a:r>
            <a:endParaRPr sz="1400">
              <a:latin typeface="Arial"/>
              <a:ea typeface="Arial"/>
              <a:cs typeface="Arial"/>
              <a:sym typeface="Arial"/>
            </a:endParaRPr>
          </a:p>
          <a:p>
            <a:pPr marL="698500" marR="7620" lvl="1" indent="-228600" algn="just" rtl="0">
              <a:lnSpc>
                <a:spcPct val="107722"/>
              </a:lnSpc>
              <a:spcBef>
                <a:spcPts val="1005"/>
              </a:spcBef>
              <a:spcAft>
                <a:spcPts val="0"/>
              </a:spcAft>
              <a:buSzPts val="1800"/>
              <a:buFont typeface="Noto Sans Symbols"/>
              <a:buChar char="⮚"/>
            </a:pPr>
            <a:r>
              <a:rPr lang="en-US" sz="1400" b="1">
                <a:latin typeface="Arial"/>
                <a:ea typeface="Arial"/>
                <a:cs typeface="Arial"/>
                <a:sym typeface="Arial"/>
              </a:rPr>
              <a:t>ArrayIndexOutOfBoundsException: </a:t>
            </a:r>
            <a:r>
              <a:rPr lang="en-US" sz="1400">
                <a:latin typeface="Arial"/>
                <a:ea typeface="Arial"/>
                <a:cs typeface="Arial"/>
                <a:sym typeface="Arial"/>
              </a:rPr>
              <a:t>ArrayIndexOutOfBoundsException exception is thrown when an array element  is accessed out of the index.</a:t>
            </a:r>
            <a:endParaRPr sz="1400">
              <a:latin typeface="Arial"/>
              <a:ea typeface="Arial"/>
              <a:cs typeface="Arial"/>
              <a:sym typeface="Arial"/>
            </a:endParaRPr>
          </a:p>
          <a:p>
            <a:pPr marL="698500" marR="5080" lvl="1" indent="-228600" algn="just" rtl="0">
              <a:lnSpc>
                <a:spcPct val="107722"/>
              </a:lnSpc>
              <a:spcBef>
                <a:spcPts val="1015"/>
              </a:spcBef>
              <a:spcAft>
                <a:spcPts val="0"/>
              </a:spcAft>
              <a:buSzPts val="1800"/>
              <a:buFont typeface="Noto Sans Symbols"/>
              <a:buChar char="⮚"/>
            </a:pPr>
            <a:r>
              <a:rPr lang="en-US" sz="1400" b="1">
                <a:latin typeface="Arial"/>
                <a:ea typeface="Arial"/>
                <a:cs typeface="Arial"/>
                <a:sym typeface="Arial"/>
              </a:rPr>
              <a:t>StringIndexOutOfBoundsException: </a:t>
            </a:r>
            <a:r>
              <a:rPr lang="en-US" sz="1400">
                <a:latin typeface="Arial"/>
                <a:ea typeface="Arial"/>
                <a:cs typeface="Arial"/>
                <a:sym typeface="Arial"/>
              </a:rPr>
              <a:t>StringIndexOutOfBoundsException exception is thrown when a String or  StringBuffer element is accessed out of the index.</a:t>
            </a:r>
            <a:endParaRPr sz="14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a:spLocks noGrp="1"/>
          </p:cNvSpPr>
          <p:nvPr>
            <p:ph type="title"/>
          </p:nvPr>
        </p:nvSpPr>
        <p:spPr>
          <a:xfrm>
            <a:off x="457202" y="274638"/>
            <a:ext cx="8229601" cy="68689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a:t>Unchecked Exceptions</a:t>
            </a:r>
            <a:endParaRPr/>
          </a:p>
        </p:txBody>
      </p:sp>
      <p:sp>
        <p:nvSpPr>
          <p:cNvPr id="395" name="Google Shape;395;p3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396" name="Google Shape;396;p3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35</a:t>
            </a:fld>
            <a:endParaRPr>
              <a:solidFill>
                <a:schemeClr val="lt1"/>
              </a:solidFill>
            </a:endParaRPr>
          </a:p>
        </p:txBody>
      </p:sp>
      <p:sp>
        <p:nvSpPr>
          <p:cNvPr id="397" name="Google Shape;397;p33"/>
          <p:cNvSpPr txBox="1">
            <a:spLocks noGrp="1"/>
          </p:cNvSpPr>
          <p:nvPr>
            <p:ph type="body" idx="1"/>
          </p:nvPr>
        </p:nvSpPr>
        <p:spPr>
          <a:xfrm>
            <a:off x="273379" y="1579510"/>
            <a:ext cx="8229601" cy="9419551"/>
          </a:xfrm>
          <a:prstGeom prst="rect">
            <a:avLst/>
          </a:prstGeom>
          <a:noFill/>
          <a:ln>
            <a:noFill/>
          </a:ln>
        </p:spPr>
        <p:txBody>
          <a:bodyPr spcFirstLastPara="1" wrap="square" lIns="0" tIns="43800" rIns="0" bIns="0" anchor="t" anchorCtr="0">
            <a:spAutoFit/>
          </a:bodyPr>
          <a:lstStyle/>
          <a:p>
            <a:pPr marL="527685" marR="5080" lvl="0" indent="-515619" algn="just" rtl="0">
              <a:lnSpc>
                <a:spcPct val="70000"/>
              </a:lnSpc>
              <a:spcBef>
                <a:spcPts val="960"/>
              </a:spcBef>
              <a:spcAft>
                <a:spcPts val="0"/>
              </a:spcAft>
              <a:buSzPts val="1800"/>
              <a:buAutoNum type="arabicPeriod" startAt="5"/>
            </a:pPr>
            <a:r>
              <a:rPr lang="en-US" sz="1800" b="1">
                <a:latin typeface="Arial"/>
                <a:ea typeface="Arial"/>
                <a:cs typeface="Arial"/>
                <a:sym typeface="Arial"/>
              </a:rPr>
              <a:t>NullPointerException: </a:t>
            </a:r>
            <a:r>
              <a:rPr lang="en-US" sz="1800">
                <a:latin typeface="Arial"/>
                <a:ea typeface="Arial"/>
                <a:cs typeface="Arial"/>
                <a:sym typeface="Arial"/>
              </a:rPr>
              <a:t>NullPointerException is a runtime exception that is  thrown by JVM when we attempt to use null instead of an object. That is, it is  thrown when the reference is null.</a:t>
            </a:r>
            <a:endParaRPr sz="1800">
              <a:latin typeface="Arial"/>
              <a:ea typeface="Arial"/>
              <a:cs typeface="Arial"/>
              <a:sym typeface="Arial"/>
            </a:endParaRPr>
          </a:p>
          <a:p>
            <a:pPr marL="527685" marR="5080" lvl="0" indent="-515619" algn="just" rtl="0">
              <a:lnSpc>
                <a:spcPct val="70000"/>
              </a:lnSpc>
              <a:spcBef>
                <a:spcPts val="1000"/>
              </a:spcBef>
              <a:spcAft>
                <a:spcPts val="0"/>
              </a:spcAft>
              <a:buSzPts val="1800"/>
              <a:buAutoNum type="arabicPeriod" startAt="5"/>
            </a:pPr>
            <a:r>
              <a:rPr lang="en-US" sz="1800" b="1">
                <a:latin typeface="Arial"/>
                <a:ea typeface="Arial"/>
                <a:cs typeface="Arial"/>
                <a:sym typeface="Arial"/>
              </a:rPr>
              <a:t>ArrayStoreException: </a:t>
            </a:r>
            <a:r>
              <a:rPr lang="en-US" sz="1800">
                <a:latin typeface="Arial"/>
                <a:ea typeface="Arial"/>
                <a:cs typeface="Arial"/>
                <a:sym typeface="Arial"/>
              </a:rPr>
              <a:t>This exception occurs when we attempt to store any  value in an array which is not of array type. For example, suppose, an array is of  integer type but we are trying to store a value of an element of another type.</a:t>
            </a:r>
            <a:endParaRPr/>
          </a:p>
          <a:p>
            <a:pPr marL="0" lvl="0" indent="0" algn="l" rtl="0">
              <a:lnSpc>
                <a:spcPct val="100000"/>
              </a:lnSpc>
              <a:spcBef>
                <a:spcPts val="0"/>
              </a:spcBef>
              <a:spcAft>
                <a:spcPts val="0"/>
              </a:spcAft>
              <a:buSzPts val="1800"/>
              <a:buNone/>
            </a:pPr>
            <a:r>
              <a:rPr lang="en-US" sz="1800" b="1">
                <a:latin typeface="Arial"/>
                <a:ea typeface="Arial"/>
                <a:cs typeface="Arial"/>
                <a:sym typeface="Arial"/>
              </a:rPr>
              <a:t>7.       IllegalStateException: </a:t>
            </a:r>
            <a:r>
              <a:rPr lang="en-US" sz="1800">
                <a:latin typeface="Arial"/>
                <a:ea typeface="Arial"/>
                <a:cs typeface="Arial"/>
                <a:sym typeface="Arial"/>
              </a:rPr>
              <a:t>The IllegalStateException exception is	thrown	by  programmatically when the runtime environment is not in an appropriate state for calling any method.</a:t>
            </a:r>
            <a:endParaRPr/>
          </a:p>
          <a:p>
            <a:pPr marL="527685" marR="5080" lvl="0" indent="-515619" algn="just" rtl="0">
              <a:lnSpc>
                <a:spcPct val="70000"/>
              </a:lnSpc>
              <a:spcBef>
                <a:spcPts val="965"/>
              </a:spcBef>
              <a:spcAft>
                <a:spcPts val="0"/>
              </a:spcAft>
              <a:buSzPts val="1800"/>
              <a:buAutoNum type="arabicPeriod" startAt="8"/>
            </a:pPr>
            <a:r>
              <a:rPr lang="en-US" sz="1800" b="1">
                <a:latin typeface="Arial"/>
                <a:ea typeface="Arial"/>
                <a:cs typeface="Arial"/>
                <a:sym typeface="Arial"/>
              </a:rPr>
              <a:t>IllegalMonitorStateException: </a:t>
            </a:r>
            <a:r>
              <a:rPr lang="en-US" sz="1800">
                <a:latin typeface="Arial"/>
                <a:ea typeface="Arial"/>
                <a:cs typeface="Arial"/>
                <a:sym typeface="Arial"/>
              </a:rPr>
              <a:t>This exception is thrown when a thread does  not have the right to monitor an object and tries to access wait(), notify(), and  notifyAll() methods of the object.</a:t>
            </a:r>
            <a:endParaRPr sz="1800">
              <a:latin typeface="Arial"/>
              <a:ea typeface="Arial"/>
              <a:cs typeface="Arial"/>
              <a:sym typeface="Arial"/>
            </a:endParaRPr>
          </a:p>
          <a:p>
            <a:pPr marL="527685" lvl="0" indent="-515619" algn="just" rtl="0">
              <a:lnSpc>
                <a:spcPct val="136111"/>
              </a:lnSpc>
              <a:spcBef>
                <a:spcPts val="130"/>
              </a:spcBef>
              <a:spcAft>
                <a:spcPts val="0"/>
              </a:spcAft>
              <a:buSzPts val="1800"/>
              <a:buAutoNum type="arabicPeriod" startAt="8"/>
            </a:pPr>
            <a:r>
              <a:rPr lang="en-US" sz="1800" b="1">
                <a:latin typeface="Arial"/>
                <a:ea typeface="Arial"/>
                <a:cs typeface="Arial"/>
                <a:sym typeface="Arial"/>
              </a:rPr>
              <a:t>NegativeArraySizeException: </a:t>
            </a:r>
            <a:r>
              <a:rPr lang="en-US" sz="1800">
                <a:latin typeface="Arial"/>
                <a:ea typeface="Arial"/>
                <a:cs typeface="Arial"/>
                <a:sym typeface="Arial"/>
              </a:rPr>
              <a:t>The NegativeArraySizeException exception is thrown when an array is created with a negative size.</a:t>
            </a:r>
            <a:endParaRPr sz="1800">
              <a:latin typeface="Arial"/>
              <a:ea typeface="Arial"/>
              <a:cs typeface="Arial"/>
              <a:sym typeface="Arial"/>
            </a:endParaRPr>
          </a:p>
          <a:p>
            <a:pPr marL="12700" lvl="0" indent="101600" algn="l" rtl="0">
              <a:lnSpc>
                <a:spcPct val="136111"/>
              </a:lnSpc>
              <a:spcBef>
                <a:spcPts val="100"/>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a:p>
            <a:pPr marL="355600" marR="6985" lvl="0" indent="-228600" algn="just" rtl="0">
              <a:lnSpc>
                <a:spcPct val="107722"/>
              </a:lnSpc>
              <a:spcBef>
                <a:spcPts val="345"/>
              </a:spcBef>
              <a:spcAft>
                <a:spcPts val="0"/>
              </a:spcAft>
              <a:buSzPts val="1800"/>
              <a:buNone/>
            </a:pPr>
            <a:endParaRPr sz="18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4"/>
          <p:cNvSpPr txBox="1"/>
          <p:nvPr/>
        </p:nvSpPr>
        <p:spPr>
          <a:xfrm>
            <a:off x="358219" y="1878978"/>
            <a:ext cx="8421926" cy="3704123"/>
          </a:xfrm>
          <a:prstGeom prst="rect">
            <a:avLst/>
          </a:prstGeom>
          <a:noFill/>
          <a:ln>
            <a:noFill/>
          </a:ln>
        </p:spPr>
        <p:txBody>
          <a:bodyPr spcFirstLastPara="1" wrap="square" lIns="0" tIns="35700" rIns="0" bIns="0" anchor="t" anchorCtr="0">
            <a:spAutoFit/>
          </a:bodyPr>
          <a:lstStyle/>
          <a:p>
            <a:pPr marL="180975" marR="0" lvl="0" indent="-1714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a:ea typeface="Times"/>
                <a:cs typeface="Times"/>
                <a:sym typeface="Times"/>
              </a:rPr>
              <a:t>The try block contains set of statements where an exception can occur.</a:t>
            </a:r>
            <a:endParaRPr sz="1800" b="0" i="0" u="none" strike="noStrike" cap="none">
              <a:solidFill>
                <a:srgbClr val="000000"/>
              </a:solidFill>
              <a:latin typeface="Times"/>
              <a:ea typeface="Times"/>
              <a:cs typeface="Times"/>
              <a:sym typeface="Times"/>
            </a:endParaRPr>
          </a:p>
          <a:p>
            <a:pPr marL="180975" marR="37624" lvl="0" indent="-171450" algn="l" rtl="0">
              <a:lnSpc>
                <a:spcPct val="70000"/>
              </a:lnSpc>
              <a:spcBef>
                <a:spcPts val="750"/>
              </a:spcBef>
              <a:spcAft>
                <a:spcPts val="0"/>
              </a:spcAft>
              <a:buClr>
                <a:srgbClr val="000000"/>
              </a:buClr>
              <a:buSzPts val="1800"/>
              <a:buFont typeface="Arial"/>
              <a:buChar char="•"/>
            </a:pPr>
            <a:r>
              <a:rPr lang="en-US" sz="1800" b="0" i="0" u="none" strike="noStrike" cap="none">
                <a:solidFill>
                  <a:srgbClr val="000000"/>
                </a:solidFill>
                <a:latin typeface="Times"/>
                <a:ea typeface="Times"/>
                <a:cs typeface="Times"/>
                <a:sym typeface="Times"/>
              </a:rPr>
              <a:t>A try block is always followed by a catch block, which handles the exception that occurs in associated try  block.</a:t>
            </a:r>
            <a:endParaRPr sz="1800" b="0" i="0" u="none" strike="noStrike" cap="none">
              <a:solidFill>
                <a:srgbClr val="000000"/>
              </a:solidFill>
              <a:latin typeface="Times"/>
              <a:ea typeface="Times"/>
              <a:cs typeface="Times"/>
              <a:sym typeface="Times"/>
            </a:endParaRPr>
          </a:p>
          <a:p>
            <a:pPr marL="180975" marR="0" lvl="0" indent="-171450" algn="l" rtl="0">
              <a:lnSpc>
                <a:spcPct val="100000"/>
              </a:lnSpc>
              <a:spcBef>
                <a:spcPts val="214"/>
              </a:spcBef>
              <a:spcAft>
                <a:spcPts val="0"/>
              </a:spcAft>
              <a:buClr>
                <a:srgbClr val="000000"/>
              </a:buClr>
              <a:buSzPts val="1800"/>
              <a:buFont typeface="Arial"/>
              <a:buChar char="•"/>
            </a:pPr>
            <a:r>
              <a:rPr lang="en-US" sz="1800" b="0" i="0" u="none" strike="noStrike" cap="none">
                <a:solidFill>
                  <a:srgbClr val="000000"/>
                </a:solidFill>
                <a:latin typeface="Times"/>
                <a:ea typeface="Times"/>
                <a:cs typeface="Times"/>
                <a:sym typeface="Times"/>
              </a:rPr>
              <a:t>A try block must be followed by catch blocks or finally block or both.</a:t>
            </a:r>
            <a:endParaRPr sz="1800" b="0" i="0" u="none" strike="noStrike" cap="none">
              <a:solidFill>
                <a:srgbClr val="000000"/>
              </a:solidFill>
              <a:latin typeface="Times"/>
              <a:ea typeface="Times"/>
              <a:cs typeface="Times"/>
              <a:sym typeface="Times"/>
            </a:endParaRPr>
          </a:p>
          <a:p>
            <a:pPr marL="0" marR="0" lvl="0" indent="0" algn="l" rtl="0">
              <a:lnSpc>
                <a:spcPct val="100000"/>
              </a:lnSpc>
              <a:spcBef>
                <a:spcPts val="30"/>
              </a:spcBef>
              <a:spcAft>
                <a:spcPts val="0"/>
              </a:spcAft>
              <a:buClr>
                <a:srgbClr val="000000"/>
              </a:buClr>
              <a:buSzPts val="1800"/>
              <a:buFont typeface="Arial"/>
              <a:buNone/>
            </a:pPr>
            <a:endParaRPr sz="1800" b="0" i="0" u="none" strike="noStrike" cap="none">
              <a:solidFill>
                <a:srgbClr val="000000"/>
              </a:solidFill>
              <a:latin typeface="Times"/>
              <a:ea typeface="Times"/>
              <a:cs typeface="Times"/>
              <a:sym typeface="Times"/>
            </a:endParaRPr>
          </a:p>
          <a:p>
            <a:pPr marL="9525" marR="6656545" lvl="8" indent="-114300" algn="l" rtl="0">
              <a:lnSpc>
                <a:spcPct val="112100"/>
              </a:lnSpc>
              <a:spcBef>
                <a:spcPts val="0"/>
              </a:spcBef>
              <a:spcAft>
                <a:spcPts val="0"/>
              </a:spcAft>
              <a:buClr>
                <a:srgbClr val="000000"/>
              </a:buClr>
              <a:buSzPts val="1800"/>
              <a:buFont typeface="Arial"/>
              <a:buChar char="•"/>
            </a:pPr>
            <a:r>
              <a:rPr lang="en-US" sz="1800" b="0" i="0" u="none" strike="noStrike" cap="none">
                <a:solidFill>
                  <a:srgbClr val="000000"/>
                </a:solidFill>
                <a:latin typeface="Times"/>
                <a:ea typeface="Times"/>
                <a:cs typeface="Times"/>
                <a:sym typeface="Times"/>
              </a:rPr>
              <a:t>Syntax of try </a:t>
            </a:r>
            <a:r>
              <a:rPr lang="en-US" sz="1800" b="0" i="1" u="none" strike="noStrike" cap="none">
                <a:solidFill>
                  <a:srgbClr val="000000"/>
                </a:solidFill>
                <a:latin typeface="Times"/>
                <a:ea typeface="Times"/>
                <a:cs typeface="Times"/>
                <a:sym typeface="Times"/>
              </a:rPr>
              <a:t>block  try</a:t>
            </a:r>
            <a:endParaRPr sz="1400" b="0" i="0" u="none" strike="noStrike" cap="none">
              <a:solidFill>
                <a:srgbClr val="000000"/>
              </a:solidFill>
              <a:latin typeface="Arial"/>
              <a:ea typeface="Arial"/>
              <a:cs typeface="Arial"/>
              <a:sym typeface="Arial"/>
            </a:endParaRPr>
          </a:p>
          <a:p>
            <a:pPr marL="9525" marR="0" lvl="8" indent="0" algn="l" rtl="0">
              <a:lnSpc>
                <a:spcPct val="100000"/>
              </a:lnSpc>
              <a:spcBef>
                <a:spcPts val="206"/>
              </a:spcBef>
              <a:spcAft>
                <a:spcPts val="0"/>
              </a:spcAft>
              <a:buClr>
                <a:srgbClr val="000000"/>
              </a:buClr>
              <a:buSzPts val="1800"/>
              <a:buFont typeface="Arial"/>
              <a:buNone/>
            </a:pPr>
            <a:r>
              <a:rPr lang="en-US" sz="1800" b="0" i="1" u="none" strike="noStrike" cap="none">
                <a:solidFill>
                  <a:srgbClr val="00000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a:p>
            <a:pPr marL="266700" marR="0" lvl="8" indent="0" algn="l" rtl="0">
              <a:lnSpc>
                <a:spcPct val="100000"/>
              </a:lnSpc>
              <a:spcBef>
                <a:spcPts val="206"/>
              </a:spcBef>
              <a:spcAft>
                <a:spcPts val="0"/>
              </a:spcAft>
              <a:buClr>
                <a:srgbClr val="000000"/>
              </a:buClr>
              <a:buSzPts val="1800"/>
              <a:buFont typeface="Arial"/>
              <a:buNone/>
            </a:pPr>
            <a:r>
              <a:rPr lang="en-US" sz="1800" b="0" i="1" u="none" strike="noStrike" cap="none">
                <a:solidFill>
                  <a:srgbClr val="000000"/>
                </a:solidFill>
                <a:latin typeface="Times"/>
                <a:ea typeface="Times"/>
                <a:cs typeface="Times"/>
                <a:sym typeface="Times"/>
              </a:rPr>
              <a:t>//statements that may cause an exception</a:t>
            </a:r>
            <a:endParaRPr sz="1800" b="0" i="1" u="none" strike="noStrike" cap="none">
              <a:solidFill>
                <a:srgbClr val="000000"/>
              </a:solidFill>
              <a:latin typeface="Times"/>
              <a:ea typeface="Times"/>
              <a:cs typeface="Times"/>
              <a:sym typeface="Times"/>
            </a:endParaRPr>
          </a:p>
          <a:p>
            <a:pPr marL="9525" marR="0" lvl="8" indent="0" algn="l" rtl="0">
              <a:lnSpc>
                <a:spcPct val="100000"/>
              </a:lnSpc>
              <a:spcBef>
                <a:spcPts val="217"/>
              </a:spcBef>
              <a:spcAft>
                <a:spcPts val="0"/>
              </a:spcAft>
              <a:buClr>
                <a:srgbClr val="000000"/>
              </a:buClr>
              <a:buSzPts val="1800"/>
              <a:buFont typeface="Arial"/>
              <a:buNone/>
            </a:pPr>
            <a:r>
              <a:rPr lang="en-US" sz="1800" b="0" i="1" u="none" strike="noStrike" cap="none">
                <a:solidFill>
                  <a:srgbClr val="00000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a:ea typeface="Times"/>
              <a:cs typeface="Times"/>
              <a:sym typeface="Times"/>
            </a:endParaRPr>
          </a:p>
          <a:p>
            <a:pPr marL="9525" marR="3810" lvl="0" indent="0" algn="l" rtl="0">
              <a:lnSpc>
                <a:spcPct val="70000"/>
              </a:lnSpc>
              <a:spcBef>
                <a:spcPts val="923"/>
              </a:spcBef>
              <a:spcAft>
                <a:spcPts val="0"/>
              </a:spcAft>
              <a:buClr>
                <a:srgbClr val="000000"/>
              </a:buClr>
              <a:buSzPts val="1800"/>
              <a:buFont typeface="Arial"/>
              <a:buNone/>
            </a:pPr>
            <a:r>
              <a:rPr lang="en-US" sz="1800" b="0" i="0" u="none" strike="noStrike" cap="none">
                <a:solidFill>
                  <a:srgbClr val="000000"/>
                </a:solidFill>
                <a:latin typeface="Times"/>
                <a:ea typeface="Times"/>
                <a:cs typeface="Times"/>
                <a:sym typeface="Times"/>
              </a:rPr>
              <a:t>While writing a program, if you think that certain statements in a program can throw a exception, enclosed  them in try block and handle that exception</a:t>
            </a:r>
            <a:endParaRPr sz="1800" b="0" i="0" u="none" strike="noStrike" cap="none">
              <a:solidFill>
                <a:srgbClr val="000000"/>
              </a:solidFill>
              <a:latin typeface="Times"/>
              <a:ea typeface="Times"/>
              <a:cs typeface="Times"/>
              <a:sym typeface="Times"/>
            </a:endParaRPr>
          </a:p>
        </p:txBody>
      </p:sp>
      <p:sp>
        <p:nvSpPr>
          <p:cNvPr id="403" name="Google Shape;403;p34"/>
          <p:cNvSpPr txBox="1">
            <a:spLocks noGrp="1"/>
          </p:cNvSpPr>
          <p:nvPr>
            <p:ph type="title"/>
          </p:nvPr>
        </p:nvSpPr>
        <p:spPr>
          <a:xfrm>
            <a:off x="1760506" y="844907"/>
            <a:ext cx="6450240"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Exception Handling using Try-Catch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p:nvPr/>
        </p:nvSpPr>
        <p:spPr>
          <a:xfrm>
            <a:off x="687703" y="2202370"/>
            <a:ext cx="8182919" cy="3468943"/>
          </a:xfrm>
          <a:prstGeom prst="rect">
            <a:avLst/>
          </a:prstGeom>
          <a:noFill/>
          <a:ln>
            <a:noFill/>
          </a:ln>
        </p:spPr>
        <p:txBody>
          <a:bodyPr spcFirstLastPara="1" wrap="square" lIns="0" tIns="45700" rIns="0" bIns="0" anchor="t" anchorCtr="0">
            <a:spAutoFit/>
          </a:bodyPr>
          <a:lstStyle/>
          <a:p>
            <a:pPr marL="180975" marR="4286" lvl="0" indent="-171926" algn="l" rtl="0">
              <a:lnSpc>
                <a:spcPct val="107857"/>
              </a:lnSpc>
              <a:spcBef>
                <a:spcPts val="0"/>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A catch block	is where you handle the exceptions, this block must  follow the try block.</a:t>
            </a:r>
            <a:endParaRPr sz="2100" b="0" i="0" u="none" strike="noStrike" cap="none">
              <a:solidFill>
                <a:srgbClr val="000000"/>
              </a:solidFill>
              <a:latin typeface="Arial"/>
              <a:ea typeface="Arial"/>
              <a:cs typeface="Arial"/>
              <a:sym typeface="Arial"/>
            </a:endParaRPr>
          </a:p>
          <a:p>
            <a:pPr marL="180975" marR="0" lvl="0" indent="-171926" algn="l" rtl="0">
              <a:lnSpc>
                <a:spcPct val="100000"/>
              </a:lnSpc>
              <a:spcBef>
                <a:spcPts val="476"/>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A single try block can have several catch blocks associated with it.</a:t>
            </a:r>
            <a:endParaRPr sz="2100" b="0" i="0" u="none" strike="noStrike" cap="none">
              <a:solidFill>
                <a:srgbClr val="000000"/>
              </a:solidFill>
              <a:latin typeface="Arial"/>
              <a:ea typeface="Arial"/>
              <a:cs typeface="Arial"/>
              <a:sym typeface="Arial"/>
            </a:endParaRPr>
          </a:p>
          <a:p>
            <a:pPr marL="180975" marR="0" lvl="0" indent="-171926" algn="l" rtl="0">
              <a:lnSpc>
                <a:spcPct val="100000"/>
              </a:lnSpc>
              <a:spcBef>
                <a:spcPts val="495"/>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You can catch different exceptions in different catch blocks.</a:t>
            </a:r>
            <a:endParaRPr sz="2100" b="0" i="0" u="none" strike="noStrike" cap="none">
              <a:solidFill>
                <a:srgbClr val="000000"/>
              </a:solidFill>
              <a:latin typeface="Arial"/>
              <a:ea typeface="Arial"/>
              <a:cs typeface="Arial"/>
              <a:sym typeface="Arial"/>
            </a:endParaRPr>
          </a:p>
          <a:p>
            <a:pPr marL="180975" marR="4763" lvl="0" indent="-171926" algn="l" rtl="0">
              <a:lnSpc>
                <a:spcPct val="108238"/>
              </a:lnSpc>
              <a:spcBef>
                <a:spcPts val="776"/>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When an exception occurs in try block, the corresponding catch block  that handles that particular exception executes.</a:t>
            </a:r>
            <a:endParaRPr sz="2100" b="0" i="0" u="none" strike="noStrike" cap="none">
              <a:solidFill>
                <a:srgbClr val="000000"/>
              </a:solidFill>
              <a:latin typeface="Arial"/>
              <a:ea typeface="Arial"/>
              <a:cs typeface="Arial"/>
              <a:sym typeface="Arial"/>
            </a:endParaRPr>
          </a:p>
          <a:p>
            <a:pPr marL="180975" marR="3810" lvl="0" indent="-171926" algn="l" rtl="0">
              <a:lnSpc>
                <a:spcPct val="107857"/>
              </a:lnSpc>
              <a:spcBef>
                <a:spcPts val="754"/>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For example: If an arithmetic	exception occurs in try	block then the  statements enclosed in catch block for arithmetic exception executes.</a:t>
            </a:r>
            <a:endParaRPr sz="2100" b="0" i="0" u="none" strike="noStrike" cap="none">
              <a:solidFill>
                <a:srgbClr val="000000"/>
              </a:solidFill>
              <a:latin typeface="Arial"/>
              <a:ea typeface="Arial"/>
              <a:cs typeface="Arial"/>
              <a:sym typeface="Arial"/>
            </a:endParaRPr>
          </a:p>
        </p:txBody>
      </p:sp>
      <p:sp>
        <p:nvSpPr>
          <p:cNvPr id="409" name="Google Shape;409;p35"/>
          <p:cNvSpPr txBox="1">
            <a:spLocks noGrp="1"/>
          </p:cNvSpPr>
          <p:nvPr>
            <p:ph type="title"/>
          </p:nvPr>
        </p:nvSpPr>
        <p:spPr>
          <a:xfrm>
            <a:off x="3647884" y="844907"/>
            <a:ext cx="3601327"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Catch Block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6"/>
          <p:cNvSpPr txBox="1"/>
          <p:nvPr/>
        </p:nvSpPr>
        <p:spPr>
          <a:xfrm>
            <a:off x="127149" y="1706681"/>
            <a:ext cx="5185193" cy="3213572"/>
          </a:xfrm>
          <a:prstGeom prst="rect">
            <a:avLst/>
          </a:prstGeom>
          <a:noFill/>
          <a:ln>
            <a:noFill/>
          </a:ln>
        </p:spPr>
        <p:txBody>
          <a:bodyPr spcFirstLastPara="1" wrap="square" lIns="0" tIns="9525" rIns="0" bIns="0" anchor="t" anchorCtr="0">
            <a:spAutoFit/>
          </a:bodyPr>
          <a:lstStyle/>
          <a:p>
            <a:pPr marL="9525" marR="2113598" lvl="0" indent="0" algn="l" rtl="0">
              <a:lnSpc>
                <a:spcPct val="109600"/>
              </a:lnSpc>
              <a:spcBef>
                <a:spcPts val="0"/>
              </a:spcBef>
              <a:spcAft>
                <a:spcPts val="0"/>
              </a:spcAft>
              <a:buClr>
                <a:srgbClr val="000000"/>
              </a:buClr>
              <a:buSzPts val="2100"/>
              <a:buFont typeface="Arial"/>
              <a:buNone/>
            </a:pPr>
            <a:r>
              <a:rPr lang="en-US" sz="2100" b="0" i="0" u="none" strike="noStrike" cap="none">
                <a:solidFill>
                  <a:srgbClr val="000000"/>
                </a:solidFill>
                <a:latin typeface="Arial"/>
                <a:ea typeface="Arial"/>
                <a:cs typeface="Arial"/>
                <a:sym typeface="Arial"/>
              </a:rPr>
              <a:t>Syntax of try catch in java </a:t>
            </a:r>
            <a:endParaRPr sz="2100" b="0" i="0" u="none" strike="noStrike" cap="none">
              <a:solidFill>
                <a:srgbClr val="000000"/>
              </a:solidFill>
              <a:latin typeface="Arial"/>
              <a:ea typeface="Arial"/>
              <a:cs typeface="Arial"/>
              <a:sym typeface="Arial"/>
            </a:endParaRPr>
          </a:p>
          <a:p>
            <a:pPr marL="9525" marR="2113598" lvl="0" indent="0" algn="l" rtl="0">
              <a:lnSpc>
                <a:spcPct val="109600"/>
              </a:lnSpc>
              <a:spcBef>
                <a:spcPts val="75"/>
              </a:spcBef>
              <a:spcAft>
                <a:spcPts val="0"/>
              </a:spcAft>
              <a:buClr>
                <a:srgbClr val="000000"/>
              </a:buClr>
              <a:buSzPts val="2100"/>
              <a:buFont typeface="Arial"/>
              <a:buNone/>
            </a:pPr>
            <a:r>
              <a:rPr lang="en-US" sz="2100" b="0" i="0" u="none" strike="noStrike" cap="none">
                <a:solidFill>
                  <a:srgbClr val="000000"/>
                </a:solidFill>
                <a:latin typeface="Arial"/>
                <a:ea typeface="Arial"/>
                <a:cs typeface="Arial"/>
                <a:sym typeface="Arial"/>
              </a:rPr>
              <a:t> </a:t>
            </a:r>
            <a:r>
              <a:rPr lang="en-US" sz="2100" b="0" i="1" u="none" strike="noStrike" cap="none">
                <a:solidFill>
                  <a:srgbClr val="000000"/>
                </a:solidFill>
                <a:latin typeface="Arial"/>
                <a:ea typeface="Arial"/>
                <a:cs typeface="Arial"/>
                <a:sym typeface="Arial"/>
              </a:rPr>
              <a:t>try</a:t>
            </a:r>
            <a:endParaRPr sz="2100" b="0" i="1" u="none" strike="noStrike" cap="none">
              <a:solidFill>
                <a:srgbClr val="000000"/>
              </a:solidFill>
              <a:latin typeface="Arial"/>
              <a:ea typeface="Arial"/>
              <a:cs typeface="Arial"/>
              <a:sym typeface="Arial"/>
            </a:endParaRPr>
          </a:p>
          <a:p>
            <a:pPr marL="9525" marR="0" lvl="0" indent="0" algn="l" rtl="0">
              <a:lnSpc>
                <a:spcPct val="100000"/>
              </a:lnSpc>
              <a:spcBef>
                <a:spcPts val="251"/>
              </a:spcBef>
              <a:spcAft>
                <a:spcPts val="0"/>
              </a:spcAft>
              <a:buClr>
                <a:srgbClr val="000000"/>
              </a:buClr>
              <a:buSzPts val="2100"/>
              <a:buFont typeface="Arial"/>
              <a:buNone/>
            </a:pPr>
            <a:r>
              <a:rPr lang="en-US" sz="2100" b="0" i="1" u="none" strike="noStrike" cap="none">
                <a:solidFill>
                  <a:srgbClr val="000000"/>
                </a:solidFill>
                <a:latin typeface="Arial"/>
                <a:ea typeface="Arial"/>
                <a:cs typeface="Arial"/>
                <a:sym typeface="Arial"/>
              </a:rPr>
              <a:t>{</a:t>
            </a:r>
            <a:endParaRPr sz="2100" b="0" i="1" u="none" strike="noStrike" cap="none">
              <a:solidFill>
                <a:srgbClr val="000000"/>
              </a:solidFill>
              <a:latin typeface="Arial"/>
              <a:ea typeface="Arial"/>
              <a:cs typeface="Arial"/>
              <a:sym typeface="Arial"/>
            </a:endParaRPr>
          </a:p>
          <a:p>
            <a:pPr marL="313373" marR="0" lvl="0" indent="0" algn="l" rtl="0">
              <a:lnSpc>
                <a:spcPct val="100000"/>
              </a:lnSpc>
              <a:spcBef>
                <a:spcPts val="244"/>
              </a:spcBef>
              <a:spcAft>
                <a:spcPts val="0"/>
              </a:spcAft>
              <a:buClr>
                <a:srgbClr val="000000"/>
              </a:buClr>
              <a:buSzPts val="2100"/>
              <a:buFont typeface="Arial"/>
              <a:buNone/>
            </a:pPr>
            <a:r>
              <a:rPr lang="en-US" sz="2100" b="0" i="1" u="none" strike="noStrike" cap="none">
                <a:solidFill>
                  <a:srgbClr val="000000"/>
                </a:solidFill>
                <a:latin typeface="Arial"/>
                <a:ea typeface="Arial"/>
                <a:cs typeface="Arial"/>
                <a:sym typeface="Arial"/>
              </a:rPr>
              <a:t>//statements that may cause an exception</a:t>
            </a:r>
            <a:endParaRPr sz="2100" b="0" i="1" u="none" strike="noStrike" cap="none">
              <a:solidFill>
                <a:srgbClr val="000000"/>
              </a:solidFill>
              <a:latin typeface="Arial"/>
              <a:ea typeface="Arial"/>
              <a:cs typeface="Arial"/>
              <a:sym typeface="Arial"/>
            </a:endParaRPr>
          </a:p>
          <a:p>
            <a:pPr marL="9525" marR="0" lvl="0" indent="0" algn="l" rtl="0">
              <a:lnSpc>
                <a:spcPct val="100000"/>
              </a:lnSpc>
              <a:spcBef>
                <a:spcPts val="244"/>
              </a:spcBef>
              <a:spcAft>
                <a:spcPts val="0"/>
              </a:spcAft>
              <a:buClr>
                <a:srgbClr val="000000"/>
              </a:buClr>
              <a:buSzPts val="2100"/>
              <a:buFont typeface="Arial"/>
              <a:buNone/>
            </a:pPr>
            <a:r>
              <a:rPr lang="en-US" sz="2100" b="0" i="1" u="none" strike="noStrike" cap="none">
                <a:solidFill>
                  <a:srgbClr val="000000"/>
                </a:solidFill>
                <a:latin typeface="Arial"/>
                <a:ea typeface="Arial"/>
                <a:cs typeface="Arial"/>
                <a:sym typeface="Arial"/>
              </a:rPr>
              <a:t>}</a:t>
            </a:r>
            <a:endParaRPr sz="2100" b="0" i="1" u="none" strike="noStrike" cap="none">
              <a:solidFill>
                <a:srgbClr val="000000"/>
              </a:solidFill>
              <a:latin typeface="Arial"/>
              <a:ea typeface="Arial"/>
              <a:cs typeface="Arial"/>
              <a:sym typeface="Arial"/>
            </a:endParaRPr>
          </a:p>
          <a:p>
            <a:pPr marL="9525" marR="0" lvl="0" indent="0" algn="l" rtl="0">
              <a:lnSpc>
                <a:spcPct val="100000"/>
              </a:lnSpc>
              <a:spcBef>
                <a:spcPts val="255"/>
              </a:spcBef>
              <a:spcAft>
                <a:spcPts val="0"/>
              </a:spcAft>
              <a:buClr>
                <a:srgbClr val="000000"/>
              </a:buClr>
              <a:buSzPts val="2100"/>
              <a:buFont typeface="Arial"/>
              <a:buNone/>
            </a:pPr>
            <a:r>
              <a:rPr lang="en-US" sz="2100" b="0" i="1" u="none" strike="noStrike" cap="none">
                <a:solidFill>
                  <a:srgbClr val="000000"/>
                </a:solidFill>
                <a:latin typeface="Arial"/>
                <a:ea typeface="Arial"/>
                <a:cs typeface="Arial"/>
                <a:sym typeface="Arial"/>
              </a:rPr>
              <a:t>catch (exception(type) e(object))</a:t>
            </a:r>
            <a:endParaRPr sz="2100" b="0" i="1" u="none" strike="noStrike" cap="none">
              <a:solidFill>
                <a:srgbClr val="000000"/>
              </a:solidFill>
              <a:latin typeface="Arial"/>
              <a:ea typeface="Arial"/>
              <a:cs typeface="Arial"/>
              <a:sym typeface="Arial"/>
            </a:endParaRPr>
          </a:p>
          <a:p>
            <a:pPr marL="9525" marR="0" lvl="0" indent="0" algn="l" rtl="0">
              <a:lnSpc>
                <a:spcPct val="100000"/>
              </a:lnSpc>
              <a:spcBef>
                <a:spcPts val="240"/>
              </a:spcBef>
              <a:spcAft>
                <a:spcPts val="0"/>
              </a:spcAft>
              <a:buClr>
                <a:srgbClr val="000000"/>
              </a:buClr>
              <a:buSzPts val="2100"/>
              <a:buFont typeface="Arial"/>
              <a:buNone/>
            </a:pPr>
            <a:r>
              <a:rPr lang="en-US" sz="2100" b="0" i="1" u="none" strike="noStrike" cap="none">
                <a:solidFill>
                  <a:srgbClr val="000000"/>
                </a:solidFill>
                <a:latin typeface="Arial"/>
                <a:ea typeface="Arial"/>
                <a:cs typeface="Arial"/>
                <a:sym typeface="Arial"/>
              </a:rPr>
              <a:t>{</a:t>
            </a:r>
            <a:endParaRPr sz="2100" b="0" i="1" u="none" strike="noStrike" cap="none">
              <a:solidFill>
                <a:srgbClr val="000000"/>
              </a:solidFill>
              <a:latin typeface="Arial"/>
              <a:ea typeface="Arial"/>
              <a:cs typeface="Arial"/>
              <a:sym typeface="Arial"/>
            </a:endParaRPr>
          </a:p>
          <a:p>
            <a:pPr marL="313373" marR="0" lvl="0" indent="0" algn="l" rtl="0">
              <a:lnSpc>
                <a:spcPct val="100000"/>
              </a:lnSpc>
              <a:spcBef>
                <a:spcPts val="244"/>
              </a:spcBef>
              <a:spcAft>
                <a:spcPts val="0"/>
              </a:spcAft>
              <a:buClr>
                <a:srgbClr val="000000"/>
              </a:buClr>
              <a:buSzPts val="2100"/>
              <a:buFont typeface="Arial"/>
              <a:buNone/>
            </a:pPr>
            <a:r>
              <a:rPr lang="en-US" sz="2100" b="0" i="1" u="none" strike="noStrike" cap="none">
                <a:solidFill>
                  <a:srgbClr val="000000"/>
                </a:solidFill>
                <a:latin typeface="Arial"/>
                <a:ea typeface="Arial"/>
                <a:cs typeface="Arial"/>
                <a:sym typeface="Arial"/>
              </a:rPr>
              <a:t>//error handling code</a:t>
            </a:r>
            <a:endParaRPr sz="2100" b="0" i="1" u="none" strike="noStrike" cap="none">
              <a:solidFill>
                <a:srgbClr val="000000"/>
              </a:solidFill>
              <a:latin typeface="Arial"/>
              <a:ea typeface="Arial"/>
              <a:cs typeface="Arial"/>
              <a:sym typeface="Arial"/>
            </a:endParaRPr>
          </a:p>
          <a:p>
            <a:pPr marL="9525" marR="0" lvl="0" indent="0" algn="l" rtl="0">
              <a:lnSpc>
                <a:spcPct val="100000"/>
              </a:lnSpc>
              <a:spcBef>
                <a:spcPts val="255"/>
              </a:spcBef>
              <a:spcAft>
                <a:spcPts val="0"/>
              </a:spcAft>
              <a:buClr>
                <a:srgbClr val="000000"/>
              </a:buClr>
              <a:buSzPts val="2100"/>
              <a:buFont typeface="Arial"/>
              <a:buNone/>
            </a:pPr>
            <a:r>
              <a:rPr lang="en-US" sz="2100" b="0" i="1" u="none" strike="noStrike" cap="none">
                <a:solidFill>
                  <a:srgbClr val="000000"/>
                </a:solidFill>
                <a:latin typeface="Arial"/>
                <a:ea typeface="Arial"/>
                <a:cs typeface="Arial"/>
                <a:sym typeface="Arial"/>
              </a:rPr>
              <a:t>}</a:t>
            </a:r>
            <a:endParaRPr sz="2100" b="0" i="1" u="none" strike="noStrike" cap="none">
              <a:solidFill>
                <a:srgbClr val="000000"/>
              </a:solidFill>
              <a:latin typeface="Arial"/>
              <a:ea typeface="Arial"/>
              <a:cs typeface="Arial"/>
              <a:sym typeface="Arial"/>
            </a:endParaRPr>
          </a:p>
        </p:txBody>
      </p:sp>
      <p:sp>
        <p:nvSpPr>
          <p:cNvPr id="415" name="Google Shape;415;p36"/>
          <p:cNvSpPr txBox="1">
            <a:spLocks noGrp="1"/>
          </p:cNvSpPr>
          <p:nvPr>
            <p:ph type="title"/>
          </p:nvPr>
        </p:nvSpPr>
        <p:spPr>
          <a:xfrm>
            <a:off x="3083242" y="844907"/>
            <a:ext cx="4458201"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Try-Catch Example</a:t>
            </a:r>
            <a:endParaRPr/>
          </a:p>
        </p:txBody>
      </p:sp>
      <p:sp>
        <p:nvSpPr>
          <p:cNvPr id="416" name="Google Shape;416;p36"/>
          <p:cNvSpPr txBox="1"/>
          <p:nvPr/>
        </p:nvSpPr>
        <p:spPr>
          <a:xfrm>
            <a:off x="4029958" y="1551563"/>
            <a:ext cx="4906652"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public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class</a:t>
            </a:r>
            <a:r>
              <a:rPr lang="en-US" sz="1400" b="1" i="0" u="none" strike="noStrike" cap="none">
                <a:solidFill>
                  <a:srgbClr val="000000"/>
                </a:solidFill>
                <a:latin typeface="Courier New"/>
                <a:ea typeface="Courier New"/>
                <a:cs typeface="Courier New"/>
                <a:sym typeface="Courier New"/>
              </a:rPr>
              <a:t> re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public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static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void</a:t>
            </a:r>
            <a:r>
              <a:rPr lang="en-US" sz="1400" b="1" i="0" u="none" strike="noStrike" cap="none">
                <a:solidFill>
                  <a:srgbClr val="000000"/>
                </a:solidFill>
                <a:latin typeface="Courier New"/>
                <a:ea typeface="Courier New"/>
                <a:cs typeface="Courier New"/>
                <a:sym typeface="Courier New"/>
              </a:rPr>
              <a:t> main(String[] </a:t>
            </a:r>
            <a:r>
              <a:rPr lang="en-US" sz="1400" b="1" i="0" u="none" strike="noStrike" cap="none">
                <a:solidFill>
                  <a:srgbClr val="6A3E3E"/>
                </a:solidFill>
                <a:latin typeface="Courier New"/>
                <a:ea typeface="Courier New"/>
                <a:cs typeface="Courier New"/>
                <a:sym typeface="Courier New"/>
              </a:rPr>
              <a:t>args</a:t>
            </a:r>
            <a:r>
              <a:rPr lang="en-US" sz="1400" b="1" i="0" u="none" strike="noStrike" cap="none">
                <a:solidFill>
                  <a:srgbClr val="000000"/>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try</a:t>
            </a:r>
            <a:r>
              <a:rPr lang="en-US" sz="1400" b="1"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int</a:t>
            </a:r>
            <a:r>
              <a:rPr lang="en-US" sz="1400" b="1" i="0" u="none" strike="noStrike" cap="none">
                <a:solidFill>
                  <a:srgbClr val="000000"/>
                </a:solidFill>
                <a:latin typeface="Courier New"/>
                <a:ea typeface="Courier New"/>
                <a:cs typeface="Courier New"/>
                <a:sym typeface="Courier New"/>
              </a:rPr>
              <a:t> </a:t>
            </a:r>
            <a:r>
              <a:rPr lang="en-US" sz="1400" b="1" i="0" u="sng" strike="noStrike" cap="none">
                <a:solidFill>
                  <a:srgbClr val="6A3E3E"/>
                </a:solidFill>
                <a:latin typeface="Courier New"/>
                <a:ea typeface="Courier New"/>
                <a:cs typeface="Courier New"/>
                <a:sym typeface="Courier New"/>
              </a:rPr>
              <a:t>num</a:t>
            </a:r>
            <a:r>
              <a:rPr lang="en-US" sz="1400" b="1" i="0" u="sng" strike="noStrike" cap="none">
                <a:solidFill>
                  <a:srgbClr val="000000"/>
                </a:solidFill>
                <a:latin typeface="Courier New"/>
                <a:ea typeface="Courier New"/>
                <a:cs typeface="Courier New"/>
                <a:sym typeface="Courier New"/>
              </a:rPr>
              <a:t> = 45/0; </a:t>
            </a:r>
            <a:r>
              <a:rPr lang="en-US" sz="1400" b="1" i="0" u="sng" strike="noStrike" cap="none">
                <a:solidFill>
                  <a:srgbClr val="3F7F5F"/>
                </a:solidFill>
                <a:latin typeface="Courier New"/>
                <a:ea typeface="Courier New"/>
                <a:cs typeface="Courier New"/>
                <a:sym typeface="Courier New"/>
              </a:rPr>
              <a:t>// throw exception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0" i="0" u="none" strike="noStrike" cap="none">
                <a:solidFill>
                  <a:srgbClr val="3F7F5F"/>
                </a:solidFill>
                <a:latin typeface="Courier New"/>
                <a:ea typeface="Courier New"/>
                <a:cs typeface="Courier New"/>
                <a:sym typeface="Courier New"/>
              </a:rPr>
              <a:t>//handling the exception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catch</a:t>
            </a:r>
            <a:r>
              <a:rPr lang="en-US" sz="1400" b="1" i="0" u="none" strike="noStrike" cap="none">
                <a:solidFill>
                  <a:srgbClr val="000000"/>
                </a:solidFill>
                <a:latin typeface="Courier New"/>
                <a:ea typeface="Courier New"/>
                <a:cs typeface="Courier New"/>
                <a:sym typeface="Courier New"/>
              </a:rPr>
              <a:t>(ArithmeticException </a:t>
            </a:r>
            <a:r>
              <a:rPr lang="en-US" sz="1400" b="1" i="0" u="none" strike="noStrike" cap="none">
                <a:solidFill>
                  <a:srgbClr val="6A3E3E"/>
                </a:solidFill>
                <a:latin typeface="Courier New"/>
                <a:ea typeface="Courier New"/>
                <a:cs typeface="Courier New"/>
                <a:sym typeface="Courier New"/>
              </a:rPr>
              <a:t>e</a:t>
            </a:r>
            <a:r>
              <a:rPr lang="en-US" sz="1400" b="1"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2A00FF"/>
                </a:solidFill>
                <a:latin typeface="Courier New"/>
                <a:ea typeface="Courier New"/>
                <a:cs typeface="Courier New"/>
                <a:sym typeface="Courier New"/>
              </a:rPr>
              <a:t>"exception-&gt;"</a:t>
            </a:r>
            <a:r>
              <a:rPr lang="en-US" sz="1400" b="1" i="1" u="none" strike="noStrike" cap="none">
                <a:solidFill>
                  <a:srgbClr val="000000"/>
                </a:solidFill>
                <a:latin typeface="Courier New"/>
                <a:ea typeface="Courier New"/>
                <a:cs typeface="Courier New"/>
                <a:sym typeface="Courier New"/>
              </a:rPr>
              <a:t>+</a:t>
            </a:r>
            <a:r>
              <a:rPr lang="en-US" sz="1400" b="1" i="1" u="none" strike="noStrike" cap="none">
                <a:solidFill>
                  <a:srgbClr val="6A3E3E"/>
                </a:solidFill>
                <a:latin typeface="Courier New"/>
                <a:ea typeface="Courier New"/>
                <a:cs typeface="Courier New"/>
                <a:sym typeface="Courier New"/>
              </a:rPr>
              <a:t>e</a:t>
            </a:r>
            <a:r>
              <a:rPr lang="en-US" sz="1400" b="1" i="1"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2A00FF"/>
                </a:solidFill>
                <a:latin typeface="Courier New"/>
                <a:ea typeface="Courier New"/>
                <a:cs typeface="Courier New"/>
                <a:sym typeface="Courier New"/>
              </a:rPr>
              <a:t>"rest of the code"</a:t>
            </a:r>
            <a:r>
              <a:rPr lang="en-US" sz="1400" b="1" i="1"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7"/>
          <p:cNvSpPr/>
          <p:nvPr/>
        </p:nvSpPr>
        <p:spPr>
          <a:xfrm>
            <a:off x="810705" y="2167580"/>
            <a:ext cx="6242416" cy="41106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nvGrpSpPr>
          <p:cNvPr id="422" name="Google Shape;422;p37"/>
          <p:cNvGrpSpPr/>
          <p:nvPr/>
        </p:nvGrpSpPr>
        <p:grpSpPr>
          <a:xfrm>
            <a:off x="0" y="857251"/>
            <a:ext cx="9144000" cy="564832"/>
            <a:chOff x="0" y="0"/>
            <a:chExt cx="12192000" cy="753110"/>
          </a:xfrm>
        </p:grpSpPr>
        <p:sp>
          <p:nvSpPr>
            <p:cNvPr id="423" name="Google Shape;423;p37"/>
            <p:cNvSpPr/>
            <p:nvPr/>
          </p:nvSpPr>
          <p:spPr>
            <a:xfrm>
              <a:off x="0" y="0"/>
              <a:ext cx="12192000" cy="753110"/>
            </a:xfrm>
            <a:custGeom>
              <a:avLst/>
              <a:gdLst/>
              <a:ahLst/>
              <a:cxnLst/>
              <a:rect l="l" t="t" r="r" b="b"/>
              <a:pathLst>
                <a:path w="12192000" h="753110" extrusionOk="0">
                  <a:moveTo>
                    <a:pt x="12192000" y="0"/>
                  </a:moveTo>
                  <a:lnTo>
                    <a:pt x="0" y="0"/>
                  </a:lnTo>
                  <a:lnTo>
                    <a:pt x="0" y="752855"/>
                  </a:lnTo>
                  <a:lnTo>
                    <a:pt x="12192000" y="752855"/>
                  </a:lnTo>
                  <a:lnTo>
                    <a:pt x="12192000" y="0"/>
                  </a:lnTo>
                  <a:close/>
                </a:path>
              </a:pathLst>
            </a:custGeom>
            <a:solidFill>
              <a:srgbClr val="FFE69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424" name="Google Shape;424;p37"/>
            <p:cNvSpPr/>
            <p:nvPr/>
          </p:nvSpPr>
          <p:spPr>
            <a:xfrm>
              <a:off x="0" y="0"/>
              <a:ext cx="12192000" cy="753110"/>
            </a:xfrm>
            <a:custGeom>
              <a:avLst/>
              <a:gdLst/>
              <a:ahLst/>
              <a:cxnLst/>
              <a:rect l="l" t="t" r="r" b="b"/>
              <a:pathLst>
                <a:path w="12192000" h="753110" extrusionOk="0">
                  <a:moveTo>
                    <a:pt x="0" y="752855"/>
                  </a:moveTo>
                  <a:lnTo>
                    <a:pt x="12192000" y="752855"/>
                  </a:lnTo>
                  <a:lnTo>
                    <a:pt x="12192000" y="0"/>
                  </a:lnTo>
                  <a:lnTo>
                    <a:pt x="0" y="0"/>
                  </a:lnTo>
                  <a:lnTo>
                    <a:pt x="0" y="752855"/>
                  </a:lnTo>
                  <a:close/>
                </a:path>
              </a:pathLst>
            </a:custGeom>
            <a:noFill/>
            <a:ln w="12175" cap="flat" cmpd="sng">
              <a:solidFill>
                <a:srgbClr val="41709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sp>
        <p:nvSpPr>
          <p:cNvPr id="425" name="Google Shape;425;p37"/>
          <p:cNvSpPr txBox="1">
            <a:spLocks noGrp="1"/>
          </p:cNvSpPr>
          <p:nvPr>
            <p:ph type="title"/>
          </p:nvPr>
        </p:nvSpPr>
        <p:spPr>
          <a:xfrm>
            <a:off x="3204400" y="891074"/>
            <a:ext cx="2736533" cy="437940"/>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3300"/>
              <a:buNone/>
            </a:pPr>
            <a:r>
              <a:rPr lang="en-US"/>
              <a:t>Internal Working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300"/>
              <a:buNone/>
            </a:pPr>
            <a:r>
              <a:rPr lang="en-US" b="1"/>
              <a:t>Java I/O</a:t>
            </a:r>
            <a:endParaRPr/>
          </a:p>
        </p:txBody>
      </p:sp>
      <p:sp>
        <p:nvSpPr>
          <p:cNvPr id="137" name="Google Shape;137;p9"/>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fontScale="92500" lnSpcReduction="10000"/>
          </a:bodyPr>
          <a:lstStyle/>
          <a:p>
            <a:pPr marL="457200" lvl="0" indent="-342899" algn="just" rtl="0">
              <a:lnSpc>
                <a:spcPct val="100000"/>
              </a:lnSpc>
              <a:spcBef>
                <a:spcPts val="360"/>
              </a:spcBef>
              <a:spcAft>
                <a:spcPts val="0"/>
              </a:spcAft>
              <a:buSzPct val="81081"/>
              <a:buChar char="•"/>
            </a:pPr>
            <a:r>
              <a:rPr lang="en-US" b="1"/>
              <a:t>Stream</a:t>
            </a:r>
            <a:endParaRPr/>
          </a:p>
          <a:p>
            <a:pPr marL="457200" lvl="0" indent="-342899" algn="just" rtl="0">
              <a:lnSpc>
                <a:spcPct val="100000"/>
              </a:lnSpc>
              <a:spcBef>
                <a:spcPts val="360"/>
              </a:spcBef>
              <a:spcAft>
                <a:spcPts val="0"/>
              </a:spcAft>
              <a:buSzPct val="81081"/>
              <a:buChar char="•"/>
            </a:pPr>
            <a:r>
              <a:rPr lang="en-US"/>
              <a:t>A stream is a sequence of data. In Java, a stream is composed of bytes.</a:t>
            </a:r>
            <a:endParaRPr/>
          </a:p>
          <a:p>
            <a:pPr marL="457200" lvl="0" indent="-342899" algn="just" rtl="0">
              <a:lnSpc>
                <a:spcPct val="100000"/>
              </a:lnSpc>
              <a:spcBef>
                <a:spcPts val="360"/>
              </a:spcBef>
              <a:spcAft>
                <a:spcPts val="0"/>
              </a:spcAft>
              <a:buSzPct val="81081"/>
              <a:buChar char="•"/>
            </a:pPr>
            <a:r>
              <a:rPr lang="en-US"/>
              <a:t>In Java, 3 streams are created for us automatically. All these streams are attached with the console.</a:t>
            </a:r>
            <a:endParaRPr/>
          </a:p>
          <a:p>
            <a:pPr marL="571500" lvl="0" indent="-457200" algn="just" rtl="0">
              <a:lnSpc>
                <a:spcPct val="100000"/>
              </a:lnSpc>
              <a:spcBef>
                <a:spcPts val="360"/>
              </a:spcBef>
              <a:spcAft>
                <a:spcPts val="0"/>
              </a:spcAft>
              <a:buSzPct val="81081"/>
              <a:buFont typeface="Arial"/>
              <a:buAutoNum type="arabicPeriod"/>
            </a:pPr>
            <a:r>
              <a:rPr lang="en-US" b="1"/>
              <a:t>System.in:</a:t>
            </a:r>
            <a:r>
              <a:rPr lang="en-US"/>
              <a:t> This is the </a:t>
            </a:r>
            <a:r>
              <a:rPr lang="en-US" b="1"/>
              <a:t>standard input stream</a:t>
            </a:r>
            <a:r>
              <a:rPr lang="en-US"/>
              <a:t> that is used to read characters from the keyboard or any other standard input device.</a:t>
            </a:r>
            <a:endParaRPr/>
          </a:p>
          <a:p>
            <a:pPr marL="571500" lvl="0" indent="-457200" algn="just" rtl="0">
              <a:lnSpc>
                <a:spcPct val="100000"/>
              </a:lnSpc>
              <a:spcBef>
                <a:spcPts val="360"/>
              </a:spcBef>
              <a:spcAft>
                <a:spcPts val="0"/>
              </a:spcAft>
              <a:buSzPct val="81081"/>
              <a:buFont typeface="Arial"/>
              <a:buAutoNum type="arabicPeriod"/>
            </a:pPr>
            <a:r>
              <a:rPr lang="en-US" b="1"/>
              <a:t>System.out:</a:t>
            </a:r>
            <a:r>
              <a:rPr lang="en-US"/>
              <a:t> This is the </a:t>
            </a:r>
            <a:r>
              <a:rPr lang="en-US" b="1"/>
              <a:t>standard output stream</a:t>
            </a:r>
            <a:r>
              <a:rPr lang="en-US"/>
              <a:t> that is used to produce the result of a program on an output device like the computer screen.</a:t>
            </a:r>
            <a:endParaRPr/>
          </a:p>
          <a:p>
            <a:pPr marL="571500" lvl="0" indent="-457200" algn="just" rtl="0">
              <a:lnSpc>
                <a:spcPct val="100000"/>
              </a:lnSpc>
              <a:spcBef>
                <a:spcPts val="360"/>
              </a:spcBef>
              <a:spcAft>
                <a:spcPts val="0"/>
              </a:spcAft>
              <a:buSzPct val="81081"/>
              <a:buFont typeface="Arial"/>
              <a:buAutoNum type="arabicPeriod"/>
            </a:pPr>
            <a:r>
              <a:rPr lang="en-US" b="1"/>
              <a:t>System.err:</a:t>
            </a:r>
            <a:r>
              <a:rPr lang="en-US"/>
              <a:t> This is the </a:t>
            </a:r>
            <a:r>
              <a:rPr lang="en-US" b="1"/>
              <a:t>standard error stream</a:t>
            </a:r>
            <a:r>
              <a:rPr lang="en-US"/>
              <a:t> that is used to output all the error data that program might throw, on a computer screen or any standard output device.</a:t>
            </a:r>
            <a:endParaRPr/>
          </a:p>
          <a:p>
            <a:pPr marL="571500" lvl="1" indent="0" algn="l" rtl="0">
              <a:lnSpc>
                <a:spcPct val="100000"/>
              </a:lnSpc>
              <a:spcBef>
                <a:spcPts val="360"/>
              </a:spcBef>
              <a:spcAft>
                <a:spcPts val="0"/>
              </a:spcAft>
              <a:buSzPct val="92664"/>
              <a:buNone/>
            </a:pPr>
            <a:endParaRPr/>
          </a:p>
          <a:p>
            <a:pPr marL="457200" lvl="0" indent="-228600" algn="just" rtl="0">
              <a:lnSpc>
                <a:spcPct val="100000"/>
              </a:lnSpc>
              <a:spcBef>
                <a:spcPts val="360"/>
              </a:spcBef>
              <a:spcAft>
                <a:spcPts val="0"/>
              </a:spcAft>
              <a:buSzPct val="81081"/>
              <a:buNone/>
            </a:pPr>
            <a:endParaRPr/>
          </a:p>
        </p:txBody>
      </p:sp>
      <p:sp>
        <p:nvSpPr>
          <p:cNvPr id="138" name="Google Shape;138;p9"/>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39" name="Google Shape;139;p9"/>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4</a:t>
            </a:fld>
            <a:endParaRPr>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p:nvPr/>
        </p:nvSpPr>
        <p:spPr>
          <a:xfrm>
            <a:off x="0" y="1374047"/>
            <a:ext cx="4270343" cy="4434963"/>
          </a:xfrm>
          <a:prstGeom prst="rect">
            <a:avLst/>
          </a:prstGeom>
          <a:noFill/>
          <a:ln>
            <a:noFill/>
          </a:ln>
        </p:spPr>
        <p:txBody>
          <a:bodyPr spcFirstLastPara="1" wrap="square" lIns="0" tIns="10000" rIns="0" bIns="0" anchor="t" anchorCtr="0">
            <a:spAutoFit/>
          </a:bodyPr>
          <a:lstStyle/>
          <a:p>
            <a:pPr marL="395764" marR="0" lvl="0" indent="-386715" algn="just" rtl="0">
              <a:lnSpc>
                <a:spcPct val="100000"/>
              </a:lnSpc>
              <a:spcBef>
                <a:spcPts val="0"/>
              </a:spcBef>
              <a:spcAft>
                <a:spcPts val="0"/>
              </a:spcAft>
              <a:buClr>
                <a:srgbClr val="000000"/>
              </a:buClr>
              <a:buSzPts val="1950"/>
              <a:buFont typeface="Arial"/>
              <a:buAutoNum type="arabicPeriod"/>
            </a:pPr>
            <a:r>
              <a:rPr lang="en-US" sz="1600" b="0" i="0" u="none" strike="noStrike" cap="none">
                <a:solidFill>
                  <a:srgbClr val="000000"/>
                </a:solidFill>
                <a:latin typeface="Times"/>
                <a:ea typeface="Times"/>
                <a:cs typeface="Times"/>
                <a:sym typeface="Times"/>
              </a:rPr>
              <a:t>A single try block can have any number of catch blocks.</a:t>
            </a:r>
            <a:endParaRPr sz="1600" b="0" i="0" u="none" strike="noStrike" cap="none">
              <a:solidFill>
                <a:srgbClr val="000000"/>
              </a:solidFill>
              <a:latin typeface="Arial"/>
              <a:ea typeface="Arial"/>
              <a:cs typeface="Arial"/>
              <a:sym typeface="Arial"/>
            </a:endParaRPr>
          </a:p>
          <a:p>
            <a:pPr marL="395764" marR="0" lvl="0" indent="-386715" algn="just" rtl="0">
              <a:lnSpc>
                <a:spcPct val="100000"/>
              </a:lnSpc>
              <a:spcBef>
                <a:spcPts val="0"/>
              </a:spcBef>
              <a:spcAft>
                <a:spcPts val="0"/>
              </a:spcAft>
              <a:buClr>
                <a:srgbClr val="000000"/>
              </a:buClr>
              <a:buSzPts val="1950"/>
              <a:buFont typeface="Arial"/>
              <a:buAutoNum type="arabicPeriod"/>
            </a:pPr>
            <a:r>
              <a:rPr lang="en-US" sz="1600" b="0" i="0" u="none" strike="noStrike" cap="none">
                <a:solidFill>
                  <a:srgbClr val="000000"/>
                </a:solidFill>
                <a:latin typeface="Times"/>
                <a:ea typeface="Times"/>
                <a:cs typeface="Times"/>
                <a:sym typeface="Times"/>
              </a:rPr>
              <a:t>A generic catch block can handle all the exceptions. Whether it is </a:t>
            </a:r>
            <a:r>
              <a:rPr lang="en-US" sz="1600" b="0" i="1" u="none" strike="noStrike" cap="none">
                <a:solidFill>
                  <a:srgbClr val="C00000"/>
                </a:solidFill>
                <a:latin typeface="Times"/>
                <a:ea typeface="Times"/>
                <a:cs typeface="Times"/>
                <a:sym typeface="Times"/>
              </a:rPr>
              <a:t>ArrayIndexOutOfBoundsException or ArithmeticException  or NullPointerException</a:t>
            </a:r>
            <a:r>
              <a:rPr lang="en-US" sz="1600" b="0" i="0" u="none" strike="noStrike" cap="none">
                <a:solidFill>
                  <a:srgbClr val="000000"/>
                </a:solidFill>
                <a:latin typeface="Times"/>
                <a:ea typeface="Times"/>
                <a:cs typeface="Times"/>
                <a:sym typeface="Times"/>
              </a:rPr>
              <a:t> or any other type of exception, this handles all of  them.</a:t>
            </a:r>
            <a:endParaRPr sz="1600" b="0" i="0" u="none" strike="noStrike" cap="none">
              <a:solidFill>
                <a:srgbClr val="000000"/>
              </a:solidFill>
              <a:latin typeface="Arial"/>
              <a:ea typeface="Arial"/>
              <a:cs typeface="Arial"/>
              <a:sym typeface="Arial"/>
            </a:endParaRPr>
          </a:p>
          <a:p>
            <a:pPr marL="352425" marR="291941" lvl="0" indent="-343376" algn="just" rtl="0">
              <a:lnSpc>
                <a:spcPct val="70100"/>
              </a:lnSpc>
              <a:spcBef>
                <a:spcPts val="743"/>
              </a:spcBef>
              <a:spcAft>
                <a:spcPts val="0"/>
              </a:spcAft>
              <a:buClr>
                <a:srgbClr val="000000"/>
              </a:buClr>
              <a:buSzPts val="1950"/>
              <a:buFont typeface="Arial"/>
              <a:buAutoNum type="arabicPeriod"/>
            </a:pPr>
            <a:r>
              <a:rPr lang="en-US" sz="1600" b="0" i="0" u="none" strike="noStrike" cap="none">
                <a:solidFill>
                  <a:srgbClr val="000000"/>
                </a:solidFill>
                <a:latin typeface="Times"/>
                <a:ea typeface="Times"/>
                <a:cs typeface="Times"/>
                <a:sym typeface="Times"/>
              </a:rPr>
              <a:t>If no exception occurs in try block then the catch blocks are completely  ignored.</a:t>
            </a:r>
            <a:endParaRPr sz="1600" b="0" i="0" u="none" strike="noStrike" cap="none">
              <a:solidFill>
                <a:srgbClr val="000000"/>
              </a:solidFill>
              <a:latin typeface="Times"/>
              <a:ea typeface="Times"/>
              <a:cs typeface="Times"/>
              <a:sym typeface="Times"/>
            </a:endParaRPr>
          </a:p>
          <a:p>
            <a:pPr marL="352425" marR="324326" lvl="0" indent="-343376" algn="just" rtl="0">
              <a:lnSpc>
                <a:spcPct val="70000"/>
              </a:lnSpc>
              <a:spcBef>
                <a:spcPts val="750"/>
              </a:spcBef>
              <a:spcAft>
                <a:spcPts val="0"/>
              </a:spcAft>
              <a:buClr>
                <a:srgbClr val="000000"/>
              </a:buClr>
              <a:buSzPts val="1950"/>
              <a:buFont typeface="Arial"/>
              <a:buAutoNum type="arabicPeriod"/>
            </a:pPr>
            <a:r>
              <a:rPr lang="en-US" sz="1600" b="0" i="0" u="none" strike="noStrike" cap="none">
                <a:solidFill>
                  <a:srgbClr val="000000"/>
                </a:solidFill>
                <a:latin typeface="Times"/>
                <a:ea typeface="Times"/>
                <a:cs typeface="Times"/>
                <a:sym typeface="Times"/>
              </a:rPr>
              <a:t>Corresponding catch blocks execute for that specific type of exception:  </a:t>
            </a:r>
            <a:endParaRPr sz="1600" b="0" i="0" u="none" strike="noStrike" cap="none">
              <a:solidFill>
                <a:srgbClr val="000000"/>
              </a:solidFill>
              <a:latin typeface="Times"/>
              <a:ea typeface="Times"/>
              <a:cs typeface="Times"/>
              <a:sym typeface="Times"/>
            </a:endParaRPr>
          </a:p>
          <a:p>
            <a:pPr marL="9049" marR="324326" lvl="0" indent="0" algn="just" rtl="0">
              <a:lnSpc>
                <a:spcPct val="70000"/>
              </a:lnSpc>
              <a:spcBef>
                <a:spcPts val="750"/>
              </a:spcBef>
              <a:spcAft>
                <a:spcPts val="0"/>
              </a:spcAft>
              <a:buClr>
                <a:srgbClr val="000000"/>
              </a:buClr>
              <a:buSzPts val="1950"/>
              <a:buFont typeface="Arial"/>
              <a:buNone/>
            </a:pPr>
            <a:r>
              <a:rPr lang="en-US" sz="1600" b="0" i="1" u="none" strike="noStrike" cap="none">
                <a:solidFill>
                  <a:srgbClr val="00B050"/>
                </a:solidFill>
                <a:latin typeface="Times"/>
                <a:ea typeface="Times"/>
                <a:cs typeface="Times"/>
                <a:sym typeface="Times"/>
              </a:rPr>
              <a:t>	catch(ArithmeticException e) </a:t>
            </a:r>
            <a:endParaRPr/>
          </a:p>
          <a:p>
            <a:pPr marL="9049" marR="324326" lvl="0" indent="0" algn="just" rtl="0">
              <a:lnSpc>
                <a:spcPct val="70000"/>
              </a:lnSpc>
              <a:spcBef>
                <a:spcPts val="750"/>
              </a:spcBef>
              <a:spcAft>
                <a:spcPts val="0"/>
              </a:spcAft>
              <a:buClr>
                <a:srgbClr val="000000"/>
              </a:buClr>
              <a:buSzPts val="1950"/>
              <a:buFont typeface="Arial"/>
              <a:buNone/>
            </a:pPr>
            <a:r>
              <a:rPr lang="en-US" sz="1600" b="0" i="1" u="none" strike="noStrike" cap="none">
                <a:solidFill>
                  <a:srgbClr val="00B050"/>
                </a:solidFill>
                <a:latin typeface="Times"/>
                <a:ea typeface="Times"/>
                <a:cs typeface="Times"/>
                <a:sym typeface="Times"/>
              </a:rPr>
              <a:t>                   is a catch block that can handle      	ArithmeticException </a:t>
            </a:r>
            <a:endParaRPr sz="1600" b="0" i="0" u="none" strike="noStrike" cap="none">
              <a:solidFill>
                <a:srgbClr val="000000"/>
              </a:solidFill>
              <a:latin typeface="Arial"/>
              <a:ea typeface="Arial"/>
              <a:cs typeface="Arial"/>
              <a:sym typeface="Arial"/>
            </a:endParaRPr>
          </a:p>
          <a:p>
            <a:pPr marL="9049" marR="324326" lvl="0" indent="0" algn="just" rtl="0">
              <a:lnSpc>
                <a:spcPct val="70000"/>
              </a:lnSpc>
              <a:spcBef>
                <a:spcPts val="750"/>
              </a:spcBef>
              <a:spcAft>
                <a:spcPts val="0"/>
              </a:spcAft>
              <a:buClr>
                <a:srgbClr val="000000"/>
              </a:buClr>
              <a:buSzPts val="1950"/>
              <a:buFont typeface="Arial"/>
              <a:buNone/>
            </a:pPr>
            <a:endParaRPr sz="1600" b="0" i="1" u="none" strike="noStrike" cap="none">
              <a:solidFill>
                <a:srgbClr val="00B050"/>
              </a:solidFill>
              <a:latin typeface="Times"/>
              <a:ea typeface="Times"/>
              <a:cs typeface="Times"/>
              <a:sym typeface="Times"/>
            </a:endParaRPr>
          </a:p>
          <a:p>
            <a:pPr marL="352425" marR="0" lvl="0" indent="0" algn="just" rtl="0">
              <a:lnSpc>
                <a:spcPct val="65948"/>
              </a:lnSpc>
              <a:spcBef>
                <a:spcPts val="0"/>
              </a:spcBef>
              <a:spcAft>
                <a:spcPts val="0"/>
              </a:spcAft>
              <a:buClr>
                <a:srgbClr val="000000"/>
              </a:buClr>
              <a:buSzPts val="1950"/>
              <a:buFont typeface="Arial"/>
              <a:buNone/>
            </a:pPr>
            <a:r>
              <a:rPr lang="en-US" sz="1600" b="0" i="1" u="none" strike="noStrike" cap="none">
                <a:solidFill>
                  <a:srgbClr val="00B050"/>
                </a:solidFill>
                <a:latin typeface="Times"/>
                <a:ea typeface="Times"/>
                <a:cs typeface="Times"/>
                <a:sym typeface="Times"/>
              </a:rPr>
              <a:t>catch(NullPointerException e)</a:t>
            </a:r>
            <a:endParaRPr/>
          </a:p>
          <a:p>
            <a:pPr marL="352425" marR="0" lvl="0" indent="0" algn="just" rtl="0">
              <a:lnSpc>
                <a:spcPct val="65948"/>
              </a:lnSpc>
              <a:spcBef>
                <a:spcPts val="0"/>
              </a:spcBef>
              <a:spcAft>
                <a:spcPts val="0"/>
              </a:spcAft>
              <a:buClr>
                <a:srgbClr val="000000"/>
              </a:buClr>
              <a:buSzPts val="1950"/>
              <a:buFont typeface="Arial"/>
              <a:buNone/>
            </a:pPr>
            <a:r>
              <a:rPr lang="en-US" sz="1600" b="0" i="1" u="none" strike="noStrike" cap="none">
                <a:solidFill>
                  <a:srgbClr val="00B050"/>
                </a:solidFill>
                <a:latin typeface="Times"/>
                <a:ea typeface="Times"/>
                <a:cs typeface="Times"/>
                <a:sym typeface="Times"/>
              </a:rPr>
              <a:t>  is a catch block that can handle</a:t>
            </a:r>
            <a:endParaRPr sz="1600" b="0" i="1" u="none" strike="noStrike" cap="none">
              <a:solidFill>
                <a:srgbClr val="00B050"/>
              </a:solidFill>
              <a:latin typeface="Times"/>
              <a:ea typeface="Times"/>
              <a:cs typeface="Times"/>
              <a:sym typeface="Times"/>
            </a:endParaRPr>
          </a:p>
          <a:p>
            <a:pPr marL="352425" marR="0" lvl="0" indent="0" algn="just" rtl="0">
              <a:lnSpc>
                <a:spcPct val="102102"/>
              </a:lnSpc>
              <a:spcBef>
                <a:spcPts val="0"/>
              </a:spcBef>
              <a:spcAft>
                <a:spcPts val="0"/>
              </a:spcAft>
              <a:buClr>
                <a:srgbClr val="000000"/>
              </a:buClr>
              <a:buSzPts val="1950"/>
              <a:buFont typeface="Arial"/>
              <a:buNone/>
            </a:pPr>
            <a:r>
              <a:rPr lang="en-US" sz="1600" b="0" i="1" u="none" strike="noStrike" cap="none">
                <a:solidFill>
                  <a:srgbClr val="00B050"/>
                </a:solidFill>
                <a:latin typeface="Times"/>
                <a:ea typeface="Times"/>
                <a:cs typeface="Times"/>
                <a:sym typeface="Times"/>
              </a:rPr>
              <a:t>NullPointerException</a:t>
            </a:r>
            <a:endParaRPr sz="1600" b="0" i="1" u="none" strike="noStrike" cap="none">
              <a:solidFill>
                <a:srgbClr val="00B050"/>
              </a:solidFill>
              <a:latin typeface="Times"/>
              <a:ea typeface="Times"/>
              <a:cs typeface="Times"/>
              <a:sym typeface="Times"/>
            </a:endParaRPr>
          </a:p>
        </p:txBody>
      </p:sp>
      <p:sp>
        <p:nvSpPr>
          <p:cNvPr id="431" name="Google Shape;431;p38"/>
          <p:cNvSpPr txBox="1">
            <a:spLocks noGrp="1"/>
          </p:cNvSpPr>
          <p:nvPr>
            <p:ph type="title"/>
          </p:nvPr>
        </p:nvSpPr>
        <p:spPr>
          <a:xfrm>
            <a:off x="967597" y="451603"/>
            <a:ext cx="4745046"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Multiple Catch Block</a:t>
            </a:r>
            <a:endParaRPr/>
          </a:p>
        </p:txBody>
      </p:sp>
      <p:sp>
        <p:nvSpPr>
          <p:cNvPr id="432" name="Google Shape;432;p38"/>
          <p:cNvSpPr txBox="1"/>
          <p:nvPr/>
        </p:nvSpPr>
        <p:spPr>
          <a:xfrm>
            <a:off x="4873658" y="8543"/>
            <a:ext cx="4119600" cy="698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public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class</a:t>
            </a:r>
            <a:r>
              <a:rPr lang="en-US" sz="1400" b="1" i="0" u="none" strike="noStrike" cap="none">
                <a:solidFill>
                  <a:srgbClr val="000000"/>
                </a:solidFill>
                <a:latin typeface="Courier New"/>
                <a:ea typeface="Courier New"/>
                <a:cs typeface="Courier New"/>
                <a:sym typeface="Courier New"/>
              </a:rPr>
              <a:t> re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public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static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void</a:t>
            </a:r>
            <a:r>
              <a:rPr lang="en-US" sz="1400" b="1" i="0" u="none" strike="noStrike" cap="none">
                <a:solidFill>
                  <a:srgbClr val="000000"/>
                </a:solidFill>
                <a:latin typeface="Courier New"/>
                <a:ea typeface="Courier New"/>
                <a:cs typeface="Courier New"/>
                <a:sym typeface="Courier New"/>
              </a:rPr>
              <a:t> main(String[] </a:t>
            </a:r>
            <a:r>
              <a:rPr lang="en-US" sz="1400" b="1" i="0" u="none" strike="noStrike" cap="none">
                <a:solidFill>
                  <a:srgbClr val="6A3E3E"/>
                </a:solidFill>
                <a:latin typeface="Courier New"/>
                <a:ea typeface="Courier New"/>
                <a:cs typeface="Courier New"/>
                <a:sym typeface="Courier New"/>
              </a:rPr>
              <a:t>args</a:t>
            </a:r>
            <a:r>
              <a:rPr lang="en-US" sz="1400" b="1" i="0" u="none" strike="noStrike" cap="none">
                <a:solidFill>
                  <a:srgbClr val="000000"/>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Scanner </a:t>
            </a:r>
            <a:r>
              <a:rPr lang="en-US" sz="1400" b="0" i="0" u="sng" strike="noStrike" cap="none">
                <a:solidFill>
                  <a:srgbClr val="6A3E3E"/>
                </a:solidFill>
                <a:latin typeface="Courier New"/>
                <a:ea typeface="Courier New"/>
                <a:cs typeface="Courier New"/>
                <a:sym typeface="Courier New"/>
              </a:rPr>
              <a:t>sc</a:t>
            </a:r>
            <a:r>
              <a:rPr lang="en-US" sz="1400" b="0" i="0" u="sng" strike="noStrike" cap="none">
                <a:solidFill>
                  <a:srgbClr val="000000"/>
                </a:solidFill>
                <a:latin typeface="Courier New"/>
                <a:ea typeface="Courier New"/>
                <a:cs typeface="Courier New"/>
                <a:sym typeface="Courier New"/>
              </a:rPr>
              <a:t>=</a:t>
            </a:r>
            <a:r>
              <a:rPr lang="en-US" sz="1400" b="1" i="0" u="sng" strike="noStrike" cap="none">
                <a:solidFill>
                  <a:srgbClr val="7F0055"/>
                </a:solidFill>
                <a:latin typeface="Courier New"/>
                <a:ea typeface="Courier New"/>
                <a:cs typeface="Courier New"/>
                <a:sym typeface="Courier New"/>
              </a:rPr>
              <a:t>new</a:t>
            </a:r>
            <a:r>
              <a:rPr lang="en-US" sz="1400" b="1" i="0" u="sng" strike="noStrike" cap="none">
                <a:solidFill>
                  <a:srgbClr val="000000"/>
                </a:solidFill>
                <a:latin typeface="Courier New"/>
                <a:ea typeface="Courier New"/>
                <a:cs typeface="Courier New"/>
                <a:sym typeface="Courier New"/>
              </a:rPr>
              <a:t> Scanner(System.</a:t>
            </a:r>
            <a:r>
              <a:rPr lang="en-US" sz="1400" b="1" i="1" u="sng" strike="noStrike" cap="none">
                <a:solidFill>
                  <a:srgbClr val="0000C0"/>
                </a:solidFill>
                <a:latin typeface="Courier New"/>
                <a:ea typeface="Courier New"/>
                <a:cs typeface="Courier New"/>
                <a:sym typeface="Courier New"/>
              </a:rPr>
              <a:t>in</a:t>
            </a:r>
            <a:r>
              <a:rPr lang="en-US" sz="1400" b="1" i="1" u="sng"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2A00FF"/>
                </a:solidFill>
                <a:latin typeface="Courier New"/>
                <a:ea typeface="Courier New"/>
                <a:cs typeface="Courier New"/>
                <a:sym typeface="Courier New"/>
              </a:rPr>
              <a:t>"Enter two integer numbers"</a:t>
            </a:r>
            <a:r>
              <a:rPr lang="en-US" sz="1400" b="1" i="1"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3F7F5F"/>
                </a:solidFill>
                <a:latin typeface="Courier New"/>
                <a:ea typeface="Courier New"/>
                <a:cs typeface="Courier New"/>
                <a:sym typeface="Courier New"/>
              </a:rPr>
              <a:t>// Read two integer numbers.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int</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6A3E3E"/>
                </a:solidFill>
                <a:latin typeface="Courier New"/>
                <a:ea typeface="Courier New"/>
                <a:cs typeface="Courier New"/>
                <a:sym typeface="Courier New"/>
              </a:rPr>
              <a:t>num1</a:t>
            </a:r>
            <a:r>
              <a:rPr lang="en-US" sz="1400" b="1" i="0" u="none" strike="noStrike" cap="none">
                <a:solidFill>
                  <a:srgbClr val="000000"/>
                </a:solidFill>
                <a:latin typeface="Courier New"/>
                <a:ea typeface="Courier New"/>
                <a:cs typeface="Courier New"/>
                <a:sym typeface="Courier New"/>
              </a:rPr>
              <a:t> = </a:t>
            </a:r>
            <a:r>
              <a:rPr lang="en-US" sz="1400" b="1" i="0" u="none" strike="noStrike" cap="none">
                <a:solidFill>
                  <a:srgbClr val="6A3E3E"/>
                </a:solidFill>
                <a:latin typeface="Courier New"/>
                <a:ea typeface="Courier New"/>
                <a:cs typeface="Courier New"/>
                <a:sym typeface="Courier New"/>
              </a:rPr>
              <a:t>sc</a:t>
            </a:r>
            <a:r>
              <a:rPr lang="en-US" sz="1400" b="1" i="0" u="none" strike="noStrike" cap="none">
                <a:solidFill>
                  <a:srgbClr val="000000"/>
                </a:solidFill>
                <a:latin typeface="Courier New"/>
                <a:ea typeface="Courier New"/>
                <a:cs typeface="Courier New"/>
                <a:sym typeface="Courier New"/>
              </a:rPr>
              <a:t>.nextInt();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int</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6A3E3E"/>
                </a:solidFill>
                <a:latin typeface="Courier New"/>
                <a:ea typeface="Courier New"/>
                <a:cs typeface="Courier New"/>
                <a:sym typeface="Courier New"/>
              </a:rPr>
              <a:t>num2</a:t>
            </a:r>
            <a:r>
              <a:rPr lang="en-US" sz="1400" b="1" i="0" u="none" strike="noStrike" cap="none">
                <a:solidFill>
                  <a:srgbClr val="000000"/>
                </a:solidFill>
                <a:latin typeface="Courier New"/>
                <a:ea typeface="Courier New"/>
                <a:cs typeface="Courier New"/>
                <a:sym typeface="Courier New"/>
              </a:rPr>
              <a:t> = </a:t>
            </a:r>
            <a:r>
              <a:rPr lang="en-US" sz="1400" b="1" i="0" u="none" strike="noStrike" cap="none">
                <a:solidFill>
                  <a:srgbClr val="6A3E3E"/>
                </a:solidFill>
                <a:latin typeface="Courier New"/>
                <a:ea typeface="Courier New"/>
                <a:cs typeface="Courier New"/>
                <a:sym typeface="Courier New"/>
              </a:rPr>
              <a:t>sc</a:t>
            </a:r>
            <a:r>
              <a:rPr lang="en-US" sz="1400" b="1" i="0" u="none" strike="noStrike" cap="none">
                <a:solidFill>
                  <a:srgbClr val="000000"/>
                </a:solidFill>
                <a:latin typeface="Courier New"/>
                <a:ea typeface="Courier New"/>
                <a:cs typeface="Courier New"/>
                <a:sym typeface="Courier New"/>
              </a:rPr>
              <a:t>.nextInt();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try</a:t>
            </a:r>
            <a:r>
              <a:rPr lang="en-US" sz="1400" b="1"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6A3E3E"/>
                </a:solidFill>
                <a:latin typeface="Courier New"/>
                <a:ea typeface="Courier New"/>
                <a:cs typeface="Courier New"/>
                <a:sym typeface="Courier New"/>
              </a:rPr>
              <a:t>num1</a:t>
            </a:r>
            <a:r>
              <a:rPr lang="en-US" sz="1400" b="1" i="1" u="none" strike="noStrike" cap="none">
                <a:solidFill>
                  <a:srgbClr val="000000"/>
                </a:solidFill>
                <a:latin typeface="Courier New"/>
                <a:ea typeface="Courier New"/>
                <a:cs typeface="Courier New"/>
                <a:sym typeface="Courier New"/>
              </a:rPr>
              <a:t> + </a:t>
            </a:r>
            <a:r>
              <a:rPr lang="en-US" sz="1400" b="1" i="1" u="none" strike="noStrike" cap="none">
                <a:solidFill>
                  <a:srgbClr val="2A00FF"/>
                </a:solidFill>
                <a:latin typeface="Courier New"/>
                <a:ea typeface="Courier New"/>
                <a:cs typeface="Courier New"/>
                <a:sym typeface="Courier New"/>
              </a:rPr>
              <a:t>"/"</a:t>
            </a:r>
            <a:r>
              <a:rPr lang="en-US" sz="1400" b="1" i="1" u="none" strike="noStrike" cap="none">
                <a:solidFill>
                  <a:srgbClr val="000000"/>
                </a:solidFill>
                <a:latin typeface="Courier New"/>
                <a:ea typeface="Courier New"/>
                <a:cs typeface="Courier New"/>
                <a:sym typeface="Courier New"/>
              </a:rPr>
              <a:t> + </a:t>
            </a:r>
            <a:r>
              <a:rPr lang="en-US" sz="1400" b="1" i="1" u="none" strike="noStrike" cap="none">
                <a:solidFill>
                  <a:srgbClr val="6A3E3E"/>
                </a:solidFill>
                <a:latin typeface="Courier New"/>
                <a:ea typeface="Courier New"/>
                <a:cs typeface="Courier New"/>
                <a:sym typeface="Courier New"/>
              </a:rPr>
              <a:t>num2</a:t>
            </a:r>
            <a:r>
              <a:rPr lang="en-US" sz="1400" b="1" i="1" u="none" strike="noStrike" cap="none">
                <a:solidFill>
                  <a:srgbClr val="000000"/>
                </a:solidFill>
                <a:latin typeface="Courier New"/>
                <a:ea typeface="Courier New"/>
                <a:cs typeface="Courier New"/>
                <a:sym typeface="Courier New"/>
              </a:rPr>
              <a:t> + </a:t>
            </a:r>
            <a:r>
              <a:rPr lang="en-US" sz="1400" b="1" i="1" u="none" strike="noStrike" cap="none">
                <a:solidFill>
                  <a:srgbClr val="2A00FF"/>
                </a:solidFill>
                <a:latin typeface="Courier New"/>
                <a:ea typeface="Courier New"/>
                <a:cs typeface="Courier New"/>
                <a:sym typeface="Courier New"/>
              </a:rPr>
              <a:t>" = "</a:t>
            </a:r>
            <a:r>
              <a:rPr lang="en-US" sz="1400" b="1" i="1" u="none" strike="noStrike" cap="none">
                <a:solidFill>
                  <a:srgbClr val="000000"/>
                </a:solidFill>
                <a:latin typeface="Courier New"/>
                <a:ea typeface="Courier New"/>
                <a:cs typeface="Courier New"/>
                <a:sym typeface="Courier New"/>
              </a:rPr>
              <a:t> + (</a:t>
            </a:r>
            <a:r>
              <a:rPr lang="en-US" sz="1400" b="1" i="1" u="none" strike="noStrike" cap="none">
                <a:solidFill>
                  <a:srgbClr val="6A3E3E"/>
                </a:solidFill>
                <a:latin typeface="Courier New"/>
                <a:ea typeface="Courier New"/>
                <a:cs typeface="Courier New"/>
                <a:sym typeface="Courier New"/>
              </a:rPr>
              <a:t>num1</a:t>
            </a:r>
            <a:r>
              <a:rPr lang="en-US" sz="1400" b="1" i="1" u="none" strike="noStrike" cap="none">
                <a:solidFill>
                  <a:srgbClr val="000000"/>
                </a:solidFill>
                <a:latin typeface="Courier New"/>
                <a:ea typeface="Courier New"/>
                <a:cs typeface="Courier New"/>
                <a:sym typeface="Courier New"/>
              </a:rPr>
              <a:t>/</a:t>
            </a:r>
            <a:r>
              <a:rPr lang="en-US" sz="1400" b="1" i="1" u="none" strike="noStrike" cap="none">
                <a:solidFill>
                  <a:srgbClr val="6A3E3E"/>
                </a:solidFill>
                <a:latin typeface="Courier New"/>
                <a:ea typeface="Courier New"/>
                <a:cs typeface="Courier New"/>
                <a:sym typeface="Courier New"/>
              </a:rPr>
              <a:t>num2</a:t>
            </a:r>
            <a:r>
              <a:rPr lang="en-US" sz="1400" b="1" i="1"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catch</a:t>
            </a:r>
            <a:r>
              <a:rPr lang="en-US" sz="1400" b="1" i="0" u="none" strike="noStrike" cap="none">
                <a:solidFill>
                  <a:srgbClr val="000000"/>
                </a:solidFill>
                <a:latin typeface="Courier New"/>
                <a:ea typeface="Courier New"/>
                <a:cs typeface="Courier New"/>
                <a:sym typeface="Courier New"/>
              </a:rPr>
              <a:t>(ArithmeticException </a:t>
            </a:r>
            <a:r>
              <a:rPr lang="en-US" sz="1400" b="1" i="0" u="none" strike="noStrike" cap="none">
                <a:solidFill>
                  <a:srgbClr val="6A3E3E"/>
                </a:solidFill>
                <a:latin typeface="Courier New"/>
                <a:ea typeface="Courier New"/>
                <a:cs typeface="Courier New"/>
                <a:sym typeface="Courier New"/>
              </a:rPr>
              <a:t>e</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3F7F5F"/>
                </a:solidFill>
                <a:latin typeface="Courier New"/>
                <a:ea typeface="Courier New"/>
                <a:cs typeface="Courier New"/>
                <a:sym typeface="Courier New"/>
              </a:rPr>
              <a:t>//multiple catch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2A00FF"/>
                </a:solidFill>
                <a:latin typeface="Courier New"/>
                <a:ea typeface="Courier New"/>
                <a:cs typeface="Courier New"/>
                <a:sym typeface="Courier New"/>
              </a:rPr>
              <a:t>“Arithmetic excp. Divide by 0"</a:t>
            </a:r>
            <a:r>
              <a:rPr lang="en-US" sz="1400" b="1" i="1"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catch</a:t>
            </a:r>
            <a:r>
              <a:rPr lang="en-US" sz="1400" b="1" i="0" u="none" strike="noStrike" cap="none">
                <a:solidFill>
                  <a:srgbClr val="000000"/>
                </a:solidFill>
                <a:latin typeface="Courier New"/>
                <a:ea typeface="Courier New"/>
                <a:cs typeface="Courier New"/>
                <a:sym typeface="Courier New"/>
              </a:rPr>
              <a:t>(Exception </a:t>
            </a:r>
            <a:r>
              <a:rPr lang="en-US" sz="1400" b="1" i="0" u="none" strike="noStrike" cap="none">
                <a:solidFill>
                  <a:srgbClr val="6A3E3E"/>
                </a:solidFill>
                <a:latin typeface="Courier New"/>
                <a:ea typeface="Courier New"/>
                <a:cs typeface="Courier New"/>
                <a:sym typeface="Courier New"/>
              </a:rPr>
              <a:t>e</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3F7F5F"/>
                </a:solidFill>
                <a:latin typeface="Courier New"/>
                <a:ea typeface="Courier New"/>
                <a:cs typeface="Courier New"/>
                <a:sym typeface="Courier New"/>
              </a:rPr>
              <a:t>//superClass</a:t>
            </a:r>
            <a:endParaRPr sz="1400" b="1" i="0" u="none" strike="noStrike" cap="none">
              <a:solidFill>
                <a:srgbClr val="3F7F5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2A00FF"/>
                </a:solidFill>
                <a:latin typeface="Courier New"/>
                <a:ea typeface="Courier New"/>
                <a:cs typeface="Courier New"/>
                <a:sym typeface="Courier New"/>
              </a:rPr>
              <a:t>“ excep. Class divide by 0"</a:t>
            </a:r>
            <a:r>
              <a:rPr lang="en-US" sz="1400" b="1" i="1"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finally</a:t>
            </a:r>
            <a:r>
              <a:rPr lang="en-US" sz="1400" b="1" i="0" u="none" strike="noStrike" cap="none">
                <a:solidFill>
                  <a:srgbClr val="000000"/>
                </a:solidFill>
                <a:latin typeface="Courier New"/>
                <a:ea typeface="Courier New"/>
                <a:cs typeface="Courier New"/>
                <a:sym typeface="Courier New"/>
              </a:rPr>
              <a:t> {  </a:t>
            </a:r>
            <a:r>
              <a:rPr lang="en-US" sz="1400" b="1" i="0" u="none" strike="noStrike" cap="none">
                <a:solidFill>
                  <a:srgbClr val="3F7F5F"/>
                </a:solidFill>
                <a:latin typeface="Courier New"/>
                <a:ea typeface="Courier New"/>
                <a:cs typeface="Courier New"/>
                <a:sym typeface="Courier New"/>
              </a:rPr>
              <a:t>//finally block gets executed regardless of try... catch.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2A00FF"/>
                </a:solidFill>
                <a:latin typeface="Courier New"/>
                <a:ea typeface="Courier New"/>
                <a:cs typeface="Courier New"/>
                <a:sym typeface="Courier New"/>
              </a:rPr>
              <a:t>"The 'try catch' is finished."</a:t>
            </a:r>
            <a:r>
              <a:rPr lang="en-US" sz="1400" b="1" i="1"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20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p:nvPr/>
        </p:nvSpPr>
        <p:spPr>
          <a:xfrm>
            <a:off x="112669" y="1375180"/>
            <a:ext cx="3808882" cy="3393237"/>
          </a:xfrm>
          <a:prstGeom prst="rect">
            <a:avLst/>
          </a:prstGeom>
          <a:noFill/>
          <a:ln>
            <a:noFill/>
          </a:ln>
        </p:spPr>
        <p:txBody>
          <a:bodyPr spcFirstLastPara="1" wrap="square" lIns="0" tIns="45700" rIns="0" bIns="0" anchor="t" anchorCtr="0">
            <a:spAutoFit/>
          </a:bodyPr>
          <a:lstStyle/>
          <a:p>
            <a:pPr marL="352425" marR="5715" lvl="0" indent="-342900" algn="just" rtl="0">
              <a:lnSpc>
                <a:spcPct val="107857"/>
              </a:lnSpc>
              <a:spcBef>
                <a:spcPts val="0"/>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When a </a:t>
            </a:r>
            <a:r>
              <a:rPr lang="en-US" sz="2100" b="1" i="0" u="none" strike="noStrike" cap="none">
                <a:solidFill>
                  <a:srgbClr val="000000"/>
                </a:solidFill>
                <a:latin typeface="Arial"/>
                <a:ea typeface="Arial"/>
                <a:cs typeface="Arial"/>
                <a:sym typeface="Arial"/>
              </a:rPr>
              <a:t>try catch block </a:t>
            </a:r>
            <a:r>
              <a:rPr lang="en-US" sz="2100" b="0" i="0" u="none" strike="noStrike" cap="none">
                <a:solidFill>
                  <a:srgbClr val="000000"/>
                </a:solidFill>
                <a:latin typeface="Arial"/>
                <a:ea typeface="Arial"/>
                <a:cs typeface="Arial"/>
                <a:sym typeface="Arial"/>
              </a:rPr>
              <a:t>is present in another try block then it is called  the nested try catch block.</a:t>
            </a:r>
            <a:endParaRPr sz="2100" b="0" i="0" u="none" strike="noStrike" cap="none">
              <a:solidFill>
                <a:srgbClr val="000000"/>
              </a:solidFill>
              <a:latin typeface="Arial"/>
              <a:ea typeface="Arial"/>
              <a:cs typeface="Arial"/>
              <a:sym typeface="Arial"/>
            </a:endParaRPr>
          </a:p>
          <a:p>
            <a:pPr marL="352425" marR="3810" lvl="0" indent="-342900" algn="just" rtl="0">
              <a:lnSpc>
                <a:spcPct val="107857"/>
              </a:lnSpc>
              <a:spcBef>
                <a:spcPts val="761"/>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Each time a try block does not have a catch handler for a  particular </a:t>
            </a:r>
            <a:r>
              <a:rPr lang="en-US" sz="2100" b="1" i="0" u="none" strike="noStrike" cap="none">
                <a:solidFill>
                  <a:srgbClr val="000000"/>
                </a:solidFill>
                <a:latin typeface="Arial"/>
                <a:ea typeface="Arial"/>
                <a:cs typeface="Arial"/>
                <a:sym typeface="Arial"/>
              </a:rPr>
              <a:t>exception</a:t>
            </a:r>
            <a:r>
              <a:rPr lang="en-US" sz="2100" b="0" i="0" u="none" strike="noStrike" cap="none">
                <a:solidFill>
                  <a:srgbClr val="000000"/>
                </a:solidFill>
                <a:latin typeface="Arial"/>
                <a:ea typeface="Arial"/>
                <a:cs typeface="Arial"/>
                <a:sym typeface="Arial"/>
              </a:rPr>
              <a:t>, then the catch blocks of parent try block are  inspected for that exception, if match is found then that catch block  executes.</a:t>
            </a:r>
            <a:endParaRPr sz="2100" b="0" i="0" u="none" strike="noStrike" cap="none">
              <a:solidFill>
                <a:srgbClr val="000000"/>
              </a:solidFill>
              <a:latin typeface="Arial"/>
              <a:ea typeface="Arial"/>
              <a:cs typeface="Arial"/>
              <a:sym typeface="Arial"/>
            </a:endParaRPr>
          </a:p>
        </p:txBody>
      </p:sp>
      <p:sp>
        <p:nvSpPr>
          <p:cNvPr id="438" name="Google Shape;438;p39"/>
          <p:cNvSpPr txBox="1">
            <a:spLocks noGrp="1"/>
          </p:cNvSpPr>
          <p:nvPr>
            <p:ph type="title"/>
          </p:nvPr>
        </p:nvSpPr>
        <p:spPr>
          <a:xfrm>
            <a:off x="3220403" y="844907"/>
            <a:ext cx="4434162"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Nested Try-Catch</a:t>
            </a:r>
            <a:endParaRPr/>
          </a:p>
        </p:txBody>
      </p:sp>
      <p:sp>
        <p:nvSpPr>
          <p:cNvPr id="439" name="Google Shape;439;p39"/>
          <p:cNvSpPr txBox="1"/>
          <p:nvPr/>
        </p:nvSpPr>
        <p:spPr>
          <a:xfrm>
            <a:off x="4440479" y="1307541"/>
            <a:ext cx="4590852" cy="48320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//main try block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stmt1;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stmt2;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//try-catch block inside another block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stmt3;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stmt4;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//try-catch block inside nested try block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stmt5;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stmt6;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 catch (Exception e2)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  //exception message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}catch(Exception e1)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{//exception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catch of main (parent) try block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catch(Exception e3)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{//exception message}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0"/>
          <p:cNvSpPr txBox="1"/>
          <p:nvPr/>
        </p:nvSpPr>
        <p:spPr>
          <a:xfrm>
            <a:off x="405385" y="1678267"/>
            <a:ext cx="8220551" cy="4419777"/>
          </a:xfrm>
          <a:prstGeom prst="rect">
            <a:avLst/>
          </a:prstGeom>
          <a:noFill/>
          <a:ln>
            <a:noFill/>
          </a:ln>
        </p:spPr>
        <p:txBody>
          <a:bodyPr spcFirstLastPara="1" wrap="square" lIns="0" tIns="37125" rIns="0" bIns="0" anchor="t" anchorCtr="0">
            <a:spAutoFit/>
          </a:bodyPr>
          <a:lstStyle/>
          <a:p>
            <a:pPr marL="352425" marR="4286" lvl="0" indent="-342900" algn="just" rtl="0">
              <a:lnSpc>
                <a:spcPct val="9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 finally block must be associated with a try block, you cannot use finally without a  try block. You should place those statements in this block that must be executed  always.</a:t>
            </a:r>
            <a:endParaRPr sz="1800" b="0" i="0" u="none" strike="noStrike" cap="none">
              <a:solidFill>
                <a:srgbClr val="000000"/>
              </a:solidFill>
              <a:latin typeface="Arial"/>
              <a:ea typeface="Arial"/>
              <a:cs typeface="Arial"/>
              <a:sym typeface="Arial"/>
            </a:endParaRPr>
          </a:p>
          <a:p>
            <a:pPr marL="285750" marR="0" lvl="0" indent="-173799" algn="l" rtl="0">
              <a:lnSpc>
                <a:spcPct val="100000"/>
              </a:lnSpc>
              <a:spcBef>
                <a:spcPts val="26"/>
              </a:spcBef>
              <a:spcAft>
                <a:spcPts val="0"/>
              </a:spcAft>
              <a:buClr>
                <a:srgbClr val="000000"/>
              </a:buClr>
              <a:buSzPts val="1763"/>
              <a:buFont typeface="Arial"/>
              <a:buNone/>
            </a:pPr>
            <a:endParaRPr sz="1762" b="0" i="0" u="none" strike="noStrike" cap="none">
              <a:solidFill>
                <a:srgbClr val="000000"/>
              </a:solidFill>
              <a:latin typeface="Arial"/>
              <a:ea typeface="Arial"/>
              <a:cs typeface="Arial"/>
              <a:sym typeface="Arial"/>
            </a:endParaRPr>
          </a:p>
          <a:p>
            <a:pPr marL="352425" marR="3810" lvl="0" indent="-342900" algn="just" rtl="0">
              <a:lnSpc>
                <a:spcPct val="107944"/>
              </a:lnSpc>
              <a:spcBef>
                <a:spcPts val="4"/>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Finally block is optional, as we have seen that a try-catch block is sufficient for  exception handling, however if you place a finally block then it will always run after  the execution of try block.</a:t>
            </a:r>
            <a:endParaRPr sz="1800" b="0" i="0" u="none" strike="noStrike" cap="none">
              <a:solidFill>
                <a:srgbClr val="000000"/>
              </a:solidFill>
              <a:latin typeface="Arial"/>
              <a:ea typeface="Arial"/>
              <a:cs typeface="Arial"/>
              <a:sym typeface="Arial"/>
            </a:endParaRPr>
          </a:p>
          <a:p>
            <a:pPr marL="285750" marR="0" lvl="0" indent="-171450" algn="l" rtl="0">
              <a:lnSpc>
                <a:spcPct val="100000"/>
              </a:lnSpc>
              <a:spcBef>
                <a:spcPts val="8"/>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352425" marR="3810" lvl="0" indent="-342900" algn="just" rtl="0">
              <a:lnSpc>
                <a:spcPct val="901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 normal case when there is no exception in try block then the finally block is  executed after try block. However if an exception occurs then the catch block is  executed before finally block.</a:t>
            </a:r>
            <a:endParaRPr sz="1800" b="0" i="0" u="none" strike="noStrike" cap="none">
              <a:solidFill>
                <a:srgbClr val="000000"/>
              </a:solidFill>
              <a:latin typeface="Arial"/>
              <a:ea typeface="Arial"/>
              <a:cs typeface="Arial"/>
              <a:sym typeface="Arial"/>
            </a:endParaRPr>
          </a:p>
          <a:p>
            <a:pPr marL="285750" marR="0" lvl="0" indent="-178562" algn="l" rtl="0">
              <a:lnSpc>
                <a:spcPct val="100000"/>
              </a:lnSpc>
              <a:spcBef>
                <a:spcPts val="26"/>
              </a:spcBef>
              <a:spcAft>
                <a:spcPts val="0"/>
              </a:spcAft>
              <a:buClr>
                <a:srgbClr val="000000"/>
              </a:buClr>
              <a:buSzPts val="1688"/>
              <a:buFont typeface="Arial"/>
              <a:buNone/>
            </a:pPr>
            <a:endParaRPr sz="1687" b="0" i="0" u="none" strike="noStrike" cap="none">
              <a:solidFill>
                <a:srgbClr val="000000"/>
              </a:solidFill>
              <a:latin typeface="Arial"/>
              <a:ea typeface="Arial"/>
              <a:cs typeface="Arial"/>
              <a:sym typeface="Arial"/>
            </a:endParaRPr>
          </a:p>
          <a:p>
            <a:pPr marL="352425"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An exception in the finally block, behaves exactly like any other exception.</a:t>
            </a:r>
            <a:endParaRPr sz="1800" b="0" i="0" u="none" strike="noStrike" cap="none">
              <a:solidFill>
                <a:srgbClr val="000000"/>
              </a:solidFill>
              <a:latin typeface="Arial"/>
              <a:ea typeface="Arial"/>
              <a:cs typeface="Arial"/>
              <a:sym typeface="Arial"/>
            </a:endParaRPr>
          </a:p>
          <a:p>
            <a:pPr marL="342900" marR="0" lvl="0" indent="-216662" algn="l" rtl="0">
              <a:lnSpc>
                <a:spcPct val="100000"/>
              </a:lnSpc>
              <a:spcBef>
                <a:spcPts val="0"/>
              </a:spcBef>
              <a:spcAft>
                <a:spcPts val="0"/>
              </a:spcAft>
              <a:buClr>
                <a:srgbClr val="000000"/>
              </a:buClr>
              <a:buSzPts val="1988"/>
              <a:buFont typeface="Arial"/>
              <a:buNone/>
            </a:pPr>
            <a:endParaRPr sz="1987" b="0" i="0" u="none" strike="noStrike" cap="none">
              <a:solidFill>
                <a:srgbClr val="000000"/>
              </a:solidFill>
              <a:latin typeface="Arial"/>
              <a:ea typeface="Arial"/>
              <a:cs typeface="Arial"/>
              <a:sym typeface="Arial"/>
            </a:endParaRPr>
          </a:p>
          <a:p>
            <a:pPr marL="352425" marR="5239" lvl="0" indent="-342900" algn="just" rtl="0">
              <a:lnSpc>
                <a:spcPct val="107944"/>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statements present in the finally block execute even if the try block contains  control transfer statements like return, break or continue.</a:t>
            </a:r>
            <a:endParaRPr sz="1800" b="0" i="0" u="none" strike="noStrike" cap="none">
              <a:solidFill>
                <a:srgbClr val="000000"/>
              </a:solidFill>
              <a:latin typeface="Arial"/>
              <a:ea typeface="Arial"/>
              <a:cs typeface="Arial"/>
              <a:sym typeface="Arial"/>
            </a:endParaRPr>
          </a:p>
        </p:txBody>
      </p:sp>
      <p:sp>
        <p:nvSpPr>
          <p:cNvPr id="445" name="Google Shape;445;p40"/>
          <p:cNvSpPr txBox="1">
            <a:spLocks noGrp="1"/>
          </p:cNvSpPr>
          <p:nvPr>
            <p:ph type="title"/>
          </p:nvPr>
        </p:nvSpPr>
        <p:spPr>
          <a:xfrm>
            <a:off x="3554158" y="844907"/>
            <a:ext cx="4326649"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Finally block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txBox="1"/>
          <p:nvPr/>
        </p:nvSpPr>
        <p:spPr>
          <a:xfrm>
            <a:off x="687704" y="1623684"/>
            <a:ext cx="7732395" cy="4422877"/>
          </a:xfrm>
          <a:prstGeom prst="rect">
            <a:avLst/>
          </a:prstGeom>
          <a:noFill/>
          <a:ln>
            <a:noFill/>
          </a:ln>
        </p:spPr>
        <p:txBody>
          <a:bodyPr spcFirstLastPara="1" wrap="square" lIns="0" tIns="36175" rIns="0" bIns="0" anchor="t" anchorCtr="0">
            <a:spAutoFit/>
          </a:bodyPr>
          <a:lstStyle/>
          <a:p>
            <a:pPr marL="180975" marR="0" lvl="0" indent="-171926"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a:ea typeface="Times"/>
                <a:cs typeface="Times"/>
                <a:sym typeface="Times"/>
              </a:rPr>
              <a:t>Either a try statement should be associated with a catch block or with finally.</a:t>
            </a:r>
            <a:endParaRPr sz="1800" b="0" i="0" u="none" strike="noStrike" cap="none">
              <a:solidFill>
                <a:srgbClr val="000000"/>
              </a:solidFill>
              <a:latin typeface="Times"/>
              <a:ea typeface="Times"/>
              <a:cs typeface="Times"/>
              <a:sym typeface="Times"/>
            </a:endParaRPr>
          </a:p>
          <a:p>
            <a:pPr marL="180975" marR="3810" lvl="0" indent="-171926" algn="l" rtl="0">
              <a:lnSpc>
                <a:spcPct val="70000"/>
              </a:lnSpc>
              <a:spcBef>
                <a:spcPts val="746"/>
              </a:spcBef>
              <a:spcAft>
                <a:spcPts val="0"/>
              </a:spcAft>
              <a:buClr>
                <a:srgbClr val="000000"/>
              </a:buClr>
              <a:buSzPts val="1800"/>
              <a:buFont typeface="Arial"/>
              <a:buChar char="•"/>
            </a:pPr>
            <a:r>
              <a:rPr lang="en-US" sz="1800" b="0" i="0" u="none" strike="noStrike" cap="none">
                <a:solidFill>
                  <a:srgbClr val="000000"/>
                </a:solidFill>
                <a:latin typeface="Times"/>
                <a:ea typeface="Times"/>
                <a:cs typeface="Times"/>
                <a:sym typeface="Times"/>
              </a:rPr>
              <a:t>Since catch performs exception handling and finally performs the cleanup, the best approach is to  use both of them.</a:t>
            </a:r>
            <a:endParaRPr sz="1400" b="0" i="0" u="none" strike="noStrike" cap="none">
              <a:solidFill>
                <a:srgbClr val="000000"/>
              </a:solidFill>
              <a:latin typeface="Arial"/>
              <a:ea typeface="Arial"/>
              <a:cs typeface="Arial"/>
              <a:sym typeface="Arial"/>
            </a:endParaRPr>
          </a:p>
          <a:p>
            <a:pPr marL="312419" marR="0" lvl="0" indent="0" algn="l" rtl="0">
              <a:lnSpc>
                <a:spcPct val="100000"/>
              </a:lnSpc>
              <a:spcBef>
                <a:spcPts val="217"/>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try</a:t>
            </a:r>
            <a:endParaRPr sz="1800" b="0" i="1" u="none" strike="noStrike" cap="none">
              <a:solidFill>
                <a:srgbClr val="00B050"/>
              </a:solidFill>
              <a:latin typeface="Times"/>
              <a:ea typeface="Times"/>
              <a:cs typeface="Times"/>
              <a:sym typeface="Times"/>
            </a:endParaRPr>
          </a:p>
          <a:p>
            <a:pPr marL="354806" marR="0" lvl="0" indent="0" algn="l" rtl="0">
              <a:lnSpc>
                <a:spcPct val="100000"/>
              </a:lnSpc>
              <a:spcBef>
                <a:spcPts val="206"/>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a:p>
            <a:pPr marL="526256" marR="0" lvl="0" indent="0" algn="l" rtl="0">
              <a:lnSpc>
                <a:spcPct val="100000"/>
              </a:lnSpc>
              <a:spcBef>
                <a:spcPts val="206"/>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//statements that may cause an exception</a:t>
            </a:r>
            <a:endParaRPr sz="1800" b="0" i="1" u="none" strike="noStrike" cap="none">
              <a:solidFill>
                <a:srgbClr val="00B050"/>
              </a:solidFill>
              <a:latin typeface="Times"/>
              <a:ea typeface="Times"/>
              <a:cs typeface="Times"/>
              <a:sym typeface="Times"/>
            </a:endParaRPr>
          </a:p>
          <a:p>
            <a:pPr marL="312419" marR="0" lvl="0" indent="0" algn="l" rtl="0">
              <a:lnSpc>
                <a:spcPct val="100000"/>
              </a:lnSpc>
              <a:spcBef>
                <a:spcPts val="217"/>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a:p>
            <a:pPr marL="312419" marR="0" lvl="0" indent="0" algn="l" rtl="0">
              <a:lnSpc>
                <a:spcPct val="100000"/>
              </a:lnSpc>
              <a:spcBef>
                <a:spcPts val="206"/>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catch (…)</a:t>
            </a:r>
            <a:endParaRPr sz="1400" b="0" i="0" u="none" strike="noStrike" cap="none">
              <a:solidFill>
                <a:srgbClr val="000000"/>
              </a:solidFill>
              <a:latin typeface="Arial"/>
              <a:ea typeface="Arial"/>
              <a:cs typeface="Arial"/>
              <a:sym typeface="Arial"/>
            </a:endParaRPr>
          </a:p>
          <a:p>
            <a:pPr marL="354806" marR="0" lvl="0" indent="0" algn="l" rtl="0">
              <a:lnSpc>
                <a:spcPct val="100000"/>
              </a:lnSpc>
              <a:spcBef>
                <a:spcPts val="210"/>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a:p>
            <a:pPr marL="526256" marR="0" lvl="0" indent="0" algn="l" rtl="0">
              <a:lnSpc>
                <a:spcPct val="100000"/>
              </a:lnSpc>
              <a:spcBef>
                <a:spcPts val="214"/>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//error handling code</a:t>
            </a:r>
            <a:endParaRPr sz="1800" b="0" i="1" u="none" strike="noStrike" cap="none">
              <a:solidFill>
                <a:srgbClr val="00B050"/>
              </a:solidFill>
              <a:latin typeface="Times"/>
              <a:ea typeface="Times"/>
              <a:cs typeface="Times"/>
              <a:sym typeface="Times"/>
            </a:endParaRPr>
          </a:p>
          <a:p>
            <a:pPr marL="312419" marR="0" lvl="0" indent="0" algn="l" rtl="0">
              <a:lnSpc>
                <a:spcPct val="100000"/>
              </a:lnSpc>
              <a:spcBef>
                <a:spcPts val="210"/>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a:p>
            <a:pPr marL="312419" marR="0" lvl="0" indent="0" algn="l" rtl="0">
              <a:lnSpc>
                <a:spcPct val="100000"/>
              </a:lnSpc>
              <a:spcBef>
                <a:spcPts val="206"/>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finally</a:t>
            </a:r>
            <a:endParaRPr sz="1800" b="0" i="1" u="none" strike="noStrike" cap="none">
              <a:solidFill>
                <a:srgbClr val="00B050"/>
              </a:solidFill>
              <a:latin typeface="Times"/>
              <a:ea typeface="Times"/>
              <a:cs typeface="Times"/>
              <a:sym typeface="Times"/>
            </a:endParaRPr>
          </a:p>
          <a:p>
            <a:pPr marL="354806" marR="0" lvl="0" indent="0" algn="l" rtl="0">
              <a:lnSpc>
                <a:spcPct val="100000"/>
              </a:lnSpc>
              <a:spcBef>
                <a:spcPts val="217"/>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a:p>
            <a:pPr marL="483869" marR="0" lvl="0" indent="0" algn="l" rtl="0">
              <a:lnSpc>
                <a:spcPct val="100000"/>
              </a:lnSpc>
              <a:spcBef>
                <a:spcPts val="206"/>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//statements to be executed</a:t>
            </a:r>
            <a:endParaRPr sz="1800" b="0" i="1" u="none" strike="noStrike" cap="none">
              <a:solidFill>
                <a:srgbClr val="00B050"/>
              </a:solidFill>
              <a:latin typeface="Times"/>
              <a:ea typeface="Times"/>
              <a:cs typeface="Times"/>
              <a:sym typeface="Times"/>
            </a:endParaRPr>
          </a:p>
          <a:p>
            <a:pPr marL="312419" marR="0" lvl="0" indent="0" algn="l" rtl="0">
              <a:lnSpc>
                <a:spcPct val="100000"/>
              </a:lnSpc>
              <a:spcBef>
                <a:spcPts val="210"/>
              </a:spcBef>
              <a:spcAft>
                <a:spcPts val="0"/>
              </a:spcAft>
              <a:buClr>
                <a:srgbClr val="000000"/>
              </a:buClr>
              <a:buSzPts val="1800"/>
              <a:buFont typeface="Arial"/>
              <a:buNone/>
            </a:pPr>
            <a:r>
              <a:rPr lang="en-US" sz="1800" b="0" i="1" u="none" strike="noStrike" cap="none">
                <a:solidFill>
                  <a:srgbClr val="00B050"/>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p:txBody>
      </p:sp>
      <p:sp>
        <p:nvSpPr>
          <p:cNvPr id="451" name="Google Shape;451;p41"/>
          <p:cNvSpPr txBox="1">
            <a:spLocks noGrp="1"/>
          </p:cNvSpPr>
          <p:nvPr>
            <p:ph type="title"/>
          </p:nvPr>
        </p:nvSpPr>
        <p:spPr>
          <a:xfrm>
            <a:off x="2789491" y="844907"/>
            <a:ext cx="5279853"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Try-catch-finally block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txBox="1"/>
          <p:nvPr/>
        </p:nvSpPr>
        <p:spPr>
          <a:xfrm>
            <a:off x="686753" y="1655544"/>
            <a:ext cx="8255172" cy="1791176"/>
          </a:xfrm>
          <a:prstGeom prst="rect">
            <a:avLst/>
          </a:prstGeom>
          <a:noFill/>
          <a:ln>
            <a:noFill/>
          </a:ln>
        </p:spPr>
        <p:txBody>
          <a:bodyPr spcFirstLastPara="1" wrap="square" lIns="0" tIns="45700" rIns="0" bIns="0" anchor="t" anchorCtr="0">
            <a:spAutoFit/>
          </a:bodyPr>
          <a:lstStyle/>
          <a:p>
            <a:pPr marL="395764" marR="3810" lvl="0" indent="-386715" algn="l" rtl="0">
              <a:lnSpc>
                <a:spcPct val="107857"/>
              </a:lnSpc>
              <a:spcBef>
                <a:spcPts val="0"/>
              </a:spcBef>
              <a:spcAft>
                <a:spcPts val="0"/>
              </a:spcAft>
              <a:buClr>
                <a:srgbClr val="000000"/>
              </a:buClr>
              <a:buSzPts val="2100"/>
              <a:buFont typeface="Arial"/>
              <a:buNone/>
            </a:pPr>
            <a:r>
              <a:rPr lang="en-US" sz="2100" b="0" i="0" u="none" strike="noStrike" cap="none">
                <a:solidFill>
                  <a:srgbClr val="000000"/>
                </a:solidFill>
                <a:latin typeface="Arial"/>
                <a:ea typeface="Arial"/>
                <a:cs typeface="Arial"/>
                <a:sym typeface="Arial"/>
              </a:rPr>
              <a:t>1.	If	exception	occurs	in	try	block’s	body	the  control immediately  transferred(</a:t>
            </a:r>
            <a:r>
              <a:rPr lang="en-US" sz="2100" b="1" i="0" u="none" strike="noStrike" cap="none">
                <a:solidFill>
                  <a:srgbClr val="000000"/>
                </a:solidFill>
                <a:latin typeface="Arial"/>
                <a:ea typeface="Arial"/>
                <a:cs typeface="Arial"/>
                <a:sym typeface="Arial"/>
              </a:rPr>
              <a:t>skipping rest of the statements in try block</a:t>
            </a:r>
            <a:r>
              <a:rPr lang="en-US" sz="2100" b="0" i="0" u="none" strike="noStrike" cap="none">
                <a:solidFill>
                  <a:srgbClr val="000000"/>
                </a:solidFill>
                <a:latin typeface="Arial"/>
                <a:ea typeface="Arial"/>
                <a:cs typeface="Arial"/>
                <a:sym typeface="Arial"/>
              </a:rPr>
              <a:t>) to the catch block. Once catch block	finished execution then </a:t>
            </a:r>
            <a:r>
              <a:rPr lang="en-US" sz="2100" b="1" i="0" u="none" strike="noStrike" cap="none">
                <a:solidFill>
                  <a:srgbClr val="000000"/>
                </a:solidFill>
                <a:latin typeface="Arial"/>
                <a:ea typeface="Arial"/>
                <a:cs typeface="Arial"/>
                <a:sym typeface="Arial"/>
              </a:rPr>
              <a:t>finally block </a:t>
            </a:r>
            <a:r>
              <a:rPr lang="en-US" sz="2100" b="0" i="0" u="none" strike="noStrike" cap="none">
                <a:solidFill>
                  <a:srgbClr val="000000"/>
                </a:solidFill>
                <a:latin typeface="Arial"/>
                <a:ea typeface="Arial"/>
                <a:cs typeface="Arial"/>
                <a:sym typeface="Arial"/>
              </a:rPr>
              <a:t>and after that rest of the program.</a:t>
            </a:r>
            <a:endParaRPr sz="1400" b="0" i="0" u="none" strike="noStrike" cap="none">
              <a:solidFill>
                <a:srgbClr val="000000"/>
              </a:solidFill>
              <a:latin typeface="Arial"/>
              <a:ea typeface="Arial"/>
              <a:cs typeface="Arial"/>
              <a:sym typeface="Arial"/>
            </a:endParaRPr>
          </a:p>
          <a:p>
            <a:pPr marL="395764" marR="3810" lvl="0" indent="-386715" algn="l" rtl="0">
              <a:lnSpc>
                <a:spcPct val="107857"/>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7" name="Google Shape;457;p42"/>
          <p:cNvSpPr txBox="1"/>
          <p:nvPr/>
        </p:nvSpPr>
        <p:spPr>
          <a:xfrm>
            <a:off x="687704" y="3002299"/>
            <a:ext cx="7769543" cy="2534971"/>
          </a:xfrm>
          <a:prstGeom prst="rect">
            <a:avLst/>
          </a:prstGeom>
          <a:noFill/>
          <a:ln>
            <a:noFill/>
          </a:ln>
        </p:spPr>
        <p:txBody>
          <a:bodyPr spcFirstLastPara="1" wrap="square" lIns="0" tIns="73325" rIns="0" bIns="0" anchor="t" anchorCtr="0">
            <a:spAutoFit/>
          </a:bodyPr>
          <a:lstStyle/>
          <a:p>
            <a:pPr marL="395764" marR="4286" lvl="0" indent="-386715" algn="just" rtl="0">
              <a:lnSpc>
                <a:spcPct val="108238"/>
              </a:lnSpc>
              <a:spcBef>
                <a:spcPts val="788"/>
              </a:spcBef>
              <a:spcAft>
                <a:spcPts val="0"/>
              </a:spcAft>
              <a:buClr>
                <a:srgbClr val="000000"/>
              </a:buClr>
              <a:buSzPts val="2100"/>
              <a:buFont typeface="Arial"/>
              <a:buAutoNum type="arabicPeriod" startAt="2"/>
            </a:pPr>
            <a:r>
              <a:rPr lang="en-US" sz="2100" b="0" i="0" u="none" strike="noStrike" cap="none">
                <a:solidFill>
                  <a:srgbClr val="000000"/>
                </a:solidFill>
                <a:latin typeface="Arial"/>
                <a:ea typeface="Arial"/>
                <a:cs typeface="Arial"/>
                <a:sym typeface="Arial"/>
              </a:rPr>
              <a:t>If there is no exception occurred in the code which is present in try  block then first, the try block gets executed completely and then  control gets transferred to finally block (</a:t>
            </a:r>
            <a:r>
              <a:rPr lang="en-US" sz="2100" b="1" i="0" u="none" strike="noStrike" cap="none">
                <a:solidFill>
                  <a:srgbClr val="000000"/>
                </a:solidFill>
                <a:latin typeface="Arial"/>
                <a:ea typeface="Arial"/>
                <a:cs typeface="Arial"/>
                <a:sym typeface="Arial"/>
              </a:rPr>
              <a:t>skipping catch blocks</a:t>
            </a:r>
            <a:r>
              <a:rPr lang="en-US" sz="2100" b="0" i="0" u="none" strike="noStrike" cap="none">
                <a:solidFill>
                  <a:srgbClr val="000000"/>
                </a:solidFill>
                <a:latin typeface="Arial"/>
                <a:ea typeface="Arial"/>
                <a:cs typeface="Arial"/>
                <a:sym typeface="Arial"/>
              </a:rPr>
              <a:t>).</a:t>
            </a:r>
            <a:endParaRPr sz="2100" b="0" i="0" u="none" strike="noStrike" cap="none">
              <a:solidFill>
                <a:srgbClr val="000000"/>
              </a:solidFill>
              <a:latin typeface="Arial"/>
              <a:ea typeface="Arial"/>
              <a:cs typeface="Arial"/>
              <a:sym typeface="Arial"/>
            </a:endParaRPr>
          </a:p>
          <a:p>
            <a:pPr marL="395764" marR="3810" lvl="0" indent="-386715" algn="just" rtl="0">
              <a:lnSpc>
                <a:spcPct val="90000"/>
              </a:lnSpc>
              <a:spcBef>
                <a:spcPts val="705"/>
              </a:spcBef>
              <a:spcAft>
                <a:spcPts val="0"/>
              </a:spcAft>
              <a:buClr>
                <a:srgbClr val="000000"/>
              </a:buClr>
              <a:buSzPts val="2100"/>
              <a:buFont typeface="Arial"/>
              <a:buAutoNum type="arabicPeriod" startAt="2"/>
            </a:pPr>
            <a:r>
              <a:rPr lang="en-US" sz="2100" b="0" i="0" u="none" strike="noStrike" cap="none">
                <a:solidFill>
                  <a:srgbClr val="000000"/>
                </a:solidFill>
                <a:latin typeface="Arial"/>
                <a:ea typeface="Arial"/>
                <a:cs typeface="Arial"/>
                <a:sym typeface="Arial"/>
              </a:rPr>
              <a:t>If a </a:t>
            </a:r>
            <a:r>
              <a:rPr lang="en-US" sz="2100" b="1" i="0" u="none" strike="noStrike" cap="none">
                <a:solidFill>
                  <a:srgbClr val="000000"/>
                </a:solidFill>
                <a:latin typeface="Arial"/>
                <a:ea typeface="Arial"/>
                <a:cs typeface="Arial"/>
                <a:sym typeface="Arial"/>
              </a:rPr>
              <a:t>return statement </a:t>
            </a:r>
            <a:r>
              <a:rPr lang="en-US" sz="2100" b="0" i="0" u="none" strike="noStrike" cap="none">
                <a:solidFill>
                  <a:srgbClr val="000000"/>
                </a:solidFill>
                <a:latin typeface="Arial"/>
                <a:ea typeface="Arial"/>
                <a:cs typeface="Arial"/>
                <a:sym typeface="Arial"/>
              </a:rPr>
              <a:t>is encountered either in try or catch block. In  this case </a:t>
            </a:r>
            <a:r>
              <a:rPr lang="en-US" sz="2100" b="1" i="0" u="none" strike="noStrike" cap="none">
                <a:solidFill>
                  <a:srgbClr val="000000"/>
                </a:solidFill>
                <a:latin typeface="Arial"/>
                <a:ea typeface="Arial"/>
                <a:cs typeface="Arial"/>
                <a:sym typeface="Arial"/>
              </a:rPr>
              <a:t>finally block runs</a:t>
            </a:r>
            <a:r>
              <a:rPr lang="en-US" sz="2100" b="0" i="0" u="none" strike="noStrike" cap="none">
                <a:solidFill>
                  <a:srgbClr val="000000"/>
                </a:solidFill>
                <a:latin typeface="Arial"/>
                <a:ea typeface="Arial"/>
                <a:cs typeface="Arial"/>
                <a:sym typeface="Arial"/>
              </a:rPr>
              <a:t>. Control first jumps to finally and then it  comes back to </a:t>
            </a:r>
            <a:r>
              <a:rPr lang="en-US" sz="2100" b="1" i="0" u="none" strike="noStrike" cap="none">
                <a:solidFill>
                  <a:srgbClr val="000000"/>
                </a:solidFill>
                <a:latin typeface="Arial"/>
                <a:ea typeface="Arial"/>
                <a:cs typeface="Arial"/>
                <a:sym typeface="Arial"/>
              </a:rPr>
              <a:t>return statement.</a:t>
            </a:r>
            <a:endParaRPr sz="2100" b="0" i="0" u="none" strike="noStrike" cap="none">
              <a:solidFill>
                <a:srgbClr val="000000"/>
              </a:solidFill>
              <a:latin typeface="Arial"/>
              <a:ea typeface="Arial"/>
              <a:cs typeface="Arial"/>
              <a:sym typeface="Arial"/>
            </a:endParaRPr>
          </a:p>
        </p:txBody>
      </p:sp>
      <p:sp>
        <p:nvSpPr>
          <p:cNvPr id="458" name="Google Shape;458;p42"/>
          <p:cNvSpPr txBox="1">
            <a:spLocks noGrp="1"/>
          </p:cNvSpPr>
          <p:nvPr>
            <p:ph type="title"/>
          </p:nvPr>
        </p:nvSpPr>
        <p:spPr>
          <a:xfrm>
            <a:off x="1419892" y="844907"/>
            <a:ext cx="7149073"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Flow of control in try-catch-finally block</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3"/>
          <p:cNvSpPr txBox="1"/>
          <p:nvPr/>
        </p:nvSpPr>
        <p:spPr>
          <a:xfrm>
            <a:off x="688419" y="1802914"/>
            <a:ext cx="7767161" cy="3468365"/>
          </a:xfrm>
          <a:prstGeom prst="rect">
            <a:avLst/>
          </a:prstGeom>
          <a:noFill/>
          <a:ln>
            <a:noFill/>
          </a:ln>
        </p:spPr>
        <p:txBody>
          <a:bodyPr spcFirstLastPara="1" wrap="square" lIns="0" tIns="45700" rIns="0" bIns="0" anchor="t" anchorCtr="0">
            <a:spAutoFit/>
          </a:bodyPr>
          <a:lstStyle/>
          <a:p>
            <a:pPr marL="180975" marR="3810" lvl="0" indent="-171926" algn="l" rtl="0">
              <a:lnSpc>
                <a:spcPct val="107857"/>
              </a:lnSpc>
              <a:spcBef>
                <a:spcPts val="0"/>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The	</a:t>
            </a:r>
            <a:r>
              <a:rPr lang="en-US" sz="2100" b="0" i="1" u="none" strike="noStrike" cap="none">
                <a:solidFill>
                  <a:srgbClr val="000000"/>
                </a:solidFill>
                <a:latin typeface="Arial"/>
                <a:ea typeface="Arial"/>
                <a:cs typeface="Arial"/>
                <a:sym typeface="Arial"/>
              </a:rPr>
              <a:t>throw</a:t>
            </a:r>
            <a:r>
              <a:rPr lang="en-US" sz="2100" b="0" i="0" u="none" strike="noStrike" cap="none">
                <a:solidFill>
                  <a:srgbClr val="000000"/>
                </a:solidFill>
                <a:latin typeface="Arial"/>
                <a:ea typeface="Arial"/>
                <a:cs typeface="Arial"/>
                <a:sym typeface="Arial"/>
              </a:rPr>
              <a:t>	keyword in Java is used to explicitly	throw	an exception  from a method or any block of code.</a:t>
            </a:r>
            <a:endParaRPr sz="2100" b="0" i="0" u="none" strike="noStrike" cap="none">
              <a:solidFill>
                <a:srgbClr val="000000"/>
              </a:solidFill>
              <a:latin typeface="Arial"/>
              <a:ea typeface="Arial"/>
              <a:cs typeface="Arial"/>
              <a:sym typeface="Arial"/>
            </a:endParaRPr>
          </a:p>
          <a:p>
            <a:pPr marL="180975" marR="3810" lvl="0" indent="-171926" algn="l" rtl="0">
              <a:lnSpc>
                <a:spcPct val="107857"/>
              </a:lnSpc>
              <a:spcBef>
                <a:spcPts val="761"/>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We can throw	 either	</a:t>
            </a:r>
            <a:r>
              <a:rPr lang="en-US" sz="2100" b="0" i="0" u="sng" strike="noStrike" cap="none">
                <a:solidFill>
                  <a:srgbClr val="000000"/>
                </a:solidFill>
                <a:latin typeface="Arial"/>
                <a:ea typeface="Arial"/>
                <a:cs typeface="Arial"/>
                <a:sym typeface="Arial"/>
              </a:rPr>
              <a:t>checked or unchecked	exceptions</a:t>
            </a:r>
            <a:r>
              <a:rPr lang="en-US" sz="2100" b="0" i="0" u="none" strike="noStrike" cap="none">
                <a:solidFill>
                  <a:srgbClr val="000000"/>
                </a:solidFill>
                <a:latin typeface="Arial"/>
                <a:ea typeface="Arial"/>
                <a:cs typeface="Arial"/>
                <a:sym typeface="Arial"/>
              </a:rPr>
              <a:t>. The throw keyword is mainly used to throw custom exceptions.</a:t>
            </a:r>
            <a:endParaRPr sz="2100" b="0" i="0" u="none" strike="noStrike" cap="none">
              <a:solidFill>
                <a:srgbClr val="000000"/>
              </a:solidFill>
              <a:latin typeface="Arial"/>
              <a:ea typeface="Arial"/>
              <a:cs typeface="Arial"/>
              <a:sym typeface="Arial"/>
            </a:endParaRPr>
          </a:p>
          <a:p>
            <a:pPr marL="0" marR="0" lvl="0" indent="0" algn="l" rtl="0">
              <a:lnSpc>
                <a:spcPct val="100000"/>
              </a:lnSpc>
              <a:spcBef>
                <a:spcPts val="4"/>
              </a:spcBef>
              <a:spcAft>
                <a:spcPts val="0"/>
              </a:spcAft>
              <a:buClr>
                <a:srgbClr val="000000"/>
              </a:buClr>
              <a:buSzPts val="2850"/>
              <a:buFont typeface="Arial"/>
              <a:buNone/>
            </a:pPr>
            <a:endParaRPr sz="2850" b="0" i="0" u="none" strike="noStrike" cap="none">
              <a:solidFill>
                <a:srgbClr val="000000"/>
              </a:solidFill>
              <a:latin typeface="Arial"/>
              <a:ea typeface="Arial"/>
              <a:cs typeface="Arial"/>
              <a:sym typeface="Arial"/>
            </a:endParaRPr>
          </a:p>
          <a:p>
            <a:pPr marL="180975" marR="0" lvl="0" indent="-171926" algn="l" rtl="0">
              <a:lnSpc>
                <a:spcPct val="100000"/>
              </a:lnSpc>
              <a:spcBef>
                <a:spcPts val="0"/>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Syntax:</a:t>
            </a:r>
            <a:endParaRPr sz="2100" b="0" i="0" u="none" strike="noStrike" cap="none">
              <a:solidFill>
                <a:srgbClr val="000000"/>
              </a:solidFill>
              <a:latin typeface="Arial"/>
              <a:ea typeface="Arial"/>
              <a:cs typeface="Arial"/>
              <a:sym typeface="Arial"/>
            </a:endParaRPr>
          </a:p>
          <a:p>
            <a:pPr marL="434816" marR="0" lvl="0" indent="0" algn="l" rtl="0">
              <a:lnSpc>
                <a:spcPct val="100000"/>
              </a:lnSpc>
              <a:spcBef>
                <a:spcPts val="506"/>
              </a:spcBef>
              <a:spcAft>
                <a:spcPts val="0"/>
              </a:spcAft>
              <a:buClr>
                <a:srgbClr val="000000"/>
              </a:buClr>
              <a:buSzPts val="2100"/>
              <a:buFont typeface="Arial"/>
              <a:buNone/>
            </a:pPr>
            <a:r>
              <a:rPr lang="en-US" sz="2100" b="0" i="0" u="none" strike="noStrike" cap="none">
                <a:solidFill>
                  <a:srgbClr val="000000"/>
                </a:solidFill>
                <a:latin typeface="Arial"/>
                <a:ea typeface="Arial"/>
                <a:cs typeface="Arial"/>
                <a:sym typeface="Arial"/>
              </a:rPr>
              <a:t>throw Instance</a:t>
            </a:r>
            <a:endParaRPr sz="2100" b="0" i="0" u="none" strike="noStrike" cap="none">
              <a:solidFill>
                <a:srgbClr val="000000"/>
              </a:solidFill>
              <a:latin typeface="Arial"/>
              <a:ea typeface="Arial"/>
              <a:cs typeface="Arial"/>
              <a:sym typeface="Arial"/>
            </a:endParaRPr>
          </a:p>
          <a:p>
            <a:pPr marL="180975" marR="0" lvl="0" indent="-171926" algn="l" rtl="0">
              <a:lnSpc>
                <a:spcPct val="100000"/>
              </a:lnSpc>
              <a:spcBef>
                <a:spcPts val="495"/>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Example:</a:t>
            </a:r>
            <a:endParaRPr sz="2100" b="0" i="0" u="none" strike="noStrike" cap="none">
              <a:solidFill>
                <a:srgbClr val="000000"/>
              </a:solidFill>
              <a:latin typeface="Arial"/>
              <a:ea typeface="Arial"/>
              <a:cs typeface="Arial"/>
              <a:sym typeface="Arial"/>
            </a:endParaRPr>
          </a:p>
          <a:p>
            <a:pPr marL="495300" marR="0" lvl="0" indent="0" algn="l" rtl="0">
              <a:lnSpc>
                <a:spcPct val="100000"/>
              </a:lnSpc>
              <a:spcBef>
                <a:spcPts val="495"/>
              </a:spcBef>
              <a:spcAft>
                <a:spcPts val="0"/>
              </a:spcAft>
              <a:buClr>
                <a:srgbClr val="000000"/>
              </a:buClr>
              <a:buSzPts val="2100"/>
              <a:buFont typeface="Arial"/>
              <a:buNone/>
            </a:pPr>
            <a:r>
              <a:rPr lang="en-US" sz="2100" b="0" i="0" u="none" strike="noStrike" cap="none">
                <a:solidFill>
                  <a:srgbClr val="000000"/>
                </a:solidFill>
                <a:latin typeface="Arial"/>
                <a:ea typeface="Arial"/>
                <a:cs typeface="Arial"/>
                <a:sym typeface="Arial"/>
              </a:rPr>
              <a:t>throw new ArithmeticException("/ by zero");</a:t>
            </a:r>
            <a:endParaRPr sz="2100" b="0" i="0" u="none" strike="noStrike" cap="none">
              <a:solidFill>
                <a:srgbClr val="000000"/>
              </a:solidFill>
              <a:latin typeface="Arial"/>
              <a:ea typeface="Arial"/>
              <a:cs typeface="Arial"/>
              <a:sym typeface="Arial"/>
            </a:endParaRPr>
          </a:p>
        </p:txBody>
      </p:sp>
      <p:sp>
        <p:nvSpPr>
          <p:cNvPr id="464" name="Google Shape;464;p43"/>
          <p:cNvSpPr txBox="1">
            <a:spLocks noGrp="1"/>
          </p:cNvSpPr>
          <p:nvPr>
            <p:ph type="title"/>
          </p:nvPr>
        </p:nvSpPr>
        <p:spPr>
          <a:xfrm>
            <a:off x="3486721" y="844907"/>
            <a:ext cx="4045295"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Throw in Java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4"/>
          <p:cNvSpPr txBox="1"/>
          <p:nvPr/>
        </p:nvSpPr>
        <p:spPr>
          <a:xfrm>
            <a:off x="687705" y="2202370"/>
            <a:ext cx="7769066" cy="2589748"/>
          </a:xfrm>
          <a:prstGeom prst="rect">
            <a:avLst/>
          </a:prstGeom>
          <a:noFill/>
          <a:ln>
            <a:noFill/>
          </a:ln>
        </p:spPr>
        <p:txBody>
          <a:bodyPr spcFirstLastPara="1" wrap="square" lIns="0" tIns="40950" rIns="0" bIns="0" anchor="t" anchorCtr="0">
            <a:spAutoFit/>
          </a:bodyPr>
          <a:lstStyle/>
          <a:p>
            <a:pPr marL="180975" marR="3810" lvl="0" indent="-171926" algn="just" rtl="0">
              <a:lnSpc>
                <a:spcPct val="90000"/>
              </a:lnSpc>
              <a:spcBef>
                <a:spcPts val="0"/>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The flow of execution of the program stops immediately after the  throw statement is executed and the nearest enclosing </a:t>
            </a:r>
            <a:r>
              <a:rPr lang="en-US" sz="2100" b="1" i="0" u="none" strike="noStrike" cap="none">
                <a:solidFill>
                  <a:srgbClr val="000000"/>
                </a:solidFill>
                <a:latin typeface="Arial"/>
                <a:ea typeface="Arial"/>
                <a:cs typeface="Arial"/>
                <a:sym typeface="Arial"/>
              </a:rPr>
              <a:t>try </a:t>
            </a:r>
            <a:r>
              <a:rPr lang="en-US" sz="2100" b="0" i="0" u="none" strike="noStrike" cap="none">
                <a:solidFill>
                  <a:srgbClr val="000000"/>
                </a:solidFill>
                <a:latin typeface="Arial"/>
                <a:ea typeface="Arial"/>
                <a:cs typeface="Arial"/>
                <a:sym typeface="Arial"/>
              </a:rPr>
              <a:t>block is  checked to see if it has a </a:t>
            </a:r>
            <a:r>
              <a:rPr lang="en-US" sz="2100" b="1" i="0" u="none" strike="noStrike" cap="none">
                <a:solidFill>
                  <a:srgbClr val="000000"/>
                </a:solidFill>
                <a:latin typeface="Arial"/>
                <a:ea typeface="Arial"/>
                <a:cs typeface="Arial"/>
                <a:sym typeface="Arial"/>
              </a:rPr>
              <a:t>catch </a:t>
            </a:r>
            <a:r>
              <a:rPr lang="en-US" sz="2100" b="0" i="0" u="none" strike="noStrike" cap="none">
                <a:solidFill>
                  <a:srgbClr val="000000"/>
                </a:solidFill>
                <a:latin typeface="Arial"/>
                <a:ea typeface="Arial"/>
                <a:cs typeface="Arial"/>
                <a:sym typeface="Arial"/>
              </a:rPr>
              <a:t>statement that matches the type of  exception.</a:t>
            </a:r>
            <a:endParaRPr sz="2100" b="0" i="0" u="none" strike="noStrike" cap="none">
              <a:solidFill>
                <a:srgbClr val="000000"/>
              </a:solidFill>
              <a:latin typeface="Arial"/>
              <a:ea typeface="Arial"/>
              <a:cs typeface="Arial"/>
              <a:sym typeface="Arial"/>
            </a:endParaRPr>
          </a:p>
          <a:p>
            <a:pPr marL="180975" marR="6191" lvl="0" indent="-171926" algn="just" rtl="0">
              <a:lnSpc>
                <a:spcPct val="107857"/>
              </a:lnSpc>
              <a:spcBef>
                <a:spcPts val="791"/>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If it finds a match, control is transferred to that statement otherwise  next enclosing </a:t>
            </a:r>
            <a:r>
              <a:rPr lang="en-US" sz="2100" b="1" i="0" u="none" strike="noStrike" cap="none">
                <a:solidFill>
                  <a:srgbClr val="000000"/>
                </a:solidFill>
                <a:latin typeface="Arial"/>
                <a:ea typeface="Arial"/>
                <a:cs typeface="Arial"/>
                <a:sym typeface="Arial"/>
              </a:rPr>
              <a:t>try </a:t>
            </a:r>
            <a:r>
              <a:rPr lang="en-US" sz="2100" b="0" i="0" u="none" strike="noStrike" cap="none">
                <a:solidFill>
                  <a:srgbClr val="000000"/>
                </a:solidFill>
                <a:latin typeface="Arial"/>
                <a:ea typeface="Arial"/>
                <a:cs typeface="Arial"/>
                <a:sym typeface="Arial"/>
              </a:rPr>
              <a:t>block is checked and so on.</a:t>
            </a:r>
            <a:endParaRPr sz="2100" b="0" i="0" u="none" strike="noStrike" cap="none">
              <a:solidFill>
                <a:srgbClr val="000000"/>
              </a:solidFill>
              <a:latin typeface="Arial"/>
              <a:ea typeface="Arial"/>
              <a:cs typeface="Arial"/>
              <a:sym typeface="Arial"/>
            </a:endParaRPr>
          </a:p>
          <a:p>
            <a:pPr marL="180975" marR="5239" lvl="0" indent="-171926" algn="just" rtl="0">
              <a:lnSpc>
                <a:spcPct val="107857"/>
              </a:lnSpc>
              <a:spcBef>
                <a:spcPts val="758"/>
              </a:spcBef>
              <a:spcAft>
                <a:spcPts val="0"/>
              </a:spcAft>
              <a:buClr>
                <a:srgbClr val="000000"/>
              </a:buClr>
              <a:buSzPts val="2100"/>
              <a:buFont typeface="Arial"/>
              <a:buChar char="•"/>
            </a:pPr>
            <a:r>
              <a:rPr lang="en-US" sz="2100" b="0" i="0" u="none" strike="noStrike" cap="none">
                <a:solidFill>
                  <a:srgbClr val="000000"/>
                </a:solidFill>
                <a:latin typeface="Arial"/>
                <a:ea typeface="Arial"/>
                <a:cs typeface="Arial"/>
                <a:sym typeface="Arial"/>
              </a:rPr>
              <a:t>If no matching </a:t>
            </a:r>
            <a:r>
              <a:rPr lang="en-US" sz="2100" b="1" i="0" u="none" strike="noStrike" cap="none">
                <a:solidFill>
                  <a:srgbClr val="000000"/>
                </a:solidFill>
                <a:latin typeface="Arial"/>
                <a:ea typeface="Arial"/>
                <a:cs typeface="Arial"/>
                <a:sym typeface="Arial"/>
              </a:rPr>
              <a:t>catch </a:t>
            </a:r>
            <a:r>
              <a:rPr lang="en-US" sz="2100" b="0" i="0" u="none" strike="noStrike" cap="none">
                <a:solidFill>
                  <a:srgbClr val="000000"/>
                </a:solidFill>
                <a:latin typeface="Arial"/>
                <a:ea typeface="Arial"/>
                <a:cs typeface="Arial"/>
                <a:sym typeface="Arial"/>
              </a:rPr>
              <a:t>is found then the default exception handler will  halt the program.</a:t>
            </a:r>
            <a:endParaRPr sz="2100" b="0" i="0" u="none" strike="noStrike" cap="none">
              <a:solidFill>
                <a:srgbClr val="000000"/>
              </a:solidFill>
              <a:latin typeface="Arial"/>
              <a:ea typeface="Arial"/>
              <a:cs typeface="Arial"/>
              <a:sym typeface="Arial"/>
            </a:endParaRPr>
          </a:p>
        </p:txBody>
      </p:sp>
      <p:sp>
        <p:nvSpPr>
          <p:cNvPr id="470" name="Google Shape;470;p44"/>
          <p:cNvSpPr txBox="1">
            <a:spLocks noGrp="1"/>
          </p:cNvSpPr>
          <p:nvPr>
            <p:ph type="title"/>
          </p:nvPr>
        </p:nvSpPr>
        <p:spPr>
          <a:xfrm>
            <a:off x="3486721" y="844907"/>
            <a:ext cx="3715357"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Throw in Java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5"/>
          <p:cNvSpPr txBox="1">
            <a:spLocks noGrp="1"/>
          </p:cNvSpPr>
          <p:nvPr>
            <p:ph type="title"/>
          </p:nvPr>
        </p:nvSpPr>
        <p:spPr>
          <a:xfrm>
            <a:off x="2355504" y="590383"/>
            <a:ext cx="5506450"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Throwing unchecked Exception  </a:t>
            </a:r>
            <a:endParaRPr/>
          </a:p>
        </p:txBody>
      </p:sp>
      <p:sp>
        <p:nvSpPr>
          <p:cNvPr id="476" name="Google Shape;476;p45"/>
          <p:cNvSpPr txBox="1"/>
          <p:nvPr/>
        </p:nvSpPr>
        <p:spPr>
          <a:xfrm>
            <a:off x="7513163" y="2667786"/>
            <a:ext cx="78242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 2</a:t>
            </a:r>
            <a:endParaRPr sz="1400" b="0" i="0" u="none" strike="noStrike" cap="none">
              <a:solidFill>
                <a:srgbClr val="000000"/>
              </a:solidFill>
              <a:latin typeface="Arial"/>
              <a:ea typeface="Arial"/>
              <a:cs typeface="Arial"/>
              <a:sym typeface="Arial"/>
            </a:endParaRPr>
          </a:p>
        </p:txBody>
      </p:sp>
      <p:sp>
        <p:nvSpPr>
          <p:cNvPr id="477" name="Google Shape;477;p45"/>
          <p:cNvSpPr txBox="1"/>
          <p:nvPr/>
        </p:nvSpPr>
        <p:spPr>
          <a:xfrm>
            <a:off x="848412" y="1743302"/>
            <a:ext cx="6155703"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public class test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public static void check(int 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if (age&lt;18)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throw new ArithmeticException("not eligible to vote");}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System.out.println("Person is eligible to vote");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public static void main(String args[])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check(12);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System.out.println("rest of the code");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6"/>
          <p:cNvSpPr txBox="1">
            <a:spLocks noGrp="1"/>
          </p:cNvSpPr>
          <p:nvPr>
            <p:ph type="body" idx="1"/>
          </p:nvPr>
        </p:nvSpPr>
        <p:spPr>
          <a:xfrm>
            <a:off x="342902" y="2057405"/>
            <a:ext cx="8669123" cy="2367315"/>
          </a:xfrm>
          <a:prstGeom prst="rect">
            <a:avLst/>
          </a:prstGeom>
          <a:noFill/>
          <a:ln>
            <a:noFill/>
          </a:ln>
        </p:spPr>
        <p:txBody>
          <a:bodyPr spcFirstLastPara="1" wrap="square" lIns="0" tIns="45700" rIns="0" bIns="0" anchor="t" anchorCtr="0">
            <a:spAutoFit/>
          </a:bodyPr>
          <a:lstStyle/>
          <a:p>
            <a:pPr marL="180975" marR="4763" lvl="0" indent="-171926" algn="just" rtl="0">
              <a:lnSpc>
                <a:spcPct val="94375"/>
              </a:lnSpc>
              <a:spcBef>
                <a:spcPts val="360"/>
              </a:spcBef>
              <a:spcAft>
                <a:spcPts val="0"/>
              </a:spcAft>
              <a:buSzPts val="1800"/>
              <a:buChar char="•"/>
            </a:pPr>
            <a:r>
              <a:rPr lang="en-US"/>
              <a:t>The throws keyword in Java is used to declare exceptions that can  occur during the execution of a program.</a:t>
            </a:r>
            <a:endParaRPr/>
          </a:p>
          <a:p>
            <a:pPr marL="180975" marR="3810" lvl="0" indent="-171926" algn="just" rtl="0">
              <a:lnSpc>
                <a:spcPct val="94375"/>
              </a:lnSpc>
              <a:spcBef>
                <a:spcPts val="761"/>
              </a:spcBef>
              <a:spcAft>
                <a:spcPts val="0"/>
              </a:spcAft>
              <a:buSzPts val="1800"/>
              <a:buChar char="•"/>
            </a:pPr>
            <a:r>
              <a:rPr lang="en-US"/>
              <a:t>For any method that can throw exceptions, it is mandatory to use the  throws keyword to list the exceptions that can be thrown.</a:t>
            </a:r>
            <a:endParaRPr/>
          </a:p>
          <a:p>
            <a:pPr marL="180975" marR="3810" lvl="0" indent="-171926" algn="just" rtl="0">
              <a:lnSpc>
                <a:spcPct val="94708"/>
              </a:lnSpc>
              <a:spcBef>
                <a:spcPts val="750"/>
              </a:spcBef>
              <a:spcAft>
                <a:spcPts val="0"/>
              </a:spcAft>
              <a:buSzPts val="1800"/>
              <a:buChar char="•"/>
            </a:pPr>
            <a:r>
              <a:rPr lang="en-US"/>
              <a:t>The throws keyword provides information about the exceptions to the  programmer as well as to the caller of the method that throws the  exceptions.</a:t>
            </a:r>
            <a:endParaRPr/>
          </a:p>
        </p:txBody>
      </p:sp>
      <p:sp>
        <p:nvSpPr>
          <p:cNvPr id="483" name="Google Shape;483;p46"/>
          <p:cNvSpPr txBox="1">
            <a:spLocks noGrp="1"/>
          </p:cNvSpPr>
          <p:nvPr>
            <p:ph type="title"/>
          </p:nvPr>
        </p:nvSpPr>
        <p:spPr>
          <a:xfrm>
            <a:off x="3410139" y="844907"/>
            <a:ext cx="4404681"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Throws in Java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7"/>
          <p:cNvSpPr txBox="1">
            <a:spLocks noGrp="1"/>
          </p:cNvSpPr>
          <p:nvPr>
            <p:ph type="title"/>
          </p:nvPr>
        </p:nvSpPr>
        <p:spPr>
          <a:xfrm>
            <a:off x="3410139" y="844907"/>
            <a:ext cx="4404681"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Throws in Java</a:t>
            </a:r>
            <a:endParaRPr/>
          </a:p>
        </p:txBody>
      </p:sp>
      <p:sp>
        <p:nvSpPr>
          <p:cNvPr id="489" name="Google Shape;489;p47"/>
          <p:cNvSpPr txBox="1">
            <a:spLocks noGrp="1"/>
          </p:cNvSpPr>
          <p:nvPr>
            <p:ph type="body" idx="1"/>
          </p:nvPr>
        </p:nvSpPr>
        <p:spPr>
          <a:xfrm>
            <a:off x="457202" y="1600206"/>
            <a:ext cx="7041701" cy="4525963"/>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Clr>
                <a:schemeClr val="dk1"/>
              </a:buClr>
              <a:buSzPts val="1800"/>
              <a:buNone/>
            </a:pPr>
            <a:endParaRPr/>
          </a:p>
        </p:txBody>
      </p:sp>
      <p:sp>
        <p:nvSpPr>
          <p:cNvPr id="490" name="Google Shape;490;p47"/>
          <p:cNvSpPr txBox="1"/>
          <p:nvPr/>
        </p:nvSpPr>
        <p:spPr>
          <a:xfrm>
            <a:off x="7852407" y="3271101"/>
            <a:ext cx="12444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 3</a:t>
            </a:r>
            <a:endParaRPr sz="1400" b="0" i="0" u="none" strike="noStrike" cap="none">
              <a:solidFill>
                <a:srgbClr val="000000"/>
              </a:solidFill>
              <a:latin typeface="Arial"/>
              <a:ea typeface="Arial"/>
              <a:cs typeface="Arial"/>
              <a:sym typeface="Arial"/>
            </a:endParaRPr>
          </a:p>
        </p:txBody>
      </p:sp>
      <p:sp>
        <p:nvSpPr>
          <p:cNvPr id="491" name="Google Shape;491;p47"/>
          <p:cNvSpPr txBox="1"/>
          <p:nvPr/>
        </p:nvSpPr>
        <p:spPr>
          <a:xfrm>
            <a:off x="564424" y="2258219"/>
            <a:ext cx="6863897"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public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class</a:t>
            </a:r>
            <a:r>
              <a:rPr lang="en-US" sz="1400" b="1" i="0" u="none" strike="noStrike" cap="none">
                <a:solidFill>
                  <a:srgbClr val="000000"/>
                </a:solidFill>
                <a:latin typeface="Courier New"/>
                <a:ea typeface="Courier New"/>
                <a:cs typeface="Courier New"/>
                <a:sym typeface="Courier New"/>
              </a:rPr>
              <a:t> 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public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static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void</a:t>
            </a:r>
            <a:r>
              <a:rPr lang="en-US" sz="1400" b="1" i="0" u="none" strike="noStrike" cap="none">
                <a:solidFill>
                  <a:srgbClr val="000000"/>
                </a:solidFill>
                <a:latin typeface="Courier New"/>
                <a:ea typeface="Courier New"/>
                <a:cs typeface="Courier New"/>
                <a:sym typeface="Courier New"/>
              </a:rPr>
              <a:t> checkage(</a:t>
            </a:r>
            <a:r>
              <a:rPr lang="en-US" sz="1400" b="1" i="0" u="none" strike="noStrike" cap="none">
                <a:solidFill>
                  <a:srgbClr val="7F0055"/>
                </a:solidFill>
                <a:latin typeface="Courier New"/>
                <a:ea typeface="Courier New"/>
                <a:cs typeface="Courier New"/>
                <a:sym typeface="Courier New"/>
              </a:rPr>
              <a:t>int</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6A3E3E"/>
                </a:solidFill>
                <a:latin typeface="Courier New"/>
                <a:ea typeface="Courier New"/>
                <a:cs typeface="Courier New"/>
                <a:sym typeface="Courier New"/>
              </a:rPr>
              <a:t>age</a:t>
            </a:r>
            <a:r>
              <a:rPr lang="en-US" sz="1400" b="1" i="0" u="none" strike="noStrike" cap="none">
                <a:solidFill>
                  <a:srgbClr val="000000"/>
                </a:solidFill>
                <a:latin typeface="Courier New"/>
                <a:ea typeface="Courier New"/>
                <a:cs typeface="Courier New"/>
                <a:sym typeface="Courier New"/>
              </a:rPr>
              <a:t>) </a:t>
            </a:r>
            <a:r>
              <a:rPr lang="en-US" sz="1400" b="1" i="0" u="sng" strike="noStrike" cap="none">
                <a:solidFill>
                  <a:srgbClr val="FF0000"/>
                </a:solidFill>
                <a:latin typeface="Courier New"/>
                <a:ea typeface="Courier New"/>
                <a:cs typeface="Courier New"/>
                <a:sym typeface="Courier New"/>
              </a:rPr>
              <a:t>throws ArithmeticException</a:t>
            </a:r>
            <a:r>
              <a:rPr lang="en-US" sz="1400" b="1"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if</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6A3E3E"/>
                </a:solidFill>
                <a:latin typeface="Courier New"/>
                <a:ea typeface="Courier New"/>
                <a:cs typeface="Courier New"/>
                <a:sym typeface="Courier New"/>
              </a:rPr>
              <a:t>age</a:t>
            </a:r>
            <a:r>
              <a:rPr lang="en-US" sz="1400" b="1" i="0" u="none" strike="noStrike" cap="none">
                <a:solidFill>
                  <a:srgbClr val="000000"/>
                </a:solidFill>
                <a:latin typeface="Courier New"/>
                <a:ea typeface="Courier New"/>
                <a:cs typeface="Courier New"/>
                <a:sym typeface="Courier New"/>
              </a:rPr>
              <a:t>&lt;18)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throw</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new</a:t>
            </a:r>
            <a:r>
              <a:rPr lang="en-US" sz="1400" b="1" i="0" u="none" strike="noStrike" cap="none">
                <a:solidFill>
                  <a:srgbClr val="000000"/>
                </a:solidFill>
                <a:latin typeface="Courier New"/>
                <a:ea typeface="Courier New"/>
                <a:cs typeface="Courier New"/>
                <a:sym typeface="Courier New"/>
              </a:rPr>
              <a:t> ArithmeticException(</a:t>
            </a:r>
            <a:r>
              <a:rPr lang="en-US" sz="1400" b="1" i="0" u="none" strike="noStrike" cap="none">
                <a:solidFill>
                  <a:srgbClr val="2A00FF"/>
                </a:solidFill>
                <a:latin typeface="Courier New"/>
                <a:ea typeface="Courier New"/>
                <a:cs typeface="Courier New"/>
                <a:sym typeface="Courier New"/>
              </a:rPr>
              <a:t>" not eligible to vote"</a:t>
            </a:r>
            <a:r>
              <a:rPr lang="en-US" sz="1400" b="1"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 System.</a:t>
            </a:r>
            <a:r>
              <a:rPr lang="en-US" sz="1400" b="1" i="1" u="none" strike="noStrike" cap="none">
                <a:solidFill>
                  <a:srgbClr val="0000C0"/>
                </a:solidFill>
                <a:latin typeface="Courier New"/>
                <a:ea typeface="Courier New"/>
                <a:cs typeface="Courier New"/>
                <a:sym typeface="Courier New"/>
              </a:rPr>
              <a:t>out</a:t>
            </a:r>
            <a:r>
              <a:rPr lang="en-US" sz="1400" b="1" i="1" u="none" strike="noStrike" cap="none">
                <a:solidFill>
                  <a:srgbClr val="000000"/>
                </a:solidFill>
                <a:latin typeface="Courier New"/>
                <a:ea typeface="Courier New"/>
                <a:cs typeface="Courier New"/>
                <a:sym typeface="Courier New"/>
              </a:rPr>
              <a:t>.println(</a:t>
            </a:r>
            <a:r>
              <a:rPr lang="en-US" sz="1400" b="1" i="1" u="none" strike="noStrike" cap="none">
                <a:solidFill>
                  <a:srgbClr val="2A00FF"/>
                </a:solidFill>
                <a:latin typeface="Courier New"/>
                <a:ea typeface="Courier New"/>
                <a:cs typeface="Courier New"/>
                <a:sym typeface="Courier New"/>
              </a:rPr>
              <a:t>"Person is eligible to vote"</a:t>
            </a:r>
            <a:r>
              <a:rPr lang="en-US" sz="1400" b="1" i="1" u="none" strike="noStrike" cap="none">
                <a:solidFill>
                  <a:srgbClr val="000000"/>
                </a:solidFill>
                <a:latin typeface="Courier New"/>
                <a:ea typeface="Courier New"/>
                <a:cs typeface="Courier New"/>
                <a:sym typeface="Courier New"/>
              </a:rPr>
              <a:t>);</a:t>
            </a: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7F0055"/>
                </a:solidFill>
                <a:latin typeface="Courier New"/>
                <a:ea typeface="Courier New"/>
                <a:cs typeface="Courier New"/>
                <a:sym typeface="Courier New"/>
              </a:rPr>
              <a:t>public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static</a:t>
            </a:r>
            <a:r>
              <a:rPr lang="en-US" sz="1400" b="1" i="0" u="none" strike="noStrike" cap="none">
                <a:solidFill>
                  <a:srgbClr val="000000"/>
                </a:solidFill>
                <a:latin typeface="Courier New"/>
                <a:ea typeface="Courier New"/>
                <a:cs typeface="Courier New"/>
                <a:sym typeface="Courier New"/>
              </a:rPr>
              <a:t> </a:t>
            </a:r>
            <a:r>
              <a:rPr lang="en-US" sz="1400" b="1" i="0" u="none" strike="noStrike" cap="none">
                <a:solidFill>
                  <a:srgbClr val="7F0055"/>
                </a:solidFill>
                <a:latin typeface="Courier New"/>
                <a:ea typeface="Courier New"/>
                <a:cs typeface="Courier New"/>
                <a:sym typeface="Courier New"/>
              </a:rPr>
              <a:t>void</a:t>
            </a:r>
            <a:r>
              <a:rPr lang="en-US" sz="1400" b="1" i="0" u="none" strike="noStrike" cap="none">
                <a:solidFill>
                  <a:srgbClr val="000000"/>
                </a:solidFill>
                <a:latin typeface="Courier New"/>
                <a:ea typeface="Courier New"/>
                <a:cs typeface="Courier New"/>
                <a:sym typeface="Courier New"/>
              </a:rPr>
              <a:t> main(String </a:t>
            </a:r>
            <a:r>
              <a:rPr lang="en-US" sz="1400" b="1" i="0" u="none" strike="noStrike" cap="none">
                <a:solidFill>
                  <a:srgbClr val="6A3E3E"/>
                </a:solidFill>
                <a:latin typeface="Courier New"/>
                <a:ea typeface="Courier New"/>
                <a:cs typeface="Courier New"/>
                <a:sym typeface="Courier New"/>
              </a:rPr>
              <a:t>agrs</a:t>
            </a:r>
            <a:r>
              <a:rPr lang="en-US" sz="1400" b="1"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Courier New"/>
                <a:ea typeface="Courier New"/>
                <a:cs typeface="Courier New"/>
                <a:sym typeface="Courier New"/>
              </a:rPr>
              <a:t>checkage(21);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300"/>
              <a:buNone/>
            </a:pPr>
            <a:r>
              <a:rPr lang="en-US" b="1"/>
              <a:t>Java I/O</a:t>
            </a:r>
            <a:endParaRPr/>
          </a:p>
        </p:txBody>
      </p:sp>
      <p:sp>
        <p:nvSpPr>
          <p:cNvPr id="145" name="Google Shape;145;p10"/>
          <p:cNvSpPr txBox="1">
            <a:spLocks noGrp="1"/>
          </p:cNvSpPr>
          <p:nvPr>
            <p:ph type="body" idx="1"/>
          </p:nvPr>
        </p:nvSpPr>
        <p:spPr>
          <a:xfrm>
            <a:off x="154745" y="1600206"/>
            <a:ext cx="8989255"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b="1"/>
              <a:t>E.g.</a:t>
            </a:r>
            <a:r>
              <a:rPr lang="en-US"/>
              <a:t> To print the output message</a:t>
            </a:r>
            <a:endParaRPr/>
          </a:p>
          <a:p>
            <a:pPr marL="114300" lvl="0" indent="0" algn="l" rtl="0">
              <a:lnSpc>
                <a:spcPct val="100000"/>
              </a:lnSpc>
              <a:spcBef>
                <a:spcPts val="360"/>
              </a:spcBef>
              <a:spcAft>
                <a:spcPts val="0"/>
              </a:spcAft>
              <a:buSzPts val="1800"/>
              <a:buNone/>
            </a:pPr>
            <a:r>
              <a:rPr lang="en-US"/>
              <a:t>	System.out.println("simple message");  </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To print the error message</a:t>
            </a:r>
            <a:endParaRPr/>
          </a:p>
          <a:p>
            <a:pPr marL="114300" lvl="0" indent="0" algn="l" rtl="0">
              <a:lnSpc>
                <a:spcPct val="100000"/>
              </a:lnSpc>
              <a:spcBef>
                <a:spcPts val="360"/>
              </a:spcBef>
              <a:spcAft>
                <a:spcPts val="0"/>
              </a:spcAft>
              <a:buSzPts val="1800"/>
              <a:buNone/>
            </a:pPr>
            <a:r>
              <a:rPr lang="en-US"/>
              <a:t>	System.err.println("error message");  </a:t>
            </a:r>
            <a:endParaRPr/>
          </a:p>
          <a:p>
            <a:pPr marL="114300" lvl="0" indent="0" algn="l" rtl="0">
              <a:lnSpc>
                <a:spcPct val="100000"/>
              </a:lnSpc>
              <a:spcBef>
                <a:spcPts val="360"/>
              </a:spcBef>
              <a:spcAft>
                <a:spcPts val="0"/>
              </a:spcAft>
              <a:buSzPts val="1800"/>
              <a:buNone/>
            </a:pPr>
            <a:endParaRPr/>
          </a:p>
          <a:p>
            <a:pPr marL="457200" lvl="0" indent="-342900" algn="l" rtl="0">
              <a:lnSpc>
                <a:spcPct val="100000"/>
              </a:lnSpc>
              <a:spcBef>
                <a:spcPts val="360"/>
              </a:spcBef>
              <a:spcAft>
                <a:spcPts val="0"/>
              </a:spcAft>
              <a:buClr>
                <a:schemeClr val="dk1"/>
              </a:buClr>
              <a:buSzPts val="1800"/>
              <a:buChar char="•"/>
            </a:pPr>
            <a:r>
              <a:rPr lang="en-US"/>
              <a:t>To get </a:t>
            </a:r>
            <a:r>
              <a:rPr lang="en-US" b="1"/>
              <a:t>input</a:t>
            </a:r>
            <a:r>
              <a:rPr lang="en-US"/>
              <a:t> from console..</a:t>
            </a:r>
            <a:r>
              <a:rPr lang="en-US" b="1"/>
              <a:t> int</a:t>
            </a:r>
            <a:r>
              <a:rPr lang="en-US"/>
              <a:t> i=System.in.read();//returns ASCII code of 1st character  </a:t>
            </a:r>
            <a:endParaRPr/>
          </a:p>
          <a:p>
            <a:pPr marL="114300" lvl="0" indent="0" algn="l" rtl="0">
              <a:lnSpc>
                <a:spcPct val="100000"/>
              </a:lnSpc>
              <a:spcBef>
                <a:spcPts val="360"/>
              </a:spcBef>
              <a:spcAft>
                <a:spcPts val="0"/>
              </a:spcAft>
              <a:buSzPts val="1800"/>
              <a:buNone/>
            </a:pPr>
            <a:r>
              <a:rPr lang="en-US"/>
              <a:t>     System.out.println((</a:t>
            </a:r>
            <a:r>
              <a:rPr lang="en-US" b="1"/>
              <a:t>char</a:t>
            </a:r>
            <a:r>
              <a:rPr lang="en-US"/>
              <a:t>)i);         //will print the character  </a:t>
            </a: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p:txBody>
      </p:sp>
      <p:sp>
        <p:nvSpPr>
          <p:cNvPr id="146" name="Google Shape;146;p10"/>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47" name="Google Shape;147;p10"/>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5</a:t>
            </a:fld>
            <a:endParaRPr>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8"/>
          <p:cNvSpPr txBox="1"/>
          <p:nvPr/>
        </p:nvSpPr>
        <p:spPr>
          <a:xfrm>
            <a:off x="213817" y="1352734"/>
            <a:ext cx="5350193" cy="2311754"/>
          </a:xfrm>
          <a:prstGeom prst="rect">
            <a:avLst/>
          </a:prstGeom>
          <a:noFill/>
          <a:ln>
            <a:noFill/>
          </a:ln>
        </p:spPr>
        <p:txBody>
          <a:bodyPr spcFirstLastPara="1" wrap="square" lIns="0" tIns="85225" rIns="0" bIns="0" anchor="t" anchorCtr="0">
            <a:spAutoFit/>
          </a:bodyPr>
          <a:lstStyle/>
          <a:p>
            <a:pPr marL="9525"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import java.io.*;</a:t>
            </a:r>
            <a:endParaRPr sz="1500" b="0" i="0" u="none" strike="noStrike" cap="none">
              <a:solidFill>
                <a:srgbClr val="000000"/>
              </a:solidFill>
              <a:latin typeface="Arial"/>
              <a:ea typeface="Arial"/>
              <a:cs typeface="Arial"/>
              <a:sym typeface="Arial"/>
            </a:endParaRPr>
          </a:p>
          <a:p>
            <a:pPr marL="9525" marR="0" lvl="0" indent="0" algn="l" rtl="0">
              <a:lnSpc>
                <a:spcPct val="100000"/>
              </a:lnSpc>
              <a:spcBef>
                <a:spcPts val="596"/>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public class TestThrow2 {</a:t>
            </a:r>
            <a:endParaRPr sz="1400" b="0" i="0" u="none" strike="noStrike" cap="none">
              <a:solidFill>
                <a:srgbClr val="000000"/>
              </a:solidFill>
              <a:latin typeface="Arial"/>
              <a:ea typeface="Arial"/>
              <a:cs typeface="Arial"/>
              <a:sym typeface="Arial"/>
            </a:endParaRPr>
          </a:p>
          <a:p>
            <a:pPr marL="180975" marR="0" lvl="0" indent="0" algn="l" rtl="0">
              <a:lnSpc>
                <a:spcPct val="100000"/>
              </a:lnSpc>
              <a:spcBef>
                <a:spcPts val="604"/>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//function to check if person is eligible to vote or not</a:t>
            </a:r>
            <a:endParaRPr sz="1500" b="0" i="0" u="none" strike="noStrike" cap="none">
              <a:solidFill>
                <a:srgbClr val="000000"/>
              </a:solidFill>
              <a:latin typeface="Arial"/>
              <a:ea typeface="Arial"/>
              <a:cs typeface="Arial"/>
              <a:sym typeface="Arial"/>
            </a:endParaRPr>
          </a:p>
          <a:p>
            <a:pPr marL="352425" marR="3810" lvl="0" indent="-171450" algn="l" rtl="0">
              <a:lnSpc>
                <a:spcPct val="159533"/>
              </a:lnSpc>
              <a:spcBef>
                <a:spcPts val="188"/>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public static void method() </a:t>
            </a:r>
            <a:r>
              <a:rPr lang="en-US" sz="1400" b="0" i="0" u="none" strike="noStrike" cap="none">
                <a:solidFill>
                  <a:schemeClr val="dk1"/>
                </a:solidFill>
                <a:latin typeface="Arial"/>
                <a:ea typeface="Arial"/>
                <a:cs typeface="Arial"/>
                <a:sym typeface="Arial"/>
              </a:rPr>
              <a:t>throws FileNotFoundException </a:t>
            </a:r>
            <a:r>
              <a:rPr lang="en-US" sz="1500" b="0" i="0" u="none" strike="noStrike" cap="none">
                <a:solidFill>
                  <a:srgbClr val="000000"/>
                </a:solidFill>
                <a:latin typeface="Arial"/>
                <a:ea typeface="Arial"/>
                <a:cs typeface="Arial"/>
                <a:sym typeface="Arial"/>
              </a:rPr>
              <a:t>{  FileReader file = new FileReader("C:\\Users\\Desktop\\abc.txt");</a:t>
            </a:r>
            <a:endParaRPr sz="1500" b="0" i="0" u="none" strike="noStrike" cap="none">
              <a:solidFill>
                <a:srgbClr val="000000"/>
              </a:solidFill>
              <a:latin typeface="Arial"/>
              <a:ea typeface="Arial"/>
              <a:cs typeface="Arial"/>
              <a:sym typeface="Arial"/>
            </a:endParaRPr>
          </a:p>
          <a:p>
            <a:pPr marL="352425" marR="0" lvl="0" indent="0" algn="l" rtl="0">
              <a:lnSpc>
                <a:spcPct val="100000"/>
              </a:lnSpc>
              <a:spcBef>
                <a:spcPts val="428"/>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BufferedReader fileInput = new BufferedReader(file);</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15"/>
              </a:spcBef>
              <a:spcAft>
                <a:spcPts val="0"/>
              </a:spcAft>
              <a:buClr>
                <a:srgbClr val="000000"/>
              </a:buClr>
              <a:buSzPts val="1463"/>
              <a:buFont typeface="Arial"/>
              <a:buNone/>
            </a:pPr>
            <a:r>
              <a:rPr lang="en-US" sz="1463" b="0" i="0" u="none" strike="noStrike" cap="none">
                <a:solidFill>
                  <a:srgbClr val="000000"/>
                </a:solidFill>
                <a:latin typeface="Arial"/>
                <a:ea typeface="Arial"/>
                <a:cs typeface="Arial"/>
                <a:sym typeface="Arial"/>
              </a:rPr>
              <a:t>         </a:t>
            </a:r>
            <a:endParaRPr sz="1463" b="0" i="0" u="none" strike="noStrike" cap="none">
              <a:solidFill>
                <a:srgbClr val="000000"/>
              </a:solidFill>
              <a:latin typeface="Arial"/>
              <a:ea typeface="Arial"/>
              <a:cs typeface="Arial"/>
              <a:sym typeface="Arial"/>
            </a:endParaRPr>
          </a:p>
          <a:p>
            <a:pPr marL="352425"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Arial"/>
                <a:ea typeface="Arial"/>
                <a:cs typeface="Arial"/>
                <a:sym typeface="Arial"/>
              </a:rPr>
              <a:t>throw new FileNotFoundException();</a:t>
            </a:r>
            <a:endParaRPr sz="1500" b="0" i="0" u="none" strike="noStrike" cap="none">
              <a:solidFill>
                <a:schemeClr val="dk1"/>
              </a:solidFill>
              <a:latin typeface="Arial"/>
              <a:ea typeface="Arial"/>
              <a:cs typeface="Arial"/>
              <a:sym typeface="Arial"/>
            </a:endParaRPr>
          </a:p>
        </p:txBody>
      </p:sp>
      <p:sp>
        <p:nvSpPr>
          <p:cNvPr id="497" name="Google Shape;497;p48"/>
          <p:cNvSpPr txBox="1"/>
          <p:nvPr/>
        </p:nvSpPr>
        <p:spPr>
          <a:xfrm>
            <a:off x="385267" y="3714331"/>
            <a:ext cx="3345180" cy="1937934"/>
          </a:xfrm>
          <a:prstGeom prst="rect">
            <a:avLst/>
          </a:prstGeom>
          <a:noFill/>
          <a:ln>
            <a:noFill/>
          </a:ln>
        </p:spPr>
        <p:txBody>
          <a:bodyPr spcFirstLastPara="1" wrap="square" lIns="0" tIns="10000" rIns="0" bIns="0" anchor="t" anchorCtr="0">
            <a:spAutoFit/>
          </a:bodyPr>
          <a:lstStyle/>
          <a:p>
            <a:pPr marL="9525"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9525" marR="0" lvl="0" indent="0" algn="l" rtl="0">
              <a:lnSpc>
                <a:spcPct val="79733"/>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//main method</a:t>
            </a:r>
            <a:endParaRPr sz="1500" b="0" i="0" u="none" strike="noStrike" cap="none">
              <a:solidFill>
                <a:srgbClr val="000000"/>
              </a:solidFill>
              <a:latin typeface="Arial"/>
              <a:ea typeface="Arial"/>
              <a:cs typeface="Arial"/>
              <a:sym typeface="Arial"/>
            </a:endParaRPr>
          </a:p>
          <a:p>
            <a:pPr marL="180975" marR="493394" lvl="0" indent="-171450" algn="l" rtl="0">
              <a:lnSpc>
                <a:spcPct val="67000"/>
              </a:lnSpc>
              <a:spcBef>
                <a:spcPts val="293"/>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public static void main(String args[]){  try</a:t>
            </a:r>
            <a:endParaRPr sz="1400" b="0" i="0" u="none" strike="noStrike" cap="none">
              <a:solidFill>
                <a:srgbClr val="000000"/>
              </a:solidFill>
              <a:latin typeface="Arial"/>
              <a:ea typeface="Arial"/>
              <a:cs typeface="Arial"/>
              <a:sym typeface="Arial"/>
            </a:endParaRPr>
          </a:p>
          <a:p>
            <a:pPr marL="180975" marR="0" lvl="0" indent="0" algn="l" rtl="0">
              <a:lnSpc>
                <a:spcPct val="59733"/>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351949" marR="0" lvl="0" indent="0" algn="l" rtl="0">
              <a:lnSpc>
                <a:spcPct val="8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method();</a:t>
            </a:r>
            <a:endParaRPr sz="1400" b="0" i="0" u="none" strike="noStrike" cap="none">
              <a:solidFill>
                <a:srgbClr val="000000"/>
              </a:solidFill>
              <a:latin typeface="Arial"/>
              <a:ea typeface="Arial"/>
              <a:cs typeface="Arial"/>
              <a:sym typeface="Arial"/>
            </a:endParaRPr>
          </a:p>
          <a:p>
            <a:pPr marL="180975" marR="0" lvl="0" indent="0" algn="l" rtl="0">
              <a:lnSpc>
                <a:spcPct val="8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180975" marR="0" lvl="0" indent="0" algn="l" rtl="0">
              <a:lnSpc>
                <a:spcPct val="79733"/>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catch (FileNotFoundException e)</a:t>
            </a:r>
            <a:endParaRPr sz="1400" b="0" i="0" u="none" strike="noStrike" cap="none">
              <a:solidFill>
                <a:srgbClr val="000000"/>
              </a:solidFill>
              <a:latin typeface="Arial"/>
              <a:ea typeface="Arial"/>
              <a:cs typeface="Arial"/>
              <a:sym typeface="Arial"/>
            </a:endParaRPr>
          </a:p>
          <a:p>
            <a:pPr marL="180975" marR="0" lvl="0" indent="0" algn="l" rtl="0">
              <a:lnSpc>
                <a:spcPct val="80266"/>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351949" marR="0" lvl="0" indent="0" algn="l" rtl="0">
              <a:lnSpc>
                <a:spcPct val="8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e.printStackTrace();</a:t>
            </a:r>
            <a:endParaRPr sz="1500" b="0" i="0" u="none" strike="noStrike" cap="none">
              <a:solidFill>
                <a:srgbClr val="000000"/>
              </a:solidFill>
              <a:latin typeface="Arial"/>
              <a:ea typeface="Arial"/>
              <a:cs typeface="Arial"/>
              <a:sym typeface="Arial"/>
            </a:endParaRPr>
          </a:p>
          <a:p>
            <a:pPr marL="180975" marR="0" lvl="0" indent="0" algn="l" rtl="0">
              <a:lnSpc>
                <a:spcPct val="79733"/>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222884"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System.out.println("rest of the code...");</a:t>
            </a:r>
            <a:endParaRPr sz="1500" b="0" i="0" u="none" strike="noStrike" cap="none">
              <a:solidFill>
                <a:srgbClr val="000000"/>
              </a:solidFill>
              <a:latin typeface="Arial"/>
              <a:ea typeface="Arial"/>
              <a:cs typeface="Arial"/>
              <a:sym typeface="Arial"/>
            </a:endParaRPr>
          </a:p>
        </p:txBody>
      </p:sp>
      <p:sp>
        <p:nvSpPr>
          <p:cNvPr id="498" name="Google Shape;498;p48"/>
          <p:cNvSpPr txBox="1"/>
          <p:nvPr/>
        </p:nvSpPr>
        <p:spPr>
          <a:xfrm>
            <a:off x="299542" y="5543855"/>
            <a:ext cx="79534" cy="240450"/>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a:t>
            </a:r>
            <a:endParaRPr sz="1500" b="0" i="0" u="none" strike="noStrike" cap="none">
              <a:solidFill>
                <a:srgbClr val="000000"/>
              </a:solidFill>
              <a:latin typeface="Arial"/>
              <a:ea typeface="Arial"/>
              <a:cs typeface="Arial"/>
              <a:sym typeface="Arial"/>
            </a:endParaRPr>
          </a:p>
        </p:txBody>
      </p:sp>
      <p:sp>
        <p:nvSpPr>
          <p:cNvPr id="499" name="Google Shape;499;p48"/>
          <p:cNvSpPr txBox="1"/>
          <p:nvPr/>
        </p:nvSpPr>
        <p:spPr>
          <a:xfrm>
            <a:off x="213817" y="5695874"/>
            <a:ext cx="79534" cy="240450"/>
          </a:xfrm>
          <a:prstGeom prst="rect">
            <a:avLst/>
          </a:prstGeom>
          <a:noFill/>
          <a:ln>
            <a:noFill/>
          </a:ln>
        </p:spPr>
        <p:txBody>
          <a:bodyPr spcFirstLastPara="1" wrap="square" lIns="0" tIns="9525" rIns="0" bIns="0" anchor="t" anchorCtr="0">
            <a:spAutoFit/>
          </a:bodyPr>
          <a:lstStyle/>
          <a:p>
            <a:pPr marL="9525"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a:t>
            </a:r>
            <a:endParaRPr sz="1500" b="0" i="0" u="none" strike="noStrike" cap="none">
              <a:solidFill>
                <a:srgbClr val="000000"/>
              </a:solidFill>
              <a:latin typeface="Arial"/>
              <a:ea typeface="Arial"/>
              <a:cs typeface="Arial"/>
              <a:sym typeface="Arial"/>
            </a:endParaRPr>
          </a:p>
        </p:txBody>
      </p:sp>
      <p:sp>
        <p:nvSpPr>
          <p:cNvPr id="500" name="Google Shape;500;p48"/>
          <p:cNvSpPr txBox="1">
            <a:spLocks noGrp="1"/>
          </p:cNvSpPr>
          <p:nvPr>
            <p:ph type="title"/>
          </p:nvPr>
        </p:nvSpPr>
        <p:spPr>
          <a:xfrm>
            <a:off x="2281714" y="844907"/>
            <a:ext cx="5938459"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Throwing Checked Exception</a:t>
            </a:r>
            <a:endParaRPr/>
          </a:p>
        </p:txBody>
      </p:sp>
      <p:sp>
        <p:nvSpPr>
          <p:cNvPr id="501" name="Google Shape;501;p48"/>
          <p:cNvSpPr txBox="1"/>
          <p:nvPr/>
        </p:nvSpPr>
        <p:spPr>
          <a:xfrm>
            <a:off x="7447175" y="2234153"/>
            <a:ext cx="6504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aphicFrame>
        <p:nvGraphicFramePr>
          <p:cNvPr id="506" name="Google Shape;506;p50"/>
          <p:cNvGraphicFramePr/>
          <p:nvPr/>
        </p:nvGraphicFramePr>
        <p:xfrm>
          <a:off x="499620" y="2203895"/>
          <a:ext cx="7824250" cy="3075220"/>
        </p:xfrm>
        <a:graphic>
          <a:graphicData uri="http://schemas.openxmlformats.org/drawingml/2006/table">
            <a:tbl>
              <a:tblPr>
                <a:noFill/>
                <a:tableStyleId>{1B08D919-08E2-4102-8904-76ED8B3C58F7}</a:tableStyleId>
              </a:tblPr>
              <a:tblGrid>
                <a:gridCol w="3912125">
                  <a:extLst>
                    <a:ext uri="{9D8B030D-6E8A-4147-A177-3AD203B41FA5}">
                      <a16:colId xmlns:a16="http://schemas.microsoft.com/office/drawing/2014/main" val="20000"/>
                    </a:ext>
                  </a:extLst>
                </a:gridCol>
                <a:gridCol w="3912125">
                  <a:extLst>
                    <a:ext uri="{9D8B030D-6E8A-4147-A177-3AD203B41FA5}">
                      <a16:colId xmlns:a16="http://schemas.microsoft.com/office/drawing/2014/main" val="20001"/>
                    </a:ext>
                  </a:extLst>
                </a:gridCol>
              </a:tblGrid>
              <a:tr h="411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Arial"/>
                          <a:ea typeface="Arial"/>
                          <a:cs typeface="Arial"/>
                          <a:sym typeface="Arial"/>
                        </a:rPr>
                        <a:t>Throw</a:t>
                      </a:r>
                      <a:endParaRPr sz="1800" u="none" strike="noStrike" cap="none">
                        <a:latin typeface="Arial"/>
                        <a:ea typeface="Arial"/>
                        <a:cs typeface="Arial"/>
                        <a:sym typeface="Arial"/>
                      </a:endParaRPr>
                    </a:p>
                  </a:txBody>
                  <a:tcPr marL="0" marR="0" marT="1047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latin typeface="Arial"/>
                          <a:ea typeface="Arial"/>
                          <a:cs typeface="Arial"/>
                          <a:sym typeface="Arial"/>
                        </a:rPr>
                        <a:t>Throws</a:t>
                      </a:r>
                      <a:endParaRPr sz="1800" u="none" strike="noStrike" cap="none">
                        <a:latin typeface="Arial"/>
                        <a:ea typeface="Arial"/>
                        <a:cs typeface="Arial"/>
                        <a:sym typeface="Arial"/>
                      </a:endParaRPr>
                    </a:p>
                  </a:txBody>
                  <a:tcPr marL="0" marR="0" marT="1047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092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144780" marR="0" lvl="0" indent="0" algn="l" rtl="0">
                        <a:lnSpc>
                          <a:spcPct val="100000"/>
                        </a:lnSpc>
                        <a:spcBef>
                          <a:spcPts val="5"/>
                        </a:spcBef>
                        <a:spcAft>
                          <a:spcPts val="0"/>
                        </a:spcAft>
                        <a:buClr>
                          <a:srgbClr val="000000"/>
                        </a:buClr>
                        <a:buSzPts val="1800"/>
                        <a:buFont typeface="Arial"/>
                        <a:buNone/>
                      </a:pPr>
                      <a:r>
                        <a:rPr lang="en-US" sz="1800" u="none" strike="noStrike" cap="none">
                          <a:latin typeface="Arial"/>
                          <a:ea typeface="Arial"/>
                          <a:cs typeface="Arial"/>
                          <a:sym typeface="Arial"/>
                        </a:rPr>
                        <a:t>Used within a method (or constructor)</a:t>
                      </a:r>
                      <a:endParaRPr sz="1800" u="none" strike="noStrike" cap="none">
                        <a:latin typeface="Arial"/>
                        <a:ea typeface="Arial"/>
                        <a:cs typeface="Arial"/>
                        <a:sym typeface="Arial"/>
                      </a:endParaRPr>
                    </a:p>
                  </a:txBody>
                  <a:tcPr marL="0" marR="0" marT="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145415" marR="0" lvl="0" indent="0" algn="l" rtl="0">
                        <a:lnSpc>
                          <a:spcPct val="100000"/>
                        </a:lnSpc>
                        <a:spcBef>
                          <a:spcPts val="5"/>
                        </a:spcBef>
                        <a:spcAft>
                          <a:spcPts val="0"/>
                        </a:spcAft>
                        <a:buClr>
                          <a:srgbClr val="000000"/>
                        </a:buClr>
                        <a:buSzPts val="1800"/>
                        <a:buFont typeface="Arial"/>
                        <a:buNone/>
                      </a:pPr>
                      <a:r>
                        <a:rPr lang="en-US" sz="1800" u="none" strike="noStrike" cap="none">
                          <a:latin typeface="Arial"/>
                          <a:ea typeface="Arial"/>
                          <a:cs typeface="Arial"/>
                          <a:sym typeface="Arial"/>
                        </a:rPr>
                        <a:t>Used with method (or constructor) signature</a:t>
                      </a:r>
                      <a:endParaRPr sz="1800" u="none" strike="noStrike" cap="none">
                        <a:latin typeface="Arial"/>
                        <a:ea typeface="Arial"/>
                        <a:cs typeface="Arial"/>
                        <a:sym typeface="Arial"/>
                      </a:endParaRPr>
                    </a:p>
                  </a:txBody>
                  <a:tcPr marL="0" marR="0" marT="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26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14478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Used to throw an exception explicitly</a:t>
                      </a:r>
                      <a:endParaRPr sz="1800" u="none" strike="noStrike" cap="none">
                        <a:latin typeface="Arial"/>
                        <a:ea typeface="Arial"/>
                        <a:cs typeface="Arial"/>
                        <a:sym typeface="Arial"/>
                      </a:endParaRPr>
                    </a:p>
                  </a:txBody>
                  <a:tcPr marL="0" marR="0" marT="2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145415"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Used to declare exceptions</a:t>
                      </a:r>
                      <a:endParaRPr sz="1800" u="none" strike="noStrike" cap="none">
                        <a:latin typeface="Arial"/>
                        <a:ea typeface="Arial"/>
                        <a:cs typeface="Arial"/>
                        <a:sym typeface="Arial"/>
                      </a:endParaRPr>
                    </a:p>
                  </a:txBody>
                  <a:tcPr marL="0" marR="0" marT="2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13375">
                <a:tc>
                  <a:txBody>
                    <a:bodyPr/>
                    <a:lstStyle/>
                    <a:p>
                      <a:pPr marL="14478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Can only throw a single exception</a:t>
                      </a:r>
                      <a:endParaRPr sz="1800" u="none" strike="noStrike" cap="none">
                        <a:latin typeface="Arial"/>
                        <a:ea typeface="Arial"/>
                        <a:cs typeface="Arial"/>
                        <a:sym typeface="Arial"/>
                      </a:endParaRPr>
                    </a:p>
                  </a:txBody>
                  <a:tcPr marL="0" marR="0" marT="100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5415"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Can declare multiple exceptions</a:t>
                      </a:r>
                      <a:endParaRPr sz="1800" u="none" strike="noStrike" cap="none">
                        <a:latin typeface="Arial"/>
                        <a:ea typeface="Arial"/>
                        <a:cs typeface="Arial"/>
                        <a:sym typeface="Arial"/>
                      </a:endParaRPr>
                    </a:p>
                  </a:txBody>
                  <a:tcPr marL="0" marR="0" marT="1000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92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144780"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Followed by a throwable instance</a:t>
                      </a:r>
                      <a:endParaRPr sz="1800" u="none" strike="noStrike" cap="none">
                        <a:latin typeface="Arial"/>
                        <a:ea typeface="Arial"/>
                        <a:cs typeface="Arial"/>
                        <a:sym typeface="Arial"/>
                      </a:endParaRPr>
                    </a:p>
                  </a:txBody>
                  <a:tcPr marL="0" marR="0" marT="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145415" marR="0" lvl="0" indent="0" algn="l" rtl="0">
                        <a:lnSpc>
                          <a:spcPct val="100000"/>
                        </a:lnSpc>
                        <a:spcBef>
                          <a:spcPts val="0"/>
                        </a:spcBef>
                        <a:spcAft>
                          <a:spcPts val="0"/>
                        </a:spcAft>
                        <a:buClr>
                          <a:srgbClr val="000000"/>
                        </a:buClr>
                        <a:buSzPts val="1800"/>
                        <a:buFont typeface="Arial"/>
                        <a:buNone/>
                      </a:pPr>
                      <a:r>
                        <a:rPr lang="en-US" sz="1800" u="none" strike="noStrike" cap="none">
                          <a:latin typeface="Arial"/>
                          <a:ea typeface="Arial"/>
                          <a:cs typeface="Arial"/>
                          <a:sym typeface="Arial"/>
                        </a:rPr>
                        <a:t>Followed by an exception class name</a:t>
                      </a:r>
                      <a:endParaRPr sz="1800" u="none" strike="noStrike" cap="none">
                        <a:latin typeface="Arial"/>
                        <a:ea typeface="Arial"/>
                        <a:cs typeface="Arial"/>
                        <a:sym typeface="Arial"/>
                      </a:endParaRPr>
                    </a:p>
                  </a:txBody>
                  <a:tcPr marL="0" marR="0" marT="9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07" name="Google Shape;507;p50"/>
          <p:cNvSpPr txBox="1">
            <a:spLocks noGrp="1"/>
          </p:cNvSpPr>
          <p:nvPr>
            <p:ph type="title"/>
          </p:nvPr>
        </p:nvSpPr>
        <p:spPr>
          <a:xfrm>
            <a:off x="2517457" y="844907"/>
            <a:ext cx="5182858"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Throw and Throws in Java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1"/>
          <p:cNvSpPr txBox="1">
            <a:spLocks noGrp="1"/>
          </p:cNvSpPr>
          <p:nvPr>
            <p:ph type="title"/>
          </p:nvPr>
        </p:nvSpPr>
        <p:spPr>
          <a:xfrm>
            <a:off x="2376054" y="307579"/>
            <a:ext cx="6155204"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User defined exception in Java</a:t>
            </a:r>
            <a:endParaRPr/>
          </a:p>
        </p:txBody>
      </p:sp>
      <p:sp>
        <p:nvSpPr>
          <p:cNvPr id="513" name="Google Shape;513;p51"/>
          <p:cNvSpPr txBox="1"/>
          <p:nvPr/>
        </p:nvSpPr>
        <p:spPr>
          <a:xfrm>
            <a:off x="810706" y="1026388"/>
            <a:ext cx="806934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B0F0"/>
                </a:solidFill>
                <a:latin typeface="Inter"/>
                <a:ea typeface="Inter"/>
                <a:cs typeface="Inter"/>
                <a:sym typeface="Inter"/>
              </a:rPr>
              <a:t>In order to create custom exception, we need to extend Exception class that belongs to java.lang package.</a:t>
            </a:r>
            <a:endParaRPr sz="1400" b="0" i="0" u="none" strike="noStrike" cap="none">
              <a:solidFill>
                <a:srgbClr val="00B0F0"/>
              </a:solidFill>
              <a:latin typeface="Arial"/>
              <a:ea typeface="Arial"/>
              <a:cs typeface="Arial"/>
              <a:sym typeface="Arial"/>
            </a:endParaRPr>
          </a:p>
        </p:txBody>
      </p:sp>
      <p:sp>
        <p:nvSpPr>
          <p:cNvPr id="514" name="Google Shape;514;p51"/>
          <p:cNvSpPr txBox="1"/>
          <p:nvPr/>
        </p:nvSpPr>
        <p:spPr>
          <a:xfrm>
            <a:off x="810706" y="1513274"/>
            <a:ext cx="8380429" cy="48320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//class that uses custom exception InvalidAgeException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ourier New"/>
                <a:ea typeface="Courier New"/>
                <a:cs typeface="Courier New"/>
                <a:sym typeface="Courier New"/>
              </a:rPr>
              <a:t>public class re  {</a:t>
            </a:r>
            <a:r>
              <a:rPr lang="en-US" sz="1400" b="0" i="0" u="none" strike="noStrike" cap="none">
                <a:solidFill>
                  <a:schemeClr val="dk1"/>
                </a:solidFill>
                <a:latin typeface="Courier New"/>
                <a:ea typeface="Courier New"/>
                <a:cs typeface="Courier New"/>
                <a:sym typeface="Courier New"/>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method to check the age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static void validate (int age) throws Exception{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if(age &lt; 18){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throw an object of user defined exception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throw new Exception("age is not valid to vote");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else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System.</a:t>
            </a:r>
            <a:r>
              <a:rPr lang="en-US" sz="1400" b="1" i="1" u="none" strike="noStrike" cap="none">
                <a:solidFill>
                  <a:schemeClr val="dk1"/>
                </a:solidFill>
                <a:latin typeface="Courier New"/>
                <a:ea typeface="Courier New"/>
                <a:cs typeface="Courier New"/>
                <a:sym typeface="Courier New"/>
              </a:rPr>
              <a:t>out.println("welcome to vote");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main method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public static void main(String args[])  </a:t>
            </a:r>
            <a:r>
              <a:rPr lang="en-US" sz="1400" b="0" i="0" u="none" strike="noStrike" cap="none">
                <a:solidFill>
                  <a:schemeClr val="dk1"/>
                </a:solidFill>
                <a:latin typeface="Courier New"/>
                <a:ea typeface="Courier New"/>
                <a:cs typeface="Courier New"/>
                <a:sym typeface="Courier New"/>
              </a:rPr>
              <a:t>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try  </a:t>
            </a:r>
            <a:r>
              <a:rPr lang="en-US" sz="1400" b="0" i="0" u="none" strike="noStrike" cap="none">
                <a:solidFill>
                  <a:schemeClr val="dk1"/>
                </a:solidFill>
                <a:latin typeface="Courier New"/>
                <a:ea typeface="Courier New"/>
                <a:cs typeface="Courier New"/>
                <a:sym typeface="Courier New"/>
              </a:rPr>
              <a:t>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calling the method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0" i="1" u="none" strike="noStrike" cap="none">
                <a:solidFill>
                  <a:schemeClr val="dk1"/>
                </a:solidFill>
                <a:latin typeface="Courier New"/>
                <a:ea typeface="Courier New"/>
                <a:cs typeface="Courier New"/>
                <a:sym typeface="Courier New"/>
              </a:rPr>
              <a:t>validate(13);  </a:t>
            </a:r>
            <a:r>
              <a:rPr lang="en-US" sz="1400" b="0" i="0" u="none" strike="noStrike" cap="none">
                <a:solidFill>
                  <a:schemeClr val="dk1"/>
                </a:solidFill>
                <a:latin typeface="Courier New"/>
                <a:ea typeface="Courier New"/>
                <a:cs typeface="Courier New"/>
                <a:sym typeface="Courier New"/>
              </a:rPr>
              <a:t>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a:t>
            </a:r>
            <a:r>
              <a:rPr lang="en-US" sz="1400" b="1" i="0" u="none" strike="noStrike" cap="none">
                <a:solidFill>
                  <a:schemeClr val="dk1"/>
                </a:solidFill>
                <a:latin typeface="Courier New"/>
                <a:ea typeface="Courier New"/>
                <a:cs typeface="Courier New"/>
                <a:sym typeface="Courier New"/>
              </a:rPr>
              <a:t>catch (Exception ex) </a:t>
            </a:r>
            <a:r>
              <a:rPr lang="en-US" sz="1400" b="0" i="0" u="none" strike="noStrike" cap="none">
                <a:solidFill>
                  <a:schemeClr val="dk1"/>
                </a:solidFill>
                <a:latin typeface="Courier New"/>
                <a:ea typeface="Courier New"/>
                <a:cs typeface="Courier New"/>
                <a:sym typeface="Courier New"/>
              </a:rPr>
              <a:t>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System.</a:t>
            </a:r>
            <a:r>
              <a:rPr lang="en-US" sz="1400" b="1" i="1" u="none" strike="noStrike" cap="none">
                <a:solidFill>
                  <a:schemeClr val="dk1"/>
                </a:solidFill>
                <a:latin typeface="Courier New"/>
                <a:ea typeface="Courier New"/>
                <a:cs typeface="Courier New"/>
                <a:sym typeface="Courier New"/>
              </a:rPr>
              <a:t>out.println("Caught the exception");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printing the message from InvalidAgeException object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System.</a:t>
            </a:r>
            <a:r>
              <a:rPr lang="en-US" sz="1400" b="1" i="1" u="none" strike="noStrike" cap="none">
                <a:solidFill>
                  <a:schemeClr val="dk1"/>
                </a:solidFill>
                <a:latin typeface="Courier New"/>
                <a:ea typeface="Courier New"/>
                <a:cs typeface="Courier New"/>
                <a:sym typeface="Courier New"/>
              </a:rPr>
              <a:t>out.println("Exception occured: " + ex);  </a:t>
            </a:r>
            <a:r>
              <a:rPr lang="en-US" sz="1400" b="0" i="0" u="none" strike="noStrike" cap="none">
                <a:solidFill>
                  <a:schemeClr val="dk1"/>
                </a:solidFill>
                <a:latin typeface="Courier New"/>
                <a:ea typeface="Courier New"/>
                <a:cs typeface="Courier New"/>
                <a:sym typeface="Courier New"/>
              </a:rPr>
              <a:t>    }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System.</a:t>
            </a:r>
            <a:r>
              <a:rPr lang="en-US" sz="1400" b="1" i="1" u="none" strike="noStrike" cap="none">
                <a:solidFill>
                  <a:schemeClr val="dk1"/>
                </a:solidFill>
                <a:latin typeface="Courier New"/>
                <a:ea typeface="Courier New"/>
                <a:cs typeface="Courier New"/>
                <a:sym typeface="Courier New"/>
              </a:rPr>
              <a:t>out.println("rest of the code...");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urier New"/>
                <a:ea typeface="Courier New"/>
                <a:cs typeface="Courier New"/>
                <a:sym typeface="Courier New"/>
              </a:rPr>
              <a:t> }  } </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2"/>
          <p:cNvSpPr txBox="1">
            <a:spLocks noGrp="1"/>
          </p:cNvSpPr>
          <p:nvPr>
            <p:ph type="title"/>
          </p:nvPr>
        </p:nvSpPr>
        <p:spPr>
          <a:xfrm>
            <a:off x="2376054" y="307579"/>
            <a:ext cx="6155204" cy="530273"/>
          </a:xfrm>
          <a:prstGeom prst="rect">
            <a:avLst/>
          </a:prstGeom>
          <a:noFill/>
          <a:ln>
            <a:noFill/>
          </a:ln>
        </p:spPr>
        <p:txBody>
          <a:bodyPr spcFirstLastPara="1" wrap="square" lIns="0" tIns="9525" rIns="0" bIns="0" anchor="ctr" anchorCtr="0">
            <a:spAutoFit/>
          </a:bodyPr>
          <a:lstStyle/>
          <a:p>
            <a:pPr marL="9525" lvl="0" indent="0" algn="ctr" rtl="0">
              <a:lnSpc>
                <a:spcPct val="100000"/>
              </a:lnSpc>
              <a:spcBef>
                <a:spcPts val="75"/>
              </a:spcBef>
              <a:spcAft>
                <a:spcPts val="0"/>
              </a:spcAft>
              <a:buSzPts val="1800"/>
              <a:buNone/>
            </a:pPr>
            <a:r>
              <a:rPr lang="en-US"/>
              <a:t>User defined exception in Java- </a:t>
            </a:r>
            <a:endParaRPr/>
          </a:p>
        </p:txBody>
      </p:sp>
      <p:sp>
        <p:nvSpPr>
          <p:cNvPr id="520" name="Google Shape;520;p52"/>
          <p:cNvSpPr txBox="1"/>
          <p:nvPr/>
        </p:nvSpPr>
        <p:spPr>
          <a:xfrm>
            <a:off x="810706" y="1026388"/>
            <a:ext cx="806934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B0F0"/>
                </a:solidFill>
                <a:latin typeface="Inter"/>
                <a:ea typeface="Inter"/>
                <a:cs typeface="Inter"/>
                <a:sym typeface="Inter"/>
              </a:rPr>
              <a:t>In order to create custom exception, we need to extend Exception class that belongs to java.lang package.</a:t>
            </a:r>
            <a:endParaRPr sz="1400" b="0" i="0" u="none" strike="noStrike" cap="none">
              <a:solidFill>
                <a:srgbClr val="00B0F0"/>
              </a:solidFill>
              <a:latin typeface="Arial"/>
              <a:ea typeface="Arial"/>
              <a:cs typeface="Arial"/>
              <a:sym typeface="Arial"/>
            </a:endParaRPr>
          </a:p>
        </p:txBody>
      </p:sp>
      <p:sp>
        <p:nvSpPr>
          <p:cNvPr id="521" name="Google Shape;521;p52"/>
          <p:cNvSpPr txBox="1"/>
          <p:nvPr/>
        </p:nvSpPr>
        <p:spPr>
          <a:xfrm>
            <a:off x="810706" y="1513274"/>
            <a:ext cx="8380500" cy="529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class InvalidAgeException  extends Exception{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public InvalidAgeException (String </a:t>
            </a:r>
            <a:r>
              <a:rPr lang="en-US" sz="1300" b="0" i="0" u="sng" strike="noStrike" cap="none">
                <a:solidFill>
                  <a:schemeClr val="dk1"/>
                </a:solidFill>
                <a:latin typeface="Courier New"/>
                <a:ea typeface="Courier New"/>
                <a:cs typeface="Courier New"/>
                <a:sym typeface="Courier New"/>
              </a:rPr>
              <a:t>str)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r>
              <a:rPr lang="en-US" sz="1300" b="0" i="0" u="none" strike="noStrike" cap="none">
                <a:solidFill>
                  <a:schemeClr val="dk1"/>
                </a:solidFill>
                <a:highlight>
                  <a:srgbClr val="FFFF00"/>
                </a:highlight>
                <a:latin typeface="Courier New"/>
                <a:ea typeface="Courier New"/>
                <a:cs typeface="Courier New"/>
                <a:sym typeface="Courier New"/>
              </a:rPr>
              <a:t>super(</a:t>
            </a:r>
            <a:r>
              <a:rPr lang="en-US" sz="1300" b="0" i="0" u="sng" strike="noStrike" cap="none">
                <a:solidFill>
                  <a:schemeClr val="dk1"/>
                </a:solidFill>
                <a:highlight>
                  <a:srgbClr val="FFFF00"/>
                </a:highlight>
                <a:latin typeface="Courier New"/>
                <a:ea typeface="Courier New"/>
                <a:cs typeface="Courier New"/>
                <a:sym typeface="Courier New"/>
              </a:rPr>
              <a:t>str);</a:t>
            </a:r>
            <a:r>
              <a:rPr lang="en-US" sz="1300" b="0" i="0" u="none" strike="noStrike" cap="none">
                <a:solidFill>
                  <a:schemeClr val="dk1"/>
                </a:solidFill>
                <a:highlight>
                  <a:srgbClr val="FFFF00"/>
                </a:highlight>
                <a:latin typeface="Courier New"/>
                <a:ea typeface="Courier New"/>
                <a:cs typeface="Courier New"/>
                <a:sym typeface="Courier New"/>
              </a:rPr>
              <a:t>    </a:t>
            </a:r>
            <a:r>
              <a:rPr lang="en-US" sz="1300" b="0" i="0" u="none" strike="noStrike" cap="none">
                <a:solidFill>
                  <a:schemeClr val="dk1"/>
                </a:solidFill>
                <a:latin typeface="Courier New"/>
                <a:ea typeface="Courier New"/>
                <a:cs typeface="Courier New"/>
                <a:sym typeface="Courier New"/>
              </a:rPr>
              <a:t>// calling the constructor of parent Exception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a:t>
            </a:r>
            <a:endParaRPr sz="13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//class that uses custom exception InvalidAgeException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Courier New"/>
                <a:ea typeface="Courier New"/>
                <a:cs typeface="Courier New"/>
                <a:sym typeface="Courier New"/>
              </a:rPr>
              <a:t>public class re  {</a:t>
            </a:r>
            <a:r>
              <a:rPr lang="en-US" sz="1300" b="0" i="0" u="none" strike="noStrike" cap="none">
                <a:solidFill>
                  <a:schemeClr val="dk1"/>
                </a:solidFill>
                <a:latin typeface="Courier New"/>
                <a:ea typeface="Courier New"/>
                <a:cs typeface="Courier New"/>
                <a:sym typeface="Courier New"/>
              </a:rPr>
              <a:t>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method to check the age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r>
              <a:rPr lang="en-US" sz="1300" b="1" i="0" u="none" strike="noStrike" cap="none">
                <a:solidFill>
                  <a:schemeClr val="dk1"/>
                </a:solidFill>
                <a:latin typeface="Courier New"/>
                <a:ea typeface="Courier New"/>
                <a:cs typeface="Courier New"/>
                <a:sym typeface="Courier New"/>
              </a:rPr>
              <a:t>static void validate (int age) throws Exception{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r>
              <a:rPr lang="en-US" sz="1300" b="1" i="0" u="none" strike="noStrike" cap="none">
                <a:solidFill>
                  <a:schemeClr val="dk1"/>
                </a:solidFill>
                <a:latin typeface="Courier New"/>
                <a:ea typeface="Courier New"/>
                <a:cs typeface="Courier New"/>
                <a:sym typeface="Courier New"/>
              </a:rPr>
              <a:t>if(age &lt; 18){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throw an object of user defined exception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r>
              <a:rPr lang="en-US" sz="1300" b="1" i="0" u="none" strike="noStrike" cap="none">
                <a:solidFill>
                  <a:schemeClr val="dk1"/>
                </a:solidFill>
                <a:latin typeface="Courier New"/>
                <a:ea typeface="Courier New"/>
                <a:cs typeface="Courier New"/>
                <a:sym typeface="Courier New"/>
              </a:rPr>
              <a:t>throw new InvalidAgeException("age is not valid to vote");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a:t>
            </a:r>
            <a:r>
              <a:rPr lang="en-US" sz="1300" b="1" i="0" u="none" strike="noStrike" cap="none">
                <a:solidFill>
                  <a:schemeClr val="dk1"/>
                </a:solidFill>
                <a:latin typeface="Courier New"/>
                <a:ea typeface="Courier New"/>
                <a:cs typeface="Courier New"/>
                <a:sym typeface="Courier New"/>
              </a:rPr>
              <a:t>else {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System.</a:t>
            </a:r>
            <a:r>
              <a:rPr lang="en-US" sz="1300" b="1" i="1" u="none" strike="noStrike" cap="none">
                <a:solidFill>
                  <a:schemeClr val="dk1"/>
                </a:solidFill>
                <a:latin typeface="Courier New"/>
                <a:ea typeface="Courier New"/>
                <a:cs typeface="Courier New"/>
                <a:sym typeface="Courier New"/>
              </a:rPr>
              <a:t>out.println("welcome to vote");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main method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r>
              <a:rPr lang="en-US" sz="1300" b="1" i="0" u="none" strike="noStrike" cap="none">
                <a:solidFill>
                  <a:schemeClr val="dk1"/>
                </a:solidFill>
                <a:latin typeface="Courier New"/>
                <a:ea typeface="Courier New"/>
                <a:cs typeface="Courier New"/>
                <a:sym typeface="Courier New"/>
              </a:rPr>
              <a:t>public static void main(String args[])  </a:t>
            </a:r>
            <a:r>
              <a:rPr lang="en-US" sz="1300" b="0" i="0" u="none" strike="noStrike" cap="none">
                <a:solidFill>
                  <a:schemeClr val="dk1"/>
                </a:solidFill>
                <a:latin typeface="Courier New"/>
                <a:ea typeface="Courier New"/>
                <a:cs typeface="Courier New"/>
                <a:sym typeface="Courier New"/>
              </a:rPr>
              <a:t> {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r>
              <a:rPr lang="en-US" sz="1300" b="1" i="0" u="none" strike="noStrike" cap="none">
                <a:solidFill>
                  <a:schemeClr val="dk1"/>
                </a:solidFill>
                <a:latin typeface="Courier New"/>
                <a:ea typeface="Courier New"/>
                <a:cs typeface="Courier New"/>
                <a:sym typeface="Courier New"/>
              </a:rPr>
              <a:t>try  </a:t>
            </a:r>
            <a:r>
              <a:rPr lang="en-US" sz="1300" b="0" i="0" u="none" strike="noStrike" cap="none">
                <a:solidFill>
                  <a:schemeClr val="dk1"/>
                </a:solidFill>
                <a:latin typeface="Courier New"/>
                <a:ea typeface="Courier New"/>
                <a:cs typeface="Courier New"/>
                <a:sym typeface="Courier New"/>
              </a:rPr>
              <a:t>     {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a:t>
            </a:r>
            <a:r>
              <a:rPr lang="en-US" sz="1300" b="0" i="1" u="none" strike="noStrike" cap="none">
                <a:solidFill>
                  <a:schemeClr val="dk1"/>
                </a:solidFill>
                <a:latin typeface="Courier New"/>
                <a:ea typeface="Courier New"/>
                <a:cs typeface="Courier New"/>
                <a:sym typeface="Courier New"/>
              </a:rPr>
              <a:t>validate(13); </a:t>
            </a:r>
            <a:r>
              <a:rPr lang="en-US" sz="1300" b="0" i="0" u="none" strike="noStrike" cap="none">
                <a:solidFill>
                  <a:schemeClr val="dk1"/>
                </a:solidFill>
                <a:latin typeface="Courier New"/>
                <a:ea typeface="Courier New"/>
                <a:cs typeface="Courier New"/>
                <a:sym typeface="Courier New"/>
              </a:rPr>
              <a:t>// calling the method</a:t>
            </a:r>
            <a:r>
              <a:rPr lang="en-US" sz="1300" b="0" i="1" u="none" strike="noStrike" cap="none">
                <a:solidFill>
                  <a:schemeClr val="dk1"/>
                </a:solidFill>
                <a:latin typeface="Courier New"/>
                <a:ea typeface="Courier New"/>
                <a:cs typeface="Courier New"/>
                <a:sym typeface="Courier New"/>
              </a:rPr>
              <a:t> </a:t>
            </a:r>
            <a:r>
              <a:rPr lang="en-US" sz="13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a:t>
            </a:r>
            <a:r>
              <a:rPr lang="en-US" sz="1300" b="1" i="0" u="none" strike="noStrike" cap="none">
                <a:solidFill>
                  <a:schemeClr val="dk1"/>
                </a:solidFill>
                <a:latin typeface="Courier New"/>
                <a:ea typeface="Courier New"/>
                <a:cs typeface="Courier New"/>
                <a:sym typeface="Courier New"/>
              </a:rPr>
              <a:t>catch (Exception ex) </a:t>
            </a:r>
            <a:r>
              <a:rPr lang="en-US" sz="1300" b="0" i="0" u="none" strike="noStrike" cap="none">
                <a:solidFill>
                  <a:schemeClr val="dk1"/>
                </a:solidFill>
                <a:latin typeface="Courier New"/>
                <a:ea typeface="Courier New"/>
                <a:cs typeface="Courier New"/>
                <a:sym typeface="Courier New"/>
              </a:rPr>
              <a:t>     {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System.</a:t>
            </a:r>
            <a:r>
              <a:rPr lang="en-US" sz="1300" b="1" i="1" u="none" strike="noStrike" cap="none">
                <a:solidFill>
                  <a:schemeClr val="dk1"/>
                </a:solidFill>
                <a:latin typeface="Courier New"/>
                <a:ea typeface="Courier New"/>
                <a:cs typeface="Courier New"/>
                <a:sym typeface="Courier New"/>
              </a:rPr>
              <a:t>out.println("Caught the exception");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printing the message from InvalidAgeException object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System.</a:t>
            </a:r>
            <a:r>
              <a:rPr lang="en-US" sz="1300" b="1" i="1" u="none" strike="noStrike" cap="none">
                <a:solidFill>
                  <a:schemeClr val="dk1"/>
                </a:solidFill>
                <a:latin typeface="Courier New"/>
                <a:ea typeface="Courier New"/>
                <a:cs typeface="Courier New"/>
                <a:sym typeface="Courier New"/>
              </a:rPr>
              <a:t>out.println("Exception occured: " + ex);  </a:t>
            </a:r>
            <a:r>
              <a:rPr lang="en-US" sz="1300" b="0" i="0" u="none" strike="noStrike" cap="none">
                <a:solidFill>
                  <a:schemeClr val="dk1"/>
                </a:solidFill>
                <a:latin typeface="Courier New"/>
                <a:ea typeface="Courier New"/>
                <a:cs typeface="Courier New"/>
                <a:sym typeface="Courier New"/>
              </a:rPr>
              <a:t>    }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System.</a:t>
            </a:r>
            <a:r>
              <a:rPr lang="en-US" sz="1300" b="1" i="1" u="none" strike="noStrike" cap="none">
                <a:solidFill>
                  <a:schemeClr val="dk1"/>
                </a:solidFill>
                <a:latin typeface="Courier New"/>
                <a:ea typeface="Courier New"/>
                <a:cs typeface="Courier New"/>
                <a:sym typeface="Courier New"/>
              </a:rPr>
              <a:t>out.println("rest of the code...");    </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ourier New"/>
                <a:ea typeface="Courier New"/>
                <a:cs typeface="Courier New"/>
                <a:sym typeface="Courier New"/>
              </a:rPr>
              <a:t> }  } </a:t>
            </a:r>
            <a:endParaRPr sz="1300" b="0" i="0" u="none" strike="noStrike" cap="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A1C-A098-46CC-BB35-E357D15A9B4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5BAC950-03BD-485E-BF05-447D1BEFD567}"/>
              </a:ext>
            </a:extLst>
          </p:cNvPr>
          <p:cNvSpPr>
            <a:spLocks noGrp="1"/>
          </p:cNvSpPr>
          <p:nvPr>
            <p:ph type="body" idx="1"/>
          </p:nvPr>
        </p:nvSpPr>
        <p:spPr>
          <a:xfrm>
            <a:off x="457202" y="274638"/>
            <a:ext cx="8686798" cy="5851531"/>
          </a:xfrm>
        </p:spPr>
        <p:txBody>
          <a:bodyPr>
            <a:noAutofit/>
          </a:bodyPr>
          <a:lstStyle/>
          <a:p>
            <a:pPr marL="114300" indent="0">
              <a:buNone/>
            </a:pPr>
            <a:r>
              <a:rPr lang="en-IN" sz="1800" dirty="0"/>
              <a:t>class </a:t>
            </a:r>
            <a:r>
              <a:rPr lang="en-IN" sz="1800" dirty="0" err="1"/>
              <a:t>EmployeeException</a:t>
            </a:r>
            <a:r>
              <a:rPr lang="en-IN" sz="1800" dirty="0"/>
              <a:t> extends Exception{</a:t>
            </a:r>
          </a:p>
          <a:p>
            <a:pPr marL="114300" indent="0">
              <a:buNone/>
            </a:pPr>
            <a:r>
              <a:rPr lang="en-IN" sz="1800" dirty="0"/>
              <a:t>	public </a:t>
            </a:r>
            <a:r>
              <a:rPr lang="en-IN" sz="1800" dirty="0" err="1"/>
              <a:t>EmployeeException</a:t>
            </a:r>
            <a:r>
              <a:rPr lang="en-IN" sz="1800" dirty="0"/>
              <a:t>(String s){</a:t>
            </a:r>
          </a:p>
          <a:p>
            <a:pPr marL="114300" indent="0">
              <a:buNone/>
            </a:pPr>
            <a:r>
              <a:rPr lang="en-IN" sz="1800" dirty="0"/>
              <a:t>		super(s);</a:t>
            </a:r>
          </a:p>
          <a:p>
            <a:pPr marL="114300" indent="0">
              <a:buNone/>
            </a:pPr>
            <a:r>
              <a:rPr lang="en-IN" sz="1800" dirty="0"/>
              <a:t>	}</a:t>
            </a:r>
          </a:p>
          <a:p>
            <a:pPr marL="114300" indent="0">
              <a:buNone/>
            </a:pPr>
            <a:r>
              <a:rPr lang="en-IN" sz="1800" dirty="0"/>
              <a:t>}</a:t>
            </a:r>
          </a:p>
          <a:p>
            <a:pPr marL="114300" indent="0">
              <a:buNone/>
            </a:pPr>
            <a:r>
              <a:rPr lang="en-IN" sz="1800" dirty="0"/>
              <a:t>class </a:t>
            </a:r>
            <a:r>
              <a:rPr lang="en-IN" sz="1800" dirty="0" err="1"/>
              <a:t>SampleEmp</a:t>
            </a:r>
            <a:r>
              <a:rPr lang="en-IN" sz="1800" dirty="0"/>
              <a:t>{</a:t>
            </a:r>
          </a:p>
          <a:p>
            <a:pPr marL="114300" indent="0">
              <a:buNone/>
            </a:pPr>
            <a:r>
              <a:rPr lang="en-IN" sz="1800" dirty="0"/>
              <a:t>	void </a:t>
            </a:r>
            <a:r>
              <a:rPr lang="en-IN" sz="1800" dirty="0" err="1"/>
              <a:t>empIDCheck</a:t>
            </a:r>
            <a:r>
              <a:rPr lang="en-IN" sz="1800" dirty="0"/>
              <a:t>(int </a:t>
            </a:r>
            <a:r>
              <a:rPr lang="en-IN" sz="1800" dirty="0" err="1"/>
              <a:t>EmpID</a:t>
            </a:r>
            <a:r>
              <a:rPr lang="en-IN" sz="1800" dirty="0"/>
              <a:t>) throws </a:t>
            </a:r>
            <a:r>
              <a:rPr lang="en-IN" sz="1800" dirty="0" err="1"/>
              <a:t>EmployeeException</a:t>
            </a:r>
            <a:r>
              <a:rPr lang="en-IN" sz="1800" dirty="0"/>
              <a:t>{</a:t>
            </a:r>
          </a:p>
          <a:p>
            <a:pPr marL="114300" indent="0">
              <a:buNone/>
            </a:pPr>
            <a:r>
              <a:rPr lang="en-IN" sz="1800" dirty="0"/>
              <a:t>		if(</a:t>
            </a:r>
            <a:r>
              <a:rPr lang="en-IN" sz="1800" dirty="0" err="1"/>
              <a:t>EmpID</a:t>
            </a:r>
            <a:r>
              <a:rPr lang="en-IN" sz="1800" dirty="0"/>
              <a:t>&lt;=0 || </a:t>
            </a:r>
            <a:r>
              <a:rPr lang="en-IN" sz="1800" dirty="0" err="1"/>
              <a:t>EmpID</a:t>
            </a:r>
            <a:r>
              <a:rPr lang="en-IN" sz="1800" dirty="0"/>
              <a:t>&gt;999){</a:t>
            </a:r>
          </a:p>
          <a:p>
            <a:pPr marL="114300" indent="0">
              <a:buNone/>
            </a:pPr>
            <a:r>
              <a:rPr lang="en-IN" sz="1800" dirty="0"/>
              <a:t>			throw new </a:t>
            </a:r>
            <a:r>
              <a:rPr lang="en-IN" sz="1800" dirty="0" err="1"/>
              <a:t>EmployeeException</a:t>
            </a:r>
            <a:r>
              <a:rPr lang="en-IN" sz="1800" dirty="0"/>
              <a:t>("Invalid Employee ID");</a:t>
            </a:r>
          </a:p>
          <a:p>
            <a:pPr marL="114300" indent="0">
              <a:buNone/>
            </a:pPr>
            <a:r>
              <a:rPr lang="en-IN" sz="1800" dirty="0"/>
              <a:t>	}</a:t>
            </a:r>
          </a:p>
          <a:p>
            <a:pPr marL="114300" indent="0">
              <a:buNone/>
            </a:pPr>
            <a:r>
              <a:rPr lang="en-IN" sz="1800" dirty="0"/>
              <a:t>}</a:t>
            </a:r>
          </a:p>
          <a:p>
            <a:pPr marL="114300" indent="0">
              <a:buNone/>
            </a:pPr>
            <a:r>
              <a:rPr lang="en-IN" sz="1800" dirty="0"/>
              <a:t>public static void main(String </a:t>
            </a:r>
            <a:r>
              <a:rPr lang="en-IN" sz="1800" dirty="0" err="1"/>
              <a:t>args</a:t>
            </a:r>
            <a:r>
              <a:rPr lang="en-IN" sz="1800" dirty="0"/>
              <a:t>[]){</a:t>
            </a:r>
          </a:p>
          <a:p>
            <a:pPr marL="114300" indent="0">
              <a:buNone/>
            </a:pPr>
            <a:r>
              <a:rPr lang="en-IN" sz="1800" dirty="0" err="1"/>
              <a:t>SampleEmp</a:t>
            </a:r>
            <a:r>
              <a:rPr lang="en-IN" sz="1800" dirty="0"/>
              <a:t> emp = new </a:t>
            </a:r>
            <a:r>
              <a:rPr lang="en-IN" sz="1800" dirty="0" err="1"/>
              <a:t>SampleEmp</a:t>
            </a:r>
            <a:r>
              <a:rPr lang="en-IN" sz="1800" dirty="0"/>
              <a:t>();</a:t>
            </a:r>
          </a:p>
          <a:p>
            <a:pPr marL="114300" indent="0">
              <a:buNone/>
            </a:pPr>
            <a:r>
              <a:rPr lang="en-IN" sz="1800" dirty="0"/>
              <a:t>try{</a:t>
            </a:r>
          </a:p>
          <a:p>
            <a:pPr marL="114300" indent="0">
              <a:buNone/>
            </a:pPr>
            <a:r>
              <a:rPr lang="en-IN" sz="1800" dirty="0"/>
              <a:t>	</a:t>
            </a:r>
            <a:r>
              <a:rPr lang="en-IN" sz="1800" dirty="0" err="1"/>
              <a:t>emp.empIDCheck</a:t>
            </a:r>
            <a:r>
              <a:rPr lang="en-IN" sz="1800" dirty="0"/>
              <a:t>(0);</a:t>
            </a:r>
          </a:p>
          <a:p>
            <a:pPr marL="114300" indent="0">
              <a:buNone/>
            </a:pPr>
            <a:r>
              <a:rPr lang="en-IN" sz="1800" dirty="0"/>
              <a:t>}</a:t>
            </a:r>
          </a:p>
          <a:p>
            <a:pPr marL="114300" indent="0">
              <a:buNone/>
            </a:pPr>
            <a:r>
              <a:rPr lang="en-IN" sz="1800" dirty="0"/>
              <a:t>catch (</a:t>
            </a:r>
            <a:r>
              <a:rPr lang="en-IN" sz="1800" dirty="0" err="1"/>
              <a:t>EmployeeException</a:t>
            </a:r>
            <a:r>
              <a:rPr lang="en-IN" sz="1800" dirty="0"/>
              <a:t> e){</a:t>
            </a:r>
          </a:p>
          <a:p>
            <a:pPr marL="114300" indent="0">
              <a:buNone/>
            </a:pPr>
            <a:r>
              <a:rPr lang="en-IN" sz="1800" dirty="0"/>
              <a:t>	</a:t>
            </a:r>
            <a:r>
              <a:rPr lang="en-IN" sz="1800" dirty="0" err="1"/>
              <a:t>System.out.println</a:t>
            </a:r>
            <a:r>
              <a:rPr lang="en-IN" sz="1800" dirty="0"/>
              <a:t>("Exception caught");</a:t>
            </a:r>
          </a:p>
          <a:p>
            <a:pPr marL="114300" indent="0">
              <a:buNone/>
            </a:pPr>
            <a:r>
              <a:rPr lang="en-IN" sz="1800" dirty="0"/>
              <a:t>	</a:t>
            </a:r>
            <a:r>
              <a:rPr lang="en-IN" sz="1800" dirty="0" err="1"/>
              <a:t>System.out.println</a:t>
            </a:r>
            <a:r>
              <a:rPr lang="en-IN" sz="1800" dirty="0"/>
              <a:t>(</a:t>
            </a:r>
            <a:r>
              <a:rPr lang="en-IN" sz="1800" dirty="0" err="1"/>
              <a:t>e.getMessage</a:t>
            </a:r>
            <a:r>
              <a:rPr lang="en-IN" sz="1800" dirty="0"/>
              <a:t>());</a:t>
            </a:r>
          </a:p>
          <a:p>
            <a:pPr marL="114300" indent="0">
              <a:buNone/>
            </a:pPr>
            <a:r>
              <a:rPr lang="en-IN" sz="1800" dirty="0"/>
              <a:t>}}}</a:t>
            </a:r>
          </a:p>
        </p:txBody>
      </p:sp>
      <p:sp>
        <p:nvSpPr>
          <p:cNvPr id="4" name="Slide Number Placeholder 3">
            <a:extLst>
              <a:ext uri="{FF2B5EF4-FFF2-40B4-BE49-F238E27FC236}">
                <a16:creationId xmlns:a16="http://schemas.microsoft.com/office/drawing/2014/main" id="{0BEA3C3C-CB85-44F7-A574-37184C8F9A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extLst>
      <p:ext uri="{BB962C8B-B14F-4D97-AF65-F5344CB8AC3E}">
        <p14:creationId xmlns:p14="http://schemas.microsoft.com/office/powerpoint/2010/main" val="21485938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b="1"/>
              <a:t>Key learnings</a:t>
            </a:r>
            <a:endParaRPr/>
          </a:p>
        </p:txBody>
      </p:sp>
      <p:sp>
        <p:nvSpPr>
          <p:cNvPr id="527" name="Google Shape;527;p53"/>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Font typeface="Noto Sans Symbols"/>
              <a:buNone/>
            </a:pPr>
            <a:endParaRPr/>
          </a:p>
        </p:txBody>
      </p:sp>
      <p:sp>
        <p:nvSpPr>
          <p:cNvPr id="528" name="Google Shape;528;p5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529" name="Google Shape;529;p5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55</a:t>
            </a:fld>
            <a:endParaRPr>
              <a:solidFill>
                <a:schemeClr val="lt1"/>
              </a:solidFill>
            </a:endParaRPr>
          </a:p>
        </p:txBody>
      </p:sp>
      <p:pic>
        <p:nvPicPr>
          <p:cNvPr id="530" name="Google Shape;530;p53"/>
          <p:cNvPicPr preferRelativeResize="0"/>
          <p:nvPr/>
        </p:nvPicPr>
        <p:blipFill rotWithShape="1">
          <a:blip r:embed="rId3">
            <a:alphaModFix/>
          </a:blip>
          <a:srcRect/>
          <a:stretch/>
        </p:blipFill>
        <p:spPr>
          <a:xfrm>
            <a:off x="457197" y="1647829"/>
            <a:ext cx="8229601" cy="389727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300"/>
              <a:buFont typeface="Calibri"/>
              <a:buNone/>
            </a:pPr>
            <a:r>
              <a:rPr lang="en-US" b="1"/>
              <a:t>References</a:t>
            </a:r>
            <a:endParaRPr/>
          </a:p>
        </p:txBody>
      </p:sp>
      <p:sp>
        <p:nvSpPr>
          <p:cNvPr id="536" name="Google Shape;536;p5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400"/>
              <a:buChar char="•"/>
            </a:pPr>
            <a:r>
              <a:rPr lang="en-US"/>
              <a:t>The Complete Reference Book – JAVA , Herbert Schilt</a:t>
            </a:r>
            <a:endParaRPr/>
          </a:p>
        </p:txBody>
      </p:sp>
      <p:sp>
        <p:nvSpPr>
          <p:cNvPr id="537" name="Google Shape;537;p5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538" name="Google Shape;538;p5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56</a:t>
            </a:fld>
            <a:endParaRPr>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5"/>
          <p:cNvSpPr txBox="1">
            <a:spLocks noGrp="1"/>
          </p:cNvSpPr>
          <p:nvPr>
            <p:ph type="ctrTitle"/>
          </p:nvPr>
        </p:nvSpPr>
        <p:spPr>
          <a:xfrm>
            <a:off x="685802" y="2130435"/>
            <a:ext cx="7772400" cy="1470025"/>
          </a:xfrm>
          <a:prstGeom prst="rect">
            <a:avLst/>
          </a:prstGeom>
          <a:noFill/>
          <a:ln>
            <a:noFill/>
          </a:ln>
        </p:spPr>
        <p:txBody>
          <a:bodyPr spcFirstLastPara="1" wrap="square" lIns="91425" tIns="45700" rIns="91425" bIns="45700" anchor="ctr" anchorCtr="0">
            <a:normAutofit/>
          </a:bodyPr>
          <a:lstStyle/>
          <a:p>
            <a:pPr marL="114300" lvl="0" indent="0" algn="ctr" rtl="0">
              <a:lnSpc>
                <a:spcPct val="100000"/>
              </a:lnSpc>
              <a:spcBef>
                <a:spcPts val="0"/>
              </a:spcBef>
              <a:spcAft>
                <a:spcPts val="0"/>
              </a:spcAft>
              <a:buSzPts val="1800"/>
              <a:buNone/>
            </a:pPr>
            <a:r>
              <a:rPr lang="en-US"/>
              <a:t>Thank You!!</a:t>
            </a:r>
            <a:endParaRPr/>
          </a:p>
        </p:txBody>
      </p:sp>
      <p:sp>
        <p:nvSpPr>
          <p:cNvPr id="544" name="Google Shape;544;p55"/>
          <p:cNvSpPr txBox="1">
            <a:spLocks noGrp="1"/>
          </p:cNvSpPr>
          <p:nvPr>
            <p:ph type="subTitle" idx="1"/>
          </p:nvPr>
        </p:nvSpPr>
        <p:spPr>
          <a:xfrm>
            <a:off x="1371600" y="3886200"/>
            <a:ext cx="6400801" cy="1752600"/>
          </a:xfrm>
          <a:prstGeom prst="rect">
            <a:avLst/>
          </a:prstGeom>
          <a:noFill/>
          <a:ln>
            <a:noFill/>
          </a:ln>
        </p:spPr>
        <p:txBody>
          <a:bodyPr spcFirstLastPara="1" wrap="square" lIns="91425" tIns="45700" rIns="91425" bIns="45700" anchor="t" anchorCtr="0">
            <a:normAutofit/>
          </a:bodyPr>
          <a:lstStyle/>
          <a:p>
            <a:pPr marL="114300" lvl="0" indent="0" algn="ctr" rtl="0">
              <a:lnSpc>
                <a:spcPct val="100000"/>
              </a:lnSpc>
              <a:spcBef>
                <a:spcPts val="480"/>
              </a:spcBef>
              <a:spcAft>
                <a:spcPts val="0"/>
              </a:spcAft>
              <a:buSzPts val="2400"/>
              <a:buNone/>
            </a:pPr>
            <a:endParaRPr/>
          </a:p>
        </p:txBody>
      </p:sp>
      <p:sp>
        <p:nvSpPr>
          <p:cNvPr id="545" name="Google Shape;545;p5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900">
                <a:solidFill>
                  <a:srgbClr val="030303"/>
                </a:solidFill>
                <a:latin typeface="Times"/>
                <a:ea typeface="Times"/>
                <a:cs typeface="Times"/>
                <a:sym typeface="Times"/>
              </a:rPr>
              <a:t>Java Programming</a:t>
            </a:r>
            <a:endParaRPr/>
          </a:p>
        </p:txBody>
      </p:sp>
      <p:sp>
        <p:nvSpPr>
          <p:cNvPr id="546" name="Google Shape;546;p5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900">
                <a:solidFill>
                  <a:schemeClr val="lt1"/>
                </a:solidFill>
                <a:latin typeface="Times"/>
                <a:ea typeface="Times"/>
                <a:cs typeface="Times"/>
                <a:sym typeface="Times"/>
              </a:rPr>
              <a:t>57</a:t>
            </a:fld>
            <a:endParaRPr sz="900">
              <a:solidFill>
                <a:schemeClr val="lt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u="sng"/>
              <a:t>Types of Streams</a:t>
            </a:r>
            <a:endParaRPr/>
          </a:p>
        </p:txBody>
      </p:sp>
      <p:sp>
        <p:nvSpPr>
          <p:cNvPr id="153" name="Google Shape;153;p12"/>
          <p:cNvSpPr txBox="1">
            <a:spLocks noGrp="1"/>
          </p:cNvSpPr>
          <p:nvPr>
            <p:ph type="body" idx="1"/>
          </p:nvPr>
        </p:nvSpPr>
        <p:spPr>
          <a:xfrm>
            <a:off x="113122" y="1600206"/>
            <a:ext cx="8785781" cy="4525963"/>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60"/>
              </a:spcBef>
              <a:spcAft>
                <a:spcPts val="0"/>
              </a:spcAft>
              <a:buSzPts val="1800"/>
              <a:buChar char="•"/>
            </a:pPr>
            <a:r>
              <a:rPr lang="en-US" b="1">
                <a:solidFill>
                  <a:srgbClr val="FF0000"/>
                </a:solidFill>
              </a:rPr>
              <a:t>Depending on the type of operations</a:t>
            </a:r>
            <a:r>
              <a:rPr lang="en-US"/>
              <a:t>, streams can be divided into two primary classes:</a:t>
            </a:r>
            <a:endParaRPr/>
          </a:p>
          <a:p>
            <a:pPr marL="914400" lvl="1" indent="-342900" algn="just" rtl="0">
              <a:lnSpc>
                <a:spcPct val="100000"/>
              </a:lnSpc>
              <a:spcBef>
                <a:spcPts val="360"/>
              </a:spcBef>
              <a:spcAft>
                <a:spcPts val="0"/>
              </a:spcAft>
              <a:buSzPts val="1800"/>
              <a:buChar char="–"/>
            </a:pPr>
            <a:r>
              <a:rPr lang="en-US" sz="2400" b="1"/>
              <a:t>Input Stream:</a:t>
            </a:r>
            <a:r>
              <a:rPr lang="en-US" sz="2400"/>
              <a:t> These streams are used to read data that must be taken as an input from a </a:t>
            </a:r>
            <a:r>
              <a:rPr lang="en-US" sz="2400" b="1"/>
              <a:t>source array or file or any peripheral device</a:t>
            </a:r>
            <a:r>
              <a:rPr lang="en-US" sz="2400"/>
              <a:t>. </a:t>
            </a:r>
            <a:endParaRPr/>
          </a:p>
          <a:p>
            <a:pPr marL="914400" lvl="1" indent="-342900" algn="just" rtl="0">
              <a:lnSpc>
                <a:spcPct val="100000"/>
              </a:lnSpc>
              <a:spcBef>
                <a:spcPts val="360"/>
              </a:spcBef>
              <a:spcAft>
                <a:spcPts val="0"/>
              </a:spcAft>
              <a:buSzPts val="1800"/>
              <a:buChar char="–"/>
            </a:pPr>
            <a:r>
              <a:rPr lang="en-US" sz="2400"/>
              <a:t>eg., FileInputStream, BufferedInputStream, ByteArrayInputStream etc.</a:t>
            </a:r>
            <a:endParaRPr sz="2400"/>
          </a:p>
          <a:p>
            <a:pPr marL="914400" lvl="1" indent="-342900" algn="just" rtl="0">
              <a:lnSpc>
                <a:spcPct val="100000"/>
              </a:lnSpc>
              <a:spcBef>
                <a:spcPts val="360"/>
              </a:spcBef>
              <a:spcAft>
                <a:spcPts val="0"/>
              </a:spcAft>
              <a:buSzPts val="1800"/>
              <a:buChar char="–"/>
            </a:pPr>
            <a:r>
              <a:rPr lang="en-US" sz="2400" b="1"/>
              <a:t>Output Stream:</a:t>
            </a:r>
            <a:r>
              <a:rPr lang="en-US" sz="2400"/>
              <a:t> These streams are used to write data as outputs into </a:t>
            </a:r>
            <a:r>
              <a:rPr lang="en-US" sz="2400" b="1"/>
              <a:t>an array or file or any output peripheral device.</a:t>
            </a:r>
            <a:endParaRPr/>
          </a:p>
          <a:p>
            <a:pPr marL="914400" lvl="1" indent="-342900" algn="just" rtl="0">
              <a:lnSpc>
                <a:spcPct val="100000"/>
              </a:lnSpc>
              <a:spcBef>
                <a:spcPts val="360"/>
              </a:spcBef>
              <a:spcAft>
                <a:spcPts val="0"/>
              </a:spcAft>
              <a:buSzPts val="1800"/>
              <a:buChar char="–"/>
            </a:pPr>
            <a:r>
              <a:rPr lang="en-US" sz="2400"/>
              <a:t>eg., FileOutputStream, BufferedOutputStream, ByteArrayOutputStream etc.</a:t>
            </a:r>
            <a:endParaRPr sz="2400"/>
          </a:p>
          <a:p>
            <a:pPr marL="457200" lvl="0" indent="-228600" algn="just" rtl="0">
              <a:lnSpc>
                <a:spcPct val="100000"/>
              </a:lnSpc>
              <a:spcBef>
                <a:spcPts val="360"/>
              </a:spcBef>
              <a:spcAft>
                <a:spcPts val="0"/>
              </a:spcAft>
              <a:buSzPts val="1800"/>
              <a:buNone/>
            </a:pPr>
            <a:endParaRPr/>
          </a:p>
        </p:txBody>
      </p:sp>
      <p:sp>
        <p:nvSpPr>
          <p:cNvPr id="154" name="Google Shape;154;p12"/>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55" name="Google Shape;155;p12"/>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6</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300"/>
              <a:buNone/>
            </a:pPr>
            <a:r>
              <a:rPr lang="en-US"/>
              <a:t>Cont..</a:t>
            </a:r>
            <a:endParaRPr/>
          </a:p>
        </p:txBody>
      </p:sp>
      <p:sp>
        <p:nvSpPr>
          <p:cNvPr id="161" name="Google Shape;161;p13"/>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62" name="Google Shape;162;p13"/>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7</a:t>
            </a:fld>
            <a:endParaRPr>
              <a:solidFill>
                <a:schemeClr val="lt1"/>
              </a:solidFill>
            </a:endParaRPr>
          </a:p>
        </p:txBody>
      </p:sp>
      <p:pic>
        <p:nvPicPr>
          <p:cNvPr id="163" name="Google Shape;163;p13" descr="Java IO"/>
          <p:cNvPicPr preferRelativeResize="0"/>
          <p:nvPr/>
        </p:nvPicPr>
        <p:blipFill rotWithShape="1">
          <a:blip r:embed="rId3">
            <a:alphaModFix/>
          </a:blip>
          <a:srcRect/>
          <a:stretch/>
        </p:blipFill>
        <p:spPr>
          <a:xfrm>
            <a:off x="781050" y="2224088"/>
            <a:ext cx="7581900" cy="26855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457202" y="274638"/>
            <a:ext cx="8229601"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b="1"/>
              <a:t>Types of Streams</a:t>
            </a:r>
            <a:endParaRPr/>
          </a:p>
        </p:txBody>
      </p:sp>
      <p:sp>
        <p:nvSpPr>
          <p:cNvPr id="169" name="Google Shape;169;p14"/>
          <p:cNvSpPr txBox="1">
            <a:spLocks noGrp="1"/>
          </p:cNvSpPr>
          <p:nvPr>
            <p:ph type="body" idx="1"/>
          </p:nvPr>
        </p:nvSpPr>
        <p:spPr>
          <a:xfrm>
            <a:off x="457202" y="1600206"/>
            <a:ext cx="8229601" cy="4525963"/>
          </a:xfrm>
          <a:prstGeom prst="rect">
            <a:avLst/>
          </a:prstGeom>
          <a:noFill/>
          <a:ln>
            <a:noFill/>
          </a:ln>
        </p:spPr>
        <p:txBody>
          <a:bodyPr spcFirstLastPara="1" wrap="square" lIns="91425" tIns="45700" rIns="91425" bIns="45700" anchor="t" anchorCtr="0">
            <a:normAutofit lnSpcReduction="10000"/>
          </a:bodyPr>
          <a:lstStyle/>
          <a:p>
            <a:pPr marL="457200" lvl="0" indent="-342900" algn="just" rtl="0">
              <a:lnSpc>
                <a:spcPct val="100000"/>
              </a:lnSpc>
              <a:spcBef>
                <a:spcPts val="360"/>
              </a:spcBef>
              <a:spcAft>
                <a:spcPts val="0"/>
              </a:spcAft>
              <a:buSzPts val="1800"/>
              <a:buChar char="•"/>
            </a:pPr>
            <a:r>
              <a:rPr lang="en-US" b="1">
                <a:solidFill>
                  <a:srgbClr val="FF0000"/>
                </a:solidFill>
              </a:rPr>
              <a:t>Depending on the types of file</a:t>
            </a:r>
            <a:r>
              <a:rPr lang="en-US"/>
              <a:t>, Streams can be divided into two primary classes which can be further divided into other classes </a:t>
            </a:r>
            <a:endParaRPr/>
          </a:p>
          <a:p>
            <a:pPr marL="457200" lvl="0" indent="-342900" algn="just" rtl="0">
              <a:lnSpc>
                <a:spcPct val="100000"/>
              </a:lnSpc>
              <a:spcBef>
                <a:spcPts val="360"/>
              </a:spcBef>
              <a:spcAft>
                <a:spcPts val="0"/>
              </a:spcAft>
              <a:buSzPts val="1800"/>
              <a:buChar char="•"/>
            </a:pPr>
            <a:r>
              <a:rPr lang="en-US" b="1"/>
              <a:t>ByteStream:</a:t>
            </a:r>
            <a:r>
              <a:rPr lang="en-US"/>
              <a:t> This is used to process data byte by byte (8 bits). The FileInputStream and the FileOutputStream are the most popular ones. The </a:t>
            </a:r>
            <a:r>
              <a:rPr lang="en-US" b="1"/>
              <a:t>FileInputStream</a:t>
            </a:r>
            <a:r>
              <a:rPr lang="en-US"/>
              <a:t> is used to read from the source and </a:t>
            </a:r>
            <a:r>
              <a:rPr lang="en-US" b="1"/>
              <a:t>FileOutputStream</a:t>
            </a:r>
            <a:r>
              <a:rPr lang="en-US"/>
              <a:t> is used to write to the destination.</a:t>
            </a:r>
            <a:endParaRPr/>
          </a:p>
          <a:p>
            <a:pPr marL="457200" lvl="0" indent="-342900" algn="just" rtl="0">
              <a:lnSpc>
                <a:spcPct val="100000"/>
              </a:lnSpc>
              <a:spcBef>
                <a:spcPts val="360"/>
              </a:spcBef>
              <a:spcAft>
                <a:spcPts val="0"/>
              </a:spcAft>
              <a:buSzPts val="1800"/>
              <a:buChar char="•"/>
            </a:pPr>
            <a:r>
              <a:rPr lang="en-US" b="1"/>
              <a:t>CharacterStream:</a:t>
            </a:r>
            <a:r>
              <a:rPr lang="en-US"/>
              <a:t> In Java, characters are stored using Unicode conventions. Character stream automatically allows us to read/write data character by character. </a:t>
            </a:r>
            <a:r>
              <a:rPr lang="en-US" b="1"/>
              <a:t>FileReader and FileWriter</a:t>
            </a:r>
            <a:r>
              <a:rPr lang="en-US"/>
              <a:t> are character streams used to read from the source and write to the destination respectively.</a:t>
            </a:r>
            <a:endParaRPr/>
          </a:p>
          <a:p>
            <a:pPr marL="457200" lvl="0" indent="-228600" algn="l" rtl="0">
              <a:lnSpc>
                <a:spcPct val="100000"/>
              </a:lnSpc>
              <a:spcBef>
                <a:spcPts val="360"/>
              </a:spcBef>
              <a:spcAft>
                <a:spcPts val="0"/>
              </a:spcAft>
              <a:buSzPts val="1800"/>
              <a:buNone/>
            </a:pPr>
            <a:endParaRPr/>
          </a:p>
          <a:p>
            <a:pPr marL="457200" lvl="0" indent="-228600" algn="l" rtl="0">
              <a:lnSpc>
                <a:spcPct val="100000"/>
              </a:lnSpc>
              <a:spcBef>
                <a:spcPts val="360"/>
              </a:spcBef>
              <a:spcAft>
                <a:spcPts val="0"/>
              </a:spcAft>
              <a:buSzPts val="1800"/>
              <a:buNone/>
            </a:pPr>
            <a:endParaRPr/>
          </a:p>
        </p:txBody>
      </p:sp>
      <p:sp>
        <p:nvSpPr>
          <p:cNvPr id="170" name="Google Shape;170;p14"/>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71" name="Google Shape;171;p14"/>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8</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288389" y="274636"/>
            <a:ext cx="8229601"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300"/>
              <a:buNone/>
            </a:pPr>
            <a:r>
              <a:rPr lang="en-US" sz="2000"/>
              <a:t>Java Program illustrating the Byte Stream to copy</a:t>
            </a:r>
            <a:br>
              <a:rPr lang="en-US" sz="2000"/>
            </a:br>
            <a:r>
              <a:rPr lang="en-US" sz="2000"/>
              <a:t> contents of one file to another file.</a:t>
            </a:r>
            <a:endParaRPr sz="2000"/>
          </a:p>
        </p:txBody>
      </p:sp>
      <p:sp>
        <p:nvSpPr>
          <p:cNvPr id="177" name="Google Shape;177;p15"/>
          <p:cNvSpPr txBox="1">
            <a:spLocks noGrp="1"/>
          </p:cNvSpPr>
          <p:nvPr>
            <p:ph type="ftr" idx="11"/>
          </p:nvPr>
        </p:nvSpPr>
        <p:spPr>
          <a:xfrm>
            <a:off x="3124202" y="6356360"/>
            <a:ext cx="2895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rgbClr val="030303"/>
                </a:solidFill>
                <a:latin typeface="Times"/>
                <a:ea typeface="Times"/>
                <a:cs typeface="Times"/>
                <a:sym typeface="Times"/>
              </a:rPr>
              <a:t>Java Programming</a:t>
            </a:r>
            <a:endParaRPr/>
          </a:p>
        </p:txBody>
      </p:sp>
      <p:sp>
        <p:nvSpPr>
          <p:cNvPr id="178" name="Google Shape;178;p15"/>
          <p:cNvSpPr txBox="1">
            <a:spLocks noGrp="1"/>
          </p:cNvSpPr>
          <p:nvPr>
            <p:ph type="sldNum" idx="12"/>
          </p:nvPr>
        </p:nvSpPr>
        <p:spPr>
          <a:xfrm>
            <a:off x="6553202" y="635636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solidFill>
                  <a:schemeClr val="lt1"/>
                </a:solidFill>
              </a:rPr>
              <a:t>9</a:t>
            </a:fld>
            <a:endParaRPr>
              <a:solidFill>
                <a:schemeClr val="lt1"/>
              </a:solidFill>
            </a:endParaRPr>
          </a:p>
        </p:txBody>
      </p:sp>
      <p:sp>
        <p:nvSpPr>
          <p:cNvPr id="179" name="Google Shape;179;p15"/>
          <p:cNvSpPr txBox="1">
            <a:spLocks noGrp="1"/>
          </p:cNvSpPr>
          <p:nvPr>
            <p:ph type="body" idx="1"/>
          </p:nvPr>
        </p:nvSpPr>
        <p:spPr>
          <a:xfrm>
            <a:off x="397411" y="1528153"/>
            <a:ext cx="4466400" cy="4356000"/>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400"/>
              <a:buFont typeface="Arial"/>
              <a:buNone/>
            </a:pPr>
            <a:endParaRPr sz="1400" b="1" i="0" u="none" strike="noStrike" cap="none">
              <a:solidFill>
                <a:srgbClr val="006699"/>
              </a:solidFill>
              <a:latin typeface="Consolas"/>
              <a:ea typeface="Consolas"/>
              <a:cs typeface="Consolas"/>
              <a:sym typeface="Consolas"/>
            </a:endParaRPr>
          </a:p>
          <a:p>
            <a:pPr marL="0" marR="0" lvl="0" indent="0" algn="l" rtl="0">
              <a:lnSpc>
                <a:spcPct val="100000"/>
              </a:lnSpc>
              <a:spcBef>
                <a:spcPts val="0"/>
              </a:spcBef>
              <a:spcAft>
                <a:spcPts val="0"/>
              </a:spcAft>
              <a:buClr>
                <a:srgbClr val="006699"/>
              </a:buClr>
              <a:buSzPts val="1400"/>
              <a:buFont typeface="Arial"/>
              <a:buNone/>
            </a:pPr>
            <a:r>
              <a:rPr lang="en-US" sz="1400" b="1" i="0" u="none" strike="noStrike" cap="none">
                <a:solidFill>
                  <a:srgbClr val="006699"/>
                </a:solidFill>
                <a:latin typeface="Consolas"/>
                <a:ea typeface="Consolas"/>
                <a:cs typeface="Consolas"/>
                <a:sym typeface="Consolas"/>
              </a:rPr>
              <a:t>import</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java.io.*;</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6699"/>
              </a:buClr>
              <a:buSzPts val="1400"/>
              <a:buFont typeface="Arial"/>
              <a:buNone/>
            </a:pPr>
            <a:r>
              <a:rPr lang="en-US" sz="1400" b="1" i="0" u="none" strike="noStrike" cap="none">
                <a:solidFill>
                  <a:srgbClr val="006699"/>
                </a:solidFill>
                <a:latin typeface="Consolas"/>
                <a:ea typeface="Consolas"/>
                <a:cs typeface="Consolas"/>
                <a:sym typeface="Consolas"/>
              </a:rPr>
              <a:t>public</a:t>
            </a:r>
            <a:r>
              <a:rPr lang="en-US" sz="10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class</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BStream {</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public</a:t>
            </a:r>
            <a:r>
              <a:rPr lang="en-US" sz="10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static</a:t>
            </a:r>
            <a:r>
              <a:rPr lang="en-US" sz="10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void</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main(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String[] args) </a:t>
            </a:r>
            <a:r>
              <a:rPr lang="en-US" sz="1400" b="1" i="0" u="none" strike="noStrike" cap="none">
                <a:solidFill>
                  <a:srgbClr val="006699"/>
                </a:solidFill>
                <a:latin typeface="Consolas"/>
                <a:ea typeface="Consolas"/>
                <a:cs typeface="Consolas"/>
                <a:sym typeface="Consolas"/>
              </a:rPr>
              <a:t>throws</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IOException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000" b="0" i="0" u="none" strike="noStrike" cap="none">
                <a:solidFill>
                  <a:srgbClr val="273239"/>
                </a:solidFill>
                <a:latin typeface="Consolas"/>
                <a:ea typeface="Consolas"/>
                <a:cs typeface="Consolas"/>
                <a:sym typeface="Consolas"/>
              </a:rPr>
              <a:t> </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FileInputStream sourceStream = </a:t>
            </a:r>
            <a:r>
              <a:rPr lang="en-US" sz="1400" b="1" i="0" u="none" strike="noStrike" cap="none">
                <a:solidFill>
                  <a:srgbClr val="006699"/>
                </a:solidFill>
                <a:latin typeface="Consolas"/>
                <a:ea typeface="Consolas"/>
                <a:cs typeface="Consolas"/>
                <a:sym typeface="Consolas"/>
              </a:rPr>
              <a:t>null</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FileOutputStream targetStream = </a:t>
            </a:r>
            <a:r>
              <a:rPr lang="en-US" sz="1400" b="1" i="0" u="none" strike="noStrike" cap="none">
                <a:solidFill>
                  <a:srgbClr val="006699"/>
                </a:solidFill>
                <a:latin typeface="Consolas"/>
                <a:ea typeface="Consolas"/>
                <a:cs typeface="Consolas"/>
                <a:sym typeface="Consolas"/>
              </a:rPr>
              <a:t>null</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000" b="0" i="0" u="none" strike="noStrike" cap="none">
                <a:solidFill>
                  <a:srgbClr val="273239"/>
                </a:solidFill>
                <a:latin typeface="Consolas"/>
                <a:ea typeface="Consolas"/>
                <a:cs typeface="Consolas"/>
                <a:sym typeface="Consolas"/>
              </a:rPr>
              <a:t> </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try</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sourceStream = </a:t>
            </a:r>
            <a:r>
              <a:rPr lang="en-US" sz="1400" b="1" i="0" u="none" strike="noStrike" cap="none">
                <a:solidFill>
                  <a:srgbClr val="006699"/>
                </a:solidFill>
                <a:latin typeface="Consolas"/>
                <a:ea typeface="Consolas"/>
                <a:cs typeface="Consolas"/>
                <a:sym typeface="Consolas"/>
              </a:rPr>
              <a:t>new</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FileInputStream(</a:t>
            </a:r>
            <a:r>
              <a:rPr lang="en-US" sz="1400" b="0" i="0" u="none" strike="noStrike" cap="none">
                <a:solidFill>
                  <a:srgbClr val="0000FF"/>
                </a:solidFill>
                <a:latin typeface="Consolas"/>
                <a:ea typeface="Consolas"/>
                <a:cs typeface="Consolas"/>
                <a:sym typeface="Consolas"/>
              </a:rPr>
              <a:t>"D:sourcefile.txt"</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targetStream = </a:t>
            </a:r>
            <a:r>
              <a:rPr lang="en-US" sz="1400" b="1" i="0" u="none" strike="noStrike" cap="none">
                <a:solidFill>
                  <a:srgbClr val="006699"/>
                </a:solidFill>
                <a:latin typeface="Consolas"/>
                <a:ea typeface="Consolas"/>
                <a:cs typeface="Consolas"/>
                <a:sym typeface="Consolas"/>
              </a:rPr>
              <a:t>new</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FileOutputStream(</a:t>
            </a:r>
            <a:r>
              <a:rPr lang="en-US" sz="1400" b="0" i="0" u="none" strike="noStrike" cap="none">
                <a:solidFill>
                  <a:srgbClr val="0000FF"/>
                </a:solidFill>
                <a:latin typeface="Consolas"/>
                <a:ea typeface="Consolas"/>
                <a:cs typeface="Consolas"/>
                <a:sym typeface="Consolas"/>
              </a:rPr>
              <a:t>"D:targetfile.txt"</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100"/>
              <a:buFont typeface="Arial"/>
              <a:buNone/>
            </a:pPr>
            <a:r>
              <a:rPr lang="en-US" sz="1100" b="0" i="0" u="none" strike="noStrike" cap="none">
                <a:solidFill>
                  <a:srgbClr val="273239"/>
                </a:solidFill>
                <a:latin typeface="Consolas"/>
                <a:ea typeface="Consolas"/>
                <a:cs typeface="Consolas"/>
                <a:sym typeface="Consolas"/>
              </a:rPr>
              <a:t> </a:t>
            </a:r>
            <a:r>
              <a:rPr lang="en-US" sz="800" b="0" i="0" u="none" strike="noStrike" cap="none">
                <a:solidFill>
                  <a:srgbClr val="273239"/>
                </a:solidFill>
                <a:latin typeface="Consolas"/>
                <a:ea typeface="Consolas"/>
                <a:cs typeface="Consolas"/>
                <a:sym typeface="Consolas"/>
              </a:rPr>
              <a:t>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100"/>
              <a:buFont typeface="Arial"/>
              <a:buNone/>
            </a:pPr>
            <a:r>
              <a:rPr lang="en-US" sz="1100" b="0" i="0" u="none" strike="noStrike" cap="none">
                <a:solidFill>
                  <a:srgbClr val="273239"/>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27323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27323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273239"/>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15"/>
          <p:cNvSpPr/>
          <p:nvPr/>
        </p:nvSpPr>
        <p:spPr>
          <a:xfrm>
            <a:off x="397389" y="1294739"/>
            <a:ext cx="4466400" cy="4589400"/>
          </a:xfrm>
          <a:prstGeom prst="rect">
            <a:avLst/>
          </a:prstGeom>
          <a:no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 name="Google Shape;181;p15"/>
          <p:cNvSpPr/>
          <p:nvPr/>
        </p:nvSpPr>
        <p:spPr>
          <a:xfrm>
            <a:off x="4863805" y="1411524"/>
            <a:ext cx="4248300" cy="3754365"/>
          </a:xfrm>
          <a:prstGeom prst="rect">
            <a:avLst/>
          </a:prstGeom>
          <a:noFill/>
          <a:ln w="25400" cap="flat" cmpd="sng">
            <a:solidFill>
              <a:srgbClr val="BA930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2" name="Google Shape;182;p15"/>
          <p:cNvSpPr/>
          <p:nvPr/>
        </p:nvSpPr>
        <p:spPr>
          <a:xfrm>
            <a:off x="4863800" y="1413300"/>
            <a:ext cx="3991811" cy="53244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8200"/>
                </a:solidFill>
                <a:latin typeface="Consolas"/>
                <a:ea typeface="Consolas"/>
                <a:cs typeface="Consolas"/>
                <a:sym typeface="Consolas"/>
              </a:rPr>
              <a:t>// Reading source file and writing</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8200"/>
                </a:solidFill>
                <a:latin typeface="Consolas"/>
                <a:ea typeface="Consolas"/>
                <a:cs typeface="Consolas"/>
                <a:sym typeface="Consolas"/>
              </a:rPr>
              <a:t>// content to target file byte by byte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6699"/>
                </a:solidFill>
                <a:latin typeface="Consolas"/>
                <a:ea typeface="Consolas"/>
                <a:cs typeface="Consolas"/>
                <a:sym typeface="Consolas"/>
              </a:rPr>
              <a:t>int</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temp;</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6699"/>
                </a:solidFill>
                <a:latin typeface="Consolas"/>
                <a:ea typeface="Consolas"/>
                <a:cs typeface="Consolas"/>
                <a:sym typeface="Consolas"/>
              </a:rPr>
              <a:t>while</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 temp = sourceStream.read())!= -</a:t>
            </a:r>
            <a:r>
              <a:rPr lang="en-US" sz="1400" b="0" i="0" u="none" strike="noStrike" cap="none">
                <a:solidFill>
                  <a:srgbClr val="009900"/>
                </a:solidFill>
                <a:latin typeface="Consolas"/>
                <a:ea typeface="Consolas"/>
                <a:cs typeface="Consolas"/>
                <a:sym typeface="Consolas"/>
              </a:rPr>
              <a:t>1</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targetStream.write((</a:t>
            </a:r>
            <a:r>
              <a:rPr lang="en-US" sz="1400" b="1" i="0" u="none" strike="noStrike" cap="none">
                <a:solidFill>
                  <a:srgbClr val="006699"/>
                </a:solidFill>
                <a:latin typeface="Consolas"/>
                <a:ea typeface="Consolas"/>
                <a:cs typeface="Consolas"/>
                <a:sym typeface="Consolas"/>
              </a:rPr>
              <a:t>byte</a:t>
            </a:r>
            <a:r>
              <a:rPr lang="en-US" sz="1400" b="0" i="0" u="none" strike="noStrike" cap="none">
                <a:solidFill>
                  <a:srgbClr val="000000"/>
                </a:solidFill>
                <a:latin typeface="Consolas"/>
                <a:ea typeface="Consolas"/>
                <a:cs typeface="Consolas"/>
                <a:sym typeface="Consolas"/>
              </a:rPr>
              <a:t>)temp);</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finally</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if</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(sourceStream != </a:t>
            </a:r>
            <a:r>
              <a:rPr lang="en-US" sz="1400" b="1" i="0" u="none" strike="noStrike" cap="none">
                <a:solidFill>
                  <a:srgbClr val="006699"/>
                </a:solidFill>
                <a:latin typeface="Consolas"/>
                <a:ea typeface="Consolas"/>
                <a:cs typeface="Consolas"/>
                <a:sym typeface="Consolas"/>
              </a:rPr>
              <a:t>null</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sourceStream.close();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1" i="0" u="none" strike="noStrike" cap="none">
                <a:solidFill>
                  <a:srgbClr val="006699"/>
                </a:solidFill>
                <a:latin typeface="Consolas"/>
                <a:ea typeface="Consolas"/>
                <a:cs typeface="Consolas"/>
                <a:sym typeface="Consolas"/>
              </a:rPr>
              <a:t>if</a:t>
            </a:r>
            <a:r>
              <a:rPr lang="en-US" sz="10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(targetStream != </a:t>
            </a:r>
            <a:r>
              <a:rPr lang="en-US" sz="1400" b="1" i="0" u="none" strike="noStrike" cap="none">
                <a:solidFill>
                  <a:srgbClr val="006699"/>
                </a:solidFill>
                <a:latin typeface="Consolas"/>
                <a:ea typeface="Consolas"/>
                <a:cs typeface="Consolas"/>
                <a:sym typeface="Consolas"/>
              </a:rPr>
              <a:t>null</a:t>
            </a: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targetStream.close();</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73239"/>
                </a:solidFill>
                <a:latin typeface="Consolas"/>
                <a:ea typeface="Consolas"/>
                <a:cs typeface="Consolas"/>
                <a:sym typeface="Consolas"/>
              </a:rPr>
              <a:t>        </a:t>
            </a:r>
            <a:r>
              <a:rPr lang="en-US" sz="1400" b="0" i="0" u="none" strike="noStrike" cap="none">
                <a:solidFill>
                  <a:srgbClr val="000000"/>
                </a:solidFill>
                <a:latin typeface="Consolas"/>
                <a:ea typeface="Consolas"/>
                <a:cs typeface="Consolas"/>
                <a:sym typeface="Consolas"/>
              </a:rPr>
              <a:t>}</a:t>
            </a:r>
            <a:endParaRPr/>
          </a:p>
          <a:p>
            <a:pPr marL="0" marR="0" lvl="0" indent="0" algn="l" rtl="0">
              <a:lnSpc>
                <a:spcPct val="100000"/>
              </a:lnSpc>
              <a:spcBef>
                <a:spcPts val="0"/>
              </a:spcBef>
              <a:spcAft>
                <a:spcPts val="0"/>
              </a:spcAft>
              <a:buNone/>
            </a:pPr>
            <a:r>
              <a:rPr lang="en-US" sz="1200" b="0" i="0" u="none" strike="noStrike" cap="none">
                <a:solidFill>
                  <a:srgbClr val="000000"/>
                </a:solidFill>
                <a:latin typeface="Consolas"/>
                <a:ea typeface="Consolas"/>
                <a:cs typeface="Consolas"/>
                <a:sym typeface="Consolas"/>
              </a:rPr>
              <a:t>System.out.println(“Data written”);</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nsolas"/>
                <a:ea typeface="Consolas"/>
                <a:cs typeface="Consolas"/>
                <a:sym typeface="Consolas"/>
              </a:rPr>
              <a:t>}</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Output on console window</a:t>
            </a: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Data written</a:t>
            </a: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Ass_01_2020">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5254</Words>
  <Application>Microsoft Office PowerPoint</Application>
  <PresentationFormat>On-screen Show (4:3)</PresentationFormat>
  <Paragraphs>673</Paragraphs>
  <Slides>57</Slides>
  <Notes>56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70" baseType="lpstr">
      <vt:lpstr>Times</vt:lpstr>
      <vt:lpstr>Calibri</vt:lpstr>
      <vt:lpstr>Consolas</vt:lpstr>
      <vt:lpstr>Courier</vt:lpstr>
      <vt:lpstr>Caladea</vt:lpstr>
      <vt:lpstr>Noto Sans Symbols</vt:lpstr>
      <vt:lpstr>Times New Roman</vt:lpstr>
      <vt:lpstr>Courier New</vt:lpstr>
      <vt:lpstr>Roboto</vt:lpstr>
      <vt:lpstr>Inter</vt:lpstr>
      <vt:lpstr>Arial</vt:lpstr>
      <vt:lpstr>Ass_01_2020</vt:lpstr>
      <vt:lpstr>Microsoft Word Picture</vt:lpstr>
      <vt:lpstr>Input /Output and Exception handling in Java</vt:lpstr>
      <vt:lpstr>Agenda</vt:lpstr>
      <vt:lpstr>Java I/O</vt:lpstr>
      <vt:lpstr>Java I/O</vt:lpstr>
      <vt:lpstr>Java I/O</vt:lpstr>
      <vt:lpstr>Types of Streams</vt:lpstr>
      <vt:lpstr>Cont..</vt:lpstr>
      <vt:lpstr>Types of Streams</vt:lpstr>
      <vt:lpstr>Java Program illustrating the Byte Stream to copy  contents of one file to another file.</vt:lpstr>
      <vt:lpstr>Java Program illustrating that can read a file in a human-readable  format using FileReader</vt:lpstr>
      <vt:lpstr>List of various ByteStream Classes</vt:lpstr>
      <vt:lpstr>List of various CharacterStream Classes</vt:lpstr>
      <vt:lpstr>InputStream Hierarchy </vt:lpstr>
      <vt:lpstr>OutputStream Hierarchy </vt:lpstr>
      <vt:lpstr>BufferedReader and BufferedWriter</vt:lpstr>
      <vt:lpstr>Write a program to read from a file using BufferedReader class and write to Target File using BufferedWriter Class. //Note:read() method reads character by character </vt:lpstr>
      <vt:lpstr>Same program but with readLine() method //note: readLine() method reads line of text</vt:lpstr>
      <vt:lpstr>Exception Handling in JAVA</vt:lpstr>
      <vt:lpstr>Agenda</vt:lpstr>
      <vt:lpstr>Exception Handling in Java</vt:lpstr>
      <vt:lpstr>Examples of Exceptions</vt:lpstr>
      <vt:lpstr>Exception Class Hierarchy</vt:lpstr>
      <vt:lpstr>Exception handling mechanism</vt:lpstr>
      <vt:lpstr>Error Vs Exception  </vt:lpstr>
      <vt:lpstr>Exception Types</vt:lpstr>
      <vt:lpstr>System Errors</vt:lpstr>
      <vt:lpstr>Exceptions</vt:lpstr>
      <vt:lpstr>Runtime Exceptions</vt:lpstr>
      <vt:lpstr>Checked Exceptions vs. Unchecked Exceptions</vt:lpstr>
      <vt:lpstr>Unchecked Exceptions</vt:lpstr>
      <vt:lpstr>Unchecked Exceptions</vt:lpstr>
      <vt:lpstr>PowerPoint Presentation</vt:lpstr>
      <vt:lpstr>checked Exceptions</vt:lpstr>
      <vt:lpstr>Unchecked Exceptions</vt:lpstr>
      <vt:lpstr>Unchecked Exceptions</vt:lpstr>
      <vt:lpstr>Exception Handling using Try-Catch</vt:lpstr>
      <vt:lpstr>Catch Block</vt:lpstr>
      <vt:lpstr>Try-Catch Example</vt:lpstr>
      <vt:lpstr>Internal Working</vt:lpstr>
      <vt:lpstr>Multiple Catch Block</vt:lpstr>
      <vt:lpstr>Nested Try-Catch</vt:lpstr>
      <vt:lpstr>Finally block</vt:lpstr>
      <vt:lpstr>Try-catch-finally block</vt:lpstr>
      <vt:lpstr>Flow of control in try-catch-finally block</vt:lpstr>
      <vt:lpstr>Throw in Java</vt:lpstr>
      <vt:lpstr>Throw in Java</vt:lpstr>
      <vt:lpstr>Throwing unchecked Exception  </vt:lpstr>
      <vt:lpstr>Throws in Java</vt:lpstr>
      <vt:lpstr>Throws in Java</vt:lpstr>
      <vt:lpstr>Throwing Checked Exception</vt:lpstr>
      <vt:lpstr>Throw and Throws in Java</vt:lpstr>
      <vt:lpstr>User defined exception in Java</vt:lpstr>
      <vt:lpstr>User defined exception in Java- </vt:lpstr>
      <vt:lpstr>PowerPoint Presentation</vt:lpstr>
      <vt:lpstr>Key learnings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/Output and Exception handling in Java</dc:title>
  <dc:creator>Administrator</dc:creator>
  <cp:lastModifiedBy>Ruhi Patankar</cp:lastModifiedBy>
  <cp:revision>2</cp:revision>
  <dcterms:created xsi:type="dcterms:W3CDTF">1995-12-27T10:52:51Z</dcterms:created>
  <dcterms:modified xsi:type="dcterms:W3CDTF">2023-04-25T05:16:19Z</dcterms:modified>
</cp:coreProperties>
</file>