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9144000"/>
  <p:notesSz cx="6629400" cy="9753600"/>
  <p:embeddedFontLst>
    <p:embeddedFont>
      <p:font typeface="Quattrocento Sans"/>
      <p:regular r:id="rId84"/>
      <p:bold r:id="rId85"/>
      <p:italic r:id="rId86"/>
      <p:boldItalic r:id="rId87"/>
    </p:embeddedFont>
    <p:embeddedFont>
      <p:font typeface="Helvetica Neue"/>
      <p:regular r:id="rId88"/>
      <p:bold r:id="rId89"/>
      <p:italic r:id="rId90"/>
      <p:boldItalic r:id="rId91"/>
    </p:embeddedFont>
    <p:embeddedFont>
      <p:font typeface="Oi"/>
      <p:regular r:id="rId92"/>
    </p:embeddedFont>
    <p:embeddedFont>
      <p:font typeface="Source Sans Pro"/>
      <p:regular r:id="rId93"/>
      <p:bold r:id="rId94"/>
      <p:italic r:id="rId95"/>
      <p:boldItalic r:id="rId96"/>
    </p:embeddedFont>
    <p:embeddedFont>
      <p:font typeface="Open Sans"/>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01" roundtripDataSignature="AMtx7miF6XbATFno1Tk0XMeZ1yzemvTY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8E435-4C0C-4A15-9275-644083284F31}">
  <a:tblStyle styleId="{7828E435-4C0C-4A15-9275-644083284F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1" Type="http://customschemas.google.com/relationships/presentationmetadata" Target="metadata"/><Relationship Id="rId100" Type="http://schemas.openxmlformats.org/officeDocument/2006/relationships/font" Target="fonts/OpenSans-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SourceSansPro-italic.fntdata"/><Relationship Id="rId94" Type="http://schemas.openxmlformats.org/officeDocument/2006/relationships/font" Target="fonts/SourceSansPro-bold.fntdata"/><Relationship Id="rId97" Type="http://schemas.openxmlformats.org/officeDocument/2006/relationships/font" Target="fonts/OpenSans-regular.fntdata"/><Relationship Id="rId96" Type="http://schemas.openxmlformats.org/officeDocument/2006/relationships/font" Target="fonts/SourceSansPro-boldItalic.fntdata"/><Relationship Id="rId11" Type="http://schemas.openxmlformats.org/officeDocument/2006/relationships/slide" Target="slides/slide5.xml"/><Relationship Id="rId99" Type="http://schemas.openxmlformats.org/officeDocument/2006/relationships/font" Target="fonts/OpenSans-italic.fntdata"/><Relationship Id="rId10" Type="http://schemas.openxmlformats.org/officeDocument/2006/relationships/slide" Target="slides/slide4.xml"/><Relationship Id="rId98"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HelveticaNeue-boldItalic.fntdata"/><Relationship Id="rId90" Type="http://schemas.openxmlformats.org/officeDocument/2006/relationships/font" Target="fonts/HelveticaNeue-italic.fntdata"/><Relationship Id="rId93" Type="http://schemas.openxmlformats.org/officeDocument/2006/relationships/font" Target="fonts/SourceSansPro-regular.fntdata"/><Relationship Id="rId92" Type="http://schemas.openxmlformats.org/officeDocument/2006/relationships/font" Target="fonts/Oi-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font" Target="fonts/QuattrocentoSans-regular.fntdata"/><Relationship Id="rId83" Type="http://schemas.openxmlformats.org/officeDocument/2006/relationships/slide" Target="slides/slide77.xml"/><Relationship Id="rId86" Type="http://schemas.openxmlformats.org/officeDocument/2006/relationships/font" Target="fonts/QuattrocentoSans-italic.fntdata"/><Relationship Id="rId85" Type="http://schemas.openxmlformats.org/officeDocument/2006/relationships/font" Target="fonts/QuattrocentoSans-bold.fntdata"/><Relationship Id="rId88" Type="http://schemas.openxmlformats.org/officeDocument/2006/relationships/font" Target="fonts/HelveticaNeue-regular.fntdata"/><Relationship Id="rId87" Type="http://schemas.openxmlformats.org/officeDocument/2006/relationships/font" Target="fonts/QuattrocentoSans-boldItalic.fntdata"/><Relationship Id="rId89" Type="http://schemas.openxmlformats.org/officeDocument/2006/relationships/font" Target="fonts/HelveticaNeue-bold.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6" name="Google Shape;106;p1:notes"/>
          <p:cNvSpPr txBox="1"/>
          <p:nvPr>
            <p:ph idx="1" type="body"/>
          </p:nvPr>
        </p:nvSpPr>
        <p:spPr>
          <a:xfrm>
            <a:off x="800100" y="4635500"/>
            <a:ext cx="5029200" cy="41148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86" name="Google Shape;186;p1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95" name="Google Shape;195;p1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04" name="Google Shape;204;p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14" name="Google Shape;214;p1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23" name="Google Shape;223;p1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32" name="Google Shape;232;p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42" name="Google Shape;242;p1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51" name="Google Shape;251;p2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60" name="Google Shape;260;p2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68" name="Google Shape;268;p2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17" name="Google Shape;117;p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76" name="Google Shape;276;p2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84" name="Google Shape;284;p2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92" name="Google Shape;292;p2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01" name="Google Shape;301;p1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11" name="Google Shape;311;p2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20" name="Google Shape;320;p2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30" name="Google Shape;330;p3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38" name="Google Shape;338;p3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47" name="Google Shape;347;p2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57" name="Google Shape;357;p4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25" name="Google Shape;125;p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66" name="Google Shape;366;p4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74" name="Google Shape;374;p4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82" name="Google Shape;382;p2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89" name="Google Shape;389;p3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97" name="Google Shape;397;p3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05" name="Google Shape;405;p3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13" name="Google Shape;413;p3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21" name="Google Shape;421;p3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31" name="Google Shape;431;p3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39" name="Google Shape;439;p3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33" name="Google Shape;133;p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51" name="Google Shape;451;p3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60" name="Google Shape;460;p4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69" name="Google Shape;469;p4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80" name="Google Shape;480;p4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490" name="Google Shape;490;p4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01" name="Google Shape;501;p4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11" name="Google Shape;511;p4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19" name="Google Shape;519;p5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27" name="Google Shape;527;p5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35" name="Google Shape;535;p5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42" name="Google Shape;142;p1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46" name="Google Shape;546;p5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56" name="Google Shape;556;p5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67" name="Google Shape;567;p5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75" name="Google Shape;575;p5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83" name="Google Shape;583;p5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593" name="Google Shape;593;p5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01" name="Google Shape;601;p4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09" name="Google Shape;609;p5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17" name="Google Shape;617;p6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25" name="Google Shape;625;p6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52" name="Google Shape;152;p1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33" name="Google Shape;633;p6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45" name="Google Shape;645;p6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54" name="Google Shape;654;p6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65" name="Google Shape;665;p6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75" name="Google Shape;675;p6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81" name="Google Shape;681;p6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87" name="Google Shape;687;p6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693" name="Google Shape;693;p6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70: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10" name="Google Shape;710;p70: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18" name="Google Shape;718;p71: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60" name="Google Shape;160;p1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2: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30" name="Google Shape;730;p72: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40" name="Google Shape;740;p7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48" name="Google Shape;748;p7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75: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55" name="Google Shape;755;p75: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76: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64" name="Google Shape;764;p76: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7: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75" name="Google Shape;775;p77: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8: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82" name="Google Shape;782;p78: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79: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790" name="Google Shape;790;p79: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69" name="Google Shape;169;p14: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177" name="Google Shape;177;p3:notes"/>
          <p:cNvSpPr/>
          <p:nvPr>
            <p:ph idx="2" type="sldImg"/>
          </p:nvPr>
        </p:nvSpPr>
        <p:spPr>
          <a:xfrm>
            <a:off x="1028700" y="84455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8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88"/>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descr="Dark gray partial box." id="15" name="Google Shape;15;p88"/>
          <p:cNvGrpSpPr/>
          <p:nvPr/>
        </p:nvGrpSpPr>
        <p:grpSpPr>
          <a:xfrm>
            <a:off x="959517" y="313346"/>
            <a:ext cx="7703246" cy="1066802"/>
            <a:chOff x="989012" y="4572000"/>
            <a:chExt cx="10268319" cy="1002032"/>
          </a:xfrm>
        </p:grpSpPr>
        <p:cxnSp>
          <p:nvCxnSpPr>
            <p:cNvPr id="16" name="Google Shape;16;p88"/>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7" name="Google Shape;17;p88"/>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8" name="Google Shape;18;p88"/>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
        <p:nvSpPr>
          <p:cNvPr id="19" name="Google Shape;19;p88"/>
          <p:cNvSpPr/>
          <p:nvPr/>
        </p:nvSpPr>
        <p:spPr>
          <a:xfrm>
            <a:off x="3175" y="6310313"/>
            <a:ext cx="9140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8"/>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pic>
        <p:nvPicPr>
          <p:cNvPr descr="MIT World Peace University: Courses, Fee, Ranking, Placement ..." id="23" name="Google Shape;23;p88"/>
          <p:cNvPicPr preferRelativeResize="0"/>
          <p:nvPr/>
        </p:nvPicPr>
        <p:blipFill rotWithShape="1">
          <a:blip r:embed="rId2">
            <a:alphaModFix/>
          </a:blip>
          <a:srcRect b="0" l="0" r="0" t="0"/>
          <a:stretch/>
        </p:blipFill>
        <p:spPr>
          <a:xfrm>
            <a:off x="2588" y="0"/>
            <a:ext cx="1140412" cy="1196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98"/>
          <p:cNvSpPr txBox="1"/>
          <p:nvPr>
            <p:ph type="title"/>
          </p:nvPr>
        </p:nvSpPr>
        <p:spPr>
          <a:xfrm rot="5400000">
            <a:off x="7285040" y="1828810"/>
            <a:ext cx="5851525" cy="274320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8"/>
          <p:cNvSpPr txBox="1"/>
          <p:nvPr>
            <p:ph idx="1" type="body"/>
          </p:nvPr>
        </p:nvSpPr>
        <p:spPr>
          <a:xfrm rot="5400000">
            <a:off x="1722440" y="-838189"/>
            <a:ext cx="5851525"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6" name="Google Shape;96;p98"/>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9" name="Shape 99"/>
        <p:cNvGrpSpPr/>
        <p:nvPr/>
      </p:nvGrpSpPr>
      <p:grpSpPr>
        <a:xfrm>
          <a:off x="0" y="0"/>
          <a:ext cx="0" cy="0"/>
          <a:chOff x="0" y="0"/>
          <a:chExt cx="0" cy="0"/>
        </a:xfrm>
      </p:grpSpPr>
      <p:sp>
        <p:nvSpPr>
          <p:cNvPr id="100" name="Google Shape;100;p99"/>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9"/>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9"/>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9"/>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90"/>
          <p:cNvSpPr txBox="1"/>
          <p:nvPr>
            <p:ph type="ctrTitle"/>
          </p:nvPr>
        </p:nvSpPr>
        <p:spPr>
          <a:xfrm>
            <a:off x="685802" y="213043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0"/>
          <p:cNvSpPr txBox="1"/>
          <p:nvPr>
            <p:ph idx="1" type="subTitle"/>
          </p:nvPr>
        </p:nvSpPr>
        <p:spPr>
          <a:xfrm>
            <a:off x="1371600" y="3886200"/>
            <a:ext cx="6400801"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80"/>
              </a:spcBef>
              <a:spcAft>
                <a:spcPts val="0"/>
              </a:spcAft>
              <a:buClr>
                <a:srgbClr val="888888"/>
              </a:buClr>
              <a:buSzPts val="2400"/>
              <a:buNone/>
              <a:defRPr>
                <a:solidFill>
                  <a:srgbClr val="888888"/>
                </a:solidFill>
              </a:defRPr>
            </a:lvl1pPr>
            <a:lvl2pPr lvl="1" algn="ctr">
              <a:lnSpc>
                <a:spcPct val="100000"/>
              </a:lnSpc>
              <a:spcBef>
                <a:spcPts val="420"/>
              </a:spcBef>
              <a:spcAft>
                <a:spcPts val="0"/>
              </a:spcAft>
              <a:buClr>
                <a:srgbClr val="888888"/>
              </a:buClr>
              <a:buSzPts val="21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27" name="Google Shape;27;p90"/>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0"/>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0"/>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30" name="Google Shape;30;p90"/>
          <p:cNvGrpSpPr/>
          <p:nvPr/>
        </p:nvGrpSpPr>
        <p:grpSpPr>
          <a:xfrm>
            <a:off x="741952" y="2362200"/>
            <a:ext cx="7703246" cy="1066802"/>
            <a:chOff x="989012" y="4572000"/>
            <a:chExt cx="10268319" cy="1002032"/>
          </a:xfrm>
        </p:grpSpPr>
        <p:cxnSp>
          <p:nvCxnSpPr>
            <p:cNvPr id="31" name="Google Shape;31;p90"/>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32" name="Google Shape;32;p90"/>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33" name="Google Shape;33;p90"/>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93"/>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3"/>
          <p:cNvSpPr txBox="1"/>
          <p:nvPr>
            <p:ph idx="1" type="body"/>
          </p:nvPr>
        </p:nvSpPr>
        <p:spPr>
          <a:xfrm>
            <a:off x="457203"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6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270"/>
              </a:spcBef>
              <a:spcAft>
                <a:spcPts val="0"/>
              </a:spcAft>
              <a:buClr>
                <a:schemeClr val="dk1"/>
              </a:buClr>
              <a:buSzPts val="1350"/>
              <a:buNone/>
              <a:defRPr b="1" sz="1350"/>
            </a:lvl3pPr>
            <a:lvl4pPr indent="-228600" lvl="3" marL="1828800" algn="l">
              <a:lnSpc>
                <a:spcPct val="100000"/>
              </a:lnSpc>
              <a:spcBef>
                <a:spcPts val="240"/>
              </a:spcBef>
              <a:spcAft>
                <a:spcPts val="0"/>
              </a:spcAft>
              <a:buClr>
                <a:schemeClr val="dk1"/>
              </a:buClr>
              <a:buSzPts val="1200"/>
              <a:buNone/>
              <a:defRPr b="1" sz="1200"/>
            </a:lvl4pPr>
            <a:lvl5pPr indent="-228600" lvl="4" marL="2286000" algn="l">
              <a:lnSpc>
                <a:spcPct val="100000"/>
              </a:lnSpc>
              <a:spcBef>
                <a:spcPts val="240"/>
              </a:spcBef>
              <a:spcAft>
                <a:spcPts val="0"/>
              </a:spcAft>
              <a:buClr>
                <a:schemeClr val="dk1"/>
              </a:buClr>
              <a:buSzPts val="1200"/>
              <a:buNone/>
              <a:defRPr b="1" sz="1200"/>
            </a:lvl5pPr>
            <a:lvl6pPr indent="-228600" lvl="5" marL="2743200" algn="l">
              <a:lnSpc>
                <a:spcPct val="100000"/>
              </a:lnSpc>
              <a:spcBef>
                <a:spcPts val="240"/>
              </a:spcBef>
              <a:spcAft>
                <a:spcPts val="0"/>
              </a:spcAft>
              <a:buClr>
                <a:schemeClr val="dk1"/>
              </a:buClr>
              <a:buSzPts val="1200"/>
              <a:buNone/>
              <a:defRPr b="1" sz="1200"/>
            </a:lvl6pPr>
            <a:lvl7pPr indent="-228600" lvl="6" marL="3200400" algn="l">
              <a:lnSpc>
                <a:spcPct val="100000"/>
              </a:lnSpc>
              <a:spcBef>
                <a:spcPts val="240"/>
              </a:spcBef>
              <a:spcAft>
                <a:spcPts val="0"/>
              </a:spcAft>
              <a:buClr>
                <a:schemeClr val="dk1"/>
              </a:buClr>
              <a:buSzPts val="1200"/>
              <a:buNone/>
              <a:defRPr b="1" sz="1200"/>
            </a:lvl7pPr>
            <a:lvl8pPr indent="-228600" lvl="7" marL="3657600" algn="l">
              <a:lnSpc>
                <a:spcPct val="100000"/>
              </a:lnSpc>
              <a:spcBef>
                <a:spcPts val="240"/>
              </a:spcBef>
              <a:spcAft>
                <a:spcPts val="0"/>
              </a:spcAft>
              <a:buClr>
                <a:schemeClr val="dk1"/>
              </a:buClr>
              <a:buSzPts val="1200"/>
              <a:buNone/>
              <a:defRPr b="1" sz="1200"/>
            </a:lvl8pPr>
            <a:lvl9pPr indent="-228600" lvl="8" marL="4114800" algn="l">
              <a:lnSpc>
                <a:spcPct val="100000"/>
              </a:lnSpc>
              <a:spcBef>
                <a:spcPts val="240"/>
              </a:spcBef>
              <a:spcAft>
                <a:spcPts val="0"/>
              </a:spcAft>
              <a:buClr>
                <a:schemeClr val="dk1"/>
              </a:buClr>
              <a:buSzPts val="1200"/>
              <a:buNone/>
              <a:defRPr b="1" sz="1200"/>
            </a:lvl9pPr>
          </a:lstStyle>
          <a:p/>
        </p:txBody>
      </p:sp>
      <p:sp>
        <p:nvSpPr>
          <p:cNvPr id="37" name="Google Shape;37;p93"/>
          <p:cNvSpPr txBox="1"/>
          <p:nvPr>
            <p:ph idx="2" type="body"/>
          </p:nvPr>
        </p:nvSpPr>
        <p:spPr>
          <a:xfrm>
            <a:off x="457203" y="2174875"/>
            <a:ext cx="4040188" cy="39512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4325" lvl="2" marL="1371600" algn="l">
              <a:lnSpc>
                <a:spcPct val="100000"/>
              </a:lnSpc>
              <a:spcBef>
                <a:spcPts val="270"/>
              </a:spcBef>
              <a:spcAft>
                <a:spcPts val="0"/>
              </a:spcAft>
              <a:buClr>
                <a:schemeClr val="dk1"/>
              </a:buClr>
              <a:buSzPts val="1350"/>
              <a:buChar char="•"/>
              <a:defRPr sz="1350"/>
            </a:lvl3pPr>
            <a:lvl4pPr indent="-304800" lvl="3" marL="1828800" algn="l">
              <a:lnSpc>
                <a:spcPct val="100000"/>
              </a:lnSpc>
              <a:spcBef>
                <a:spcPts val="240"/>
              </a:spcBef>
              <a:spcAft>
                <a:spcPts val="0"/>
              </a:spcAft>
              <a:buClr>
                <a:schemeClr val="dk1"/>
              </a:buClr>
              <a:buSzPts val="1200"/>
              <a:buChar char="–"/>
              <a:defRPr sz="1200"/>
            </a:lvl4pPr>
            <a:lvl5pPr indent="-304800" lvl="4" marL="2286000" algn="l">
              <a:lnSpc>
                <a:spcPct val="100000"/>
              </a:lnSpc>
              <a:spcBef>
                <a:spcPts val="240"/>
              </a:spcBef>
              <a:spcAft>
                <a:spcPts val="0"/>
              </a:spcAft>
              <a:buClr>
                <a:schemeClr val="dk1"/>
              </a:buClr>
              <a:buSzPts val="1200"/>
              <a:buChar char="»"/>
              <a:defRPr sz="1200"/>
            </a:lvl5pPr>
            <a:lvl6pPr indent="-304800" lvl="5" marL="2743200" algn="l">
              <a:lnSpc>
                <a:spcPct val="100000"/>
              </a:lnSpc>
              <a:spcBef>
                <a:spcPts val="240"/>
              </a:spcBef>
              <a:spcAft>
                <a:spcPts val="0"/>
              </a:spcAft>
              <a:buClr>
                <a:schemeClr val="dk1"/>
              </a:buClr>
              <a:buSzPts val="1200"/>
              <a:buChar char="•"/>
              <a:defRPr sz="1200"/>
            </a:lvl6pPr>
            <a:lvl7pPr indent="-304800" lvl="6" marL="3200400" algn="l">
              <a:lnSpc>
                <a:spcPct val="100000"/>
              </a:lnSpc>
              <a:spcBef>
                <a:spcPts val="240"/>
              </a:spcBef>
              <a:spcAft>
                <a:spcPts val="0"/>
              </a:spcAft>
              <a:buClr>
                <a:schemeClr val="dk1"/>
              </a:buClr>
              <a:buSzPts val="1200"/>
              <a:buChar char="•"/>
              <a:defRPr sz="1200"/>
            </a:lvl7pPr>
            <a:lvl8pPr indent="-304800" lvl="7" marL="3657600" algn="l">
              <a:lnSpc>
                <a:spcPct val="100000"/>
              </a:lnSpc>
              <a:spcBef>
                <a:spcPts val="240"/>
              </a:spcBef>
              <a:spcAft>
                <a:spcPts val="0"/>
              </a:spcAft>
              <a:buClr>
                <a:schemeClr val="dk1"/>
              </a:buClr>
              <a:buSzPts val="1200"/>
              <a:buChar char="•"/>
              <a:defRPr sz="1200"/>
            </a:lvl8pPr>
            <a:lvl9pPr indent="-304800" lvl="8" marL="4114800" algn="l">
              <a:lnSpc>
                <a:spcPct val="100000"/>
              </a:lnSpc>
              <a:spcBef>
                <a:spcPts val="240"/>
              </a:spcBef>
              <a:spcAft>
                <a:spcPts val="0"/>
              </a:spcAft>
              <a:buClr>
                <a:schemeClr val="dk1"/>
              </a:buClr>
              <a:buSzPts val="1200"/>
              <a:buChar char="•"/>
              <a:defRPr sz="1200"/>
            </a:lvl9pPr>
          </a:lstStyle>
          <a:p/>
        </p:txBody>
      </p:sp>
      <p:sp>
        <p:nvSpPr>
          <p:cNvPr id="38" name="Google Shape;38;p93"/>
          <p:cNvSpPr txBox="1"/>
          <p:nvPr>
            <p:ph idx="3" type="body"/>
          </p:nvPr>
        </p:nvSpPr>
        <p:spPr>
          <a:xfrm>
            <a:off x="4645027"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6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270"/>
              </a:spcBef>
              <a:spcAft>
                <a:spcPts val="0"/>
              </a:spcAft>
              <a:buClr>
                <a:schemeClr val="dk1"/>
              </a:buClr>
              <a:buSzPts val="1350"/>
              <a:buNone/>
              <a:defRPr b="1" sz="1350"/>
            </a:lvl3pPr>
            <a:lvl4pPr indent="-228600" lvl="3" marL="1828800" algn="l">
              <a:lnSpc>
                <a:spcPct val="100000"/>
              </a:lnSpc>
              <a:spcBef>
                <a:spcPts val="240"/>
              </a:spcBef>
              <a:spcAft>
                <a:spcPts val="0"/>
              </a:spcAft>
              <a:buClr>
                <a:schemeClr val="dk1"/>
              </a:buClr>
              <a:buSzPts val="1200"/>
              <a:buNone/>
              <a:defRPr b="1" sz="1200"/>
            </a:lvl4pPr>
            <a:lvl5pPr indent="-228600" lvl="4" marL="2286000" algn="l">
              <a:lnSpc>
                <a:spcPct val="100000"/>
              </a:lnSpc>
              <a:spcBef>
                <a:spcPts val="240"/>
              </a:spcBef>
              <a:spcAft>
                <a:spcPts val="0"/>
              </a:spcAft>
              <a:buClr>
                <a:schemeClr val="dk1"/>
              </a:buClr>
              <a:buSzPts val="1200"/>
              <a:buNone/>
              <a:defRPr b="1" sz="1200"/>
            </a:lvl5pPr>
            <a:lvl6pPr indent="-228600" lvl="5" marL="2743200" algn="l">
              <a:lnSpc>
                <a:spcPct val="100000"/>
              </a:lnSpc>
              <a:spcBef>
                <a:spcPts val="240"/>
              </a:spcBef>
              <a:spcAft>
                <a:spcPts val="0"/>
              </a:spcAft>
              <a:buClr>
                <a:schemeClr val="dk1"/>
              </a:buClr>
              <a:buSzPts val="1200"/>
              <a:buNone/>
              <a:defRPr b="1" sz="1200"/>
            </a:lvl6pPr>
            <a:lvl7pPr indent="-228600" lvl="6" marL="3200400" algn="l">
              <a:lnSpc>
                <a:spcPct val="100000"/>
              </a:lnSpc>
              <a:spcBef>
                <a:spcPts val="240"/>
              </a:spcBef>
              <a:spcAft>
                <a:spcPts val="0"/>
              </a:spcAft>
              <a:buClr>
                <a:schemeClr val="dk1"/>
              </a:buClr>
              <a:buSzPts val="1200"/>
              <a:buNone/>
              <a:defRPr b="1" sz="1200"/>
            </a:lvl7pPr>
            <a:lvl8pPr indent="-228600" lvl="7" marL="3657600" algn="l">
              <a:lnSpc>
                <a:spcPct val="100000"/>
              </a:lnSpc>
              <a:spcBef>
                <a:spcPts val="240"/>
              </a:spcBef>
              <a:spcAft>
                <a:spcPts val="0"/>
              </a:spcAft>
              <a:buClr>
                <a:schemeClr val="dk1"/>
              </a:buClr>
              <a:buSzPts val="1200"/>
              <a:buNone/>
              <a:defRPr b="1" sz="1200"/>
            </a:lvl8pPr>
            <a:lvl9pPr indent="-228600" lvl="8" marL="4114800" algn="l">
              <a:lnSpc>
                <a:spcPct val="100000"/>
              </a:lnSpc>
              <a:spcBef>
                <a:spcPts val="240"/>
              </a:spcBef>
              <a:spcAft>
                <a:spcPts val="0"/>
              </a:spcAft>
              <a:buClr>
                <a:schemeClr val="dk1"/>
              </a:buClr>
              <a:buSzPts val="1200"/>
              <a:buNone/>
              <a:defRPr b="1" sz="1200"/>
            </a:lvl9pPr>
          </a:lstStyle>
          <a:p/>
        </p:txBody>
      </p:sp>
      <p:sp>
        <p:nvSpPr>
          <p:cNvPr id="39" name="Google Shape;39;p93"/>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4325" lvl="2" marL="1371600" algn="l">
              <a:lnSpc>
                <a:spcPct val="100000"/>
              </a:lnSpc>
              <a:spcBef>
                <a:spcPts val="270"/>
              </a:spcBef>
              <a:spcAft>
                <a:spcPts val="0"/>
              </a:spcAft>
              <a:buClr>
                <a:schemeClr val="dk1"/>
              </a:buClr>
              <a:buSzPts val="1350"/>
              <a:buChar char="•"/>
              <a:defRPr sz="1350"/>
            </a:lvl3pPr>
            <a:lvl4pPr indent="-304800" lvl="3" marL="1828800" algn="l">
              <a:lnSpc>
                <a:spcPct val="100000"/>
              </a:lnSpc>
              <a:spcBef>
                <a:spcPts val="240"/>
              </a:spcBef>
              <a:spcAft>
                <a:spcPts val="0"/>
              </a:spcAft>
              <a:buClr>
                <a:schemeClr val="dk1"/>
              </a:buClr>
              <a:buSzPts val="1200"/>
              <a:buChar char="–"/>
              <a:defRPr sz="1200"/>
            </a:lvl4pPr>
            <a:lvl5pPr indent="-304800" lvl="4" marL="2286000" algn="l">
              <a:lnSpc>
                <a:spcPct val="100000"/>
              </a:lnSpc>
              <a:spcBef>
                <a:spcPts val="240"/>
              </a:spcBef>
              <a:spcAft>
                <a:spcPts val="0"/>
              </a:spcAft>
              <a:buClr>
                <a:schemeClr val="dk1"/>
              </a:buClr>
              <a:buSzPts val="1200"/>
              <a:buChar char="»"/>
              <a:defRPr sz="1200"/>
            </a:lvl5pPr>
            <a:lvl6pPr indent="-304800" lvl="5" marL="2743200" algn="l">
              <a:lnSpc>
                <a:spcPct val="100000"/>
              </a:lnSpc>
              <a:spcBef>
                <a:spcPts val="240"/>
              </a:spcBef>
              <a:spcAft>
                <a:spcPts val="0"/>
              </a:spcAft>
              <a:buClr>
                <a:schemeClr val="dk1"/>
              </a:buClr>
              <a:buSzPts val="1200"/>
              <a:buChar char="•"/>
              <a:defRPr sz="1200"/>
            </a:lvl6pPr>
            <a:lvl7pPr indent="-304800" lvl="6" marL="3200400" algn="l">
              <a:lnSpc>
                <a:spcPct val="100000"/>
              </a:lnSpc>
              <a:spcBef>
                <a:spcPts val="240"/>
              </a:spcBef>
              <a:spcAft>
                <a:spcPts val="0"/>
              </a:spcAft>
              <a:buClr>
                <a:schemeClr val="dk1"/>
              </a:buClr>
              <a:buSzPts val="1200"/>
              <a:buChar char="•"/>
              <a:defRPr sz="1200"/>
            </a:lvl7pPr>
            <a:lvl8pPr indent="-304800" lvl="7" marL="3657600" algn="l">
              <a:lnSpc>
                <a:spcPct val="100000"/>
              </a:lnSpc>
              <a:spcBef>
                <a:spcPts val="240"/>
              </a:spcBef>
              <a:spcAft>
                <a:spcPts val="0"/>
              </a:spcAft>
              <a:buClr>
                <a:schemeClr val="dk1"/>
              </a:buClr>
              <a:buSzPts val="1200"/>
              <a:buChar char="•"/>
              <a:defRPr sz="1200"/>
            </a:lvl8pPr>
            <a:lvl9pPr indent="-304800" lvl="8" marL="4114800" algn="l">
              <a:lnSpc>
                <a:spcPct val="100000"/>
              </a:lnSpc>
              <a:spcBef>
                <a:spcPts val="240"/>
              </a:spcBef>
              <a:spcAft>
                <a:spcPts val="0"/>
              </a:spcAft>
              <a:buClr>
                <a:schemeClr val="dk1"/>
              </a:buClr>
              <a:buSzPts val="1200"/>
              <a:buChar char="•"/>
              <a:defRPr sz="1200"/>
            </a:lvl9pPr>
          </a:lstStyle>
          <a:p/>
        </p:txBody>
      </p:sp>
      <p:sp>
        <p:nvSpPr>
          <p:cNvPr id="40" name="Google Shape;40;p93"/>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3"/>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3"/>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43" name="Google Shape;43;p93"/>
          <p:cNvGrpSpPr/>
          <p:nvPr/>
        </p:nvGrpSpPr>
        <p:grpSpPr>
          <a:xfrm>
            <a:off x="959517" y="313346"/>
            <a:ext cx="7703246" cy="1066802"/>
            <a:chOff x="989012" y="4572000"/>
            <a:chExt cx="10268319" cy="1002032"/>
          </a:xfrm>
        </p:grpSpPr>
        <p:cxnSp>
          <p:nvCxnSpPr>
            <p:cNvPr id="44" name="Google Shape;44;p93"/>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45" name="Google Shape;45;p93"/>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46" name="Google Shape;46;p93"/>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91"/>
          <p:cNvSpPr txBox="1"/>
          <p:nvPr>
            <p:ph type="title"/>
          </p:nvPr>
        </p:nvSpPr>
        <p:spPr>
          <a:xfrm>
            <a:off x="722313" y="440691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000"/>
              <a:buFont typeface="Calibri"/>
              <a:buNone/>
              <a:defRPr b="1"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270"/>
              </a:spcBef>
              <a:spcAft>
                <a:spcPts val="0"/>
              </a:spcAft>
              <a:buClr>
                <a:srgbClr val="888888"/>
              </a:buClr>
              <a:buSzPts val="1350"/>
              <a:buNone/>
              <a:defRPr sz="1350">
                <a:solidFill>
                  <a:srgbClr val="888888"/>
                </a:solidFill>
              </a:defRPr>
            </a:lvl2pPr>
            <a:lvl3pPr indent="-228600" lvl="2" marL="1371600" algn="l">
              <a:lnSpc>
                <a:spcPct val="100000"/>
              </a:lnSpc>
              <a:spcBef>
                <a:spcPts val="240"/>
              </a:spcBef>
              <a:spcAft>
                <a:spcPts val="0"/>
              </a:spcAft>
              <a:buClr>
                <a:srgbClr val="888888"/>
              </a:buClr>
              <a:buSzPts val="1200"/>
              <a:buNone/>
              <a:defRPr sz="1200">
                <a:solidFill>
                  <a:srgbClr val="888888"/>
                </a:solidFill>
              </a:defRPr>
            </a:lvl3pPr>
            <a:lvl4pPr indent="-228600" lvl="3" marL="1828800" algn="l">
              <a:lnSpc>
                <a:spcPct val="100000"/>
              </a:lnSpc>
              <a:spcBef>
                <a:spcPts val="210"/>
              </a:spcBef>
              <a:spcAft>
                <a:spcPts val="0"/>
              </a:spcAft>
              <a:buClr>
                <a:srgbClr val="888888"/>
              </a:buClr>
              <a:buSzPts val="1050"/>
              <a:buNone/>
              <a:defRPr sz="1050">
                <a:solidFill>
                  <a:srgbClr val="888888"/>
                </a:solidFill>
              </a:defRPr>
            </a:lvl4pPr>
            <a:lvl5pPr indent="-228600" lvl="4" marL="2286000" algn="l">
              <a:lnSpc>
                <a:spcPct val="100000"/>
              </a:lnSpc>
              <a:spcBef>
                <a:spcPts val="210"/>
              </a:spcBef>
              <a:spcAft>
                <a:spcPts val="0"/>
              </a:spcAft>
              <a:buClr>
                <a:srgbClr val="888888"/>
              </a:buClr>
              <a:buSzPts val="1050"/>
              <a:buNone/>
              <a:defRPr sz="1050">
                <a:solidFill>
                  <a:srgbClr val="888888"/>
                </a:solidFill>
              </a:defRPr>
            </a:lvl5pPr>
            <a:lvl6pPr indent="-228600" lvl="5" marL="2743200" algn="l">
              <a:lnSpc>
                <a:spcPct val="100000"/>
              </a:lnSpc>
              <a:spcBef>
                <a:spcPts val="210"/>
              </a:spcBef>
              <a:spcAft>
                <a:spcPts val="0"/>
              </a:spcAft>
              <a:buClr>
                <a:srgbClr val="888888"/>
              </a:buClr>
              <a:buSzPts val="1050"/>
              <a:buNone/>
              <a:defRPr sz="1050">
                <a:solidFill>
                  <a:srgbClr val="888888"/>
                </a:solidFill>
              </a:defRPr>
            </a:lvl6pPr>
            <a:lvl7pPr indent="-228600" lvl="6" marL="3200400" algn="l">
              <a:lnSpc>
                <a:spcPct val="100000"/>
              </a:lnSpc>
              <a:spcBef>
                <a:spcPts val="210"/>
              </a:spcBef>
              <a:spcAft>
                <a:spcPts val="0"/>
              </a:spcAft>
              <a:buClr>
                <a:srgbClr val="888888"/>
              </a:buClr>
              <a:buSzPts val="1050"/>
              <a:buNone/>
              <a:defRPr sz="1050">
                <a:solidFill>
                  <a:srgbClr val="888888"/>
                </a:solidFill>
              </a:defRPr>
            </a:lvl7pPr>
            <a:lvl8pPr indent="-228600" lvl="7" marL="3657600" algn="l">
              <a:lnSpc>
                <a:spcPct val="100000"/>
              </a:lnSpc>
              <a:spcBef>
                <a:spcPts val="210"/>
              </a:spcBef>
              <a:spcAft>
                <a:spcPts val="0"/>
              </a:spcAft>
              <a:buClr>
                <a:srgbClr val="888888"/>
              </a:buClr>
              <a:buSzPts val="1050"/>
              <a:buNone/>
              <a:defRPr sz="1050">
                <a:solidFill>
                  <a:srgbClr val="888888"/>
                </a:solidFill>
              </a:defRPr>
            </a:lvl8pPr>
            <a:lvl9pPr indent="-228600" lvl="8" marL="4114800" algn="l">
              <a:lnSpc>
                <a:spcPct val="100000"/>
              </a:lnSpc>
              <a:spcBef>
                <a:spcPts val="210"/>
              </a:spcBef>
              <a:spcAft>
                <a:spcPts val="0"/>
              </a:spcAft>
              <a:buClr>
                <a:srgbClr val="888888"/>
              </a:buClr>
              <a:buSzPts val="1050"/>
              <a:buNone/>
              <a:defRPr sz="1050">
                <a:solidFill>
                  <a:srgbClr val="888888"/>
                </a:solidFill>
              </a:defRPr>
            </a:lvl9pPr>
          </a:lstStyle>
          <a:p/>
        </p:txBody>
      </p:sp>
      <p:sp>
        <p:nvSpPr>
          <p:cNvPr id="50" name="Google Shape;50;p91"/>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1"/>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1"/>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92"/>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2"/>
          <p:cNvSpPr txBox="1"/>
          <p:nvPr>
            <p:ph idx="1" type="body"/>
          </p:nvPr>
        </p:nvSpPr>
        <p:spPr>
          <a:xfrm>
            <a:off x="609602" y="1600206"/>
            <a:ext cx="5410200" cy="4525963"/>
          </a:xfrm>
          <a:prstGeom prst="rect">
            <a:avLst/>
          </a:prstGeom>
          <a:noFill/>
          <a:ln>
            <a:noFill/>
          </a:ln>
        </p:spPr>
        <p:txBody>
          <a:bodyPr anchorCtr="0" anchor="t" bIns="45700" lIns="91425" spcFirstLastPara="1" rIns="91425" wrap="square" tIns="45700">
            <a:normAutofit/>
          </a:bodyPr>
          <a:lstStyle>
            <a:lvl1pPr indent="-361950" lvl="0" marL="457200" algn="l">
              <a:lnSpc>
                <a:spcPct val="100000"/>
              </a:lnSpc>
              <a:spcBef>
                <a:spcPts val="420"/>
              </a:spcBef>
              <a:spcAft>
                <a:spcPts val="0"/>
              </a:spcAft>
              <a:buClr>
                <a:schemeClr val="dk1"/>
              </a:buClr>
              <a:buSzPts val="2100"/>
              <a:buChar char="•"/>
              <a:defRPr sz="2100"/>
            </a:lvl1pPr>
            <a:lvl2pPr indent="-342900" lvl="1" marL="914400" algn="l">
              <a:lnSpc>
                <a:spcPct val="100000"/>
              </a:lnSpc>
              <a:spcBef>
                <a:spcPts val="36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4325" lvl="3" marL="1828800" algn="l">
              <a:lnSpc>
                <a:spcPct val="100000"/>
              </a:lnSpc>
              <a:spcBef>
                <a:spcPts val="270"/>
              </a:spcBef>
              <a:spcAft>
                <a:spcPts val="0"/>
              </a:spcAft>
              <a:buClr>
                <a:schemeClr val="dk1"/>
              </a:buClr>
              <a:buSzPts val="1350"/>
              <a:buChar char="–"/>
              <a:defRPr sz="1350"/>
            </a:lvl4pPr>
            <a:lvl5pPr indent="-314325" lvl="4" marL="2286000" algn="l">
              <a:lnSpc>
                <a:spcPct val="100000"/>
              </a:lnSpc>
              <a:spcBef>
                <a:spcPts val="270"/>
              </a:spcBef>
              <a:spcAft>
                <a:spcPts val="0"/>
              </a:spcAft>
              <a:buClr>
                <a:schemeClr val="dk1"/>
              </a:buClr>
              <a:buSzPts val="1350"/>
              <a:buChar char="»"/>
              <a:defRPr sz="1350"/>
            </a:lvl5pPr>
            <a:lvl6pPr indent="-314325" lvl="5" marL="2743200" algn="l">
              <a:lnSpc>
                <a:spcPct val="100000"/>
              </a:lnSpc>
              <a:spcBef>
                <a:spcPts val="270"/>
              </a:spcBef>
              <a:spcAft>
                <a:spcPts val="0"/>
              </a:spcAft>
              <a:buClr>
                <a:schemeClr val="dk1"/>
              </a:buClr>
              <a:buSzPts val="1350"/>
              <a:buChar char="•"/>
              <a:defRPr sz="1350"/>
            </a:lvl6pPr>
            <a:lvl7pPr indent="-314325" lvl="6" marL="3200400" algn="l">
              <a:lnSpc>
                <a:spcPct val="100000"/>
              </a:lnSpc>
              <a:spcBef>
                <a:spcPts val="270"/>
              </a:spcBef>
              <a:spcAft>
                <a:spcPts val="0"/>
              </a:spcAft>
              <a:buClr>
                <a:schemeClr val="dk1"/>
              </a:buClr>
              <a:buSzPts val="1350"/>
              <a:buChar char="•"/>
              <a:defRPr sz="1350"/>
            </a:lvl7pPr>
            <a:lvl8pPr indent="-314325" lvl="7" marL="3657600" algn="l">
              <a:lnSpc>
                <a:spcPct val="100000"/>
              </a:lnSpc>
              <a:spcBef>
                <a:spcPts val="270"/>
              </a:spcBef>
              <a:spcAft>
                <a:spcPts val="0"/>
              </a:spcAft>
              <a:buClr>
                <a:schemeClr val="dk1"/>
              </a:buClr>
              <a:buSzPts val="1350"/>
              <a:buChar char="•"/>
              <a:defRPr sz="1350"/>
            </a:lvl8pPr>
            <a:lvl9pPr indent="-314325" lvl="8" marL="4114800" algn="l">
              <a:lnSpc>
                <a:spcPct val="100000"/>
              </a:lnSpc>
              <a:spcBef>
                <a:spcPts val="270"/>
              </a:spcBef>
              <a:spcAft>
                <a:spcPts val="0"/>
              </a:spcAft>
              <a:buClr>
                <a:schemeClr val="dk1"/>
              </a:buClr>
              <a:buSzPts val="1350"/>
              <a:buChar char="•"/>
              <a:defRPr sz="1350"/>
            </a:lvl9pPr>
          </a:lstStyle>
          <a:p/>
        </p:txBody>
      </p:sp>
      <p:sp>
        <p:nvSpPr>
          <p:cNvPr id="56" name="Google Shape;56;p92"/>
          <p:cNvSpPr txBox="1"/>
          <p:nvPr>
            <p:ph idx="2" type="body"/>
          </p:nvPr>
        </p:nvSpPr>
        <p:spPr>
          <a:xfrm>
            <a:off x="6172200" y="1600206"/>
            <a:ext cx="5410200" cy="4525963"/>
          </a:xfrm>
          <a:prstGeom prst="rect">
            <a:avLst/>
          </a:prstGeom>
          <a:noFill/>
          <a:ln>
            <a:noFill/>
          </a:ln>
        </p:spPr>
        <p:txBody>
          <a:bodyPr anchorCtr="0" anchor="t" bIns="45700" lIns="91425" spcFirstLastPara="1" rIns="91425" wrap="square" tIns="45700">
            <a:normAutofit/>
          </a:bodyPr>
          <a:lstStyle>
            <a:lvl1pPr indent="-361950" lvl="0" marL="457200" algn="l">
              <a:lnSpc>
                <a:spcPct val="100000"/>
              </a:lnSpc>
              <a:spcBef>
                <a:spcPts val="420"/>
              </a:spcBef>
              <a:spcAft>
                <a:spcPts val="0"/>
              </a:spcAft>
              <a:buClr>
                <a:schemeClr val="dk1"/>
              </a:buClr>
              <a:buSzPts val="2100"/>
              <a:buChar char="•"/>
              <a:defRPr sz="2100"/>
            </a:lvl1pPr>
            <a:lvl2pPr indent="-342900" lvl="1" marL="914400" algn="l">
              <a:lnSpc>
                <a:spcPct val="100000"/>
              </a:lnSpc>
              <a:spcBef>
                <a:spcPts val="36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4325" lvl="3" marL="1828800" algn="l">
              <a:lnSpc>
                <a:spcPct val="100000"/>
              </a:lnSpc>
              <a:spcBef>
                <a:spcPts val="270"/>
              </a:spcBef>
              <a:spcAft>
                <a:spcPts val="0"/>
              </a:spcAft>
              <a:buClr>
                <a:schemeClr val="dk1"/>
              </a:buClr>
              <a:buSzPts val="1350"/>
              <a:buChar char="–"/>
              <a:defRPr sz="1350"/>
            </a:lvl4pPr>
            <a:lvl5pPr indent="-314325" lvl="4" marL="2286000" algn="l">
              <a:lnSpc>
                <a:spcPct val="100000"/>
              </a:lnSpc>
              <a:spcBef>
                <a:spcPts val="270"/>
              </a:spcBef>
              <a:spcAft>
                <a:spcPts val="0"/>
              </a:spcAft>
              <a:buClr>
                <a:schemeClr val="dk1"/>
              </a:buClr>
              <a:buSzPts val="1350"/>
              <a:buChar char="»"/>
              <a:defRPr sz="1350"/>
            </a:lvl5pPr>
            <a:lvl6pPr indent="-314325" lvl="5" marL="2743200" algn="l">
              <a:lnSpc>
                <a:spcPct val="100000"/>
              </a:lnSpc>
              <a:spcBef>
                <a:spcPts val="270"/>
              </a:spcBef>
              <a:spcAft>
                <a:spcPts val="0"/>
              </a:spcAft>
              <a:buClr>
                <a:schemeClr val="dk1"/>
              </a:buClr>
              <a:buSzPts val="1350"/>
              <a:buChar char="•"/>
              <a:defRPr sz="1350"/>
            </a:lvl6pPr>
            <a:lvl7pPr indent="-314325" lvl="6" marL="3200400" algn="l">
              <a:lnSpc>
                <a:spcPct val="100000"/>
              </a:lnSpc>
              <a:spcBef>
                <a:spcPts val="270"/>
              </a:spcBef>
              <a:spcAft>
                <a:spcPts val="0"/>
              </a:spcAft>
              <a:buClr>
                <a:schemeClr val="dk1"/>
              </a:buClr>
              <a:buSzPts val="1350"/>
              <a:buChar char="•"/>
              <a:defRPr sz="1350"/>
            </a:lvl7pPr>
            <a:lvl8pPr indent="-314325" lvl="7" marL="3657600" algn="l">
              <a:lnSpc>
                <a:spcPct val="100000"/>
              </a:lnSpc>
              <a:spcBef>
                <a:spcPts val="270"/>
              </a:spcBef>
              <a:spcAft>
                <a:spcPts val="0"/>
              </a:spcAft>
              <a:buClr>
                <a:schemeClr val="dk1"/>
              </a:buClr>
              <a:buSzPts val="1350"/>
              <a:buChar char="•"/>
              <a:defRPr sz="1350"/>
            </a:lvl8pPr>
            <a:lvl9pPr indent="-314325" lvl="8" marL="4114800" algn="l">
              <a:lnSpc>
                <a:spcPct val="100000"/>
              </a:lnSpc>
              <a:spcBef>
                <a:spcPts val="270"/>
              </a:spcBef>
              <a:spcAft>
                <a:spcPts val="0"/>
              </a:spcAft>
              <a:buClr>
                <a:schemeClr val="dk1"/>
              </a:buClr>
              <a:buSzPts val="1350"/>
              <a:buChar char="•"/>
              <a:defRPr sz="1350"/>
            </a:lvl9pPr>
          </a:lstStyle>
          <a:p/>
        </p:txBody>
      </p:sp>
      <p:sp>
        <p:nvSpPr>
          <p:cNvPr id="57" name="Google Shape;57;p92"/>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2"/>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2"/>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60" name="Google Shape;60;p92"/>
          <p:cNvGrpSpPr/>
          <p:nvPr/>
        </p:nvGrpSpPr>
        <p:grpSpPr>
          <a:xfrm>
            <a:off x="959517" y="313346"/>
            <a:ext cx="7703246" cy="1066802"/>
            <a:chOff x="989012" y="4572000"/>
            <a:chExt cx="10268319" cy="1002032"/>
          </a:xfrm>
        </p:grpSpPr>
        <p:cxnSp>
          <p:nvCxnSpPr>
            <p:cNvPr id="61" name="Google Shape;61;p92"/>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62" name="Google Shape;62;p92"/>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63" name="Google Shape;63;p92"/>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94"/>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4"/>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4"/>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4"/>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69" name="Google Shape;69;p94"/>
          <p:cNvGrpSpPr/>
          <p:nvPr/>
        </p:nvGrpSpPr>
        <p:grpSpPr>
          <a:xfrm>
            <a:off x="959517" y="313346"/>
            <a:ext cx="7703246" cy="1066802"/>
            <a:chOff x="989012" y="4572000"/>
            <a:chExt cx="10268319" cy="1002032"/>
          </a:xfrm>
        </p:grpSpPr>
        <p:cxnSp>
          <p:nvCxnSpPr>
            <p:cNvPr id="70" name="Google Shape;70;p94"/>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71" name="Google Shape;71;p94"/>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72" name="Google Shape;72;p94"/>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95"/>
          <p:cNvSpPr txBox="1"/>
          <p:nvPr>
            <p:ph type="title"/>
          </p:nvPr>
        </p:nvSpPr>
        <p:spPr>
          <a:xfrm>
            <a:off x="457202"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500"/>
              <a:buFont typeface="Calibri"/>
              <a:buNone/>
              <a:defRPr b="1"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5"/>
          <p:cNvSpPr txBox="1"/>
          <p:nvPr>
            <p:ph idx="1" type="body"/>
          </p:nvPr>
        </p:nvSpPr>
        <p:spPr>
          <a:xfrm>
            <a:off x="3575050" y="273060"/>
            <a:ext cx="5111750" cy="585311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61950" lvl="1" marL="914400" algn="l">
              <a:lnSpc>
                <a:spcPct val="100000"/>
              </a:lnSpc>
              <a:spcBef>
                <a:spcPts val="420"/>
              </a:spcBef>
              <a:spcAft>
                <a:spcPts val="0"/>
              </a:spcAft>
              <a:buClr>
                <a:schemeClr val="dk1"/>
              </a:buClr>
              <a:buSzPts val="2100"/>
              <a:buChar char="–"/>
              <a:defRPr sz="2100"/>
            </a:lvl2pPr>
            <a:lvl3pPr indent="-342900" lvl="2" marL="1371600" algn="l">
              <a:lnSpc>
                <a:spcPct val="100000"/>
              </a:lnSpc>
              <a:spcBef>
                <a:spcPts val="36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76" name="Google Shape;76;p95"/>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10"/>
              </a:spcBef>
              <a:spcAft>
                <a:spcPts val="0"/>
              </a:spcAft>
              <a:buClr>
                <a:schemeClr val="dk1"/>
              </a:buClr>
              <a:buSzPts val="1050"/>
              <a:buNone/>
              <a:defRPr sz="1050"/>
            </a:lvl1pPr>
            <a:lvl2pPr indent="-228600" lvl="1" marL="914400" algn="l">
              <a:lnSpc>
                <a:spcPct val="100000"/>
              </a:lnSpc>
              <a:spcBef>
                <a:spcPts val="180"/>
              </a:spcBef>
              <a:spcAft>
                <a:spcPts val="0"/>
              </a:spcAft>
              <a:buClr>
                <a:schemeClr val="dk1"/>
              </a:buClr>
              <a:buSzPts val="900"/>
              <a:buNone/>
              <a:defRPr sz="900"/>
            </a:lvl2pPr>
            <a:lvl3pPr indent="-228600" lvl="2" marL="1371600" algn="l">
              <a:lnSpc>
                <a:spcPct val="100000"/>
              </a:lnSpc>
              <a:spcBef>
                <a:spcPts val="150"/>
              </a:spcBef>
              <a:spcAft>
                <a:spcPts val="0"/>
              </a:spcAft>
              <a:buClr>
                <a:schemeClr val="dk1"/>
              </a:buClr>
              <a:buSzPts val="750"/>
              <a:buNone/>
              <a:defRPr sz="750"/>
            </a:lvl3pPr>
            <a:lvl4pPr indent="-228600" lvl="3" marL="1828800" algn="l">
              <a:lnSpc>
                <a:spcPct val="100000"/>
              </a:lnSpc>
              <a:spcBef>
                <a:spcPts val="135"/>
              </a:spcBef>
              <a:spcAft>
                <a:spcPts val="0"/>
              </a:spcAft>
              <a:buClr>
                <a:schemeClr val="dk1"/>
              </a:buClr>
              <a:buSzPts val="675"/>
              <a:buNone/>
              <a:defRPr sz="675"/>
            </a:lvl4pPr>
            <a:lvl5pPr indent="-228600" lvl="4" marL="2286000" algn="l">
              <a:lnSpc>
                <a:spcPct val="100000"/>
              </a:lnSpc>
              <a:spcBef>
                <a:spcPts val="135"/>
              </a:spcBef>
              <a:spcAft>
                <a:spcPts val="0"/>
              </a:spcAft>
              <a:buClr>
                <a:schemeClr val="dk1"/>
              </a:buClr>
              <a:buSzPts val="675"/>
              <a:buNone/>
              <a:defRPr sz="675"/>
            </a:lvl5pPr>
            <a:lvl6pPr indent="-228600" lvl="5" marL="2743200" algn="l">
              <a:lnSpc>
                <a:spcPct val="100000"/>
              </a:lnSpc>
              <a:spcBef>
                <a:spcPts val="135"/>
              </a:spcBef>
              <a:spcAft>
                <a:spcPts val="0"/>
              </a:spcAft>
              <a:buClr>
                <a:schemeClr val="dk1"/>
              </a:buClr>
              <a:buSzPts val="675"/>
              <a:buNone/>
              <a:defRPr sz="675"/>
            </a:lvl6pPr>
            <a:lvl7pPr indent="-228600" lvl="6" marL="3200400" algn="l">
              <a:lnSpc>
                <a:spcPct val="100000"/>
              </a:lnSpc>
              <a:spcBef>
                <a:spcPts val="135"/>
              </a:spcBef>
              <a:spcAft>
                <a:spcPts val="0"/>
              </a:spcAft>
              <a:buClr>
                <a:schemeClr val="dk1"/>
              </a:buClr>
              <a:buSzPts val="675"/>
              <a:buNone/>
              <a:defRPr sz="675"/>
            </a:lvl7pPr>
            <a:lvl8pPr indent="-228600" lvl="7" marL="3657600" algn="l">
              <a:lnSpc>
                <a:spcPct val="100000"/>
              </a:lnSpc>
              <a:spcBef>
                <a:spcPts val="135"/>
              </a:spcBef>
              <a:spcAft>
                <a:spcPts val="0"/>
              </a:spcAft>
              <a:buClr>
                <a:schemeClr val="dk1"/>
              </a:buClr>
              <a:buSzPts val="675"/>
              <a:buNone/>
              <a:defRPr sz="675"/>
            </a:lvl8pPr>
            <a:lvl9pPr indent="-228600" lvl="8" marL="4114800" algn="l">
              <a:lnSpc>
                <a:spcPct val="100000"/>
              </a:lnSpc>
              <a:spcBef>
                <a:spcPts val="135"/>
              </a:spcBef>
              <a:spcAft>
                <a:spcPts val="0"/>
              </a:spcAft>
              <a:buClr>
                <a:schemeClr val="dk1"/>
              </a:buClr>
              <a:buSzPts val="675"/>
              <a:buNone/>
              <a:defRPr sz="675"/>
            </a:lvl9pPr>
          </a:lstStyle>
          <a:p/>
        </p:txBody>
      </p:sp>
      <p:sp>
        <p:nvSpPr>
          <p:cNvPr id="77" name="Google Shape;77;p95"/>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5"/>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96"/>
          <p:cNvSpPr txBox="1"/>
          <p:nvPr>
            <p:ph type="title"/>
          </p:nvPr>
        </p:nvSpPr>
        <p:spPr>
          <a:xfrm>
            <a:off x="1792290"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500"/>
              <a:buFont typeface="Calibri"/>
              <a:buNone/>
              <a:defRPr b="1"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6"/>
          <p:cNvSpPr/>
          <p:nvPr>
            <p:ph idx="2" type="pic"/>
          </p:nvPr>
        </p:nvSpPr>
        <p:spPr>
          <a:xfrm>
            <a:off x="1792290" y="612775"/>
            <a:ext cx="5486400" cy="4114800"/>
          </a:xfrm>
          <a:prstGeom prst="rect">
            <a:avLst/>
          </a:prstGeom>
          <a:noFill/>
          <a:ln>
            <a:noFill/>
          </a:ln>
        </p:spPr>
      </p:sp>
      <p:sp>
        <p:nvSpPr>
          <p:cNvPr id="83" name="Google Shape;83;p96"/>
          <p:cNvSpPr txBox="1"/>
          <p:nvPr>
            <p:ph idx="1" type="body"/>
          </p:nvPr>
        </p:nvSpPr>
        <p:spPr>
          <a:xfrm>
            <a:off x="1792290"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10"/>
              </a:spcBef>
              <a:spcAft>
                <a:spcPts val="0"/>
              </a:spcAft>
              <a:buClr>
                <a:schemeClr val="dk1"/>
              </a:buClr>
              <a:buSzPts val="1050"/>
              <a:buNone/>
              <a:defRPr sz="1050"/>
            </a:lvl1pPr>
            <a:lvl2pPr indent="-228600" lvl="1" marL="914400" algn="l">
              <a:lnSpc>
                <a:spcPct val="100000"/>
              </a:lnSpc>
              <a:spcBef>
                <a:spcPts val="180"/>
              </a:spcBef>
              <a:spcAft>
                <a:spcPts val="0"/>
              </a:spcAft>
              <a:buClr>
                <a:schemeClr val="dk1"/>
              </a:buClr>
              <a:buSzPts val="900"/>
              <a:buNone/>
              <a:defRPr sz="900"/>
            </a:lvl2pPr>
            <a:lvl3pPr indent="-228600" lvl="2" marL="1371600" algn="l">
              <a:lnSpc>
                <a:spcPct val="100000"/>
              </a:lnSpc>
              <a:spcBef>
                <a:spcPts val="150"/>
              </a:spcBef>
              <a:spcAft>
                <a:spcPts val="0"/>
              </a:spcAft>
              <a:buClr>
                <a:schemeClr val="dk1"/>
              </a:buClr>
              <a:buSzPts val="750"/>
              <a:buNone/>
              <a:defRPr sz="750"/>
            </a:lvl3pPr>
            <a:lvl4pPr indent="-228600" lvl="3" marL="1828800" algn="l">
              <a:lnSpc>
                <a:spcPct val="100000"/>
              </a:lnSpc>
              <a:spcBef>
                <a:spcPts val="135"/>
              </a:spcBef>
              <a:spcAft>
                <a:spcPts val="0"/>
              </a:spcAft>
              <a:buClr>
                <a:schemeClr val="dk1"/>
              </a:buClr>
              <a:buSzPts val="675"/>
              <a:buNone/>
              <a:defRPr sz="675"/>
            </a:lvl4pPr>
            <a:lvl5pPr indent="-228600" lvl="4" marL="2286000" algn="l">
              <a:lnSpc>
                <a:spcPct val="100000"/>
              </a:lnSpc>
              <a:spcBef>
                <a:spcPts val="135"/>
              </a:spcBef>
              <a:spcAft>
                <a:spcPts val="0"/>
              </a:spcAft>
              <a:buClr>
                <a:schemeClr val="dk1"/>
              </a:buClr>
              <a:buSzPts val="675"/>
              <a:buNone/>
              <a:defRPr sz="675"/>
            </a:lvl5pPr>
            <a:lvl6pPr indent="-228600" lvl="5" marL="2743200" algn="l">
              <a:lnSpc>
                <a:spcPct val="100000"/>
              </a:lnSpc>
              <a:spcBef>
                <a:spcPts val="135"/>
              </a:spcBef>
              <a:spcAft>
                <a:spcPts val="0"/>
              </a:spcAft>
              <a:buClr>
                <a:schemeClr val="dk1"/>
              </a:buClr>
              <a:buSzPts val="675"/>
              <a:buNone/>
              <a:defRPr sz="675"/>
            </a:lvl6pPr>
            <a:lvl7pPr indent="-228600" lvl="6" marL="3200400" algn="l">
              <a:lnSpc>
                <a:spcPct val="100000"/>
              </a:lnSpc>
              <a:spcBef>
                <a:spcPts val="135"/>
              </a:spcBef>
              <a:spcAft>
                <a:spcPts val="0"/>
              </a:spcAft>
              <a:buClr>
                <a:schemeClr val="dk1"/>
              </a:buClr>
              <a:buSzPts val="675"/>
              <a:buNone/>
              <a:defRPr sz="675"/>
            </a:lvl7pPr>
            <a:lvl8pPr indent="-228600" lvl="7" marL="3657600" algn="l">
              <a:lnSpc>
                <a:spcPct val="100000"/>
              </a:lnSpc>
              <a:spcBef>
                <a:spcPts val="135"/>
              </a:spcBef>
              <a:spcAft>
                <a:spcPts val="0"/>
              </a:spcAft>
              <a:buClr>
                <a:schemeClr val="dk1"/>
              </a:buClr>
              <a:buSzPts val="675"/>
              <a:buNone/>
              <a:defRPr sz="675"/>
            </a:lvl8pPr>
            <a:lvl9pPr indent="-228600" lvl="8" marL="4114800" algn="l">
              <a:lnSpc>
                <a:spcPct val="100000"/>
              </a:lnSpc>
              <a:spcBef>
                <a:spcPts val="135"/>
              </a:spcBef>
              <a:spcAft>
                <a:spcPts val="0"/>
              </a:spcAft>
              <a:buClr>
                <a:schemeClr val="dk1"/>
              </a:buClr>
              <a:buSzPts val="675"/>
              <a:buNone/>
              <a:defRPr sz="675"/>
            </a:lvl9pPr>
          </a:lstStyle>
          <a:p/>
        </p:txBody>
      </p:sp>
      <p:sp>
        <p:nvSpPr>
          <p:cNvPr id="84" name="Google Shape;84;p96"/>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6"/>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97"/>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97"/>
          <p:cNvSpPr txBox="1"/>
          <p:nvPr>
            <p:ph idx="1" type="body"/>
          </p:nvPr>
        </p:nvSpPr>
        <p:spPr>
          <a:xfrm rot="5400000">
            <a:off x="2309021" y="-251613"/>
            <a:ext cx="4525963" cy="822960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 name="Google Shape;90;p97"/>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7"/>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7"/>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7"/>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7"/>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87"/>
          <p:cNvSpPr txBox="1"/>
          <p:nvPr>
            <p:ph idx="10" type="dt"/>
          </p:nvPr>
        </p:nvSpPr>
        <p:spPr>
          <a:xfrm>
            <a:off x="457200" y="635636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9" name="Google Shape;9;p87"/>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0" name="Google Shape;10;p87"/>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pic>
        <p:nvPicPr>
          <p:cNvPr descr="Black and white background Flourence city image." id="11" name="Google Shape;11;p87"/>
          <p:cNvPicPr preferRelativeResize="0"/>
          <p:nvPr/>
        </p:nvPicPr>
        <p:blipFill rotWithShape="1">
          <a:blip r:embed="rId1">
            <a:alphaModFix amt="10000"/>
          </a:blip>
          <a:srcRect b="0" l="0" r="0" t="0"/>
          <a:stretch/>
        </p:blipFill>
        <p:spPr>
          <a:xfrm>
            <a:off x="3" y="0"/>
            <a:ext cx="9144000" cy="685621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geeksforgeeks.org/java-and-multiple-inheritance/" TargetMode="External"/><Relationship Id="rId4" Type="http://schemas.openxmlformats.org/officeDocument/2006/relationships/hyperlink" Target="https://www.geeksforgeeks.org/java-and-multiple-inheritance/" TargetMode="External"/><Relationship Id="rId5" Type="http://schemas.openxmlformats.org/officeDocument/2006/relationships/hyperlink" Target="https://www.geeksforgeeks.org/interfaces-in-java/" TargetMode="External"/><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geeksforgeeks.org/object-class-in-java/" TargetMode="External"/><Relationship Id="rId4" Type="http://schemas.openxmlformats.org/officeDocument/2006/relationships/hyperlink" Target="https://www.geeksforgeeks.org/object-class-in-java/" TargetMode="External"/><Relationship Id="rId5" Type="http://schemas.openxmlformats.org/officeDocument/2006/relationships/hyperlink" Target="https://www.geeksforgeeks.org/java-and-multiple-inherit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geeksforgeeks.org/object-class-in-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www.javatpoint.com/object-and-class-in-jav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www.javatpoint.com/java-constructo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5.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pic>
        <p:nvPicPr>
          <p:cNvPr id="108" name="Google Shape;108;p1"/>
          <p:cNvPicPr preferRelativeResize="0"/>
          <p:nvPr/>
        </p:nvPicPr>
        <p:blipFill rotWithShape="1">
          <a:blip r:embed="rId3">
            <a:alphaModFix/>
          </a:blip>
          <a:srcRect b="0" l="0" r="0" t="0"/>
          <a:stretch/>
        </p:blipFill>
        <p:spPr>
          <a:xfrm>
            <a:off x="76200" y="-150892"/>
            <a:ext cx="8991600" cy="131604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09" name="Google Shape;109;p1"/>
          <p:cNvSpPr txBox="1"/>
          <p:nvPr>
            <p:ph type="title"/>
          </p:nvPr>
        </p:nvSpPr>
        <p:spPr>
          <a:xfrm>
            <a:off x="314604" y="2869407"/>
            <a:ext cx="8753196" cy="1104900"/>
          </a:xfrm>
          <a:prstGeom prst="rect">
            <a:avLst/>
          </a:prstGeom>
          <a:noFill/>
          <a:ln>
            <a:noFill/>
          </a:ln>
        </p:spPr>
        <p:txBody>
          <a:bodyPr anchorCtr="0" anchor="ctr" bIns="44450" lIns="90475" spcFirstLastPara="1" rIns="90475" wrap="square" tIns="44450">
            <a:normAutofit/>
          </a:bodyPr>
          <a:lstStyle/>
          <a:p>
            <a:pPr indent="0" lvl="0" marL="0" rtl="0" algn="ctr">
              <a:lnSpc>
                <a:spcPct val="100000"/>
              </a:lnSpc>
              <a:spcBef>
                <a:spcPts val="0"/>
              </a:spcBef>
              <a:spcAft>
                <a:spcPts val="0"/>
              </a:spcAft>
              <a:buSzPts val="3667"/>
              <a:buNone/>
            </a:pPr>
            <a:r>
              <a:rPr b="1" lang="en-US"/>
              <a:t>Inheritance and Polymorphism</a:t>
            </a:r>
            <a:endParaRPr/>
          </a:p>
        </p:txBody>
      </p:sp>
      <p:sp>
        <p:nvSpPr>
          <p:cNvPr id="110" name="Google Shape;110;p1"/>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100">
                <a:latin typeface="Calibri"/>
                <a:ea typeface="Calibri"/>
                <a:cs typeface="Calibri"/>
                <a:sym typeface="Calibri"/>
              </a:rPr>
              <a:t>Java Programming</a:t>
            </a:r>
            <a:endParaRPr/>
          </a:p>
        </p:txBody>
      </p:sp>
      <p:sp>
        <p:nvSpPr>
          <p:cNvPr id="111" name="Google Shape;111;p1"/>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112" name="Google Shape;112;p1"/>
          <p:cNvSpPr/>
          <p:nvPr/>
        </p:nvSpPr>
        <p:spPr>
          <a:xfrm>
            <a:off x="533400" y="4280768"/>
            <a:ext cx="8812212" cy="36988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rgbClr val="242852"/>
                </a:solidFill>
                <a:latin typeface="Times New Roman"/>
                <a:ea typeface="Times New Roman"/>
                <a:cs typeface="Times New Roman"/>
                <a:sym typeface="Times New Roman"/>
              </a:rPr>
              <a:t>SCHOOL OF COMPUTER ENGINEERING AND TECHNOLOGY</a:t>
            </a:r>
            <a:endParaRPr b="0" i="0" sz="1400" u="none" cap="none" strike="noStrike">
              <a:solidFill>
                <a:srgbClr val="000000"/>
              </a:solidFill>
              <a:latin typeface="Arial"/>
              <a:ea typeface="Arial"/>
              <a:cs typeface="Arial"/>
              <a:sym typeface="Arial"/>
            </a:endParaRPr>
          </a:p>
        </p:txBody>
      </p:sp>
      <p:cxnSp>
        <p:nvCxnSpPr>
          <p:cNvPr id="113" name="Google Shape;113;p1"/>
          <p:cNvCxnSpPr/>
          <p:nvPr/>
        </p:nvCxnSpPr>
        <p:spPr>
          <a:xfrm flipH="1" rot="10800000">
            <a:off x="533400" y="3581400"/>
            <a:ext cx="7772400" cy="12700"/>
          </a:xfrm>
          <a:prstGeom prst="straightConnector1">
            <a:avLst/>
          </a:prstGeom>
          <a:noFill/>
          <a:ln cap="flat" cmpd="sng" w="9525">
            <a:solidFill>
              <a:srgbClr val="FFC800"/>
            </a:solidFill>
            <a:prstDash val="solid"/>
            <a:round/>
            <a:headEnd len="sm" w="sm" type="none"/>
            <a:tailEnd len="sm" w="sm" type="none"/>
          </a:ln>
        </p:spPr>
      </p:cxnSp>
      <p:cxnSp>
        <p:nvCxnSpPr>
          <p:cNvPr id="114" name="Google Shape;114;p1"/>
          <p:cNvCxnSpPr/>
          <p:nvPr/>
        </p:nvCxnSpPr>
        <p:spPr>
          <a:xfrm flipH="1" rot="10800000">
            <a:off x="533400" y="2811462"/>
            <a:ext cx="7772400" cy="7938"/>
          </a:xfrm>
          <a:prstGeom prst="straightConnector1">
            <a:avLst/>
          </a:prstGeom>
          <a:noFill/>
          <a:ln cap="flat" cmpd="sng" w="9525">
            <a:solidFill>
              <a:srgbClr val="FFC800"/>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a:t>Multilevel Inheritance</a:t>
            </a:r>
            <a:endParaRPr/>
          </a:p>
        </p:txBody>
      </p:sp>
      <p:sp>
        <p:nvSpPr>
          <p:cNvPr id="189" name="Google Shape;189;p15"/>
          <p:cNvSpPr txBox="1"/>
          <p:nvPr>
            <p:ph idx="1" type="body"/>
          </p:nvPr>
        </p:nvSpPr>
        <p:spPr>
          <a:xfrm>
            <a:off x="457202" y="131445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a:t>In Multilevel Inheritance, a derived class will be inheriting a base class and as well as the derived class also act as the base class to other class. </a:t>
            </a:r>
            <a:endParaRPr/>
          </a:p>
          <a:p>
            <a:pPr indent="-342900" lvl="0" marL="457200" rtl="0" algn="l">
              <a:lnSpc>
                <a:spcPct val="100000"/>
              </a:lnSpc>
              <a:spcBef>
                <a:spcPts val="360"/>
              </a:spcBef>
              <a:spcAft>
                <a:spcPts val="0"/>
              </a:spcAft>
              <a:buSzPts val="1800"/>
              <a:buChar char="•"/>
            </a:pPr>
            <a:r>
              <a:rPr lang="en-US"/>
              <a:t>In the below image, class A serves as a base class for the derived class B, which in turn serves as a base class for the derived class C. </a:t>
            </a:r>
            <a:endParaRPr/>
          </a:p>
        </p:txBody>
      </p:sp>
      <p:sp>
        <p:nvSpPr>
          <p:cNvPr id="190" name="Google Shape;190;p15"/>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91" name="Google Shape;191;p1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id="192" name="Google Shape;192;p15"/>
          <p:cNvPicPr preferRelativeResize="0"/>
          <p:nvPr/>
        </p:nvPicPr>
        <p:blipFill rotWithShape="1">
          <a:blip r:embed="rId3">
            <a:alphaModFix/>
          </a:blip>
          <a:srcRect b="0" l="0" r="0" t="0"/>
          <a:stretch/>
        </p:blipFill>
        <p:spPr>
          <a:xfrm>
            <a:off x="5206367" y="3756035"/>
            <a:ext cx="2693670" cy="260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457202" y="274638"/>
            <a:ext cx="8229601" cy="9826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606"/>
              <a:buNone/>
            </a:pPr>
            <a:r>
              <a:rPr lang="en-US"/>
              <a:t>// Java program to illustrate the</a:t>
            </a:r>
            <a:br>
              <a:rPr lang="en-US"/>
            </a:br>
            <a:r>
              <a:rPr lang="en-US"/>
              <a:t>// concept of Multilevel inheritance</a:t>
            </a:r>
            <a:endParaRPr/>
          </a:p>
        </p:txBody>
      </p:sp>
      <p:sp>
        <p:nvSpPr>
          <p:cNvPr id="198" name="Google Shape;198;p16"/>
          <p:cNvSpPr txBox="1"/>
          <p:nvPr>
            <p:ph idx="1" type="body"/>
          </p:nvPr>
        </p:nvSpPr>
        <p:spPr>
          <a:xfrm>
            <a:off x="457202" y="1600206"/>
            <a:ext cx="3543299" cy="4525963"/>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360"/>
              </a:spcBef>
              <a:spcAft>
                <a:spcPts val="0"/>
              </a:spcAft>
              <a:buSzPts val="1800"/>
              <a:buNone/>
            </a:pPr>
            <a:r>
              <a:rPr lang="en-US" sz="1800"/>
              <a:t>import java.io.*;</a:t>
            </a:r>
            <a:endParaRPr/>
          </a:p>
          <a:p>
            <a:pPr indent="0" lvl="0" marL="114300" rtl="0" algn="l">
              <a:lnSpc>
                <a:spcPct val="100000"/>
              </a:lnSpc>
              <a:spcBef>
                <a:spcPts val="360"/>
              </a:spcBef>
              <a:spcAft>
                <a:spcPts val="0"/>
              </a:spcAft>
              <a:buSzPts val="1800"/>
              <a:buNone/>
            </a:pPr>
            <a:r>
              <a:rPr lang="en-US" sz="1800"/>
              <a:t>import java.lang.*;</a:t>
            </a:r>
            <a:endParaRPr/>
          </a:p>
          <a:p>
            <a:pPr indent="0" lvl="0" marL="114300" rtl="0" algn="l">
              <a:lnSpc>
                <a:spcPct val="100000"/>
              </a:lnSpc>
              <a:spcBef>
                <a:spcPts val="360"/>
              </a:spcBef>
              <a:spcAft>
                <a:spcPts val="0"/>
              </a:spcAft>
              <a:buSzPts val="1800"/>
              <a:buNone/>
            </a:pPr>
            <a:r>
              <a:rPr lang="en-US" sz="1800"/>
              <a:t>import java.util.*;</a:t>
            </a:r>
            <a:endParaRPr/>
          </a:p>
          <a:p>
            <a:pPr indent="0" lvl="0" marL="114300" rtl="0" algn="l">
              <a:lnSpc>
                <a:spcPct val="100000"/>
              </a:lnSpc>
              <a:spcBef>
                <a:spcPts val="360"/>
              </a:spcBef>
              <a:spcAft>
                <a:spcPts val="0"/>
              </a:spcAft>
              <a:buSzPts val="1800"/>
              <a:buNone/>
            </a:pPr>
            <a:r>
              <a:rPr lang="en-US" sz="1800"/>
              <a:t>class one {</a:t>
            </a:r>
            <a:endParaRPr/>
          </a:p>
          <a:p>
            <a:pPr indent="0" lvl="0" marL="114300" rtl="0" algn="l">
              <a:lnSpc>
                <a:spcPct val="100000"/>
              </a:lnSpc>
              <a:spcBef>
                <a:spcPts val="360"/>
              </a:spcBef>
              <a:spcAft>
                <a:spcPts val="0"/>
              </a:spcAft>
              <a:buSzPts val="1800"/>
              <a:buNone/>
            </a:pPr>
            <a:r>
              <a:rPr lang="en-US" sz="1800"/>
              <a:t>public void print_geek()</a:t>
            </a:r>
            <a:endParaRPr/>
          </a:p>
          <a:p>
            <a:pPr indent="0" lvl="0" marL="114300" rtl="0" algn="l">
              <a:lnSpc>
                <a:spcPct val="100000"/>
              </a:lnSpc>
              <a:spcBef>
                <a:spcPts val="360"/>
              </a:spcBef>
              <a:spcAft>
                <a:spcPts val="0"/>
              </a:spcAft>
              <a:buSzPts val="1800"/>
              <a:buNone/>
            </a:pPr>
            <a:r>
              <a:rPr lang="en-US" sz="1800"/>
              <a:t>	{</a:t>
            </a:r>
            <a:endParaRPr/>
          </a:p>
          <a:p>
            <a:pPr indent="0" lvl="0" marL="114300" rtl="0" algn="l">
              <a:lnSpc>
                <a:spcPct val="100000"/>
              </a:lnSpc>
              <a:spcBef>
                <a:spcPts val="360"/>
              </a:spcBef>
              <a:spcAft>
                <a:spcPts val="0"/>
              </a:spcAft>
              <a:buSzPts val="1800"/>
              <a:buNone/>
            </a:pPr>
            <a:r>
              <a:rPr lang="en-US" sz="1800"/>
              <a:t>System.out.println("Geeks");</a:t>
            </a:r>
            <a:endParaRPr/>
          </a:p>
          <a:p>
            <a:pPr indent="0" lvl="0" marL="114300" rtl="0" algn="l">
              <a:lnSpc>
                <a:spcPct val="100000"/>
              </a:lnSpc>
              <a:spcBef>
                <a:spcPts val="360"/>
              </a:spcBef>
              <a:spcAft>
                <a:spcPts val="0"/>
              </a:spcAft>
              <a:buSzPts val="1800"/>
              <a:buNone/>
            </a:pPr>
            <a:r>
              <a:rPr lang="en-US" sz="1800"/>
              <a:t>	}</a:t>
            </a:r>
            <a:endParaRPr/>
          </a:p>
          <a:p>
            <a:pPr indent="0" lvl="0" marL="114300" rtl="0" algn="l">
              <a:lnSpc>
                <a:spcPct val="100000"/>
              </a:lnSpc>
              <a:spcBef>
                <a:spcPts val="360"/>
              </a:spcBef>
              <a:spcAft>
                <a:spcPts val="0"/>
              </a:spcAft>
              <a:buSzPts val="1800"/>
              <a:buNone/>
            </a:pPr>
            <a:r>
              <a:rPr lang="en-US" sz="1800"/>
              <a:t>}</a:t>
            </a:r>
            <a:endParaRPr/>
          </a:p>
          <a:p>
            <a:pPr indent="0" lvl="0" marL="114300" rtl="0" algn="l">
              <a:lnSpc>
                <a:spcPct val="100000"/>
              </a:lnSpc>
              <a:spcBef>
                <a:spcPts val="360"/>
              </a:spcBef>
              <a:spcAft>
                <a:spcPts val="0"/>
              </a:spcAft>
              <a:buSzPts val="1800"/>
              <a:buNone/>
            </a:pPr>
            <a:r>
              <a:rPr lang="en-US" sz="1800"/>
              <a:t>class two extends one {</a:t>
            </a:r>
            <a:endParaRPr/>
          </a:p>
          <a:p>
            <a:pPr indent="0" lvl="0" marL="114300" rtl="0" algn="l">
              <a:lnSpc>
                <a:spcPct val="100000"/>
              </a:lnSpc>
              <a:spcBef>
                <a:spcPts val="360"/>
              </a:spcBef>
              <a:spcAft>
                <a:spcPts val="0"/>
              </a:spcAft>
              <a:buSzPts val="1800"/>
              <a:buNone/>
            </a:pPr>
            <a:r>
              <a:rPr lang="en-US" sz="1800"/>
              <a:t>public void print_for() { System.out.println("for");</a:t>
            </a:r>
            <a:endParaRPr/>
          </a:p>
          <a:p>
            <a:pPr indent="0" lvl="0" marL="114300" rtl="0" algn="l">
              <a:lnSpc>
                <a:spcPct val="100000"/>
              </a:lnSpc>
              <a:spcBef>
                <a:spcPts val="360"/>
              </a:spcBef>
              <a:spcAft>
                <a:spcPts val="0"/>
              </a:spcAft>
              <a:buSzPts val="1800"/>
              <a:buNone/>
            </a:pPr>
            <a:r>
              <a:rPr lang="en-US" sz="1800"/>
              <a:t> }</a:t>
            </a:r>
            <a:endParaRPr/>
          </a:p>
          <a:p>
            <a:pPr indent="0" lvl="0" marL="114300" rtl="0" algn="l">
              <a:lnSpc>
                <a:spcPct val="100000"/>
              </a:lnSpc>
              <a:spcBef>
                <a:spcPts val="360"/>
              </a:spcBef>
              <a:spcAft>
                <a:spcPts val="0"/>
              </a:spcAft>
              <a:buSzPts val="1800"/>
              <a:buNone/>
            </a:pPr>
            <a:r>
              <a:rPr lang="en-US" sz="1800"/>
              <a:t>}</a:t>
            </a:r>
            <a:endParaRPr/>
          </a:p>
          <a:p>
            <a:pPr indent="0" lvl="0" marL="1143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p:txBody>
      </p:sp>
      <p:sp>
        <p:nvSpPr>
          <p:cNvPr id="199" name="Google Shape;199;p16"/>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00" name="Google Shape;200;p1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201" name="Google Shape;201;p16"/>
          <p:cNvSpPr txBox="1"/>
          <p:nvPr/>
        </p:nvSpPr>
        <p:spPr>
          <a:xfrm>
            <a:off x="4114800" y="1543848"/>
            <a:ext cx="3302795" cy="4525963"/>
          </a:xfrm>
          <a:prstGeom prst="rect">
            <a:avLst/>
          </a:prstGeom>
          <a:noFill/>
          <a:ln>
            <a:noFill/>
          </a:ln>
        </p:spPr>
        <p:txBody>
          <a:bodyPr anchorCtr="0" anchor="t" bIns="45700" lIns="91425" spcFirstLastPara="1" rIns="91425" wrap="square" tIns="45700">
            <a:normAutofit fontScale="32500" lnSpcReduction="20000"/>
          </a:bodyPr>
          <a:lstStyle/>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class three extends two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public void print_geek3()</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System.out.println(“geeks");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t/>
            </a:r>
            <a:endParaRPr b="0" i="0" sz="40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Drived 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public class Demo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public static void main(String[] args)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three g = new three();</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g.print_geek();</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g.print_for();</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g.print_geek3();</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ct val="221538"/>
              <a:buFont typeface="Arial"/>
              <a:buNone/>
            </a:pPr>
            <a:r>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type="title"/>
          </p:nvPr>
        </p:nvSpPr>
        <p:spPr>
          <a:xfrm>
            <a:off x="457202" y="274638"/>
            <a:ext cx="8229601" cy="9826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606"/>
              <a:buNone/>
            </a:pPr>
            <a:r>
              <a:rPr lang="en-US"/>
              <a:t>// Java program to illustrate the</a:t>
            </a:r>
            <a:br>
              <a:rPr lang="en-US"/>
            </a:br>
            <a:r>
              <a:rPr lang="en-US"/>
              <a:t>// concept of Multilevel inheritance</a:t>
            </a:r>
            <a:endParaRPr/>
          </a:p>
        </p:txBody>
      </p:sp>
      <p:sp>
        <p:nvSpPr>
          <p:cNvPr id="207" name="Google Shape;207;p6"/>
          <p:cNvSpPr txBox="1"/>
          <p:nvPr>
            <p:ph idx="1" type="body"/>
          </p:nvPr>
        </p:nvSpPr>
        <p:spPr>
          <a:xfrm>
            <a:off x="457202" y="1600206"/>
            <a:ext cx="3543299" cy="4525963"/>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360"/>
              </a:spcBef>
              <a:spcAft>
                <a:spcPts val="0"/>
              </a:spcAft>
              <a:buSzPts val="1800"/>
              <a:buNone/>
            </a:pPr>
            <a:r>
              <a:rPr lang="en-US" sz="1800"/>
              <a:t>import java.io.*;</a:t>
            </a:r>
            <a:endParaRPr/>
          </a:p>
          <a:p>
            <a:pPr indent="0" lvl="0" marL="114300" rtl="0" algn="l">
              <a:lnSpc>
                <a:spcPct val="100000"/>
              </a:lnSpc>
              <a:spcBef>
                <a:spcPts val="360"/>
              </a:spcBef>
              <a:spcAft>
                <a:spcPts val="0"/>
              </a:spcAft>
              <a:buSzPts val="1800"/>
              <a:buNone/>
            </a:pPr>
            <a:r>
              <a:rPr lang="en-US" sz="1800"/>
              <a:t>import java.lang.*;</a:t>
            </a:r>
            <a:endParaRPr/>
          </a:p>
          <a:p>
            <a:pPr indent="0" lvl="0" marL="114300" rtl="0" algn="l">
              <a:lnSpc>
                <a:spcPct val="100000"/>
              </a:lnSpc>
              <a:spcBef>
                <a:spcPts val="360"/>
              </a:spcBef>
              <a:spcAft>
                <a:spcPts val="0"/>
              </a:spcAft>
              <a:buSzPts val="1800"/>
              <a:buNone/>
            </a:pPr>
            <a:r>
              <a:rPr lang="en-US" sz="1800"/>
              <a:t>import java.util.*;</a:t>
            </a:r>
            <a:endParaRPr/>
          </a:p>
          <a:p>
            <a:pPr indent="0" lvl="0" marL="114300" rtl="0" algn="l">
              <a:lnSpc>
                <a:spcPct val="100000"/>
              </a:lnSpc>
              <a:spcBef>
                <a:spcPts val="360"/>
              </a:spcBef>
              <a:spcAft>
                <a:spcPts val="0"/>
              </a:spcAft>
              <a:buSzPts val="1800"/>
              <a:buNone/>
            </a:pPr>
            <a:r>
              <a:rPr lang="en-US" sz="1800"/>
              <a:t>class one {</a:t>
            </a:r>
            <a:endParaRPr/>
          </a:p>
          <a:p>
            <a:pPr indent="0" lvl="0" marL="114300" rtl="0" algn="l">
              <a:lnSpc>
                <a:spcPct val="100000"/>
              </a:lnSpc>
              <a:spcBef>
                <a:spcPts val="360"/>
              </a:spcBef>
              <a:spcAft>
                <a:spcPts val="0"/>
              </a:spcAft>
              <a:buSzPts val="1800"/>
              <a:buNone/>
            </a:pPr>
            <a:r>
              <a:rPr lang="en-US" sz="1800"/>
              <a:t>public void print_geek()</a:t>
            </a:r>
            <a:endParaRPr/>
          </a:p>
          <a:p>
            <a:pPr indent="0" lvl="0" marL="114300" rtl="0" algn="l">
              <a:lnSpc>
                <a:spcPct val="100000"/>
              </a:lnSpc>
              <a:spcBef>
                <a:spcPts val="360"/>
              </a:spcBef>
              <a:spcAft>
                <a:spcPts val="0"/>
              </a:spcAft>
              <a:buSzPts val="1800"/>
              <a:buNone/>
            </a:pPr>
            <a:r>
              <a:rPr lang="en-US" sz="1800"/>
              <a:t>	{</a:t>
            </a:r>
            <a:endParaRPr/>
          </a:p>
          <a:p>
            <a:pPr indent="0" lvl="0" marL="114300" rtl="0" algn="l">
              <a:lnSpc>
                <a:spcPct val="100000"/>
              </a:lnSpc>
              <a:spcBef>
                <a:spcPts val="360"/>
              </a:spcBef>
              <a:spcAft>
                <a:spcPts val="0"/>
              </a:spcAft>
              <a:buSzPts val="1800"/>
              <a:buNone/>
            </a:pPr>
            <a:r>
              <a:rPr lang="en-US" sz="1800"/>
              <a:t>System.out.println("Geeks");</a:t>
            </a:r>
            <a:endParaRPr/>
          </a:p>
          <a:p>
            <a:pPr indent="0" lvl="0" marL="114300" rtl="0" algn="l">
              <a:lnSpc>
                <a:spcPct val="100000"/>
              </a:lnSpc>
              <a:spcBef>
                <a:spcPts val="360"/>
              </a:spcBef>
              <a:spcAft>
                <a:spcPts val="0"/>
              </a:spcAft>
              <a:buSzPts val="1800"/>
              <a:buNone/>
            </a:pPr>
            <a:r>
              <a:rPr lang="en-US" sz="1800"/>
              <a:t>	}</a:t>
            </a:r>
            <a:endParaRPr/>
          </a:p>
          <a:p>
            <a:pPr indent="0" lvl="0" marL="114300" rtl="0" algn="l">
              <a:lnSpc>
                <a:spcPct val="100000"/>
              </a:lnSpc>
              <a:spcBef>
                <a:spcPts val="360"/>
              </a:spcBef>
              <a:spcAft>
                <a:spcPts val="0"/>
              </a:spcAft>
              <a:buSzPts val="1800"/>
              <a:buNone/>
            </a:pPr>
            <a:r>
              <a:rPr lang="en-US" sz="1800"/>
              <a:t>}</a:t>
            </a:r>
            <a:endParaRPr/>
          </a:p>
          <a:p>
            <a:pPr indent="0" lvl="0" marL="114300" rtl="0" algn="l">
              <a:lnSpc>
                <a:spcPct val="100000"/>
              </a:lnSpc>
              <a:spcBef>
                <a:spcPts val="360"/>
              </a:spcBef>
              <a:spcAft>
                <a:spcPts val="0"/>
              </a:spcAft>
              <a:buSzPts val="1800"/>
              <a:buNone/>
            </a:pPr>
            <a:r>
              <a:rPr lang="en-US" sz="1800"/>
              <a:t>class two extends one {</a:t>
            </a:r>
            <a:endParaRPr/>
          </a:p>
          <a:p>
            <a:pPr indent="0" lvl="0" marL="114300" rtl="0" algn="l">
              <a:lnSpc>
                <a:spcPct val="100000"/>
              </a:lnSpc>
              <a:spcBef>
                <a:spcPts val="360"/>
              </a:spcBef>
              <a:spcAft>
                <a:spcPts val="0"/>
              </a:spcAft>
              <a:buSzPts val="1800"/>
              <a:buNone/>
            </a:pPr>
            <a:r>
              <a:rPr lang="en-US" sz="1800"/>
              <a:t>public void print_for() { System.out.println("for");</a:t>
            </a:r>
            <a:endParaRPr/>
          </a:p>
          <a:p>
            <a:pPr indent="0" lvl="0" marL="114300" rtl="0" algn="l">
              <a:lnSpc>
                <a:spcPct val="100000"/>
              </a:lnSpc>
              <a:spcBef>
                <a:spcPts val="360"/>
              </a:spcBef>
              <a:spcAft>
                <a:spcPts val="0"/>
              </a:spcAft>
              <a:buSzPts val="1800"/>
              <a:buNone/>
            </a:pPr>
            <a:r>
              <a:rPr lang="en-US" sz="1800"/>
              <a:t> }</a:t>
            </a:r>
            <a:endParaRPr/>
          </a:p>
          <a:p>
            <a:pPr indent="0" lvl="0" marL="114300" rtl="0" algn="l">
              <a:lnSpc>
                <a:spcPct val="100000"/>
              </a:lnSpc>
              <a:spcBef>
                <a:spcPts val="360"/>
              </a:spcBef>
              <a:spcAft>
                <a:spcPts val="0"/>
              </a:spcAft>
              <a:buSzPts val="1800"/>
              <a:buNone/>
            </a:pPr>
            <a:r>
              <a:rPr lang="en-US" sz="1800"/>
              <a:t>}</a:t>
            </a:r>
            <a:endParaRPr/>
          </a:p>
          <a:p>
            <a:pPr indent="0" lvl="0" marL="1143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p:txBody>
      </p:sp>
      <p:sp>
        <p:nvSpPr>
          <p:cNvPr id="208" name="Google Shape;208;p6"/>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09" name="Google Shape;209;p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210" name="Google Shape;210;p6"/>
          <p:cNvSpPr txBox="1"/>
          <p:nvPr/>
        </p:nvSpPr>
        <p:spPr>
          <a:xfrm>
            <a:off x="4114800" y="1543848"/>
            <a:ext cx="3302795" cy="4525963"/>
          </a:xfrm>
          <a:prstGeom prst="rect">
            <a:avLst/>
          </a:prstGeom>
          <a:noFill/>
          <a:ln>
            <a:noFill/>
          </a:ln>
        </p:spPr>
        <p:txBody>
          <a:bodyPr anchorCtr="0" anchor="t" bIns="45700" lIns="91425" spcFirstLastPara="1" rIns="91425" wrap="square" tIns="45700">
            <a:normAutofit fontScale="32500" lnSpcReduction="20000"/>
          </a:bodyPr>
          <a:lstStyle/>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class three extends two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public void print_geek3()</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System.out.println(“geeks");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t/>
            </a:r>
            <a:endParaRPr b="0" i="0" sz="40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Drived 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public class Demo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public static void main(String[] args)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three g = new three();</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g.print_geek();</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g.print_for();</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g.print_geek3();</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38461"/>
              <a:buFont typeface="Arial"/>
              <a:buNone/>
            </a:pPr>
            <a:r>
              <a:rPr b="0" i="0" lang="en-US" sz="4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ct val="221538"/>
              <a:buFont typeface="Arial"/>
              <a:buNone/>
            </a:pPr>
            <a:r>
              <a:t/>
            </a:r>
            <a:endParaRPr b="0" i="0" sz="2500" u="none" cap="none" strike="noStrike">
              <a:solidFill>
                <a:schemeClr val="dk1"/>
              </a:solidFill>
              <a:latin typeface="Calibri"/>
              <a:ea typeface="Calibri"/>
              <a:cs typeface="Calibri"/>
              <a:sym typeface="Calibri"/>
            </a:endParaRPr>
          </a:p>
        </p:txBody>
      </p:sp>
      <p:sp>
        <p:nvSpPr>
          <p:cNvPr id="211" name="Google Shape;211;p6"/>
          <p:cNvSpPr/>
          <p:nvPr/>
        </p:nvSpPr>
        <p:spPr>
          <a:xfrm>
            <a:off x="7620002" y="2375669"/>
            <a:ext cx="127158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Geeks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geeks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457202" y="274638"/>
            <a:ext cx="8229601" cy="9683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a:t>Hierarchical Inheritance</a:t>
            </a:r>
            <a:endParaRPr/>
          </a:p>
        </p:txBody>
      </p:sp>
      <p:sp>
        <p:nvSpPr>
          <p:cNvPr id="217" name="Google Shape;217;p17"/>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a:t>In Hierarchical Inheritance, one class serves as a superclass (base class) for more than one subclass. In the below image, class A serves as a base class for the derived class B, C and D.</a:t>
            </a:r>
            <a:endParaRPr/>
          </a:p>
        </p:txBody>
      </p:sp>
      <p:sp>
        <p:nvSpPr>
          <p:cNvPr id="218" name="Google Shape;218;p17"/>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19" name="Google Shape;219;p17"/>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descr="https://media.geeksforgeeks.org/wp-content/uploads/20210311224500/Untitled-300x269.png" id="220" name="Google Shape;220;p17"/>
          <p:cNvPicPr preferRelativeResize="0"/>
          <p:nvPr/>
        </p:nvPicPr>
        <p:blipFill rotWithShape="1">
          <a:blip r:embed="rId3">
            <a:alphaModFix/>
          </a:blip>
          <a:srcRect b="0" l="0" r="0" t="0"/>
          <a:stretch/>
        </p:blipFill>
        <p:spPr>
          <a:xfrm>
            <a:off x="2670175" y="2901950"/>
            <a:ext cx="2857500" cy="2562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Java program to illustrate the</a:t>
            </a:r>
            <a:br>
              <a:rPr lang="en-US"/>
            </a:br>
            <a:r>
              <a:rPr lang="en-US"/>
              <a:t>concept of Hierarchical inheritance</a:t>
            </a:r>
            <a:endParaRPr/>
          </a:p>
        </p:txBody>
      </p:sp>
      <p:sp>
        <p:nvSpPr>
          <p:cNvPr id="226" name="Google Shape;226;p18"/>
          <p:cNvSpPr txBox="1"/>
          <p:nvPr>
            <p:ph idx="1" type="body"/>
          </p:nvPr>
        </p:nvSpPr>
        <p:spPr>
          <a:xfrm>
            <a:off x="4052888" y="1417638"/>
            <a:ext cx="3400428" cy="4938722"/>
          </a:xfrm>
          <a:prstGeom prst="rect">
            <a:avLst/>
          </a:prstGeom>
          <a:noFill/>
          <a:ln>
            <a:noFill/>
          </a:ln>
        </p:spPr>
        <p:txBody>
          <a:bodyPr anchorCtr="0" anchor="t" bIns="45700" lIns="91425" spcFirstLastPara="1" rIns="91425" wrap="square" tIns="45700">
            <a:noAutofit/>
          </a:bodyPr>
          <a:lstStyle/>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Driver Class</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public class Test {</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public static void main(String[] args)</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B obj_B = new B();</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obj_B.print_A();</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obj_B.print_B();</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C obj_C = new C();</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obj_C.print_A();</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obj_C.print_C();</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D obj_D = new D();</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obj_D.print_A();</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obj_D.print_D();</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a:t>
            </a:r>
            <a:endParaRPr/>
          </a:p>
        </p:txBody>
      </p:sp>
      <p:sp>
        <p:nvSpPr>
          <p:cNvPr id="227" name="Google Shape;227;p1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28" name="Google Shape;228;p1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229" name="Google Shape;229;p18"/>
          <p:cNvSpPr/>
          <p:nvPr/>
        </p:nvSpPr>
        <p:spPr>
          <a:xfrm>
            <a:off x="457202" y="1417638"/>
            <a:ext cx="3757612" cy="43581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print_A() { System.out.println("Class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B extends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print_B() { System.out.println("Class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C extends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print_C() { System.out.println("Class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D extends A {</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print_D() { System.out.println("Class D"); }</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Java program to illustrate the</a:t>
            </a:r>
            <a:br>
              <a:rPr lang="en-US"/>
            </a:br>
            <a:r>
              <a:rPr lang="en-US"/>
              <a:t>concept of Hierarchical inheritance</a:t>
            </a:r>
            <a:endParaRPr/>
          </a:p>
        </p:txBody>
      </p:sp>
      <p:sp>
        <p:nvSpPr>
          <p:cNvPr id="235" name="Google Shape;235;p8"/>
          <p:cNvSpPr txBox="1"/>
          <p:nvPr>
            <p:ph idx="1" type="body"/>
          </p:nvPr>
        </p:nvSpPr>
        <p:spPr>
          <a:xfrm>
            <a:off x="4052888" y="1417638"/>
            <a:ext cx="3400428" cy="4938722"/>
          </a:xfrm>
          <a:prstGeom prst="rect">
            <a:avLst/>
          </a:prstGeom>
          <a:noFill/>
          <a:ln>
            <a:noFill/>
          </a:ln>
        </p:spPr>
        <p:txBody>
          <a:bodyPr anchorCtr="0" anchor="t" bIns="45700" lIns="91425" spcFirstLastPara="1" rIns="91425" wrap="square" tIns="45700">
            <a:noAutofit/>
          </a:bodyPr>
          <a:lstStyle/>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Driver Class</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public class Test {</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public static void main(String[] args)</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B obj_B = new B();</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obj_B.print_A();</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obj_B.print_B();</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C obj_C = new C();</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obj_C.print_A();</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obj_C.print_C();</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D obj_D = new D();</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obj_D.print_A();</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obj_D.print_D();</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	}</a:t>
            </a:r>
            <a:endParaRPr/>
          </a:p>
          <a:p>
            <a:pPr indent="0" lvl="0" marL="114300" rtl="0" algn="l">
              <a:lnSpc>
                <a:spcPct val="12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a:t>
            </a:r>
            <a:endParaRPr/>
          </a:p>
        </p:txBody>
      </p:sp>
      <p:sp>
        <p:nvSpPr>
          <p:cNvPr id="236" name="Google Shape;236;p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37" name="Google Shape;237;p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238" name="Google Shape;238;p8"/>
          <p:cNvSpPr/>
          <p:nvPr/>
        </p:nvSpPr>
        <p:spPr>
          <a:xfrm>
            <a:off x="457202" y="1417638"/>
            <a:ext cx="3757612" cy="43581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print_A() { System.out.println("Class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B extends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print_B() { System.out.println("Class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C extends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print_C() { System.out.println("Class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D extends A {</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public void print_D() { System.out.println("Class D"); }</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txBox="1"/>
          <p:nvPr/>
        </p:nvSpPr>
        <p:spPr>
          <a:xfrm>
            <a:off x="7586663" y="1800225"/>
            <a:ext cx="1100139" cy="1885950"/>
          </a:xfrm>
          <a:prstGeom prst="rect">
            <a:avLst/>
          </a:prstGeom>
          <a:noFill/>
          <a:ln>
            <a:noFill/>
          </a:ln>
        </p:spPr>
        <p:txBody>
          <a:bodyPr anchorCtr="0" anchor="t" bIns="45700" lIns="91425" spcFirstLastPara="1" rIns="91425" wrap="square" tIns="45700">
            <a:spAutoFit/>
          </a:bodyPr>
          <a:lstStyle/>
          <a:p>
            <a:pPr indent="0" lvl="0" marL="114300" marR="0" rtl="0" algn="l">
              <a:lnSpc>
                <a:spcPct val="12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A</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B</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A</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C</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A</a:t>
            </a:r>
            <a:endParaRPr b="0" i="0" sz="1400" u="none" cap="none" strike="noStrike">
              <a:solidFill>
                <a:srgbClr val="000000"/>
              </a:solidFill>
              <a:latin typeface="Arial"/>
              <a:ea typeface="Arial"/>
              <a:cs typeface="Arial"/>
              <a:sym typeface="Arial"/>
            </a:endParaRPr>
          </a:p>
          <a:p>
            <a:pPr indent="0" lvl="0" marL="11430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u="sng">
                <a:solidFill>
                  <a:schemeClr val="hlink"/>
                </a:solidFill>
                <a:hlinkClick r:id="rId3"/>
              </a:rPr>
              <a:t>Multiple Inheritance</a:t>
            </a:r>
            <a:r>
              <a:rPr b="1" lang="en-US"/>
              <a:t> </a:t>
            </a:r>
            <a:br>
              <a:rPr b="1" lang="en-US"/>
            </a:br>
            <a:r>
              <a:rPr b="1" lang="en-US"/>
              <a:t>(Through Interfaces)</a:t>
            </a:r>
            <a:endParaRPr/>
          </a:p>
        </p:txBody>
      </p:sp>
      <p:sp>
        <p:nvSpPr>
          <p:cNvPr id="245" name="Google Shape;245;p19"/>
          <p:cNvSpPr txBox="1"/>
          <p:nvPr>
            <p:ph idx="1" type="body"/>
          </p:nvPr>
        </p:nvSpPr>
        <p:spPr>
          <a:xfrm>
            <a:off x="457202" y="1465272"/>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b="1" lang="en-US"/>
              <a:t> </a:t>
            </a:r>
            <a:r>
              <a:rPr lang="en-US"/>
              <a:t>In Multiple inheritances, one class can have more than one superclass and inherit features from all parent classes.</a:t>
            </a:r>
            <a:endParaRPr/>
          </a:p>
          <a:p>
            <a:pPr indent="-342900" lvl="0" marL="457200" rtl="0" algn="l">
              <a:lnSpc>
                <a:spcPct val="100000"/>
              </a:lnSpc>
              <a:spcBef>
                <a:spcPts val="360"/>
              </a:spcBef>
              <a:spcAft>
                <a:spcPts val="0"/>
              </a:spcAft>
              <a:buSzPts val="1800"/>
              <a:buChar char="•"/>
            </a:pPr>
            <a:r>
              <a:rPr lang="en-US"/>
              <a:t> Please note that Java does </a:t>
            </a:r>
            <a:r>
              <a:rPr b="1" lang="en-US"/>
              <a:t>not</a:t>
            </a:r>
            <a:r>
              <a:rPr lang="en-US"/>
              <a:t> support </a:t>
            </a:r>
            <a:r>
              <a:rPr lang="en-US" u="sng">
                <a:solidFill>
                  <a:schemeClr val="hlink"/>
                </a:solidFill>
                <a:hlinkClick r:id="rId4"/>
              </a:rPr>
              <a:t>multiple inheritances</a:t>
            </a:r>
            <a:r>
              <a:rPr lang="en-US"/>
              <a:t> with classes. </a:t>
            </a:r>
            <a:endParaRPr/>
          </a:p>
          <a:p>
            <a:pPr indent="-342900" lvl="0" marL="457200" rtl="0" algn="l">
              <a:lnSpc>
                <a:spcPct val="100000"/>
              </a:lnSpc>
              <a:spcBef>
                <a:spcPts val="360"/>
              </a:spcBef>
              <a:spcAft>
                <a:spcPts val="0"/>
              </a:spcAft>
              <a:buSzPts val="1800"/>
              <a:buChar char="•"/>
            </a:pPr>
            <a:r>
              <a:rPr lang="en-US"/>
              <a:t>In java, we can achieve multiple inheritances only through </a:t>
            </a:r>
            <a:r>
              <a:rPr lang="en-US" u="sng">
                <a:solidFill>
                  <a:schemeClr val="hlink"/>
                </a:solidFill>
                <a:hlinkClick r:id="rId5"/>
              </a:rPr>
              <a:t>Interfaces</a:t>
            </a:r>
            <a:r>
              <a:rPr lang="en-US"/>
              <a:t>. In the image below, Class C is derived from interface A and B.</a:t>
            </a:r>
            <a:endParaRPr/>
          </a:p>
        </p:txBody>
      </p:sp>
      <p:sp>
        <p:nvSpPr>
          <p:cNvPr id="246" name="Google Shape;246;p19"/>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47" name="Google Shape;247;p19"/>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id="248" name="Google Shape;248;p19"/>
          <p:cNvPicPr preferRelativeResize="0"/>
          <p:nvPr/>
        </p:nvPicPr>
        <p:blipFill rotWithShape="1">
          <a:blip r:embed="rId6">
            <a:alphaModFix/>
          </a:blip>
          <a:srcRect b="0" l="0" r="0" t="0"/>
          <a:stretch/>
        </p:blipFill>
        <p:spPr>
          <a:xfrm>
            <a:off x="4789418" y="3941773"/>
            <a:ext cx="2460768" cy="24145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a:t>Hybrid Inheritance</a:t>
            </a:r>
            <a:br>
              <a:rPr lang="en-US"/>
            </a:br>
            <a:endParaRPr/>
          </a:p>
        </p:txBody>
      </p:sp>
      <p:sp>
        <p:nvSpPr>
          <p:cNvPr id="254" name="Google Shape;254;p20"/>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a:t>It is a mix of two or more of the above types of inheritance. </a:t>
            </a:r>
            <a:endParaRPr/>
          </a:p>
          <a:p>
            <a:pPr indent="-342900" lvl="0" marL="457200" rtl="0" algn="l">
              <a:lnSpc>
                <a:spcPct val="100000"/>
              </a:lnSpc>
              <a:spcBef>
                <a:spcPts val="360"/>
              </a:spcBef>
              <a:spcAft>
                <a:spcPts val="0"/>
              </a:spcAft>
              <a:buSzPts val="1800"/>
              <a:buChar char="•"/>
            </a:pPr>
            <a:r>
              <a:rPr lang="en-US"/>
              <a:t>Since java doesn’t support multiple inheritances with classes, hybrid inheritance is </a:t>
            </a:r>
            <a:r>
              <a:rPr b="1" lang="en-US"/>
              <a:t>also not possible</a:t>
            </a:r>
            <a:r>
              <a:rPr lang="en-US"/>
              <a:t> involving multiple inheritances with classes. </a:t>
            </a:r>
            <a:endParaRPr/>
          </a:p>
        </p:txBody>
      </p:sp>
      <p:sp>
        <p:nvSpPr>
          <p:cNvPr id="255" name="Google Shape;255;p20"/>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56" name="Google Shape;256;p20"/>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id="257" name="Google Shape;257;p20"/>
          <p:cNvPicPr preferRelativeResize="0"/>
          <p:nvPr/>
        </p:nvPicPr>
        <p:blipFill rotWithShape="1">
          <a:blip r:embed="rId3">
            <a:alphaModFix/>
          </a:blip>
          <a:srcRect b="0" l="0" r="0" t="0"/>
          <a:stretch/>
        </p:blipFill>
        <p:spPr>
          <a:xfrm>
            <a:off x="1937970" y="3234519"/>
            <a:ext cx="5268060" cy="32481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ctrTitle"/>
          </p:nvPr>
        </p:nvSpPr>
        <p:spPr>
          <a:xfrm>
            <a:off x="542927" y="1"/>
            <a:ext cx="7772400" cy="101441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263" name="Google Shape;263;p21"/>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Java Programming</a:t>
            </a:r>
            <a:endParaRPr/>
          </a:p>
        </p:txBody>
      </p:sp>
      <p:sp>
        <p:nvSpPr>
          <p:cNvPr id="264" name="Google Shape;264;p21"/>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Types of Inheritance" id="265" name="Google Shape;265;p21"/>
          <p:cNvPicPr preferRelativeResize="0"/>
          <p:nvPr/>
        </p:nvPicPr>
        <p:blipFill rotWithShape="1">
          <a:blip r:embed="rId3">
            <a:alphaModFix/>
          </a:blip>
          <a:srcRect b="0" l="0" r="0" t="0"/>
          <a:stretch/>
        </p:blipFill>
        <p:spPr>
          <a:xfrm>
            <a:off x="1443040" y="1443038"/>
            <a:ext cx="5715000" cy="474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2800"/>
              <a:t>Important facts about inheritance in Java</a:t>
            </a:r>
            <a:r>
              <a:rPr lang="en-US" sz="2800"/>
              <a:t> </a:t>
            </a:r>
            <a:endParaRPr/>
          </a:p>
        </p:txBody>
      </p:sp>
      <p:sp>
        <p:nvSpPr>
          <p:cNvPr id="271" name="Google Shape;271;p22"/>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l">
              <a:lnSpc>
                <a:spcPct val="100000"/>
              </a:lnSpc>
              <a:spcBef>
                <a:spcPts val="360"/>
              </a:spcBef>
              <a:spcAft>
                <a:spcPts val="0"/>
              </a:spcAft>
              <a:buSzPct val="88235"/>
              <a:buChar char="•"/>
            </a:pPr>
            <a:r>
              <a:rPr b="1" lang="en-US"/>
              <a:t>Default superclass</a:t>
            </a:r>
            <a:r>
              <a:rPr lang="en-US"/>
              <a:t>: Except </a:t>
            </a:r>
            <a:r>
              <a:rPr lang="en-US" u="sng">
                <a:solidFill>
                  <a:schemeClr val="hlink"/>
                </a:solidFill>
                <a:hlinkClick r:id="rId3"/>
              </a:rPr>
              <a:t>Object</a:t>
            </a:r>
            <a:r>
              <a:rPr lang="en-US"/>
              <a:t> class, which has no superclass, every class has one and only one direct superclass (single inheritance). In the absence of any other explicit superclass, every class is implicitly a subclass of the </a:t>
            </a:r>
            <a:r>
              <a:rPr lang="en-US" u="sng">
                <a:solidFill>
                  <a:schemeClr val="hlink"/>
                </a:solidFill>
                <a:hlinkClick r:id="rId4"/>
              </a:rPr>
              <a:t>Object</a:t>
            </a:r>
            <a:r>
              <a:rPr lang="en-US"/>
              <a:t> class.</a:t>
            </a:r>
            <a:endParaRPr/>
          </a:p>
          <a:p>
            <a:pPr indent="-342900" lvl="0" marL="457200" rtl="0" algn="l">
              <a:lnSpc>
                <a:spcPct val="100000"/>
              </a:lnSpc>
              <a:spcBef>
                <a:spcPts val="360"/>
              </a:spcBef>
              <a:spcAft>
                <a:spcPts val="0"/>
              </a:spcAft>
              <a:buSzPct val="88235"/>
              <a:buChar char="•"/>
            </a:pPr>
            <a:r>
              <a:rPr b="1" lang="en-US"/>
              <a:t>Superclass can only be one:</a:t>
            </a:r>
            <a:r>
              <a:rPr lang="en-US"/>
              <a:t> A superclass can have any number of subclasses. But a subclass can have only </a:t>
            </a:r>
            <a:r>
              <a:rPr b="1" lang="en-US"/>
              <a:t>one</a:t>
            </a:r>
            <a:r>
              <a:rPr lang="en-US"/>
              <a:t> superclass. This is because Java does not support </a:t>
            </a:r>
            <a:r>
              <a:rPr lang="en-US" u="sng">
                <a:solidFill>
                  <a:schemeClr val="hlink"/>
                </a:solidFill>
                <a:hlinkClick r:id="rId5"/>
              </a:rPr>
              <a:t>multiple inheritances</a:t>
            </a:r>
            <a:r>
              <a:rPr lang="en-US"/>
              <a:t> with classes. Although with interfaces, multiple inheritances are supported by java.</a:t>
            </a:r>
            <a:endParaRPr/>
          </a:p>
          <a:p>
            <a:pPr indent="-342900" lvl="0" marL="457200" rtl="0" algn="l">
              <a:lnSpc>
                <a:spcPct val="100000"/>
              </a:lnSpc>
              <a:spcBef>
                <a:spcPts val="360"/>
              </a:spcBef>
              <a:spcAft>
                <a:spcPts val="0"/>
              </a:spcAft>
              <a:buSzPct val="88235"/>
              <a:buChar char="•"/>
            </a:pPr>
            <a:r>
              <a:rPr b="1" lang="en-US"/>
              <a:t>Inheriting Constructors: </a:t>
            </a:r>
            <a:r>
              <a:rPr lang="en-US"/>
              <a:t>A subclass inherits all the members (fields, methods, and nested classes) from its superclass. Constructors are not members, so they are not inherited by subclasses, but the constructor of the superclass can be invoked from the subclass.</a:t>
            </a:r>
            <a:endParaRPr/>
          </a:p>
          <a:p>
            <a:pPr indent="-342900" lvl="0" marL="457200" rtl="0" algn="l">
              <a:lnSpc>
                <a:spcPct val="100000"/>
              </a:lnSpc>
              <a:spcBef>
                <a:spcPts val="360"/>
              </a:spcBef>
              <a:spcAft>
                <a:spcPts val="0"/>
              </a:spcAft>
              <a:buSzPct val="88235"/>
              <a:buChar char="•"/>
            </a:pPr>
            <a:r>
              <a:rPr b="1" lang="en-US"/>
              <a:t>Private member inheritance:</a:t>
            </a:r>
            <a:r>
              <a:rPr lang="en-US"/>
              <a:t> A subclass does not inherit the private members of its parent class. However, if the superclass has public or protected methods(like getters and setters) for accessing its private fields, these can also be used by the subclass.</a:t>
            </a:r>
            <a:endParaRPr/>
          </a:p>
        </p:txBody>
      </p:sp>
      <p:sp>
        <p:nvSpPr>
          <p:cNvPr id="272" name="Google Shape;272;p22"/>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73" name="Google Shape;273;p22"/>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b="1" lang="en-US"/>
              <a:t>Inheritance in Java</a:t>
            </a:r>
            <a:endParaRPr/>
          </a:p>
        </p:txBody>
      </p:sp>
      <p:sp>
        <p:nvSpPr>
          <p:cNvPr id="120" name="Google Shape;120;p5"/>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100000"/>
              </a:lnSpc>
              <a:spcBef>
                <a:spcPts val="360"/>
              </a:spcBef>
              <a:spcAft>
                <a:spcPts val="0"/>
              </a:spcAft>
              <a:buSzPct val="88235"/>
              <a:buNone/>
            </a:pPr>
            <a:r>
              <a:rPr lang="en-US"/>
              <a:t>Inheritance is an important pillar of OOP(Object-Oriented Programming). It is the mechanism in java by which one class is allowed to inherit the features(fields and methods) of another class. </a:t>
            </a:r>
            <a:endParaRPr/>
          </a:p>
          <a:p>
            <a:pPr indent="0" lvl="0" marL="114300" rtl="0" algn="l">
              <a:lnSpc>
                <a:spcPct val="100000"/>
              </a:lnSpc>
              <a:spcBef>
                <a:spcPts val="360"/>
              </a:spcBef>
              <a:spcAft>
                <a:spcPts val="0"/>
              </a:spcAft>
              <a:buSzPct val="88235"/>
              <a:buNone/>
            </a:pPr>
            <a:r>
              <a:rPr b="1" lang="en-US"/>
              <a:t>Important terminology: </a:t>
            </a:r>
            <a:endParaRPr/>
          </a:p>
          <a:p>
            <a:pPr indent="-342899" lvl="0" marL="457200" rtl="0" algn="l">
              <a:lnSpc>
                <a:spcPct val="100000"/>
              </a:lnSpc>
              <a:spcBef>
                <a:spcPts val="360"/>
              </a:spcBef>
              <a:spcAft>
                <a:spcPts val="0"/>
              </a:spcAft>
              <a:buSzPct val="88235"/>
              <a:buChar char="•"/>
            </a:pPr>
            <a:r>
              <a:rPr b="1" lang="en-US"/>
              <a:t>Super Class: </a:t>
            </a:r>
            <a:r>
              <a:rPr lang="en-US"/>
              <a:t>The class whose features are inherited is known as superclass(or a base class or a parent class).</a:t>
            </a:r>
            <a:endParaRPr/>
          </a:p>
          <a:p>
            <a:pPr indent="-342899" lvl="0" marL="457200" rtl="0" algn="l">
              <a:lnSpc>
                <a:spcPct val="100000"/>
              </a:lnSpc>
              <a:spcBef>
                <a:spcPts val="360"/>
              </a:spcBef>
              <a:spcAft>
                <a:spcPts val="0"/>
              </a:spcAft>
              <a:buSzPct val="88235"/>
              <a:buChar char="•"/>
            </a:pPr>
            <a:r>
              <a:rPr b="1" lang="en-US"/>
              <a:t>Sub Class:</a:t>
            </a:r>
            <a:r>
              <a:rPr lang="en-US"/>
              <a:t> The class that inherits the other class is known as a subclass(or a derived class, extended class, or child class). The subclass can add its own fields and methods in addition to the superclass fields and methods.</a:t>
            </a:r>
            <a:endParaRPr/>
          </a:p>
          <a:p>
            <a:pPr indent="-342899" lvl="0" marL="457200" rtl="0" algn="l">
              <a:lnSpc>
                <a:spcPct val="100000"/>
              </a:lnSpc>
              <a:spcBef>
                <a:spcPts val="360"/>
              </a:spcBef>
              <a:spcAft>
                <a:spcPts val="0"/>
              </a:spcAft>
              <a:buSzPct val="88235"/>
              <a:buChar char="•"/>
            </a:pPr>
            <a:r>
              <a:rPr b="1" lang="en-US"/>
              <a:t>Reusability: </a:t>
            </a:r>
            <a:r>
              <a:rPr lang="en-US"/>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a:p>
        </p:txBody>
      </p:sp>
      <p:sp>
        <p:nvSpPr>
          <p:cNvPr id="121" name="Google Shape;121;p5"/>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22" name="Google Shape;122;p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t>What all can be done in a Subclass?</a:t>
            </a:r>
            <a:endParaRPr/>
          </a:p>
        </p:txBody>
      </p:sp>
      <p:sp>
        <p:nvSpPr>
          <p:cNvPr id="279" name="Google Shape;279;p23"/>
          <p:cNvSpPr txBox="1"/>
          <p:nvPr>
            <p:ph idx="1" type="body"/>
          </p:nvPr>
        </p:nvSpPr>
        <p:spPr>
          <a:xfrm>
            <a:off x="457202" y="1417638"/>
            <a:ext cx="8229601" cy="4708531"/>
          </a:xfrm>
          <a:prstGeom prst="rect">
            <a:avLst/>
          </a:prstGeom>
          <a:noFill/>
          <a:ln>
            <a:noFill/>
          </a:ln>
        </p:spPr>
        <p:txBody>
          <a:bodyPr anchorCtr="0" anchor="t" bIns="45700" lIns="91425" spcFirstLastPara="1" rIns="91425" wrap="square" tIns="45700">
            <a:normAutofit fontScale="92500" lnSpcReduction="20000"/>
          </a:bodyPr>
          <a:lstStyle/>
          <a:p>
            <a:pPr indent="-342899" lvl="0" marL="457200" rtl="0" algn="l">
              <a:lnSpc>
                <a:spcPct val="100000"/>
              </a:lnSpc>
              <a:spcBef>
                <a:spcPts val="360"/>
              </a:spcBef>
              <a:spcAft>
                <a:spcPts val="0"/>
              </a:spcAft>
              <a:buSzPct val="81081"/>
              <a:buChar char="•"/>
            </a:pPr>
            <a:r>
              <a:rPr lang="en-US"/>
              <a:t>In sub-classes we can inherit members as is, replace them, hide them, or supplement them with new members: </a:t>
            </a:r>
            <a:endParaRPr/>
          </a:p>
          <a:p>
            <a:pPr indent="-342899" lvl="0" marL="457200" rtl="0" algn="l">
              <a:lnSpc>
                <a:spcPct val="100000"/>
              </a:lnSpc>
              <a:spcBef>
                <a:spcPts val="360"/>
              </a:spcBef>
              <a:spcAft>
                <a:spcPts val="0"/>
              </a:spcAft>
              <a:buSzPct val="81081"/>
              <a:buChar char="•"/>
            </a:pPr>
            <a:r>
              <a:rPr lang="en-US"/>
              <a:t>The inherited fields can be used directly, just like any other fields.</a:t>
            </a:r>
            <a:endParaRPr/>
          </a:p>
          <a:p>
            <a:pPr indent="-342899" lvl="0" marL="457200" rtl="0" algn="l">
              <a:lnSpc>
                <a:spcPct val="100000"/>
              </a:lnSpc>
              <a:spcBef>
                <a:spcPts val="360"/>
              </a:spcBef>
              <a:spcAft>
                <a:spcPts val="0"/>
              </a:spcAft>
              <a:buSzPct val="81081"/>
              <a:buChar char="•"/>
            </a:pPr>
            <a:r>
              <a:rPr lang="en-US"/>
              <a:t>We can declare new fields in the subclass that are not in the superclass.</a:t>
            </a:r>
            <a:endParaRPr/>
          </a:p>
          <a:p>
            <a:pPr indent="-342899" lvl="0" marL="457200" rtl="0" algn="l">
              <a:lnSpc>
                <a:spcPct val="100000"/>
              </a:lnSpc>
              <a:spcBef>
                <a:spcPts val="360"/>
              </a:spcBef>
              <a:spcAft>
                <a:spcPts val="0"/>
              </a:spcAft>
              <a:buSzPct val="81081"/>
              <a:buChar char="•"/>
            </a:pPr>
            <a:r>
              <a:rPr lang="en-US"/>
              <a:t>The inherited methods can be used directly as they are.</a:t>
            </a:r>
            <a:endParaRPr/>
          </a:p>
          <a:p>
            <a:pPr indent="-342899" lvl="0" marL="457200" rtl="0" algn="l">
              <a:lnSpc>
                <a:spcPct val="100000"/>
              </a:lnSpc>
              <a:spcBef>
                <a:spcPts val="360"/>
              </a:spcBef>
              <a:spcAft>
                <a:spcPts val="0"/>
              </a:spcAft>
              <a:buSzPct val="81081"/>
              <a:buChar char="•"/>
            </a:pPr>
            <a:r>
              <a:rPr lang="en-US"/>
              <a:t>We can write a new instance method in the subclass that has the same signature as the one in the superclass, thus overriding it </a:t>
            </a:r>
            <a:endParaRPr/>
          </a:p>
          <a:p>
            <a:pPr indent="-342899" lvl="0" marL="457200" rtl="0" algn="l">
              <a:lnSpc>
                <a:spcPct val="100000"/>
              </a:lnSpc>
              <a:spcBef>
                <a:spcPts val="360"/>
              </a:spcBef>
              <a:spcAft>
                <a:spcPts val="0"/>
              </a:spcAft>
              <a:buSzPct val="81081"/>
              <a:buChar char="•"/>
            </a:pPr>
            <a:r>
              <a:rPr lang="en-US"/>
              <a:t>We can write a new static method in the subclass that has the same signature as the one in the superclass, thus hiding it.</a:t>
            </a:r>
            <a:endParaRPr/>
          </a:p>
          <a:p>
            <a:pPr indent="-342899" lvl="0" marL="457200" rtl="0" algn="l">
              <a:lnSpc>
                <a:spcPct val="100000"/>
              </a:lnSpc>
              <a:spcBef>
                <a:spcPts val="360"/>
              </a:spcBef>
              <a:spcAft>
                <a:spcPts val="0"/>
              </a:spcAft>
              <a:buSzPct val="81081"/>
              <a:buChar char="•"/>
            </a:pPr>
            <a:r>
              <a:rPr lang="en-US"/>
              <a:t>We can declare new methods in the subclass that are not in the superclass.</a:t>
            </a:r>
            <a:endParaRPr/>
          </a:p>
          <a:p>
            <a:pPr indent="-342899" lvl="0" marL="457200" rtl="0" algn="l">
              <a:lnSpc>
                <a:spcPct val="100000"/>
              </a:lnSpc>
              <a:spcBef>
                <a:spcPts val="360"/>
              </a:spcBef>
              <a:spcAft>
                <a:spcPts val="0"/>
              </a:spcAft>
              <a:buSzPct val="81081"/>
              <a:buChar char="•"/>
            </a:pPr>
            <a:r>
              <a:rPr lang="en-US"/>
              <a:t>We can write a subclass constructor that invokes the constructor of the superclass, either implicitly or by using the keyword super.</a:t>
            </a:r>
            <a:endParaRPr/>
          </a:p>
        </p:txBody>
      </p:sp>
      <p:sp>
        <p:nvSpPr>
          <p:cNvPr id="280" name="Google Shape;280;p23"/>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81" name="Google Shape;281;p23"/>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a:t>The super keyword</a:t>
            </a:r>
            <a:endParaRPr/>
          </a:p>
        </p:txBody>
      </p:sp>
      <p:sp>
        <p:nvSpPr>
          <p:cNvPr id="287" name="Google Shape;287;p24"/>
          <p:cNvSpPr txBox="1"/>
          <p:nvPr>
            <p:ph idx="1" type="body"/>
          </p:nvPr>
        </p:nvSpPr>
        <p:spPr>
          <a:xfrm>
            <a:off x="457202" y="1417638"/>
            <a:ext cx="8229601" cy="4708531"/>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360"/>
              </a:spcBef>
              <a:spcAft>
                <a:spcPts val="0"/>
              </a:spcAft>
              <a:buClr>
                <a:schemeClr val="dk1"/>
              </a:buClr>
              <a:buSzPts val="1800"/>
              <a:buNone/>
            </a:pPr>
            <a:r>
              <a:rPr lang="en-US"/>
              <a:t>The </a:t>
            </a:r>
            <a:r>
              <a:rPr b="1" lang="en-US"/>
              <a:t>super</a:t>
            </a:r>
            <a:r>
              <a:rPr lang="en-US"/>
              <a:t> keyword is similar to </a:t>
            </a:r>
            <a:r>
              <a:rPr b="1" lang="en-US"/>
              <a:t>this</a:t>
            </a:r>
            <a:r>
              <a:rPr lang="en-US"/>
              <a:t> keyword. Following are the scenarios where the super keyword is used.</a:t>
            </a:r>
            <a:endParaRPr/>
          </a:p>
          <a:p>
            <a:pPr indent="-342900" lvl="0" marL="457200" rtl="0" algn="l">
              <a:lnSpc>
                <a:spcPct val="100000"/>
              </a:lnSpc>
              <a:spcBef>
                <a:spcPts val="360"/>
              </a:spcBef>
              <a:spcAft>
                <a:spcPts val="0"/>
              </a:spcAft>
              <a:buClr>
                <a:schemeClr val="dk1"/>
              </a:buClr>
              <a:buSzPts val="1800"/>
              <a:buChar char="•"/>
            </a:pPr>
            <a:r>
              <a:rPr lang="en-US"/>
              <a:t>It is used to </a:t>
            </a:r>
            <a:r>
              <a:rPr b="1" lang="en-US"/>
              <a:t>differentiate the members</a:t>
            </a:r>
            <a:r>
              <a:rPr lang="en-US"/>
              <a:t> of superclass from the members of subclass, if they have same names.</a:t>
            </a:r>
            <a:endParaRPr/>
          </a:p>
          <a:p>
            <a:pPr indent="-342900" lvl="0" marL="457200" rtl="0" algn="l">
              <a:lnSpc>
                <a:spcPct val="100000"/>
              </a:lnSpc>
              <a:spcBef>
                <a:spcPts val="360"/>
              </a:spcBef>
              <a:spcAft>
                <a:spcPts val="0"/>
              </a:spcAft>
              <a:buClr>
                <a:schemeClr val="dk1"/>
              </a:buClr>
              <a:buSzPts val="1800"/>
              <a:buChar char="•"/>
            </a:pPr>
            <a:r>
              <a:rPr lang="en-US"/>
              <a:t>It is used to </a:t>
            </a:r>
            <a:r>
              <a:rPr b="1" lang="en-US"/>
              <a:t>invoke the superclass</a:t>
            </a:r>
            <a:r>
              <a:rPr lang="en-US"/>
              <a:t> constructor from subclass.</a:t>
            </a:r>
            <a:endParaRPr/>
          </a:p>
          <a:p>
            <a:pPr indent="-342900" lvl="0" marL="457200" rtl="0" algn="l">
              <a:lnSpc>
                <a:spcPct val="100000"/>
              </a:lnSpc>
              <a:spcBef>
                <a:spcPts val="360"/>
              </a:spcBef>
              <a:spcAft>
                <a:spcPts val="0"/>
              </a:spcAft>
              <a:buClr>
                <a:schemeClr val="dk1"/>
              </a:buClr>
              <a:buSzPts val="1800"/>
              <a:buChar char="•"/>
            </a:pPr>
            <a:r>
              <a:rPr lang="en-US"/>
              <a:t>Differentiating the Members</a:t>
            </a:r>
            <a:endParaRPr/>
          </a:p>
          <a:p>
            <a:pPr indent="-342900" lvl="0" marL="457200" rtl="0" algn="l">
              <a:lnSpc>
                <a:spcPct val="100000"/>
              </a:lnSpc>
              <a:spcBef>
                <a:spcPts val="360"/>
              </a:spcBef>
              <a:spcAft>
                <a:spcPts val="0"/>
              </a:spcAft>
              <a:buClr>
                <a:schemeClr val="dk1"/>
              </a:buClr>
              <a:buSzPts val="1800"/>
              <a:buChar char="•"/>
            </a:pPr>
            <a:r>
              <a:rPr lang="en-US"/>
              <a:t>If a class is inheriting the properties of another class. And if the members of the superclass have the names same as the sub class, to differentiate these variables we use super keyword as shown below.</a:t>
            </a:r>
            <a:endParaRPr/>
          </a:p>
          <a:p>
            <a:pPr indent="0" lvl="1" marL="571500" rtl="0" algn="l">
              <a:lnSpc>
                <a:spcPct val="100000"/>
              </a:lnSpc>
              <a:spcBef>
                <a:spcPts val="360"/>
              </a:spcBef>
              <a:spcAft>
                <a:spcPts val="0"/>
              </a:spcAft>
              <a:buSzPts val="1800"/>
              <a:buNone/>
            </a:pPr>
            <a:r>
              <a:rPr lang="en-US"/>
              <a:t>super.variable</a:t>
            </a:r>
            <a:endParaRPr/>
          </a:p>
          <a:p>
            <a:pPr indent="0" lvl="1" marL="571500" rtl="0" algn="l">
              <a:lnSpc>
                <a:spcPct val="100000"/>
              </a:lnSpc>
              <a:spcBef>
                <a:spcPts val="360"/>
              </a:spcBef>
              <a:spcAft>
                <a:spcPts val="0"/>
              </a:spcAft>
              <a:buSzPts val="1800"/>
              <a:buNone/>
            </a:pPr>
            <a:r>
              <a:rPr lang="en-US"/>
              <a:t>super.method();</a:t>
            </a:r>
            <a:endParaRPr/>
          </a:p>
        </p:txBody>
      </p:sp>
      <p:sp>
        <p:nvSpPr>
          <p:cNvPr id="288" name="Google Shape;288;p24"/>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89" name="Google Shape;289;p24"/>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a:t>The super keyword</a:t>
            </a:r>
            <a:endParaRPr/>
          </a:p>
        </p:txBody>
      </p:sp>
      <p:sp>
        <p:nvSpPr>
          <p:cNvPr id="295" name="Google Shape;295;p25"/>
          <p:cNvSpPr txBox="1"/>
          <p:nvPr>
            <p:ph idx="1" type="body"/>
          </p:nvPr>
        </p:nvSpPr>
        <p:spPr>
          <a:xfrm>
            <a:off x="0" y="1417638"/>
            <a:ext cx="3714751" cy="49387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360"/>
              </a:spcBef>
              <a:spcAft>
                <a:spcPts val="0"/>
              </a:spcAft>
              <a:buSzPts val="1800"/>
              <a:buNone/>
            </a:pPr>
            <a:r>
              <a:rPr lang="en-US" sz="1400"/>
              <a:t>class Super_class {</a:t>
            </a:r>
            <a:endParaRPr/>
          </a:p>
          <a:p>
            <a:pPr indent="0" lvl="0" marL="114300" rtl="0" algn="l">
              <a:lnSpc>
                <a:spcPct val="100000"/>
              </a:lnSpc>
              <a:spcBef>
                <a:spcPts val="360"/>
              </a:spcBef>
              <a:spcAft>
                <a:spcPts val="0"/>
              </a:spcAft>
              <a:buSzPts val="1800"/>
              <a:buNone/>
            </a:pPr>
            <a:r>
              <a:rPr lang="en-US" sz="1400"/>
              <a:t>   int num = 20;</a:t>
            </a:r>
            <a:endParaRPr/>
          </a:p>
          <a:p>
            <a:pPr indent="0" lvl="0" marL="114300" rtl="0" algn="l">
              <a:lnSpc>
                <a:spcPct val="100000"/>
              </a:lnSpc>
              <a:spcBef>
                <a:spcPts val="360"/>
              </a:spcBef>
              <a:spcAft>
                <a:spcPts val="0"/>
              </a:spcAft>
              <a:buSzPts val="1800"/>
              <a:buNone/>
            </a:pPr>
            <a:r>
              <a:rPr lang="en-US" sz="1400"/>
              <a:t>   // display method of superclass</a:t>
            </a:r>
            <a:endParaRPr/>
          </a:p>
          <a:p>
            <a:pPr indent="0" lvl="0" marL="114300" rtl="0" algn="l">
              <a:lnSpc>
                <a:spcPct val="100000"/>
              </a:lnSpc>
              <a:spcBef>
                <a:spcPts val="360"/>
              </a:spcBef>
              <a:spcAft>
                <a:spcPts val="0"/>
              </a:spcAft>
              <a:buSzPts val="1800"/>
              <a:buNone/>
            </a:pPr>
            <a:r>
              <a:rPr lang="en-US" sz="1400"/>
              <a:t>   public void display() {</a:t>
            </a:r>
            <a:endParaRPr/>
          </a:p>
          <a:p>
            <a:pPr indent="0" lvl="0" marL="114300" rtl="0" algn="l">
              <a:lnSpc>
                <a:spcPct val="100000"/>
              </a:lnSpc>
              <a:spcBef>
                <a:spcPts val="360"/>
              </a:spcBef>
              <a:spcAft>
                <a:spcPts val="0"/>
              </a:spcAft>
              <a:buSzPts val="1800"/>
              <a:buNone/>
            </a:pPr>
            <a:r>
              <a:rPr lang="en-US" sz="1400"/>
              <a:t>      System.out.println("This is the display method of superclass");</a:t>
            </a:r>
            <a:endParaRPr/>
          </a:p>
          <a:p>
            <a:pPr indent="0" lvl="0" marL="114300" rtl="0" algn="l">
              <a:lnSpc>
                <a:spcPct val="100000"/>
              </a:lnSpc>
              <a:spcBef>
                <a:spcPts val="360"/>
              </a:spcBef>
              <a:spcAft>
                <a:spcPts val="0"/>
              </a:spcAft>
              <a:buSzPts val="1800"/>
              <a:buNone/>
            </a:pPr>
            <a:r>
              <a:rPr lang="en-US" sz="1400"/>
              <a:t>   }</a:t>
            </a:r>
            <a:endParaRPr/>
          </a:p>
          <a:p>
            <a:pPr indent="0" lvl="0" marL="114300" rtl="0" algn="l">
              <a:lnSpc>
                <a:spcPct val="100000"/>
              </a:lnSpc>
              <a:spcBef>
                <a:spcPts val="360"/>
              </a:spcBef>
              <a:spcAft>
                <a:spcPts val="0"/>
              </a:spcAft>
              <a:buSzPts val="1800"/>
              <a:buNone/>
            </a:pPr>
            <a:r>
              <a:rPr lang="en-US" sz="1400"/>
              <a:t>}</a:t>
            </a:r>
            <a:endParaRPr sz="1400"/>
          </a:p>
          <a:p>
            <a:pPr indent="0" lvl="0" marL="114300" rtl="0" algn="l">
              <a:lnSpc>
                <a:spcPct val="100000"/>
              </a:lnSpc>
              <a:spcBef>
                <a:spcPts val="360"/>
              </a:spcBef>
              <a:spcAft>
                <a:spcPts val="0"/>
              </a:spcAft>
              <a:buSzPts val="1800"/>
              <a:buNone/>
            </a:pPr>
            <a:r>
              <a:rPr lang="en-US" sz="1400"/>
              <a:t>public class Sub_class extends Super_class {</a:t>
            </a:r>
            <a:endParaRPr/>
          </a:p>
          <a:p>
            <a:pPr indent="0" lvl="0" marL="114300" rtl="0" algn="l">
              <a:lnSpc>
                <a:spcPct val="100000"/>
              </a:lnSpc>
              <a:spcBef>
                <a:spcPts val="360"/>
              </a:spcBef>
              <a:spcAft>
                <a:spcPts val="0"/>
              </a:spcAft>
              <a:buSzPts val="1800"/>
              <a:buNone/>
            </a:pPr>
            <a:r>
              <a:rPr lang="en-US" sz="1400"/>
              <a:t>   int num = 10;</a:t>
            </a:r>
            <a:endParaRPr/>
          </a:p>
          <a:p>
            <a:pPr indent="0" lvl="0" marL="114300" rtl="0" algn="l">
              <a:lnSpc>
                <a:spcPct val="100000"/>
              </a:lnSpc>
              <a:spcBef>
                <a:spcPts val="360"/>
              </a:spcBef>
              <a:spcAft>
                <a:spcPts val="0"/>
              </a:spcAft>
              <a:buSzPts val="1800"/>
              <a:buNone/>
            </a:pPr>
            <a:r>
              <a:rPr lang="en-US" sz="1400"/>
              <a:t>   // display method of sub class</a:t>
            </a:r>
            <a:endParaRPr/>
          </a:p>
          <a:p>
            <a:pPr indent="0" lvl="0" marL="114300" rtl="0" algn="l">
              <a:lnSpc>
                <a:spcPct val="100000"/>
              </a:lnSpc>
              <a:spcBef>
                <a:spcPts val="360"/>
              </a:spcBef>
              <a:spcAft>
                <a:spcPts val="0"/>
              </a:spcAft>
              <a:buSzPts val="1800"/>
              <a:buNone/>
            </a:pPr>
            <a:r>
              <a:rPr lang="en-US" sz="1400"/>
              <a:t>   public void display() {</a:t>
            </a:r>
            <a:endParaRPr/>
          </a:p>
          <a:p>
            <a:pPr indent="0" lvl="0" marL="114300" rtl="0" algn="l">
              <a:lnSpc>
                <a:spcPct val="100000"/>
              </a:lnSpc>
              <a:spcBef>
                <a:spcPts val="360"/>
              </a:spcBef>
              <a:spcAft>
                <a:spcPts val="0"/>
              </a:spcAft>
              <a:buSzPts val="1800"/>
              <a:buNone/>
            </a:pPr>
            <a:r>
              <a:rPr lang="en-US" sz="1400"/>
              <a:t>    System.out.println("This is the display method of subclass");</a:t>
            </a:r>
            <a:endParaRPr/>
          </a:p>
          <a:p>
            <a:pPr indent="0" lvl="0" marL="114300" rtl="0" algn="l">
              <a:lnSpc>
                <a:spcPct val="100000"/>
              </a:lnSpc>
              <a:spcBef>
                <a:spcPts val="360"/>
              </a:spcBef>
              <a:spcAft>
                <a:spcPts val="0"/>
              </a:spcAft>
              <a:buSzPts val="1800"/>
              <a:buNone/>
            </a:pPr>
            <a:r>
              <a:rPr lang="en-US" sz="1400"/>
              <a:t>   }</a:t>
            </a:r>
            <a:endParaRPr/>
          </a:p>
          <a:p>
            <a:pPr indent="0" lvl="0" marL="114300" rtl="0" algn="l">
              <a:lnSpc>
                <a:spcPct val="100000"/>
              </a:lnSpc>
              <a:spcBef>
                <a:spcPts val="360"/>
              </a:spcBef>
              <a:spcAft>
                <a:spcPts val="0"/>
              </a:spcAft>
              <a:buSzPts val="1800"/>
              <a:buNone/>
            </a:pPr>
            <a:r>
              <a:rPr lang="en-US" sz="1400"/>
              <a:t>   public void my_method() {</a:t>
            </a:r>
            <a:endParaRPr/>
          </a:p>
          <a:p>
            <a:pPr indent="0" lvl="0" marL="114300" rtl="0" algn="l">
              <a:lnSpc>
                <a:spcPct val="100000"/>
              </a:lnSpc>
              <a:spcBef>
                <a:spcPts val="360"/>
              </a:spcBef>
              <a:spcAft>
                <a:spcPts val="0"/>
              </a:spcAft>
              <a:buSzPts val="1800"/>
              <a:buNone/>
            </a:pPr>
            <a:r>
              <a:rPr lang="en-US" sz="1400"/>
              <a:t>      // Instantiating subclass</a:t>
            </a:r>
            <a:endParaRPr/>
          </a:p>
          <a:p>
            <a:pPr indent="0" lvl="0" marL="114300" rtl="0" algn="l">
              <a:lnSpc>
                <a:spcPct val="100000"/>
              </a:lnSpc>
              <a:spcBef>
                <a:spcPts val="360"/>
              </a:spcBef>
              <a:spcAft>
                <a:spcPts val="0"/>
              </a:spcAft>
              <a:buSzPts val="1800"/>
              <a:buNone/>
            </a:pPr>
            <a:r>
              <a:rPr lang="en-US" sz="1400"/>
              <a:t>      Sub_class sub = new Sub_class();</a:t>
            </a:r>
            <a:endParaRPr/>
          </a:p>
          <a:p>
            <a:pPr indent="0" lvl="0" marL="114300" rtl="0" algn="l">
              <a:lnSpc>
                <a:spcPct val="100000"/>
              </a:lnSpc>
              <a:spcBef>
                <a:spcPts val="360"/>
              </a:spcBef>
              <a:spcAft>
                <a:spcPts val="0"/>
              </a:spcAft>
              <a:buSzPts val="1800"/>
              <a:buNone/>
            </a:pPr>
            <a:r>
              <a:rPr lang="en-US" sz="1400"/>
              <a:t>   // Invoking the display() method of sub class</a:t>
            </a:r>
            <a:endParaRPr/>
          </a:p>
          <a:p>
            <a:pPr indent="0" lvl="0" marL="114300" rtl="0" algn="l">
              <a:lnSpc>
                <a:spcPct val="100000"/>
              </a:lnSpc>
              <a:spcBef>
                <a:spcPts val="360"/>
              </a:spcBef>
              <a:spcAft>
                <a:spcPts val="0"/>
              </a:spcAft>
              <a:buSzPts val="1800"/>
              <a:buNone/>
            </a:pPr>
            <a:r>
              <a:t/>
            </a:r>
            <a:endParaRPr sz="1200"/>
          </a:p>
        </p:txBody>
      </p:sp>
      <p:sp>
        <p:nvSpPr>
          <p:cNvPr id="296" name="Google Shape;296;p25"/>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97" name="Google Shape;297;p2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298" name="Google Shape;298;p25"/>
          <p:cNvSpPr txBox="1"/>
          <p:nvPr/>
        </p:nvSpPr>
        <p:spPr>
          <a:xfrm>
            <a:off x="3843338" y="1417637"/>
            <a:ext cx="3509963" cy="4708531"/>
          </a:xfrm>
          <a:prstGeom prst="rect">
            <a:avLst/>
          </a:prstGeom>
          <a:noFill/>
          <a:ln>
            <a:noFill/>
          </a:ln>
        </p:spPr>
        <p:txBody>
          <a:bodyPr anchorCtr="0" anchor="t" bIns="45700" lIns="91425" spcFirstLastPara="1" rIns="91425" wrap="square" tIns="45700">
            <a:normAutofit fontScale="55000" lnSpcReduction="20000"/>
          </a:bodyPr>
          <a:lstStyle/>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sub.display();</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 Invoking the display() method of superclass  </a:t>
            </a:r>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super.display();</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 printing the value of variable num of subclass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System.out.println("value of the variable named num in sub class:"+ sub.num);</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 printing the value of variable num of superclass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System.out.println("value of the variable named num in super class:"+ super.num);</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public static void main(String args[])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Sub_class obj = new Sub_class();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obj.my_method();</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1"/>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a:t>The super keyword</a:t>
            </a:r>
            <a:endParaRPr/>
          </a:p>
        </p:txBody>
      </p:sp>
      <p:sp>
        <p:nvSpPr>
          <p:cNvPr id="304" name="Google Shape;304;p11"/>
          <p:cNvSpPr txBox="1"/>
          <p:nvPr>
            <p:ph idx="1" type="body"/>
          </p:nvPr>
        </p:nvSpPr>
        <p:spPr>
          <a:xfrm>
            <a:off x="0" y="1417638"/>
            <a:ext cx="3714751" cy="49387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360"/>
              </a:spcBef>
              <a:spcAft>
                <a:spcPts val="0"/>
              </a:spcAft>
              <a:buSzPts val="1800"/>
              <a:buNone/>
            </a:pPr>
            <a:r>
              <a:rPr lang="en-US" sz="1400"/>
              <a:t>class Super_class {</a:t>
            </a:r>
            <a:endParaRPr/>
          </a:p>
          <a:p>
            <a:pPr indent="0" lvl="0" marL="114300" rtl="0" algn="l">
              <a:lnSpc>
                <a:spcPct val="100000"/>
              </a:lnSpc>
              <a:spcBef>
                <a:spcPts val="360"/>
              </a:spcBef>
              <a:spcAft>
                <a:spcPts val="0"/>
              </a:spcAft>
              <a:buSzPts val="1800"/>
              <a:buNone/>
            </a:pPr>
            <a:r>
              <a:rPr lang="en-US" sz="1400"/>
              <a:t>   int num = 20;</a:t>
            </a:r>
            <a:endParaRPr/>
          </a:p>
          <a:p>
            <a:pPr indent="0" lvl="0" marL="114300" rtl="0" algn="l">
              <a:lnSpc>
                <a:spcPct val="100000"/>
              </a:lnSpc>
              <a:spcBef>
                <a:spcPts val="360"/>
              </a:spcBef>
              <a:spcAft>
                <a:spcPts val="0"/>
              </a:spcAft>
              <a:buSzPts val="1800"/>
              <a:buNone/>
            </a:pPr>
            <a:r>
              <a:rPr lang="en-US" sz="1400"/>
              <a:t>   // display method of superclass</a:t>
            </a:r>
            <a:endParaRPr/>
          </a:p>
          <a:p>
            <a:pPr indent="0" lvl="0" marL="114300" rtl="0" algn="l">
              <a:lnSpc>
                <a:spcPct val="100000"/>
              </a:lnSpc>
              <a:spcBef>
                <a:spcPts val="360"/>
              </a:spcBef>
              <a:spcAft>
                <a:spcPts val="0"/>
              </a:spcAft>
              <a:buSzPts val="1800"/>
              <a:buNone/>
            </a:pPr>
            <a:r>
              <a:rPr lang="en-US" sz="1400"/>
              <a:t>   public void display() {</a:t>
            </a:r>
            <a:endParaRPr/>
          </a:p>
          <a:p>
            <a:pPr indent="0" lvl="0" marL="114300" rtl="0" algn="l">
              <a:lnSpc>
                <a:spcPct val="100000"/>
              </a:lnSpc>
              <a:spcBef>
                <a:spcPts val="360"/>
              </a:spcBef>
              <a:spcAft>
                <a:spcPts val="0"/>
              </a:spcAft>
              <a:buSzPts val="1800"/>
              <a:buNone/>
            </a:pPr>
            <a:r>
              <a:rPr lang="en-US" sz="1400"/>
              <a:t>      System.out.println("This is the display method of superclass");</a:t>
            </a:r>
            <a:endParaRPr/>
          </a:p>
          <a:p>
            <a:pPr indent="0" lvl="0" marL="114300" rtl="0" algn="l">
              <a:lnSpc>
                <a:spcPct val="100000"/>
              </a:lnSpc>
              <a:spcBef>
                <a:spcPts val="360"/>
              </a:spcBef>
              <a:spcAft>
                <a:spcPts val="0"/>
              </a:spcAft>
              <a:buSzPts val="1800"/>
              <a:buNone/>
            </a:pPr>
            <a:r>
              <a:rPr lang="en-US" sz="1400"/>
              <a:t>   }</a:t>
            </a:r>
            <a:endParaRPr/>
          </a:p>
          <a:p>
            <a:pPr indent="0" lvl="0" marL="114300" rtl="0" algn="l">
              <a:lnSpc>
                <a:spcPct val="100000"/>
              </a:lnSpc>
              <a:spcBef>
                <a:spcPts val="360"/>
              </a:spcBef>
              <a:spcAft>
                <a:spcPts val="0"/>
              </a:spcAft>
              <a:buSzPts val="1800"/>
              <a:buNone/>
            </a:pPr>
            <a:r>
              <a:rPr lang="en-US" sz="1400"/>
              <a:t>}</a:t>
            </a:r>
            <a:endParaRPr sz="1400"/>
          </a:p>
          <a:p>
            <a:pPr indent="0" lvl="0" marL="114300" rtl="0" algn="l">
              <a:lnSpc>
                <a:spcPct val="100000"/>
              </a:lnSpc>
              <a:spcBef>
                <a:spcPts val="360"/>
              </a:spcBef>
              <a:spcAft>
                <a:spcPts val="0"/>
              </a:spcAft>
              <a:buSzPts val="1800"/>
              <a:buNone/>
            </a:pPr>
            <a:r>
              <a:rPr lang="en-US" sz="1400"/>
              <a:t>public class Sub_class extends Super_class {</a:t>
            </a:r>
            <a:endParaRPr/>
          </a:p>
          <a:p>
            <a:pPr indent="0" lvl="0" marL="114300" rtl="0" algn="l">
              <a:lnSpc>
                <a:spcPct val="100000"/>
              </a:lnSpc>
              <a:spcBef>
                <a:spcPts val="360"/>
              </a:spcBef>
              <a:spcAft>
                <a:spcPts val="0"/>
              </a:spcAft>
              <a:buSzPts val="1800"/>
              <a:buNone/>
            </a:pPr>
            <a:r>
              <a:rPr lang="en-US" sz="1400"/>
              <a:t>   int num = 10;</a:t>
            </a:r>
            <a:endParaRPr/>
          </a:p>
          <a:p>
            <a:pPr indent="0" lvl="0" marL="114300" rtl="0" algn="l">
              <a:lnSpc>
                <a:spcPct val="100000"/>
              </a:lnSpc>
              <a:spcBef>
                <a:spcPts val="360"/>
              </a:spcBef>
              <a:spcAft>
                <a:spcPts val="0"/>
              </a:spcAft>
              <a:buSzPts val="1800"/>
              <a:buNone/>
            </a:pPr>
            <a:r>
              <a:rPr lang="en-US" sz="1400"/>
              <a:t>   // display method of sub class</a:t>
            </a:r>
            <a:endParaRPr/>
          </a:p>
          <a:p>
            <a:pPr indent="0" lvl="0" marL="114300" rtl="0" algn="l">
              <a:lnSpc>
                <a:spcPct val="100000"/>
              </a:lnSpc>
              <a:spcBef>
                <a:spcPts val="360"/>
              </a:spcBef>
              <a:spcAft>
                <a:spcPts val="0"/>
              </a:spcAft>
              <a:buSzPts val="1800"/>
              <a:buNone/>
            </a:pPr>
            <a:r>
              <a:rPr lang="en-US" sz="1400"/>
              <a:t>   public void display() {</a:t>
            </a:r>
            <a:endParaRPr/>
          </a:p>
          <a:p>
            <a:pPr indent="0" lvl="0" marL="114300" rtl="0" algn="l">
              <a:lnSpc>
                <a:spcPct val="100000"/>
              </a:lnSpc>
              <a:spcBef>
                <a:spcPts val="360"/>
              </a:spcBef>
              <a:spcAft>
                <a:spcPts val="0"/>
              </a:spcAft>
              <a:buSzPts val="1800"/>
              <a:buNone/>
            </a:pPr>
            <a:r>
              <a:rPr lang="en-US" sz="1400"/>
              <a:t>    System.out.println("This is the display method of subclass");</a:t>
            </a:r>
            <a:endParaRPr/>
          </a:p>
          <a:p>
            <a:pPr indent="0" lvl="0" marL="114300" rtl="0" algn="l">
              <a:lnSpc>
                <a:spcPct val="100000"/>
              </a:lnSpc>
              <a:spcBef>
                <a:spcPts val="360"/>
              </a:spcBef>
              <a:spcAft>
                <a:spcPts val="0"/>
              </a:spcAft>
              <a:buSzPts val="1800"/>
              <a:buNone/>
            </a:pPr>
            <a:r>
              <a:rPr lang="en-US" sz="1400"/>
              <a:t>   }</a:t>
            </a:r>
            <a:endParaRPr/>
          </a:p>
          <a:p>
            <a:pPr indent="0" lvl="0" marL="114300" rtl="0" algn="l">
              <a:lnSpc>
                <a:spcPct val="100000"/>
              </a:lnSpc>
              <a:spcBef>
                <a:spcPts val="360"/>
              </a:spcBef>
              <a:spcAft>
                <a:spcPts val="0"/>
              </a:spcAft>
              <a:buSzPts val="1800"/>
              <a:buNone/>
            </a:pPr>
            <a:r>
              <a:rPr lang="en-US" sz="1400"/>
              <a:t>   public void my_method() {</a:t>
            </a:r>
            <a:endParaRPr/>
          </a:p>
          <a:p>
            <a:pPr indent="0" lvl="0" marL="114300" rtl="0" algn="l">
              <a:lnSpc>
                <a:spcPct val="100000"/>
              </a:lnSpc>
              <a:spcBef>
                <a:spcPts val="360"/>
              </a:spcBef>
              <a:spcAft>
                <a:spcPts val="0"/>
              </a:spcAft>
              <a:buSzPts val="1800"/>
              <a:buNone/>
            </a:pPr>
            <a:r>
              <a:rPr lang="en-US" sz="1400"/>
              <a:t>      // Instantiating subclass</a:t>
            </a:r>
            <a:endParaRPr/>
          </a:p>
          <a:p>
            <a:pPr indent="0" lvl="0" marL="114300" rtl="0" algn="l">
              <a:lnSpc>
                <a:spcPct val="100000"/>
              </a:lnSpc>
              <a:spcBef>
                <a:spcPts val="360"/>
              </a:spcBef>
              <a:spcAft>
                <a:spcPts val="0"/>
              </a:spcAft>
              <a:buSzPts val="1800"/>
              <a:buNone/>
            </a:pPr>
            <a:r>
              <a:rPr lang="en-US" sz="1400"/>
              <a:t>      Sub_class sub = new Sub_class();</a:t>
            </a:r>
            <a:endParaRPr/>
          </a:p>
          <a:p>
            <a:pPr indent="0" lvl="0" marL="114300" rtl="0" algn="l">
              <a:lnSpc>
                <a:spcPct val="100000"/>
              </a:lnSpc>
              <a:spcBef>
                <a:spcPts val="360"/>
              </a:spcBef>
              <a:spcAft>
                <a:spcPts val="0"/>
              </a:spcAft>
              <a:buSzPts val="1800"/>
              <a:buNone/>
            </a:pPr>
            <a:r>
              <a:rPr lang="en-US" sz="1400"/>
              <a:t>   // Invoking the display() method of sub class</a:t>
            </a:r>
            <a:endParaRPr/>
          </a:p>
          <a:p>
            <a:pPr indent="0" lvl="0" marL="114300" rtl="0" algn="l">
              <a:lnSpc>
                <a:spcPct val="100000"/>
              </a:lnSpc>
              <a:spcBef>
                <a:spcPts val="360"/>
              </a:spcBef>
              <a:spcAft>
                <a:spcPts val="0"/>
              </a:spcAft>
              <a:buSzPts val="1800"/>
              <a:buNone/>
            </a:pPr>
            <a:r>
              <a:t/>
            </a:r>
            <a:endParaRPr sz="1200"/>
          </a:p>
        </p:txBody>
      </p:sp>
      <p:sp>
        <p:nvSpPr>
          <p:cNvPr id="305" name="Google Shape;305;p11"/>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06" name="Google Shape;306;p11"/>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307" name="Google Shape;307;p11"/>
          <p:cNvSpPr txBox="1"/>
          <p:nvPr/>
        </p:nvSpPr>
        <p:spPr>
          <a:xfrm>
            <a:off x="3843338" y="1417637"/>
            <a:ext cx="3509963" cy="4708531"/>
          </a:xfrm>
          <a:prstGeom prst="rect">
            <a:avLst/>
          </a:prstGeom>
          <a:noFill/>
          <a:ln>
            <a:noFill/>
          </a:ln>
        </p:spPr>
        <p:txBody>
          <a:bodyPr anchorCtr="0" anchor="t" bIns="45700" lIns="91425" spcFirstLastPara="1" rIns="91425" wrap="square" tIns="45700">
            <a:normAutofit fontScale="62500" lnSpcReduction="20000"/>
          </a:bodyPr>
          <a:lstStyle/>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sub.display();</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 Invoking the display() method of superclass  super.display();</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 printing the value of variable num of subclass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System.out.println("value of the variable named num in sub class:"+ sub.num);</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 printing the value of variable num of superclass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System.out.println("value of the variable named num in super class:"+ super.num);</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public static void main(String args[])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Sub_class obj = new Sub_class();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obj.my_method();</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
        <p:nvSpPr>
          <p:cNvPr id="308" name="Google Shape;308;p11"/>
          <p:cNvSpPr/>
          <p:nvPr/>
        </p:nvSpPr>
        <p:spPr>
          <a:xfrm>
            <a:off x="5898356" y="5456114"/>
            <a:ext cx="3245644" cy="900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This is the display method of subclass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This is the display method of superclass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value of the variable named num in sub class:10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value of the variable named num in super class:20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t>Java IS-A type of Relationship</a:t>
            </a:r>
            <a:endParaRPr/>
          </a:p>
        </p:txBody>
      </p:sp>
      <p:sp>
        <p:nvSpPr>
          <p:cNvPr id="314" name="Google Shape;314;p26"/>
          <p:cNvSpPr txBox="1"/>
          <p:nvPr>
            <p:ph idx="1" type="body"/>
          </p:nvPr>
        </p:nvSpPr>
        <p:spPr>
          <a:xfrm>
            <a:off x="585788" y="1681167"/>
            <a:ext cx="4471988"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Char char="•"/>
            </a:pPr>
            <a:r>
              <a:rPr lang="en-US" sz="1800"/>
              <a:t>IS-A is a way of saying: This object is a type of that object. Let us see how the extends keyword is used to achieve inheritance.</a:t>
            </a:r>
            <a:endParaRPr/>
          </a:p>
          <a:p>
            <a:pPr indent="0" lvl="1" marL="571500" rtl="0" algn="l">
              <a:lnSpc>
                <a:spcPct val="100000"/>
              </a:lnSpc>
              <a:spcBef>
                <a:spcPts val="360"/>
              </a:spcBef>
              <a:spcAft>
                <a:spcPts val="0"/>
              </a:spcAft>
              <a:buSzPts val="1800"/>
              <a:buNone/>
            </a:pPr>
            <a:r>
              <a:rPr lang="en-US" sz="1600"/>
              <a:t>public class SolarSystem {</a:t>
            </a:r>
            <a:endParaRPr/>
          </a:p>
          <a:p>
            <a:pPr indent="0" lvl="1" marL="571500" rtl="0" algn="l">
              <a:lnSpc>
                <a:spcPct val="100000"/>
              </a:lnSpc>
              <a:spcBef>
                <a:spcPts val="360"/>
              </a:spcBef>
              <a:spcAft>
                <a:spcPts val="0"/>
              </a:spcAft>
              <a:buSzPts val="1800"/>
              <a:buNone/>
            </a:pPr>
            <a:r>
              <a:rPr lang="en-US" sz="1600"/>
              <a:t>}</a:t>
            </a:r>
            <a:endParaRPr/>
          </a:p>
          <a:p>
            <a:pPr indent="0" lvl="1" marL="571500" rtl="0" algn="l">
              <a:lnSpc>
                <a:spcPct val="100000"/>
              </a:lnSpc>
              <a:spcBef>
                <a:spcPts val="360"/>
              </a:spcBef>
              <a:spcAft>
                <a:spcPts val="0"/>
              </a:spcAft>
              <a:buSzPts val="1800"/>
              <a:buNone/>
            </a:pPr>
            <a:r>
              <a:rPr lang="en-US" sz="1600"/>
              <a:t>public class Earth extends SolarSystem {</a:t>
            </a:r>
            <a:endParaRPr/>
          </a:p>
          <a:p>
            <a:pPr indent="0" lvl="1" marL="571500" rtl="0" algn="l">
              <a:lnSpc>
                <a:spcPct val="100000"/>
              </a:lnSpc>
              <a:spcBef>
                <a:spcPts val="360"/>
              </a:spcBef>
              <a:spcAft>
                <a:spcPts val="0"/>
              </a:spcAft>
              <a:buSzPts val="1800"/>
              <a:buNone/>
            </a:pPr>
            <a:r>
              <a:rPr lang="en-US" sz="1600"/>
              <a:t>}</a:t>
            </a:r>
            <a:endParaRPr/>
          </a:p>
          <a:p>
            <a:pPr indent="0" lvl="1" marL="571500" rtl="0" algn="l">
              <a:lnSpc>
                <a:spcPct val="100000"/>
              </a:lnSpc>
              <a:spcBef>
                <a:spcPts val="360"/>
              </a:spcBef>
              <a:spcAft>
                <a:spcPts val="0"/>
              </a:spcAft>
              <a:buSzPts val="1800"/>
              <a:buNone/>
            </a:pPr>
            <a:r>
              <a:rPr lang="en-US" sz="1600"/>
              <a:t>public class Mars extends SolarSystem {</a:t>
            </a:r>
            <a:endParaRPr/>
          </a:p>
          <a:p>
            <a:pPr indent="0" lvl="1" marL="571500" rtl="0" algn="l">
              <a:lnSpc>
                <a:spcPct val="100000"/>
              </a:lnSpc>
              <a:spcBef>
                <a:spcPts val="360"/>
              </a:spcBef>
              <a:spcAft>
                <a:spcPts val="0"/>
              </a:spcAft>
              <a:buSzPts val="1800"/>
              <a:buNone/>
            </a:pPr>
            <a:r>
              <a:rPr lang="en-US" sz="1600"/>
              <a:t>}</a:t>
            </a:r>
            <a:endParaRPr/>
          </a:p>
          <a:p>
            <a:pPr indent="0" lvl="1" marL="571500" rtl="0" algn="l">
              <a:lnSpc>
                <a:spcPct val="100000"/>
              </a:lnSpc>
              <a:spcBef>
                <a:spcPts val="360"/>
              </a:spcBef>
              <a:spcAft>
                <a:spcPts val="0"/>
              </a:spcAft>
              <a:buSzPts val="1800"/>
              <a:buNone/>
            </a:pPr>
            <a:r>
              <a:rPr lang="en-US" sz="1600"/>
              <a:t>public class Moon extends Earth {</a:t>
            </a:r>
            <a:endParaRPr/>
          </a:p>
          <a:p>
            <a:pPr indent="0" lvl="1" marL="571500" rtl="0" algn="l">
              <a:lnSpc>
                <a:spcPct val="100000"/>
              </a:lnSpc>
              <a:spcBef>
                <a:spcPts val="360"/>
              </a:spcBef>
              <a:spcAft>
                <a:spcPts val="0"/>
              </a:spcAft>
              <a:buSzPts val="1800"/>
              <a:buNone/>
            </a:pPr>
            <a:r>
              <a:rPr lang="en-US" sz="1600"/>
              <a:t>}</a:t>
            </a:r>
            <a:endParaRPr/>
          </a:p>
        </p:txBody>
      </p:sp>
      <p:sp>
        <p:nvSpPr>
          <p:cNvPr id="315" name="Google Shape;315;p26"/>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16" name="Google Shape;316;p2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317" name="Google Shape;317;p26"/>
          <p:cNvSpPr txBox="1"/>
          <p:nvPr/>
        </p:nvSpPr>
        <p:spPr>
          <a:xfrm>
            <a:off x="5486400" y="2057400"/>
            <a:ext cx="3200402"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Based on the above example, in Object-Oriented terms, the following are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SolarSystem the superclass of Earth class.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SolarSystem the superclass of Mars class.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Earth and Mars are subclasses of SolarSystem class.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Moon is the subclass of both Earth and SolarSystem classes.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a:t>Java IS-A type of Relationship</a:t>
            </a:r>
            <a:endParaRPr/>
          </a:p>
        </p:txBody>
      </p:sp>
      <p:sp>
        <p:nvSpPr>
          <p:cNvPr id="323" name="Google Shape;323;p27"/>
          <p:cNvSpPr txBox="1"/>
          <p:nvPr>
            <p:ph idx="1" type="body"/>
          </p:nvPr>
        </p:nvSpPr>
        <p:spPr>
          <a:xfrm>
            <a:off x="457202" y="1417638"/>
            <a:ext cx="4429123" cy="4938722"/>
          </a:xfrm>
          <a:prstGeom prst="rect">
            <a:avLst/>
          </a:prstGeom>
          <a:noFill/>
          <a:ln>
            <a:noFill/>
          </a:ln>
        </p:spPr>
        <p:txBody>
          <a:bodyPr anchorCtr="0" anchor="t" bIns="45700" lIns="91425" spcFirstLastPara="1" rIns="91425" wrap="square" tIns="45700">
            <a:normAutofit fontScale="70000" lnSpcReduction="20000"/>
          </a:bodyPr>
          <a:lstStyle/>
          <a:p>
            <a:pPr indent="0" lvl="0" marL="114300" rtl="0" algn="l">
              <a:lnSpc>
                <a:spcPct val="100000"/>
              </a:lnSpc>
              <a:spcBef>
                <a:spcPts val="360"/>
              </a:spcBef>
              <a:spcAft>
                <a:spcPts val="0"/>
              </a:spcAft>
              <a:buSzPct val="107142"/>
              <a:buNone/>
            </a:pPr>
            <a:r>
              <a:rPr lang="en-US"/>
              <a:t>class Teacher {</a:t>
            </a:r>
            <a:endParaRPr/>
          </a:p>
          <a:p>
            <a:pPr indent="0" lvl="0" marL="114300" rtl="0" algn="l">
              <a:lnSpc>
                <a:spcPct val="100000"/>
              </a:lnSpc>
              <a:spcBef>
                <a:spcPts val="360"/>
              </a:spcBef>
              <a:spcAft>
                <a:spcPts val="0"/>
              </a:spcAft>
              <a:buSzPct val="107142"/>
              <a:buNone/>
            </a:pPr>
            <a:r>
              <a:rPr lang="en-US"/>
              <a:t>   String designation = "Teacher";</a:t>
            </a:r>
            <a:endParaRPr/>
          </a:p>
          <a:p>
            <a:pPr indent="0" lvl="0" marL="114300" rtl="0" algn="l">
              <a:lnSpc>
                <a:spcPct val="100000"/>
              </a:lnSpc>
              <a:spcBef>
                <a:spcPts val="360"/>
              </a:spcBef>
              <a:spcAft>
                <a:spcPts val="0"/>
              </a:spcAft>
              <a:buSzPct val="107142"/>
              <a:buNone/>
            </a:pPr>
            <a:r>
              <a:rPr lang="en-US"/>
              <a:t>   String collegeName = "Beginnersbook";</a:t>
            </a:r>
            <a:endParaRPr/>
          </a:p>
          <a:p>
            <a:pPr indent="0" lvl="0" marL="114300" rtl="0" algn="l">
              <a:lnSpc>
                <a:spcPct val="100000"/>
              </a:lnSpc>
              <a:spcBef>
                <a:spcPts val="360"/>
              </a:spcBef>
              <a:spcAft>
                <a:spcPts val="0"/>
              </a:spcAft>
              <a:buSzPct val="107142"/>
              <a:buNone/>
            </a:pPr>
            <a:r>
              <a:rPr lang="en-US"/>
              <a:t>   void does(){</a:t>
            </a:r>
            <a:endParaRPr/>
          </a:p>
          <a:p>
            <a:pPr indent="0" lvl="0" marL="114300" rtl="0" algn="l">
              <a:lnSpc>
                <a:spcPct val="100000"/>
              </a:lnSpc>
              <a:spcBef>
                <a:spcPts val="360"/>
              </a:spcBef>
              <a:spcAft>
                <a:spcPts val="0"/>
              </a:spcAft>
              <a:buSzPct val="107142"/>
              <a:buNone/>
            </a:pPr>
            <a:r>
              <a:rPr lang="en-US"/>
              <a:t>	System.out.println("Teaching");</a:t>
            </a:r>
            <a:endParaRPr/>
          </a:p>
          <a:p>
            <a:pPr indent="0" lvl="0" marL="114300" rtl="0" algn="l">
              <a:lnSpc>
                <a:spcPct val="100000"/>
              </a:lnSpc>
              <a:spcBef>
                <a:spcPts val="360"/>
              </a:spcBef>
              <a:spcAft>
                <a:spcPts val="0"/>
              </a:spcAft>
              <a:buSzPct val="107142"/>
              <a:buNone/>
            </a:pPr>
            <a:r>
              <a:rPr lang="en-US"/>
              <a:t>   }</a:t>
            </a:r>
            <a:endParaRPr/>
          </a:p>
          <a:p>
            <a:pPr indent="0" lvl="0" marL="114300" rtl="0" algn="l">
              <a:lnSpc>
                <a:spcPct val="100000"/>
              </a:lnSpc>
              <a:spcBef>
                <a:spcPts val="360"/>
              </a:spcBef>
              <a:spcAft>
                <a:spcPts val="0"/>
              </a:spcAft>
              <a:buSzPct val="107142"/>
              <a:buNone/>
            </a:pPr>
            <a:r>
              <a:rPr lang="en-US"/>
              <a:t>}</a:t>
            </a:r>
            <a:endParaRPr/>
          </a:p>
          <a:p>
            <a:pPr indent="0" lvl="0" marL="114300" rtl="0" algn="l">
              <a:lnSpc>
                <a:spcPct val="100000"/>
              </a:lnSpc>
              <a:spcBef>
                <a:spcPts val="360"/>
              </a:spcBef>
              <a:spcAft>
                <a:spcPts val="0"/>
              </a:spcAft>
              <a:buSzPct val="107142"/>
              <a:buNone/>
            </a:pPr>
            <a:r>
              <a:rPr lang="en-US"/>
              <a:t>public class PhysicsTeacher extends Teacher{</a:t>
            </a:r>
            <a:endParaRPr/>
          </a:p>
          <a:p>
            <a:pPr indent="0" lvl="0" marL="114300" rtl="0" algn="l">
              <a:lnSpc>
                <a:spcPct val="100000"/>
              </a:lnSpc>
              <a:spcBef>
                <a:spcPts val="360"/>
              </a:spcBef>
              <a:spcAft>
                <a:spcPts val="0"/>
              </a:spcAft>
              <a:buSzPct val="107142"/>
              <a:buNone/>
            </a:pPr>
            <a:r>
              <a:rPr lang="en-US"/>
              <a:t>   String mainSubject = "Physics";</a:t>
            </a:r>
            <a:endParaRPr/>
          </a:p>
          <a:p>
            <a:pPr indent="0" lvl="0" marL="114300" rtl="0" algn="l">
              <a:lnSpc>
                <a:spcPct val="100000"/>
              </a:lnSpc>
              <a:spcBef>
                <a:spcPts val="360"/>
              </a:spcBef>
              <a:spcAft>
                <a:spcPts val="0"/>
              </a:spcAft>
              <a:buSzPct val="107142"/>
              <a:buNone/>
            </a:pPr>
            <a:r>
              <a:rPr lang="en-US"/>
              <a:t>   public static void main(String args[]){</a:t>
            </a:r>
            <a:endParaRPr/>
          </a:p>
          <a:p>
            <a:pPr indent="0" lvl="0" marL="114300" rtl="0" algn="l">
              <a:lnSpc>
                <a:spcPct val="100000"/>
              </a:lnSpc>
              <a:spcBef>
                <a:spcPts val="360"/>
              </a:spcBef>
              <a:spcAft>
                <a:spcPts val="0"/>
              </a:spcAft>
              <a:buSzPct val="107142"/>
              <a:buNone/>
            </a:pPr>
            <a:r>
              <a:rPr lang="en-US"/>
              <a:t>	PhysicsTeacher obj = new PhysicsTeacher();</a:t>
            </a:r>
            <a:endParaRPr/>
          </a:p>
          <a:p>
            <a:pPr indent="0" lvl="0" marL="114300" rtl="0" algn="l">
              <a:lnSpc>
                <a:spcPct val="100000"/>
              </a:lnSpc>
              <a:spcBef>
                <a:spcPts val="360"/>
              </a:spcBef>
              <a:spcAft>
                <a:spcPts val="0"/>
              </a:spcAft>
              <a:buSzPct val="107142"/>
              <a:buNone/>
            </a:pPr>
            <a:r>
              <a:rPr lang="en-US"/>
              <a:t>	System.out.println(obj.collegeName);</a:t>
            </a:r>
            <a:endParaRPr/>
          </a:p>
          <a:p>
            <a:pPr indent="0" lvl="0" marL="114300" rtl="0" algn="l">
              <a:lnSpc>
                <a:spcPct val="100000"/>
              </a:lnSpc>
              <a:spcBef>
                <a:spcPts val="360"/>
              </a:spcBef>
              <a:spcAft>
                <a:spcPts val="0"/>
              </a:spcAft>
              <a:buSzPct val="107142"/>
              <a:buNone/>
            </a:pPr>
            <a:r>
              <a:rPr lang="en-US"/>
              <a:t>	System.out.println(obj.designation);</a:t>
            </a:r>
            <a:endParaRPr/>
          </a:p>
          <a:p>
            <a:pPr indent="0" lvl="0" marL="114300" rtl="0" algn="l">
              <a:lnSpc>
                <a:spcPct val="100000"/>
              </a:lnSpc>
              <a:spcBef>
                <a:spcPts val="360"/>
              </a:spcBef>
              <a:spcAft>
                <a:spcPts val="0"/>
              </a:spcAft>
              <a:buSzPct val="107142"/>
              <a:buNone/>
            </a:pPr>
            <a:r>
              <a:rPr lang="en-US"/>
              <a:t>	System.out.println(obj.mainSubject);</a:t>
            </a:r>
            <a:endParaRPr/>
          </a:p>
          <a:p>
            <a:pPr indent="0" lvl="0" marL="114300" rtl="0" algn="l">
              <a:lnSpc>
                <a:spcPct val="100000"/>
              </a:lnSpc>
              <a:spcBef>
                <a:spcPts val="360"/>
              </a:spcBef>
              <a:spcAft>
                <a:spcPts val="0"/>
              </a:spcAft>
              <a:buSzPct val="107142"/>
              <a:buNone/>
            </a:pPr>
            <a:r>
              <a:rPr lang="en-US"/>
              <a:t>	obj.does();</a:t>
            </a:r>
            <a:endParaRPr/>
          </a:p>
          <a:p>
            <a:pPr indent="0" lvl="0" marL="114300" rtl="0" algn="l">
              <a:lnSpc>
                <a:spcPct val="100000"/>
              </a:lnSpc>
              <a:spcBef>
                <a:spcPts val="360"/>
              </a:spcBef>
              <a:spcAft>
                <a:spcPts val="0"/>
              </a:spcAft>
              <a:buSzPct val="107142"/>
              <a:buNone/>
            </a:pPr>
            <a:r>
              <a:rPr lang="en-US"/>
              <a:t>   }</a:t>
            </a:r>
            <a:endParaRPr/>
          </a:p>
          <a:p>
            <a:pPr indent="0" lvl="0" marL="114300" rtl="0" algn="l">
              <a:lnSpc>
                <a:spcPct val="100000"/>
              </a:lnSpc>
              <a:spcBef>
                <a:spcPts val="360"/>
              </a:spcBef>
              <a:spcAft>
                <a:spcPts val="0"/>
              </a:spcAft>
              <a:buSzPct val="107142"/>
              <a:buNone/>
            </a:pPr>
            <a:r>
              <a:rPr lang="en-US"/>
              <a:t>}</a:t>
            </a:r>
            <a:endParaRPr/>
          </a:p>
        </p:txBody>
      </p:sp>
      <p:sp>
        <p:nvSpPr>
          <p:cNvPr id="324" name="Google Shape;324;p27"/>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25" name="Google Shape;325;p27"/>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326" name="Google Shape;326;p27"/>
          <p:cNvSpPr/>
          <p:nvPr/>
        </p:nvSpPr>
        <p:spPr>
          <a:xfrm>
            <a:off x="5643561" y="1522065"/>
            <a:ext cx="208597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Beginnersbook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Teacher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Physics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Teaching</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5514975" y="3246714"/>
            <a:ext cx="3276602"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Based on the above example we can say that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PhysicsTeacher IS-A Teacher. This means that a child class has IS-A relationship with the parent class.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is inheritance is known as IS-A relationship between child and parent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a:t>Java IS-A type of Relationship</a:t>
            </a:r>
            <a:endParaRPr/>
          </a:p>
        </p:txBody>
      </p:sp>
      <p:sp>
        <p:nvSpPr>
          <p:cNvPr id="333" name="Google Shape;333;p35"/>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a:t>The derived class inherits all the members and methods that are declared as public or protected. </a:t>
            </a:r>
            <a:endParaRPr/>
          </a:p>
          <a:p>
            <a:pPr indent="-342900" lvl="0" marL="457200" rtl="0" algn="l">
              <a:lnSpc>
                <a:spcPct val="100000"/>
              </a:lnSpc>
              <a:spcBef>
                <a:spcPts val="360"/>
              </a:spcBef>
              <a:spcAft>
                <a:spcPts val="0"/>
              </a:spcAft>
              <a:buSzPts val="1800"/>
              <a:buChar char="•"/>
            </a:pPr>
            <a:r>
              <a:rPr lang="en-US"/>
              <a:t>If the members or methods of super class are declared as private then the derived class cannot use them directly. </a:t>
            </a:r>
            <a:endParaRPr/>
          </a:p>
          <a:p>
            <a:pPr indent="-342900" lvl="0" marL="457200" rtl="0" algn="l">
              <a:lnSpc>
                <a:spcPct val="100000"/>
              </a:lnSpc>
              <a:spcBef>
                <a:spcPts val="360"/>
              </a:spcBef>
              <a:spcAft>
                <a:spcPts val="0"/>
              </a:spcAft>
              <a:buSzPts val="1800"/>
              <a:buChar char="•"/>
            </a:pPr>
            <a:r>
              <a:rPr lang="en-US"/>
              <a:t>The private members can be accessed only in its own class. Such private members can only be accessed using public or protected getter and setter methods of super class as shown in the example below.</a:t>
            </a:r>
            <a:endParaRPr/>
          </a:p>
        </p:txBody>
      </p:sp>
      <p:sp>
        <p:nvSpPr>
          <p:cNvPr id="334" name="Google Shape;334;p35"/>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35" name="Google Shape;335;p3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t/>
            </a:r>
            <a:endParaRPr/>
          </a:p>
        </p:txBody>
      </p:sp>
      <p:sp>
        <p:nvSpPr>
          <p:cNvPr id="341" name="Google Shape;341;p36"/>
          <p:cNvSpPr txBox="1"/>
          <p:nvPr>
            <p:ph idx="1" type="body"/>
          </p:nvPr>
        </p:nvSpPr>
        <p:spPr>
          <a:xfrm>
            <a:off x="457203" y="1417638"/>
            <a:ext cx="3486148" cy="4708531"/>
          </a:xfrm>
          <a:prstGeom prst="rect">
            <a:avLst/>
          </a:prstGeom>
          <a:noFill/>
          <a:ln>
            <a:noFill/>
          </a:ln>
        </p:spPr>
        <p:txBody>
          <a:bodyPr anchorCtr="0" anchor="t" bIns="45700" lIns="91425" spcFirstLastPara="1" rIns="91425" wrap="square" tIns="45700">
            <a:normAutofit fontScale="55000" lnSpcReduction="20000"/>
          </a:bodyPr>
          <a:lstStyle/>
          <a:p>
            <a:pPr indent="0" lvl="0" marL="114300" rtl="0" algn="l">
              <a:lnSpc>
                <a:spcPct val="100000"/>
              </a:lnSpc>
              <a:spcBef>
                <a:spcPts val="360"/>
              </a:spcBef>
              <a:spcAft>
                <a:spcPts val="0"/>
              </a:spcAft>
              <a:buSzPct val="136363"/>
              <a:buNone/>
            </a:pPr>
            <a:r>
              <a:rPr lang="en-US"/>
              <a:t>class Teacher {</a:t>
            </a:r>
            <a:endParaRPr/>
          </a:p>
          <a:p>
            <a:pPr indent="0" lvl="0" marL="114300" rtl="0" algn="l">
              <a:lnSpc>
                <a:spcPct val="100000"/>
              </a:lnSpc>
              <a:spcBef>
                <a:spcPts val="360"/>
              </a:spcBef>
              <a:spcAft>
                <a:spcPts val="0"/>
              </a:spcAft>
              <a:buSzPct val="136363"/>
              <a:buNone/>
            </a:pPr>
            <a:r>
              <a:rPr lang="en-US"/>
              <a:t>   private String designation = "Teacher";</a:t>
            </a:r>
            <a:endParaRPr/>
          </a:p>
          <a:p>
            <a:pPr indent="0" lvl="0" marL="114300" rtl="0" algn="l">
              <a:lnSpc>
                <a:spcPct val="100000"/>
              </a:lnSpc>
              <a:spcBef>
                <a:spcPts val="360"/>
              </a:spcBef>
              <a:spcAft>
                <a:spcPts val="0"/>
              </a:spcAft>
              <a:buSzPct val="136363"/>
              <a:buNone/>
            </a:pPr>
            <a:r>
              <a:rPr lang="en-US"/>
              <a:t>   private String collegeName = "Beginnersbook";</a:t>
            </a:r>
            <a:endParaRPr/>
          </a:p>
          <a:p>
            <a:pPr indent="0" lvl="0" marL="114300" rtl="0" algn="l">
              <a:lnSpc>
                <a:spcPct val="100000"/>
              </a:lnSpc>
              <a:spcBef>
                <a:spcPts val="360"/>
              </a:spcBef>
              <a:spcAft>
                <a:spcPts val="0"/>
              </a:spcAft>
              <a:buSzPct val="136363"/>
              <a:buNone/>
            </a:pPr>
            <a:r>
              <a:rPr lang="en-US"/>
              <a:t>   public String getDesignation() {</a:t>
            </a:r>
            <a:endParaRPr/>
          </a:p>
          <a:p>
            <a:pPr indent="0" lvl="0" marL="114300" rtl="0" algn="l">
              <a:lnSpc>
                <a:spcPct val="100000"/>
              </a:lnSpc>
              <a:spcBef>
                <a:spcPts val="360"/>
              </a:spcBef>
              <a:spcAft>
                <a:spcPts val="0"/>
              </a:spcAft>
              <a:buSzPct val="136363"/>
              <a:buNone/>
            </a:pPr>
            <a:r>
              <a:rPr lang="en-US"/>
              <a:t>	return designation;</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protected void setDesignation(String designation) {</a:t>
            </a:r>
            <a:endParaRPr/>
          </a:p>
          <a:p>
            <a:pPr indent="0" lvl="0" marL="114300" rtl="0" algn="l">
              <a:lnSpc>
                <a:spcPct val="100000"/>
              </a:lnSpc>
              <a:spcBef>
                <a:spcPts val="360"/>
              </a:spcBef>
              <a:spcAft>
                <a:spcPts val="0"/>
              </a:spcAft>
              <a:buSzPct val="136363"/>
              <a:buNone/>
            </a:pPr>
            <a:r>
              <a:rPr lang="en-US"/>
              <a:t>this.designation = designation;</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protected String getCollegeName() {</a:t>
            </a:r>
            <a:endParaRPr/>
          </a:p>
          <a:p>
            <a:pPr indent="0" lvl="0" marL="114300" rtl="0" algn="l">
              <a:lnSpc>
                <a:spcPct val="100000"/>
              </a:lnSpc>
              <a:spcBef>
                <a:spcPts val="360"/>
              </a:spcBef>
              <a:spcAft>
                <a:spcPts val="0"/>
              </a:spcAft>
              <a:buSzPct val="136363"/>
              <a:buNone/>
            </a:pPr>
            <a:r>
              <a:rPr lang="en-US"/>
              <a:t>	return collegeName;</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protected void setCollegeName(String collegeName) {</a:t>
            </a:r>
            <a:endParaRPr/>
          </a:p>
          <a:p>
            <a:pPr indent="0" lvl="0" marL="114300" rtl="0" algn="l">
              <a:lnSpc>
                <a:spcPct val="100000"/>
              </a:lnSpc>
              <a:spcBef>
                <a:spcPts val="360"/>
              </a:spcBef>
              <a:spcAft>
                <a:spcPts val="0"/>
              </a:spcAft>
              <a:buSzPct val="136363"/>
              <a:buNone/>
            </a:pPr>
            <a:r>
              <a:rPr lang="en-US"/>
              <a:t>this.collegeName = collegeName;</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void does(){</a:t>
            </a:r>
            <a:endParaRPr/>
          </a:p>
          <a:p>
            <a:pPr indent="0" lvl="0" marL="114300" rtl="0" algn="l">
              <a:lnSpc>
                <a:spcPct val="100000"/>
              </a:lnSpc>
              <a:spcBef>
                <a:spcPts val="360"/>
              </a:spcBef>
              <a:spcAft>
                <a:spcPts val="0"/>
              </a:spcAft>
              <a:buSzPct val="136363"/>
              <a:buNone/>
            </a:pPr>
            <a:r>
              <a:rPr lang="en-US"/>
              <a:t>System.out.println("Teaching");</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a:t>
            </a:r>
            <a:endParaRPr/>
          </a:p>
          <a:p>
            <a:pPr indent="0" lvl="0" marL="114300" rtl="0" algn="l">
              <a:lnSpc>
                <a:spcPct val="100000"/>
              </a:lnSpc>
              <a:spcBef>
                <a:spcPts val="360"/>
              </a:spcBef>
              <a:spcAft>
                <a:spcPts val="0"/>
              </a:spcAft>
              <a:buSzPct val="136363"/>
              <a:buNone/>
            </a:pPr>
            <a:r>
              <a:t/>
            </a:r>
            <a:endParaRPr/>
          </a:p>
        </p:txBody>
      </p:sp>
      <p:sp>
        <p:nvSpPr>
          <p:cNvPr id="342" name="Google Shape;342;p36"/>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43" name="Google Shape;343;p3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344" name="Google Shape;344;p36"/>
          <p:cNvSpPr txBox="1"/>
          <p:nvPr/>
        </p:nvSpPr>
        <p:spPr>
          <a:xfrm>
            <a:off x="3943351" y="1417638"/>
            <a:ext cx="3486148" cy="4525963"/>
          </a:xfrm>
          <a:prstGeom prst="rect">
            <a:avLst/>
          </a:prstGeom>
          <a:noFill/>
          <a:ln>
            <a:noFill/>
          </a:ln>
        </p:spPr>
        <p:txBody>
          <a:bodyPr anchorCtr="0" anchor="t" bIns="45700" lIns="91425" spcFirstLastPara="1" rIns="91425" wrap="square" tIns="45700">
            <a:normAutofit fontScale="62500" lnSpcReduction="20000"/>
          </a:bodyPr>
          <a:lstStyle/>
          <a:p>
            <a:pPr indent="0" lvl="0" marL="114300" marR="0" rtl="0" algn="l">
              <a:lnSpc>
                <a:spcPct val="100000"/>
              </a:lnSpc>
              <a:spcBef>
                <a:spcPts val="360"/>
              </a:spcBef>
              <a:spcAft>
                <a:spcPts val="0"/>
              </a:spcAft>
              <a:buClr>
                <a:schemeClr val="dk1"/>
              </a:buClr>
              <a:buSzPct val="119999"/>
              <a:buFont typeface="Arial"/>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public class JavaExample extends Teacher{</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String mainSubject = "Physics";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public static void main(String args[]){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JavaExample obj = new JavaExample();</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Note: we are not accessing the data members  directly we are using public getter method to access the private membersThe Teaching of parent 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System.out.println(obj.getCollegeName());</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System.out.println(obj.getDesignation());</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System.out.println(obj.mainSubject);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obj.does();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t/>
            </a:r>
            <a:endParaRPr/>
          </a:p>
        </p:txBody>
      </p:sp>
      <p:sp>
        <p:nvSpPr>
          <p:cNvPr id="350" name="Google Shape;350;p28"/>
          <p:cNvSpPr txBox="1"/>
          <p:nvPr>
            <p:ph idx="1" type="body"/>
          </p:nvPr>
        </p:nvSpPr>
        <p:spPr>
          <a:xfrm>
            <a:off x="457203" y="1417638"/>
            <a:ext cx="3486148" cy="4708531"/>
          </a:xfrm>
          <a:prstGeom prst="rect">
            <a:avLst/>
          </a:prstGeom>
          <a:noFill/>
          <a:ln>
            <a:noFill/>
          </a:ln>
        </p:spPr>
        <p:txBody>
          <a:bodyPr anchorCtr="0" anchor="t" bIns="45700" lIns="91425" spcFirstLastPara="1" rIns="91425" wrap="square" tIns="45700">
            <a:normAutofit fontScale="55000" lnSpcReduction="20000"/>
          </a:bodyPr>
          <a:lstStyle/>
          <a:p>
            <a:pPr indent="0" lvl="0" marL="114300" rtl="0" algn="l">
              <a:lnSpc>
                <a:spcPct val="100000"/>
              </a:lnSpc>
              <a:spcBef>
                <a:spcPts val="360"/>
              </a:spcBef>
              <a:spcAft>
                <a:spcPts val="0"/>
              </a:spcAft>
              <a:buSzPct val="136363"/>
              <a:buNone/>
            </a:pPr>
            <a:r>
              <a:rPr lang="en-US"/>
              <a:t>class Teacher {</a:t>
            </a:r>
            <a:endParaRPr/>
          </a:p>
          <a:p>
            <a:pPr indent="0" lvl="0" marL="114300" rtl="0" algn="l">
              <a:lnSpc>
                <a:spcPct val="100000"/>
              </a:lnSpc>
              <a:spcBef>
                <a:spcPts val="360"/>
              </a:spcBef>
              <a:spcAft>
                <a:spcPts val="0"/>
              </a:spcAft>
              <a:buSzPct val="136363"/>
              <a:buNone/>
            </a:pPr>
            <a:r>
              <a:rPr lang="en-US"/>
              <a:t>   private String designation = "Teacher";</a:t>
            </a:r>
            <a:endParaRPr/>
          </a:p>
          <a:p>
            <a:pPr indent="0" lvl="0" marL="114300" rtl="0" algn="l">
              <a:lnSpc>
                <a:spcPct val="100000"/>
              </a:lnSpc>
              <a:spcBef>
                <a:spcPts val="360"/>
              </a:spcBef>
              <a:spcAft>
                <a:spcPts val="0"/>
              </a:spcAft>
              <a:buSzPct val="136363"/>
              <a:buNone/>
            </a:pPr>
            <a:r>
              <a:rPr lang="en-US"/>
              <a:t>   private String collegeName = "Beginnersbook";</a:t>
            </a:r>
            <a:endParaRPr/>
          </a:p>
          <a:p>
            <a:pPr indent="0" lvl="0" marL="114300" rtl="0" algn="l">
              <a:lnSpc>
                <a:spcPct val="100000"/>
              </a:lnSpc>
              <a:spcBef>
                <a:spcPts val="360"/>
              </a:spcBef>
              <a:spcAft>
                <a:spcPts val="0"/>
              </a:spcAft>
              <a:buSzPct val="136363"/>
              <a:buNone/>
            </a:pPr>
            <a:r>
              <a:rPr lang="en-US"/>
              <a:t>   public String getDesignation() {</a:t>
            </a:r>
            <a:endParaRPr/>
          </a:p>
          <a:p>
            <a:pPr indent="0" lvl="0" marL="114300" rtl="0" algn="l">
              <a:lnSpc>
                <a:spcPct val="100000"/>
              </a:lnSpc>
              <a:spcBef>
                <a:spcPts val="360"/>
              </a:spcBef>
              <a:spcAft>
                <a:spcPts val="0"/>
              </a:spcAft>
              <a:buSzPct val="136363"/>
              <a:buNone/>
            </a:pPr>
            <a:r>
              <a:rPr lang="en-US"/>
              <a:t>	return designation;</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protected void setDesignation(String designation) {</a:t>
            </a:r>
            <a:endParaRPr/>
          </a:p>
          <a:p>
            <a:pPr indent="0" lvl="0" marL="114300" rtl="0" algn="l">
              <a:lnSpc>
                <a:spcPct val="100000"/>
              </a:lnSpc>
              <a:spcBef>
                <a:spcPts val="360"/>
              </a:spcBef>
              <a:spcAft>
                <a:spcPts val="0"/>
              </a:spcAft>
              <a:buSzPct val="136363"/>
              <a:buNone/>
            </a:pPr>
            <a:r>
              <a:rPr lang="en-US"/>
              <a:t>this.designation = designation;</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protected String getCollegeName() {</a:t>
            </a:r>
            <a:endParaRPr/>
          </a:p>
          <a:p>
            <a:pPr indent="0" lvl="0" marL="114300" rtl="0" algn="l">
              <a:lnSpc>
                <a:spcPct val="100000"/>
              </a:lnSpc>
              <a:spcBef>
                <a:spcPts val="360"/>
              </a:spcBef>
              <a:spcAft>
                <a:spcPts val="0"/>
              </a:spcAft>
              <a:buSzPct val="136363"/>
              <a:buNone/>
            </a:pPr>
            <a:r>
              <a:rPr lang="en-US"/>
              <a:t>	return collegeName;</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protected void setCollegeName(String collegeName) {</a:t>
            </a:r>
            <a:endParaRPr/>
          </a:p>
          <a:p>
            <a:pPr indent="0" lvl="0" marL="114300" rtl="0" algn="l">
              <a:lnSpc>
                <a:spcPct val="100000"/>
              </a:lnSpc>
              <a:spcBef>
                <a:spcPts val="360"/>
              </a:spcBef>
              <a:spcAft>
                <a:spcPts val="0"/>
              </a:spcAft>
              <a:buSzPct val="136363"/>
              <a:buNone/>
            </a:pPr>
            <a:r>
              <a:rPr lang="en-US"/>
              <a:t>this.collegeName = collegeName;</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   void does(){</a:t>
            </a:r>
            <a:endParaRPr/>
          </a:p>
          <a:p>
            <a:pPr indent="0" lvl="0" marL="114300" rtl="0" algn="l">
              <a:lnSpc>
                <a:spcPct val="100000"/>
              </a:lnSpc>
              <a:spcBef>
                <a:spcPts val="360"/>
              </a:spcBef>
              <a:spcAft>
                <a:spcPts val="0"/>
              </a:spcAft>
              <a:buSzPct val="136363"/>
              <a:buNone/>
            </a:pPr>
            <a:r>
              <a:rPr lang="en-US"/>
              <a:t>System.out.println("Teaching");</a:t>
            </a:r>
            <a:endParaRPr/>
          </a:p>
          <a:p>
            <a:pPr indent="0" lvl="0" marL="114300" rtl="0" algn="l">
              <a:lnSpc>
                <a:spcPct val="100000"/>
              </a:lnSpc>
              <a:spcBef>
                <a:spcPts val="360"/>
              </a:spcBef>
              <a:spcAft>
                <a:spcPts val="0"/>
              </a:spcAft>
              <a:buSzPct val="136363"/>
              <a:buNone/>
            </a:pPr>
            <a:r>
              <a:rPr lang="en-US"/>
              <a:t>   }</a:t>
            </a:r>
            <a:endParaRPr/>
          </a:p>
          <a:p>
            <a:pPr indent="0" lvl="0" marL="114300" rtl="0" algn="l">
              <a:lnSpc>
                <a:spcPct val="100000"/>
              </a:lnSpc>
              <a:spcBef>
                <a:spcPts val="360"/>
              </a:spcBef>
              <a:spcAft>
                <a:spcPts val="0"/>
              </a:spcAft>
              <a:buSzPct val="136363"/>
              <a:buNone/>
            </a:pPr>
            <a:r>
              <a:rPr lang="en-US"/>
              <a:t>}</a:t>
            </a:r>
            <a:endParaRPr/>
          </a:p>
          <a:p>
            <a:pPr indent="0" lvl="0" marL="114300" rtl="0" algn="l">
              <a:lnSpc>
                <a:spcPct val="100000"/>
              </a:lnSpc>
              <a:spcBef>
                <a:spcPts val="360"/>
              </a:spcBef>
              <a:spcAft>
                <a:spcPts val="0"/>
              </a:spcAft>
              <a:buSzPct val="136363"/>
              <a:buNone/>
            </a:pPr>
            <a:r>
              <a:t/>
            </a:r>
            <a:endParaRPr/>
          </a:p>
        </p:txBody>
      </p:sp>
      <p:sp>
        <p:nvSpPr>
          <p:cNvPr id="351" name="Google Shape;351;p2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52" name="Google Shape;352;p2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353" name="Google Shape;353;p28"/>
          <p:cNvSpPr txBox="1"/>
          <p:nvPr/>
        </p:nvSpPr>
        <p:spPr>
          <a:xfrm>
            <a:off x="3943351" y="1417638"/>
            <a:ext cx="3486148" cy="4525963"/>
          </a:xfrm>
          <a:prstGeom prst="rect">
            <a:avLst/>
          </a:prstGeom>
          <a:noFill/>
          <a:ln>
            <a:noFill/>
          </a:ln>
        </p:spPr>
        <p:txBody>
          <a:bodyPr anchorCtr="0" anchor="t" bIns="45700" lIns="91425" spcFirstLastPara="1" rIns="91425" wrap="square" tIns="45700">
            <a:normAutofit fontScale="62500" lnSpcReduction="20000"/>
          </a:bodyPr>
          <a:lstStyle/>
          <a:p>
            <a:pPr indent="0" lvl="0" marL="114300" marR="0" rtl="0" algn="l">
              <a:lnSpc>
                <a:spcPct val="100000"/>
              </a:lnSpc>
              <a:spcBef>
                <a:spcPts val="360"/>
              </a:spcBef>
              <a:spcAft>
                <a:spcPts val="0"/>
              </a:spcAft>
              <a:buClr>
                <a:schemeClr val="dk1"/>
              </a:buClr>
              <a:buSzPct val="119999"/>
              <a:buFont typeface="Arial"/>
              <a:buNone/>
            </a:pPr>
            <a:r>
              <a:t/>
            </a:r>
            <a:endParaRPr b="0" i="0" sz="2400" u="none" cap="none" strike="noStrike">
              <a:solidFill>
                <a:schemeClr val="dk1"/>
              </a:solidFill>
              <a:latin typeface="Calibri"/>
              <a:ea typeface="Calibri"/>
              <a:cs typeface="Calibri"/>
              <a:sym typeface="Calibri"/>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public class JavaExample extends Teacher{</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String mainSubject = "Physics";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public static void main(String args[]){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JavaExample obj = new JavaExample();</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Note: we are not accessing the data members  directly we are using public getter method to access the private membersThe Teaching of parent class*/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System.out.println(obj.getCollegeName());</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System.out.println(obj.getDesignation());</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System.out.println(obj.mainSubject);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obj.does();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chemeClr val="dk1"/>
              </a:buClr>
              <a:buSzPct val="119999"/>
              <a:buFont typeface="Arial"/>
              <a:buNone/>
            </a:pP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
        <p:nvSpPr>
          <p:cNvPr id="354" name="Google Shape;354;p28"/>
          <p:cNvSpPr txBox="1"/>
          <p:nvPr/>
        </p:nvSpPr>
        <p:spPr>
          <a:xfrm>
            <a:off x="7829550" y="2100263"/>
            <a:ext cx="1100138" cy="1815841"/>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 is: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Beginnersbook</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Teacher</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Physics</a:t>
            </a:r>
            <a:endParaRPr/>
          </a:p>
          <a:p>
            <a:pPr indent="0" lvl="0" marL="1143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Teaching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a:t>HAS-A relationship(Aggregation)</a:t>
            </a:r>
            <a:endParaRPr b="1"/>
          </a:p>
        </p:txBody>
      </p:sp>
      <p:sp>
        <p:nvSpPr>
          <p:cNvPr id="360" name="Google Shape;360;p45"/>
          <p:cNvSpPr txBox="1"/>
          <p:nvPr>
            <p:ph idx="1" type="body"/>
          </p:nvPr>
        </p:nvSpPr>
        <p:spPr>
          <a:xfrm>
            <a:off x="28577" y="1417638"/>
            <a:ext cx="4414833"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Char char="•"/>
            </a:pPr>
            <a:r>
              <a:rPr lang="en-US" sz="1800">
                <a:latin typeface="Calibri"/>
                <a:ea typeface="Calibri"/>
                <a:cs typeface="Calibri"/>
                <a:sym typeface="Calibri"/>
              </a:rPr>
              <a:t>These relationships are mainly based on the usage. This determines whether a certain class </a:t>
            </a:r>
            <a:r>
              <a:rPr b="1" lang="en-US" sz="1800">
                <a:latin typeface="Calibri"/>
                <a:ea typeface="Calibri"/>
                <a:cs typeface="Calibri"/>
                <a:sym typeface="Calibri"/>
              </a:rPr>
              <a:t>HAS-A</a:t>
            </a:r>
            <a:r>
              <a:rPr lang="en-US" sz="1800">
                <a:latin typeface="Calibri"/>
                <a:ea typeface="Calibri"/>
                <a:cs typeface="Calibri"/>
                <a:sym typeface="Calibri"/>
              </a:rPr>
              <a:t> certain thing. This relationship helps to reduce duplication of code as well as bugs.</a:t>
            </a:r>
            <a:endParaRPr/>
          </a:p>
          <a:p>
            <a:pPr indent="0" lvl="0" marL="114300" rtl="0" algn="l">
              <a:lnSpc>
                <a:spcPct val="100000"/>
              </a:lnSpc>
              <a:spcBef>
                <a:spcPts val="360"/>
              </a:spcBef>
              <a:spcAft>
                <a:spcPts val="0"/>
              </a:spcAft>
              <a:buSzPts val="1800"/>
              <a:buNone/>
            </a:pPr>
            <a:r>
              <a:rPr lang="en-US">
                <a:latin typeface="Calibri"/>
                <a:ea typeface="Calibri"/>
                <a:cs typeface="Calibri"/>
                <a:sym typeface="Calibri"/>
              </a:rPr>
              <a:t>Example</a:t>
            </a:r>
            <a:endParaRPr>
              <a:latin typeface="Calibri"/>
              <a:ea typeface="Calibri"/>
              <a:cs typeface="Calibri"/>
              <a:sym typeface="Calibri"/>
            </a:endParaRPr>
          </a:p>
          <a:p>
            <a:pPr indent="0" lvl="0" marL="114300" rtl="0" algn="l">
              <a:lnSpc>
                <a:spcPct val="100000"/>
              </a:lnSpc>
              <a:spcBef>
                <a:spcPts val="360"/>
              </a:spcBef>
              <a:spcAft>
                <a:spcPts val="0"/>
              </a:spcAft>
              <a:buSzPts val="1800"/>
              <a:buNone/>
            </a:pPr>
            <a:r>
              <a:rPr lang="en-US" sz="1800">
                <a:latin typeface="Calibri"/>
                <a:ea typeface="Calibri"/>
                <a:cs typeface="Calibri"/>
                <a:sym typeface="Calibri"/>
              </a:rPr>
              <a:t>public class Vehicle{}</a:t>
            </a:r>
            <a:endParaRPr/>
          </a:p>
          <a:p>
            <a:pPr indent="0" lvl="0" marL="114300" rtl="0" algn="l">
              <a:lnSpc>
                <a:spcPct val="100000"/>
              </a:lnSpc>
              <a:spcBef>
                <a:spcPts val="360"/>
              </a:spcBef>
              <a:spcAft>
                <a:spcPts val="0"/>
              </a:spcAft>
              <a:buSzPts val="1800"/>
              <a:buNone/>
            </a:pPr>
            <a:r>
              <a:rPr lang="en-US" sz="1800">
                <a:latin typeface="Calibri"/>
                <a:ea typeface="Calibri"/>
                <a:cs typeface="Calibri"/>
                <a:sym typeface="Calibri"/>
              </a:rPr>
              <a:t>public class Speed{}</a:t>
            </a:r>
            <a:endParaRPr/>
          </a:p>
          <a:p>
            <a:pPr indent="0" lvl="0" marL="114300" rtl="0" algn="l">
              <a:lnSpc>
                <a:spcPct val="100000"/>
              </a:lnSpc>
              <a:spcBef>
                <a:spcPts val="360"/>
              </a:spcBef>
              <a:spcAft>
                <a:spcPts val="0"/>
              </a:spcAft>
              <a:buSzPts val="1800"/>
              <a:buNone/>
            </a:pPr>
            <a:r>
              <a:rPr lang="en-US" sz="1800">
                <a:latin typeface="Calibri"/>
                <a:ea typeface="Calibri"/>
                <a:cs typeface="Calibri"/>
                <a:sym typeface="Calibri"/>
              </a:rPr>
              <a:t>public class Van extends Vehicle {</a:t>
            </a:r>
            <a:endParaRPr/>
          </a:p>
          <a:p>
            <a:pPr indent="0" lvl="0" marL="114300" rtl="0" algn="l">
              <a:lnSpc>
                <a:spcPct val="100000"/>
              </a:lnSpc>
              <a:spcBef>
                <a:spcPts val="360"/>
              </a:spcBef>
              <a:spcAft>
                <a:spcPts val="0"/>
              </a:spcAft>
              <a:buSzPts val="1800"/>
              <a:buNone/>
            </a:pPr>
            <a:r>
              <a:rPr lang="en-US" sz="1800">
                <a:latin typeface="Calibri"/>
                <a:ea typeface="Calibri"/>
                <a:cs typeface="Calibri"/>
                <a:sym typeface="Calibri"/>
              </a:rPr>
              <a:t>   private Speed sp;</a:t>
            </a:r>
            <a:endParaRPr/>
          </a:p>
          <a:p>
            <a:pPr indent="0" lvl="0" marL="114300" rtl="0" algn="l">
              <a:lnSpc>
                <a:spcPct val="100000"/>
              </a:lnSpc>
              <a:spcBef>
                <a:spcPts val="360"/>
              </a:spcBef>
              <a:spcAft>
                <a:spcPts val="0"/>
              </a:spcAft>
              <a:buSzPts val="1800"/>
              <a:buNone/>
            </a:pPr>
            <a:r>
              <a:rPr lang="en-US" sz="1800">
                <a:latin typeface="Calibri"/>
                <a:ea typeface="Calibri"/>
                <a:cs typeface="Calibri"/>
                <a:sym typeface="Calibri"/>
              </a:rPr>
              <a:t>} </a:t>
            </a:r>
            <a:endParaRPr/>
          </a:p>
          <a:p>
            <a:pPr indent="0" lvl="0" marL="114300" rtl="0" algn="l">
              <a:lnSpc>
                <a:spcPct val="100000"/>
              </a:lnSpc>
              <a:spcBef>
                <a:spcPts val="360"/>
              </a:spcBef>
              <a:spcAft>
                <a:spcPts val="0"/>
              </a:spcAft>
              <a:buSzPts val="1800"/>
              <a:buNone/>
            </a:pPr>
            <a:r>
              <a:t/>
            </a:r>
            <a:endParaRPr>
              <a:latin typeface="Calibri"/>
              <a:ea typeface="Calibri"/>
              <a:cs typeface="Calibri"/>
              <a:sym typeface="Calibri"/>
            </a:endParaRPr>
          </a:p>
        </p:txBody>
      </p:sp>
      <p:sp>
        <p:nvSpPr>
          <p:cNvPr id="361" name="Google Shape;361;p45"/>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62" name="Google Shape;362;p4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363" name="Google Shape;363;p45"/>
          <p:cNvSpPr txBox="1"/>
          <p:nvPr/>
        </p:nvSpPr>
        <p:spPr>
          <a:xfrm>
            <a:off x="4572001" y="1417638"/>
            <a:ext cx="3986211" cy="369331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This shows that class Van HAS-A Speed.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By having a separate class for Speed, we do not have to put the entire code that belongs to speed inside the Van class, which makes it possible to reuse the Speed class in multiple applications</a:t>
            </a:r>
            <a:r>
              <a:rPr b="0" i="0" lang="en-US" sz="16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When the users would ask the Van class to do a certain action and the Van class will either do the work by itself or ask another class to perform the action.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b="1" lang="en-US"/>
              <a:t>Inheritance in Java</a:t>
            </a:r>
            <a:endParaRPr/>
          </a:p>
        </p:txBody>
      </p:sp>
      <p:sp>
        <p:nvSpPr>
          <p:cNvPr id="128" name="Google Shape;128;p7"/>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Clr>
                <a:schemeClr val="dk1"/>
              </a:buClr>
              <a:buSzPts val="1800"/>
              <a:buNone/>
            </a:pPr>
            <a:r>
              <a:rPr b="1" lang="en-US"/>
              <a:t>Advantage of inheritance</a:t>
            </a:r>
            <a:endParaRPr/>
          </a:p>
          <a:p>
            <a:pPr indent="0" lvl="0" marL="114300" rtl="0" algn="l">
              <a:lnSpc>
                <a:spcPct val="100000"/>
              </a:lnSpc>
              <a:spcBef>
                <a:spcPts val="360"/>
              </a:spcBef>
              <a:spcAft>
                <a:spcPts val="0"/>
              </a:spcAft>
              <a:buClr>
                <a:schemeClr val="dk1"/>
              </a:buClr>
              <a:buSzPts val="1800"/>
              <a:buNone/>
            </a:pPr>
            <a:r>
              <a:rPr lang="en-US"/>
              <a:t>If we develop any application using concept of Inheritance then that application have following advantages:</a:t>
            </a:r>
            <a:endParaRPr/>
          </a:p>
          <a:p>
            <a:pPr indent="-342900" lvl="0" marL="457200" rtl="0" algn="l">
              <a:lnSpc>
                <a:spcPct val="100000"/>
              </a:lnSpc>
              <a:spcBef>
                <a:spcPts val="360"/>
              </a:spcBef>
              <a:spcAft>
                <a:spcPts val="0"/>
              </a:spcAft>
              <a:buClr>
                <a:schemeClr val="dk1"/>
              </a:buClr>
              <a:buSzPts val="1800"/>
              <a:buChar char="•"/>
            </a:pPr>
            <a:r>
              <a:rPr lang="en-US"/>
              <a:t>Application development time is less.</a:t>
            </a:r>
            <a:endParaRPr/>
          </a:p>
          <a:p>
            <a:pPr indent="-342900" lvl="0" marL="457200" rtl="0" algn="l">
              <a:lnSpc>
                <a:spcPct val="100000"/>
              </a:lnSpc>
              <a:spcBef>
                <a:spcPts val="360"/>
              </a:spcBef>
              <a:spcAft>
                <a:spcPts val="0"/>
              </a:spcAft>
              <a:buClr>
                <a:schemeClr val="dk1"/>
              </a:buClr>
              <a:buSzPts val="1800"/>
              <a:buChar char="•"/>
            </a:pPr>
            <a:r>
              <a:rPr lang="en-US"/>
              <a:t>Application take less memory.</a:t>
            </a:r>
            <a:endParaRPr/>
          </a:p>
          <a:p>
            <a:pPr indent="-342900" lvl="0" marL="457200" rtl="0" algn="l">
              <a:lnSpc>
                <a:spcPct val="100000"/>
              </a:lnSpc>
              <a:spcBef>
                <a:spcPts val="360"/>
              </a:spcBef>
              <a:spcAft>
                <a:spcPts val="0"/>
              </a:spcAft>
              <a:buClr>
                <a:schemeClr val="dk1"/>
              </a:buClr>
              <a:buSzPts val="1800"/>
              <a:buChar char="•"/>
            </a:pPr>
            <a:r>
              <a:rPr lang="en-US"/>
              <a:t>Application performance is enhance (improved).</a:t>
            </a:r>
            <a:endParaRPr/>
          </a:p>
          <a:p>
            <a:pPr indent="-342900" lvl="0" marL="457200" rtl="0" algn="l">
              <a:lnSpc>
                <a:spcPct val="100000"/>
              </a:lnSpc>
              <a:spcBef>
                <a:spcPts val="360"/>
              </a:spcBef>
              <a:spcAft>
                <a:spcPts val="0"/>
              </a:spcAft>
              <a:buClr>
                <a:schemeClr val="dk1"/>
              </a:buClr>
              <a:buSzPts val="1800"/>
              <a:buChar char="•"/>
            </a:pPr>
            <a:r>
              <a:rPr lang="en-US"/>
              <a:t>Redundancy (repetition) of the code is reduced or minimized so that we get consistent results and less storage cost.</a:t>
            </a:r>
            <a:endParaRPr/>
          </a:p>
        </p:txBody>
      </p:sp>
      <p:sp>
        <p:nvSpPr>
          <p:cNvPr id="129" name="Google Shape;129;p7"/>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30" name="Google Shape;130;p7"/>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t>The final keyword</a:t>
            </a:r>
            <a:endParaRPr/>
          </a:p>
        </p:txBody>
      </p:sp>
      <p:sp>
        <p:nvSpPr>
          <p:cNvPr id="369" name="Google Shape;369;p46"/>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l">
              <a:lnSpc>
                <a:spcPct val="100000"/>
              </a:lnSpc>
              <a:spcBef>
                <a:spcPts val="360"/>
              </a:spcBef>
              <a:spcAft>
                <a:spcPts val="0"/>
              </a:spcAft>
              <a:buSzPct val="88235"/>
              <a:buChar char="•"/>
            </a:pPr>
            <a:r>
              <a:rPr lang="en-US"/>
              <a:t>In Java, the final keyword can be used while declaring a variable, class, or method to make the value unchangeable. The value of the entity is decided at initialization and will remain immutable throughout the program. Attempting to change the value of anything declared as final will throw a compiler error.</a:t>
            </a:r>
            <a:endParaRPr/>
          </a:p>
          <a:p>
            <a:pPr indent="-228600" lvl="0" marL="457200" rtl="0" algn="l">
              <a:lnSpc>
                <a:spcPct val="100000"/>
              </a:lnSpc>
              <a:spcBef>
                <a:spcPts val="360"/>
              </a:spcBef>
              <a:spcAft>
                <a:spcPts val="0"/>
              </a:spcAft>
              <a:buSzPct val="88235"/>
              <a:buNone/>
            </a:pPr>
            <a:r>
              <a:t/>
            </a:r>
            <a:endParaRPr/>
          </a:p>
          <a:p>
            <a:pPr indent="-342900" lvl="0" marL="457200" rtl="0" algn="l">
              <a:lnSpc>
                <a:spcPct val="100000"/>
              </a:lnSpc>
              <a:spcBef>
                <a:spcPts val="360"/>
              </a:spcBef>
              <a:spcAft>
                <a:spcPts val="0"/>
              </a:spcAft>
              <a:buSzPct val="88235"/>
              <a:buChar char="•"/>
            </a:pPr>
            <a:r>
              <a:rPr lang="en-US"/>
              <a:t>// declaring a final variable</a:t>
            </a:r>
            <a:endParaRPr/>
          </a:p>
          <a:p>
            <a:pPr indent="-342900" lvl="0" marL="457200" rtl="0" algn="l">
              <a:lnSpc>
                <a:spcPct val="100000"/>
              </a:lnSpc>
              <a:spcBef>
                <a:spcPts val="360"/>
              </a:spcBef>
              <a:spcAft>
                <a:spcPts val="0"/>
              </a:spcAft>
              <a:buSzPct val="88235"/>
              <a:buChar char="•"/>
            </a:pPr>
            <a:r>
              <a:rPr lang="en-US"/>
              <a:t>class FinalVariable {</a:t>
            </a:r>
            <a:endParaRPr/>
          </a:p>
          <a:p>
            <a:pPr indent="-342900" lvl="0" marL="457200" rtl="0" algn="l">
              <a:lnSpc>
                <a:spcPct val="100000"/>
              </a:lnSpc>
              <a:spcBef>
                <a:spcPts val="360"/>
              </a:spcBef>
              <a:spcAft>
                <a:spcPts val="0"/>
              </a:spcAft>
              <a:buSzPct val="88235"/>
              <a:buChar char="•"/>
            </a:pPr>
            <a:r>
              <a:rPr lang="en-US"/>
              <a:t>        final int var = 50;</a:t>
            </a:r>
            <a:endParaRPr/>
          </a:p>
          <a:p>
            <a:pPr indent="-342900" lvl="0" marL="457200" rtl="0" algn="l">
              <a:lnSpc>
                <a:spcPct val="100000"/>
              </a:lnSpc>
              <a:spcBef>
                <a:spcPts val="360"/>
              </a:spcBef>
              <a:spcAft>
                <a:spcPts val="0"/>
              </a:spcAft>
              <a:buSzPct val="88235"/>
              <a:buChar char="•"/>
            </a:pPr>
            <a:r>
              <a:rPr lang="en-US"/>
              <a:t>        var = 60 //This line would give an error</a:t>
            </a:r>
            <a:endParaRPr/>
          </a:p>
          <a:p>
            <a:pPr indent="-342900" lvl="0" marL="457200" rtl="0" algn="l">
              <a:lnSpc>
                <a:spcPct val="100000"/>
              </a:lnSpc>
              <a:spcBef>
                <a:spcPts val="360"/>
              </a:spcBef>
              <a:spcAft>
                <a:spcPts val="0"/>
              </a:spcAft>
              <a:buSzPct val="88235"/>
              <a:buChar char="•"/>
            </a:pPr>
            <a:r>
              <a:rPr lang="en-US"/>
              <a:t>}</a:t>
            </a:r>
            <a:endParaRPr/>
          </a:p>
          <a:p>
            <a:pPr indent="-342900" lvl="0" marL="457200" rtl="0" algn="l">
              <a:lnSpc>
                <a:spcPct val="100000"/>
              </a:lnSpc>
              <a:spcBef>
                <a:spcPts val="360"/>
              </a:spcBef>
              <a:spcAft>
                <a:spcPts val="0"/>
              </a:spcAft>
              <a:buSzPct val="88235"/>
              <a:buChar char="•"/>
            </a:pPr>
            <a:r>
              <a:rPr lang="en-US"/>
              <a:t>The exact behavior of final depend on the type of entity:</a:t>
            </a:r>
            <a:endParaRPr/>
          </a:p>
          <a:p>
            <a:pPr indent="-342900" lvl="0" marL="457200" rtl="0" algn="l">
              <a:lnSpc>
                <a:spcPct val="100000"/>
              </a:lnSpc>
              <a:spcBef>
                <a:spcPts val="360"/>
              </a:spcBef>
              <a:spcAft>
                <a:spcPts val="0"/>
              </a:spcAft>
              <a:buSzPct val="88235"/>
              <a:buChar char="•"/>
            </a:pPr>
            <a:r>
              <a:rPr lang="en-US"/>
              <a:t>final Parameter cannot be changed anywhere in the function</a:t>
            </a:r>
            <a:endParaRPr/>
          </a:p>
          <a:p>
            <a:pPr indent="-342900" lvl="0" marL="457200" rtl="0" algn="l">
              <a:lnSpc>
                <a:spcPct val="100000"/>
              </a:lnSpc>
              <a:spcBef>
                <a:spcPts val="360"/>
              </a:spcBef>
              <a:spcAft>
                <a:spcPts val="0"/>
              </a:spcAft>
              <a:buSzPct val="88235"/>
              <a:buChar char="•"/>
            </a:pPr>
            <a:r>
              <a:rPr lang="en-US"/>
              <a:t>final Method cannot be overridden or hidden by any subclass</a:t>
            </a:r>
            <a:endParaRPr/>
          </a:p>
          <a:p>
            <a:pPr indent="-342900" lvl="0" marL="457200" rtl="0" algn="l">
              <a:lnSpc>
                <a:spcPct val="100000"/>
              </a:lnSpc>
              <a:spcBef>
                <a:spcPts val="360"/>
              </a:spcBef>
              <a:spcAft>
                <a:spcPts val="0"/>
              </a:spcAft>
              <a:buSzPct val="88235"/>
              <a:buChar char="•"/>
            </a:pPr>
            <a:r>
              <a:rPr lang="en-US"/>
              <a:t>final Class cannot be a parent class for any subclass</a:t>
            </a:r>
            <a:endParaRPr/>
          </a:p>
        </p:txBody>
      </p:sp>
      <p:sp>
        <p:nvSpPr>
          <p:cNvPr id="370" name="Google Shape;370;p46"/>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71" name="Google Shape;371;p4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t>      Comparison of Inheritance in C++ and Java</a:t>
            </a:r>
            <a:endParaRPr/>
          </a:p>
        </p:txBody>
      </p:sp>
      <p:sp>
        <p:nvSpPr>
          <p:cNvPr id="377" name="Google Shape;377;p48"/>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fontScale="92500" lnSpcReduction="10000"/>
          </a:bodyPr>
          <a:lstStyle/>
          <a:p>
            <a:pPr indent="-342899" lvl="0" marL="457200" rtl="0" algn="l">
              <a:lnSpc>
                <a:spcPct val="100000"/>
              </a:lnSpc>
              <a:spcBef>
                <a:spcPts val="360"/>
              </a:spcBef>
              <a:spcAft>
                <a:spcPts val="0"/>
              </a:spcAft>
              <a:buSzPct val="81081"/>
              <a:buChar char="•"/>
            </a:pPr>
            <a:r>
              <a:rPr lang="en-US"/>
              <a:t>In Java, all classes inherit from the</a:t>
            </a:r>
            <a:r>
              <a:rPr lang="en-US" u="sng">
                <a:solidFill>
                  <a:schemeClr val="hlink"/>
                </a:solidFill>
                <a:hlinkClick r:id="rId3"/>
              </a:rPr>
              <a:t> Object class</a:t>
            </a:r>
            <a:r>
              <a:rPr lang="en-US"/>
              <a:t> directly or indirectly.</a:t>
            </a:r>
            <a:endParaRPr/>
          </a:p>
          <a:p>
            <a:pPr indent="-342899" lvl="0" marL="457200" rtl="0" algn="l">
              <a:lnSpc>
                <a:spcPct val="100000"/>
              </a:lnSpc>
              <a:spcBef>
                <a:spcPts val="360"/>
              </a:spcBef>
              <a:spcAft>
                <a:spcPts val="0"/>
              </a:spcAft>
              <a:buSzPct val="81081"/>
              <a:buChar char="•"/>
            </a:pPr>
            <a:r>
              <a:rPr lang="en-US"/>
              <a:t> The meaning of protected member access specifier is somewhat different in Java. </a:t>
            </a:r>
            <a:endParaRPr/>
          </a:p>
          <a:p>
            <a:pPr indent="-342899" lvl="0" marL="457200" rtl="0" algn="l">
              <a:lnSpc>
                <a:spcPct val="100000"/>
              </a:lnSpc>
              <a:spcBef>
                <a:spcPts val="360"/>
              </a:spcBef>
              <a:spcAft>
                <a:spcPts val="0"/>
              </a:spcAft>
              <a:buSzPct val="81081"/>
              <a:buChar char="•"/>
            </a:pPr>
            <a:r>
              <a:rPr lang="en-US"/>
              <a:t>Java uses ‘extends’</a:t>
            </a:r>
            <a:r>
              <a:rPr i="1" lang="en-US"/>
              <a:t> </a:t>
            </a:r>
            <a:r>
              <a:rPr lang="en-US"/>
              <a:t>keywords for inheritance.</a:t>
            </a:r>
            <a:endParaRPr/>
          </a:p>
          <a:p>
            <a:pPr indent="-342899" lvl="0" marL="457200" rtl="0" algn="l">
              <a:lnSpc>
                <a:spcPct val="100000"/>
              </a:lnSpc>
              <a:spcBef>
                <a:spcPts val="360"/>
              </a:spcBef>
              <a:spcAft>
                <a:spcPts val="0"/>
              </a:spcAft>
              <a:buSzPct val="81081"/>
              <a:buChar char="•"/>
            </a:pPr>
            <a:r>
              <a:rPr lang="en-US"/>
              <a:t>In Java, methods are virtual by default. In C++, we explicitly use virtual keywords.</a:t>
            </a:r>
            <a:endParaRPr/>
          </a:p>
          <a:p>
            <a:pPr indent="-342899" lvl="0" marL="457200" rtl="0" algn="l">
              <a:lnSpc>
                <a:spcPct val="100000"/>
              </a:lnSpc>
              <a:spcBef>
                <a:spcPts val="360"/>
              </a:spcBef>
              <a:spcAft>
                <a:spcPts val="0"/>
              </a:spcAft>
              <a:buSzPct val="81081"/>
              <a:buChar char="•"/>
            </a:pPr>
            <a:r>
              <a:rPr lang="en-US"/>
              <a:t>Java uses a separate keyword </a:t>
            </a:r>
            <a:r>
              <a:rPr i="1" lang="en-US"/>
              <a:t>interface </a:t>
            </a:r>
            <a:r>
              <a:rPr lang="en-US"/>
              <a:t>for interfaces and </a:t>
            </a:r>
            <a:r>
              <a:rPr i="1" lang="en-US"/>
              <a:t>abstract </a:t>
            </a:r>
            <a:r>
              <a:rPr lang="en-US"/>
              <a:t>keywords for abstract classes and abstract functions.</a:t>
            </a:r>
            <a:endParaRPr/>
          </a:p>
          <a:p>
            <a:pPr indent="-342899" lvl="0" marL="457200" rtl="0" algn="l">
              <a:lnSpc>
                <a:spcPct val="100000"/>
              </a:lnSpc>
              <a:spcBef>
                <a:spcPts val="360"/>
              </a:spcBef>
              <a:spcAft>
                <a:spcPts val="0"/>
              </a:spcAft>
              <a:buSzPct val="81081"/>
              <a:buChar char="•"/>
            </a:pPr>
            <a:r>
              <a:rPr lang="en-US"/>
              <a:t> Unlike C++, Java doesn’t support multiple inheritances.</a:t>
            </a:r>
            <a:endParaRPr/>
          </a:p>
          <a:p>
            <a:pPr indent="-342899" lvl="0" marL="457200" rtl="0" algn="l">
              <a:lnSpc>
                <a:spcPct val="100000"/>
              </a:lnSpc>
              <a:spcBef>
                <a:spcPts val="360"/>
              </a:spcBef>
              <a:spcAft>
                <a:spcPts val="0"/>
              </a:spcAft>
              <a:buSzPct val="81081"/>
              <a:buChar char="•"/>
            </a:pPr>
            <a:r>
              <a:rPr lang="en-US"/>
              <a:t> Like C++, the default constructor of the parent class is automatically called in Java, but if we want to call parameterized constructor then we must use super to call the parent constructor</a:t>
            </a:r>
            <a:endParaRPr/>
          </a:p>
        </p:txBody>
      </p:sp>
      <p:sp>
        <p:nvSpPr>
          <p:cNvPr id="378" name="Google Shape;378;p4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79" name="Google Shape;379;p4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610B38"/>
                </a:solidFill>
                <a:latin typeface="Helvetica Neue"/>
                <a:ea typeface="Helvetica Neue"/>
                <a:cs typeface="Helvetica Neue"/>
                <a:sym typeface="Helvetica Neue"/>
              </a:rPr>
              <a:t>Abstraction in Java</a:t>
            </a:r>
            <a:br>
              <a:rPr b="1" lang="en-US" sz="1500">
                <a:solidFill>
                  <a:srgbClr val="1F3763"/>
                </a:solidFill>
              </a:rPr>
            </a:br>
            <a:br>
              <a:rPr lang="en-US"/>
            </a:br>
            <a:endParaRPr/>
          </a:p>
        </p:txBody>
      </p:sp>
      <p:sp>
        <p:nvSpPr>
          <p:cNvPr id="385" name="Google Shape;385;p29"/>
          <p:cNvSpPr txBox="1"/>
          <p:nvPr>
            <p:ph idx="1" type="body"/>
          </p:nvPr>
        </p:nvSpPr>
        <p:spPr>
          <a:xfrm>
            <a:off x="457203" y="2057405"/>
            <a:ext cx="8229601" cy="3394472"/>
          </a:xfrm>
          <a:prstGeom prst="rect">
            <a:avLst/>
          </a:prstGeom>
          <a:noFill/>
          <a:ln>
            <a:noFill/>
          </a:ln>
        </p:spPr>
        <p:txBody>
          <a:bodyPr anchorCtr="0" anchor="t" bIns="34275" lIns="68550" spcFirstLastPara="1" rIns="68550" wrap="square" tIns="34275">
            <a:normAutofit/>
          </a:bodyPr>
          <a:lstStyle/>
          <a:p>
            <a:pPr indent="-257175" lvl="0" marL="342900" rtl="0" algn="l">
              <a:lnSpc>
                <a:spcPct val="100000"/>
              </a:lnSpc>
              <a:spcBef>
                <a:spcPts val="270"/>
              </a:spcBef>
              <a:spcAft>
                <a:spcPts val="0"/>
              </a:spcAft>
              <a:buSzPts val="1800"/>
              <a:buChar char="•"/>
            </a:pPr>
            <a:r>
              <a:rPr lang="en-US" sz="2100">
                <a:solidFill>
                  <a:srgbClr val="333333"/>
                </a:solidFill>
                <a:latin typeface="Times New Roman"/>
                <a:ea typeface="Times New Roman"/>
                <a:cs typeface="Times New Roman"/>
                <a:sym typeface="Times New Roman"/>
              </a:rPr>
              <a:t>A process of hiding the implementation details and showing only functionality to the user.</a:t>
            </a:r>
            <a:endParaRPr sz="2100">
              <a:latin typeface="Times New Roman"/>
              <a:ea typeface="Times New Roman"/>
              <a:cs typeface="Times New Roman"/>
              <a:sym typeface="Times New Roman"/>
            </a:endParaRPr>
          </a:p>
          <a:p>
            <a:pPr indent="-257175" lvl="0" marL="342900" rtl="0" algn="just">
              <a:lnSpc>
                <a:spcPct val="100000"/>
              </a:lnSpc>
              <a:spcBef>
                <a:spcPts val="270"/>
              </a:spcBef>
              <a:spcAft>
                <a:spcPts val="0"/>
              </a:spcAft>
              <a:buSzPts val="1800"/>
              <a:buChar char="•"/>
            </a:pPr>
            <a:r>
              <a:rPr lang="en-US" sz="2100">
                <a:solidFill>
                  <a:srgbClr val="333333"/>
                </a:solidFill>
                <a:latin typeface="Times New Roman"/>
                <a:ea typeface="Times New Roman"/>
                <a:cs typeface="Times New Roman"/>
                <a:sym typeface="Times New Roman"/>
              </a:rPr>
              <a:t>It shows only essential things to the user and hides the internal details</a:t>
            </a:r>
            <a:endParaRPr/>
          </a:p>
          <a:p>
            <a:pPr indent="-257175" lvl="0" marL="342900" rtl="0" algn="just">
              <a:lnSpc>
                <a:spcPct val="100000"/>
              </a:lnSpc>
              <a:spcBef>
                <a:spcPts val="270"/>
              </a:spcBef>
              <a:spcAft>
                <a:spcPts val="0"/>
              </a:spcAft>
              <a:buSzPts val="1800"/>
              <a:buChar char="•"/>
            </a:pPr>
            <a:r>
              <a:rPr lang="en-US" sz="2100">
                <a:solidFill>
                  <a:srgbClr val="333333"/>
                </a:solidFill>
                <a:latin typeface="Times New Roman"/>
                <a:ea typeface="Times New Roman"/>
                <a:cs typeface="Times New Roman"/>
                <a:sym typeface="Times New Roman"/>
              </a:rPr>
              <a:t>E.g sending SMS where you type the text and send the message. You don't know the internal processing about the message delivery.</a:t>
            </a:r>
            <a:endParaRPr/>
          </a:p>
          <a:p>
            <a:pPr indent="-257175" lvl="0" marL="342900" rtl="0" algn="just">
              <a:lnSpc>
                <a:spcPct val="100000"/>
              </a:lnSpc>
              <a:spcBef>
                <a:spcPts val="270"/>
              </a:spcBef>
              <a:spcAft>
                <a:spcPts val="0"/>
              </a:spcAft>
              <a:buSzPts val="1800"/>
              <a:buChar char="•"/>
            </a:pPr>
            <a:r>
              <a:rPr lang="en-US" sz="2100">
                <a:solidFill>
                  <a:srgbClr val="333333"/>
                </a:solidFill>
                <a:latin typeface="Times New Roman"/>
                <a:ea typeface="Times New Roman"/>
                <a:cs typeface="Times New Roman"/>
                <a:sym typeface="Times New Roman"/>
              </a:rPr>
              <a:t>It focus on what the </a:t>
            </a:r>
            <a:r>
              <a:rPr lang="en-US" sz="2100" u="sng">
                <a:solidFill>
                  <a:srgbClr val="008000"/>
                </a:solidFill>
                <a:latin typeface="Times New Roman"/>
                <a:ea typeface="Times New Roman"/>
                <a:cs typeface="Times New Roman"/>
                <a:sym typeface="Times New Roman"/>
                <a:hlinkClick r:id="rId3">
                  <a:extLst>
                    <a:ext uri="{A12FA001-AC4F-418D-AE19-62706E023703}">
                      <ahyp:hlinkClr val="tx"/>
                    </a:ext>
                  </a:extLst>
                </a:hlinkClick>
              </a:rPr>
              <a:t>object</a:t>
            </a:r>
            <a:r>
              <a:rPr lang="en-US" sz="2100">
                <a:solidFill>
                  <a:srgbClr val="333333"/>
                </a:solidFill>
                <a:latin typeface="Times New Roman"/>
                <a:ea typeface="Times New Roman"/>
                <a:cs typeface="Times New Roman"/>
                <a:sym typeface="Times New Roman"/>
              </a:rPr>
              <a:t> does instead of how it does it.</a:t>
            </a:r>
            <a:endParaRPr sz="2100">
              <a:latin typeface="Times New Roman"/>
              <a:ea typeface="Times New Roman"/>
              <a:cs typeface="Times New Roman"/>
              <a:sym typeface="Times New Roman"/>
            </a:endParaRPr>
          </a:p>
        </p:txBody>
      </p:sp>
      <p:sp>
        <p:nvSpPr>
          <p:cNvPr id="386" name="Google Shape;386;p29"/>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610B4B"/>
                </a:solidFill>
                <a:latin typeface="Helvetica Neue"/>
                <a:ea typeface="Helvetica Neue"/>
                <a:cs typeface="Helvetica Neue"/>
                <a:sym typeface="Helvetica Neue"/>
              </a:rPr>
              <a:t>Ways to achieve Abstraction</a:t>
            </a:r>
            <a:br>
              <a:rPr b="1" lang="en-US" sz="1350">
                <a:solidFill>
                  <a:srgbClr val="1F3763"/>
                </a:solidFill>
              </a:rPr>
            </a:br>
            <a:br>
              <a:rPr b="1" lang="en-US" sz="1500">
                <a:solidFill>
                  <a:srgbClr val="1F3763"/>
                </a:solidFill>
              </a:rPr>
            </a:br>
            <a:br>
              <a:rPr lang="en-US"/>
            </a:br>
            <a:endParaRPr/>
          </a:p>
        </p:txBody>
      </p:sp>
      <p:sp>
        <p:nvSpPr>
          <p:cNvPr id="392" name="Google Shape;392;p30"/>
          <p:cNvSpPr txBox="1"/>
          <p:nvPr>
            <p:ph idx="1" type="body"/>
          </p:nvPr>
        </p:nvSpPr>
        <p:spPr>
          <a:xfrm>
            <a:off x="457203" y="2057405"/>
            <a:ext cx="8229601" cy="3394472"/>
          </a:xfrm>
          <a:prstGeom prst="rect">
            <a:avLst/>
          </a:prstGeom>
          <a:noFill/>
          <a:ln>
            <a:noFill/>
          </a:ln>
        </p:spPr>
        <p:txBody>
          <a:bodyPr anchorCtr="0" anchor="t" bIns="34275" lIns="68550" spcFirstLastPara="1" rIns="68550" wrap="square" tIns="34275">
            <a:normAutofit/>
          </a:bodyPr>
          <a:lstStyle/>
          <a:p>
            <a:pPr indent="0" lvl="0" marL="85725" rtl="0" algn="l">
              <a:lnSpc>
                <a:spcPct val="100000"/>
              </a:lnSpc>
              <a:spcBef>
                <a:spcPts val="270"/>
              </a:spcBef>
              <a:spcAft>
                <a:spcPts val="0"/>
              </a:spcAft>
              <a:buSzPts val="1800"/>
              <a:buNone/>
            </a:pPr>
            <a:r>
              <a:rPr lang="en-US">
                <a:solidFill>
                  <a:srgbClr val="333333"/>
                </a:solidFill>
                <a:latin typeface="Times New Roman"/>
                <a:ea typeface="Times New Roman"/>
                <a:cs typeface="Times New Roman"/>
                <a:sym typeface="Times New Roman"/>
              </a:rPr>
              <a:t>There are two ways to achieve abstraction in java</a:t>
            </a:r>
            <a:endParaRPr/>
          </a:p>
          <a:p>
            <a:pPr indent="0" lvl="0" marL="85725" rtl="0" algn="l">
              <a:lnSpc>
                <a:spcPct val="100000"/>
              </a:lnSpc>
              <a:spcBef>
                <a:spcPts val="270"/>
              </a:spcBef>
              <a:spcAft>
                <a:spcPts val="0"/>
              </a:spcAft>
              <a:buSzPts val="1800"/>
              <a:buNone/>
            </a:pPr>
            <a:r>
              <a:t/>
            </a:r>
            <a:endParaRPr>
              <a:latin typeface="Times New Roman"/>
              <a:ea typeface="Times New Roman"/>
              <a:cs typeface="Times New Roman"/>
              <a:sym typeface="Times New Roman"/>
            </a:endParaRPr>
          </a:p>
          <a:p>
            <a:pPr indent="-257175" lvl="0" marL="257175" rtl="0" algn="l">
              <a:lnSpc>
                <a:spcPct val="78125"/>
              </a:lnSpc>
              <a:spcBef>
                <a:spcPts val="225"/>
              </a:spcBef>
              <a:spcAft>
                <a:spcPts val="0"/>
              </a:spcAft>
              <a:buSzPts val="1800"/>
              <a:buFont typeface="Arial"/>
              <a:buAutoNum type="arabicPeriod"/>
            </a:pPr>
            <a:r>
              <a:rPr lang="en-US">
                <a:solidFill>
                  <a:srgbClr val="000000"/>
                </a:solidFill>
                <a:latin typeface="Times New Roman"/>
                <a:ea typeface="Times New Roman"/>
                <a:cs typeface="Times New Roman"/>
                <a:sym typeface="Times New Roman"/>
              </a:rPr>
              <a:t>Abstract class (0 to 100%)</a:t>
            </a:r>
            <a:endParaRPr/>
          </a:p>
          <a:p>
            <a:pPr indent="-257175" lvl="0" marL="257175" rtl="0" algn="l">
              <a:lnSpc>
                <a:spcPct val="78125"/>
              </a:lnSpc>
              <a:spcBef>
                <a:spcPts val="825"/>
              </a:spcBef>
              <a:spcAft>
                <a:spcPts val="0"/>
              </a:spcAft>
              <a:buSzPts val="1800"/>
              <a:buFont typeface="Arial"/>
              <a:buAutoNum type="arabicPeriod"/>
            </a:pPr>
            <a:r>
              <a:rPr lang="en-US">
                <a:solidFill>
                  <a:srgbClr val="000000"/>
                </a:solidFill>
                <a:latin typeface="Times New Roman"/>
                <a:ea typeface="Times New Roman"/>
                <a:cs typeface="Times New Roman"/>
                <a:sym typeface="Times New Roman"/>
              </a:rPr>
              <a:t>Interface (100%)</a:t>
            </a:r>
            <a:endParaRPr/>
          </a:p>
          <a:p>
            <a:pPr indent="-171450" lvl="0" marL="342900" rtl="0" algn="l">
              <a:lnSpc>
                <a:spcPct val="100000"/>
              </a:lnSpc>
              <a:spcBef>
                <a:spcPts val="870"/>
              </a:spcBef>
              <a:spcAft>
                <a:spcPts val="0"/>
              </a:spcAft>
              <a:buSzPts val="1800"/>
              <a:buNone/>
            </a:pPr>
            <a:r>
              <a:t/>
            </a:r>
            <a:endParaRPr sz="2100">
              <a:latin typeface="Times New Roman"/>
              <a:ea typeface="Times New Roman"/>
              <a:cs typeface="Times New Roman"/>
              <a:sym typeface="Times New Roman"/>
            </a:endParaRPr>
          </a:p>
        </p:txBody>
      </p:sp>
      <p:sp>
        <p:nvSpPr>
          <p:cNvPr id="393" name="Google Shape;393;p30"/>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394" name="Google Shape;394;p30"/>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610B38"/>
                </a:solidFill>
                <a:latin typeface="Times New Roman"/>
                <a:ea typeface="Times New Roman"/>
                <a:cs typeface="Times New Roman"/>
                <a:sym typeface="Times New Roman"/>
              </a:rPr>
              <a:t>Abstract class in Java</a:t>
            </a:r>
            <a:br>
              <a:rPr b="1" lang="en-US" sz="2700">
                <a:solidFill>
                  <a:srgbClr val="1F3763"/>
                </a:solidFill>
                <a:latin typeface="Times New Roman"/>
                <a:ea typeface="Times New Roman"/>
                <a:cs typeface="Times New Roman"/>
                <a:sym typeface="Times New Roman"/>
              </a:rPr>
            </a:br>
            <a:br>
              <a:rPr b="1" lang="en-US" sz="2700">
                <a:solidFill>
                  <a:srgbClr val="1F3763"/>
                </a:solidFill>
                <a:latin typeface="Times New Roman"/>
                <a:ea typeface="Times New Roman"/>
                <a:cs typeface="Times New Roman"/>
                <a:sym typeface="Times New Roman"/>
              </a:rPr>
            </a:br>
            <a:br>
              <a:rPr b="1" lang="en-US" sz="1500">
                <a:solidFill>
                  <a:srgbClr val="1F3763"/>
                </a:solidFill>
              </a:rPr>
            </a:br>
            <a:br>
              <a:rPr lang="en-US"/>
            </a:br>
            <a:endParaRPr/>
          </a:p>
        </p:txBody>
      </p:sp>
      <p:sp>
        <p:nvSpPr>
          <p:cNvPr id="400" name="Google Shape;400;p31"/>
          <p:cNvSpPr txBox="1"/>
          <p:nvPr>
            <p:ph idx="1" type="body"/>
          </p:nvPr>
        </p:nvSpPr>
        <p:spPr>
          <a:xfrm>
            <a:off x="457203" y="2057405"/>
            <a:ext cx="8229601" cy="3394472"/>
          </a:xfrm>
          <a:prstGeom prst="rect">
            <a:avLst/>
          </a:prstGeom>
          <a:noFill/>
          <a:ln>
            <a:noFill/>
          </a:ln>
        </p:spPr>
        <p:txBody>
          <a:bodyPr anchorCtr="0" anchor="t" bIns="34275" lIns="68550" spcFirstLastPara="1" rIns="68550" wrap="square" tIns="34275">
            <a:normAutofit/>
          </a:bodyPr>
          <a:lstStyle/>
          <a:p>
            <a:pPr indent="-257175" lvl="0" marL="342900" rtl="0" algn="just">
              <a:lnSpc>
                <a:spcPct val="100000"/>
              </a:lnSpc>
              <a:spcBef>
                <a:spcPts val="270"/>
              </a:spcBef>
              <a:spcAft>
                <a:spcPts val="0"/>
              </a:spcAft>
              <a:buSzPts val="1800"/>
              <a:buChar char="•"/>
            </a:pPr>
            <a:r>
              <a:rPr lang="en-US" sz="1350">
                <a:solidFill>
                  <a:srgbClr val="333333"/>
                </a:solidFill>
                <a:latin typeface="Quattrocento Sans"/>
                <a:ea typeface="Quattrocento Sans"/>
                <a:cs typeface="Quattrocento Sans"/>
                <a:sym typeface="Quattrocento Sans"/>
              </a:rPr>
              <a:t>A class which is declared as abstract is known as an </a:t>
            </a:r>
            <a:r>
              <a:rPr b="1" lang="en-US" sz="1350">
                <a:solidFill>
                  <a:srgbClr val="333333"/>
                </a:solidFill>
                <a:latin typeface="Quattrocento Sans"/>
                <a:ea typeface="Quattrocento Sans"/>
                <a:cs typeface="Quattrocento Sans"/>
                <a:sym typeface="Quattrocento Sans"/>
              </a:rPr>
              <a:t>abstract class</a:t>
            </a:r>
            <a:r>
              <a:rPr lang="en-US" sz="1350">
                <a:solidFill>
                  <a:srgbClr val="333333"/>
                </a:solidFill>
                <a:latin typeface="Quattrocento Sans"/>
                <a:ea typeface="Quattrocento Sans"/>
                <a:cs typeface="Quattrocento Sans"/>
                <a:sym typeface="Quattrocento Sans"/>
              </a:rPr>
              <a:t>. It can have abstract and non-abstract methods. It needs to be extended and its method implemented. </a:t>
            </a:r>
            <a:r>
              <a:rPr lang="en-US" sz="1350">
                <a:solidFill>
                  <a:srgbClr val="222222"/>
                </a:solidFill>
                <a:latin typeface="Source Sans Pro"/>
                <a:ea typeface="Source Sans Pro"/>
                <a:cs typeface="Source Sans Pro"/>
                <a:sym typeface="Source Sans Pro"/>
              </a:rPr>
              <a:t>A normal class cannot have abstract methods.</a:t>
            </a:r>
            <a:endParaRPr sz="1350">
              <a:solidFill>
                <a:srgbClr val="333333"/>
              </a:solidFill>
              <a:latin typeface="Quattrocento Sans"/>
              <a:ea typeface="Quattrocento Sans"/>
              <a:cs typeface="Quattrocento Sans"/>
              <a:sym typeface="Quattrocento Sans"/>
            </a:endParaRPr>
          </a:p>
          <a:p>
            <a:pPr indent="-257175" lvl="0" marL="342900" rtl="0" algn="just">
              <a:lnSpc>
                <a:spcPct val="100000"/>
              </a:lnSpc>
              <a:spcBef>
                <a:spcPts val="270"/>
              </a:spcBef>
              <a:spcAft>
                <a:spcPts val="0"/>
              </a:spcAft>
              <a:buSzPts val="1800"/>
              <a:buChar char="•"/>
            </a:pPr>
            <a:r>
              <a:rPr b="1" i="1" lang="en-US" sz="1350">
                <a:solidFill>
                  <a:srgbClr val="610B4B"/>
                </a:solidFill>
                <a:latin typeface="Helvetica Neue"/>
                <a:ea typeface="Helvetica Neue"/>
                <a:cs typeface="Helvetica Neue"/>
                <a:sym typeface="Helvetica Neue"/>
              </a:rPr>
              <a:t>Points to Remember</a:t>
            </a:r>
            <a:endParaRPr b="1" i="1" sz="1350">
              <a:solidFill>
                <a:srgbClr val="2F5496"/>
              </a:solidFill>
            </a:endParaRPr>
          </a:p>
          <a:p>
            <a:pPr indent="-257175" lvl="0" marL="257175" rtl="0" algn="just">
              <a:lnSpc>
                <a:spcPct val="104166"/>
              </a:lnSpc>
              <a:spcBef>
                <a:spcPts val="225"/>
              </a:spcBef>
              <a:spcAft>
                <a:spcPts val="0"/>
              </a:spcAft>
              <a:buSzPts val="1000"/>
              <a:buFont typeface="Courier New"/>
              <a:buChar char="o"/>
            </a:pPr>
            <a:r>
              <a:rPr lang="en-US" sz="1350">
                <a:solidFill>
                  <a:srgbClr val="000000"/>
                </a:solidFill>
                <a:latin typeface="Quattrocento Sans"/>
                <a:ea typeface="Quattrocento Sans"/>
                <a:cs typeface="Quattrocento Sans"/>
                <a:sym typeface="Quattrocento Sans"/>
              </a:rPr>
              <a:t>An abstract class must be declared with an abstract keyword.</a:t>
            </a:r>
            <a:endParaRPr sz="1350">
              <a:solidFill>
                <a:srgbClr val="000000"/>
              </a:solidFill>
            </a:endParaRPr>
          </a:p>
          <a:p>
            <a:pPr indent="-257175" lvl="0" marL="257175" rtl="0" algn="just">
              <a:lnSpc>
                <a:spcPct val="104166"/>
              </a:lnSpc>
              <a:spcBef>
                <a:spcPts val="825"/>
              </a:spcBef>
              <a:spcAft>
                <a:spcPts val="0"/>
              </a:spcAft>
              <a:buSzPts val="1000"/>
              <a:buFont typeface="Courier New"/>
              <a:buChar char="o"/>
            </a:pPr>
            <a:r>
              <a:rPr lang="en-US" sz="1350">
                <a:solidFill>
                  <a:srgbClr val="000000"/>
                </a:solidFill>
                <a:latin typeface="Quattrocento Sans"/>
                <a:ea typeface="Quattrocento Sans"/>
                <a:cs typeface="Quattrocento Sans"/>
                <a:sym typeface="Quattrocento Sans"/>
              </a:rPr>
              <a:t>It can have abstract and non-abstract methods.</a:t>
            </a:r>
            <a:endParaRPr sz="1350">
              <a:solidFill>
                <a:srgbClr val="000000"/>
              </a:solidFill>
            </a:endParaRPr>
          </a:p>
          <a:p>
            <a:pPr indent="-257175" lvl="0" marL="257175" rtl="0" algn="just">
              <a:lnSpc>
                <a:spcPct val="104166"/>
              </a:lnSpc>
              <a:spcBef>
                <a:spcPts val="825"/>
              </a:spcBef>
              <a:spcAft>
                <a:spcPts val="0"/>
              </a:spcAft>
              <a:buSzPts val="1000"/>
              <a:buFont typeface="Courier New"/>
              <a:buChar char="o"/>
            </a:pPr>
            <a:r>
              <a:rPr lang="en-US" sz="1350">
                <a:solidFill>
                  <a:srgbClr val="000000"/>
                </a:solidFill>
                <a:latin typeface="Quattrocento Sans"/>
                <a:ea typeface="Quattrocento Sans"/>
                <a:cs typeface="Quattrocento Sans"/>
                <a:sym typeface="Quattrocento Sans"/>
              </a:rPr>
              <a:t>It cannot be instantiated.</a:t>
            </a:r>
            <a:endParaRPr sz="1350">
              <a:solidFill>
                <a:srgbClr val="000000"/>
              </a:solidFill>
            </a:endParaRPr>
          </a:p>
          <a:p>
            <a:pPr indent="-257175" lvl="0" marL="257175" rtl="0" algn="just">
              <a:lnSpc>
                <a:spcPct val="104166"/>
              </a:lnSpc>
              <a:spcBef>
                <a:spcPts val="825"/>
              </a:spcBef>
              <a:spcAft>
                <a:spcPts val="0"/>
              </a:spcAft>
              <a:buSzPts val="1000"/>
              <a:buFont typeface="Courier New"/>
              <a:buChar char="o"/>
            </a:pPr>
            <a:r>
              <a:rPr lang="en-US" sz="1350">
                <a:solidFill>
                  <a:srgbClr val="000000"/>
                </a:solidFill>
                <a:latin typeface="Quattrocento Sans"/>
                <a:ea typeface="Quattrocento Sans"/>
                <a:cs typeface="Quattrocento Sans"/>
                <a:sym typeface="Quattrocento Sans"/>
              </a:rPr>
              <a:t>It can have </a:t>
            </a:r>
            <a:r>
              <a:rPr lang="en-US" sz="1350" u="sng">
                <a:solidFill>
                  <a:srgbClr val="008000"/>
                </a:solidFill>
                <a:latin typeface="Quattrocento Sans"/>
                <a:ea typeface="Quattrocento Sans"/>
                <a:cs typeface="Quattrocento Sans"/>
                <a:sym typeface="Quattrocento Sans"/>
                <a:hlinkClick r:id="rId3">
                  <a:extLst>
                    <a:ext uri="{A12FA001-AC4F-418D-AE19-62706E023703}">
                      <ahyp:hlinkClr val="tx"/>
                    </a:ext>
                  </a:extLst>
                </a:hlinkClick>
              </a:rPr>
              <a:t>constructors</a:t>
            </a:r>
            <a:r>
              <a:rPr lang="en-US" sz="1350">
                <a:solidFill>
                  <a:srgbClr val="000000"/>
                </a:solidFill>
                <a:latin typeface="Quattrocento Sans"/>
                <a:ea typeface="Quattrocento Sans"/>
                <a:cs typeface="Quattrocento Sans"/>
                <a:sym typeface="Quattrocento Sans"/>
              </a:rPr>
              <a:t> and static methods also.</a:t>
            </a:r>
            <a:endParaRPr sz="1350">
              <a:solidFill>
                <a:srgbClr val="000000"/>
              </a:solidFill>
            </a:endParaRPr>
          </a:p>
          <a:p>
            <a:pPr indent="-257175" lvl="0" marL="257175" rtl="0" algn="just">
              <a:lnSpc>
                <a:spcPct val="104166"/>
              </a:lnSpc>
              <a:spcBef>
                <a:spcPts val="825"/>
              </a:spcBef>
              <a:spcAft>
                <a:spcPts val="0"/>
              </a:spcAft>
              <a:buSzPts val="1000"/>
              <a:buFont typeface="Courier New"/>
              <a:buChar char="o"/>
            </a:pPr>
            <a:r>
              <a:rPr lang="en-US" sz="1350">
                <a:solidFill>
                  <a:srgbClr val="000000"/>
                </a:solidFill>
                <a:latin typeface="Quattrocento Sans"/>
                <a:ea typeface="Quattrocento Sans"/>
                <a:cs typeface="Quattrocento Sans"/>
                <a:sym typeface="Quattrocento Sans"/>
              </a:rPr>
              <a:t>It can have final methods which will force the subclass not to change the body of the method.</a:t>
            </a:r>
            <a:endParaRPr sz="1350">
              <a:solidFill>
                <a:srgbClr val="000000"/>
              </a:solidFill>
            </a:endParaRPr>
          </a:p>
          <a:p>
            <a:pPr indent="-171450" lvl="0" marL="342900" rtl="0" algn="l">
              <a:lnSpc>
                <a:spcPct val="100000"/>
              </a:lnSpc>
              <a:spcBef>
                <a:spcPts val="870"/>
              </a:spcBef>
              <a:spcAft>
                <a:spcPts val="0"/>
              </a:spcAft>
              <a:buSzPts val="1800"/>
              <a:buNone/>
            </a:pPr>
            <a:r>
              <a:t/>
            </a:r>
            <a:endParaRPr sz="2100">
              <a:latin typeface="Times New Roman"/>
              <a:ea typeface="Times New Roman"/>
              <a:cs typeface="Times New Roman"/>
              <a:sym typeface="Times New Roman"/>
            </a:endParaRPr>
          </a:p>
        </p:txBody>
      </p:sp>
      <p:sp>
        <p:nvSpPr>
          <p:cNvPr id="401" name="Google Shape;401;p31"/>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02" name="Google Shape;402;p31"/>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Quattrocento Sans"/>
                <a:ea typeface="Quattrocento Sans"/>
                <a:cs typeface="Quattrocento Sans"/>
                <a:sym typeface="Quattrocento Sans"/>
              </a:rPr>
              <a:t>When to use Abstract Methods &amp; Abstract Class?</a:t>
            </a:r>
            <a:br>
              <a:rPr b="1" lang="en-US" sz="2700">
                <a:solidFill>
                  <a:srgbClr val="76210D"/>
                </a:solidFill>
              </a:rPr>
            </a:br>
            <a:br>
              <a:rPr b="1" lang="en-US" sz="2700">
                <a:solidFill>
                  <a:srgbClr val="76210D"/>
                </a:solidFill>
                <a:latin typeface="Times New Roman"/>
                <a:ea typeface="Times New Roman"/>
                <a:cs typeface="Times New Roman"/>
                <a:sym typeface="Times New Roman"/>
              </a:rPr>
            </a:br>
            <a:br>
              <a:rPr b="1" lang="en-US" sz="2700">
                <a:solidFill>
                  <a:srgbClr val="1F3763"/>
                </a:solidFill>
              </a:rPr>
            </a:br>
            <a:br>
              <a:rPr lang="en-US"/>
            </a:br>
            <a:endParaRPr/>
          </a:p>
        </p:txBody>
      </p:sp>
      <p:sp>
        <p:nvSpPr>
          <p:cNvPr id="408" name="Google Shape;408;p32"/>
          <p:cNvSpPr txBox="1"/>
          <p:nvPr>
            <p:ph idx="1" type="body"/>
          </p:nvPr>
        </p:nvSpPr>
        <p:spPr>
          <a:xfrm>
            <a:off x="457203" y="1920479"/>
            <a:ext cx="8229601" cy="3531398"/>
          </a:xfrm>
          <a:prstGeom prst="rect">
            <a:avLst/>
          </a:prstGeom>
          <a:noFill/>
          <a:ln>
            <a:noFill/>
          </a:ln>
        </p:spPr>
        <p:txBody>
          <a:bodyPr anchorCtr="0" anchor="t" bIns="34275" lIns="68550" spcFirstLastPara="1" rIns="68550" wrap="square" tIns="34275">
            <a:normAutofit/>
          </a:bodyPr>
          <a:lstStyle/>
          <a:p>
            <a:pPr indent="-257175" lvl="0" marL="342900" rtl="0" algn="l">
              <a:lnSpc>
                <a:spcPct val="107000"/>
              </a:lnSpc>
              <a:spcBef>
                <a:spcPts val="270"/>
              </a:spcBef>
              <a:spcAft>
                <a:spcPts val="0"/>
              </a:spcAft>
              <a:buSzPts val="1800"/>
              <a:buChar char="•"/>
            </a:pPr>
            <a:r>
              <a:rPr lang="en-US" sz="1500">
                <a:solidFill>
                  <a:srgbClr val="76210D"/>
                </a:solidFill>
                <a:latin typeface="Quattrocento Sans"/>
                <a:ea typeface="Quattrocento Sans"/>
                <a:cs typeface="Quattrocento Sans"/>
                <a:sym typeface="Quattrocento Sans"/>
              </a:rPr>
              <a:t>Abstract methods </a:t>
            </a:r>
            <a:r>
              <a:rPr lang="en-US" sz="1500">
                <a:solidFill>
                  <a:srgbClr val="212529"/>
                </a:solidFill>
                <a:latin typeface="Quattrocento Sans"/>
                <a:ea typeface="Quattrocento Sans"/>
                <a:cs typeface="Quattrocento Sans"/>
                <a:sym typeface="Quattrocento Sans"/>
              </a:rPr>
              <a:t>are usually declared where two or more subclasses are expected to do a similar thing in different ways through different implementations. These subclasses extend the same Abstract class and provide different implementations for the abstract methods. </a:t>
            </a:r>
            <a:r>
              <a:rPr lang="en-US" sz="1500">
                <a:solidFill>
                  <a:srgbClr val="000000"/>
                </a:solidFill>
                <a:latin typeface="Quattrocento Sans"/>
                <a:ea typeface="Quattrocento Sans"/>
                <a:cs typeface="Quattrocento Sans"/>
                <a:sym typeface="Quattrocento Sans"/>
              </a:rPr>
              <a:t>can only be used in an abstract class, and it does not have a body. The body is provided by the subclass (inherited from).</a:t>
            </a:r>
            <a:endParaRPr sz="1500">
              <a:latin typeface="Quattrocento Sans"/>
              <a:ea typeface="Quattrocento Sans"/>
              <a:cs typeface="Quattrocento Sans"/>
              <a:sym typeface="Quattrocento Sans"/>
            </a:endParaRPr>
          </a:p>
          <a:p>
            <a:pPr indent="-171450" lvl="0" marL="342900" rtl="0" algn="l">
              <a:lnSpc>
                <a:spcPct val="107000"/>
              </a:lnSpc>
              <a:spcBef>
                <a:spcPts val="870"/>
              </a:spcBef>
              <a:spcAft>
                <a:spcPts val="0"/>
              </a:spcAft>
              <a:buSzPts val="1800"/>
              <a:buNone/>
            </a:pPr>
            <a:r>
              <a:t/>
            </a:r>
            <a:endParaRPr sz="1500">
              <a:solidFill>
                <a:srgbClr val="212529"/>
              </a:solidFill>
              <a:latin typeface="Quattrocento Sans"/>
              <a:ea typeface="Quattrocento Sans"/>
              <a:cs typeface="Quattrocento Sans"/>
              <a:sym typeface="Quattrocento Sans"/>
            </a:endParaRPr>
          </a:p>
          <a:p>
            <a:pPr indent="-257175" lvl="0" marL="342900" rtl="0" algn="l">
              <a:lnSpc>
                <a:spcPct val="107000"/>
              </a:lnSpc>
              <a:spcBef>
                <a:spcPts val="870"/>
              </a:spcBef>
              <a:spcAft>
                <a:spcPts val="0"/>
              </a:spcAft>
              <a:buSzPts val="1800"/>
              <a:buChar char="•"/>
            </a:pPr>
            <a:r>
              <a:rPr lang="en-US" sz="1500">
                <a:solidFill>
                  <a:srgbClr val="76210D"/>
                </a:solidFill>
                <a:latin typeface="Quattrocento Sans"/>
                <a:ea typeface="Quattrocento Sans"/>
                <a:cs typeface="Quattrocento Sans"/>
                <a:sym typeface="Quattrocento Sans"/>
              </a:rPr>
              <a:t>Abstract classes </a:t>
            </a:r>
            <a:r>
              <a:rPr lang="en-US" sz="1500">
                <a:solidFill>
                  <a:srgbClr val="212529"/>
                </a:solidFill>
                <a:latin typeface="Quattrocento Sans"/>
                <a:ea typeface="Quattrocento Sans"/>
                <a:cs typeface="Quattrocento Sans"/>
                <a:sym typeface="Quattrocento Sans"/>
              </a:rPr>
              <a:t>are used to define generic types of behaviors at the top of an object-oriented programming class hierarchy, and use its subclasses to provide implementation details of the abstract class. </a:t>
            </a:r>
            <a:r>
              <a:rPr lang="en-US" sz="1500">
                <a:solidFill>
                  <a:srgbClr val="000000"/>
                </a:solidFill>
                <a:latin typeface="Quattrocento Sans"/>
                <a:ea typeface="Quattrocento Sans"/>
                <a:cs typeface="Quattrocento Sans"/>
                <a:sym typeface="Quattrocento Sans"/>
              </a:rPr>
              <a:t>is a restricted class that cannot be used to create objects (to access it, it must be inherited from another class).</a:t>
            </a:r>
            <a:endParaRPr sz="1500">
              <a:latin typeface="Quattrocento Sans"/>
              <a:ea typeface="Quattrocento Sans"/>
              <a:cs typeface="Quattrocento Sans"/>
              <a:sym typeface="Quattrocento Sans"/>
            </a:endParaRPr>
          </a:p>
          <a:p>
            <a:pPr indent="0" lvl="0" marL="85725" rtl="0" algn="l">
              <a:lnSpc>
                <a:spcPct val="100000"/>
              </a:lnSpc>
              <a:spcBef>
                <a:spcPts val="870"/>
              </a:spcBef>
              <a:spcAft>
                <a:spcPts val="0"/>
              </a:spcAft>
              <a:buSzPts val="1800"/>
              <a:buNone/>
            </a:pPr>
            <a:r>
              <a:t/>
            </a:r>
            <a:endParaRPr sz="2100">
              <a:latin typeface="Times New Roman"/>
              <a:ea typeface="Times New Roman"/>
              <a:cs typeface="Times New Roman"/>
              <a:sym typeface="Times New Roman"/>
            </a:endParaRPr>
          </a:p>
        </p:txBody>
      </p:sp>
      <p:sp>
        <p:nvSpPr>
          <p:cNvPr id="409" name="Google Shape;409;p32"/>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10" name="Google Shape;410;p32"/>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416" name="Google Shape;416;p33"/>
          <p:cNvSpPr txBox="1"/>
          <p:nvPr>
            <p:ph idx="1" type="body"/>
          </p:nvPr>
        </p:nvSpPr>
        <p:spPr>
          <a:xfrm>
            <a:off x="457203" y="2057405"/>
            <a:ext cx="8229601" cy="3394472"/>
          </a:xfrm>
          <a:prstGeom prst="rect">
            <a:avLst/>
          </a:prstGeom>
          <a:noFill/>
          <a:ln>
            <a:noFill/>
          </a:ln>
        </p:spPr>
        <p:txBody>
          <a:bodyPr anchorCtr="0" anchor="t" bIns="34275" lIns="68550" spcFirstLastPara="1" rIns="68550" wrap="square" tIns="34275">
            <a:normAutofit fontScale="92500" lnSpcReduction="10000"/>
          </a:bodyPr>
          <a:lstStyle/>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abstract class Animal {</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public abstract void animalSound();</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public void sleep() {</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System.out.println("Zzz");</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a:t>
            </a:r>
            <a:endParaRPr/>
          </a:p>
          <a:p>
            <a:pPr indent="-171450" lvl="0" marL="342900" rtl="0" algn="l">
              <a:lnSpc>
                <a:spcPct val="100000"/>
              </a:lnSpc>
              <a:spcBef>
                <a:spcPts val="270"/>
              </a:spcBef>
              <a:spcAft>
                <a:spcPts val="0"/>
              </a:spcAft>
              <a:buSzPct val="69498"/>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Animal myObj = new Animal();       // will generate an error</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69498"/>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97297"/>
              <a:buNone/>
            </a:pPr>
            <a:r>
              <a:t/>
            </a:r>
            <a:endParaRPr sz="1500">
              <a:solidFill>
                <a:srgbClr val="000000"/>
              </a:solidFill>
              <a:latin typeface="Verdana"/>
              <a:ea typeface="Verdana"/>
              <a:cs typeface="Verdana"/>
              <a:sym typeface="Verdana"/>
            </a:endParaRPr>
          </a:p>
          <a:p>
            <a:pPr indent="-257205" lvl="0" marL="342900" rtl="0" algn="l">
              <a:lnSpc>
                <a:spcPct val="100000"/>
              </a:lnSpc>
              <a:spcBef>
                <a:spcPts val="270"/>
              </a:spcBef>
              <a:spcAft>
                <a:spcPts val="0"/>
              </a:spcAft>
              <a:buSzPct val="97297"/>
              <a:buChar char="•"/>
            </a:pPr>
            <a:r>
              <a:rPr lang="en-US" sz="1500">
                <a:solidFill>
                  <a:srgbClr val="000000"/>
                </a:solidFill>
                <a:latin typeface="Verdana"/>
                <a:ea typeface="Verdana"/>
                <a:cs typeface="Verdana"/>
                <a:sym typeface="Verdana"/>
              </a:rPr>
              <a:t>To access the abstract class, it must be inherited from another class.</a:t>
            </a:r>
            <a:endParaRPr sz="2100">
              <a:latin typeface="Times New Roman"/>
              <a:ea typeface="Times New Roman"/>
              <a:cs typeface="Times New Roman"/>
              <a:sym typeface="Times New Roman"/>
            </a:endParaRPr>
          </a:p>
        </p:txBody>
      </p:sp>
      <p:sp>
        <p:nvSpPr>
          <p:cNvPr id="417" name="Google Shape;417;p33"/>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18" name="Google Shape;418;p33"/>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lang="en-US" sz="1350"/>
            </a:br>
            <a:br>
              <a:rPr b="1" lang="en-US" sz="2700">
                <a:solidFill>
                  <a:srgbClr val="610B38"/>
                </a:solidFill>
                <a:latin typeface="Helvetica Neue"/>
                <a:ea typeface="Helvetica Neue"/>
                <a:cs typeface="Helvetica Neue"/>
                <a:sym typeface="Helvetica Neue"/>
              </a:rPr>
            </a:br>
            <a:endParaRPr sz="2700">
              <a:solidFill>
                <a:srgbClr val="76210D"/>
              </a:solidFill>
              <a:latin typeface="Times New Roman"/>
              <a:ea typeface="Times New Roman"/>
              <a:cs typeface="Times New Roman"/>
              <a:sym typeface="Times New Roman"/>
            </a:endParaRPr>
          </a:p>
        </p:txBody>
      </p:sp>
      <p:sp>
        <p:nvSpPr>
          <p:cNvPr id="424" name="Google Shape;424;p34"/>
          <p:cNvSpPr txBox="1"/>
          <p:nvPr>
            <p:ph idx="1" type="body"/>
          </p:nvPr>
        </p:nvSpPr>
        <p:spPr>
          <a:xfrm>
            <a:off x="457203" y="2057405"/>
            <a:ext cx="8229601" cy="3394472"/>
          </a:xfrm>
          <a:prstGeom prst="rect">
            <a:avLst/>
          </a:prstGeom>
          <a:noFill/>
          <a:ln>
            <a:noFill/>
          </a:ln>
        </p:spPr>
        <p:txBody>
          <a:bodyPr anchorCtr="0" anchor="t" bIns="34275" lIns="68550" spcFirstLastPara="1" rIns="68550" wrap="square" tIns="34275">
            <a:normAutofit/>
          </a:bodyPr>
          <a:lstStyle/>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abstract class GraphicObject {</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int x, y;</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void moveTo(int newX, int newY) {</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abstract void draw();</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    abstract void resize();</a:t>
            </a:r>
            <a:endParaRPr/>
          </a:p>
          <a:p>
            <a:pPr indent="0" lvl="0" marL="85725" rtl="0" algn="l">
              <a:lnSpc>
                <a:spcPct val="100000"/>
              </a:lnSpc>
              <a:spcBef>
                <a:spcPts val="270"/>
              </a:spcBef>
              <a:spcAft>
                <a:spcPts val="0"/>
              </a:spcAft>
              <a:buSzPts val="1800"/>
              <a:buNone/>
            </a:pPr>
            <a:r>
              <a:rPr lang="en-US" sz="1350">
                <a:latin typeface="Times New Roman"/>
                <a:ea typeface="Times New Roman"/>
                <a:cs typeface="Times New Roman"/>
                <a:sym typeface="Times New Roman"/>
              </a:rPr>
              <a:t>}</a:t>
            </a:r>
            <a:endParaRPr/>
          </a:p>
        </p:txBody>
      </p:sp>
      <p:sp>
        <p:nvSpPr>
          <p:cNvPr id="425" name="Google Shape;425;p34"/>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26" name="Google Shape;426;p34"/>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descr="Classes Rectangle, Line, Bezier, and Circle Inherit from GraphicObject " id="427" name="Google Shape;427;p34"/>
          <p:cNvPicPr preferRelativeResize="0"/>
          <p:nvPr/>
        </p:nvPicPr>
        <p:blipFill rotWithShape="1">
          <a:blip r:embed="rId3">
            <a:alphaModFix/>
          </a:blip>
          <a:srcRect b="0" l="0" r="0" t="0"/>
          <a:stretch/>
        </p:blipFill>
        <p:spPr>
          <a:xfrm>
            <a:off x="3658937" y="1977526"/>
            <a:ext cx="2997485" cy="1657346"/>
          </a:xfrm>
          <a:prstGeom prst="rect">
            <a:avLst/>
          </a:prstGeom>
          <a:noFill/>
          <a:ln>
            <a:noFill/>
          </a:ln>
        </p:spPr>
      </p:pic>
      <p:sp>
        <p:nvSpPr>
          <p:cNvPr id="428" name="Google Shape;428;p34"/>
          <p:cNvSpPr txBox="1"/>
          <p:nvPr/>
        </p:nvSpPr>
        <p:spPr>
          <a:xfrm>
            <a:off x="3484821" y="3807516"/>
            <a:ext cx="5456564" cy="736133"/>
          </a:xfrm>
          <a:prstGeom prst="rect">
            <a:avLst/>
          </a:prstGeom>
          <a:noFill/>
          <a:ln>
            <a:noFill/>
          </a:ln>
        </p:spPr>
        <p:txBody>
          <a:bodyPr anchorCtr="0" anchor="t" bIns="34275" lIns="68550" spcFirstLastPara="1" rIns="68550" wrap="square" tIns="34275">
            <a:spAutoFit/>
          </a:bodyPr>
          <a:lstStyle/>
          <a:p>
            <a:pPr indent="0" lvl="0" marL="0" marR="0" rtl="0" algn="l">
              <a:lnSpc>
                <a:spcPct val="107000"/>
              </a:lnSpc>
              <a:spcBef>
                <a:spcPts val="0"/>
              </a:spcBef>
              <a:spcAft>
                <a:spcPts val="0"/>
              </a:spcAft>
              <a:buNone/>
            </a:pPr>
            <a:r>
              <a:rPr b="0" i="0" lang="en-US" sz="1350" u="none" cap="none" strike="noStrike">
                <a:solidFill>
                  <a:srgbClr val="000000"/>
                </a:solidFill>
                <a:latin typeface="Arial"/>
                <a:ea typeface="Arial"/>
                <a:cs typeface="Arial"/>
                <a:sym typeface="Arial"/>
              </a:rPr>
              <a:t>nonabstract subclass of </a:t>
            </a:r>
            <a:r>
              <a:rPr b="0" i="0" lang="en-US" sz="1350" u="none" cap="none" strike="noStrike">
                <a:solidFill>
                  <a:srgbClr val="000000"/>
                </a:solidFill>
                <a:latin typeface="Courier"/>
                <a:ea typeface="Courier"/>
                <a:cs typeface="Courier"/>
                <a:sym typeface="Courier"/>
              </a:rPr>
              <a:t>GraphicObject</a:t>
            </a:r>
            <a:r>
              <a:rPr b="0" i="0" lang="en-US" sz="1350" u="none" cap="none" strike="noStrike">
                <a:solidFill>
                  <a:srgbClr val="000000"/>
                </a:solidFill>
                <a:latin typeface="Arial"/>
                <a:ea typeface="Arial"/>
                <a:cs typeface="Arial"/>
                <a:sym typeface="Arial"/>
              </a:rPr>
              <a:t>, such as </a:t>
            </a:r>
            <a:r>
              <a:rPr b="0" i="0" lang="en-US" sz="1350" u="none" cap="none" strike="noStrike">
                <a:solidFill>
                  <a:srgbClr val="000000"/>
                </a:solidFill>
                <a:latin typeface="Courier"/>
                <a:ea typeface="Courier"/>
                <a:cs typeface="Courier"/>
                <a:sym typeface="Courier"/>
              </a:rPr>
              <a:t>Circle</a:t>
            </a:r>
            <a:r>
              <a:rPr b="0" i="0" lang="en-US" sz="1350" u="none" cap="none" strike="noStrike">
                <a:solidFill>
                  <a:srgbClr val="000000"/>
                </a:solidFill>
                <a:latin typeface="Arial"/>
                <a:ea typeface="Arial"/>
                <a:cs typeface="Arial"/>
                <a:sym typeface="Arial"/>
              </a:rPr>
              <a:t> and </a:t>
            </a:r>
            <a:r>
              <a:rPr b="0" i="0" lang="en-US" sz="1350" u="none" cap="none" strike="noStrike">
                <a:solidFill>
                  <a:srgbClr val="000000"/>
                </a:solidFill>
                <a:latin typeface="Courier"/>
                <a:ea typeface="Courier"/>
                <a:cs typeface="Courier"/>
                <a:sym typeface="Courier"/>
              </a:rPr>
              <a:t>Rectangle</a:t>
            </a:r>
            <a:r>
              <a:rPr b="0" i="0" lang="en-US" sz="1350" u="none" cap="none" strike="noStrike">
                <a:solidFill>
                  <a:srgbClr val="000000"/>
                </a:solidFill>
                <a:latin typeface="Arial"/>
                <a:ea typeface="Arial"/>
                <a:cs typeface="Arial"/>
                <a:sym typeface="Arial"/>
              </a:rPr>
              <a:t>, must provide implementations for the </a:t>
            </a:r>
            <a:r>
              <a:rPr b="0" i="0" lang="en-US" sz="1350" u="none" cap="none" strike="noStrike">
                <a:solidFill>
                  <a:srgbClr val="000000"/>
                </a:solidFill>
                <a:latin typeface="Courier"/>
                <a:ea typeface="Courier"/>
                <a:cs typeface="Courier"/>
                <a:sym typeface="Courier"/>
              </a:rPr>
              <a:t>draw</a:t>
            </a:r>
            <a:r>
              <a:rPr b="0" i="0" lang="en-US" sz="1350" u="none" cap="none" strike="noStrike">
                <a:solidFill>
                  <a:srgbClr val="000000"/>
                </a:solidFill>
                <a:latin typeface="Arial"/>
                <a:ea typeface="Arial"/>
                <a:cs typeface="Arial"/>
                <a:sym typeface="Arial"/>
              </a:rPr>
              <a:t> and </a:t>
            </a:r>
            <a:r>
              <a:rPr b="0" i="0" lang="en-US" sz="1350" u="none" cap="none" strike="noStrike">
                <a:solidFill>
                  <a:srgbClr val="000000"/>
                </a:solidFill>
                <a:latin typeface="Courier"/>
                <a:ea typeface="Courier"/>
                <a:cs typeface="Courier"/>
                <a:sym typeface="Courier"/>
              </a:rPr>
              <a:t>resize</a:t>
            </a:r>
            <a:r>
              <a:rPr b="0" i="0" lang="en-US" sz="1350" u="none" cap="none" strike="noStrike">
                <a:solidFill>
                  <a:srgbClr val="000000"/>
                </a:solidFill>
                <a:latin typeface="Arial"/>
                <a:ea typeface="Arial"/>
                <a:cs typeface="Arial"/>
                <a:sym typeface="Arial"/>
              </a:rPr>
              <a:t> methods:</a:t>
            </a:r>
            <a:endParaRPr b="0" i="0" sz="135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lang="en-US" sz="1350"/>
            </a:br>
            <a:br>
              <a:rPr b="1" lang="en-US" sz="2700">
                <a:solidFill>
                  <a:srgbClr val="610B38"/>
                </a:solidFill>
                <a:latin typeface="Helvetica Neue"/>
                <a:ea typeface="Helvetica Neue"/>
                <a:cs typeface="Helvetica Neue"/>
                <a:sym typeface="Helvetica Neue"/>
              </a:rPr>
            </a:br>
            <a:endParaRPr sz="2700">
              <a:solidFill>
                <a:srgbClr val="76210D"/>
              </a:solidFill>
              <a:latin typeface="Times New Roman"/>
              <a:ea typeface="Times New Roman"/>
              <a:cs typeface="Times New Roman"/>
              <a:sym typeface="Times New Roman"/>
            </a:endParaRPr>
          </a:p>
        </p:txBody>
      </p:sp>
      <p:sp>
        <p:nvSpPr>
          <p:cNvPr id="434" name="Google Shape;434;p37"/>
          <p:cNvSpPr txBox="1"/>
          <p:nvPr>
            <p:ph idx="1" type="body"/>
          </p:nvPr>
        </p:nvSpPr>
        <p:spPr>
          <a:xfrm>
            <a:off x="457203" y="1981644"/>
            <a:ext cx="8229601" cy="3470234"/>
          </a:xfrm>
          <a:prstGeom prst="rect">
            <a:avLst/>
          </a:prstGeom>
          <a:noFill/>
          <a:ln>
            <a:noFill/>
          </a:ln>
        </p:spPr>
        <p:txBody>
          <a:bodyPr anchorCtr="0" anchor="t" bIns="34275" lIns="68550" spcFirstLastPara="1" rIns="68550" wrap="square" tIns="34275">
            <a:normAutofit fontScale="92500" lnSpcReduction="10000"/>
          </a:bodyPr>
          <a:lstStyle/>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class Circle extends GraphicObject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void draw()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void resize()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class Rectangle extends GraphicObject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void draw()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void resize()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8107"/>
              <a:buNone/>
            </a:pPr>
            <a:r>
              <a:rPr lang="en-US" sz="1350">
                <a:latin typeface="Times New Roman"/>
                <a:ea typeface="Times New Roman"/>
                <a:cs typeface="Times New Roman"/>
                <a:sym typeface="Times New Roman"/>
              </a:rPr>
              <a:t>}</a:t>
            </a:r>
            <a:endParaRPr/>
          </a:p>
        </p:txBody>
      </p:sp>
      <p:sp>
        <p:nvSpPr>
          <p:cNvPr id="435" name="Google Shape;435;p37"/>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36" name="Google Shape;436;p37"/>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442" name="Google Shape;442;p38"/>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8" marL="3086100" rtl="0" algn="l">
              <a:lnSpc>
                <a:spcPct val="100000"/>
              </a:lnSpc>
              <a:spcBef>
                <a:spcPts val="270"/>
              </a:spcBef>
              <a:spcAft>
                <a:spcPts val="0"/>
              </a:spcAft>
              <a:buSzPts val="1800"/>
              <a:buNone/>
            </a:pPr>
            <a:r>
              <a:t/>
            </a:r>
            <a:endParaRPr sz="1425">
              <a:latin typeface="Times New Roman"/>
              <a:ea typeface="Times New Roman"/>
              <a:cs typeface="Times New Roman"/>
              <a:sym typeface="Times New Roman"/>
            </a:endParaRPr>
          </a:p>
        </p:txBody>
      </p:sp>
      <p:sp>
        <p:nvSpPr>
          <p:cNvPr id="443" name="Google Shape;443;p38"/>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44" name="Google Shape;444;p38"/>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445" name="Google Shape;445;p38"/>
          <p:cNvPicPr preferRelativeResize="0"/>
          <p:nvPr/>
        </p:nvPicPr>
        <p:blipFill rotWithShape="1">
          <a:blip r:embed="rId3">
            <a:alphaModFix/>
          </a:blip>
          <a:srcRect b="0" l="0" r="0" t="0"/>
          <a:stretch/>
        </p:blipFill>
        <p:spPr>
          <a:xfrm>
            <a:off x="457197" y="2038741"/>
            <a:ext cx="3762289" cy="3585780"/>
          </a:xfrm>
          <a:prstGeom prst="rect">
            <a:avLst/>
          </a:prstGeom>
          <a:noFill/>
          <a:ln>
            <a:noFill/>
          </a:ln>
        </p:spPr>
      </p:pic>
      <p:pic>
        <p:nvPicPr>
          <p:cNvPr id="446" name="Google Shape;446;p38"/>
          <p:cNvPicPr preferRelativeResize="0"/>
          <p:nvPr/>
        </p:nvPicPr>
        <p:blipFill rotWithShape="1">
          <a:blip r:embed="rId4">
            <a:alphaModFix/>
          </a:blip>
          <a:srcRect b="0" l="0" r="0" t="0"/>
          <a:stretch/>
        </p:blipFill>
        <p:spPr>
          <a:xfrm>
            <a:off x="4299736" y="2057405"/>
            <a:ext cx="4068566" cy="1789625"/>
          </a:xfrm>
          <a:prstGeom prst="rect">
            <a:avLst/>
          </a:prstGeom>
          <a:noFill/>
          <a:ln>
            <a:noFill/>
          </a:ln>
        </p:spPr>
      </p:pic>
      <p:pic>
        <p:nvPicPr>
          <p:cNvPr id="447" name="Google Shape;447;p38"/>
          <p:cNvPicPr preferRelativeResize="0"/>
          <p:nvPr/>
        </p:nvPicPr>
        <p:blipFill rotWithShape="1">
          <a:blip r:embed="rId5">
            <a:alphaModFix/>
          </a:blip>
          <a:srcRect b="0" l="0" r="0" t="0"/>
          <a:stretch/>
        </p:blipFill>
        <p:spPr>
          <a:xfrm>
            <a:off x="4752885" y="4257181"/>
            <a:ext cx="2837149" cy="915215"/>
          </a:xfrm>
          <a:prstGeom prst="rect">
            <a:avLst/>
          </a:prstGeom>
          <a:noFill/>
          <a:ln>
            <a:noFill/>
          </a:ln>
        </p:spPr>
      </p:pic>
      <p:sp>
        <p:nvSpPr>
          <p:cNvPr id="448" name="Google Shape;448;p38"/>
          <p:cNvSpPr txBox="1"/>
          <p:nvPr/>
        </p:nvSpPr>
        <p:spPr>
          <a:xfrm>
            <a:off x="4752886" y="3697970"/>
            <a:ext cx="1800317" cy="392385"/>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Output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b="1" lang="en-US"/>
              <a:t>Inheritance in Java</a:t>
            </a:r>
            <a:endParaRPr/>
          </a:p>
        </p:txBody>
      </p:sp>
      <p:sp>
        <p:nvSpPr>
          <p:cNvPr id="136" name="Google Shape;136;p9"/>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Clr>
                <a:schemeClr val="dk1"/>
              </a:buClr>
              <a:buSzPts val="1800"/>
              <a:buNone/>
            </a:pPr>
            <a:r>
              <a:rPr b="1" lang="en-US"/>
              <a:t>Real Life Example of Inheritance in Java</a:t>
            </a:r>
            <a:endParaRPr/>
          </a:p>
          <a:p>
            <a:pPr indent="-342900" lvl="0" marL="457200" rtl="0" algn="l">
              <a:lnSpc>
                <a:spcPct val="100000"/>
              </a:lnSpc>
              <a:spcBef>
                <a:spcPts val="360"/>
              </a:spcBef>
              <a:spcAft>
                <a:spcPts val="0"/>
              </a:spcAft>
              <a:buClr>
                <a:schemeClr val="dk1"/>
              </a:buClr>
              <a:buSzPts val="1800"/>
              <a:buChar char="•"/>
            </a:pPr>
            <a:r>
              <a:rPr lang="en-US"/>
              <a:t>The real life example of inheritance is child and parents, all the properties of father are inherited by his son.</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137" name="Google Shape;137;p9"/>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38" name="Google Shape;138;p9"/>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id="139" name="Google Shape;139;p9"/>
          <p:cNvPicPr preferRelativeResize="0"/>
          <p:nvPr/>
        </p:nvPicPr>
        <p:blipFill rotWithShape="1">
          <a:blip r:embed="rId3">
            <a:alphaModFix/>
          </a:blip>
          <a:srcRect b="0" l="0" r="0" t="0"/>
          <a:stretch/>
        </p:blipFill>
        <p:spPr>
          <a:xfrm>
            <a:off x="1438275" y="3090862"/>
            <a:ext cx="5895975" cy="2447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r>
              <a:rPr lang="en-US" sz="2700">
                <a:solidFill>
                  <a:srgbClr val="76210D"/>
                </a:solidFill>
                <a:latin typeface="Times New Roman"/>
                <a:ea typeface="Times New Roman"/>
                <a:cs typeface="Times New Roman"/>
                <a:sym typeface="Times New Roman"/>
              </a:rPr>
              <a:t>                                                             </a:t>
            </a: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r>
              <a:rPr lang="en-US" sz="2700">
                <a:solidFill>
                  <a:srgbClr val="76210D"/>
                </a:solidFill>
                <a:latin typeface="Times New Roman"/>
                <a:ea typeface="Times New Roman"/>
                <a:cs typeface="Times New Roman"/>
                <a:sym typeface="Times New Roman"/>
              </a:rPr>
              <a:t>                                                                </a:t>
            </a:r>
            <a:r>
              <a:rPr lang="en-US" sz="2700"/>
              <a:t>Output </a:t>
            </a:r>
            <a:br>
              <a:rPr lang="en-US" sz="2700"/>
            </a:br>
            <a:br>
              <a:rPr lang="en-US" sz="2700"/>
            </a:br>
            <a:endParaRPr sz="2700">
              <a:solidFill>
                <a:srgbClr val="76210D"/>
              </a:solidFill>
              <a:latin typeface="Times New Roman"/>
              <a:ea typeface="Times New Roman"/>
              <a:cs typeface="Times New Roman"/>
              <a:sym typeface="Times New Roman"/>
            </a:endParaRPr>
          </a:p>
        </p:txBody>
      </p:sp>
      <p:sp>
        <p:nvSpPr>
          <p:cNvPr id="454" name="Google Shape;454;p39"/>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lnSpcReduction="10000"/>
          </a:bodyPr>
          <a:lstStyle/>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abstract class Bike{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  abstract void run();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class Honda4 extends Bike{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void run(){System.out.println("running safely");}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public static void main(String args[]){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 Bike obj = new Honda4();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 obj.run();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459"/>
              <a:buNone/>
            </a:pPr>
            <a:r>
              <a:rPr lang="en-US" sz="2100">
                <a:latin typeface="Times New Roman"/>
                <a:ea typeface="Times New Roman"/>
                <a:cs typeface="Times New Roman"/>
                <a:sym typeface="Times New Roman"/>
              </a:rPr>
              <a:t>} </a:t>
            </a:r>
            <a:endParaRPr/>
          </a:p>
          <a:p>
            <a:pPr indent="-171450" lvl="0" marL="342900" rtl="0" algn="l">
              <a:lnSpc>
                <a:spcPct val="100000"/>
              </a:lnSpc>
              <a:spcBef>
                <a:spcPts val="270"/>
              </a:spcBef>
              <a:spcAft>
                <a:spcPts val="0"/>
              </a:spcAft>
              <a:buSzPts val="1459"/>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459"/>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459"/>
              <a:buNone/>
            </a:pPr>
            <a:r>
              <a:t/>
            </a:r>
            <a:endParaRPr sz="2100">
              <a:latin typeface="Times New Roman"/>
              <a:ea typeface="Times New Roman"/>
              <a:cs typeface="Times New Roman"/>
              <a:sym typeface="Times New Roman"/>
            </a:endParaRPr>
          </a:p>
          <a:p>
            <a:pPr indent="-171450" lvl="8" marL="3086100" rtl="0" algn="l">
              <a:lnSpc>
                <a:spcPct val="100000"/>
              </a:lnSpc>
              <a:spcBef>
                <a:spcPts val="270"/>
              </a:spcBef>
              <a:spcAft>
                <a:spcPts val="0"/>
              </a:spcAft>
              <a:buSzPts val="1459"/>
              <a:buNone/>
            </a:pPr>
            <a:r>
              <a:t/>
            </a:r>
            <a:endParaRPr sz="1425">
              <a:latin typeface="Times New Roman"/>
              <a:ea typeface="Times New Roman"/>
              <a:cs typeface="Times New Roman"/>
              <a:sym typeface="Times New Roman"/>
            </a:endParaRPr>
          </a:p>
        </p:txBody>
      </p:sp>
      <p:sp>
        <p:nvSpPr>
          <p:cNvPr id="455" name="Google Shape;455;p39"/>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56" name="Google Shape;456;p39"/>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457" name="Google Shape;457;p39"/>
          <p:cNvPicPr preferRelativeResize="0"/>
          <p:nvPr/>
        </p:nvPicPr>
        <p:blipFill rotWithShape="1">
          <a:blip r:embed="rId3">
            <a:alphaModFix/>
          </a:blip>
          <a:srcRect b="0" l="0" r="0" t="0"/>
          <a:stretch/>
        </p:blipFill>
        <p:spPr>
          <a:xfrm>
            <a:off x="6099547" y="4276961"/>
            <a:ext cx="2522304" cy="52363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0"/>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r>
              <a:rPr lang="en-US" sz="2700">
                <a:solidFill>
                  <a:srgbClr val="76210D"/>
                </a:solidFill>
                <a:latin typeface="Times New Roman"/>
                <a:ea typeface="Times New Roman"/>
                <a:cs typeface="Times New Roman"/>
                <a:sym typeface="Times New Roman"/>
              </a:rPr>
              <a:t>                                           </a:t>
            </a: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r>
              <a:rPr lang="en-US" sz="2700">
                <a:solidFill>
                  <a:srgbClr val="76210D"/>
                </a:solidFill>
                <a:latin typeface="Times New Roman"/>
                <a:ea typeface="Times New Roman"/>
                <a:cs typeface="Times New Roman"/>
                <a:sym typeface="Times New Roman"/>
              </a:rPr>
              <a:t>                                     </a:t>
            </a:r>
            <a:br>
              <a:rPr lang="en-US" sz="2700">
                <a:solidFill>
                  <a:srgbClr val="76210D"/>
                </a:solidFill>
                <a:latin typeface="Times New Roman"/>
                <a:ea typeface="Times New Roman"/>
                <a:cs typeface="Times New Roman"/>
                <a:sym typeface="Times New Roman"/>
              </a:rPr>
            </a:br>
            <a:r>
              <a:rPr lang="en-US" sz="2700"/>
              <a:t>Output </a:t>
            </a:r>
            <a:br>
              <a:rPr lang="en-US" sz="2700"/>
            </a:br>
            <a:br>
              <a:rPr lang="en-US" sz="2700"/>
            </a:br>
            <a:endParaRPr sz="2700">
              <a:solidFill>
                <a:srgbClr val="76210D"/>
              </a:solidFill>
              <a:latin typeface="Times New Roman"/>
              <a:ea typeface="Times New Roman"/>
              <a:cs typeface="Times New Roman"/>
              <a:sym typeface="Times New Roman"/>
            </a:endParaRPr>
          </a:p>
        </p:txBody>
      </p:sp>
      <p:sp>
        <p:nvSpPr>
          <p:cNvPr id="463" name="Google Shape;463;p40"/>
          <p:cNvSpPr txBox="1"/>
          <p:nvPr>
            <p:ph idx="1" type="body"/>
          </p:nvPr>
        </p:nvSpPr>
        <p:spPr>
          <a:xfrm>
            <a:off x="457204" y="1854053"/>
            <a:ext cx="8229599" cy="3770468"/>
          </a:xfrm>
          <a:prstGeom prst="rect">
            <a:avLst/>
          </a:prstGeom>
          <a:noFill/>
          <a:ln>
            <a:noFill/>
          </a:ln>
        </p:spPr>
        <p:txBody>
          <a:bodyPr anchorCtr="0" anchor="t" bIns="34275" lIns="68550" spcFirstLastPara="1" rIns="68550" wrap="square" tIns="34275">
            <a:normAutofit fontScale="40000" lnSpcReduction="20000"/>
          </a:bodyPr>
          <a:lstStyle/>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Shape is the abstract class, and its implementation is provided by the Rectangle and Circle classes.</a:t>
            </a:r>
            <a:endParaRPr sz="3375">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160714"/>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abstract class Shape{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abstract void draw();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//In real scenario, implementation is provided by others i.e. unknown by end user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class Rectangle extends Shape{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void draw(){System.out.println("drawing rectangle");}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class Circle1 extends Shape{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void draw(){System.out.println("drawing circle");}  </a:t>
            </a:r>
            <a:endParaRPr/>
          </a:p>
          <a:p>
            <a:pPr indent="0" lvl="0" marL="85725" rtl="0" algn="l">
              <a:lnSpc>
                <a:spcPct val="100000"/>
              </a:lnSpc>
              <a:spcBef>
                <a:spcPts val="270"/>
              </a:spcBef>
              <a:spcAft>
                <a:spcPts val="0"/>
              </a:spcAft>
              <a:buSzPct val="100000"/>
              <a:buNone/>
            </a:pPr>
            <a:r>
              <a:t/>
            </a:r>
            <a:endParaRPr sz="3375">
              <a:latin typeface="Times New Roman"/>
              <a:ea typeface="Times New Roman"/>
              <a:cs typeface="Times New Roman"/>
              <a:sym typeface="Times New Roman"/>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class TestAbstraction1{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public static void main(String args[]){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Shape s=new Circle1();//In a real scenario, object is provided through method, e.g., getShape() method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s.draw();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0000"/>
              <a:buNone/>
            </a:pPr>
            <a:r>
              <a:rPr lang="en-US" sz="3375">
                <a:latin typeface="Times New Roman"/>
                <a:ea typeface="Times New Roman"/>
                <a:cs typeface="Times New Roman"/>
                <a:sym typeface="Times New Roman"/>
              </a:rPr>
              <a:t>} </a:t>
            </a:r>
            <a:endParaRPr/>
          </a:p>
          <a:p>
            <a:pPr indent="-171450" lvl="0" marL="342900" rtl="0" algn="l">
              <a:lnSpc>
                <a:spcPct val="100000"/>
              </a:lnSpc>
              <a:spcBef>
                <a:spcPts val="270"/>
              </a:spcBef>
              <a:spcAft>
                <a:spcPts val="0"/>
              </a:spcAft>
              <a:buSzPct val="160714"/>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160714"/>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160714"/>
              <a:buNone/>
            </a:pPr>
            <a:r>
              <a:t/>
            </a:r>
            <a:endParaRPr sz="2100">
              <a:latin typeface="Times New Roman"/>
              <a:ea typeface="Times New Roman"/>
              <a:cs typeface="Times New Roman"/>
              <a:sym typeface="Times New Roman"/>
            </a:endParaRPr>
          </a:p>
          <a:p>
            <a:pPr indent="-171450" lvl="8" marL="3086100" rtl="0" algn="l">
              <a:lnSpc>
                <a:spcPct val="100000"/>
              </a:lnSpc>
              <a:spcBef>
                <a:spcPts val="270"/>
              </a:spcBef>
              <a:spcAft>
                <a:spcPts val="0"/>
              </a:spcAft>
              <a:buSzPct val="236841"/>
              <a:buNone/>
            </a:pPr>
            <a:r>
              <a:t/>
            </a:r>
            <a:endParaRPr sz="1425">
              <a:latin typeface="Times New Roman"/>
              <a:ea typeface="Times New Roman"/>
              <a:cs typeface="Times New Roman"/>
              <a:sym typeface="Times New Roman"/>
            </a:endParaRPr>
          </a:p>
        </p:txBody>
      </p:sp>
      <p:sp>
        <p:nvSpPr>
          <p:cNvPr id="464" name="Google Shape;464;p40"/>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65" name="Google Shape;465;p40"/>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466" name="Google Shape;466;p40"/>
          <p:cNvPicPr preferRelativeResize="0"/>
          <p:nvPr/>
        </p:nvPicPr>
        <p:blipFill rotWithShape="1">
          <a:blip r:embed="rId3">
            <a:alphaModFix/>
          </a:blip>
          <a:srcRect b="0" l="0" r="0" t="0"/>
          <a:stretch/>
        </p:blipFill>
        <p:spPr>
          <a:xfrm>
            <a:off x="6366094" y="3165845"/>
            <a:ext cx="2318933" cy="52631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title"/>
          </p:nvPr>
        </p:nvSpPr>
        <p:spPr>
          <a:xfrm>
            <a:off x="457203" y="1063229"/>
            <a:ext cx="8229601" cy="457223"/>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br>
            <a:br>
              <a:rPr lang="en-US" sz="2700"/>
            </a:br>
            <a:endParaRPr sz="2700">
              <a:solidFill>
                <a:srgbClr val="76210D"/>
              </a:solidFill>
              <a:latin typeface="Times New Roman"/>
              <a:ea typeface="Times New Roman"/>
              <a:cs typeface="Times New Roman"/>
              <a:sym typeface="Times New Roman"/>
            </a:endParaRPr>
          </a:p>
        </p:txBody>
      </p:sp>
      <p:sp>
        <p:nvSpPr>
          <p:cNvPr id="472" name="Google Shape;472;p41"/>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0" lvl="8" marL="2828925"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p:txBody>
      </p:sp>
      <p:sp>
        <p:nvSpPr>
          <p:cNvPr id="473" name="Google Shape;473;p41"/>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74" name="Google Shape;474;p41"/>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475" name="Google Shape;475;p41"/>
          <p:cNvPicPr preferRelativeResize="0"/>
          <p:nvPr/>
        </p:nvPicPr>
        <p:blipFill rotWithShape="1">
          <a:blip r:embed="rId3">
            <a:alphaModFix/>
          </a:blip>
          <a:srcRect b="0" l="0" r="0" t="0"/>
          <a:stretch/>
        </p:blipFill>
        <p:spPr>
          <a:xfrm>
            <a:off x="5794265" y="3019129"/>
            <a:ext cx="3293757" cy="457223"/>
          </a:xfrm>
          <a:prstGeom prst="rect">
            <a:avLst/>
          </a:prstGeom>
          <a:noFill/>
          <a:ln>
            <a:noFill/>
          </a:ln>
        </p:spPr>
      </p:pic>
      <p:sp>
        <p:nvSpPr>
          <p:cNvPr id="476" name="Google Shape;476;p41"/>
          <p:cNvSpPr txBox="1"/>
          <p:nvPr/>
        </p:nvSpPr>
        <p:spPr>
          <a:xfrm>
            <a:off x="7150813" y="2093122"/>
            <a:ext cx="1163549" cy="392385"/>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Output</a:t>
            </a:r>
            <a:endParaRPr b="0" i="0" sz="1050" u="none" cap="none" strike="noStrike">
              <a:solidFill>
                <a:srgbClr val="000000"/>
              </a:solidFill>
              <a:latin typeface="Arial"/>
              <a:ea typeface="Arial"/>
              <a:cs typeface="Arial"/>
              <a:sym typeface="Arial"/>
            </a:endParaRPr>
          </a:p>
        </p:txBody>
      </p:sp>
      <p:sp>
        <p:nvSpPr>
          <p:cNvPr id="477" name="Google Shape;477;p41"/>
          <p:cNvSpPr txBox="1"/>
          <p:nvPr/>
        </p:nvSpPr>
        <p:spPr>
          <a:xfrm>
            <a:off x="1170024" y="1786952"/>
            <a:ext cx="4570821" cy="4108787"/>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abstract class bank{</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abstract int getrateofinterest()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SBI extends bank{</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int getrateofinterest()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{return 7;</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PNB extends bank{</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int getrateofinterest()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{return 8;</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//creating test class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testbank{</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public static void main(String args[]){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bank b;</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b=new SBI();</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System.out.println(Rate of interest is"+b.getrateofinterest()+"%");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b=new PNB();</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System.out.println(Rate of interest is"+b.getrateofinterest()+"%");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2"/>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An Abstract Class Example</a:t>
            </a: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br>
            <a:br>
              <a:rPr lang="en-US" sz="2700"/>
            </a:br>
            <a:endParaRPr sz="2700">
              <a:solidFill>
                <a:srgbClr val="76210D"/>
              </a:solidFill>
              <a:latin typeface="Times New Roman"/>
              <a:ea typeface="Times New Roman"/>
              <a:cs typeface="Times New Roman"/>
              <a:sym typeface="Times New Roman"/>
            </a:endParaRPr>
          </a:p>
        </p:txBody>
      </p:sp>
      <p:sp>
        <p:nvSpPr>
          <p:cNvPr id="483" name="Google Shape;483;p42"/>
          <p:cNvSpPr txBox="1"/>
          <p:nvPr>
            <p:ph idx="1" type="body"/>
          </p:nvPr>
        </p:nvSpPr>
        <p:spPr>
          <a:xfrm>
            <a:off x="457204" y="1742410"/>
            <a:ext cx="8229599" cy="4322135"/>
          </a:xfrm>
          <a:prstGeom prst="rect">
            <a:avLst/>
          </a:prstGeom>
          <a:noFill/>
          <a:ln>
            <a:noFill/>
          </a:ln>
        </p:spPr>
        <p:txBody>
          <a:bodyPr anchorCtr="0" anchor="t" bIns="34275" lIns="68550" spcFirstLastPara="1" rIns="68550" wrap="square" tIns="34275">
            <a:normAutofit fontScale="25000" lnSpcReduction="20000"/>
          </a:bodyPr>
          <a:lstStyle/>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abstract class MotorBike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abstract void brake();</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class SportsBike extends MotorBike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 implementation of abstract method</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public void brake()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System.out.println("SportsBike Brake");</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class MountainBike extends MotorBike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 implementation of abstract method</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public void brake()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System.out.println("MountainBike Brake");</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90000"/>
              <a:buNone/>
            </a:pPr>
            <a:r>
              <a:rPr lang="en-US" sz="6000">
                <a:latin typeface="Times New Roman"/>
                <a:ea typeface="Times New Roman"/>
                <a:cs typeface="Times New Roman"/>
                <a:sym typeface="Times New Roman"/>
              </a:rPr>
              <a:t>}</a:t>
            </a:r>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0" lvl="8" marL="2828925"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p:txBody>
      </p:sp>
      <p:sp>
        <p:nvSpPr>
          <p:cNvPr id="484" name="Google Shape;484;p42"/>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85" name="Google Shape;485;p42"/>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486" name="Google Shape;486;p42"/>
          <p:cNvPicPr preferRelativeResize="0"/>
          <p:nvPr/>
        </p:nvPicPr>
        <p:blipFill rotWithShape="1">
          <a:blip r:embed="rId3">
            <a:alphaModFix/>
          </a:blip>
          <a:srcRect b="0" l="0" r="0" t="0"/>
          <a:stretch/>
        </p:blipFill>
        <p:spPr>
          <a:xfrm>
            <a:off x="5647412" y="4872742"/>
            <a:ext cx="2835667" cy="390545"/>
          </a:xfrm>
          <a:prstGeom prst="rect">
            <a:avLst/>
          </a:prstGeom>
          <a:noFill/>
          <a:ln>
            <a:noFill/>
          </a:ln>
        </p:spPr>
      </p:pic>
      <p:sp>
        <p:nvSpPr>
          <p:cNvPr id="487" name="Google Shape;487;p42"/>
          <p:cNvSpPr txBox="1"/>
          <p:nvPr/>
        </p:nvSpPr>
        <p:spPr>
          <a:xfrm>
            <a:off x="4572000" y="2203008"/>
            <a:ext cx="3107365" cy="2377544"/>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MountainBike m1 = new MountainBike();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m1.brake();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SportsBike s1 = new SportsBike();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s1.brake();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3"/>
          <p:cNvSpPr txBox="1"/>
          <p:nvPr>
            <p:ph type="title"/>
          </p:nvPr>
        </p:nvSpPr>
        <p:spPr>
          <a:xfrm>
            <a:off x="860199" y="1088881"/>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lang="en-US" sz="2325">
                <a:solidFill>
                  <a:srgbClr val="610B38"/>
                </a:solidFill>
                <a:latin typeface="Arial"/>
                <a:ea typeface="Arial"/>
                <a:cs typeface="Arial"/>
                <a:sym typeface="Arial"/>
              </a:rPr>
              <a:t>Abstract class having constructor, data member and methods</a:t>
            </a:r>
            <a:br>
              <a:rPr lang="en-US" sz="2325">
                <a:solidFill>
                  <a:srgbClr val="610B38"/>
                </a:solidFill>
                <a:latin typeface="Arial"/>
                <a:ea typeface="Arial"/>
                <a:cs typeface="Arial"/>
                <a:sym typeface="Arial"/>
              </a:rPr>
            </a:b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br>
            <a:br>
              <a:rPr lang="en-US" sz="2700"/>
            </a:br>
            <a:endParaRPr sz="2700">
              <a:solidFill>
                <a:srgbClr val="76210D"/>
              </a:solidFill>
              <a:latin typeface="Times New Roman"/>
              <a:ea typeface="Times New Roman"/>
              <a:cs typeface="Times New Roman"/>
              <a:sym typeface="Times New Roman"/>
            </a:endParaRPr>
          </a:p>
        </p:txBody>
      </p:sp>
      <p:sp>
        <p:nvSpPr>
          <p:cNvPr id="493" name="Google Shape;493;p43"/>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0" lvl="8" marL="2828925"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p:txBody>
      </p:sp>
      <p:sp>
        <p:nvSpPr>
          <p:cNvPr id="494" name="Google Shape;494;p43"/>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495" name="Google Shape;495;p43"/>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496" name="Google Shape;496;p43"/>
          <p:cNvPicPr preferRelativeResize="0"/>
          <p:nvPr/>
        </p:nvPicPr>
        <p:blipFill rotWithShape="1">
          <a:blip r:embed="rId3">
            <a:alphaModFix/>
          </a:blip>
          <a:srcRect b="0" l="0" r="0" t="0"/>
          <a:stretch/>
        </p:blipFill>
        <p:spPr>
          <a:xfrm>
            <a:off x="6760049" y="2811913"/>
            <a:ext cx="1462163" cy="719174"/>
          </a:xfrm>
          <a:prstGeom prst="rect">
            <a:avLst/>
          </a:prstGeom>
          <a:noFill/>
          <a:ln>
            <a:noFill/>
          </a:ln>
        </p:spPr>
      </p:pic>
      <p:sp>
        <p:nvSpPr>
          <p:cNvPr id="497" name="Google Shape;497;p43"/>
          <p:cNvSpPr txBox="1"/>
          <p:nvPr/>
        </p:nvSpPr>
        <p:spPr>
          <a:xfrm>
            <a:off x="6828448" y="1983223"/>
            <a:ext cx="1325366" cy="34621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Output</a:t>
            </a:r>
            <a:endParaRPr b="0" i="0" sz="1050" u="none" cap="none" strike="noStrike">
              <a:solidFill>
                <a:srgbClr val="000000"/>
              </a:solidFill>
              <a:latin typeface="Arial"/>
              <a:ea typeface="Arial"/>
              <a:cs typeface="Arial"/>
              <a:sym typeface="Arial"/>
            </a:endParaRPr>
          </a:p>
        </p:txBody>
      </p:sp>
      <p:sp>
        <p:nvSpPr>
          <p:cNvPr id="498" name="Google Shape;498;p43"/>
          <p:cNvSpPr txBox="1"/>
          <p:nvPr/>
        </p:nvSpPr>
        <p:spPr>
          <a:xfrm>
            <a:off x="1323216" y="1677287"/>
            <a:ext cx="4570821" cy="3947204"/>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//example of an abstract class that has abstract and non-abstract methods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abstract class bike{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bike()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System.out.println("bike is created");}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abstarct void run();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void changegear()</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{System.out.println("gear changed");}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//creating child class which inherits abstarct class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honda extends bike{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void run()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{System.out.println("running safely");}</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//creating test class which calls abstract and non abstract methods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testabstract{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public static void main(String args[]){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bike obj=new honda();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obj.run();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obj.changegear();</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4"/>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Arial"/>
                <a:ea typeface="Arial"/>
                <a:cs typeface="Arial"/>
                <a:sym typeface="Arial"/>
              </a:rPr>
              <a:t>Accesses Constructor of Abstract Classes</a:t>
            </a:r>
            <a:br>
              <a:rPr b="1" lang="en-US" sz="2700">
                <a:solidFill>
                  <a:srgbClr val="76210D"/>
                </a:solidFill>
                <a:latin typeface="Arial"/>
                <a:ea typeface="Arial"/>
                <a:cs typeface="Arial"/>
                <a:sym typeface="Arial"/>
              </a:rPr>
            </a:br>
            <a:br>
              <a:rPr lang="en-US" sz="2325">
                <a:solidFill>
                  <a:srgbClr val="610B38"/>
                </a:solidFill>
                <a:latin typeface="Arial"/>
                <a:ea typeface="Arial"/>
                <a:cs typeface="Arial"/>
                <a:sym typeface="Arial"/>
              </a:rPr>
            </a:b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br>
              <a:rPr lang="en-US" sz="2700"/>
            </a:br>
            <a:br>
              <a:rPr lang="en-US" sz="2700"/>
            </a:br>
            <a:endParaRPr sz="2700">
              <a:solidFill>
                <a:srgbClr val="76210D"/>
              </a:solidFill>
              <a:latin typeface="Times New Roman"/>
              <a:ea typeface="Times New Roman"/>
              <a:cs typeface="Times New Roman"/>
              <a:sym typeface="Times New Roman"/>
            </a:endParaRPr>
          </a:p>
        </p:txBody>
      </p:sp>
      <p:sp>
        <p:nvSpPr>
          <p:cNvPr id="504" name="Google Shape;504;p44"/>
          <p:cNvSpPr txBox="1"/>
          <p:nvPr>
            <p:ph idx="1" type="body"/>
          </p:nvPr>
        </p:nvSpPr>
        <p:spPr>
          <a:xfrm rot="10800000">
            <a:off x="7780622" y="5417588"/>
            <a:ext cx="906181" cy="34289"/>
          </a:xfrm>
          <a:prstGeom prst="rect">
            <a:avLst/>
          </a:prstGeom>
          <a:noFill/>
          <a:ln>
            <a:noFill/>
          </a:ln>
        </p:spPr>
        <p:txBody>
          <a:bodyPr anchorCtr="0" anchor="t" bIns="34275" lIns="68550" spcFirstLastPara="1" rIns="68550" wrap="square" tIns="34275">
            <a:normAutofit fontScale="25000" lnSpcReduction="20000"/>
          </a:bodyPr>
          <a:lstStyle/>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a:p>
            <a:pPr indent="0" lvl="8" marL="2828925" rtl="0" algn="l">
              <a:lnSpc>
                <a:spcPct val="100000"/>
              </a:lnSpc>
              <a:spcBef>
                <a:spcPts val="270"/>
              </a:spcBef>
              <a:spcAft>
                <a:spcPts val="0"/>
              </a:spcAft>
              <a:buSzPct val="257142"/>
              <a:buNone/>
            </a:pPr>
            <a:r>
              <a:t/>
            </a:r>
            <a:endParaRPr sz="2100">
              <a:latin typeface="Times New Roman"/>
              <a:ea typeface="Times New Roman"/>
              <a:cs typeface="Times New Roman"/>
              <a:sym typeface="Times New Roman"/>
            </a:endParaRPr>
          </a:p>
        </p:txBody>
      </p:sp>
      <p:sp>
        <p:nvSpPr>
          <p:cNvPr id="505" name="Google Shape;505;p44"/>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06" name="Google Shape;506;p44"/>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507" name="Google Shape;507;p44"/>
          <p:cNvSpPr/>
          <p:nvPr/>
        </p:nvSpPr>
        <p:spPr>
          <a:xfrm flipH="1">
            <a:off x="1040258" y="1964869"/>
            <a:ext cx="6195317" cy="553998"/>
          </a:xfrm>
          <a:prstGeom prst="rect">
            <a:avLst/>
          </a:prstGeom>
          <a:solidFill>
            <a:srgbClr val="F9FAFC"/>
          </a:solidFill>
          <a:ln>
            <a:noFill/>
          </a:ln>
        </p:spPr>
        <p:txBody>
          <a:bodyPr anchorCtr="0" anchor="ctr" bIns="0" lIns="9500" spcFirstLastPara="1" rIns="9500" wrap="square" tIns="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To access the constructor of an abstract class from the subclass using the </a:t>
            </a:r>
            <a:r>
              <a:rPr b="1" i="0" lang="en-US" sz="1800" u="none" cap="none" strike="noStrike">
                <a:solidFill>
                  <a:schemeClr val="dk1"/>
                </a:solidFill>
                <a:latin typeface="Oi"/>
                <a:ea typeface="Oi"/>
                <a:cs typeface="Oi"/>
                <a:sym typeface="Oi"/>
              </a:rPr>
              <a:t>super</a:t>
            </a: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keyword </a:t>
            </a:r>
            <a:endParaRPr b="0" i="0" sz="1800" u="none" cap="none" strike="noStrike">
              <a:solidFill>
                <a:schemeClr val="dk1"/>
              </a:solidFill>
              <a:latin typeface="Arial"/>
              <a:ea typeface="Arial"/>
              <a:cs typeface="Arial"/>
              <a:sym typeface="Arial"/>
            </a:endParaRPr>
          </a:p>
        </p:txBody>
      </p:sp>
      <p:sp>
        <p:nvSpPr>
          <p:cNvPr id="508" name="Google Shape;508;p44"/>
          <p:cNvSpPr txBox="1"/>
          <p:nvPr/>
        </p:nvSpPr>
        <p:spPr>
          <a:xfrm>
            <a:off x="1267933" y="2484578"/>
            <a:ext cx="4537445" cy="327779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abstract class Animal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Animal()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Dog extends Animal </a:t>
            </a:r>
            <a:r>
              <a:rPr b="0" i="0" lang="en-US" sz="150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Dog()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super();</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7"/>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Why And When To Use Abstract Classes and Methods?</a:t>
            </a:r>
            <a:br>
              <a:rPr b="1" lang="en-US" sz="2325">
                <a:solidFill>
                  <a:srgbClr val="76210D"/>
                </a:solidFill>
                <a:latin typeface="Quattrocento Sans"/>
                <a:ea typeface="Quattrocento Sans"/>
                <a:cs typeface="Quattrocento Sans"/>
                <a:sym typeface="Quattrocento Sans"/>
              </a:rPr>
            </a:br>
            <a:br>
              <a:rPr b="1" lang="en-US" sz="2700">
                <a:solidFill>
                  <a:srgbClr val="76210D"/>
                </a:solidFill>
                <a:latin typeface="Times New Roman"/>
                <a:ea typeface="Times New Roman"/>
                <a:cs typeface="Times New Roman"/>
                <a:sym typeface="Times New Roman"/>
              </a:rPr>
            </a:b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14" name="Google Shape;514;p47"/>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257175" lvl="0" marL="342900" rtl="0" algn="l">
              <a:lnSpc>
                <a:spcPct val="100000"/>
              </a:lnSpc>
              <a:spcBef>
                <a:spcPts val="270"/>
              </a:spcBef>
              <a:spcAft>
                <a:spcPts val="0"/>
              </a:spcAft>
              <a:buSzPts val="1800"/>
              <a:buChar char="•"/>
            </a:pPr>
            <a:r>
              <a:rPr b="0" i="0" lang="en-US">
                <a:solidFill>
                  <a:srgbClr val="000000"/>
                </a:solidFill>
                <a:latin typeface="Verdana"/>
                <a:ea typeface="Verdana"/>
                <a:cs typeface="Verdana"/>
                <a:sym typeface="Verdana"/>
              </a:rPr>
              <a:t>To achieve security - hide certain details and only show the important details of an object.</a:t>
            </a:r>
            <a:endParaRPr>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8" marL="3086100" rtl="0" algn="l">
              <a:lnSpc>
                <a:spcPct val="100000"/>
              </a:lnSpc>
              <a:spcBef>
                <a:spcPts val="270"/>
              </a:spcBef>
              <a:spcAft>
                <a:spcPts val="0"/>
              </a:spcAft>
              <a:buSzPts val="1800"/>
              <a:buNone/>
            </a:pPr>
            <a:r>
              <a:t/>
            </a:r>
            <a:endParaRPr sz="1425">
              <a:latin typeface="Times New Roman"/>
              <a:ea typeface="Times New Roman"/>
              <a:cs typeface="Times New Roman"/>
              <a:sym typeface="Times New Roman"/>
            </a:endParaRPr>
          </a:p>
        </p:txBody>
      </p:sp>
      <p:sp>
        <p:nvSpPr>
          <p:cNvPr id="515" name="Google Shape;515;p47"/>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16" name="Google Shape;516;p47"/>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2"/>
          <p:cNvSpPr txBox="1"/>
          <p:nvPr>
            <p:ph type="title"/>
          </p:nvPr>
        </p:nvSpPr>
        <p:spPr>
          <a:xfrm>
            <a:off x="457203" y="1063229"/>
            <a:ext cx="8229601" cy="85725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3000">
                <a:solidFill>
                  <a:srgbClr val="76210D"/>
                </a:solidFill>
                <a:latin typeface="Arial"/>
                <a:ea typeface="Arial"/>
                <a:cs typeface="Arial"/>
                <a:sym typeface="Arial"/>
              </a:rPr>
              <a:t>Key Points to Remember</a:t>
            </a:r>
            <a:br>
              <a:rPr b="1" lang="en-US" sz="1200">
                <a:solidFill>
                  <a:srgbClr val="25265E"/>
                </a:solidFill>
                <a:latin typeface="Arial"/>
                <a:ea typeface="Arial"/>
                <a:cs typeface="Arial"/>
                <a:sym typeface="Arial"/>
              </a:rPr>
            </a:b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22" name="Google Shape;522;p52"/>
          <p:cNvSpPr txBox="1"/>
          <p:nvPr>
            <p:ph idx="1" type="body"/>
          </p:nvPr>
        </p:nvSpPr>
        <p:spPr>
          <a:xfrm>
            <a:off x="457204" y="1920479"/>
            <a:ext cx="8229599" cy="3531398"/>
          </a:xfrm>
          <a:prstGeom prst="rect">
            <a:avLst/>
          </a:prstGeom>
          <a:noFill/>
          <a:ln>
            <a:noFill/>
          </a:ln>
        </p:spPr>
        <p:txBody>
          <a:bodyPr anchorCtr="0" anchor="t" bIns="34275" lIns="68550" spcFirstLastPara="1" rIns="68550" wrap="square" tIns="34275">
            <a:normAutofit fontScale="92500" lnSpcReduction="20000"/>
          </a:bodyPr>
          <a:lstStyle/>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We use the abstract keyword to create abstract classes and methods.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An abstract method doesn't have any implementation (method body).</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A class containing abstract methods should also be abstract.</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We cannot create objects of an abstract class.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To implement features of an abstract class, we inherit subclasses from it and create objects of the subclass.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A subclass must override all abstract methods of an abstract class. However, if the subclass is declared abstract, it's not mandatory to override abstract methods.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We can access the static attributes and methods of an abstract class using the reference of the abstract class. </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        For example,</a:t>
            </a:r>
            <a:r>
              <a:rPr lang="en-US" sz="1425">
                <a:latin typeface="Times New Roman"/>
                <a:ea typeface="Times New Roman"/>
                <a:cs typeface="Times New Roman"/>
                <a:sym typeface="Times New Roman"/>
              </a:rPr>
              <a:t>                </a:t>
            </a:r>
            <a:r>
              <a:rPr lang="en-US" sz="1950">
                <a:latin typeface="Times New Roman"/>
                <a:ea typeface="Times New Roman"/>
                <a:cs typeface="Times New Roman"/>
                <a:sym typeface="Times New Roman"/>
              </a:rPr>
              <a:t>Animal.staticMethod();</a:t>
            </a:r>
            <a:endParaRPr/>
          </a:p>
          <a:p>
            <a:pPr indent="-257207" lvl="8" marL="3086100" rtl="0" algn="l">
              <a:lnSpc>
                <a:spcPct val="100000"/>
              </a:lnSpc>
              <a:spcBef>
                <a:spcPts val="270"/>
              </a:spcBef>
              <a:spcAft>
                <a:spcPts val="0"/>
              </a:spcAft>
              <a:buSzPct val="102417"/>
              <a:buChar char="•"/>
            </a:pPr>
            <a:r>
              <a:rPr lang="en-US" sz="1425">
                <a:latin typeface="Times New Roman"/>
                <a:ea typeface="Times New Roman"/>
                <a:cs typeface="Times New Roman"/>
                <a:sym typeface="Times New Roman"/>
              </a:rPr>
              <a:t>   </a:t>
            </a:r>
            <a:endParaRPr/>
          </a:p>
        </p:txBody>
      </p:sp>
      <p:sp>
        <p:nvSpPr>
          <p:cNvPr id="523" name="Google Shape;523;p52"/>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24" name="Google Shape;524;p52"/>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3"/>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Interfaces </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30" name="Google Shape;530;p53"/>
          <p:cNvSpPr txBox="1"/>
          <p:nvPr>
            <p:ph idx="1" type="body"/>
          </p:nvPr>
        </p:nvSpPr>
        <p:spPr>
          <a:xfrm>
            <a:off x="457204" y="1806206"/>
            <a:ext cx="8482121" cy="3645671"/>
          </a:xfrm>
          <a:prstGeom prst="rect">
            <a:avLst/>
          </a:prstGeom>
          <a:noFill/>
          <a:ln>
            <a:noFill/>
          </a:ln>
        </p:spPr>
        <p:txBody>
          <a:bodyPr anchorCtr="0" anchor="t" bIns="34275" lIns="68550" spcFirstLastPara="1" rIns="68550" wrap="square" tIns="34275">
            <a:normAutofit/>
          </a:bodyPr>
          <a:lstStyle/>
          <a:p>
            <a:pPr indent="0" lvl="0" marL="85725"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257175" lvl="0" marL="342900" rtl="0" algn="l">
              <a:lnSpc>
                <a:spcPct val="100000"/>
              </a:lnSpc>
              <a:spcBef>
                <a:spcPts val="270"/>
              </a:spcBef>
              <a:spcAft>
                <a:spcPts val="0"/>
              </a:spcAft>
              <a:buSzPts val="1800"/>
              <a:buChar char="•"/>
            </a:pPr>
            <a:r>
              <a:rPr lang="en-US" sz="2100">
                <a:latin typeface="Times New Roman"/>
                <a:ea typeface="Times New Roman"/>
                <a:cs typeface="Times New Roman"/>
                <a:sym typeface="Times New Roman"/>
              </a:rPr>
              <a:t>An interface is a completely "abstract class" that is used to group related methods with empty bodies</a:t>
            </a:r>
            <a:endParaRPr/>
          </a:p>
          <a:p>
            <a:pPr indent="-257175" lvl="0" marL="342900" rtl="0" algn="l">
              <a:lnSpc>
                <a:spcPct val="100000"/>
              </a:lnSpc>
              <a:spcBef>
                <a:spcPts val="270"/>
              </a:spcBef>
              <a:spcAft>
                <a:spcPts val="0"/>
              </a:spcAft>
              <a:buSzPts val="1800"/>
              <a:buChar char="•"/>
            </a:pPr>
            <a:r>
              <a:rPr lang="en-US" sz="2100">
                <a:latin typeface="Times New Roman"/>
                <a:ea typeface="Times New Roman"/>
                <a:cs typeface="Times New Roman"/>
                <a:sym typeface="Times New Roman"/>
              </a:rPr>
              <a:t>To access the interface methods, the interface must be "</a:t>
            </a:r>
            <a:r>
              <a:rPr b="1" lang="en-US" sz="2100">
                <a:latin typeface="Times New Roman"/>
                <a:ea typeface="Times New Roman"/>
                <a:cs typeface="Times New Roman"/>
                <a:sym typeface="Times New Roman"/>
              </a:rPr>
              <a:t>implemented"  </a:t>
            </a:r>
            <a:r>
              <a:rPr lang="en-US" sz="2100">
                <a:latin typeface="Times New Roman"/>
                <a:ea typeface="Times New Roman"/>
                <a:cs typeface="Times New Roman"/>
                <a:sym typeface="Times New Roman"/>
              </a:rPr>
              <a:t>by another class with the implements keyword (instead of extends)</a:t>
            </a:r>
            <a:endParaRPr sz="1800">
              <a:latin typeface="Times New Roman"/>
              <a:ea typeface="Times New Roman"/>
              <a:cs typeface="Times New Roman"/>
              <a:sym typeface="Times New Roman"/>
            </a:endParaRPr>
          </a:p>
          <a:p>
            <a:pPr indent="0" lvl="8" marL="0" rtl="0" algn="l">
              <a:lnSpc>
                <a:spcPct val="100000"/>
              </a:lnSpc>
              <a:spcBef>
                <a:spcPts val="270"/>
              </a:spcBef>
              <a:spcAft>
                <a:spcPts val="0"/>
              </a:spcAft>
              <a:buSzPts val="1800"/>
              <a:buNone/>
            </a:pPr>
            <a:r>
              <a:rPr lang="en-US" sz="1800">
                <a:latin typeface="Times New Roman"/>
                <a:ea typeface="Times New Roman"/>
                <a:cs typeface="Times New Roman"/>
                <a:sym typeface="Times New Roman"/>
              </a:rPr>
              <a:t>interface Animal {</a:t>
            </a:r>
            <a:endParaRPr/>
          </a:p>
          <a:p>
            <a:pPr indent="342900" lvl="8" marL="0" rtl="0" algn="l">
              <a:lnSpc>
                <a:spcPct val="100000"/>
              </a:lnSpc>
              <a:spcBef>
                <a:spcPts val="270"/>
              </a:spcBef>
              <a:spcAft>
                <a:spcPts val="0"/>
              </a:spcAft>
              <a:buSzPts val="1800"/>
              <a:buNone/>
            </a:pPr>
            <a:r>
              <a:rPr lang="en-US" sz="1800">
                <a:latin typeface="Times New Roman"/>
                <a:ea typeface="Times New Roman"/>
                <a:cs typeface="Times New Roman"/>
                <a:sym typeface="Times New Roman"/>
              </a:rPr>
              <a:t> public void animalSound(); // interface method (does not have a body)</a:t>
            </a:r>
            <a:endParaRPr/>
          </a:p>
          <a:p>
            <a:pPr indent="342900" lvl="8" marL="0" rtl="0" algn="l">
              <a:lnSpc>
                <a:spcPct val="100000"/>
              </a:lnSpc>
              <a:spcBef>
                <a:spcPts val="270"/>
              </a:spcBef>
              <a:spcAft>
                <a:spcPts val="0"/>
              </a:spcAft>
              <a:buSzPts val="1800"/>
              <a:buNone/>
            </a:pPr>
            <a:r>
              <a:rPr lang="en-US" sz="1800">
                <a:latin typeface="Times New Roman"/>
                <a:ea typeface="Times New Roman"/>
                <a:cs typeface="Times New Roman"/>
                <a:sym typeface="Times New Roman"/>
              </a:rPr>
              <a:t>public void run(); // interface method (does not have a body)</a:t>
            </a:r>
            <a:endParaRPr/>
          </a:p>
          <a:p>
            <a:pPr indent="342900" lvl="8" marL="1371600" rtl="0" algn="l">
              <a:lnSpc>
                <a:spcPct val="100000"/>
              </a:lnSpc>
              <a:spcBef>
                <a:spcPts val="270"/>
              </a:spcBef>
              <a:spcAft>
                <a:spcPts val="0"/>
              </a:spcAft>
              <a:buSzPts val="1800"/>
              <a:buNone/>
            </a:pP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p:txBody>
      </p:sp>
      <p:sp>
        <p:nvSpPr>
          <p:cNvPr id="531" name="Google Shape;531;p53"/>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32" name="Google Shape;532;p53"/>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4"/>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Interfaces </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38" name="Google Shape;538;p54"/>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8" marL="3086100" rtl="0" algn="l">
              <a:lnSpc>
                <a:spcPct val="100000"/>
              </a:lnSpc>
              <a:spcBef>
                <a:spcPts val="270"/>
              </a:spcBef>
              <a:spcAft>
                <a:spcPts val="0"/>
              </a:spcAft>
              <a:buSzPts val="1800"/>
              <a:buNone/>
            </a:pPr>
            <a:r>
              <a:t/>
            </a:r>
            <a:endParaRPr sz="1425">
              <a:latin typeface="Times New Roman"/>
              <a:ea typeface="Times New Roman"/>
              <a:cs typeface="Times New Roman"/>
              <a:sym typeface="Times New Roman"/>
            </a:endParaRPr>
          </a:p>
        </p:txBody>
      </p:sp>
      <p:sp>
        <p:nvSpPr>
          <p:cNvPr id="539" name="Google Shape;539;p54"/>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40" name="Google Shape;540;p54"/>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541" name="Google Shape;541;p54"/>
          <p:cNvPicPr preferRelativeResize="0"/>
          <p:nvPr/>
        </p:nvPicPr>
        <p:blipFill rotWithShape="1">
          <a:blip r:embed="rId3">
            <a:alphaModFix/>
          </a:blip>
          <a:srcRect b="0" l="0" r="0" t="0"/>
          <a:stretch/>
        </p:blipFill>
        <p:spPr>
          <a:xfrm>
            <a:off x="5262525" y="4001094"/>
            <a:ext cx="2353045" cy="707801"/>
          </a:xfrm>
          <a:prstGeom prst="rect">
            <a:avLst/>
          </a:prstGeom>
          <a:noFill/>
          <a:ln>
            <a:noFill/>
          </a:ln>
        </p:spPr>
      </p:pic>
      <p:sp>
        <p:nvSpPr>
          <p:cNvPr id="542" name="Google Shape;542;p54"/>
          <p:cNvSpPr txBox="1"/>
          <p:nvPr/>
        </p:nvSpPr>
        <p:spPr>
          <a:xfrm>
            <a:off x="558210" y="1909874"/>
            <a:ext cx="4250366" cy="3808705"/>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interface Animal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public void animalSound(); // interface method (does not have a body)</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public void sleep(); // interface method (does not have a body)</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Pig "implements" the Animal interface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class Pig implements Animal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public void animalSound()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 The body of animalSound() is provided here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System.out.println("The pig says: wee wee");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public void sleep()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 The body of sleep() is provided here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System.out.println("Zzz");</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
        <p:nvSpPr>
          <p:cNvPr id="543" name="Google Shape;543;p54"/>
          <p:cNvSpPr txBox="1"/>
          <p:nvPr/>
        </p:nvSpPr>
        <p:spPr>
          <a:xfrm>
            <a:off x="5105845" y="2067089"/>
            <a:ext cx="2894714" cy="1938962"/>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Pig myPig = new Pig();  // Create a Pig object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myPig.animalSound();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myPig.sleep();</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b="1" lang="en-US"/>
              <a:t>Inheritance in Java</a:t>
            </a:r>
            <a:endParaRPr/>
          </a:p>
        </p:txBody>
      </p:sp>
      <p:sp>
        <p:nvSpPr>
          <p:cNvPr id="145" name="Google Shape;145;p10"/>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Clr>
                <a:schemeClr val="dk1"/>
              </a:buClr>
              <a:buSzPts val="1800"/>
              <a:buNone/>
            </a:pPr>
            <a:r>
              <a:rPr b="1" lang="en-US"/>
              <a:t>The following diagram provides a view about inheritance:</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146" name="Google Shape;146;p10"/>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47" name="Google Shape;147;p10"/>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id="148" name="Google Shape;148;p10"/>
          <p:cNvPicPr preferRelativeResize="0"/>
          <p:nvPr/>
        </p:nvPicPr>
        <p:blipFill rotWithShape="1">
          <a:blip r:embed="rId3">
            <a:alphaModFix/>
          </a:blip>
          <a:srcRect b="0" l="0" r="0" t="0"/>
          <a:stretch/>
        </p:blipFill>
        <p:spPr>
          <a:xfrm>
            <a:off x="2352677" y="2257425"/>
            <a:ext cx="4200525" cy="2971800"/>
          </a:xfrm>
          <a:prstGeom prst="rect">
            <a:avLst/>
          </a:prstGeom>
          <a:noFill/>
          <a:ln>
            <a:noFill/>
          </a:ln>
        </p:spPr>
      </p:pic>
      <p:sp>
        <p:nvSpPr>
          <p:cNvPr id="149" name="Google Shape;149;p10"/>
          <p:cNvSpPr/>
          <p:nvPr/>
        </p:nvSpPr>
        <p:spPr>
          <a:xfrm>
            <a:off x="871538" y="5387505"/>
            <a:ext cx="73009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Open Sans"/>
                <a:ea typeface="Open Sans"/>
                <a:cs typeface="Open Sans"/>
                <a:sym typeface="Open Sans"/>
              </a:rPr>
              <a:t>In the above diagram data members and methods are represented in broken line are inherited from faculty class and they are visible in student class logically.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Interfaces(examples )</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49" name="Google Shape;549;p55"/>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Autofit/>
          </a:bodyPr>
          <a:lstStyle/>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interface Polygon {</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  void getArea(int length, int breadth);</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ts val="1800"/>
              <a:buNone/>
            </a:pPr>
            <a:r>
              <a:t/>
            </a:r>
            <a:endParaRPr sz="1500">
              <a:latin typeface="Times New Roman"/>
              <a:ea typeface="Times New Roman"/>
              <a:cs typeface="Times New Roman"/>
              <a:sym typeface="Times New Roman"/>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 implement the Polygon interface</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class Rectangle implements Polygon {</a:t>
            </a:r>
            <a:endParaRPr/>
          </a:p>
          <a:p>
            <a:pPr indent="0" lvl="0" marL="85725" rtl="0" algn="l">
              <a:lnSpc>
                <a:spcPct val="100000"/>
              </a:lnSpc>
              <a:spcBef>
                <a:spcPts val="270"/>
              </a:spcBef>
              <a:spcAft>
                <a:spcPts val="0"/>
              </a:spcAft>
              <a:buSzPts val="1800"/>
              <a:buNone/>
            </a:pPr>
            <a:r>
              <a:t/>
            </a:r>
            <a:endParaRPr sz="1500">
              <a:latin typeface="Times New Roman"/>
              <a:ea typeface="Times New Roman"/>
              <a:cs typeface="Times New Roman"/>
              <a:sym typeface="Times New Roman"/>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  // implementation of abstract method</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  public void getArea(int length, int breadth) {</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    System.out.println("The area of the rectangle is " + (length * breadth));</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800"/>
              <a:buNone/>
            </a:pPr>
            <a:r>
              <a:rPr lang="en-US" sz="15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ts val="1800"/>
              <a:buNone/>
            </a:pPr>
            <a:r>
              <a:t/>
            </a:r>
            <a:endParaRPr sz="1500">
              <a:latin typeface="Times New Roman"/>
              <a:ea typeface="Times New Roman"/>
              <a:cs typeface="Times New Roman"/>
              <a:sym typeface="Times New Roman"/>
            </a:endParaRPr>
          </a:p>
        </p:txBody>
      </p:sp>
      <p:sp>
        <p:nvSpPr>
          <p:cNvPr id="550" name="Google Shape;550;p55"/>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51" name="Google Shape;551;p55"/>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552" name="Google Shape;552;p55"/>
          <p:cNvPicPr preferRelativeResize="0"/>
          <p:nvPr/>
        </p:nvPicPr>
        <p:blipFill rotWithShape="1">
          <a:blip r:embed="rId3">
            <a:alphaModFix/>
          </a:blip>
          <a:srcRect b="0" l="0" r="0" t="0"/>
          <a:stretch/>
        </p:blipFill>
        <p:spPr>
          <a:xfrm>
            <a:off x="5208511" y="4745657"/>
            <a:ext cx="2921902" cy="513473"/>
          </a:xfrm>
          <a:prstGeom prst="rect">
            <a:avLst/>
          </a:prstGeom>
          <a:noFill/>
          <a:ln>
            <a:noFill/>
          </a:ln>
        </p:spPr>
      </p:pic>
      <p:sp>
        <p:nvSpPr>
          <p:cNvPr id="553" name="Google Shape;553;p55"/>
          <p:cNvSpPr txBox="1"/>
          <p:nvPr/>
        </p:nvSpPr>
        <p:spPr>
          <a:xfrm>
            <a:off x="4808575" y="2515930"/>
            <a:ext cx="3321838" cy="1454214"/>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Rectangle r1 = new Rectangle();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r1.getArea(5, 6);</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6"/>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Interfaces(examples )</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59" name="Google Shape;559;p56"/>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p:txBody>
      </p:sp>
      <p:sp>
        <p:nvSpPr>
          <p:cNvPr id="560" name="Google Shape;560;p56"/>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61" name="Google Shape;561;p56"/>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562" name="Google Shape;562;p56"/>
          <p:cNvPicPr preferRelativeResize="0"/>
          <p:nvPr/>
        </p:nvPicPr>
        <p:blipFill rotWithShape="1">
          <a:blip r:embed="rId3">
            <a:alphaModFix/>
          </a:blip>
          <a:srcRect b="0" l="0" r="0" t="0"/>
          <a:stretch/>
        </p:blipFill>
        <p:spPr>
          <a:xfrm>
            <a:off x="5884849" y="4963132"/>
            <a:ext cx="1819369" cy="339020"/>
          </a:xfrm>
          <a:prstGeom prst="rect">
            <a:avLst/>
          </a:prstGeom>
          <a:noFill/>
          <a:ln>
            <a:noFill/>
          </a:ln>
        </p:spPr>
      </p:pic>
      <p:sp>
        <p:nvSpPr>
          <p:cNvPr id="563" name="Google Shape;563;p56"/>
          <p:cNvSpPr txBox="1"/>
          <p:nvPr/>
        </p:nvSpPr>
        <p:spPr>
          <a:xfrm>
            <a:off x="952943" y="2424223"/>
            <a:ext cx="3456911" cy="330087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interface Language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void getName(String name);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class implements interface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class ProgrammingLanguage implements Language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 implementation of abstract method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public void getName(String name)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System.out.println("Programming Language: " + name);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a:t>
            </a:r>
            <a:endParaRPr b="0" i="0" sz="1050" u="none" cap="none" strike="noStrike">
              <a:solidFill>
                <a:srgbClr val="000000"/>
              </a:solidFill>
              <a:latin typeface="Arial"/>
              <a:ea typeface="Arial"/>
              <a:cs typeface="Arial"/>
              <a:sym typeface="Arial"/>
            </a:endParaRPr>
          </a:p>
        </p:txBody>
      </p:sp>
      <p:sp>
        <p:nvSpPr>
          <p:cNvPr id="564" name="Google Shape;564;p56"/>
          <p:cNvSpPr txBox="1"/>
          <p:nvPr/>
        </p:nvSpPr>
        <p:spPr>
          <a:xfrm>
            <a:off x="4734147" y="2615078"/>
            <a:ext cx="3456911" cy="1685046"/>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ProgrammingLanguage language = new ProgrammingLanguage();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language.getName("Java");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7"/>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Interfaces </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70" name="Google Shape;570;p57"/>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fontScale="92500" lnSpcReduction="10000"/>
          </a:bodyPr>
          <a:lstStyle/>
          <a:p>
            <a:pPr indent="-171450" lvl="0" marL="342900" rtl="0" algn="l">
              <a:lnSpc>
                <a:spcPct val="100000"/>
              </a:lnSpc>
              <a:spcBef>
                <a:spcPts val="270"/>
              </a:spcBef>
              <a:spcAft>
                <a:spcPts val="0"/>
              </a:spcAft>
              <a:buSzPct val="69498"/>
              <a:buNone/>
            </a:pPr>
            <a:r>
              <a:t/>
            </a:r>
            <a:endParaRPr sz="2100">
              <a:latin typeface="Times New Roman"/>
              <a:ea typeface="Times New Roman"/>
              <a:cs typeface="Times New Roman"/>
              <a:sym typeface="Times New Roman"/>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Like abstract classes, interfaces cannot be used to create objects (in the example above, it is not possible to create an "Animal" object in the MyMainClass)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Interface methods do not have a body - the body is provided by the "implement" class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On implementation of an interface, you must override all of its methods</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Interface methods are by default abstract and public</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Interface attributes are by default public, static and final</a:t>
            </a:r>
            <a:endParaRPr/>
          </a:p>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An interface cannot contain a constructor (as it cannot be used to create objects)</a:t>
            </a:r>
            <a:endParaRPr sz="2100">
              <a:latin typeface="Times New Roman"/>
              <a:ea typeface="Times New Roman"/>
              <a:cs typeface="Times New Roman"/>
              <a:sym typeface="Times New Roman"/>
            </a:endParaRPr>
          </a:p>
        </p:txBody>
      </p:sp>
      <p:sp>
        <p:nvSpPr>
          <p:cNvPr id="571" name="Google Shape;571;p57"/>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72" name="Google Shape;572;p57"/>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8"/>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Why And When To Use Interfaces? </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78" name="Google Shape;578;p58"/>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a:bodyPr>
          <a:lstStyle/>
          <a:p>
            <a:pPr indent="-257175" lvl="0" marL="342900" rtl="0" algn="l">
              <a:lnSpc>
                <a:spcPct val="100000"/>
              </a:lnSpc>
              <a:spcBef>
                <a:spcPts val="270"/>
              </a:spcBef>
              <a:spcAft>
                <a:spcPts val="0"/>
              </a:spcAft>
              <a:buSzPts val="1800"/>
              <a:buChar char="•"/>
            </a:pPr>
            <a:r>
              <a:rPr lang="en-US" sz="2100">
                <a:latin typeface="Times New Roman"/>
                <a:ea typeface="Times New Roman"/>
                <a:cs typeface="Times New Roman"/>
                <a:sym typeface="Times New Roman"/>
              </a:rPr>
              <a:t>To achieve security - hide certain details and only show the important details of an object (interface).</a:t>
            </a:r>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257175" lvl="0" marL="342900" rtl="0" algn="l">
              <a:lnSpc>
                <a:spcPct val="100000"/>
              </a:lnSpc>
              <a:spcBef>
                <a:spcPts val="270"/>
              </a:spcBef>
              <a:spcAft>
                <a:spcPts val="0"/>
              </a:spcAft>
              <a:buSzPts val="1800"/>
              <a:buChar char="•"/>
            </a:pPr>
            <a:r>
              <a:rPr lang="en-US" sz="2100">
                <a:latin typeface="Times New Roman"/>
                <a:ea typeface="Times New Roman"/>
                <a:cs typeface="Times New Roman"/>
                <a:sym typeface="Times New Roman"/>
              </a:rPr>
              <a:t>Java does not support "</a:t>
            </a:r>
            <a:r>
              <a:rPr b="1" lang="en-US" sz="2100">
                <a:latin typeface="Times New Roman"/>
                <a:ea typeface="Times New Roman"/>
                <a:cs typeface="Times New Roman"/>
                <a:sym typeface="Times New Roman"/>
              </a:rPr>
              <a:t>multiple inheritance</a:t>
            </a:r>
            <a:r>
              <a:rPr lang="en-US" sz="2100">
                <a:latin typeface="Times New Roman"/>
                <a:ea typeface="Times New Roman"/>
                <a:cs typeface="Times New Roman"/>
                <a:sym typeface="Times New Roman"/>
              </a:rPr>
              <a:t>" (a class can only inherit from one superclass). However, it can be achieved with interfaces, because the class can implement multiple interfaces.</a:t>
            </a:r>
            <a:endParaRPr sz="2100">
              <a:latin typeface="Times New Roman"/>
              <a:ea typeface="Times New Roman"/>
              <a:cs typeface="Times New Roman"/>
              <a:sym typeface="Times New Roman"/>
            </a:endParaRPr>
          </a:p>
        </p:txBody>
      </p:sp>
      <p:sp>
        <p:nvSpPr>
          <p:cNvPr id="579" name="Google Shape;579;p58"/>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80" name="Google Shape;580;p58"/>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0"/>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Multiple Interfaces</a:t>
            </a:r>
            <a:br>
              <a:rPr lang="en-US" sz="2700">
                <a:solidFill>
                  <a:srgbClr val="76210D"/>
                </a:solidFill>
                <a:latin typeface="Times New Roman"/>
                <a:ea typeface="Times New Roman"/>
                <a:cs typeface="Times New Roman"/>
                <a:sym typeface="Times New Roman"/>
              </a:rPr>
            </a:br>
            <a:endParaRPr sz="2700">
              <a:solidFill>
                <a:srgbClr val="76210D"/>
              </a:solidFill>
              <a:latin typeface="Times New Roman"/>
              <a:ea typeface="Times New Roman"/>
              <a:cs typeface="Times New Roman"/>
              <a:sym typeface="Times New Roman"/>
            </a:endParaRPr>
          </a:p>
        </p:txBody>
      </p:sp>
      <p:sp>
        <p:nvSpPr>
          <p:cNvPr id="586" name="Google Shape;586;p50"/>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fontScale="62500" lnSpcReduction="20000"/>
          </a:bodyPr>
          <a:lstStyle/>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interface FirstInterface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public void myMethod(); // interface method</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102856"/>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interface SecondInterface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public void myOtherMethod(); // interface method</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102856"/>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class DemoClass implements FirstInterface, SecondInterface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public void myMethod()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System.out.println("Some text..");</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public void myOtherMethod()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System.out.println("Some other text...");</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02856"/>
              <a:buNone/>
            </a:pPr>
            <a:r>
              <a:rPr lang="en-US" sz="2100">
                <a:latin typeface="Times New Roman"/>
                <a:ea typeface="Times New Roman"/>
                <a:cs typeface="Times New Roman"/>
                <a:sym typeface="Times New Roman"/>
              </a:rPr>
              <a:t>}</a:t>
            </a:r>
            <a:endParaRPr/>
          </a:p>
          <a:p>
            <a:pPr indent="-171450" lvl="0" marL="342900" rtl="0" algn="l">
              <a:lnSpc>
                <a:spcPct val="100000"/>
              </a:lnSpc>
              <a:spcBef>
                <a:spcPts val="270"/>
              </a:spcBef>
              <a:spcAft>
                <a:spcPts val="0"/>
              </a:spcAft>
              <a:buSzPct val="102856"/>
              <a:buNone/>
            </a:pPr>
            <a:r>
              <a:t/>
            </a:r>
            <a:endParaRPr sz="2100">
              <a:latin typeface="Times New Roman"/>
              <a:ea typeface="Times New Roman"/>
              <a:cs typeface="Times New Roman"/>
              <a:sym typeface="Times New Roman"/>
            </a:endParaRPr>
          </a:p>
        </p:txBody>
      </p:sp>
      <p:sp>
        <p:nvSpPr>
          <p:cNvPr id="587" name="Google Shape;587;p50"/>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88" name="Google Shape;588;p50"/>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589" name="Google Shape;589;p50"/>
          <p:cNvPicPr preferRelativeResize="0"/>
          <p:nvPr/>
        </p:nvPicPr>
        <p:blipFill rotWithShape="1">
          <a:blip r:embed="rId3">
            <a:alphaModFix/>
          </a:blip>
          <a:srcRect b="0" l="0" r="0" t="0"/>
          <a:stretch/>
        </p:blipFill>
        <p:spPr>
          <a:xfrm>
            <a:off x="5591346" y="4591439"/>
            <a:ext cx="1923713" cy="727364"/>
          </a:xfrm>
          <a:prstGeom prst="rect">
            <a:avLst/>
          </a:prstGeom>
          <a:noFill/>
          <a:ln>
            <a:noFill/>
          </a:ln>
        </p:spPr>
      </p:pic>
      <p:sp>
        <p:nvSpPr>
          <p:cNvPr id="590" name="Google Shape;590;p50"/>
          <p:cNvSpPr txBox="1"/>
          <p:nvPr/>
        </p:nvSpPr>
        <p:spPr>
          <a:xfrm>
            <a:off x="5190424" y="2120566"/>
            <a:ext cx="3208700" cy="1523464"/>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    DemoClass myObj = new DemoClass();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    myObj.myMethod();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    myObj.myOtherMethod();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350" u="none" cap="none" strike="noStrike">
                <a:solidFill>
                  <a:srgbClr val="000000"/>
                </a:solidFill>
                <a:latin typeface="Times New Roman"/>
                <a:ea typeface="Times New Roman"/>
                <a:cs typeface="Times New Roman"/>
                <a:sym typeface="Times New Roman"/>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1"/>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Implementing Multiple Interfaces</a:t>
            </a:r>
            <a:endParaRPr sz="2700">
              <a:solidFill>
                <a:srgbClr val="76210D"/>
              </a:solidFill>
              <a:latin typeface="Times New Roman"/>
              <a:ea typeface="Times New Roman"/>
              <a:cs typeface="Times New Roman"/>
              <a:sym typeface="Times New Roman"/>
            </a:endParaRPr>
          </a:p>
        </p:txBody>
      </p:sp>
      <p:sp>
        <p:nvSpPr>
          <p:cNvPr id="596" name="Google Shape;596;p51"/>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fontScale="85000" lnSpcReduction="20000"/>
          </a:bodyPr>
          <a:lstStyle/>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interface A {</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  // members of A</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75630"/>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interface B {</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  // members of B</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ct val="75630"/>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class C implements A, B {</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  // abstract members of A</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  // abstract members of B</a:t>
            </a:r>
            <a:endParaRPr/>
          </a:p>
          <a:p>
            <a:pPr indent="0" lvl="0" marL="85725" rtl="0" algn="l">
              <a:lnSpc>
                <a:spcPct val="100000"/>
              </a:lnSpc>
              <a:spcBef>
                <a:spcPts val="270"/>
              </a:spcBef>
              <a:spcAft>
                <a:spcPts val="0"/>
              </a:spcAft>
              <a:buSzPct val="75630"/>
              <a:buNone/>
            </a:pPr>
            <a:r>
              <a:rPr lang="en-US"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p:txBody>
      </p:sp>
      <p:sp>
        <p:nvSpPr>
          <p:cNvPr id="597" name="Google Shape;597;p51"/>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598" name="Google Shape;598;p51"/>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Extending an Interface</a:t>
            </a:r>
            <a:endParaRPr sz="2700">
              <a:solidFill>
                <a:srgbClr val="76210D"/>
              </a:solidFill>
              <a:latin typeface="Times New Roman"/>
              <a:ea typeface="Times New Roman"/>
              <a:cs typeface="Times New Roman"/>
              <a:sym typeface="Times New Roman"/>
            </a:endParaRPr>
          </a:p>
        </p:txBody>
      </p:sp>
      <p:sp>
        <p:nvSpPr>
          <p:cNvPr id="604" name="Google Shape;604;p49"/>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a:bodyPr>
          <a:lstStyle/>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interface Line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 members of Line interface</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extending interface</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interface Polygon extends Line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 members of Polygon interface</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 members of Line interface</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p:txBody>
      </p:sp>
      <p:sp>
        <p:nvSpPr>
          <p:cNvPr id="605" name="Google Shape;605;p49"/>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06" name="Google Shape;606;p49"/>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9"/>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Extending Multiple Interfaces</a:t>
            </a:r>
            <a:endParaRPr sz="2700">
              <a:solidFill>
                <a:srgbClr val="76210D"/>
              </a:solidFill>
              <a:latin typeface="Times New Roman"/>
              <a:ea typeface="Times New Roman"/>
              <a:cs typeface="Times New Roman"/>
              <a:sym typeface="Times New Roman"/>
            </a:endParaRPr>
          </a:p>
        </p:txBody>
      </p:sp>
      <p:sp>
        <p:nvSpPr>
          <p:cNvPr id="612" name="Google Shape;612;p59"/>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lnSpcReduction="10000"/>
          </a:bodyPr>
          <a:lstStyle/>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interface A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interface B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a:t>
            </a:r>
            <a:endParaRPr/>
          </a:p>
          <a:p>
            <a:pPr indent="0" lvl="0" marL="85725"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interface C extends A, B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a:t>
            </a:r>
            <a:endParaRPr/>
          </a:p>
        </p:txBody>
      </p:sp>
      <p:sp>
        <p:nvSpPr>
          <p:cNvPr id="613" name="Google Shape;613;p59"/>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14" name="Google Shape;614;p59"/>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0"/>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Interfaces</a:t>
            </a:r>
            <a:endParaRPr sz="2700">
              <a:solidFill>
                <a:srgbClr val="76210D"/>
              </a:solidFill>
              <a:latin typeface="Times New Roman"/>
              <a:ea typeface="Times New Roman"/>
              <a:cs typeface="Times New Roman"/>
              <a:sym typeface="Times New Roman"/>
            </a:endParaRPr>
          </a:p>
        </p:txBody>
      </p:sp>
      <p:sp>
        <p:nvSpPr>
          <p:cNvPr id="620" name="Google Shape;620;p60"/>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fontScale="92500" lnSpcReduction="10000"/>
          </a:bodyPr>
          <a:lstStyle/>
          <a:p>
            <a:pPr indent="-257197" lvl="0" marL="342900" rtl="0" algn="l">
              <a:lnSpc>
                <a:spcPct val="100000"/>
              </a:lnSpc>
              <a:spcBef>
                <a:spcPts val="270"/>
              </a:spcBef>
              <a:spcAft>
                <a:spcPts val="0"/>
              </a:spcAft>
              <a:buSzPct val="69498"/>
              <a:buChar char="•"/>
            </a:pPr>
            <a:r>
              <a:rPr lang="en-US" sz="2100">
                <a:latin typeface="Times New Roman"/>
                <a:ea typeface="Times New Roman"/>
                <a:cs typeface="Times New Roman"/>
                <a:sym typeface="Times New Roman"/>
              </a:rPr>
              <a:t>All the methods inside an interface are implicitly public and all fields are implicitly public static final</a:t>
            </a:r>
            <a:endParaRPr/>
          </a:p>
          <a:p>
            <a:pPr indent="-171450" lvl="0" marL="342900" rtl="0" algn="l">
              <a:lnSpc>
                <a:spcPct val="100000"/>
              </a:lnSpc>
              <a:spcBef>
                <a:spcPts val="270"/>
              </a:spcBef>
              <a:spcAft>
                <a:spcPts val="0"/>
              </a:spcAft>
              <a:buSzPct val="69498"/>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interface Language {</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 by default public static final</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String type = "programming language";</a:t>
            </a:r>
            <a:endParaRPr/>
          </a:p>
          <a:p>
            <a:pPr indent="0" lvl="0" marL="85725" rtl="0" algn="l">
              <a:lnSpc>
                <a:spcPct val="100000"/>
              </a:lnSpc>
              <a:spcBef>
                <a:spcPts val="270"/>
              </a:spcBef>
              <a:spcAft>
                <a:spcPts val="0"/>
              </a:spcAft>
              <a:buSzPct val="69498"/>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 by default public</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  void getName();</a:t>
            </a:r>
            <a:endParaRPr/>
          </a:p>
          <a:p>
            <a:pPr indent="0" lvl="0" marL="85725" rtl="0" algn="l">
              <a:lnSpc>
                <a:spcPct val="100000"/>
              </a:lnSpc>
              <a:spcBef>
                <a:spcPts val="270"/>
              </a:spcBef>
              <a:spcAft>
                <a:spcPts val="0"/>
              </a:spcAft>
              <a:buSzPct val="69498"/>
              <a:buNone/>
            </a:pPr>
            <a:r>
              <a:rPr lang="en-US"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p:txBody>
      </p:sp>
      <p:sp>
        <p:nvSpPr>
          <p:cNvPr id="621" name="Google Shape;621;p60"/>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22" name="Google Shape;622;p60"/>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1"/>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Default methods</a:t>
            </a:r>
            <a:endParaRPr sz="2700">
              <a:solidFill>
                <a:srgbClr val="76210D"/>
              </a:solidFill>
              <a:latin typeface="Times New Roman"/>
              <a:ea typeface="Times New Roman"/>
              <a:cs typeface="Times New Roman"/>
              <a:sym typeface="Times New Roman"/>
            </a:endParaRPr>
          </a:p>
        </p:txBody>
      </p:sp>
      <p:sp>
        <p:nvSpPr>
          <p:cNvPr id="628" name="Google Shape;628;p61"/>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a:bodyPr>
          <a:lstStyle/>
          <a:p>
            <a:pPr indent="-257175" lvl="0" marL="342900" rtl="0" algn="l">
              <a:lnSpc>
                <a:spcPct val="100000"/>
              </a:lnSpc>
              <a:spcBef>
                <a:spcPts val="270"/>
              </a:spcBef>
              <a:spcAft>
                <a:spcPts val="0"/>
              </a:spcAft>
              <a:buSzPts val="1800"/>
              <a:buChar char="•"/>
            </a:pPr>
            <a:r>
              <a:rPr lang="en-US" sz="2100">
                <a:latin typeface="Times New Roman"/>
                <a:ea typeface="Times New Roman"/>
                <a:cs typeface="Times New Roman"/>
                <a:sym typeface="Times New Roman"/>
              </a:rPr>
              <a:t> add methods with implementation inside an interface. These methods are called default methods.</a:t>
            </a:r>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257175" lvl="0" marL="342900" rtl="0" algn="l">
              <a:lnSpc>
                <a:spcPct val="100000"/>
              </a:lnSpc>
              <a:spcBef>
                <a:spcPts val="270"/>
              </a:spcBef>
              <a:spcAft>
                <a:spcPts val="0"/>
              </a:spcAft>
              <a:buSzPts val="1800"/>
              <a:buChar char="•"/>
            </a:pPr>
            <a:r>
              <a:rPr lang="en-US" sz="2100">
                <a:latin typeface="Times New Roman"/>
                <a:ea typeface="Times New Roman"/>
                <a:cs typeface="Times New Roman"/>
                <a:sym typeface="Times New Roman"/>
              </a:rPr>
              <a:t>To declare default methods inside interfaces, we use the </a:t>
            </a:r>
            <a:r>
              <a:rPr b="1" i="1" lang="en-US" sz="2100">
                <a:latin typeface="Times New Roman"/>
                <a:ea typeface="Times New Roman"/>
                <a:cs typeface="Times New Roman"/>
                <a:sym typeface="Times New Roman"/>
              </a:rPr>
              <a:t>default </a:t>
            </a:r>
            <a:r>
              <a:rPr lang="en-US" sz="2100">
                <a:latin typeface="Times New Roman"/>
                <a:ea typeface="Times New Roman"/>
                <a:cs typeface="Times New Roman"/>
                <a:sym typeface="Times New Roman"/>
              </a:rPr>
              <a:t>keyword.</a:t>
            </a:r>
            <a:endParaRPr/>
          </a:p>
          <a:p>
            <a:pPr indent="0" lvl="0" marL="85725"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public default void getSides() {</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   // body of getSides()</a:t>
            </a:r>
            <a:endParaRPr/>
          </a:p>
          <a:p>
            <a:pPr indent="0" lvl="0" marL="85725" rtl="0" algn="l">
              <a:lnSpc>
                <a:spcPct val="100000"/>
              </a:lnSpc>
              <a:spcBef>
                <a:spcPts val="270"/>
              </a:spcBef>
              <a:spcAft>
                <a:spcPts val="0"/>
              </a:spcAft>
              <a:buSzPts val="1800"/>
              <a:buNone/>
            </a:pPr>
            <a:r>
              <a:rPr lang="en-US"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p:txBody>
      </p:sp>
      <p:sp>
        <p:nvSpPr>
          <p:cNvPr id="629" name="Google Shape;629;p61"/>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30" name="Google Shape;630;p61"/>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b="1" lang="en-US"/>
              <a:t>How to use inheritance in Java</a:t>
            </a:r>
            <a:endParaRPr/>
          </a:p>
        </p:txBody>
      </p:sp>
      <p:sp>
        <p:nvSpPr>
          <p:cNvPr id="155" name="Google Shape;155;p12"/>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SzPts val="1800"/>
              <a:buNone/>
            </a:pPr>
            <a:r>
              <a:rPr lang="en-US"/>
              <a:t>The keyword used for inheritance is extends. </a:t>
            </a:r>
            <a:endParaRPr/>
          </a:p>
          <a:p>
            <a:pPr indent="0" lvl="0" marL="2286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rPr lang="en-US"/>
              <a:t>Syntax : </a:t>
            </a:r>
            <a:endParaRPr/>
          </a:p>
          <a:p>
            <a:pPr indent="0" lvl="0" marL="2286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rPr lang="en-US"/>
              <a:t>class derived-class extends base-class  </a:t>
            </a:r>
            <a:endParaRPr/>
          </a:p>
          <a:p>
            <a:pPr indent="0" lvl="0" marL="114300" rtl="0" algn="l">
              <a:lnSpc>
                <a:spcPct val="100000"/>
              </a:lnSpc>
              <a:spcBef>
                <a:spcPts val="360"/>
              </a:spcBef>
              <a:spcAft>
                <a:spcPts val="0"/>
              </a:spcAft>
              <a:buSzPts val="1800"/>
              <a:buNone/>
            </a:pPr>
            <a:r>
              <a:rPr lang="en-US"/>
              <a:t>{  </a:t>
            </a:r>
            <a:endParaRPr/>
          </a:p>
          <a:p>
            <a:pPr indent="0" lvl="0" marL="114300" rtl="0" algn="l">
              <a:lnSpc>
                <a:spcPct val="100000"/>
              </a:lnSpc>
              <a:spcBef>
                <a:spcPts val="360"/>
              </a:spcBef>
              <a:spcAft>
                <a:spcPts val="0"/>
              </a:spcAft>
              <a:buSzPts val="1800"/>
              <a:buNone/>
            </a:pPr>
            <a:r>
              <a:rPr lang="en-US"/>
              <a:t>   //methods and fields  </a:t>
            </a:r>
            <a:endParaRPr/>
          </a:p>
          <a:p>
            <a:pPr indent="0" lvl="0" marL="114300" rtl="0" algn="l">
              <a:lnSpc>
                <a:spcPct val="100000"/>
              </a:lnSpc>
              <a:spcBef>
                <a:spcPts val="360"/>
              </a:spcBef>
              <a:spcAft>
                <a:spcPts val="0"/>
              </a:spcAft>
              <a:buSzPts val="1800"/>
              <a:buNone/>
            </a:pPr>
            <a:r>
              <a:rPr lang="en-US"/>
              <a:t>} </a:t>
            </a:r>
            <a:endParaRPr/>
          </a:p>
        </p:txBody>
      </p:sp>
      <p:sp>
        <p:nvSpPr>
          <p:cNvPr id="156" name="Google Shape;156;p12"/>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57" name="Google Shape;157;p12"/>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2"/>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325">
                <a:solidFill>
                  <a:srgbClr val="76210D"/>
                </a:solidFill>
                <a:latin typeface="Quattrocento Sans"/>
                <a:ea typeface="Quattrocento Sans"/>
                <a:cs typeface="Quattrocento Sans"/>
                <a:sym typeface="Quattrocento Sans"/>
              </a:rPr>
              <a:t>Default methods(Example)</a:t>
            </a:r>
            <a:endParaRPr sz="2700">
              <a:solidFill>
                <a:srgbClr val="76210D"/>
              </a:solidFill>
              <a:latin typeface="Times New Roman"/>
              <a:ea typeface="Times New Roman"/>
              <a:cs typeface="Times New Roman"/>
              <a:sym typeface="Times New Roman"/>
            </a:endParaRPr>
          </a:p>
        </p:txBody>
      </p:sp>
      <p:sp>
        <p:nvSpPr>
          <p:cNvPr id="636" name="Google Shape;636;p62"/>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p:txBody>
      </p:sp>
      <p:sp>
        <p:nvSpPr>
          <p:cNvPr id="637" name="Google Shape;637;p62"/>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38" name="Google Shape;638;p62"/>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639" name="Google Shape;639;p62"/>
          <p:cNvPicPr preferRelativeResize="0"/>
          <p:nvPr/>
        </p:nvPicPr>
        <p:blipFill rotWithShape="1">
          <a:blip r:embed="rId3">
            <a:alphaModFix/>
          </a:blip>
          <a:srcRect b="0" l="0" r="0" t="0"/>
          <a:stretch/>
        </p:blipFill>
        <p:spPr>
          <a:xfrm>
            <a:off x="4086801" y="4919635"/>
            <a:ext cx="2005115" cy="704886"/>
          </a:xfrm>
          <a:prstGeom prst="rect">
            <a:avLst/>
          </a:prstGeom>
          <a:noFill/>
          <a:ln>
            <a:noFill/>
          </a:ln>
        </p:spPr>
      </p:pic>
      <p:sp>
        <p:nvSpPr>
          <p:cNvPr id="640" name="Google Shape;640;p62"/>
          <p:cNvSpPr txBox="1"/>
          <p:nvPr/>
        </p:nvSpPr>
        <p:spPr>
          <a:xfrm>
            <a:off x="693020" y="1974565"/>
            <a:ext cx="3226950" cy="3139291"/>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Interface Polygon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void getArea();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 default method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default void getSides()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System.out.println("I can get sides of a polygon.");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implements the interface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Rectangle implements Polygon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public void getArea()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int length = 6;</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int breadth = 5;</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int area = length * breadth;</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System.out.println("The area of the rectangle is " + 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p:txBody>
      </p:sp>
      <p:sp>
        <p:nvSpPr>
          <p:cNvPr id="641" name="Google Shape;641;p62"/>
          <p:cNvSpPr txBox="1"/>
          <p:nvPr/>
        </p:nvSpPr>
        <p:spPr>
          <a:xfrm>
            <a:off x="3919888" y="2337135"/>
            <a:ext cx="2338940" cy="265454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 overrides the getSides()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public void getSides()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System.out.println("I have 4 sides.");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implements the interface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Square implements Polygon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public void getArea()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int length = 5;</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int area = length * length;</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System.out.println("The area of the square is " + 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
        <p:nvSpPr>
          <p:cNvPr id="642" name="Google Shape;642;p62"/>
          <p:cNvSpPr txBox="1"/>
          <p:nvPr/>
        </p:nvSpPr>
        <p:spPr>
          <a:xfrm>
            <a:off x="6553202" y="2510389"/>
            <a:ext cx="2081737" cy="2816125"/>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 create an object of Rectangle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Rectangle r1 = new Rectangle();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r1.getArea();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r1.getSides();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 create an object of Square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Square s1 = new Square();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s1.getArea();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s1.getSides();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3"/>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76210D"/>
                </a:solidFill>
                <a:latin typeface="Quattrocento Sans"/>
                <a:ea typeface="Quattrocento Sans"/>
                <a:cs typeface="Quattrocento Sans"/>
                <a:sym typeface="Quattrocento Sans"/>
              </a:rPr>
              <a:t>Private and Static Methods in Interface</a:t>
            </a:r>
            <a:endParaRPr sz="2700">
              <a:solidFill>
                <a:srgbClr val="76210D"/>
              </a:solidFill>
              <a:latin typeface="Times New Roman"/>
              <a:ea typeface="Times New Roman"/>
              <a:cs typeface="Times New Roman"/>
              <a:sym typeface="Times New Roman"/>
            </a:endParaRPr>
          </a:p>
        </p:txBody>
      </p:sp>
      <p:sp>
        <p:nvSpPr>
          <p:cNvPr id="648" name="Google Shape;648;p63"/>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p:txBody>
      </p:sp>
      <p:sp>
        <p:nvSpPr>
          <p:cNvPr id="649" name="Google Shape;649;p63"/>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50" name="Google Shape;650;p63"/>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651" name="Google Shape;651;p63"/>
          <p:cNvSpPr txBox="1"/>
          <p:nvPr/>
        </p:nvSpPr>
        <p:spPr>
          <a:xfrm>
            <a:off x="2286601" y="2830640"/>
            <a:ext cx="4730216" cy="2331377"/>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 create an interface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interface Polygon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  staticMethod(){..}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 access static method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rgbClr val="000000"/>
                </a:solidFill>
                <a:latin typeface="Arial"/>
                <a:ea typeface="Arial"/>
                <a:cs typeface="Arial"/>
                <a:sym typeface="Arial"/>
              </a:rPr>
              <a:t>Polygon.staticMethod();</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4"/>
          <p:cNvSpPr txBox="1"/>
          <p:nvPr>
            <p:ph type="title"/>
          </p:nvPr>
        </p:nvSpPr>
        <p:spPr>
          <a:xfrm>
            <a:off x="457203" y="1063229"/>
            <a:ext cx="8229601" cy="156185"/>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r>
              <a:rPr b="1" lang="en-US" sz="2700">
                <a:solidFill>
                  <a:srgbClr val="610B38"/>
                </a:solidFill>
                <a:latin typeface="Helvetica Neue"/>
                <a:ea typeface="Helvetica Neue"/>
                <a:cs typeface="Helvetica Neue"/>
                <a:sym typeface="Helvetica Neue"/>
              </a:rPr>
              <a:t>More </a:t>
            </a:r>
            <a:r>
              <a:rPr b="1" lang="en-US" sz="2325">
                <a:solidFill>
                  <a:srgbClr val="76210D"/>
                </a:solidFill>
                <a:latin typeface="Quattrocento Sans"/>
                <a:ea typeface="Quattrocento Sans"/>
                <a:cs typeface="Quattrocento Sans"/>
                <a:sym typeface="Quattrocento Sans"/>
              </a:rPr>
              <a:t>Example of Interface</a:t>
            </a:r>
            <a:endParaRPr sz="2700">
              <a:solidFill>
                <a:srgbClr val="76210D"/>
              </a:solidFill>
              <a:latin typeface="Times New Roman"/>
              <a:ea typeface="Times New Roman"/>
              <a:cs typeface="Times New Roman"/>
              <a:sym typeface="Times New Roman"/>
            </a:endParaRPr>
          </a:p>
        </p:txBody>
      </p:sp>
      <p:sp>
        <p:nvSpPr>
          <p:cNvPr id="657" name="Google Shape;657;p64"/>
          <p:cNvSpPr txBox="1"/>
          <p:nvPr>
            <p:ph idx="1" type="body"/>
          </p:nvPr>
        </p:nvSpPr>
        <p:spPr>
          <a:xfrm>
            <a:off x="457204" y="1974565"/>
            <a:ext cx="7941920" cy="3344238"/>
          </a:xfrm>
          <a:prstGeom prst="rect">
            <a:avLst/>
          </a:prstGeom>
          <a:noFill/>
          <a:ln>
            <a:noFill/>
          </a:ln>
        </p:spPr>
        <p:txBody>
          <a:bodyPr anchorCtr="0" anchor="t" bIns="34275" lIns="68550" spcFirstLastPara="1" rIns="68550" wrap="square" tIns="34275">
            <a:normAutofit fontScale="47500" lnSpcReduction="20000"/>
          </a:bodyPr>
          <a:lstStyle/>
          <a:p>
            <a:pPr indent="-171450" lvl="0" marL="342900" rtl="0" algn="l">
              <a:lnSpc>
                <a:spcPct val="100000"/>
              </a:lnSpc>
              <a:spcBef>
                <a:spcPts val="270"/>
              </a:spcBef>
              <a:spcAft>
                <a:spcPts val="0"/>
              </a:spcAft>
              <a:buSzPct val="135338"/>
              <a:buNone/>
            </a:pPr>
            <a:r>
              <a:t/>
            </a:r>
            <a:endParaRPr sz="2100">
              <a:latin typeface="Times New Roman"/>
              <a:ea typeface="Times New Roman"/>
              <a:cs typeface="Times New Roman"/>
              <a:sym typeface="Times New Roman"/>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To use the sqrt function</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import java.lang.Math;</a:t>
            </a:r>
            <a:endParaRPr/>
          </a:p>
          <a:p>
            <a:pPr indent="0" lvl="0" marL="85725" rtl="0" algn="l">
              <a:lnSpc>
                <a:spcPct val="100000"/>
              </a:lnSpc>
              <a:spcBef>
                <a:spcPts val="270"/>
              </a:spcBef>
              <a:spcAft>
                <a:spcPts val="0"/>
              </a:spcAft>
              <a:buSzPct val="114831"/>
              <a:buNone/>
            </a:pPr>
            <a:r>
              <a:t/>
            </a:r>
            <a:endParaRPr sz="2475">
              <a:latin typeface="Times New Roman"/>
              <a:ea typeface="Times New Roman"/>
              <a:cs typeface="Times New Roman"/>
              <a:sym typeface="Times New Roman"/>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interface  Polygon {</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void getArea();</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 calculate the perimeter of a Polygon</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default void getPerimeter(int... sides) {</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int perimeter = 0;</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for (int side: sides) {</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perimeter += side;</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14831"/>
              <a:buNone/>
            </a:pPr>
            <a:r>
              <a:t/>
            </a:r>
            <a:endParaRPr sz="2475">
              <a:latin typeface="Times New Roman"/>
              <a:ea typeface="Times New Roman"/>
              <a:cs typeface="Times New Roman"/>
              <a:sym typeface="Times New Roman"/>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System.out.println("Perimeter: " + perimeter);</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   }</a:t>
            </a:r>
            <a:endParaRPr/>
          </a:p>
          <a:p>
            <a:pPr indent="0" lvl="0" marL="85725" rtl="0" algn="l">
              <a:lnSpc>
                <a:spcPct val="100000"/>
              </a:lnSpc>
              <a:spcBef>
                <a:spcPts val="270"/>
              </a:spcBef>
              <a:spcAft>
                <a:spcPts val="0"/>
              </a:spcAft>
              <a:buSzPct val="114831"/>
              <a:buNone/>
            </a:pPr>
            <a:r>
              <a:rPr lang="en-US" sz="2475">
                <a:latin typeface="Times New Roman"/>
                <a:ea typeface="Times New Roman"/>
                <a:cs typeface="Times New Roman"/>
                <a:sym typeface="Times New Roman"/>
              </a:rPr>
              <a:t>}</a:t>
            </a:r>
            <a:endParaRPr/>
          </a:p>
        </p:txBody>
      </p:sp>
      <p:sp>
        <p:nvSpPr>
          <p:cNvPr id="658" name="Google Shape;658;p64"/>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59" name="Google Shape;659;p64"/>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660" name="Google Shape;660;p64"/>
          <p:cNvPicPr preferRelativeResize="0"/>
          <p:nvPr/>
        </p:nvPicPr>
        <p:blipFill rotWithShape="1">
          <a:blip r:embed="rId3">
            <a:alphaModFix/>
          </a:blip>
          <a:srcRect b="0" l="0" r="0" t="0"/>
          <a:stretch/>
        </p:blipFill>
        <p:spPr>
          <a:xfrm>
            <a:off x="5532980" y="5224451"/>
            <a:ext cx="1843182" cy="400070"/>
          </a:xfrm>
          <a:prstGeom prst="rect">
            <a:avLst/>
          </a:prstGeom>
          <a:noFill/>
          <a:ln>
            <a:noFill/>
          </a:ln>
        </p:spPr>
      </p:pic>
      <p:sp>
        <p:nvSpPr>
          <p:cNvPr id="661" name="Google Shape;661;p64"/>
          <p:cNvSpPr txBox="1"/>
          <p:nvPr/>
        </p:nvSpPr>
        <p:spPr>
          <a:xfrm>
            <a:off x="3587817" y="1903997"/>
            <a:ext cx="2728762" cy="3139291"/>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Triangle implements Polygon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private int a, b, c;</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private double s, 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initializing sides of a triangle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Triangle(int a, int b, int c)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this.a = 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this.b = b;</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this.c = c;</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 = 0;</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calculate the area of a triangle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public void getArea()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 = (double) (a + b + c)/2;</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area = Math.sqrt(s*(s-a)*(s-b)*(s-c));</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System.out.println("Area: " + 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
        <p:nvSpPr>
          <p:cNvPr id="662" name="Google Shape;662;p64"/>
          <p:cNvSpPr txBox="1"/>
          <p:nvPr/>
        </p:nvSpPr>
        <p:spPr>
          <a:xfrm>
            <a:off x="6203762" y="1903997"/>
            <a:ext cx="2483034" cy="1846629"/>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class Main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public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Triangle t1 = new Triangle(2, 3, 4);</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calls the method of the Triangle class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t1.getArea();</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calls the method of Polygon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t1.getPerimeter(2, 3, 4);</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5"/>
          <p:cNvSpPr txBox="1"/>
          <p:nvPr>
            <p:ph type="title"/>
          </p:nvPr>
        </p:nvSpPr>
        <p:spPr>
          <a:xfrm>
            <a:off x="457203" y="1063229"/>
            <a:ext cx="8229601" cy="495770"/>
          </a:xfrm>
          <a:prstGeom prst="rect">
            <a:avLst/>
          </a:prstGeom>
          <a:noFill/>
          <a:ln>
            <a:noFill/>
          </a:ln>
        </p:spPr>
        <p:txBody>
          <a:bodyPr anchorCtr="0" anchor="ctr" bIns="34275" lIns="68550" spcFirstLastPara="1" rIns="68550" wrap="square" tIns="34275">
            <a:normAutofit fontScale="90000"/>
          </a:bodyPr>
          <a:lstStyle/>
          <a:p>
            <a:pPr indent="0" lvl="0" marL="0" rtl="0" algn="ctr">
              <a:lnSpc>
                <a:spcPct val="100000"/>
              </a:lnSpc>
              <a:spcBef>
                <a:spcPts val="0"/>
              </a:spcBef>
              <a:spcAft>
                <a:spcPts val="0"/>
              </a:spcAft>
              <a:buSzPct val="55554"/>
              <a:buNone/>
            </a:pP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br>
              <a:rPr b="1" lang="en-US" sz="2700">
                <a:solidFill>
                  <a:srgbClr val="610B38"/>
                </a:solidFill>
                <a:latin typeface="Helvetica Neue"/>
                <a:ea typeface="Helvetica Neue"/>
                <a:cs typeface="Helvetica Neue"/>
                <a:sym typeface="Helvetica Neue"/>
              </a:rPr>
            </a:br>
            <a:endParaRPr sz="2700">
              <a:solidFill>
                <a:srgbClr val="76210D"/>
              </a:solidFill>
              <a:latin typeface="Times New Roman"/>
              <a:ea typeface="Times New Roman"/>
              <a:cs typeface="Times New Roman"/>
              <a:sym typeface="Times New Roman"/>
            </a:endParaRPr>
          </a:p>
        </p:txBody>
      </p:sp>
      <p:sp>
        <p:nvSpPr>
          <p:cNvPr id="668" name="Google Shape;668;p65"/>
          <p:cNvSpPr txBox="1"/>
          <p:nvPr>
            <p:ph idx="1" type="body"/>
          </p:nvPr>
        </p:nvSpPr>
        <p:spPr>
          <a:xfrm>
            <a:off x="457204" y="2057405"/>
            <a:ext cx="8229599" cy="3394472"/>
          </a:xfrm>
          <a:prstGeom prst="rect">
            <a:avLst/>
          </a:prstGeom>
          <a:noFill/>
          <a:ln>
            <a:noFill/>
          </a:ln>
        </p:spPr>
        <p:txBody>
          <a:bodyPr anchorCtr="0" anchor="t" bIns="34275" lIns="68550" spcFirstLastPara="1" rIns="68550" wrap="square" tIns="34275">
            <a:normAutofit/>
          </a:bodyPr>
          <a:lstStyle/>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0" marL="342900" rtl="0" algn="l">
              <a:lnSpc>
                <a:spcPct val="100000"/>
              </a:lnSpc>
              <a:spcBef>
                <a:spcPts val="270"/>
              </a:spcBef>
              <a:spcAft>
                <a:spcPts val="0"/>
              </a:spcAft>
              <a:buSzPts val="1800"/>
              <a:buNone/>
            </a:pPr>
            <a:r>
              <a:t/>
            </a:r>
            <a:endParaRPr sz="2100">
              <a:latin typeface="Times New Roman"/>
              <a:ea typeface="Times New Roman"/>
              <a:cs typeface="Times New Roman"/>
              <a:sym typeface="Times New Roman"/>
            </a:endParaRPr>
          </a:p>
          <a:p>
            <a:pPr indent="-171450" lvl="8" marL="3086100" rtl="0" algn="l">
              <a:lnSpc>
                <a:spcPct val="100000"/>
              </a:lnSpc>
              <a:spcBef>
                <a:spcPts val="270"/>
              </a:spcBef>
              <a:spcAft>
                <a:spcPts val="0"/>
              </a:spcAft>
              <a:buSzPts val="1800"/>
              <a:buNone/>
            </a:pPr>
            <a:r>
              <a:t/>
            </a:r>
            <a:endParaRPr sz="1425">
              <a:latin typeface="Times New Roman"/>
              <a:ea typeface="Times New Roman"/>
              <a:cs typeface="Times New Roman"/>
              <a:sym typeface="Times New Roman"/>
            </a:endParaRPr>
          </a:p>
        </p:txBody>
      </p:sp>
      <p:sp>
        <p:nvSpPr>
          <p:cNvPr id="669" name="Google Shape;669;p65"/>
          <p:cNvSpPr txBox="1"/>
          <p:nvPr>
            <p:ph idx="11" type="ftr"/>
          </p:nvPr>
        </p:nvSpPr>
        <p:spPr>
          <a:xfrm>
            <a:off x="3124202" y="5624521"/>
            <a:ext cx="28956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70" name="Google Shape;670;p65"/>
          <p:cNvSpPr txBox="1"/>
          <p:nvPr>
            <p:ph idx="12" type="sldNum"/>
          </p:nvPr>
        </p:nvSpPr>
        <p:spPr>
          <a:xfrm>
            <a:off x="6553202" y="5624521"/>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671" name="Google Shape;671;p65"/>
          <p:cNvSpPr txBox="1"/>
          <p:nvPr/>
        </p:nvSpPr>
        <p:spPr>
          <a:xfrm>
            <a:off x="1730449" y="1095971"/>
            <a:ext cx="6309760" cy="392385"/>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US" sz="2100" u="none" cap="none" strike="noStrike">
                <a:solidFill>
                  <a:srgbClr val="76210D"/>
                </a:solidFill>
                <a:latin typeface="Arial"/>
                <a:ea typeface="Arial"/>
                <a:cs typeface="Arial"/>
                <a:sym typeface="Arial"/>
              </a:rPr>
              <a:t>Difference between abstract class and interface</a:t>
            </a:r>
            <a:endParaRPr b="0" i="0" sz="2100" u="none" cap="none" strike="noStrike">
              <a:solidFill>
                <a:srgbClr val="76210D"/>
              </a:solidFill>
              <a:latin typeface="Arial"/>
              <a:ea typeface="Arial"/>
              <a:cs typeface="Arial"/>
              <a:sym typeface="Arial"/>
            </a:endParaRPr>
          </a:p>
        </p:txBody>
      </p:sp>
      <p:graphicFrame>
        <p:nvGraphicFramePr>
          <p:cNvPr id="672" name="Google Shape;672;p65"/>
          <p:cNvGraphicFramePr/>
          <p:nvPr/>
        </p:nvGraphicFramePr>
        <p:xfrm>
          <a:off x="1293233" y="1452839"/>
          <a:ext cx="3000000" cy="3000000"/>
        </p:xfrm>
        <a:graphic>
          <a:graphicData uri="http://schemas.openxmlformats.org/drawingml/2006/table">
            <a:tbl>
              <a:tblPr>
                <a:noFill/>
                <a:tableStyleId>{7828E435-4C0C-4A15-9275-644083284F31}</a:tableStyleId>
              </a:tblPr>
              <a:tblGrid>
                <a:gridCol w="3538925"/>
                <a:gridCol w="3492350"/>
              </a:tblGrid>
              <a:tr h="264325">
                <a:tc>
                  <a:txBody>
                    <a:bodyPr/>
                    <a:lstStyle/>
                    <a:p>
                      <a:pPr indent="0" lvl="0" marL="0" marR="0" rtl="0" algn="l">
                        <a:lnSpc>
                          <a:spcPct val="107000"/>
                        </a:lnSpc>
                        <a:spcBef>
                          <a:spcPts val="0"/>
                        </a:spcBef>
                        <a:spcAft>
                          <a:spcPts val="0"/>
                        </a:spcAft>
                        <a:buClr>
                          <a:srgbClr val="000000"/>
                        </a:buClr>
                        <a:buSzPts val="1200"/>
                        <a:buFont typeface="Arial"/>
                        <a:buNone/>
                      </a:pPr>
                      <a:r>
                        <a:rPr b="1" lang="en-US" sz="900" u="none" cap="none" strike="noStrike">
                          <a:solidFill>
                            <a:srgbClr val="000000"/>
                          </a:solidFill>
                          <a:latin typeface="Times New Roman"/>
                          <a:ea typeface="Times New Roman"/>
                          <a:cs typeface="Times New Roman"/>
                          <a:sym typeface="Times New Roman"/>
                        </a:rPr>
                        <a:t>Abstract class</a:t>
                      </a:r>
                      <a:endParaRPr sz="900" u="none" cap="none" strike="noStrike">
                        <a:latin typeface="Calibri"/>
                        <a:ea typeface="Calibri"/>
                        <a:cs typeface="Calibri"/>
                        <a:sym typeface="Calibri"/>
                      </a:endParaRPr>
                    </a:p>
                  </a:txBody>
                  <a:tcPr marT="62375" marB="62375" marR="62375" marL="62375">
                    <a:lnL cap="flat" cmpd="sng" w="12700">
                      <a:solidFill>
                        <a:srgbClr val="C7CCBE"/>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C7CCBE"/>
                    </a:solidFill>
                  </a:tcPr>
                </a:tc>
                <a:tc>
                  <a:txBody>
                    <a:bodyPr/>
                    <a:lstStyle/>
                    <a:p>
                      <a:pPr indent="0" lvl="0" marL="0" marR="0" rtl="0" algn="l">
                        <a:lnSpc>
                          <a:spcPct val="107000"/>
                        </a:lnSpc>
                        <a:spcBef>
                          <a:spcPts val="0"/>
                        </a:spcBef>
                        <a:spcAft>
                          <a:spcPts val="0"/>
                        </a:spcAft>
                        <a:buClr>
                          <a:srgbClr val="000000"/>
                        </a:buClr>
                        <a:buSzPts val="1200"/>
                        <a:buFont typeface="Arial"/>
                        <a:buNone/>
                      </a:pPr>
                      <a:r>
                        <a:rPr b="1" lang="en-US" sz="900" u="none" cap="none" strike="noStrike">
                          <a:solidFill>
                            <a:srgbClr val="000000"/>
                          </a:solidFill>
                          <a:latin typeface="Times New Roman"/>
                          <a:ea typeface="Times New Roman"/>
                          <a:cs typeface="Times New Roman"/>
                          <a:sym typeface="Times New Roman"/>
                        </a:rPr>
                        <a:t>Interface</a:t>
                      </a:r>
                      <a:endParaRPr sz="900" u="none" cap="none" strike="noStrike">
                        <a:latin typeface="Calibri"/>
                        <a:ea typeface="Calibri"/>
                        <a:cs typeface="Calibri"/>
                        <a:sym typeface="Calibri"/>
                      </a:endParaRPr>
                    </a:p>
                  </a:txBody>
                  <a:tcPr marT="62375" marB="62375" marR="62375" marL="62375">
                    <a:lnL cap="flat" cmpd="sng" w="9525">
                      <a:solidFill>
                        <a:srgbClr val="000000">
                          <a:alpha val="0"/>
                        </a:srgbClr>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C7CCBE"/>
                    </a:solidFill>
                  </a:tcPr>
                </a:tc>
              </a:tr>
              <a:tr h="431650">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1) Abstract class can </a:t>
                      </a:r>
                      <a:r>
                        <a:rPr b="1" lang="en-US" sz="900" u="none" cap="none" strike="noStrike">
                          <a:solidFill>
                            <a:srgbClr val="000000"/>
                          </a:solidFill>
                          <a:latin typeface="Quattrocento Sans"/>
                          <a:ea typeface="Quattrocento Sans"/>
                          <a:cs typeface="Quattrocento Sans"/>
                          <a:sym typeface="Quattrocento Sans"/>
                        </a:rPr>
                        <a:t>have abstract and non-abstract</a:t>
                      </a:r>
                      <a:r>
                        <a:rPr lang="en-US" sz="900" u="none" cap="none" strike="noStrike">
                          <a:solidFill>
                            <a:srgbClr val="000000"/>
                          </a:solidFill>
                          <a:latin typeface="Quattrocento Sans"/>
                          <a:ea typeface="Quattrocento Sans"/>
                          <a:cs typeface="Quattrocento Sans"/>
                          <a:sym typeface="Quattrocento Sans"/>
                        </a:rPr>
                        <a:t> methods.</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Interface can have </a:t>
                      </a:r>
                      <a:r>
                        <a:rPr b="1" lang="en-US" sz="900" u="none" cap="none" strike="noStrike">
                          <a:solidFill>
                            <a:srgbClr val="000000"/>
                          </a:solidFill>
                          <a:latin typeface="Quattrocento Sans"/>
                          <a:ea typeface="Quattrocento Sans"/>
                          <a:cs typeface="Quattrocento Sans"/>
                          <a:sym typeface="Quattrocento Sans"/>
                        </a:rPr>
                        <a:t>only abstract</a:t>
                      </a:r>
                      <a:r>
                        <a:rPr lang="en-US" sz="900" u="none" cap="none" strike="noStrike">
                          <a:solidFill>
                            <a:srgbClr val="000000"/>
                          </a:solidFill>
                          <a:latin typeface="Quattrocento Sans"/>
                          <a:ea typeface="Quattrocento Sans"/>
                          <a:cs typeface="Quattrocento Sans"/>
                          <a:sym typeface="Quattrocento Sans"/>
                        </a:rPr>
                        <a:t> methods. Since Java 8, it can have </a:t>
                      </a:r>
                      <a:r>
                        <a:rPr b="1" lang="en-US" sz="900" u="none" cap="none" strike="noStrike">
                          <a:solidFill>
                            <a:srgbClr val="000000"/>
                          </a:solidFill>
                          <a:latin typeface="Quattrocento Sans"/>
                          <a:ea typeface="Quattrocento Sans"/>
                          <a:cs typeface="Quattrocento Sans"/>
                          <a:sym typeface="Quattrocento Sans"/>
                        </a:rPr>
                        <a:t>default and static methods</a:t>
                      </a:r>
                      <a:r>
                        <a:rPr lang="en-US" sz="900" u="none" cap="none" strike="noStrike">
                          <a:solidFill>
                            <a:srgbClr val="000000"/>
                          </a:solidFill>
                          <a:latin typeface="Quattrocento Sans"/>
                          <a:ea typeface="Quattrocento Sans"/>
                          <a:cs typeface="Quattrocento Sans"/>
                          <a:sym typeface="Quattrocento Sans"/>
                        </a:rPr>
                        <a:t> also.</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315875">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2) Abstract class </a:t>
                      </a:r>
                      <a:r>
                        <a:rPr b="1" lang="en-US" sz="900" u="none" cap="none" strike="noStrike">
                          <a:solidFill>
                            <a:srgbClr val="000000"/>
                          </a:solidFill>
                          <a:latin typeface="Quattrocento Sans"/>
                          <a:ea typeface="Quattrocento Sans"/>
                          <a:cs typeface="Quattrocento Sans"/>
                          <a:sym typeface="Quattrocento Sans"/>
                        </a:rPr>
                        <a:t>doesn't support multiple inheritance</a:t>
                      </a: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Interface </a:t>
                      </a:r>
                      <a:r>
                        <a:rPr b="1" lang="en-US" sz="900" u="none" cap="none" strike="noStrike">
                          <a:solidFill>
                            <a:srgbClr val="000000"/>
                          </a:solidFill>
                          <a:latin typeface="Quattrocento Sans"/>
                          <a:ea typeface="Quattrocento Sans"/>
                          <a:cs typeface="Quattrocento Sans"/>
                          <a:sym typeface="Quattrocento Sans"/>
                        </a:rPr>
                        <a:t>supports multiple inheritance</a:t>
                      </a: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369325">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3) Abstract class </a:t>
                      </a:r>
                      <a:r>
                        <a:rPr b="1" lang="en-US" sz="900" u="none" cap="none" strike="noStrike">
                          <a:solidFill>
                            <a:srgbClr val="000000"/>
                          </a:solidFill>
                          <a:latin typeface="Quattrocento Sans"/>
                          <a:ea typeface="Quattrocento Sans"/>
                          <a:cs typeface="Quattrocento Sans"/>
                          <a:sym typeface="Quattrocento Sans"/>
                        </a:rPr>
                        <a:t>can have final, non-final, static and non-static variables</a:t>
                      </a: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Interface has </a:t>
                      </a:r>
                      <a:r>
                        <a:rPr b="1" lang="en-US" sz="900" u="none" cap="none" strike="noStrike">
                          <a:solidFill>
                            <a:srgbClr val="000000"/>
                          </a:solidFill>
                          <a:latin typeface="Quattrocento Sans"/>
                          <a:ea typeface="Quattrocento Sans"/>
                          <a:cs typeface="Quattrocento Sans"/>
                          <a:sym typeface="Quattrocento Sans"/>
                        </a:rPr>
                        <a:t>only static and final variables</a:t>
                      </a: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315875">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4) Abstract class </a:t>
                      </a:r>
                      <a:r>
                        <a:rPr b="1" lang="en-US" sz="900" u="none" cap="none" strike="noStrike">
                          <a:solidFill>
                            <a:srgbClr val="000000"/>
                          </a:solidFill>
                          <a:latin typeface="Quattrocento Sans"/>
                          <a:ea typeface="Quattrocento Sans"/>
                          <a:cs typeface="Quattrocento Sans"/>
                          <a:sym typeface="Quattrocento Sans"/>
                        </a:rPr>
                        <a:t>can provide the implementation of interface</a:t>
                      </a: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Interface </a:t>
                      </a:r>
                      <a:r>
                        <a:rPr b="1" lang="en-US" sz="900" u="none" cap="none" strike="noStrike">
                          <a:solidFill>
                            <a:srgbClr val="000000"/>
                          </a:solidFill>
                          <a:latin typeface="Quattrocento Sans"/>
                          <a:ea typeface="Quattrocento Sans"/>
                          <a:cs typeface="Quattrocento Sans"/>
                          <a:sym typeface="Quattrocento Sans"/>
                        </a:rPr>
                        <a:t>can't provide the implementation of abstract class</a:t>
                      </a: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315875">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5) The </a:t>
                      </a:r>
                      <a:r>
                        <a:rPr b="1" lang="en-US" sz="900" u="none" cap="none" strike="noStrike">
                          <a:solidFill>
                            <a:srgbClr val="000000"/>
                          </a:solidFill>
                          <a:latin typeface="Quattrocento Sans"/>
                          <a:ea typeface="Quattrocento Sans"/>
                          <a:cs typeface="Quattrocento Sans"/>
                          <a:sym typeface="Quattrocento Sans"/>
                        </a:rPr>
                        <a:t>abstract keyword</a:t>
                      </a:r>
                      <a:r>
                        <a:rPr lang="en-US" sz="900" u="none" cap="none" strike="noStrike">
                          <a:solidFill>
                            <a:srgbClr val="000000"/>
                          </a:solidFill>
                          <a:latin typeface="Quattrocento Sans"/>
                          <a:ea typeface="Quattrocento Sans"/>
                          <a:cs typeface="Quattrocento Sans"/>
                          <a:sym typeface="Quattrocento Sans"/>
                        </a:rPr>
                        <a:t> is used to declare abstract class.</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The </a:t>
                      </a:r>
                      <a:r>
                        <a:rPr b="1" lang="en-US" sz="900" u="none" cap="none" strike="noStrike">
                          <a:solidFill>
                            <a:srgbClr val="000000"/>
                          </a:solidFill>
                          <a:latin typeface="Quattrocento Sans"/>
                          <a:ea typeface="Quattrocento Sans"/>
                          <a:cs typeface="Quattrocento Sans"/>
                          <a:sym typeface="Quattrocento Sans"/>
                        </a:rPr>
                        <a:t>interface keyword</a:t>
                      </a:r>
                      <a:r>
                        <a:rPr lang="en-US" sz="900" u="none" cap="none" strike="noStrike">
                          <a:solidFill>
                            <a:srgbClr val="000000"/>
                          </a:solidFill>
                          <a:latin typeface="Quattrocento Sans"/>
                          <a:ea typeface="Quattrocento Sans"/>
                          <a:cs typeface="Quattrocento Sans"/>
                          <a:sym typeface="Quattrocento Sans"/>
                        </a:rPr>
                        <a:t> is used to declare interface.</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431650">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6) An </a:t>
                      </a:r>
                      <a:r>
                        <a:rPr b="1" lang="en-US" sz="900" u="none" cap="none" strike="noStrike">
                          <a:solidFill>
                            <a:srgbClr val="000000"/>
                          </a:solidFill>
                          <a:latin typeface="Quattrocento Sans"/>
                          <a:ea typeface="Quattrocento Sans"/>
                          <a:cs typeface="Quattrocento Sans"/>
                          <a:sym typeface="Quattrocento Sans"/>
                        </a:rPr>
                        <a:t>abstract class</a:t>
                      </a:r>
                      <a:r>
                        <a:rPr lang="en-US" sz="900" u="none" cap="none" strike="noStrike">
                          <a:solidFill>
                            <a:srgbClr val="000000"/>
                          </a:solidFill>
                          <a:latin typeface="Quattrocento Sans"/>
                          <a:ea typeface="Quattrocento Sans"/>
                          <a:cs typeface="Quattrocento Sans"/>
                          <a:sym typeface="Quattrocento Sans"/>
                        </a:rPr>
                        <a:t> can extend another Java class and implement multiple Java interfaces.</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An </a:t>
                      </a:r>
                      <a:r>
                        <a:rPr b="1" lang="en-US" sz="900" u="none" cap="none" strike="noStrike">
                          <a:solidFill>
                            <a:srgbClr val="000000"/>
                          </a:solidFill>
                          <a:latin typeface="Quattrocento Sans"/>
                          <a:ea typeface="Quattrocento Sans"/>
                          <a:cs typeface="Quattrocento Sans"/>
                          <a:sym typeface="Quattrocento Sans"/>
                        </a:rPr>
                        <a:t>interface</a:t>
                      </a:r>
                      <a:r>
                        <a:rPr lang="en-US" sz="900" u="none" cap="none" strike="noStrike">
                          <a:solidFill>
                            <a:srgbClr val="000000"/>
                          </a:solidFill>
                          <a:latin typeface="Quattrocento Sans"/>
                          <a:ea typeface="Quattrocento Sans"/>
                          <a:cs typeface="Quattrocento Sans"/>
                          <a:sym typeface="Quattrocento Sans"/>
                        </a:rPr>
                        <a:t> can extend another Java interface only.</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315875">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7) An </a:t>
                      </a:r>
                      <a:r>
                        <a:rPr b="1" lang="en-US" sz="900" u="none" cap="none" strike="noStrike">
                          <a:solidFill>
                            <a:srgbClr val="000000"/>
                          </a:solidFill>
                          <a:latin typeface="Quattrocento Sans"/>
                          <a:ea typeface="Quattrocento Sans"/>
                          <a:cs typeface="Quattrocento Sans"/>
                          <a:sym typeface="Quattrocento Sans"/>
                        </a:rPr>
                        <a:t>abstract class</a:t>
                      </a:r>
                      <a:r>
                        <a:rPr lang="en-US" sz="900" u="none" cap="none" strike="noStrike">
                          <a:solidFill>
                            <a:srgbClr val="000000"/>
                          </a:solidFill>
                          <a:latin typeface="Quattrocento Sans"/>
                          <a:ea typeface="Quattrocento Sans"/>
                          <a:cs typeface="Quattrocento Sans"/>
                          <a:sym typeface="Quattrocento Sans"/>
                        </a:rPr>
                        <a:t> can be extended using keyword "extends".</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An </a:t>
                      </a:r>
                      <a:r>
                        <a:rPr b="1" lang="en-US" sz="900" u="none" cap="none" strike="noStrike">
                          <a:solidFill>
                            <a:srgbClr val="000000"/>
                          </a:solidFill>
                          <a:latin typeface="Quattrocento Sans"/>
                          <a:ea typeface="Quattrocento Sans"/>
                          <a:cs typeface="Quattrocento Sans"/>
                          <a:sym typeface="Quattrocento Sans"/>
                        </a:rPr>
                        <a:t>interface</a:t>
                      </a:r>
                      <a:r>
                        <a:rPr lang="en-US" sz="900" u="none" cap="none" strike="noStrike">
                          <a:solidFill>
                            <a:srgbClr val="000000"/>
                          </a:solidFill>
                          <a:latin typeface="Quattrocento Sans"/>
                          <a:ea typeface="Quattrocento Sans"/>
                          <a:cs typeface="Quattrocento Sans"/>
                          <a:sym typeface="Quattrocento Sans"/>
                        </a:rPr>
                        <a:t> can be implemented using keyword "implements".</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369325">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8) A Java </a:t>
                      </a:r>
                      <a:r>
                        <a:rPr b="1" lang="en-US" sz="900" u="none" cap="none" strike="noStrike">
                          <a:solidFill>
                            <a:srgbClr val="000000"/>
                          </a:solidFill>
                          <a:latin typeface="Quattrocento Sans"/>
                          <a:ea typeface="Quattrocento Sans"/>
                          <a:cs typeface="Quattrocento Sans"/>
                          <a:sym typeface="Quattrocento Sans"/>
                        </a:rPr>
                        <a:t>abstract class</a:t>
                      </a:r>
                      <a:r>
                        <a:rPr lang="en-US" sz="900" u="none" cap="none" strike="noStrike">
                          <a:solidFill>
                            <a:srgbClr val="000000"/>
                          </a:solidFill>
                          <a:latin typeface="Quattrocento Sans"/>
                          <a:ea typeface="Quattrocento Sans"/>
                          <a:cs typeface="Quattrocento Sans"/>
                          <a:sym typeface="Quattrocento Sans"/>
                        </a:rPr>
                        <a:t> can have class members like private, protected, etc.</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Members of a Java interface are public by default.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815275">
                <a:tc>
                  <a:txBody>
                    <a:bodyPr/>
                    <a:lstStyle/>
                    <a:p>
                      <a:pPr indent="0" lvl="0" marL="0" marR="0" rtl="0" algn="l">
                        <a:lnSpc>
                          <a:spcPct val="107000"/>
                        </a:lnSpc>
                        <a:spcBef>
                          <a:spcPts val="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9)</a:t>
                      </a:r>
                      <a:r>
                        <a:rPr b="1" lang="en-US" sz="900" u="none" cap="none" strike="noStrike">
                          <a:solidFill>
                            <a:srgbClr val="000000"/>
                          </a:solidFill>
                          <a:latin typeface="Quattrocento Sans"/>
                          <a:ea typeface="Quattrocento Sans"/>
                          <a:cs typeface="Quattrocento Sans"/>
                          <a:sym typeface="Quattrocento Sans"/>
                        </a:rPr>
                        <a:t>Example:</a:t>
                      </a:r>
                      <a:br>
                        <a:rPr lang="en-US" sz="900" u="none" cap="none" strike="noStrike">
                          <a:solidFill>
                            <a:srgbClr val="000000"/>
                          </a:solidFill>
                          <a:latin typeface="Quattrocento Sans"/>
                          <a:ea typeface="Quattrocento Sans"/>
                          <a:cs typeface="Quattrocento Sans"/>
                          <a:sym typeface="Quattrocento Sans"/>
                        </a:rPr>
                      </a:br>
                      <a:r>
                        <a:rPr lang="en-US" sz="900" u="none" cap="none" strike="noStrike">
                          <a:solidFill>
                            <a:srgbClr val="000000"/>
                          </a:solidFill>
                          <a:latin typeface="Quattrocento Sans"/>
                          <a:ea typeface="Quattrocento Sans"/>
                          <a:cs typeface="Quattrocento Sans"/>
                          <a:sym typeface="Quattrocento Sans"/>
                        </a:rPr>
                        <a:t>public abstract class Shape{</a:t>
                      </a:r>
                      <a:endParaRPr sz="900" u="none" cap="none" strike="noStrike">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public abstract void draw();</a:t>
                      </a:r>
                      <a:endParaRPr sz="900" u="none" cap="none" strike="noStrike">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b="1" lang="en-US" sz="900" u="none" cap="none" strike="noStrike">
                          <a:solidFill>
                            <a:srgbClr val="000000"/>
                          </a:solidFill>
                          <a:latin typeface="Quattrocento Sans"/>
                          <a:ea typeface="Quattrocento Sans"/>
                          <a:cs typeface="Quattrocento Sans"/>
                          <a:sym typeface="Quattrocento Sans"/>
                        </a:rPr>
                        <a:t>Example:</a:t>
                      </a:r>
                      <a:br>
                        <a:rPr lang="en-US" sz="900" u="none" cap="none" strike="noStrike">
                          <a:solidFill>
                            <a:srgbClr val="000000"/>
                          </a:solidFill>
                          <a:latin typeface="Quattrocento Sans"/>
                          <a:ea typeface="Quattrocento Sans"/>
                          <a:cs typeface="Quattrocento Sans"/>
                          <a:sym typeface="Quattrocento Sans"/>
                        </a:rPr>
                      </a:br>
                      <a:r>
                        <a:rPr lang="en-US" sz="900" u="none" cap="none" strike="noStrike">
                          <a:solidFill>
                            <a:srgbClr val="000000"/>
                          </a:solidFill>
                          <a:latin typeface="Quattrocento Sans"/>
                          <a:ea typeface="Quattrocento Sans"/>
                          <a:cs typeface="Quattrocento Sans"/>
                          <a:sym typeface="Quattrocento Sans"/>
                        </a:rPr>
                        <a:t>public interface Drawable{</a:t>
                      </a:r>
                      <a:endParaRPr sz="900" u="none" cap="none" strike="noStrike">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void draw();</a:t>
                      </a:r>
                      <a:endParaRPr sz="900" u="none" cap="none" strike="noStrike">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200"/>
                        <a:buFont typeface="Arial"/>
                        <a:buNone/>
                      </a:pPr>
                      <a:r>
                        <a:rPr lang="en-US" sz="900" u="none" cap="none" strike="noStrike">
                          <a:solidFill>
                            <a:srgbClr val="000000"/>
                          </a:solidFill>
                          <a:latin typeface="Quattrocento Sans"/>
                          <a:ea typeface="Quattrocento Sans"/>
                          <a:cs typeface="Quattrocento Sans"/>
                          <a:sym typeface="Quattrocento Sans"/>
                        </a:rPr>
                        <a:t>}</a:t>
                      </a:r>
                      <a:endParaRPr sz="900" u="none" cap="none" strike="noStrike">
                        <a:latin typeface="Calibri"/>
                        <a:ea typeface="Calibri"/>
                        <a:cs typeface="Calibri"/>
                        <a:sym typeface="Calibri"/>
                      </a:endParaRPr>
                    </a:p>
                  </a:txBody>
                  <a:tcPr marT="41575" marB="41575" marR="41575" marL="41575">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6"/>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t>Polymorphism in Java</a:t>
            </a:r>
            <a:endParaRPr/>
          </a:p>
        </p:txBody>
      </p:sp>
      <p:sp>
        <p:nvSpPr>
          <p:cNvPr id="678" name="Google Shape;678;p66"/>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fontScale="92500" lnSpcReduction="20000"/>
          </a:bodyPr>
          <a:lstStyle/>
          <a:p>
            <a:pPr indent="-352167" lvl="0" marL="457200" rtl="0" algn="l">
              <a:lnSpc>
                <a:spcPct val="100000"/>
              </a:lnSpc>
              <a:spcBef>
                <a:spcPts val="360"/>
              </a:spcBef>
              <a:spcAft>
                <a:spcPts val="0"/>
              </a:spcAft>
              <a:buSzPct val="87657"/>
              <a:buChar char="•"/>
            </a:pPr>
            <a:r>
              <a:rPr lang="en-US"/>
              <a:t>The word polymorphism means having many forms. </a:t>
            </a:r>
            <a:endParaRPr/>
          </a:p>
          <a:p>
            <a:pPr indent="-342900" lvl="0" marL="457200" rtl="0" algn="l">
              <a:lnSpc>
                <a:spcPct val="100000"/>
              </a:lnSpc>
              <a:spcBef>
                <a:spcPts val="360"/>
              </a:spcBef>
              <a:spcAft>
                <a:spcPts val="0"/>
              </a:spcAft>
              <a:buSzPct val="81081"/>
              <a:buChar char="•"/>
            </a:pPr>
            <a:r>
              <a:rPr lang="en-US"/>
              <a:t>In Java polymorphism is mainly divided into two types: </a:t>
            </a:r>
            <a:endParaRPr/>
          </a:p>
          <a:p>
            <a:pPr indent="0" lvl="0" marL="114300" rtl="0" algn="l">
              <a:lnSpc>
                <a:spcPct val="100000"/>
              </a:lnSpc>
              <a:spcBef>
                <a:spcPts val="360"/>
              </a:spcBef>
              <a:spcAft>
                <a:spcPts val="0"/>
              </a:spcAft>
              <a:buSzPct val="81081"/>
              <a:buNone/>
            </a:pPr>
            <a:r>
              <a:rPr lang="en-US"/>
              <a:t>	1. Compile-time Polymorphism</a:t>
            </a:r>
            <a:endParaRPr/>
          </a:p>
          <a:p>
            <a:pPr indent="0" lvl="0" marL="114300" rtl="0" algn="l">
              <a:lnSpc>
                <a:spcPct val="100000"/>
              </a:lnSpc>
              <a:spcBef>
                <a:spcPts val="360"/>
              </a:spcBef>
              <a:spcAft>
                <a:spcPts val="0"/>
              </a:spcAft>
              <a:buSzPct val="81081"/>
              <a:buNone/>
            </a:pPr>
            <a:r>
              <a:rPr lang="en-US"/>
              <a:t>	2. Runtime Polymorphism</a:t>
            </a:r>
            <a:endParaRPr/>
          </a:p>
          <a:p>
            <a:pPr indent="0" lvl="0" marL="114300" rtl="0" algn="l">
              <a:lnSpc>
                <a:spcPct val="100000"/>
              </a:lnSpc>
              <a:spcBef>
                <a:spcPts val="360"/>
              </a:spcBef>
              <a:spcAft>
                <a:spcPts val="0"/>
              </a:spcAft>
              <a:buSzPct val="81081"/>
              <a:buNone/>
            </a:pPr>
            <a:r>
              <a:rPr b="1" lang="en-US"/>
              <a:t>Type 1: </a:t>
            </a:r>
            <a:r>
              <a:rPr lang="en-US"/>
              <a:t>Compile-time polymorphism</a:t>
            </a:r>
            <a:endParaRPr/>
          </a:p>
          <a:p>
            <a:pPr indent="-342900" lvl="0" marL="457200" rtl="0" algn="l">
              <a:lnSpc>
                <a:spcPct val="100000"/>
              </a:lnSpc>
              <a:spcBef>
                <a:spcPts val="360"/>
              </a:spcBef>
              <a:spcAft>
                <a:spcPts val="0"/>
              </a:spcAft>
              <a:buSzPct val="81081"/>
              <a:buChar char="•"/>
            </a:pPr>
            <a:r>
              <a:rPr lang="en-US"/>
              <a:t>It is also known as static polymorphism. This type of polymorphism is achieved by function overloading or operator overloading. </a:t>
            </a:r>
            <a:endParaRPr/>
          </a:p>
          <a:p>
            <a:pPr indent="-352167" lvl="0" marL="457200" rtl="0" algn="l">
              <a:lnSpc>
                <a:spcPct val="100000"/>
              </a:lnSpc>
              <a:spcBef>
                <a:spcPts val="360"/>
              </a:spcBef>
              <a:spcAft>
                <a:spcPts val="0"/>
              </a:spcAft>
              <a:buSzPct val="87657"/>
              <a:buChar char="•"/>
            </a:pPr>
            <a:r>
              <a:rPr i="1" lang="en-US"/>
              <a:t>But Java doesn’t support Operator Overloading.</a:t>
            </a:r>
            <a:endParaRPr/>
          </a:p>
          <a:p>
            <a:pPr indent="0" lvl="0" marL="114300" rtl="0" algn="l">
              <a:lnSpc>
                <a:spcPct val="100000"/>
              </a:lnSpc>
              <a:spcBef>
                <a:spcPts val="360"/>
              </a:spcBef>
              <a:spcAft>
                <a:spcPts val="0"/>
              </a:spcAft>
              <a:buSzPct val="81081"/>
              <a:buNone/>
            </a:pPr>
            <a:r>
              <a:rPr b="1" lang="en-US"/>
              <a:t>Type 2: </a:t>
            </a:r>
            <a:r>
              <a:rPr lang="en-US"/>
              <a:t>Runtime polymorphism</a:t>
            </a:r>
            <a:endParaRPr/>
          </a:p>
          <a:p>
            <a:pPr indent="-342900" lvl="0" marL="457200" rtl="0" algn="l">
              <a:lnSpc>
                <a:spcPct val="100000"/>
              </a:lnSpc>
              <a:spcBef>
                <a:spcPts val="360"/>
              </a:spcBef>
              <a:spcAft>
                <a:spcPts val="0"/>
              </a:spcAft>
              <a:buSzPct val="81081"/>
              <a:buChar char="•"/>
            </a:pPr>
            <a:r>
              <a:rPr lang="en-US"/>
              <a:t>It is also known as Dynamic Method Dispatch. It is a process in which a function call to the overridden method is resolved at Runtime. This type of polymorphism is achieved by Method Overriding.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7"/>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Method Overloading</a:t>
            </a:r>
            <a:endParaRPr/>
          </a:p>
        </p:txBody>
      </p:sp>
      <p:sp>
        <p:nvSpPr>
          <p:cNvPr id="684" name="Google Shape;684;p67"/>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lnSpcReduction="10000"/>
          </a:bodyPr>
          <a:lstStyle/>
          <a:p>
            <a:pPr indent="-352167" lvl="0" marL="457200" rtl="0" algn="l">
              <a:lnSpc>
                <a:spcPct val="100000"/>
              </a:lnSpc>
              <a:spcBef>
                <a:spcPts val="360"/>
              </a:spcBef>
              <a:spcAft>
                <a:spcPts val="0"/>
              </a:spcAft>
              <a:buClr>
                <a:schemeClr val="dk1"/>
              </a:buClr>
              <a:buSzPts val="1946"/>
              <a:buChar char="•"/>
            </a:pPr>
            <a:r>
              <a:rPr lang="en-US"/>
              <a:t>Multiple methods with the same name to perform different operations on different parameters.</a:t>
            </a:r>
            <a:endParaRPr/>
          </a:p>
          <a:p>
            <a:pPr indent="-352165" lvl="2" marL="1371600" rtl="0" algn="l">
              <a:lnSpc>
                <a:spcPct val="100000"/>
              </a:lnSpc>
              <a:spcBef>
                <a:spcPts val="360"/>
              </a:spcBef>
              <a:spcAft>
                <a:spcPts val="0"/>
              </a:spcAft>
              <a:buSzPts val="1946"/>
              <a:buChar char="•"/>
            </a:pPr>
            <a:r>
              <a:rPr lang="en-US"/>
              <a:t>Overloading is having multiple methods in the same class with the same name, but accept different types of parameters.</a:t>
            </a:r>
            <a:endParaRPr/>
          </a:p>
          <a:p>
            <a:pPr indent="-352167" lvl="1" marL="914400" rtl="0" algn="l">
              <a:lnSpc>
                <a:spcPct val="100000"/>
              </a:lnSpc>
              <a:spcBef>
                <a:spcPts val="360"/>
              </a:spcBef>
              <a:spcAft>
                <a:spcPts val="0"/>
              </a:spcAft>
              <a:buSzPts val="1946"/>
              <a:buChar char="–"/>
            </a:pPr>
            <a:r>
              <a:rPr lang="en-US"/>
              <a:t>For instance:</a:t>
            </a:r>
            <a:endParaRPr/>
          </a:p>
          <a:p>
            <a:pPr indent="0" lvl="0" marL="0" rtl="0" algn="l">
              <a:lnSpc>
                <a:spcPct val="100000"/>
              </a:lnSpc>
              <a:spcBef>
                <a:spcPts val="360"/>
              </a:spcBef>
              <a:spcAft>
                <a:spcPts val="0"/>
              </a:spcAft>
              <a:buSzPts val="1946"/>
              <a:buNone/>
            </a:pPr>
            <a:r>
              <a:rPr b="1" lang="en-US" sz="1900">
                <a:solidFill>
                  <a:srgbClr val="7F0055"/>
                </a:solidFill>
                <a:latin typeface="Courier New"/>
                <a:ea typeface="Courier New"/>
                <a:cs typeface="Courier New"/>
                <a:sym typeface="Courier New"/>
              </a:rPr>
              <a:t>	public</a:t>
            </a:r>
            <a:r>
              <a:rPr b="1" lang="en-US" sz="1900">
                <a:solidFill>
                  <a:srgbClr val="000000"/>
                </a:solidFill>
                <a:latin typeface="Courier New"/>
                <a:ea typeface="Courier New"/>
                <a:cs typeface="Courier New"/>
                <a:sym typeface="Courier New"/>
              </a:rPr>
              <a:t> </a:t>
            </a:r>
            <a:r>
              <a:rPr b="1" lang="en-US" sz="1900">
                <a:solidFill>
                  <a:srgbClr val="7F0055"/>
                </a:solidFill>
                <a:latin typeface="Courier New"/>
                <a:ea typeface="Courier New"/>
                <a:cs typeface="Courier New"/>
                <a:sym typeface="Courier New"/>
              </a:rPr>
              <a:t>double</a:t>
            </a:r>
            <a:r>
              <a:rPr b="1" lang="en-US" sz="1900">
                <a:solidFill>
                  <a:srgbClr val="000000"/>
                </a:solidFill>
                <a:latin typeface="Courier New"/>
                <a:ea typeface="Courier New"/>
                <a:cs typeface="Courier New"/>
                <a:sym typeface="Courier New"/>
              </a:rPr>
              <a:t> </a:t>
            </a:r>
            <a:r>
              <a:rPr lang="en-US" sz="1900">
                <a:solidFill>
                  <a:srgbClr val="000000"/>
                </a:solidFill>
                <a:latin typeface="Courier New"/>
                <a:ea typeface="Courier New"/>
                <a:cs typeface="Courier New"/>
                <a:sym typeface="Courier New"/>
              </a:rPr>
              <a:t>add(</a:t>
            </a:r>
            <a:r>
              <a:rPr b="1" lang="en-US" sz="1900">
                <a:solidFill>
                  <a:srgbClr val="7F0055"/>
                </a:solidFill>
                <a:latin typeface="Courier New"/>
                <a:ea typeface="Courier New"/>
                <a:cs typeface="Courier New"/>
                <a:sym typeface="Courier New"/>
              </a:rPr>
              <a:t>double</a:t>
            </a:r>
            <a:r>
              <a:rPr lang="en-US" sz="1900">
                <a:solidFill>
                  <a:srgbClr val="000000"/>
                </a:solidFill>
                <a:latin typeface="Courier New"/>
                <a:ea typeface="Courier New"/>
                <a:cs typeface="Courier New"/>
                <a:sym typeface="Courier New"/>
              </a:rPr>
              <a:t> num1,</a:t>
            </a:r>
            <a:r>
              <a:rPr b="1" lang="en-US" sz="1900">
                <a:solidFill>
                  <a:srgbClr val="000000"/>
                </a:solidFill>
                <a:latin typeface="Courier New"/>
                <a:ea typeface="Courier New"/>
                <a:cs typeface="Courier New"/>
                <a:sym typeface="Courier New"/>
              </a:rPr>
              <a:t> </a:t>
            </a:r>
            <a:r>
              <a:rPr b="1" lang="en-US" sz="1900">
                <a:solidFill>
                  <a:srgbClr val="7F0055"/>
                </a:solidFill>
                <a:latin typeface="Courier New"/>
                <a:ea typeface="Courier New"/>
                <a:cs typeface="Courier New"/>
                <a:sym typeface="Courier New"/>
              </a:rPr>
              <a:t>double</a:t>
            </a:r>
            <a:r>
              <a:rPr lang="en-US" sz="1900">
                <a:solidFill>
                  <a:srgbClr val="000000"/>
                </a:solidFill>
                <a:latin typeface="Courier New"/>
                <a:ea typeface="Courier New"/>
                <a:cs typeface="Courier New"/>
                <a:sym typeface="Courier New"/>
              </a:rPr>
              <a:t> num2) {</a:t>
            </a:r>
            <a:endParaRPr/>
          </a:p>
          <a:p>
            <a:pPr indent="0" lvl="0" marL="0" rtl="0" algn="l">
              <a:lnSpc>
                <a:spcPct val="100000"/>
              </a:lnSpc>
              <a:spcBef>
                <a:spcPts val="360"/>
              </a:spcBef>
              <a:spcAft>
                <a:spcPts val="0"/>
              </a:spcAft>
              <a:buSzPts val="1946"/>
              <a:buNone/>
            </a:pPr>
            <a:r>
              <a:rPr b="1" lang="en-US" sz="1900">
                <a:solidFill>
                  <a:srgbClr val="7F0055"/>
                </a:solidFill>
                <a:latin typeface="Courier New"/>
                <a:ea typeface="Courier New"/>
                <a:cs typeface="Courier New"/>
                <a:sym typeface="Courier New"/>
              </a:rPr>
              <a:t>		return</a:t>
            </a:r>
            <a:r>
              <a:rPr b="1" lang="en-US" sz="1900">
                <a:solidFill>
                  <a:srgbClr val="000000"/>
                </a:solidFill>
                <a:latin typeface="Courier New"/>
                <a:ea typeface="Courier New"/>
                <a:cs typeface="Courier New"/>
                <a:sym typeface="Courier New"/>
              </a:rPr>
              <a:t> </a:t>
            </a:r>
            <a:r>
              <a:rPr lang="en-US" sz="1900">
                <a:solidFill>
                  <a:srgbClr val="000000"/>
                </a:solidFill>
                <a:latin typeface="Courier New"/>
                <a:ea typeface="Courier New"/>
                <a:cs typeface="Courier New"/>
                <a:sym typeface="Courier New"/>
              </a:rPr>
              <a:t>num1 + num2;</a:t>
            </a:r>
            <a:endParaRPr/>
          </a:p>
          <a:p>
            <a:pPr indent="0" lvl="0" marL="0" rtl="0" algn="l">
              <a:lnSpc>
                <a:spcPct val="100000"/>
              </a:lnSpc>
              <a:spcBef>
                <a:spcPts val="360"/>
              </a:spcBef>
              <a:spcAft>
                <a:spcPts val="0"/>
              </a:spcAft>
              <a:buSzPts val="1946"/>
              <a:buNone/>
            </a:pPr>
            <a:r>
              <a:rPr lang="en-US" sz="1900">
                <a:solidFill>
                  <a:srgbClr val="000000"/>
                </a:solidFill>
                <a:latin typeface="Courier New"/>
                <a:ea typeface="Courier New"/>
                <a:cs typeface="Courier New"/>
                <a:sym typeface="Courier New"/>
              </a:rPr>
              <a:t>	}</a:t>
            </a:r>
            <a:endParaRPr/>
          </a:p>
          <a:p>
            <a:pPr indent="0" lvl="0" marL="0" rtl="0" algn="l">
              <a:lnSpc>
                <a:spcPct val="100000"/>
              </a:lnSpc>
              <a:spcBef>
                <a:spcPts val="360"/>
              </a:spcBef>
              <a:spcAft>
                <a:spcPts val="0"/>
              </a:spcAft>
              <a:buSzPts val="1946"/>
              <a:buNone/>
            </a:pPr>
            <a:r>
              <a:t/>
            </a:r>
            <a:endParaRPr sz="1900">
              <a:latin typeface="Courier New"/>
              <a:ea typeface="Courier New"/>
              <a:cs typeface="Courier New"/>
              <a:sym typeface="Courier New"/>
            </a:endParaRPr>
          </a:p>
          <a:p>
            <a:pPr indent="0" lvl="0" marL="0" rtl="0" algn="l">
              <a:lnSpc>
                <a:spcPct val="100000"/>
              </a:lnSpc>
              <a:spcBef>
                <a:spcPts val="360"/>
              </a:spcBef>
              <a:spcAft>
                <a:spcPts val="0"/>
              </a:spcAft>
              <a:buSzPts val="1946"/>
              <a:buNone/>
            </a:pPr>
            <a:r>
              <a:rPr b="1" lang="en-US" sz="1900">
                <a:solidFill>
                  <a:srgbClr val="7F0055"/>
                </a:solidFill>
                <a:latin typeface="Courier New"/>
                <a:ea typeface="Courier New"/>
                <a:cs typeface="Courier New"/>
                <a:sym typeface="Courier New"/>
              </a:rPr>
              <a:t>	public</a:t>
            </a:r>
            <a:r>
              <a:rPr b="1" lang="en-US" sz="1900">
                <a:solidFill>
                  <a:srgbClr val="000000"/>
                </a:solidFill>
                <a:latin typeface="Courier New"/>
                <a:ea typeface="Courier New"/>
                <a:cs typeface="Courier New"/>
                <a:sym typeface="Courier New"/>
              </a:rPr>
              <a:t> </a:t>
            </a:r>
            <a:r>
              <a:rPr lang="en-US" sz="1900">
                <a:solidFill>
                  <a:srgbClr val="000000"/>
                </a:solidFill>
                <a:latin typeface="Courier New"/>
                <a:ea typeface="Courier New"/>
                <a:cs typeface="Courier New"/>
                <a:sym typeface="Courier New"/>
              </a:rPr>
              <a:t>String</a:t>
            </a:r>
            <a:r>
              <a:rPr b="1" lang="en-US" sz="1900">
                <a:solidFill>
                  <a:srgbClr val="000000"/>
                </a:solidFill>
                <a:latin typeface="Courier New"/>
                <a:ea typeface="Courier New"/>
                <a:cs typeface="Courier New"/>
                <a:sym typeface="Courier New"/>
              </a:rPr>
              <a:t> </a:t>
            </a:r>
            <a:r>
              <a:rPr lang="en-US" sz="1900">
                <a:solidFill>
                  <a:srgbClr val="000000"/>
                </a:solidFill>
                <a:latin typeface="Courier New"/>
                <a:ea typeface="Courier New"/>
                <a:cs typeface="Courier New"/>
                <a:sym typeface="Courier New"/>
              </a:rPr>
              <a:t>add(String str1, String str2) {</a:t>
            </a:r>
            <a:endParaRPr/>
          </a:p>
          <a:p>
            <a:pPr indent="0" lvl="0" marL="0" rtl="0" algn="l">
              <a:lnSpc>
                <a:spcPct val="100000"/>
              </a:lnSpc>
              <a:spcBef>
                <a:spcPts val="360"/>
              </a:spcBef>
              <a:spcAft>
                <a:spcPts val="0"/>
              </a:spcAft>
              <a:buSzPts val="1946"/>
              <a:buNone/>
            </a:pPr>
            <a:r>
              <a:rPr b="1" lang="en-US" sz="1900">
                <a:solidFill>
                  <a:srgbClr val="7F0055"/>
                </a:solidFill>
                <a:latin typeface="Courier New"/>
                <a:ea typeface="Courier New"/>
                <a:cs typeface="Courier New"/>
                <a:sym typeface="Courier New"/>
              </a:rPr>
              <a:t>		return</a:t>
            </a:r>
            <a:r>
              <a:rPr b="1" lang="en-US" sz="1900">
                <a:solidFill>
                  <a:srgbClr val="000000"/>
                </a:solidFill>
                <a:latin typeface="Courier New"/>
                <a:ea typeface="Courier New"/>
                <a:cs typeface="Courier New"/>
                <a:sym typeface="Courier New"/>
              </a:rPr>
              <a:t> </a:t>
            </a:r>
            <a:r>
              <a:rPr lang="en-US" sz="1900">
                <a:solidFill>
                  <a:srgbClr val="000000"/>
                </a:solidFill>
                <a:latin typeface="Courier New"/>
                <a:ea typeface="Courier New"/>
                <a:cs typeface="Courier New"/>
                <a:sym typeface="Courier New"/>
              </a:rPr>
              <a:t>str1 + str2;</a:t>
            </a:r>
            <a:endParaRPr/>
          </a:p>
          <a:p>
            <a:pPr indent="0" lvl="0" marL="0" rtl="0" algn="l">
              <a:lnSpc>
                <a:spcPct val="100000"/>
              </a:lnSpc>
              <a:spcBef>
                <a:spcPts val="360"/>
              </a:spcBef>
              <a:spcAft>
                <a:spcPts val="0"/>
              </a:spcAft>
              <a:buSzPts val="1946"/>
              <a:buNone/>
            </a:pPr>
            <a:r>
              <a:rPr lang="en-US" sz="1900">
                <a:solidFill>
                  <a:srgbClr val="000000"/>
                </a:solidFill>
                <a:latin typeface="Courier New"/>
                <a:ea typeface="Courier New"/>
                <a:cs typeface="Courier New"/>
                <a:sym typeface="Courier New"/>
              </a:rPr>
              <a:t>	}</a:t>
            </a:r>
            <a:endParaRPr/>
          </a:p>
          <a:p>
            <a:pPr indent="-352167" lvl="1" marL="914400" rtl="0" algn="l">
              <a:lnSpc>
                <a:spcPct val="100000"/>
              </a:lnSpc>
              <a:spcBef>
                <a:spcPts val="360"/>
              </a:spcBef>
              <a:spcAft>
                <a:spcPts val="0"/>
              </a:spcAft>
              <a:buSzPts val="1946"/>
              <a:buChar char="–"/>
            </a:pPr>
            <a:r>
              <a:rPr lang="en-US">
                <a:solidFill>
                  <a:srgbClr val="000000"/>
                </a:solidFill>
              </a:rPr>
              <a:t>Even though both of these methods are named </a:t>
            </a:r>
            <a:r>
              <a:rPr lang="en-US">
                <a:solidFill>
                  <a:srgbClr val="000000"/>
                </a:solidFill>
                <a:latin typeface="Courier New"/>
                <a:ea typeface="Courier New"/>
                <a:cs typeface="Courier New"/>
                <a:sym typeface="Courier New"/>
              </a:rPr>
              <a:t>add</a:t>
            </a:r>
            <a:r>
              <a:rPr lang="en-US">
                <a:solidFill>
                  <a:srgbClr val="000000"/>
                </a:solidFill>
              </a:rPr>
              <a:t>, they perform different operations on different parameters.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Method Overloading</a:t>
            </a:r>
            <a:endParaRPr/>
          </a:p>
        </p:txBody>
      </p:sp>
      <p:sp>
        <p:nvSpPr>
          <p:cNvPr id="690" name="Google Shape;690;p68"/>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chemeClr val="dk1"/>
              </a:buClr>
              <a:buSzPts val="1800"/>
              <a:buChar char="•"/>
            </a:pPr>
            <a:r>
              <a:rPr lang="en-US">
                <a:solidFill>
                  <a:srgbClr val="000000"/>
                </a:solidFill>
              </a:rPr>
              <a:t>When we call a method, the compiler must determine which of the methods to use through a process called </a:t>
            </a:r>
            <a:r>
              <a:rPr lang="en-US" u="sng">
                <a:solidFill>
                  <a:srgbClr val="000000"/>
                </a:solidFill>
              </a:rPr>
              <a:t>binding</a:t>
            </a:r>
            <a:r>
              <a:rPr lang="en-US">
                <a:solidFill>
                  <a:srgbClr val="000000"/>
                </a:solidFill>
              </a:rPr>
              <a:t>.</a:t>
            </a:r>
            <a:endParaRPr/>
          </a:p>
          <a:p>
            <a:pPr indent="-342900" lvl="1" marL="914400" rtl="0" algn="l">
              <a:lnSpc>
                <a:spcPct val="100000"/>
              </a:lnSpc>
              <a:spcBef>
                <a:spcPts val="360"/>
              </a:spcBef>
              <a:spcAft>
                <a:spcPts val="0"/>
              </a:spcAft>
              <a:buSzPts val="1800"/>
              <a:buChar char="–"/>
            </a:pPr>
            <a:r>
              <a:rPr lang="en-US">
                <a:solidFill>
                  <a:srgbClr val="000000"/>
                </a:solidFill>
              </a:rPr>
              <a:t>Java binds methods by matching a method’s </a:t>
            </a:r>
            <a:r>
              <a:rPr lang="en-US" u="sng">
                <a:solidFill>
                  <a:srgbClr val="000000"/>
                </a:solidFill>
              </a:rPr>
              <a:t>signature</a:t>
            </a:r>
            <a:r>
              <a:rPr lang="en-US">
                <a:solidFill>
                  <a:srgbClr val="000000"/>
                </a:solidFill>
              </a:rPr>
              <a:t> to how it is called.</a:t>
            </a:r>
            <a:endParaRPr/>
          </a:p>
          <a:p>
            <a:pPr indent="-342900" lvl="2" marL="1371600" rtl="0" algn="l">
              <a:lnSpc>
                <a:spcPct val="100000"/>
              </a:lnSpc>
              <a:spcBef>
                <a:spcPts val="360"/>
              </a:spcBef>
              <a:spcAft>
                <a:spcPts val="0"/>
              </a:spcAft>
              <a:buSzPts val="1800"/>
              <a:buChar char="•"/>
            </a:pPr>
            <a:r>
              <a:rPr lang="en-US">
                <a:solidFill>
                  <a:srgbClr val="000000"/>
                </a:solidFill>
              </a:rPr>
              <a:t>A method’s signature consists of its name and the data types of its parameters.</a:t>
            </a:r>
            <a:endParaRPr/>
          </a:p>
          <a:p>
            <a:pPr indent="-342900" lvl="2" marL="1371600" rtl="0" algn="l">
              <a:lnSpc>
                <a:spcPct val="100000"/>
              </a:lnSpc>
              <a:spcBef>
                <a:spcPts val="360"/>
              </a:spcBef>
              <a:spcAft>
                <a:spcPts val="0"/>
              </a:spcAft>
              <a:buSzPts val="1800"/>
              <a:buChar char="•"/>
            </a:pPr>
            <a:r>
              <a:rPr lang="en-US">
                <a:solidFill>
                  <a:srgbClr val="000000"/>
                </a:solidFill>
              </a:rPr>
              <a:t>The signatures of the two previous methods are:</a:t>
            </a:r>
            <a:endParaRPr/>
          </a:p>
          <a:p>
            <a:pPr indent="-342900" lvl="3" marL="1828800" rtl="0" algn="l">
              <a:lnSpc>
                <a:spcPct val="100000"/>
              </a:lnSpc>
              <a:spcBef>
                <a:spcPts val="360"/>
              </a:spcBef>
              <a:spcAft>
                <a:spcPts val="0"/>
              </a:spcAft>
              <a:buSzPts val="1800"/>
              <a:buChar char="–"/>
            </a:pPr>
            <a:r>
              <a:rPr lang="en-US">
                <a:solidFill>
                  <a:srgbClr val="000000"/>
                </a:solidFill>
              </a:rPr>
              <a:t>add(double, double)</a:t>
            </a:r>
            <a:endParaRPr/>
          </a:p>
          <a:p>
            <a:pPr indent="-342900" lvl="3" marL="1828800" rtl="0" algn="l">
              <a:lnSpc>
                <a:spcPct val="100000"/>
              </a:lnSpc>
              <a:spcBef>
                <a:spcPts val="360"/>
              </a:spcBef>
              <a:spcAft>
                <a:spcPts val="0"/>
              </a:spcAft>
              <a:buSzPts val="1800"/>
              <a:buChar char="–"/>
            </a:pPr>
            <a:r>
              <a:rPr lang="en-US">
                <a:solidFill>
                  <a:srgbClr val="000000"/>
                </a:solidFill>
              </a:rPr>
              <a:t>add(String, String)</a:t>
            </a:r>
            <a:endParaRPr/>
          </a:p>
          <a:p>
            <a:pPr indent="-342900" lvl="2" marL="1371600" rtl="0" algn="l">
              <a:lnSpc>
                <a:spcPct val="100000"/>
              </a:lnSpc>
              <a:spcBef>
                <a:spcPts val="360"/>
              </a:spcBef>
              <a:spcAft>
                <a:spcPts val="0"/>
              </a:spcAft>
              <a:buSzPts val="1800"/>
              <a:buChar char="•"/>
            </a:pPr>
            <a:r>
              <a:rPr lang="en-US">
                <a:solidFill>
                  <a:srgbClr val="000000"/>
                </a:solidFill>
              </a:rPr>
              <a:t>So the java compiler can tell which method to used based on how it was called.</a:t>
            </a:r>
            <a:endParaRPr/>
          </a:p>
          <a:p>
            <a:pPr indent="-342900" lvl="2" marL="1371600" rtl="0" algn="l">
              <a:lnSpc>
                <a:spcPct val="100000"/>
              </a:lnSpc>
              <a:spcBef>
                <a:spcPts val="360"/>
              </a:spcBef>
              <a:spcAft>
                <a:spcPts val="0"/>
              </a:spcAft>
              <a:buSzPts val="1800"/>
              <a:buChar char="•"/>
            </a:pPr>
            <a:r>
              <a:rPr lang="en-US">
                <a:solidFill>
                  <a:srgbClr val="000000"/>
                </a:solidFill>
              </a:rPr>
              <a:t>Note, that you cannot have methods with the same name and same data types for parameters EVEN IF THEY HAVE A DIFFERENT return type.</a:t>
            </a:r>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9"/>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US"/>
              <a:t>Simple Example of Method Overloading</a:t>
            </a:r>
            <a:endParaRPr/>
          </a:p>
        </p:txBody>
      </p:sp>
      <p:sp>
        <p:nvSpPr>
          <p:cNvPr id="696" name="Google Shape;696;p69"/>
          <p:cNvSpPr txBox="1"/>
          <p:nvPr>
            <p:ph idx="2" type="body"/>
          </p:nvPr>
        </p:nvSpPr>
        <p:spPr>
          <a:xfrm>
            <a:off x="0" y="1533378"/>
            <a:ext cx="3967089" cy="4822982"/>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lnSpc>
                <a:spcPct val="100000"/>
              </a:lnSpc>
              <a:spcBef>
                <a:spcPts val="360"/>
              </a:spcBef>
              <a:spcAft>
                <a:spcPts val="0"/>
              </a:spcAft>
              <a:buSzPct val="108107"/>
              <a:buNone/>
            </a:pPr>
            <a:r>
              <a:rPr lang="en-US"/>
              <a:t>class OverloadDemo</a:t>
            </a:r>
            <a:endParaRPr/>
          </a:p>
          <a:p>
            <a:pPr indent="0" lvl="0" marL="114300" rtl="0" algn="l">
              <a:lnSpc>
                <a:spcPct val="100000"/>
              </a:lnSpc>
              <a:spcBef>
                <a:spcPts val="360"/>
              </a:spcBef>
              <a:spcAft>
                <a:spcPts val="0"/>
              </a:spcAft>
              <a:buSzPct val="108107"/>
              <a:buNone/>
            </a:pPr>
            <a:r>
              <a:rPr lang="en-US"/>
              <a:t>{</a:t>
            </a:r>
            <a:endParaRPr/>
          </a:p>
          <a:p>
            <a:pPr indent="0" lvl="0" marL="114300" rtl="0" algn="l">
              <a:lnSpc>
                <a:spcPct val="100000"/>
              </a:lnSpc>
              <a:spcBef>
                <a:spcPts val="360"/>
              </a:spcBef>
              <a:spcAft>
                <a:spcPts val="0"/>
              </a:spcAft>
              <a:buSzPct val="108107"/>
              <a:buNone/>
            </a:pPr>
            <a:r>
              <a:rPr lang="en-US">
                <a:solidFill>
                  <a:srgbClr val="B23214"/>
                </a:solidFill>
              </a:rPr>
              <a:t>void test() {</a:t>
            </a:r>
            <a:endParaRPr>
              <a:solidFill>
                <a:srgbClr val="B23214"/>
              </a:solidFill>
            </a:endParaRPr>
          </a:p>
          <a:p>
            <a:pPr indent="0" lvl="0" marL="114300" rtl="0" algn="l">
              <a:lnSpc>
                <a:spcPct val="100000"/>
              </a:lnSpc>
              <a:spcBef>
                <a:spcPts val="360"/>
              </a:spcBef>
              <a:spcAft>
                <a:spcPts val="0"/>
              </a:spcAft>
              <a:buSzPct val="108107"/>
              <a:buNone/>
            </a:pPr>
            <a:r>
              <a:rPr lang="en-US">
                <a:solidFill>
                  <a:srgbClr val="B23214"/>
                </a:solidFill>
              </a:rPr>
              <a:t>   System.out.println(“No parameters”);</a:t>
            </a:r>
            <a:endParaRPr>
              <a:solidFill>
                <a:srgbClr val="B23214"/>
              </a:solidFill>
            </a:endParaRPr>
          </a:p>
          <a:p>
            <a:pPr indent="0" lvl="0" marL="114300" rtl="0" algn="l">
              <a:lnSpc>
                <a:spcPct val="100000"/>
              </a:lnSpc>
              <a:spcBef>
                <a:spcPts val="360"/>
              </a:spcBef>
              <a:spcAft>
                <a:spcPts val="0"/>
              </a:spcAft>
              <a:buSzPct val="108107"/>
              <a:buNone/>
            </a:pPr>
            <a:r>
              <a:rPr lang="en-US">
                <a:solidFill>
                  <a:srgbClr val="B23214"/>
                </a:solidFill>
              </a:rPr>
              <a:t>}</a:t>
            </a:r>
            <a:endParaRPr>
              <a:solidFill>
                <a:srgbClr val="B23214"/>
              </a:solidFill>
            </a:endParaRPr>
          </a:p>
          <a:p>
            <a:pPr indent="0" lvl="0" marL="114300" rtl="0" algn="l">
              <a:lnSpc>
                <a:spcPct val="100000"/>
              </a:lnSpc>
              <a:spcBef>
                <a:spcPts val="360"/>
              </a:spcBef>
              <a:spcAft>
                <a:spcPts val="0"/>
              </a:spcAft>
              <a:buSzPct val="108107"/>
              <a:buNone/>
            </a:pPr>
            <a:r>
              <a:rPr lang="en-US">
                <a:solidFill>
                  <a:srgbClr val="0070C0"/>
                </a:solidFill>
              </a:rPr>
              <a:t>void test(int a) {</a:t>
            </a:r>
            <a:endParaRPr>
              <a:solidFill>
                <a:srgbClr val="0070C0"/>
              </a:solidFill>
            </a:endParaRPr>
          </a:p>
          <a:p>
            <a:pPr indent="0" lvl="0" marL="114300" rtl="0" algn="l">
              <a:lnSpc>
                <a:spcPct val="100000"/>
              </a:lnSpc>
              <a:spcBef>
                <a:spcPts val="360"/>
              </a:spcBef>
              <a:spcAft>
                <a:spcPts val="0"/>
              </a:spcAft>
              <a:buSzPct val="108107"/>
              <a:buNone/>
            </a:pPr>
            <a:r>
              <a:rPr lang="en-US">
                <a:solidFill>
                  <a:srgbClr val="0070C0"/>
                </a:solidFill>
              </a:rPr>
              <a:t>System.out.println(“a:”+a);</a:t>
            </a:r>
            <a:endParaRPr>
              <a:solidFill>
                <a:srgbClr val="0070C0"/>
              </a:solidFill>
            </a:endParaRPr>
          </a:p>
          <a:p>
            <a:pPr indent="0" lvl="0" marL="114300" rtl="0" algn="l">
              <a:lnSpc>
                <a:spcPct val="100000"/>
              </a:lnSpc>
              <a:spcBef>
                <a:spcPts val="360"/>
              </a:spcBef>
              <a:spcAft>
                <a:spcPts val="0"/>
              </a:spcAft>
              <a:buSzPct val="108107"/>
              <a:buNone/>
            </a:pPr>
            <a:r>
              <a:rPr lang="en-US">
                <a:solidFill>
                  <a:srgbClr val="0070C0"/>
                </a:solidFill>
              </a:rPr>
              <a:t>}</a:t>
            </a:r>
            <a:endParaRPr>
              <a:solidFill>
                <a:srgbClr val="0070C0"/>
              </a:solidFill>
            </a:endParaRPr>
          </a:p>
          <a:p>
            <a:pPr indent="0" lvl="0" marL="114300" rtl="0" algn="l">
              <a:lnSpc>
                <a:spcPct val="100000"/>
              </a:lnSpc>
              <a:spcBef>
                <a:spcPts val="360"/>
              </a:spcBef>
              <a:spcAft>
                <a:spcPts val="0"/>
              </a:spcAft>
              <a:buSzPct val="108107"/>
              <a:buNone/>
            </a:pPr>
            <a:r>
              <a:rPr lang="en-US">
                <a:solidFill>
                  <a:srgbClr val="7030A0"/>
                </a:solidFill>
              </a:rPr>
              <a:t>void test(int a, int b){</a:t>
            </a:r>
            <a:endParaRPr>
              <a:solidFill>
                <a:srgbClr val="7030A0"/>
              </a:solidFill>
            </a:endParaRPr>
          </a:p>
          <a:p>
            <a:pPr indent="0" lvl="0" marL="114300" rtl="0" algn="l">
              <a:lnSpc>
                <a:spcPct val="100000"/>
              </a:lnSpc>
              <a:spcBef>
                <a:spcPts val="360"/>
              </a:spcBef>
              <a:spcAft>
                <a:spcPts val="0"/>
              </a:spcAft>
              <a:buSzPct val="108107"/>
              <a:buNone/>
            </a:pPr>
            <a:r>
              <a:rPr lang="en-US">
                <a:solidFill>
                  <a:srgbClr val="7030A0"/>
                </a:solidFill>
              </a:rPr>
              <a:t>System.out.println(“a and b:”+a+ “ ”+b);</a:t>
            </a:r>
            <a:endParaRPr>
              <a:solidFill>
                <a:srgbClr val="7030A0"/>
              </a:solidFill>
            </a:endParaRPr>
          </a:p>
          <a:p>
            <a:pPr indent="0" lvl="0" marL="114300" rtl="0" algn="l">
              <a:lnSpc>
                <a:spcPct val="100000"/>
              </a:lnSpc>
              <a:spcBef>
                <a:spcPts val="360"/>
              </a:spcBef>
              <a:spcAft>
                <a:spcPts val="0"/>
              </a:spcAft>
              <a:buSzPct val="108107"/>
              <a:buNone/>
            </a:pPr>
            <a:r>
              <a:rPr lang="en-US">
                <a:solidFill>
                  <a:srgbClr val="7030A0"/>
                </a:solidFill>
              </a:rPr>
              <a:t>}</a:t>
            </a:r>
            <a:endParaRPr>
              <a:solidFill>
                <a:srgbClr val="7030A0"/>
              </a:solidFill>
            </a:endParaRPr>
          </a:p>
          <a:p>
            <a:pPr indent="0" lvl="0" marL="114300" rtl="0" algn="l">
              <a:lnSpc>
                <a:spcPct val="100000"/>
              </a:lnSpc>
              <a:spcBef>
                <a:spcPts val="360"/>
              </a:spcBef>
              <a:spcAft>
                <a:spcPts val="0"/>
              </a:spcAft>
              <a:buSzPct val="108107"/>
              <a:buNone/>
            </a:pPr>
            <a:r>
              <a:rPr lang="en-US">
                <a:solidFill>
                  <a:srgbClr val="836700"/>
                </a:solidFill>
              </a:rPr>
              <a:t>double test(double a){</a:t>
            </a:r>
            <a:endParaRPr>
              <a:solidFill>
                <a:srgbClr val="836700"/>
              </a:solidFill>
            </a:endParaRPr>
          </a:p>
          <a:p>
            <a:pPr indent="0" lvl="0" marL="114300" rtl="0" algn="l">
              <a:lnSpc>
                <a:spcPct val="100000"/>
              </a:lnSpc>
              <a:spcBef>
                <a:spcPts val="360"/>
              </a:spcBef>
              <a:spcAft>
                <a:spcPts val="0"/>
              </a:spcAft>
              <a:buSzPct val="108107"/>
              <a:buNone/>
            </a:pPr>
            <a:r>
              <a:rPr lang="en-US">
                <a:solidFill>
                  <a:srgbClr val="836700"/>
                </a:solidFill>
              </a:rPr>
              <a:t>System.out.println(“double a: “ +a);</a:t>
            </a:r>
            <a:endParaRPr>
              <a:solidFill>
                <a:srgbClr val="836700"/>
              </a:solidFill>
            </a:endParaRPr>
          </a:p>
          <a:p>
            <a:pPr indent="0" lvl="0" marL="114300" rtl="0" algn="l">
              <a:lnSpc>
                <a:spcPct val="100000"/>
              </a:lnSpc>
              <a:spcBef>
                <a:spcPts val="360"/>
              </a:spcBef>
              <a:spcAft>
                <a:spcPts val="0"/>
              </a:spcAft>
              <a:buSzPct val="108107"/>
              <a:buNone/>
            </a:pPr>
            <a:r>
              <a:rPr lang="en-US">
                <a:solidFill>
                  <a:srgbClr val="836700"/>
                </a:solidFill>
              </a:rPr>
              <a:t>return a*a;</a:t>
            </a:r>
            <a:endParaRPr>
              <a:solidFill>
                <a:srgbClr val="836700"/>
              </a:solidFill>
            </a:endParaRPr>
          </a:p>
          <a:p>
            <a:pPr indent="0" lvl="0" marL="114300" rtl="0" algn="l">
              <a:lnSpc>
                <a:spcPct val="100000"/>
              </a:lnSpc>
              <a:spcBef>
                <a:spcPts val="360"/>
              </a:spcBef>
              <a:spcAft>
                <a:spcPts val="0"/>
              </a:spcAft>
              <a:buSzPct val="108107"/>
              <a:buNone/>
            </a:pPr>
            <a:r>
              <a:rPr lang="en-US">
                <a:solidFill>
                  <a:srgbClr val="836700"/>
                </a:solidFill>
              </a:rPr>
              <a:t>}</a:t>
            </a:r>
            <a:endParaRPr>
              <a:solidFill>
                <a:srgbClr val="836700"/>
              </a:solidFill>
            </a:endParaRPr>
          </a:p>
          <a:p>
            <a:pPr indent="0" lvl="0" marL="114300" rtl="0" algn="l">
              <a:lnSpc>
                <a:spcPct val="100000"/>
              </a:lnSpc>
              <a:spcBef>
                <a:spcPts val="360"/>
              </a:spcBef>
              <a:spcAft>
                <a:spcPts val="0"/>
              </a:spcAft>
              <a:buSzPct val="108107"/>
              <a:buNone/>
            </a:pPr>
            <a:r>
              <a:rPr lang="en-US"/>
              <a:t>}</a:t>
            </a:r>
            <a:endParaRPr/>
          </a:p>
          <a:p>
            <a:pPr indent="0" lvl="0" marL="114300" rtl="0" algn="l">
              <a:lnSpc>
                <a:spcPct val="100000"/>
              </a:lnSpc>
              <a:spcBef>
                <a:spcPts val="360"/>
              </a:spcBef>
              <a:spcAft>
                <a:spcPts val="0"/>
              </a:spcAft>
              <a:buSzPct val="108107"/>
              <a:buNone/>
            </a:pPr>
            <a:r>
              <a:t/>
            </a:r>
            <a:endParaRPr/>
          </a:p>
          <a:p>
            <a:pPr indent="0" lvl="0" marL="114300" rtl="0" algn="l">
              <a:lnSpc>
                <a:spcPct val="100000"/>
              </a:lnSpc>
              <a:spcBef>
                <a:spcPts val="360"/>
              </a:spcBef>
              <a:spcAft>
                <a:spcPts val="0"/>
              </a:spcAft>
              <a:buSzPct val="108107"/>
              <a:buNone/>
            </a:pPr>
            <a:r>
              <a:t/>
            </a:r>
            <a:endParaRPr/>
          </a:p>
          <a:p>
            <a:pPr indent="0" lvl="0" marL="114300" rtl="0" algn="l">
              <a:lnSpc>
                <a:spcPct val="100000"/>
              </a:lnSpc>
              <a:spcBef>
                <a:spcPts val="360"/>
              </a:spcBef>
              <a:spcAft>
                <a:spcPts val="0"/>
              </a:spcAft>
              <a:buSzPct val="108107"/>
              <a:buNone/>
            </a:pPr>
            <a:r>
              <a:t/>
            </a:r>
            <a:endParaRPr/>
          </a:p>
          <a:p>
            <a:pPr indent="0" lvl="0" marL="114300" rtl="0" algn="l">
              <a:lnSpc>
                <a:spcPct val="100000"/>
              </a:lnSpc>
              <a:spcBef>
                <a:spcPts val="360"/>
              </a:spcBef>
              <a:spcAft>
                <a:spcPts val="0"/>
              </a:spcAft>
              <a:buSzPct val="108107"/>
              <a:buNone/>
            </a:pPr>
            <a:r>
              <a:t/>
            </a:r>
            <a:endParaRPr/>
          </a:p>
          <a:p>
            <a:pPr indent="0" lvl="0" marL="114300" rtl="0" algn="l">
              <a:lnSpc>
                <a:spcPct val="100000"/>
              </a:lnSpc>
              <a:spcBef>
                <a:spcPts val="360"/>
              </a:spcBef>
              <a:spcAft>
                <a:spcPts val="0"/>
              </a:spcAft>
              <a:buSzPct val="108107"/>
              <a:buNone/>
            </a:pPr>
            <a:r>
              <a:t/>
            </a:r>
            <a:endParaRPr/>
          </a:p>
        </p:txBody>
      </p:sp>
      <p:sp>
        <p:nvSpPr>
          <p:cNvPr id="697" name="Google Shape;697;p69"/>
          <p:cNvSpPr txBox="1"/>
          <p:nvPr>
            <p:ph idx="4" type="body"/>
          </p:nvPr>
        </p:nvSpPr>
        <p:spPr>
          <a:xfrm>
            <a:off x="3868615" y="1533378"/>
            <a:ext cx="5275385" cy="4592785"/>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SzPts val="1800"/>
              <a:buNone/>
            </a:pPr>
            <a:r>
              <a:rPr lang="en-US"/>
              <a:t>class Overload {</a:t>
            </a:r>
            <a:endParaRPr/>
          </a:p>
          <a:p>
            <a:pPr indent="0" lvl="0" marL="114300" rtl="0" algn="l">
              <a:lnSpc>
                <a:spcPct val="100000"/>
              </a:lnSpc>
              <a:spcBef>
                <a:spcPts val="360"/>
              </a:spcBef>
              <a:spcAft>
                <a:spcPts val="0"/>
              </a:spcAft>
              <a:buSzPts val="1800"/>
              <a:buNone/>
            </a:pPr>
            <a:r>
              <a:rPr lang="en-US"/>
              <a:t>Public static void main(String args[]) </a:t>
            </a:r>
            <a:endParaRPr/>
          </a:p>
          <a:p>
            <a:pPr indent="0" lvl="0" marL="114300" rtl="0" algn="l">
              <a:lnSpc>
                <a:spcPct val="100000"/>
              </a:lnSpc>
              <a:spcBef>
                <a:spcPts val="360"/>
              </a:spcBef>
              <a:spcAft>
                <a:spcPts val="0"/>
              </a:spcAft>
              <a:buSzPts val="1800"/>
              <a:buNone/>
            </a:pPr>
            <a:r>
              <a:rPr lang="en-US"/>
              <a:t>{</a:t>
            </a:r>
            <a:endParaRPr/>
          </a:p>
          <a:p>
            <a:pPr indent="0" lvl="0" marL="114300" rtl="0" algn="l">
              <a:lnSpc>
                <a:spcPct val="100000"/>
              </a:lnSpc>
              <a:spcBef>
                <a:spcPts val="360"/>
              </a:spcBef>
              <a:spcAft>
                <a:spcPts val="0"/>
              </a:spcAft>
              <a:buSzPts val="1800"/>
              <a:buNone/>
            </a:pPr>
            <a:r>
              <a:rPr lang="en-US"/>
              <a:t>  OverloadDemo ob= newOverloadDemo();</a:t>
            </a:r>
            <a:endParaRPr/>
          </a:p>
          <a:p>
            <a:pPr indent="0" lvl="0" marL="114300" rtl="0" algn="l">
              <a:lnSpc>
                <a:spcPct val="100000"/>
              </a:lnSpc>
              <a:spcBef>
                <a:spcPts val="360"/>
              </a:spcBef>
              <a:spcAft>
                <a:spcPts val="0"/>
              </a:spcAft>
              <a:buSzPts val="1800"/>
              <a:buNone/>
            </a:pPr>
            <a:r>
              <a:rPr lang="en-US"/>
              <a:t> double result;</a:t>
            </a:r>
            <a:endParaRPr/>
          </a:p>
          <a:p>
            <a:pPr indent="0" lvl="0" marL="114300" rtl="0" algn="l">
              <a:lnSpc>
                <a:spcPct val="100000"/>
              </a:lnSpc>
              <a:spcBef>
                <a:spcPts val="360"/>
              </a:spcBef>
              <a:spcAft>
                <a:spcPts val="0"/>
              </a:spcAft>
              <a:buSzPts val="1800"/>
              <a:buNone/>
            </a:pPr>
            <a:r>
              <a:rPr lang="en-US">
                <a:solidFill>
                  <a:srgbClr val="C00000"/>
                </a:solidFill>
              </a:rPr>
              <a:t>ob.test();</a:t>
            </a:r>
            <a:endParaRPr>
              <a:solidFill>
                <a:srgbClr val="C00000"/>
              </a:solidFill>
            </a:endParaRPr>
          </a:p>
          <a:p>
            <a:pPr indent="0" lvl="0" marL="114300" rtl="0" algn="l">
              <a:lnSpc>
                <a:spcPct val="100000"/>
              </a:lnSpc>
              <a:spcBef>
                <a:spcPts val="360"/>
              </a:spcBef>
              <a:spcAft>
                <a:spcPts val="0"/>
              </a:spcAft>
              <a:buSzPts val="1800"/>
              <a:buNone/>
            </a:pPr>
            <a:r>
              <a:rPr lang="en-US">
                <a:solidFill>
                  <a:srgbClr val="0070C0"/>
                </a:solidFill>
              </a:rPr>
              <a:t>ob.test(10);</a:t>
            </a:r>
            <a:endParaRPr>
              <a:solidFill>
                <a:srgbClr val="0070C0"/>
              </a:solidFill>
            </a:endParaRPr>
          </a:p>
          <a:p>
            <a:pPr indent="0" lvl="0" marL="114300" rtl="0" algn="l">
              <a:lnSpc>
                <a:spcPct val="100000"/>
              </a:lnSpc>
              <a:spcBef>
                <a:spcPts val="360"/>
              </a:spcBef>
              <a:spcAft>
                <a:spcPts val="0"/>
              </a:spcAft>
              <a:buSzPts val="1800"/>
              <a:buNone/>
            </a:pPr>
            <a:r>
              <a:rPr lang="en-US">
                <a:solidFill>
                  <a:srgbClr val="7030A0"/>
                </a:solidFill>
              </a:rPr>
              <a:t>ob.test(10,20);</a:t>
            </a:r>
            <a:endParaRPr>
              <a:solidFill>
                <a:srgbClr val="7030A0"/>
              </a:solidFill>
            </a:endParaRPr>
          </a:p>
          <a:p>
            <a:pPr indent="0" lvl="0" marL="114300" rtl="0" algn="l">
              <a:lnSpc>
                <a:spcPct val="100000"/>
              </a:lnSpc>
              <a:spcBef>
                <a:spcPts val="360"/>
              </a:spcBef>
              <a:spcAft>
                <a:spcPts val="0"/>
              </a:spcAft>
              <a:buSzPts val="1800"/>
              <a:buNone/>
            </a:pPr>
            <a:r>
              <a:rPr lang="en-US">
                <a:solidFill>
                  <a:srgbClr val="836700"/>
                </a:solidFill>
              </a:rPr>
              <a:t>result= ob.test(123.2);</a:t>
            </a:r>
            <a:endParaRPr/>
          </a:p>
          <a:p>
            <a:pPr indent="0" lvl="0" marL="114300" rtl="0" algn="l">
              <a:lnSpc>
                <a:spcPct val="100000"/>
              </a:lnSpc>
              <a:spcBef>
                <a:spcPts val="360"/>
              </a:spcBef>
              <a:spcAft>
                <a:spcPts val="0"/>
              </a:spcAft>
              <a:buSzPts val="1800"/>
              <a:buNone/>
            </a:pPr>
            <a:r>
              <a:rPr lang="en-US"/>
              <a:t>System.out.println(“Result of ob.test(123.2):” + result);</a:t>
            </a:r>
            <a:endParaRPr/>
          </a:p>
          <a:p>
            <a:pPr indent="0" lvl="0" marL="114300" rtl="0" algn="l">
              <a:lnSpc>
                <a:spcPct val="100000"/>
              </a:lnSpc>
              <a:spcBef>
                <a:spcPts val="360"/>
              </a:spcBef>
              <a:spcAft>
                <a:spcPts val="0"/>
              </a:spcAft>
              <a:buSzPts val="1800"/>
              <a:buNone/>
            </a:pPr>
            <a:r>
              <a:rPr lang="en-US"/>
              <a:t>}</a:t>
            </a:r>
            <a:endParaRPr/>
          </a:p>
          <a:p>
            <a:pPr indent="0" lvl="0" marL="114300" rtl="0" algn="l">
              <a:lnSpc>
                <a:spcPct val="100000"/>
              </a:lnSpc>
              <a:spcBef>
                <a:spcPts val="360"/>
              </a:spcBef>
              <a:spcAft>
                <a:spcPts val="0"/>
              </a:spcAft>
              <a:buSzPts val="1800"/>
              <a:buNone/>
            </a:pPr>
            <a:r>
              <a:rPr lang="en-US"/>
              <a:t>}</a:t>
            </a:r>
            <a:endParaRPr/>
          </a:p>
          <a:p>
            <a:pPr indent="0" lvl="0" marL="114300" rtl="0" algn="l">
              <a:lnSpc>
                <a:spcPct val="100000"/>
              </a:lnSpc>
              <a:spcBef>
                <a:spcPts val="360"/>
              </a:spcBef>
              <a:spcAft>
                <a:spcPts val="0"/>
              </a:spcAft>
              <a:buSzPts val="1800"/>
              <a:buNone/>
            </a:pPr>
            <a:r>
              <a:t/>
            </a:r>
            <a:endParaRPr/>
          </a:p>
        </p:txBody>
      </p:sp>
      <p:sp>
        <p:nvSpPr>
          <p:cNvPr id="698" name="Google Shape;698;p69"/>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Java Programming</a:t>
            </a:r>
            <a:endParaRPr/>
          </a:p>
        </p:txBody>
      </p:sp>
      <p:sp>
        <p:nvSpPr>
          <p:cNvPr id="699" name="Google Shape;699;p69"/>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cxnSp>
        <p:nvCxnSpPr>
          <p:cNvPr id="700" name="Google Shape;700;p69"/>
          <p:cNvCxnSpPr/>
          <p:nvPr/>
        </p:nvCxnSpPr>
        <p:spPr>
          <a:xfrm flipH="1" rot="10800000">
            <a:off x="5050302" y="3115994"/>
            <a:ext cx="969500" cy="313006"/>
          </a:xfrm>
          <a:prstGeom prst="straightConnector1">
            <a:avLst/>
          </a:prstGeom>
          <a:noFill/>
          <a:ln cap="flat" cmpd="sng" w="9525">
            <a:solidFill>
              <a:srgbClr val="FFC800"/>
            </a:solidFill>
            <a:prstDash val="solid"/>
            <a:round/>
            <a:headEnd len="sm" w="sm" type="none"/>
            <a:tailEnd len="med" w="med" type="triangle"/>
          </a:ln>
        </p:spPr>
      </p:cxnSp>
      <p:sp>
        <p:nvSpPr>
          <p:cNvPr id="701" name="Google Shape;701;p69"/>
          <p:cNvSpPr/>
          <p:nvPr/>
        </p:nvSpPr>
        <p:spPr>
          <a:xfrm>
            <a:off x="6147582" y="2940148"/>
            <a:ext cx="2152356" cy="313006"/>
          </a:xfrm>
          <a:prstGeom prst="roundRect">
            <a:avLst>
              <a:gd fmla="val 16667" name="adj"/>
            </a:avLst>
          </a:prstGeom>
          <a:no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Arial"/>
                <a:ea typeface="Arial"/>
                <a:cs typeface="Arial"/>
                <a:sym typeface="Arial"/>
              </a:rPr>
              <a:t>No Parameters</a:t>
            </a:r>
            <a:endParaRPr b="0" i="0" sz="1400" u="none" cap="none" strike="noStrike">
              <a:solidFill>
                <a:srgbClr val="C00000"/>
              </a:solidFill>
              <a:latin typeface="Arial"/>
              <a:ea typeface="Arial"/>
              <a:cs typeface="Arial"/>
              <a:sym typeface="Arial"/>
            </a:endParaRPr>
          </a:p>
        </p:txBody>
      </p:sp>
      <p:sp>
        <p:nvSpPr>
          <p:cNvPr id="702" name="Google Shape;702;p69"/>
          <p:cNvSpPr/>
          <p:nvPr/>
        </p:nvSpPr>
        <p:spPr>
          <a:xfrm>
            <a:off x="6147582" y="3253154"/>
            <a:ext cx="2152356" cy="502920"/>
          </a:xfrm>
          <a:prstGeom prst="roundRect">
            <a:avLst>
              <a:gd fmla="val 16667" name="adj"/>
            </a:avLst>
          </a:prstGeom>
          <a:no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70C0"/>
                </a:solidFill>
                <a:latin typeface="Arial"/>
                <a:ea typeface="Arial"/>
                <a:cs typeface="Arial"/>
                <a:sym typeface="Arial"/>
              </a:rPr>
              <a:t>a:10</a:t>
            </a:r>
            <a:endParaRPr b="0" i="0" sz="1400" u="none" cap="none" strike="noStrike">
              <a:solidFill>
                <a:srgbClr val="0070C0"/>
              </a:solidFill>
              <a:latin typeface="Arial"/>
              <a:ea typeface="Arial"/>
              <a:cs typeface="Arial"/>
              <a:sym typeface="Arial"/>
            </a:endParaRPr>
          </a:p>
        </p:txBody>
      </p:sp>
      <p:cxnSp>
        <p:nvCxnSpPr>
          <p:cNvPr id="703" name="Google Shape;703;p69"/>
          <p:cNvCxnSpPr/>
          <p:nvPr/>
        </p:nvCxnSpPr>
        <p:spPr>
          <a:xfrm flipH="1" rot="10800000">
            <a:off x="5303520" y="3429000"/>
            <a:ext cx="844062" cy="327074"/>
          </a:xfrm>
          <a:prstGeom prst="straightConnector1">
            <a:avLst/>
          </a:prstGeom>
          <a:noFill/>
          <a:ln cap="flat" cmpd="sng" w="9525">
            <a:solidFill>
              <a:srgbClr val="FFC800"/>
            </a:solidFill>
            <a:prstDash val="solid"/>
            <a:round/>
            <a:headEnd len="sm" w="sm" type="none"/>
            <a:tailEnd len="med" w="med" type="triangle"/>
          </a:ln>
        </p:spPr>
      </p:cxnSp>
      <p:sp>
        <p:nvSpPr>
          <p:cNvPr id="704" name="Google Shape;704;p69"/>
          <p:cNvSpPr/>
          <p:nvPr/>
        </p:nvSpPr>
        <p:spPr>
          <a:xfrm>
            <a:off x="6274191" y="3896751"/>
            <a:ext cx="2025747" cy="365125"/>
          </a:xfrm>
          <a:prstGeom prst="rect">
            <a:avLst/>
          </a:prstGeom>
          <a:no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030A0"/>
                </a:solidFill>
                <a:latin typeface="Arial"/>
                <a:ea typeface="Arial"/>
                <a:cs typeface="Arial"/>
                <a:sym typeface="Arial"/>
              </a:rPr>
              <a:t>a and b:10 20</a:t>
            </a:r>
            <a:endParaRPr b="0" i="0" sz="1400" u="none" cap="none" strike="noStrike">
              <a:solidFill>
                <a:srgbClr val="000000"/>
              </a:solidFill>
              <a:latin typeface="Arial"/>
              <a:ea typeface="Arial"/>
              <a:cs typeface="Arial"/>
              <a:sym typeface="Arial"/>
            </a:endParaRPr>
          </a:p>
        </p:txBody>
      </p:sp>
      <p:cxnSp>
        <p:nvCxnSpPr>
          <p:cNvPr id="705" name="Google Shape;705;p69"/>
          <p:cNvCxnSpPr/>
          <p:nvPr/>
        </p:nvCxnSpPr>
        <p:spPr>
          <a:xfrm>
            <a:off x="5535052" y="4107449"/>
            <a:ext cx="739139" cy="0"/>
          </a:xfrm>
          <a:prstGeom prst="straightConnector1">
            <a:avLst/>
          </a:prstGeom>
          <a:noFill/>
          <a:ln cap="flat" cmpd="sng" w="9525">
            <a:solidFill>
              <a:srgbClr val="FFC800"/>
            </a:solidFill>
            <a:prstDash val="solid"/>
            <a:round/>
            <a:headEnd len="sm" w="sm" type="none"/>
            <a:tailEnd len="med" w="med" type="triangle"/>
          </a:ln>
        </p:spPr>
      </p:cxnSp>
      <p:sp>
        <p:nvSpPr>
          <p:cNvPr id="706" name="Google Shape;706;p69"/>
          <p:cNvSpPr/>
          <p:nvPr/>
        </p:nvSpPr>
        <p:spPr>
          <a:xfrm>
            <a:off x="6710289" y="4344998"/>
            <a:ext cx="1976513" cy="313006"/>
          </a:xfrm>
          <a:prstGeom prst="roundRect">
            <a:avLst>
              <a:gd fmla="val 16667" name="adj"/>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EBD0B0"/>
                </a:solidFill>
                <a:latin typeface="Arial"/>
                <a:ea typeface="Arial"/>
                <a:cs typeface="Arial"/>
                <a:sym typeface="Arial"/>
              </a:rPr>
              <a:t>Double a</a:t>
            </a:r>
            <a:r>
              <a:rPr b="0" i="0" lang="en-US" sz="1400" u="none" cap="none" strike="noStrike">
                <a:solidFill>
                  <a:schemeClr val="lt1"/>
                </a:solidFill>
                <a:latin typeface="Arial"/>
                <a:ea typeface="Arial"/>
                <a:cs typeface="Arial"/>
                <a:sym typeface="Arial"/>
              </a:rPr>
              <a:t>: </a:t>
            </a:r>
            <a:r>
              <a:rPr b="0" i="0" lang="en-US" sz="1400" u="none" cap="none" strike="noStrike">
                <a:solidFill>
                  <a:srgbClr val="EBD0B0"/>
                </a:solidFill>
                <a:latin typeface="Arial"/>
                <a:ea typeface="Arial"/>
                <a:cs typeface="Arial"/>
                <a:sym typeface="Arial"/>
              </a:rPr>
              <a:t>123.2</a:t>
            </a:r>
            <a:r>
              <a:rPr b="0" i="0" lang="en-US" sz="1400" u="none" cap="none" strike="noStrike">
                <a:solidFill>
                  <a:schemeClr val="lt1"/>
                </a:solidFill>
                <a:latin typeface="Arial"/>
                <a:ea typeface="Arial"/>
                <a:cs typeface="Arial"/>
                <a:sym typeface="Arial"/>
              </a:rPr>
              <a:t>a: 123.2</a:t>
            </a:r>
            <a:endParaRPr b="0" i="0" sz="1400" u="none" cap="none" strike="noStrike">
              <a:solidFill>
                <a:srgbClr val="000000"/>
              </a:solidFill>
              <a:latin typeface="Arial"/>
              <a:ea typeface="Arial"/>
              <a:cs typeface="Arial"/>
              <a:sym typeface="Arial"/>
            </a:endParaRPr>
          </a:p>
        </p:txBody>
      </p:sp>
      <p:cxnSp>
        <p:nvCxnSpPr>
          <p:cNvPr id="707" name="Google Shape;707;p69"/>
          <p:cNvCxnSpPr>
            <a:endCxn id="706" idx="1"/>
          </p:cNvCxnSpPr>
          <p:nvPr/>
        </p:nvCxnSpPr>
        <p:spPr>
          <a:xfrm>
            <a:off x="6147489" y="4402501"/>
            <a:ext cx="562800" cy="99000"/>
          </a:xfrm>
          <a:prstGeom prst="straightConnector1">
            <a:avLst/>
          </a:prstGeom>
          <a:noFill/>
          <a:ln cap="flat" cmpd="sng" w="9525">
            <a:solidFill>
              <a:srgbClr val="FFC8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0"/>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Overloading Constructors</a:t>
            </a:r>
            <a:endParaRPr/>
          </a:p>
        </p:txBody>
      </p:sp>
      <p:sp>
        <p:nvSpPr>
          <p:cNvPr id="713" name="Google Shape;713;p70"/>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chemeClr val="dk1"/>
              </a:buClr>
              <a:buSzPts val="1800"/>
              <a:buChar char="•"/>
            </a:pPr>
            <a:r>
              <a:rPr lang="en-US"/>
              <a:t>Constructors can be overloaded like methods. </a:t>
            </a:r>
            <a:endParaRPr/>
          </a:p>
          <a:p>
            <a:pPr indent="-342900" lvl="0" marL="457200" rtl="0" algn="l">
              <a:lnSpc>
                <a:spcPct val="100000"/>
              </a:lnSpc>
              <a:spcBef>
                <a:spcPts val="360"/>
              </a:spcBef>
              <a:spcAft>
                <a:spcPts val="0"/>
              </a:spcAft>
              <a:buClr>
                <a:schemeClr val="dk1"/>
              </a:buClr>
              <a:buSzPts val="1800"/>
              <a:buChar char="•"/>
            </a:pPr>
            <a:r>
              <a:rPr lang="en-US"/>
              <a:t>The constructor overloading can be defined as the concept of having more than one constructor with different parameters so that every constructor can perform a different task.</a:t>
            </a:r>
            <a:endParaRPr/>
          </a:p>
        </p:txBody>
      </p:sp>
      <p:sp>
        <p:nvSpPr>
          <p:cNvPr id="714" name="Google Shape;714;p70"/>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Java Programming</a:t>
            </a:r>
            <a:endParaRPr/>
          </a:p>
        </p:txBody>
      </p:sp>
      <p:sp>
        <p:nvSpPr>
          <p:cNvPr id="715" name="Google Shape;715;p70"/>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1"/>
          <p:cNvSpPr txBox="1"/>
          <p:nvPr>
            <p:ph type="title"/>
          </p:nvPr>
        </p:nvSpPr>
        <p:spPr>
          <a:xfrm>
            <a:off x="457202" y="274638"/>
            <a:ext cx="8229601" cy="66789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US" sz="2800">
                <a:latin typeface="Times New Roman"/>
                <a:ea typeface="Times New Roman"/>
                <a:cs typeface="Times New Roman"/>
                <a:sym typeface="Times New Roman"/>
              </a:rPr>
              <a:t>Example of Constructor Overloading</a:t>
            </a:r>
            <a:endParaRPr/>
          </a:p>
        </p:txBody>
      </p:sp>
      <p:sp>
        <p:nvSpPr>
          <p:cNvPr id="721" name="Google Shape;721;p71"/>
          <p:cNvSpPr txBox="1"/>
          <p:nvPr>
            <p:ph idx="2" type="body"/>
          </p:nvPr>
        </p:nvSpPr>
        <p:spPr>
          <a:xfrm>
            <a:off x="457203" y="1378634"/>
            <a:ext cx="4040188" cy="4853353"/>
          </a:xfrm>
          <a:prstGeom prst="rect">
            <a:avLst/>
          </a:prstGeom>
          <a:noFill/>
          <a:ln>
            <a:noFill/>
          </a:ln>
        </p:spPr>
        <p:txBody>
          <a:bodyPr anchorCtr="0" anchor="t" bIns="45700" lIns="91425" spcFirstLastPara="1" rIns="91425" wrap="square" tIns="45700">
            <a:normAutofit fontScale="85000" lnSpcReduction="20000"/>
          </a:bodyPr>
          <a:lstStyle/>
          <a:p>
            <a:pPr indent="-228600" lvl="0" marL="457200" rtl="0" algn="l">
              <a:lnSpc>
                <a:spcPct val="100000"/>
              </a:lnSpc>
              <a:spcBef>
                <a:spcPts val="360"/>
              </a:spcBef>
              <a:spcAft>
                <a:spcPts val="0"/>
              </a:spcAft>
              <a:buClr>
                <a:schemeClr val="dk1"/>
              </a:buClr>
              <a:buSzPct val="117647"/>
              <a:buNone/>
            </a:pPr>
            <a:r>
              <a:rPr lang="en-US"/>
              <a:t>Class Box{</a:t>
            </a:r>
            <a:endParaRPr/>
          </a:p>
          <a:p>
            <a:pPr indent="-228600" lvl="0" marL="457200" rtl="0" algn="l">
              <a:lnSpc>
                <a:spcPct val="100000"/>
              </a:lnSpc>
              <a:spcBef>
                <a:spcPts val="360"/>
              </a:spcBef>
              <a:spcAft>
                <a:spcPts val="0"/>
              </a:spcAft>
              <a:buClr>
                <a:schemeClr val="dk1"/>
              </a:buClr>
              <a:buSzPct val="117647"/>
              <a:buNone/>
            </a:pPr>
            <a:r>
              <a:rPr lang="en-US"/>
              <a:t>  double width, height,depth;</a:t>
            </a:r>
            <a:endParaRPr/>
          </a:p>
          <a:p>
            <a:pPr indent="-228600" lvl="0" marL="457200" rtl="0" algn="l">
              <a:lnSpc>
                <a:spcPct val="100000"/>
              </a:lnSpc>
              <a:spcBef>
                <a:spcPts val="360"/>
              </a:spcBef>
              <a:spcAft>
                <a:spcPts val="0"/>
              </a:spcAft>
              <a:buClr>
                <a:schemeClr val="dk1"/>
              </a:buClr>
              <a:buSzPct val="117647"/>
              <a:buNone/>
            </a:pPr>
            <a:r>
              <a:rPr lang="en-US">
                <a:solidFill>
                  <a:srgbClr val="FF0000"/>
                </a:solidFill>
              </a:rPr>
              <a:t>Box(double w, double h, double d){</a:t>
            </a:r>
            <a:endParaRPr/>
          </a:p>
          <a:p>
            <a:pPr indent="-228600" lvl="0" marL="457200" rtl="0" algn="l">
              <a:lnSpc>
                <a:spcPct val="100000"/>
              </a:lnSpc>
              <a:spcBef>
                <a:spcPts val="360"/>
              </a:spcBef>
              <a:spcAft>
                <a:spcPts val="0"/>
              </a:spcAft>
              <a:buClr>
                <a:schemeClr val="dk1"/>
              </a:buClr>
              <a:buSzPct val="117647"/>
              <a:buNone/>
            </a:pPr>
            <a:r>
              <a:rPr lang="en-US">
                <a:solidFill>
                  <a:srgbClr val="FF0000"/>
                </a:solidFill>
              </a:rPr>
              <a:t>      width=w;</a:t>
            </a:r>
            <a:endParaRPr/>
          </a:p>
          <a:p>
            <a:pPr indent="-228600" lvl="0" marL="457200" rtl="0" algn="l">
              <a:lnSpc>
                <a:spcPct val="100000"/>
              </a:lnSpc>
              <a:spcBef>
                <a:spcPts val="360"/>
              </a:spcBef>
              <a:spcAft>
                <a:spcPts val="0"/>
              </a:spcAft>
              <a:buClr>
                <a:schemeClr val="dk1"/>
              </a:buClr>
              <a:buSzPct val="117647"/>
              <a:buNone/>
            </a:pPr>
            <a:r>
              <a:rPr lang="en-US">
                <a:solidFill>
                  <a:srgbClr val="FF0000"/>
                </a:solidFill>
              </a:rPr>
              <a:t>       height=h;</a:t>
            </a:r>
            <a:endParaRPr/>
          </a:p>
          <a:p>
            <a:pPr indent="-228600" lvl="0" marL="457200" rtl="0" algn="l">
              <a:lnSpc>
                <a:spcPct val="100000"/>
              </a:lnSpc>
              <a:spcBef>
                <a:spcPts val="360"/>
              </a:spcBef>
              <a:spcAft>
                <a:spcPts val="0"/>
              </a:spcAft>
              <a:buClr>
                <a:schemeClr val="dk1"/>
              </a:buClr>
              <a:buSzPct val="117647"/>
              <a:buNone/>
            </a:pPr>
            <a:r>
              <a:rPr lang="en-US">
                <a:solidFill>
                  <a:srgbClr val="FF0000"/>
                </a:solidFill>
              </a:rPr>
              <a:t>       depth = d;</a:t>
            </a:r>
            <a:endParaRPr/>
          </a:p>
          <a:p>
            <a:pPr indent="-228600" lvl="0" marL="457200" rtl="0" algn="l">
              <a:lnSpc>
                <a:spcPct val="100000"/>
              </a:lnSpc>
              <a:spcBef>
                <a:spcPts val="360"/>
              </a:spcBef>
              <a:spcAft>
                <a:spcPts val="0"/>
              </a:spcAft>
              <a:buClr>
                <a:schemeClr val="dk1"/>
              </a:buClr>
              <a:buSzPct val="117647"/>
              <a:buNone/>
            </a:pPr>
            <a:r>
              <a:rPr lang="en-US">
                <a:solidFill>
                  <a:srgbClr val="FF0000"/>
                </a:solidFill>
              </a:rPr>
              <a:t>}</a:t>
            </a:r>
            <a:endParaRPr/>
          </a:p>
          <a:p>
            <a:pPr indent="-228600" lvl="0" marL="457200" rtl="0" algn="l">
              <a:lnSpc>
                <a:spcPct val="100000"/>
              </a:lnSpc>
              <a:spcBef>
                <a:spcPts val="360"/>
              </a:spcBef>
              <a:spcAft>
                <a:spcPts val="0"/>
              </a:spcAft>
              <a:buClr>
                <a:schemeClr val="dk1"/>
              </a:buClr>
              <a:buSzPct val="117647"/>
              <a:buNone/>
            </a:pPr>
            <a:r>
              <a:rPr lang="en-US">
                <a:solidFill>
                  <a:srgbClr val="00B050"/>
                </a:solidFill>
              </a:rPr>
              <a:t>Box(){</a:t>
            </a:r>
            <a:endParaRPr/>
          </a:p>
          <a:p>
            <a:pPr indent="-228600" lvl="0" marL="457200" rtl="0" algn="l">
              <a:lnSpc>
                <a:spcPct val="100000"/>
              </a:lnSpc>
              <a:spcBef>
                <a:spcPts val="360"/>
              </a:spcBef>
              <a:spcAft>
                <a:spcPts val="0"/>
              </a:spcAft>
              <a:buClr>
                <a:schemeClr val="dk1"/>
              </a:buClr>
              <a:buSzPct val="117647"/>
              <a:buNone/>
            </a:pPr>
            <a:r>
              <a:rPr lang="en-US">
                <a:solidFill>
                  <a:srgbClr val="00B050"/>
                </a:solidFill>
              </a:rPr>
              <a:t>     width=-1;</a:t>
            </a:r>
            <a:endParaRPr/>
          </a:p>
          <a:p>
            <a:pPr indent="-228600" lvl="0" marL="457200" rtl="0" algn="l">
              <a:lnSpc>
                <a:spcPct val="100000"/>
              </a:lnSpc>
              <a:spcBef>
                <a:spcPts val="360"/>
              </a:spcBef>
              <a:spcAft>
                <a:spcPts val="0"/>
              </a:spcAft>
              <a:buClr>
                <a:schemeClr val="dk1"/>
              </a:buClr>
              <a:buSzPct val="117647"/>
              <a:buNone/>
            </a:pPr>
            <a:r>
              <a:rPr lang="en-US">
                <a:solidFill>
                  <a:srgbClr val="00B050"/>
                </a:solidFill>
              </a:rPr>
              <a:t>      height = -1;</a:t>
            </a:r>
            <a:endParaRPr/>
          </a:p>
          <a:p>
            <a:pPr indent="-228600" lvl="0" marL="457200" rtl="0" algn="l">
              <a:lnSpc>
                <a:spcPct val="100000"/>
              </a:lnSpc>
              <a:spcBef>
                <a:spcPts val="360"/>
              </a:spcBef>
              <a:spcAft>
                <a:spcPts val="0"/>
              </a:spcAft>
              <a:buClr>
                <a:schemeClr val="dk1"/>
              </a:buClr>
              <a:buSzPct val="117647"/>
              <a:buNone/>
            </a:pPr>
            <a:r>
              <a:rPr lang="en-US">
                <a:solidFill>
                  <a:srgbClr val="00B050"/>
                </a:solidFill>
              </a:rPr>
              <a:t>      depth= -1;</a:t>
            </a:r>
            <a:endParaRPr/>
          </a:p>
          <a:p>
            <a:pPr indent="-228600" lvl="0" marL="457200" rtl="0" algn="l">
              <a:lnSpc>
                <a:spcPct val="100000"/>
              </a:lnSpc>
              <a:spcBef>
                <a:spcPts val="360"/>
              </a:spcBef>
              <a:spcAft>
                <a:spcPts val="0"/>
              </a:spcAft>
              <a:buClr>
                <a:schemeClr val="dk1"/>
              </a:buClr>
              <a:buSzPct val="117647"/>
              <a:buNone/>
            </a:pPr>
            <a:r>
              <a:rPr lang="en-US">
                <a:solidFill>
                  <a:srgbClr val="00B050"/>
                </a:solidFill>
              </a:rPr>
              <a:t>}</a:t>
            </a:r>
            <a:endParaRPr/>
          </a:p>
          <a:p>
            <a:pPr indent="-228600" lvl="0" marL="457200" rtl="0" algn="l">
              <a:lnSpc>
                <a:spcPct val="100000"/>
              </a:lnSpc>
              <a:spcBef>
                <a:spcPts val="360"/>
              </a:spcBef>
              <a:spcAft>
                <a:spcPts val="0"/>
              </a:spcAft>
              <a:buClr>
                <a:schemeClr val="dk1"/>
              </a:buClr>
              <a:buSzPct val="117647"/>
              <a:buNone/>
            </a:pPr>
            <a:r>
              <a:rPr lang="en-US">
                <a:solidFill>
                  <a:srgbClr val="00B0F0"/>
                </a:solidFill>
              </a:rPr>
              <a:t>Box(double len) {</a:t>
            </a:r>
            <a:endParaRPr/>
          </a:p>
          <a:p>
            <a:pPr indent="-228600" lvl="0" marL="457200" rtl="0" algn="l">
              <a:lnSpc>
                <a:spcPct val="100000"/>
              </a:lnSpc>
              <a:spcBef>
                <a:spcPts val="360"/>
              </a:spcBef>
              <a:spcAft>
                <a:spcPts val="0"/>
              </a:spcAft>
              <a:buClr>
                <a:schemeClr val="dk1"/>
              </a:buClr>
              <a:buSzPct val="117647"/>
              <a:buNone/>
            </a:pPr>
            <a:r>
              <a:rPr lang="en-US">
                <a:solidFill>
                  <a:srgbClr val="00B0F0"/>
                </a:solidFill>
              </a:rPr>
              <a:t>    width=height=depth=len;</a:t>
            </a:r>
            <a:endParaRPr/>
          </a:p>
          <a:p>
            <a:pPr indent="-228600" lvl="0" marL="457200" rtl="0" algn="l">
              <a:lnSpc>
                <a:spcPct val="100000"/>
              </a:lnSpc>
              <a:spcBef>
                <a:spcPts val="360"/>
              </a:spcBef>
              <a:spcAft>
                <a:spcPts val="0"/>
              </a:spcAft>
              <a:buClr>
                <a:schemeClr val="dk1"/>
              </a:buClr>
              <a:buSzPct val="117647"/>
              <a:buNone/>
            </a:pPr>
            <a:r>
              <a:rPr lang="en-US">
                <a:solidFill>
                  <a:srgbClr val="00B0F0"/>
                </a:solidFill>
              </a:rPr>
              <a:t>}</a:t>
            </a:r>
            <a:endParaRPr/>
          </a:p>
          <a:p>
            <a:pPr indent="-228600" lvl="0" marL="457200" rtl="0" algn="l">
              <a:lnSpc>
                <a:spcPct val="100000"/>
              </a:lnSpc>
              <a:spcBef>
                <a:spcPts val="360"/>
              </a:spcBef>
              <a:spcAft>
                <a:spcPts val="0"/>
              </a:spcAft>
              <a:buClr>
                <a:schemeClr val="dk1"/>
              </a:buClr>
              <a:buSzPct val="117647"/>
              <a:buNone/>
            </a:pPr>
            <a:r>
              <a:rPr lang="en-US"/>
              <a:t>double volume() {</a:t>
            </a:r>
            <a:endParaRPr/>
          </a:p>
          <a:p>
            <a:pPr indent="-228600" lvl="0" marL="457200" rtl="0" algn="l">
              <a:lnSpc>
                <a:spcPct val="100000"/>
              </a:lnSpc>
              <a:spcBef>
                <a:spcPts val="360"/>
              </a:spcBef>
              <a:spcAft>
                <a:spcPts val="0"/>
              </a:spcAft>
              <a:buClr>
                <a:schemeClr val="dk1"/>
              </a:buClr>
              <a:buSzPct val="117647"/>
              <a:buNone/>
            </a:pPr>
            <a:r>
              <a:rPr lang="en-US"/>
              <a:t>    return width * height * depth;</a:t>
            </a:r>
            <a:endParaRPr/>
          </a:p>
          <a:p>
            <a:pPr indent="-228600" lvl="0" marL="457200" rtl="0" algn="l">
              <a:lnSpc>
                <a:spcPct val="100000"/>
              </a:lnSpc>
              <a:spcBef>
                <a:spcPts val="360"/>
              </a:spcBef>
              <a:spcAft>
                <a:spcPts val="0"/>
              </a:spcAft>
              <a:buClr>
                <a:schemeClr val="dk1"/>
              </a:buClr>
              <a:buSzPct val="117647"/>
              <a:buNone/>
            </a:pPr>
            <a:r>
              <a:rPr lang="en-US"/>
              <a:t>}</a:t>
            </a:r>
            <a:endParaRPr/>
          </a:p>
          <a:p>
            <a:pPr indent="-228600" lvl="0" marL="457200" rtl="0" algn="l">
              <a:lnSpc>
                <a:spcPct val="100000"/>
              </a:lnSpc>
              <a:spcBef>
                <a:spcPts val="360"/>
              </a:spcBef>
              <a:spcAft>
                <a:spcPts val="0"/>
              </a:spcAft>
              <a:buClr>
                <a:schemeClr val="dk1"/>
              </a:buClr>
              <a:buSzPct val="117647"/>
              <a:buNone/>
            </a:pPr>
            <a:r>
              <a:rPr lang="en-US"/>
              <a:t>}</a:t>
            </a:r>
            <a:endParaRPr/>
          </a:p>
        </p:txBody>
      </p:sp>
      <p:sp>
        <p:nvSpPr>
          <p:cNvPr id="722" name="Google Shape;722;p71"/>
          <p:cNvSpPr txBox="1"/>
          <p:nvPr>
            <p:ph idx="4" type="body"/>
          </p:nvPr>
        </p:nvSpPr>
        <p:spPr>
          <a:xfrm>
            <a:off x="4497391" y="1066908"/>
            <a:ext cx="4189411" cy="5404230"/>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100000"/>
              </a:lnSpc>
              <a:spcBef>
                <a:spcPts val="360"/>
              </a:spcBef>
              <a:spcAft>
                <a:spcPts val="0"/>
              </a:spcAft>
              <a:buSzPct val="108107"/>
              <a:buNone/>
            </a:pPr>
            <a:r>
              <a:rPr lang="en-US"/>
              <a:t>Class OverloadCons{</a:t>
            </a:r>
            <a:endParaRPr/>
          </a:p>
          <a:p>
            <a:pPr indent="0" lvl="0" marL="114300" rtl="0" algn="l">
              <a:lnSpc>
                <a:spcPct val="100000"/>
              </a:lnSpc>
              <a:spcBef>
                <a:spcPts val="360"/>
              </a:spcBef>
              <a:spcAft>
                <a:spcPts val="0"/>
              </a:spcAft>
              <a:buSzPct val="108107"/>
              <a:buNone/>
            </a:pPr>
            <a:r>
              <a:rPr lang="en-US"/>
              <a:t>    public static void main(String args[]){</a:t>
            </a:r>
            <a:endParaRPr/>
          </a:p>
          <a:p>
            <a:pPr indent="0" lvl="0" marL="114300" rtl="0" algn="l">
              <a:lnSpc>
                <a:spcPct val="100000"/>
              </a:lnSpc>
              <a:spcBef>
                <a:spcPts val="360"/>
              </a:spcBef>
              <a:spcAft>
                <a:spcPts val="0"/>
              </a:spcAft>
              <a:buSzPct val="108107"/>
              <a:buNone/>
            </a:pPr>
            <a:r>
              <a:rPr lang="en-US"/>
              <a:t>      </a:t>
            </a:r>
            <a:r>
              <a:rPr lang="en-US">
                <a:solidFill>
                  <a:srgbClr val="FF0000"/>
                </a:solidFill>
              </a:rPr>
              <a:t>Box mybox1= new Box(10,20,15);</a:t>
            </a:r>
            <a:endParaRPr/>
          </a:p>
          <a:p>
            <a:pPr indent="0" lvl="0" marL="114300" rtl="0" algn="l">
              <a:lnSpc>
                <a:spcPct val="100000"/>
              </a:lnSpc>
              <a:spcBef>
                <a:spcPts val="360"/>
              </a:spcBef>
              <a:spcAft>
                <a:spcPts val="0"/>
              </a:spcAft>
              <a:buSzPct val="108107"/>
              <a:buNone/>
            </a:pPr>
            <a:r>
              <a:rPr lang="en-US">
                <a:solidFill>
                  <a:srgbClr val="92D050"/>
                </a:solidFill>
              </a:rPr>
              <a:t>      Box mybox2 = new Box();</a:t>
            </a:r>
            <a:endParaRPr/>
          </a:p>
          <a:p>
            <a:pPr indent="0" lvl="0" marL="114300" rtl="0" algn="l">
              <a:lnSpc>
                <a:spcPct val="100000"/>
              </a:lnSpc>
              <a:spcBef>
                <a:spcPts val="360"/>
              </a:spcBef>
              <a:spcAft>
                <a:spcPts val="0"/>
              </a:spcAft>
              <a:buSzPct val="108107"/>
              <a:buNone/>
            </a:pPr>
            <a:r>
              <a:rPr lang="en-US"/>
              <a:t>      Box mycube= new Box(7);</a:t>
            </a:r>
            <a:endParaRPr/>
          </a:p>
          <a:p>
            <a:pPr indent="0" lvl="0" marL="114300" rtl="0" algn="l">
              <a:lnSpc>
                <a:spcPct val="100000"/>
              </a:lnSpc>
              <a:spcBef>
                <a:spcPts val="360"/>
              </a:spcBef>
              <a:spcAft>
                <a:spcPts val="0"/>
              </a:spcAft>
              <a:buSzPct val="108107"/>
              <a:buNone/>
            </a:pPr>
            <a:r>
              <a:rPr lang="en-US"/>
              <a:t>      double vol;</a:t>
            </a:r>
            <a:endParaRPr/>
          </a:p>
          <a:p>
            <a:pPr indent="0" lvl="0" marL="114300" rtl="0" algn="l">
              <a:lnSpc>
                <a:spcPct val="100000"/>
              </a:lnSpc>
              <a:spcBef>
                <a:spcPts val="360"/>
              </a:spcBef>
              <a:spcAft>
                <a:spcPts val="0"/>
              </a:spcAft>
              <a:buSzPct val="108107"/>
              <a:buNone/>
            </a:pPr>
            <a:r>
              <a:rPr lang="en-US"/>
              <a:t>      // get volume of first box</a:t>
            </a:r>
            <a:endParaRPr/>
          </a:p>
          <a:p>
            <a:pPr indent="0" lvl="0" marL="114300" rtl="0" algn="l">
              <a:lnSpc>
                <a:spcPct val="100000"/>
              </a:lnSpc>
              <a:spcBef>
                <a:spcPts val="360"/>
              </a:spcBef>
              <a:spcAft>
                <a:spcPts val="0"/>
              </a:spcAft>
              <a:buSzPct val="108107"/>
              <a:buNone/>
            </a:pPr>
            <a:r>
              <a:rPr lang="en-US"/>
              <a:t>      vol= mybox1.volume();</a:t>
            </a:r>
            <a:endParaRPr/>
          </a:p>
          <a:p>
            <a:pPr indent="0" lvl="0" marL="114300" rtl="0" algn="l">
              <a:lnSpc>
                <a:spcPct val="100000"/>
              </a:lnSpc>
              <a:spcBef>
                <a:spcPts val="360"/>
              </a:spcBef>
              <a:spcAft>
                <a:spcPts val="0"/>
              </a:spcAft>
              <a:buSzPct val="108107"/>
              <a:buNone/>
            </a:pPr>
            <a:r>
              <a:rPr lang="en-US"/>
              <a:t>      System.out.println(“Volume of mybox1 is “ +vol);       </a:t>
            </a:r>
            <a:endParaRPr/>
          </a:p>
          <a:p>
            <a:pPr indent="0" lvl="0" marL="114300" rtl="0" algn="l">
              <a:lnSpc>
                <a:spcPct val="100000"/>
              </a:lnSpc>
              <a:spcBef>
                <a:spcPts val="360"/>
              </a:spcBef>
              <a:spcAft>
                <a:spcPts val="0"/>
              </a:spcAft>
              <a:buSzPct val="108107"/>
              <a:buNone/>
            </a:pPr>
            <a:r>
              <a:rPr lang="en-US"/>
              <a:t>      //get volume of second box</a:t>
            </a:r>
            <a:endParaRPr/>
          </a:p>
          <a:p>
            <a:pPr indent="0" lvl="0" marL="114300" rtl="0" algn="l">
              <a:lnSpc>
                <a:spcPct val="100000"/>
              </a:lnSpc>
              <a:spcBef>
                <a:spcPts val="360"/>
              </a:spcBef>
              <a:spcAft>
                <a:spcPts val="0"/>
              </a:spcAft>
              <a:buSzPct val="108107"/>
              <a:buNone/>
            </a:pPr>
            <a:r>
              <a:rPr lang="en-US"/>
              <a:t>       vol= mybox2.volume();</a:t>
            </a:r>
            <a:endParaRPr/>
          </a:p>
          <a:p>
            <a:pPr indent="0" lvl="0" marL="114300" rtl="0" algn="l">
              <a:lnSpc>
                <a:spcPct val="100000"/>
              </a:lnSpc>
              <a:spcBef>
                <a:spcPts val="360"/>
              </a:spcBef>
              <a:spcAft>
                <a:spcPts val="0"/>
              </a:spcAft>
              <a:buSzPct val="108107"/>
              <a:buNone/>
            </a:pPr>
            <a:r>
              <a:rPr lang="en-US"/>
              <a:t>       System.out.println(“Volume of mybox2 is” +vol);                   </a:t>
            </a:r>
            <a:endParaRPr/>
          </a:p>
          <a:p>
            <a:pPr indent="0" lvl="0" marL="114300" rtl="0" algn="l">
              <a:lnSpc>
                <a:spcPct val="100000"/>
              </a:lnSpc>
              <a:spcBef>
                <a:spcPts val="360"/>
              </a:spcBef>
              <a:spcAft>
                <a:spcPts val="0"/>
              </a:spcAft>
              <a:buSzPct val="108107"/>
              <a:buNone/>
            </a:pPr>
            <a:r>
              <a:rPr lang="en-US"/>
              <a:t>// get volume of cube</a:t>
            </a:r>
            <a:endParaRPr/>
          </a:p>
          <a:p>
            <a:pPr indent="0" lvl="0" marL="114300" rtl="0" algn="l">
              <a:lnSpc>
                <a:spcPct val="100000"/>
              </a:lnSpc>
              <a:spcBef>
                <a:spcPts val="360"/>
              </a:spcBef>
              <a:spcAft>
                <a:spcPts val="0"/>
              </a:spcAft>
              <a:buSzPct val="108107"/>
              <a:buNone/>
            </a:pPr>
            <a:r>
              <a:rPr lang="en-US"/>
              <a:t>    vol=mycube.volume()</a:t>
            </a:r>
            <a:endParaRPr/>
          </a:p>
          <a:p>
            <a:pPr indent="0" lvl="0" marL="114300" rtl="0" algn="l">
              <a:lnSpc>
                <a:spcPct val="100000"/>
              </a:lnSpc>
              <a:spcBef>
                <a:spcPts val="360"/>
              </a:spcBef>
              <a:spcAft>
                <a:spcPts val="0"/>
              </a:spcAft>
              <a:buSzPct val="108107"/>
              <a:buNone/>
            </a:pPr>
            <a:r>
              <a:rPr lang="en-US"/>
              <a:t>    System.out.println(“Volume of mycube is” +vol);                </a:t>
            </a:r>
            <a:endParaRPr/>
          </a:p>
          <a:p>
            <a:pPr indent="0" lvl="0" marL="114300" rtl="0" algn="l">
              <a:lnSpc>
                <a:spcPct val="100000"/>
              </a:lnSpc>
              <a:spcBef>
                <a:spcPts val="360"/>
              </a:spcBef>
              <a:spcAft>
                <a:spcPts val="0"/>
              </a:spcAft>
              <a:buSzPct val="108107"/>
              <a:buNone/>
            </a:pPr>
            <a:r>
              <a:rPr lang="en-US"/>
              <a:t>}</a:t>
            </a:r>
            <a:endParaRPr/>
          </a:p>
          <a:p>
            <a:pPr indent="0" lvl="0" marL="114300" rtl="0" algn="l">
              <a:lnSpc>
                <a:spcPct val="100000"/>
              </a:lnSpc>
              <a:spcBef>
                <a:spcPts val="360"/>
              </a:spcBef>
              <a:spcAft>
                <a:spcPts val="0"/>
              </a:spcAft>
              <a:buSzPct val="108107"/>
              <a:buNone/>
            </a:pPr>
            <a:r>
              <a:rPr lang="en-US"/>
              <a:t>}</a:t>
            </a:r>
            <a:endParaRPr/>
          </a:p>
          <a:p>
            <a:pPr indent="0" lvl="0" marL="114300" rtl="0" algn="l">
              <a:lnSpc>
                <a:spcPct val="100000"/>
              </a:lnSpc>
              <a:spcBef>
                <a:spcPts val="360"/>
              </a:spcBef>
              <a:spcAft>
                <a:spcPts val="0"/>
              </a:spcAft>
              <a:buSzPct val="108107"/>
              <a:buNone/>
            </a:pPr>
            <a:r>
              <a:rPr lang="en-US"/>
              <a:t> </a:t>
            </a:r>
            <a:endParaRPr/>
          </a:p>
        </p:txBody>
      </p:sp>
      <p:sp>
        <p:nvSpPr>
          <p:cNvPr id="723" name="Google Shape;723;p71"/>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Java Programming</a:t>
            </a:r>
            <a:endParaRPr/>
          </a:p>
        </p:txBody>
      </p:sp>
      <p:sp>
        <p:nvSpPr>
          <p:cNvPr id="724" name="Google Shape;724;p71"/>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725" name="Google Shape;725;p71"/>
          <p:cNvSpPr/>
          <p:nvPr/>
        </p:nvSpPr>
        <p:spPr>
          <a:xfrm>
            <a:off x="6019802" y="3440831"/>
            <a:ext cx="1225060" cy="214532"/>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3000.0</a:t>
            </a:r>
            <a:endParaRPr b="0" i="0" sz="1400" u="none" cap="none" strike="noStrike">
              <a:solidFill>
                <a:srgbClr val="000000"/>
              </a:solidFill>
              <a:latin typeface="Arial"/>
              <a:ea typeface="Arial"/>
              <a:cs typeface="Arial"/>
              <a:sym typeface="Arial"/>
            </a:endParaRPr>
          </a:p>
        </p:txBody>
      </p:sp>
      <p:sp>
        <p:nvSpPr>
          <p:cNvPr id="726" name="Google Shape;726;p71"/>
          <p:cNvSpPr/>
          <p:nvPr/>
        </p:nvSpPr>
        <p:spPr>
          <a:xfrm>
            <a:off x="6260123" y="4487594"/>
            <a:ext cx="984739" cy="214532"/>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727" name="Google Shape;727;p71"/>
          <p:cNvSpPr/>
          <p:nvPr/>
        </p:nvSpPr>
        <p:spPr>
          <a:xfrm>
            <a:off x="6260123" y="5479366"/>
            <a:ext cx="984739" cy="214532"/>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343.0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t>Types of Inheritance in Java</a:t>
            </a:r>
            <a:endParaRPr/>
          </a:p>
        </p:txBody>
      </p:sp>
      <p:sp>
        <p:nvSpPr>
          <p:cNvPr id="163" name="Google Shape;163;p13"/>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SzPts val="1800"/>
              <a:buNone/>
            </a:pPr>
            <a:r>
              <a:rPr lang="en-US"/>
              <a:t>Below are the different types of inheritance which are supported by Java. </a:t>
            </a:r>
            <a:endParaRPr/>
          </a:p>
          <a:p>
            <a:pPr indent="0" lvl="0" marL="114300" rtl="0" algn="l">
              <a:lnSpc>
                <a:spcPct val="100000"/>
              </a:lnSpc>
              <a:spcBef>
                <a:spcPts val="360"/>
              </a:spcBef>
              <a:spcAft>
                <a:spcPts val="0"/>
              </a:spcAft>
              <a:buSzPts val="1800"/>
              <a:buNone/>
            </a:pPr>
            <a:r>
              <a:rPr b="1" lang="en-US"/>
              <a:t>1. Single Inheritance: </a:t>
            </a:r>
            <a:r>
              <a:rPr lang="en-US"/>
              <a:t>In single inheritance, subclasses inherit the features of one superclass. In the image below, class A serves as a base class for the derived class B.</a:t>
            </a:r>
            <a:endParaRPr/>
          </a:p>
          <a:p>
            <a:pPr indent="-228600" lvl="0" marL="457200" rtl="0" algn="l">
              <a:lnSpc>
                <a:spcPct val="100000"/>
              </a:lnSpc>
              <a:spcBef>
                <a:spcPts val="360"/>
              </a:spcBef>
              <a:spcAft>
                <a:spcPts val="0"/>
              </a:spcAft>
              <a:buSzPts val="1800"/>
              <a:buNone/>
            </a:pPr>
            <a:r>
              <a:t/>
            </a:r>
            <a:endParaRPr/>
          </a:p>
        </p:txBody>
      </p:sp>
      <p:sp>
        <p:nvSpPr>
          <p:cNvPr id="164" name="Google Shape;164;p13"/>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65" name="Google Shape;165;p13"/>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pic>
        <p:nvPicPr>
          <p:cNvPr id="166" name="Google Shape;166;p13"/>
          <p:cNvPicPr preferRelativeResize="0"/>
          <p:nvPr/>
        </p:nvPicPr>
        <p:blipFill rotWithShape="1">
          <a:blip r:embed="rId3">
            <a:alphaModFix/>
          </a:blip>
          <a:srcRect b="0" l="0" r="0" t="0"/>
          <a:stretch/>
        </p:blipFill>
        <p:spPr>
          <a:xfrm>
            <a:off x="2333624" y="3543299"/>
            <a:ext cx="2521599" cy="221298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2"/>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US"/>
              <a:t>Using Objects as Parameters</a:t>
            </a:r>
            <a:endParaRPr/>
          </a:p>
        </p:txBody>
      </p:sp>
      <p:sp>
        <p:nvSpPr>
          <p:cNvPr id="733" name="Google Shape;733;p72"/>
          <p:cNvSpPr txBox="1"/>
          <p:nvPr>
            <p:ph idx="2" type="body"/>
          </p:nvPr>
        </p:nvSpPr>
        <p:spPr>
          <a:xfrm>
            <a:off x="457203" y="1417638"/>
            <a:ext cx="3571458" cy="4708525"/>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360"/>
              </a:spcBef>
              <a:spcAft>
                <a:spcPts val="0"/>
              </a:spcAft>
              <a:buSzPts val="1800"/>
              <a:buNone/>
            </a:pPr>
            <a:r>
              <a:rPr lang="en-US"/>
              <a:t>class Test{</a:t>
            </a:r>
            <a:endParaRPr/>
          </a:p>
          <a:p>
            <a:pPr indent="0" lvl="0" marL="114300" rtl="0" algn="l">
              <a:lnSpc>
                <a:spcPct val="100000"/>
              </a:lnSpc>
              <a:spcBef>
                <a:spcPts val="360"/>
              </a:spcBef>
              <a:spcAft>
                <a:spcPts val="0"/>
              </a:spcAft>
              <a:buSzPts val="1800"/>
              <a:buNone/>
            </a:pPr>
            <a:r>
              <a:rPr lang="en-US"/>
              <a:t>     int a,b;</a:t>
            </a:r>
            <a:endParaRPr/>
          </a:p>
          <a:p>
            <a:pPr indent="0" lvl="0" marL="114300" rtl="0" algn="l">
              <a:lnSpc>
                <a:spcPct val="100000"/>
              </a:lnSpc>
              <a:spcBef>
                <a:spcPts val="360"/>
              </a:spcBef>
              <a:spcAft>
                <a:spcPts val="0"/>
              </a:spcAft>
              <a:buSzPts val="1800"/>
              <a:buNone/>
            </a:pPr>
            <a:r>
              <a:rPr lang="en-US"/>
              <a:t>     Test(int i, int j) </a:t>
            </a:r>
            <a:endParaRPr/>
          </a:p>
          <a:p>
            <a:pPr indent="0" lvl="0" marL="114300" rtl="0" algn="l">
              <a:lnSpc>
                <a:spcPct val="100000"/>
              </a:lnSpc>
              <a:spcBef>
                <a:spcPts val="360"/>
              </a:spcBef>
              <a:spcAft>
                <a:spcPts val="0"/>
              </a:spcAft>
              <a:buSzPts val="1800"/>
              <a:buNone/>
            </a:pPr>
            <a:r>
              <a:rPr lang="en-US"/>
              <a:t>     {</a:t>
            </a:r>
            <a:endParaRPr/>
          </a:p>
          <a:p>
            <a:pPr indent="0" lvl="0" marL="114300" rtl="0" algn="l">
              <a:lnSpc>
                <a:spcPct val="100000"/>
              </a:lnSpc>
              <a:spcBef>
                <a:spcPts val="360"/>
              </a:spcBef>
              <a:spcAft>
                <a:spcPts val="0"/>
              </a:spcAft>
              <a:buSzPts val="1800"/>
              <a:buNone/>
            </a:pPr>
            <a:r>
              <a:rPr lang="en-US"/>
              <a:t>           a=i;</a:t>
            </a:r>
            <a:endParaRPr/>
          </a:p>
          <a:p>
            <a:pPr indent="0" lvl="0" marL="114300" rtl="0" algn="l">
              <a:lnSpc>
                <a:spcPct val="100000"/>
              </a:lnSpc>
              <a:spcBef>
                <a:spcPts val="360"/>
              </a:spcBef>
              <a:spcAft>
                <a:spcPts val="0"/>
              </a:spcAft>
              <a:buSzPts val="1800"/>
              <a:buNone/>
            </a:pPr>
            <a:r>
              <a:rPr lang="en-US"/>
              <a:t>           b=j;</a:t>
            </a:r>
            <a:endParaRPr/>
          </a:p>
          <a:p>
            <a:pPr indent="0" lvl="0" marL="114300" rtl="0" algn="l">
              <a:lnSpc>
                <a:spcPct val="100000"/>
              </a:lnSpc>
              <a:spcBef>
                <a:spcPts val="360"/>
              </a:spcBef>
              <a:spcAft>
                <a:spcPts val="0"/>
              </a:spcAft>
              <a:buSzPts val="1800"/>
              <a:buNone/>
            </a:pPr>
            <a:r>
              <a:rPr lang="en-US"/>
              <a:t>  }</a:t>
            </a:r>
            <a:endParaRPr/>
          </a:p>
          <a:p>
            <a:pPr indent="0" lvl="0" marL="114300" rtl="0" algn="l">
              <a:lnSpc>
                <a:spcPct val="100000"/>
              </a:lnSpc>
              <a:spcBef>
                <a:spcPts val="360"/>
              </a:spcBef>
              <a:spcAft>
                <a:spcPts val="0"/>
              </a:spcAft>
              <a:buSzPts val="1800"/>
              <a:buNone/>
            </a:pPr>
            <a:r>
              <a:rPr lang="en-US"/>
              <a:t> // return true if o is equal to the invoking object</a:t>
            </a:r>
            <a:endParaRPr/>
          </a:p>
          <a:p>
            <a:pPr indent="0" lvl="0" marL="114300" rtl="0" algn="l">
              <a:lnSpc>
                <a:spcPct val="100000"/>
              </a:lnSpc>
              <a:spcBef>
                <a:spcPts val="360"/>
              </a:spcBef>
              <a:spcAft>
                <a:spcPts val="0"/>
              </a:spcAft>
              <a:buSzPts val="1800"/>
              <a:buNone/>
            </a:pPr>
            <a:r>
              <a:rPr lang="en-US"/>
              <a:t>boolean equal(Test o)   {</a:t>
            </a:r>
            <a:endParaRPr/>
          </a:p>
          <a:p>
            <a:pPr indent="0" lvl="0" marL="114300" rtl="0" algn="l">
              <a:lnSpc>
                <a:spcPct val="100000"/>
              </a:lnSpc>
              <a:spcBef>
                <a:spcPts val="360"/>
              </a:spcBef>
              <a:spcAft>
                <a:spcPts val="0"/>
              </a:spcAft>
              <a:buSzPts val="1800"/>
              <a:buNone/>
            </a:pPr>
            <a:r>
              <a:rPr lang="en-US"/>
              <a:t>    if(o.a = = this.a &amp;&amp; o.b==this.b) return true;</a:t>
            </a:r>
            <a:endParaRPr/>
          </a:p>
          <a:p>
            <a:pPr indent="0" lvl="0" marL="114300" rtl="0" algn="l">
              <a:lnSpc>
                <a:spcPct val="100000"/>
              </a:lnSpc>
              <a:spcBef>
                <a:spcPts val="360"/>
              </a:spcBef>
              <a:spcAft>
                <a:spcPts val="0"/>
              </a:spcAft>
              <a:buSzPts val="1800"/>
              <a:buNone/>
            </a:pPr>
            <a:r>
              <a:rPr lang="en-US"/>
              <a:t>else  return false;</a:t>
            </a:r>
            <a:endParaRPr/>
          </a:p>
          <a:p>
            <a:pPr indent="0" lvl="0" marL="114300" rtl="0" algn="l">
              <a:lnSpc>
                <a:spcPct val="100000"/>
              </a:lnSpc>
              <a:spcBef>
                <a:spcPts val="360"/>
              </a:spcBef>
              <a:spcAft>
                <a:spcPts val="0"/>
              </a:spcAft>
              <a:buSzPts val="1800"/>
              <a:buNone/>
            </a:pPr>
            <a:r>
              <a:rPr lang="en-US"/>
              <a:t>}</a:t>
            </a:r>
            <a:endParaRPr/>
          </a:p>
          <a:p>
            <a:pPr indent="0" lvl="0" marL="114300" rtl="0" algn="l">
              <a:lnSpc>
                <a:spcPct val="100000"/>
              </a:lnSpc>
              <a:spcBef>
                <a:spcPts val="360"/>
              </a:spcBef>
              <a:spcAft>
                <a:spcPts val="0"/>
              </a:spcAft>
              <a:buSzPts val="1800"/>
              <a:buNone/>
            </a:pPr>
            <a:r>
              <a:rPr lang="en-US"/>
              <a:t>}</a:t>
            </a:r>
            <a:endParaRPr/>
          </a:p>
        </p:txBody>
      </p:sp>
      <p:sp>
        <p:nvSpPr>
          <p:cNvPr id="734" name="Google Shape;734;p72"/>
          <p:cNvSpPr txBox="1"/>
          <p:nvPr>
            <p:ph idx="4" type="body"/>
          </p:nvPr>
        </p:nvSpPr>
        <p:spPr>
          <a:xfrm>
            <a:off x="3935896" y="1417638"/>
            <a:ext cx="4750902" cy="4708525"/>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SzPts val="1800"/>
              <a:buNone/>
            </a:pPr>
            <a:r>
              <a:rPr lang="en-US"/>
              <a:t>Class PassOb {</a:t>
            </a:r>
            <a:endParaRPr/>
          </a:p>
          <a:p>
            <a:pPr indent="0" lvl="0" marL="114300" rtl="0" algn="l">
              <a:lnSpc>
                <a:spcPct val="100000"/>
              </a:lnSpc>
              <a:spcBef>
                <a:spcPts val="360"/>
              </a:spcBef>
              <a:spcAft>
                <a:spcPts val="0"/>
              </a:spcAft>
              <a:buSzPts val="1800"/>
              <a:buNone/>
            </a:pPr>
            <a:r>
              <a:rPr lang="en-US"/>
              <a:t>Public static void main (string args[]){</a:t>
            </a:r>
            <a:endParaRPr/>
          </a:p>
          <a:p>
            <a:pPr indent="0" lvl="0" marL="114300" rtl="0" algn="l">
              <a:lnSpc>
                <a:spcPct val="100000"/>
              </a:lnSpc>
              <a:spcBef>
                <a:spcPts val="360"/>
              </a:spcBef>
              <a:spcAft>
                <a:spcPts val="0"/>
              </a:spcAft>
              <a:buSzPts val="1800"/>
              <a:buNone/>
            </a:pPr>
            <a:r>
              <a:rPr lang="en-US"/>
              <a:t>    Test ob1= new Test(100, 22);</a:t>
            </a:r>
            <a:endParaRPr/>
          </a:p>
          <a:p>
            <a:pPr indent="0" lvl="0" marL="114300" rtl="0" algn="l">
              <a:lnSpc>
                <a:spcPct val="100000"/>
              </a:lnSpc>
              <a:spcBef>
                <a:spcPts val="360"/>
              </a:spcBef>
              <a:spcAft>
                <a:spcPts val="0"/>
              </a:spcAft>
              <a:buSzPts val="1800"/>
              <a:buNone/>
            </a:pPr>
            <a:r>
              <a:rPr lang="en-US"/>
              <a:t>     Test ob2= new Test(100,22);</a:t>
            </a:r>
            <a:endParaRPr/>
          </a:p>
          <a:p>
            <a:pPr indent="0" lvl="0" marL="114300" rtl="0" algn="l">
              <a:lnSpc>
                <a:spcPct val="100000"/>
              </a:lnSpc>
              <a:spcBef>
                <a:spcPts val="360"/>
              </a:spcBef>
              <a:spcAft>
                <a:spcPts val="0"/>
              </a:spcAft>
              <a:buSzPts val="1800"/>
              <a:buNone/>
            </a:pPr>
            <a:r>
              <a:rPr lang="en-US"/>
              <a:t>     Test ob3 = new Test(-1, -1);</a:t>
            </a:r>
            <a:endParaRPr/>
          </a:p>
          <a:p>
            <a:pPr indent="0" lvl="0" marL="1143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rPr lang="en-US"/>
              <a:t>System.out.println(“ob1 == ob2: “ +ob1.equal(ob2));</a:t>
            </a:r>
            <a:endParaRPr/>
          </a:p>
          <a:p>
            <a:pPr indent="0" lvl="0" marL="1143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rPr lang="en-US"/>
              <a:t>System.out.println(“ob1 == ob3:” + ob1.equal(ob3));</a:t>
            </a:r>
            <a:endParaRPr/>
          </a:p>
          <a:p>
            <a:pPr indent="0" lvl="0" marL="114300" rtl="0" algn="l">
              <a:lnSpc>
                <a:spcPct val="100000"/>
              </a:lnSpc>
              <a:spcBef>
                <a:spcPts val="360"/>
              </a:spcBef>
              <a:spcAft>
                <a:spcPts val="0"/>
              </a:spcAft>
              <a:buSzPts val="1800"/>
              <a:buNone/>
            </a:pPr>
            <a:r>
              <a:rPr lang="en-US"/>
              <a:t>}</a:t>
            </a:r>
            <a:endParaRPr/>
          </a:p>
          <a:p>
            <a:pPr indent="0" lvl="0" marL="114300" rtl="0" algn="l">
              <a:lnSpc>
                <a:spcPct val="100000"/>
              </a:lnSpc>
              <a:spcBef>
                <a:spcPts val="360"/>
              </a:spcBef>
              <a:spcAft>
                <a:spcPts val="0"/>
              </a:spcAft>
              <a:buSzPts val="1800"/>
              <a:buNone/>
            </a:pPr>
            <a:r>
              <a:t/>
            </a:r>
            <a:endParaRPr/>
          </a:p>
          <a:p>
            <a:pPr indent="0" lvl="0" marL="114300" rtl="0" algn="l">
              <a:lnSpc>
                <a:spcPct val="100000"/>
              </a:lnSpc>
              <a:spcBef>
                <a:spcPts val="360"/>
              </a:spcBef>
              <a:spcAft>
                <a:spcPts val="0"/>
              </a:spcAft>
              <a:buSzPts val="1800"/>
              <a:buNone/>
            </a:pPr>
            <a:r>
              <a:rPr lang="en-US"/>
              <a:t>}</a:t>
            </a:r>
            <a:endParaRPr/>
          </a:p>
        </p:txBody>
      </p:sp>
      <p:sp>
        <p:nvSpPr>
          <p:cNvPr id="735" name="Google Shape;735;p72"/>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736" name="Google Shape;736;p72"/>
          <p:cNvSpPr/>
          <p:nvPr/>
        </p:nvSpPr>
        <p:spPr>
          <a:xfrm>
            <a:off x="6029739" y="4028661"/>
            <a:ext cx="2464904" cy="304800"/>
          </a:xfrm>
          <a:prstGeom prst="roundRect">
            <a:avLst>
              <a:gd fmla="val 16667" name="adj"/>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92D050"/>
                </a:solidFill>
                <a:latin typeface="Arial"/>
                <a:ea typeface="Arial"/>
                <a:cs typeface="Arial"/>
                <a:sym typeface="Arial"/>
              </a:rPr>
              <a:t>Output-&gt;</a:t>
            </a:r>
            <a:r>
              <a:rPr b="0" i="0" lang="en-US" sz="1400" u="none" cap="none" strike="noStrike">
                <a:solidFill>
                  <a:schemeClr val="accent2"/>
                </a:solidFill>
                <a:latin typeface="Arial"/>
                <a:ea typeface="Arial"/>
                <a:cs typeface="Arial"/>
                <a:sym typeface="Arial"/>
              </a:rPr>
              <a:t> ob1 == ob2 : true</a:t>
            </a:r>
            <a:endParaRPr b="0" i="0" sz="1400" u="none" cap="none" strike="noStrike">
              <a:solidFill>
                <a:srgbClr val="000000"/>
              </a:solidFill>
              <a:latin typeface="Arial"/>
              <a:ea typeface="Arial"/>
              <a:cs typeface="Arial"/>
              <a:sym typeface="Arial"/>
            </a:endParaRPr>
          </a:p>
        </p:txBody>
      </p:sp>
      <p:sp>
        <p:nvSpPr>
          <p:cNvPr id="737" name="Google Shape;737;p72"/>
          <p:cNvSpPr/>
          <p:nvPr/>
        </p:nvSpPr>
        <p:spPr>
          <a:xfrm>
            <a:off x="6221891" y="5035826"/>
            <a:ext cx="2464905" cy="404536"/>
          </a:xfrm>
          <a:prstGeom prst="roundRect">
            <a:avLst>
              <a:gd fmla="val 16667" name="adj"/>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92D050"/>
                </a:solidFill>
                <a:latin typeface="Arial"/>
                <a:ea typeface="Arial"/>
                <a:cs typeface="Arial"/>
                <a:sym typeface="Arial"/>
              </a:rPr>
              <a:t>Output-&gt;</a:t>
            </a:r>
            <a:r>
              <a:rPr b="0" i="0" lang="en-US" sz="1400" u="none" cap="none" strike="noStrike">
                <a:solidFill>
                  <a:schemeClr val="accent2"/>
                </a:solidFill>
                <a:latin typeface="Arial"/>
                <a:ea typeface="Arial"/>
                <a:cs typeface="Arial"/>
                <a:sym typeface="Arial"/>
              </a:rPr>
              <a:t> ob1 == ob3: false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3"/>
          <p:cNvSpPr txBox="1"/>
          <p:nvPr>
            <p:ph type="ctrTitle"/>
          </p:nvPr>
        </p:nvSpPr>
        <p:spPr>
          <a:xfrm>
            <a:off x="685802" y="213043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Problem Statement – Method overloading</a:t>
            </a:r>
            <a:endParaRPr/>
          </a:p>
        </p:txBody>
      </p:sp>
      <p:sp>
        <p:nvSpPr>
          <p:cNvPr id="743" name="Google Shape;743;p73"/>
          <p:cNvSpPr txBox="1"/>
          <p:nvPr>
            <p:ph idx="1" type="subTitle"/>
          </p:nvPr>
        </p:nvSpPr>
        <p:spPr>
          <a:xfrm>
            <a:off x="1371600" y="3886200"/>
            <a:ext cx="6400801"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US" sz="2100">
                <a:solidFill>
                  <a:srgbClr val="222222"/>
                </a:solidFill>
                <a:highlight>
                  <a:srgbClr val="FFFFFF"/>
                </a:highlight>
                <a:latin typeface="Arial"/>
                <a:ea typeface="Arial"/>
                <a:cs typeface="Arial"/>
                <a:sym typeface="Arial"/>
              </a:rPr>
              <a:t>Write a class Shapes as circle, square and rectangle.</a:t>
            </a:r>
            <a:endParaRPr sz="2100">
              <a:solidFill>
                <a:srgbClr val="222222"/>
              </a:solidFill>
              <a:highlight>
                <a:srgbClr val="FFFFFF"/>
              </a:highlight>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US" sz="2100">
                <a:solidFill>
                  <a:srgbClr val="222222"/>
                </a:solidFill>
                <a:highlight>
                  <a:srgbClr val="FFFFFF"/>
                </a:highlight>
                <a:latin typeface="Arial"/>
                <a:ea typeface="Arial"/>
                <a:cs typeface="Arial"/>
                <a:sym typeface="Arial"/>
              </a:rPr>
              <a:t>Find the area of these shapes using constructor overloading and method overloading.</a:t>
            </a:r>
            <a:endParaRPr sz="2100">
              <a:solidFill>
                <a:srgbClr val="222222"/>
              </a:solidFill>
              <a:highlight>
                <a:srgbClr val="FFFFFF"/>
              </a:highlight>
              <a:latin typeface="Arial"/>
              <a:ea typeface="Arial"/>
              <a:cs typeface="Arial"/>
              <a:sym typeface="Arial"/>
            </a:endParaRPr>
          </a:p>
          <a:p>
            <a:pPr indent="-381000" lvl="0" marL="457200" rtl="0" algn="ctr">
              <a:lnSpc>
                <a:spcPct val="100000"/>
              </a:lnSpc>
              <a:spcBef>
                <a:spcPts val="800"/>
              </a:spcBef>
              <a:spcAft>
                <a:spcPts val="0"/>
              </a:spcAft>
              <a:buClr>
                <a:srgbClr val="888888"/>
              </a:buClr>
              <a:buSzPts val="2400"/>
              <a:buNone/>
            </a:pPr>
            <a:r>
              <a:t/>
            </a:r>
            <a:endParaRPr/>
          </a:p>
          <a:p>
            <a:pPr indent="-381000" lvl="0" marL="457200" rtl="0" algn="ctr">
              <a:lnSpc>
                <a:spcPct val="100000"/>
              </a:lnSpc>
              <a:spcBef>
                <a:spcPts val="480"/>
              </a:spcBef>
              <a:spcAft>
                <a:spcPts val="0"/>
              </a:spcAft>
              <a:buClr>
                <a:srgbClr val="888888"/>
              </a:buClr>
              <a:buSzPts val="2400"/>
              <a:buNone/>
            </a:pPr>
            <a:r>
              <a:t/>
            </a:r>
            <a:endParaRPr/>
          </a:p>
        </p:txBody>
      </p:sp>
      <p:sp>
        <p:nvSpPr>
          <p:cNvPr id="744" name="Google Shape;744;p73"/>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Java Programming</a:t>
            </a:r>
            <a:endParaRPr/>
          </a:p>
        </p:txBody>
      </p:sp>
      <p:sp>
        <p:nvSpPr>
          <p:cNvPr id="745" name="Google Shape;745;p73"/>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4"/>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Method Overriding</a:t>
            </a:r>
            <a:endParaRPr/>
          </a:p>
        </p:txBody>
      </p:sp>
      <p:sp>
        <p:nvSpPr>
          <p:cNvPr id="751" name="Google Shape;751;p74"/>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chemeClr val="dk1"/>
              </a:buClr>
              <a:buSzPts val="1800"/>
              <a:buChar char="•"/>
            </a:pPr>
            <a:r>
              <a:rPr lang="en-US"/>
              <a:t>If subclass (child class)has the same method as declared in the parent class, it is known as method overriding.</a:t>
            </a:r>
            <a:endParaRPr/>
          </a:p>
          <a:p>
            <a:pPr indent="-228600" lvl="0" marL="457200" rtl="0" algn="l">
              <a:lnSpc>
                <a:spcPct val="100000"/>
              </a:lnSpc>
              <a:spcBef>
                <a:spcPts val="360"/>
              </a:spcBef>
              <a:spcAft>
                <a:spcPts val="0"/>
              </a:spcAft>
              <a:buClr>
                <a:schemeClr val="dk1"/>
              </a:buClr>
              <a:buSzPts val="1800"/>
              <a:buNone/>
            </a:pPr>
            <a:r>
              <a:t/>
            </a:r>
            <a:endParaRPr/>
          </a:p>
          <a:p>
            <a:pPr indent="-342900" lvl="0" marL="457200" rtl="0" algn="l">
              <a:lnSpc>
                <a:spcPct val="100000"/>
              </a:lnSpc>
              <a:spcBef>
                <a:spcPts val="360"/>
              </a:spcBef>
              <a:spcAft>
                <a:spcPts val="0"/>
              </a:spcAft>
              <a:buClr>
                <a:schemeClr val="dk1"/>
              </a:buClr>
              <a:buSzPts val="1800"/>
              <a:buChar char="•"/>
            </a:pPr>
            <a:r>
              <a:rPr lang="en-US"/>
              <a:t>Usage</a:t>
            </a:r>
            <a:endParaRPr/>
          </a:p>
          <a:p>
            <a:pPr indent="-457200" lvl="0" marL="571500" rtl="0" algn="l">
              <a:lnSpc>
                <a:spcPct val="100000"/>
              </a:lnSpc>
              <a:spcBef>
                <a:spcPts val="360"/>
              </a:spcBef>
              <a:spcAft>
                <a:spcPts val="0"/>
              </a:spcAft>
              <a:buSzPts val="1800"/>
              <a:buFont typeface="Arial"/>
              <a:buAutoNum type="arabicPeriod"/>
            </a:pPr>
            <a:r>
              <a:rPr lang="en-US" sz="2000"/>
              <a:t>It is used to provide specific implementation of method that</a:t>
            </a:r>
            <a:endParaRPr/>
          </a:p>
          <a:p>
            <a:pPr indent="0" lvl="0" marL="114300" rtl="0" algn="l">
              <a:lnSpc>
                <a:spcPct val="100000"/>
              </a:lnSpc>
              <a:spcBef>
                <a:spcPts val="360"/>
              </a:spcBef>
              <a:spcAft>
                <a:spcPts val="0"/>
              </a:spcAft>
              <a:buSzPts val="1800"/>
              <a:buNone/>
            </a:pPr>
            <a:r>
              <a:rPr lang="en-US" sz="2000"/>
              <a:t>        is already provided by its super class. </a:t>
            </a:r>
            <a:endParaRPr/>
          </a:p>
          <a:p>
            <a:pPr indent="0" lvl="0" marL="114300" rtl="0" algn="l">
              <a:lnSpc>
                <a:spcPct val="100000"/>
              </a:lnSpc>
              <a:spcBef>
                <a:spcPts val="360"/>
              </a:spcBef>
              <a:spcAft>
                <a:spcPts val="0"/>
              </a:spcAft>
              <a:buSzPts val="1800"/>
              <a:buNone/>
            </a:pPr>
            <a:r>
              <a:rPr lang="en-US" sz="2000"/>
              <a:t>2.     Method overriding is used for runtime polymorphism.</a:t>
            </a:r>
            <a:endParaRPr/>
          </a:p>
          <a:p>
            <a:pPr indent="-342900" lvl="0" marL="457200" rtl="0" algn="l">
              <a:lnSpc>
                <a:spcPct val="100000"/>
              </a:lnSpc>
              <a:spcBef>
                <a:spcPts val="360"/>
              </a:spcBef>
              <a:spcAft>
                <a:spcPts val="0"/>
              </a:spcAft>
              <a:buClr>
                <a:schemeClr val="dk1"/>
              </a:buClr>
              <a:buSzPts val="1800"/>
              <a:buChar char="•"/>
            </a:pPr>
            <a:r>
              <a:rPr lang="en-US"/>
              <a:t>Rule</a:t>
            </a:r>
            <a:endParaRPr/>
          </a:p>
          <a:p>
            <a:pPr indent="-457200" lvl="0" marL="571500" rtl="0" algn="l">
              <a:lnSpc>
                <a:spcPct val="100000"/>
              </a:lnSpc>
              <a:spcBef>
                <a:spcPts val="360"/>
              </a:spcBef>
              <a:spcAft>
                <a:spcPts val="0"/>
              </a:spcAft>
              <a:buSzPts val="1800"/>
              <a:buFont typeface="Arial"/>
              <a:buAutoNum type="arabicPeriod"/>
            </a:pPr>
            <a:r>
              <a:rPr lang="en-US" sz="2000"/>
              <a:t>Method must have same name as in the parent class.</a:t>
            </a:r>
            <a:endParaRPr/>
          </a:p>
          <a:p>
            <a:pPr indent="-457200" lvl="0" marL="571500" rtl="0" algn="l">
              <a:lnSpc>
                <a:spcPct val="100000"/>
              </a:lnSpc>
              <a:spcBef>
                <a:spcPts val="360"/>
              </a:spcBef>
              <a:spcAft>
                <a:spcPts val="0"/>
              </a:spcAft>
              <a:buSzPts val="1800"/>
              <a:buFont typeface="Arial"/>
              <a:buAutoNum type="arabicPeriod"/>
            </a:pPr>
            <a:r>
              <a:rPr lang="en-US" sz="2000"/>
              <a:t>Method must have same parameter as in the parent class.    </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752" name="Google Shape;752;p74"/>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75"/>
          <p:cNvSpPr txBox="1"/>
          <p:nvPr>
            <p:ph type="title"/>
          </p:nvPr>
        </p:nvSpPr>
        <p:spPr>
          <a:xfrm>
            <a:off x="457202" y="274638"/>
            <a:ext cx="8229601" cy="96044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Method Overriding</a:t>
            </a:r>
            <a:endParaRPr/>
          </a:p>
        </p:txBody>
      </p:sp>
      <p:pic>
        <p:nvPicPr>
          <p:cNvPr id="758" name="Google Shape;758;p75"/>
          <p:cNvPicPr preferRelativeResize="0"/>
          <p:nvPr/>
        </p:nvPicPr>
        <p:blipFill rotWithShape="1">
          <a:blip r:embed="rId3">
            <a:alphaModFix/>
          </a:blip>
          <a:srcRect b="0" l="0" r="0" t="0"/>
          <a:stretch/>
        </p:blipFill>
        <p:spPr>
          <a:xfrm>
            <a:off x="2295525" y="1690687"/>
            <a:ext cx="4552950" cy="3476625"/>
          </a:xfrm>
          <a:prstGeom prst="rect">
            <a:avLst/>
          </a:prstGeom>
          <a:noFill/>
          <a:ln>
            <a:noFill/>
          </a:ln>
        </p:spPr>
      </p:pic>
      <p:sp>
        <p:nvSpPr>
          <p:cNvPr id="759" name="Google Shape;759;p75"/>
          <p:cNvSpPr txBox="1"/>
          <p:nvPr>
            <p:ph idx="1" type="body"/>
          </p:nvPr>
        </p:nvSpPr>
        <p:spPr>
          <a:xfrm>
            <a:off x="457202" y="1378226"/>
            <a:ext cx="8229601" cy="4876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sz="1800"/>
          </a:p>
        </p:txBody>
      </p:sp>
      <p:sp>
        <p:nvSpPr>
          <p:cNvPr id="760" name="Google Shape;760;p75"/>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761" name="Google Shape;761;p75"/>
          <p:cNvSpPr/>
          <p:nvPr/>
        </p:nvSpPr>
        <p:spPr>
          <a:xfrm>
            <a:off x="834887" y="5167312"/>
            <a:ext cx="7851915" cy="1189048"/>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6"/>
          <p:cNvSpPr txBox="1"/>
          <p:nvPr>
            <p:ph type="title"/>
          </p:nvPr>
        </p:nvSpPr>
        <p:spPr>
          <a:xfrm>
            <a:off x="457202" y="274638"/>
            <a:ext cx="8229601" cy="75903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US"/>
              <a:t>Example of Method Overriding </a:t>
            </a:r>
            <a:endParaRPr/>
          </a:p>
        </p:txBody>
      </p:sp>
      <p:sp>
        <p:nvSpPr>
          <p:cNvPr id="767" name="Google Shape;767;p76"/>
          <p:cNvSpPr txBox="1"/>
          <p:nvPr>
            <p:ph idx="2" type="body"/>
          </p:nvPr>
        </p:nvSpPr>
        <p:spPr>
          <a:xfrm>
            <a:off x="457200" y="1166200"/>
            <a:ext cx="4040100" cy="5417100"/>
          </a:xfrm>
          <a:prstGeom prst="rect">
            <a:avLst/>
          </a:prstGeom>
          <a:noFill/>
          <a:ln>
            <a:noFill/>
          </a:ln>
        </p:spPr>
        <p:txBody>
          <a:bodyPr anchorCtr="0" anchor="t" bIns="45700" lIns="91425" spcFirstLastPara="1" rIns="91425" wrap="square" tIns="45700">
            <a:normAutofit fontScale="77500" lnSpcReduction="20000"/>
          </a:bodyPr>
          <a:lstStyle/>
          <a:p>
            <a:pPr indent="0" lvl="0" marL="114300" rtl="0" algn="l">
              <a:lnSpc>
                <a:spcPct val="100000"/>
              </a:lnSpc>
              <a:spcBef>
                <a:spcPts val="360"/>
              </a:spcBef>
              <a:spcAft>
                <a:spcPts val="0"/>
              </a:spcAft>
              <a:buSzPct val="129031"/>
              <a:buNone/>
            </a:pPr>
            <a:r>
              <a:rPr lang="en-US"/>
              <a:t>Class Figure {</a:t>
            </a:r>
            <a:endParaRPr/>
          </a:p>
          <a:p>
            <a:pPr indent="0" lvl="0" marL="114300" rtl="0" algn="l">
              <a:lnSpc>
                <a:spcPct val="100000"/>
              </a:lnSpc>
              <a:spcBef>
                <a:spcPts val="360"/>
              </a:spcBef>
              <a:spcAft>
                <a:spcPts val="0"/>
              </a:spcAft>
              <a:buSzPct val="129031"/>
              <a:buNone/>
            </a:pPr>
            <a:r>
              <a:rPr lang="en-US"/>
              <a:t>     double dim1;</a:t>
            </a:r>
            <a:endParaRPr/>
          </a:p>
          <a:p>
            <a:pPr indent="0" lvl="0" marL="114300" rtl="0" algn="l">
              <a:lnSpc>
                <a:spcPct val="100000"/>
              </a:lnSpc>
              <a:spcBef>
                <a:spcPts val="360"/>
              </a:spcBef>
              <a:spcAft>
                <a:spcPts val="0"/>
              </a:spcAft>
              <a:buSzPct val="129031"/>
              <a:buNone/>
            </a:pPr>
            <a:r>
              <a:rPr lang="en-US"/>
              <a:t>     double dim2;</a:t>
            </a:r>
            <a:endParaRPr/>
          </a:p>
          <a:p>
            <a:pPr indent="0" lvl="0" marL="114300" rtl="0" algn="l">
              <a:lnSpc>
                <a:spcPct val="100000"/>
              </a:lnSpc>
              <a:spcBef>
                <a:spcPts val="360"/>
              </a:spcBef>
              <a:spcAft>
                <a:spcPts val="0"/>
              </a:spcAft>
              <a:buSzPct val="129031"/>
              <a:buNone/>
            </a:pPr>
            <a:r>
              <a:rPr lang="en-US"/>
              <a:t>Figure(double a, double b)   {</a:t>
            </a:r>
            <a:endParaRPr/>
          </a:p>
          <a:p>
            <a:pPr indent="0" lvl="0" marL="114300" rtl="0" algn="l">
              <a:lnSpc>
                <a:spcPct val="100000"/>
              </a:lnSpc>
              <a:spcBef>
                <a:spcPts val="360"/>
              </a:spcBef>
              <a:spcAft>
                <a:spcPts val="0"/>
              </a:spcAft>
              <a:buSzPct val="129031"/>
              <a:buNone/>
            </a:pPr>
            <a:r>
              <a:rPr lang="en-US"/>
              <a:t>     dim1 = a;</a:t>
            </a:r>
            <a:endParaRPr/>
          </a:p>
          <a:p>
            <a:pPr indent="0" lvl="0" marL="114300" rtl="0" algn="l">
              <a:lnSpc>
                <a:spcPct val="100000"/>
              </a:lnSpc>
              <a:spcBef>
                <a:spcPts val="360"/>
              </a:spcBef>
              <a:spcAft>
                <a:spcPts val="0"/>
              </a:spcAft>
              <a:buSzPct val="129031"/>
              <a:buNone/>
            </a:pPr>
            <a:r>
              <a:rPr lang="en-US"/>
              <a:t>     dim2 = b;</a:t>
            </a:r>
            <a:endParaRPr/>
          </a:p>
          <a:p>
            <a:pPr indent="0" lvl="0" marL="114300" rtl="0" algn="l">
              <a:lnSpc>
                <a:spcPct val="100000"/>
              </a:lnSpc>
              <a:spcBef>
                <a:spcPts val="360"/>
              </a:spcBef>
              <a:spcAft>
                <a:spcPts val="0"/>
              </a:spcAft>
              <a:buSzPct val="129031"/>
              <a:buNone/>
            </a:pPr>
            <a:r>
              <a:rPr lang="en-US"/>
              <a:t>}</a:t>
            </a:r>
            <a:endParaRPr/>
          </a:p>
          <a:p>
            <a:pPr indent="0" lvl="0" marL="114300" rtl="0" algn="l">
              <a:lnSpc>
                <a:spcPct val="100000"/>
              </a:lnSpc>
              <a:spcBef>
                <a:spcPts val="360"/>
              </a:spcBef>
              <a:spcAft>
                <a:spcPts val="0"/>
              </a:spcAft>
              <a:buSzPct val="129031"/>
              <a:buNone/>
            </a:pPr>
            <a:r>
              <a:rPr lang="en-US">
                <a:solidFill>
                  <a:srgbClr val="C00000"/>
                </a:solidFill>
              </a:rPr>
              <a:t>double area()   {</a:t>
            </a:r>
            <a:endParaRPr/>
          </a:p>
          <a:p>
            <a:pPr indent="0" lvl="0" marL="114300" rtl="0" algn="l">
              <a:lnSpc>
                <a:spcPct val="100000"/>
              </a:lnSpc>
              <a:spcBef>
                <a:spcPts val="360"/>
              </a:spcBef>
              <a:spcAft>
                <a:spcPts val="0"/>
              </a:spcAft>
              <a:buSzPct val="129031"/>
              <a:buNone/>
            </a:pPr>
            <a:r>
              <a:rPr lang="en-US">
                <a:solidFill>
                  <a:srgbClr val="C00000"/>
                </a:solidFill>
              </a:rPr>
              <a:t>  System.out.println(“Area for Figure is undefined.”);</a:t>
            </a:r>
            <a:endParaRPr/>
          </a:p>
          <a:p>
            <a:pPr indent="0" lvl="0" marL="114300" rtl="0" algn="l">
              <a:lnSpc>
                <a:spcPct val="100000"/>
              </a:lnSpc>
              <a:spcBef>
                <a:spcPts val="360"/>
              </a:spcBef>
              <a:spcAft>
                <a:spcPts val="0"/>
              </a:spcAft>
              <a:buSzPct val="129031"/>
              <a:buNone/>
            </a:pPr>
            <a:r>
              <a:rPr lang="en-US"/>
              <a:t> return 0;</a:t>
            </a:r>
            <a:endParaRPr/>
          </a:p>
          <a:p>
            <a:pPr indent="0" lvl="0" marL="114300" rtl="0" algn="l">
              <a:lnSpc>
                <a:spcPct val="100000"/>
              </a:lnSpc>
              <a:spcBef>
                <a:spcPts val="360"/>
              </a:spcBef>
              <a:spcAft>
                <a:spcPts val="0"/>
              </a:spcAft>
              <a:buSzPct val="129031"/>
              <a:buNone/>
            </a:pPr>
            <a:r>
              <a:rPr lang="en-US"/>
              <a:t>}</a:t>
            </a:r>
            <a:endParaRPr/>
          </a:p>
          <a:p>
            <a:pPr indent="0" lvl="0" marL="114300" rtl="0" algn="l">
              <a:lnSpc>
                <a:spcPct val="100000"/>
              </a:lnSpc>
              <a:spcBef>
                <a:spcPts val="360"/>
              </a:spcBef>
              <a:spcAft>
                <a:spcPts val="0"/>
              </a:spcAft>
              <a:buSzPct val="129031"/>
              <a:buNone/>
            </a:pPr>
            <a:r>
              <a:rPr lang="en-US"/>
              <a:t>}</a:t>
            </a:r>
            <a:endParaRPr/>
          </a:p>
          <a:p>
            <a:pPr indent="0" lvl="0" marL="114300" rtl="0" algn="l">
              <a:lnSpc>
                <a:spcPct val="100000"/>
              </a:lnSpc>
              <a:spcBef>
                <a:spcPts val="360"/>
              </a:spcBef>
              <a:spcAft>
                <a:spcPts val="0"/>
              </a:spcAft>
              <a:buSzPct val="129031"/>
              <a:buNone/>
            </a:pPr>
            <a:r>
              <a:rPr lang="en-US"/>
              <a:t>Class Rectangle extends Figure {</a:t>
            </a:r>
            <a:endParaRPr/>
          </a:p>
          <a:p>
            <a:pPr indent="0" lvl="0" marL="114300" rtl="0" algn="l">
              <a:lnSpc>
                <a:spcPct val="100000"/>
              </a:lnSpc>
              <a:spcBef>
                <a:spcPts val="360"/>
              </a:spcBef>
              <a:spcAft>
                <a:spcPts val="0"/>
              </a:spcAft>
              <a:buSzPct val="129031"/>
              <a:buNone/>
            </a:pPr>
            <a:r>
              <a:rPr lang="en-US"/>
              <a:t>    Rectangle(double a, double b) {</a:t>
            </a:r>
            <a:endParaRPr/>
          </a:p>
          <a:p>
            <a:pPr indent="0" lvl="0" marL="114300" rtl="0" algn="l">
              <a:lnSpc>
                <a:spcPct val="100000"/>
              </a:lnSpc>
              <a:spcBef>
                <a:spcPts val="360"/>
              </a:spcBef>
              <a:spcAft>
                <a:spcPts val="0"/>
              </a:spcAft>
              <a:buSzPct val="129031"/>
              <a:buNone/>
            </a:pPr>
            <a:r>
              <a:rPr lang="en-US"/>
              <a:t>        super(a,b);</a:t>
            </a:r>
            <a:endParaRPr/>
          </a:p>
          <a:p>
            <a:pPr indent="0" lvl="0" marL="114300" rtl="0" algn="l">
              <a:lnSpc>
                <a:spcPct val="100000"/>
              </a:lnSpc>
              <a:spcBef>
                <a:spcPts val="360"/>
              </a:spcBef>
              <a:spcAft>
                <a:spcPts val="0"/>
              </a:spcAft>
              <a:buSzPct val="129031"/>
              <a:buNone/>
            </a:pPr>
            <a:r>
              <a:rPr lang="en-US"/>
              <a:t>}</a:t>
            </a:r>
            <a:endParaRPr/>
          </a:p>
          <a:p>
            <a:pPr indent="0" lvl="0" marL="114300" rtl="0" algn="l">
              <a:lnSpc>
                <a:spcPct val="100000"/>
              </a:lnSpc>
              <a:spcBef>
                <a:spcPts val="360"/>
              </a:spcBef>
              <a:spcAft>
                <a:spcPts val="0"/>
              </a:spcAft>
              <a:buSzPct val="129031"/>
              <a:buNone/>
            </a:pPr>
            <a:r>
              <a:rPr lang="en-US"/>
              <a:t>//override area for rectangle</a:t>
            </a:r>
            <a:endParaRPr/>
          </a:p>
          <a:p>
            <a:pPr indent="0" lvl="0" marL="114300" rtl="0" algn="l">
              <a:lnSpc>
                <a:spcPct val="100000"/>
              </a:lnSpc>
              <a:spcBef>
                <a:spcPts val="360"/>
              </a:spcBef>
              <a:spcAft>
                <a:spcPts val="0"/>
              </a:spcAft>
              <a:buSzPct val="129031"/>
              <a:buNone/>
            </a:pPr>
            <a:r>
              <a:rPr lang="en-US"/>
              <a:t>  </a:t>
            </a:r>
            <a:r>
              <a:rPr lang="en-US">
                <a:solidFill>
                  <a:srgbClr val="00B050"/>
                </a:solidFill>
              </a:rPr>
              <a:t>double area()</a:t>
            </a:r>
            <a:endParaRPr/>
          </a:p>
          <a:p>
            <a:pPr indent="0" lvl="0" marL="114300" rtl="0" algn="l">
              <a:lnSpc>
                <a:spcPct val="100000"/>
              </a:lnSpc>
              <a:spcBef>
                <a:spcPts val="360"/>
              </a:spcBef>
              <a:spcAft>
                <a:spcPts val="0"/>
              </a:spcAft>
              <a:buSzPct val="129031"/>
              <a:buNone/>
            </a:pPr>
            <a:r>
              <a:rPr lang="en-US">
                <a:solidFill>
                  <a:srgbClr val="00B050"/>
                </a:solidFill>
              </a:rPr>
              <a:t>{</a:t>
            </a:r>
            <a:endParaRPr/>
          </a:p>
          <a:p>
            <a:pPr indent="0" lvl="0" marL="114300" rtl="0" algn="l">
              <a:lnSpc>
                <a:spcPct val="100000"/>
              </a:lnSpc>
              <a:spcBef>
                <a:spcPts val="360"/>
              </a:spcBef>
              <a:spcAft>
                <a:spcPts val="0"/>
              </a:spcAft>
              <a:buSzPct val="129031"/>
              <a:buNone/>
            </a:pPr>
            <a:r>
              <a:rPr lang="en-US">
                <a:solidFill>
                  <a:srgbClr val="00B050"/>
                </a:solidFill>
              </a:rPr>
              <a:t>  System.out.println(“Inside Area for Rectangle.”);</a:t>
            </a:r>
            <a:endParaRPr/>
          </a:p>
          <a:p>
            <a:pPr indent="0" lvl="0" marL="114300" rtl="0" algn="l">
              <a:lnSpc>
                <a:spcPct val="100000"/>
              </a:lnSpc>
              <a:spcBef>
                <a:spcPts val="360"/>
              </a:spcBef>
              <a:spcAft>
                <a:spcPts val="0"/>
              </a:spcAft>
              <a:buSzPct val="129031"/>
              <a:buNone/>
            </a:pPr>
            <a:r>
              <a:rPr lang="en-US">
                <a:solidFill>
                  <a:srgbClr val="00B050"/>
                </a:solidFill>
              </a:rPr>
              <a:t>  return dim1 * dim2;</a:t>
            </a:r>
            <a:endParaRPr/>
          </a:p>
          <a:p>
            <a:pPr indent="0" lvl="0" marL="114300" rtl="0" algn="l">
              <a:lnSpc>
                <a:spcPct val="100000"/>
              </a:lnSpc>
              <a:spcBef>
                <a:spcPts val="360"/>
              </a:spcBef>
              <a:spcAft>
                <a:spcPts val="0"/>
              </a:spcAft>
              <a:buSzPct val="129031"/>
              <a:buNone/>
            </a:pPr>
            <a:r>
              <a:rPr lang="en-US">
                <a:solidFill>
                  <a:srgbClr val="00B050"/>
                </a:solidFill>
              </a:rPr>
              <a:t>}</a:t>
            </a:r>
            <a:endParaRPr/>
          </a:p>
          <a:p>
            <a:pPr indent="0" lvl="0" marL="114300" rtl="0" algn="l">
              <a:lnSpc>
                <a:spcPct val="100000"/>
              </a:lnSpc>
              <a:spcBef>
                <a:spcPts val="360"/>
              </a:spcBef>
              <a:spcAft>
                <a:spcPts val="0"/>
              </a:spcAft>
              <a:buSzPct val="129031"/>
              <a:buNone/>
            </a:pPr>
            <a:r>
              <a:rPr lang="en-US"/>
              <a:t>}</a:t>
            </a:r>
            <a:endParaRPr/>
          </a:p>
        </p:txBody>
      </p:sp>
      <p:sp>
        <p:nvSpPr>
          <p:cNvPr id="768" name="Google Shape;768;p76"/>
          <p:cNvSpPr txBox="1"/>
          <p:nvPr>
            <p:ph idx="4" type="body"/>
          </p:nvPr>
        </p:nvSpPr>
        <p:spPr>
          <a:xfrm>
            <a:off x="4497391" y="1166191"/>
            <a:ext cx="4474331" cy="5555293"/>
          </a:xfrm>
          <a:prstGeom prst="rect">
            <a:avLst/>
          </a:prstGeom>
          <a:noFill/>
          <a:ln>
            <a:noFill/>
          </a:ln>
        </p:spPr>
        <p:txBody>
          <a:bodyPr anchorCtr="0" anchor="t" bIns="45700" lIns="91425" spcFirstLastPara="1" rIns="91425" wrap="square" tIns="45700">
            <a:normAutofit fontScale="85000" lnSpcReduction="20000"/>
          </a:bodyPr>
          <a:lstStyle/>
          <a:p>
            <a:pPr indent="0" lvl="0" marL="114300" rtl="0" algn="l">
              <a:lnSpc>
                <a:spcPct val="100000"/>
              </a:lnSpc>
              <a:spcBef>
                <a:spcPts val="360"/>
              </a:spcBef>
              <a:spcAft>
                <a:spcPts val="0"/>
              </a:spcAft>
              <a:buSzPct val="117647"/>
              <a:buNone/>
            </a:pPr>
            <a:r>
              <a:rPr lang="en-US"/>
              <a:t>Class Triangle extends Figure {</a:t>
            </a:r>
            <a:endParaRPr/>
          </a:p>
          <a:p>
            <a:pPr indent="0" lvl="0" marL="114300" rtl="0" algn="l">
              <a:lnSpc>
                <a:spcPct val="100000"/>
              </a:lnSpc>
              <a:spcBef>
                <a:spcPts val="360"/>
              </a:spcBef>
              <a:spcAft>
                <a:spcPts val="0"/>
              </a:spcAft>
              <a:buSzPct val="117647"/>
              <a:buNone/>
            </a:pPr>
            <a:r>
              <a:rPr lang="en-US"/>
              <a:t>  Triangle(double a, double b) {</a:t>
            </a:r>
            <a:endParaRPr/>
          </a:p>
          <a:p>
            <a:pPr indent="0" lvl="0" marL="114300" rtl="0" algn="l">
              <a:lnSpc>
                <a:spcPct val="100000"/>
              </a:lnSpc>
              <a:spcBef>
                <a:spcPts val="360"/>
              </a:spcBef>
              <a:spcAft>
                <a:spcPts val="0"/>
              </a:spcAft>
              <a:buSzPct val="117647"/>
              <a:buNone/>
            </a:pPr>
            <a:r>
              <a:rPr lang="en-US"/>
              <a:t>         super(a, b);</a:t>
            </a:r>
            <a:endParaRPr/>
          </a:p>
          <a:p>
            <a:pPr indent="0" lvl="0" marL="114300" rtl="0" algn="l">
              <a:lnSpc>
                <a:spcPct val="100000"/>
              </a:lnSpc>
              <a:spcBef>
                <a:spcPts val="360"/>
              </a:spcBef>
              <a:spcAft>
                <a:spcPts val="0"/>
              </a:spcAft>
              <a:buSzPct val="117647"/>
              <a:buNone/>
            </a:pPr>
            <a:r>
              <a:rPr lang="en-US"/>
              <a:t>}</a:t>
            </a:r>
            <a:endParaRPr/>
          </a:p>
          <a:p>
            <a:pPr indent="0" lvl="0" marL="114300" rtl="0" algn="l">
              <a:lnSpc>
                <a:spcPct val="100000"/>
              </a:lnSpc>
              <a:spcBef>
                <a:spcPts val="360"/>
              </a:spcBef>
              <a:spcAft>
                <a:spcPts val="0"/>
              </a:spcAft>
              <a:buSzPct val="117647"/>
              <a:buNone/>
            </a:pPr>
            <a:r>
              <a:rPr lang="en-US">
                <a:solidFill>
                  <a:srgbClr val="0070C0"/>
                </a:solidFill>
              </a:rPr>
              <a:t>double area() {</a:t>
            </a:r>
            <a:endParaRPr/>
          </a:p>
          <a:p>
            <a:pPr indent="0" lvl="0" marL="114300" rtl="0" algn="l">
              <a:lnSpc>
                <a:spcPct val="100000"/>
              </a:lnSpc>
              <a:spcBef>
                <a:spcPts val="360"/>
              </a:spcBef>
              <a:spcAft>
                <a:spcPts val="0"/>
              </a:spcAft>
              <a:buSzPct val="117647"/>
              <a:buNone/>
            </a:pPr>
            <a:r>
              <a:rPr lang="en-US">
                <a:solidFill>
                  <a:srgbClr val="0070C0"/>
                </a:solidFill>
              </a:rPr>
              <a:t> System.out.println(“Inside area for Triangle.”);</a:t>
            </a:r>
            <a:endParaRPr/>
          </a:p>
          <a:p>
            <a:pPr indent="0" lvl="0" marL="114300" rtl="0" algn="l">
              <a:lnSpc>
                <a:spcPct val="100000"/>
              </a:lnSpc>
              <a:spcBef>
                <a:spcPts val="360"/>
              </a:spcBef>
              <a:spcAft>
                <a:spcPts val="0"/>
              </a:spcAft>
              <a:buSzPct val="117647"/>
              <a:buNone/>
            </a:pPr>
            <a:r>
              <a:rPr lang="en-US">
                <a:solidFill>
                  <a:srgbClr val="0070C0"/>
                </a:solidFill>
              </a:rPr>
              <a:t> return dim1 * dim2 /2;</a:t>
            </a:r>
            <a:endParaRPr/>
          </a:p>
          <a:p>
            <a:pPr indent="0" lvl="0" marL="114300" rtl="0" algn="l">
              <a:lnSpc>
                <a:spcPct val="100000"/>
              </a:lnSpc>
              <a:spcBef>
                <a:spcPts val="360"/>
              </a:spcBef>
              <a:spcAft>
                <a:spcPts val="0"/>
              </a:spcAft>
              <a:buSzPct val="117647"/>
              <a:buNone/>
            </a:pPr>
            <a:r>
              <a:rPr lang="en-US">
                <a:solidFill>
                  <a:srgbClr val="0070C0"/>
                </a:solidFill>
              </a:rPr>
              <a:t> }</a:t>
            </a:r>
            <a:endParaRPr/>
          </a:p>
          <a:p>
            <a:pPr indent="0" lvl="0" marL="114300" rtl="0" algn="l">
              <a:lnSpc>
                <a:spcPct val="100000"/>
              </a:lnSpc>
              <a:spcBef>
                <a:spcPts val="360"/>
              </a:spcBef>
              <a:spcAft>
                <a:spcPts val="0"/>
              </a:spcAft>
              <a:buSzPct val="117647"/>
              <a:buNone/>
            </a:pPr>
            <a:r>
              <a:rPr lang="en-US"/>
              <a:t>}</a:t>
            </a:r>
            <a:endParaRPr/>
          </a:p>
          <a:p>
            <a:pPr indent="0" lvl="0" marL="114300" rtl="0" algn="l">
              <a:lnSpc>
                <a:spcPct val="100000"/>
              </a:lnSpc>
              <a:spcBef>
                <a:spcPts val="360"/>
              </a:spcBef>
              <a:spcAft>
                <a:spcPts val="0"/>
              </a:spcAft>
              <a:buSzPct val="117647"/>
              <a:buNone/>
            </a:pPr>
            <a:r>
              <a:rPr lang="en-US"/>
              <a:t>class FindAreas {</a:t>
            </a:r>
            <a:endParaRPr/>
          </a:p>
          <a:p>
            <a:pPr indent="0" lvl="0" marL="114300" rtl="0" algn="l">
              <a:lnSpc>
                <a:spcPct val="100000"/>
              </a:lnSpc>
              <a:spcBef>
                <a:spcPts val="360"/>
              </a:spcBef>
              <a:spcAft>
                <a:spcPts val="0"/>
              </a:spcAft>
              <a:buSzPct val="117647"/>
              <a:buNone/>
            </a:pPr>
            <a:r>
              <a:rPr lang="en-US"/>
              <a:t>  public static void main(Sting args[]) {</a:t>
            </a:r>
            <a:endParaRPr/>
          </a:p>
          <a:p>
            <a:pPr indent="0" lvl="0" marL="114300" rtl="0" algn="l">
              <a:lnSpc>
                <a:spcPct val="100000"/>
              </a:lnSpc>
              <a:spcBef>
                <a:spcPts val="360"/>
              </a:spcBef>
              <a:spcAft>
                <a:spcPts val="0"/>
              </a:spcAft>
              <a:buSzPct val="117647"/>
              <a:buNone/>
            </a:pPr>
            <a:r>
              <a:rPr lang="en-US">
                <a:solidFill>
                  <a:srgbClr val="C00000"/>
                </a:solidFill>
              </a:rPr>
              <a:t>     Figure f= new Figure(10,10);</a:t>
            </a:r>
            <a:endParaRPr/>
          </a:p>
          <a:p>
            <a:pPr indent="0" lvl="0" marL="114300" rtl="0" algn="l">
              <a:lnSpc>
                <a:spcPct val="100000"/>
              </a:lnSpc>
              <a:spcBef>
                <a:spcPts val="360"/>
              </a:spcBef>
              <a:spcAft>
                <a:spcPts val="0"/>
              </a:spcAft>
              <a:buSzPct val="117647"/>
              <a:buNone/>
            </a:pPr>
            <a:r>
              <a:rPr lang="en-US">
                <a:solidFill>
                  <a:srgbClr val="00B050"/>
                </a:solidFill>
              </a:rPr>
              <a:t>     rectangle r= new Rectangle(9,5);</a:t>
            </a:r>
            <a:endParaRPr/>
          </a:p>
          <a:p>
            <a:pPr indent="0" lvl="0" marL="114300" rtl="0" algn="l">
              <a:lnSpc>
                <a:spcPct val="100000"/>
              </a:lnSpc>
              <a:spcBef>
                <a:spcPts val="360"/>
              </a:spcBef>
              <a:spcAft>
                <a:spcPts val="0"/>
              </a:spcAft>
              <a:buSzPct val="117647"/>
              <a:buNone/>
            </a:pPr>
            <a:r>
              <a:rPr lang="en-US"/>
              <a:t>     </a:t>
            </a:r>
            <a:r>
              <a:rPr lang="en-US">
                <a:solidFill>
                  <a:srgbClr val="0070C0"/>
                </a:solidFill>
              </a:rPr>
              <a:t>Triangle t = new Triangle(10, 8);</a:t>
            </a:r>
            <a:endParaRPr/>
          </a:p>
          <a:p>
            <a:pPr indent="0" lvl="0" marL="114300" rtl="0" algn="l">
              <a:lnSpc>
                <a:spcPct val="100000"/>
              </a:lnSpc>
              <a:spcBef>
                <a:spcPts val="360"/>
              </a:spcBef>
              <a:spcAft>
                <a:spcPts val="0"/>
              </a:spcAft>
              <a:buSzPct val="117647"/>
              <a:buNone/>
            </a:pPr>
            <a:r>
              <a:rPr lang="en-US"/>
              <a:t>      Figure figref;</a:t>
            </a:r>
            <a:endParaRPr/>
          </a:p>
          <a:p>
            <a:pPr indent="0" lvl="0" marL="114300" rtl="0" algn="l">
              <a:lnSpc>
                <a:spcPct val="100000"/>
              </a:lnSpc>
              <a:spcBef>
                <a:spcPts val="360"/>
              </a:spcBef>
              <a:spcAft>
                <a:spcPts val="0"/>
              </a:spcAft>
              <a:buSzPct val="117647"/>
              <a:buNone/>
            </a:pPr>
            <a:r>
              <a:rPr lang="en-US"/>
              <a:t>      figref = r;</a:t>
            </a:r>
            <a:endParaRPr/>
          </a:p>
          <a:p>
            <a:pPr indent="0" lvl="0" marL="114300" rtl="0" algn="l">
              <a:lnSpc>
                <a:spcPct val="100000"/>
              </a:lnSpc>
              <a:spcBef>
                <a:spcPts val="360"/>
              </a:spcBef>
              <a:spcAft>
                <a:spcPts val="0"/>
              </a:spcAft>
              <a:buSzPct val="117647"/>
              <a:buNone/>
            </a:pPr>
            <a:r>
              <a:rPr lang="en-US"/>
              <a:t>      </a:t>
            </a:r>
            <a:r>
              <a:rPr lang="en-US">
                <a:solidFill>
                  <a:srgbClr val="00B050"/>
                </a:solidFill>
              </a:rPr>
              <a:t>System.out.println(“Area is” +figref.area());</a:t>
            </a:r>
            <a:endParaRPr/>
          </a:p>
          <a:p>
            <a:pPr indent="0" lvl="0" marL="114300" rtl="0" algn="l">
              <a:lnSpc>
                <a:spcPct val="100000"/>
              </a:lnSpc>
              <a:spcBef>
                <a:spcPts val="360"/>
              </a:spcBef>
              <a:spcAft>
                <a:spcPts val="0"/>
              </a:spcAft>
              <a:buSzPct val="117647"/>
              <a:buNone/>
            </a:pPr>
            <a:r>
              <a:rPr lang="en-US"/>
              <a:t>     figref = t;</a:t>
            </a:r>
            <a:endParaRPr/>
          </a:p>
          <a:p>
            <a:pPr indent="0" lvl="0" marL="114300" rtl="0" algn="l">
              <a:lnSpc>
                <a:spcPct val="100000"/>
              </a:lnSpc>
              <a:spcBef>
                <a:spcPts val="360"/>
              </a:spcBef>
              <a:spcAft>
                <a:spcPts val="0"/>
              </a:spcAft>
              <a:buSzPct val="117647"/>
              <a:buNone/>
            </a:pPr>
            <a:r>
              <a:rPr lang="en-US"/>
              <a:t>     </a:t>
            </a:r>
            <a:r>
              <a:rPr lang="en-US">
                <a:solidFill>
                  <a:srgbClr val="0070C0"/>
                </a:solidFill>
              </a:rPr>
              <a:t>System.out.println(“Area is” + figref.area());</a:t>
            </a:r>
            <a:endParaRPr/>
          </a:p>
          <a:p>
            <a:pPr indent="0" lvl="0" marL="114300" rtl="0" algn="l">
              <a:lnSpc>
                <a:spcPct val="100000"/>
              </a:lnSpc>
              <a:spcBef>
                <a:spcPts val="360"/>
              </a:spcBef>
              <a:spcAft>
                <a:spcPts val="0"/>
              </a:spcAft>
              <a:buSzPct val="117647"/>
              <a:buNone/>
            </a:pPr>
            <a:r>
              <a:rPr lang="en-US"/>
              <a:t>     figref = f;</a:t>
            </a:r>
            <a:endParaRPr/>
          </a:p>
          <a:p>
            <a:pPr indent="0" lvl="0" marL="114300" rtl="0" algn="l">
              <a:lnSpc>
                <a:spcPct val="100000"/>
              </a:lnSpc>
              <a:spcBef>
                <a:spcPts val="360"/>
              </a:spcBef>
              <a:spcAft>
                <a:spcPts val="0"/>
              </a:spcAft>
              <a:buSzPct val="117647"/>
              <a:buNone/>
            </a:pPr>
            <a:r>
              <a:rPr lang="en-US"/>
              <a:t>     </a:t>
            </a:r>
            <a:r>
              <a:rPr lang="en-US">
                <a:solidFill>
                  <a:srgbClr val="C00000"/>
                </a:solidFill>
              </a:rPr>
              <a:t>System.out.println(“Area is”+ figref.area());</a:t>
            </a:r>
            <a:endParaRPr/>
          </a:p>
          <a:p>
            <a:pPr indent="0" lvl="0" marL="114300" rtl="0" algn="l">
              <a:lnSpc>
                <a:spcPct val="100000"/>
              </a:lnSpc>
              <a:spcBef>
                <a:spcPts val="360"/>
              </a:spcBef>
              <a:spcAft>
                <a:spcPts val="0"/>
              </a:spcAft>
              <a:buSzPct val="117647"/>
              <a:buNone/>
            </a:pPr>
            <a:r>
              <a:rPr lang="en-US"/>
              <a:t>}</a:t>
            </a:r>
            <a:endParaRPr/>
          </a:p>
          <a:p>
            <a:pPr indent="0" lvl="0" marL="114300" rtl="0" algn="l">
              <a:lnSpc>
                <a:spcPct val="100000"/>
              </a:lnSpc>
              <a:spcBef>
                <a:spcPts val="360"/>
              </a:spcBef>
              <a:spcAft>
                <a:spcPts val="0"/>
              </a:spcAft>
              <a:buSzPct val="117647"/>
              <a:buNone/>
            </a:pPr>
            <a:r>
              <a:rPr lang="en-US"/>
              <a:t>}</a:t>
            </a:r>
            <a:endParaRPr/>
          </a:p>
        </p:txBody>
      </p:sp>
      <p:sp>
        <p:nvSpPr>
          <p:cNvPr id="769" name="Google Shape;769;p76"/>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770" name="Google Shape;770;p76"/>
          <p:cNvSpPr/>
          <p:nvPr/>
        </p:nvSpPr>
        <p:spPr>
          <a:xfrm>
            <a:off x="8362122" y="4956312"/>
            <a:ext cx="609600" cy="212035"/>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Arial"/>
                <a:ea typeface="Arial"/>
                <a:cs typeface="Arial"/>
                <a:sym typeface="Arial"/>
              </a:rPr>
              <a:t>45</a:t>
            </a:r>
            <a:endParaRPr b="0" i="0" sz="1400" u="none" cap="none" strike="noStrike">
              <a:solidFill>
                <a:srgbClr val="000000"/>
              </a:solidFill>
              <a:latin typeface="Arial"/>
              <a:ea typeface="Arial"/>
              <a:cs typeface="Arial"/>
              <a:sym typeface="Arial"/>
            </a:endParaRPr>
          </a:p>
        </p:txBody>
      </p:sp>
      <p:sp>
        <p:nvSpPr>
          <p:cNvPr id="771" name="Google Shape;771;p76"/>
          <p:cNvSpPr/>
          <p:nvPr/>
        </p:nvSpPr>
        <p:spPr>
          <a:xfrm>
            <a:off x="8494643" y="5479776"/>
            <a:ext cx="477079" cy="212034"/>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70C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772" name="Google Shape;772;p76"/>
          <p:cNvSpPr/>
          <p:nvPr/>
        </p:nvSpPr>
        <p:spPr>
          <a:xfrm>
            <a:off x="8494642" y="5950225"/>
            <a:ext cx="477079" cy="212034"/>
          </a:xfrm>
          <a:prstGeom prst="rect">
            <a:avLst/>
          </a:prstGeom>
          <a:solidFill>
            <a:schemeClr val="lt1"/>
          </a:solidFill>
          <a:ln cap="flat" cmpd="sng" w="25400">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7"/>
          <p:cNvSpPr txBox="1"/>
          <p:nvPr>
            <p:ph type="ctrTitle"/>
          </p:nvPr>
        </p:nvSpPr>
        <p:spPr>
          <a:xfrm>
            <a:off x="685802" y="213043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Problem Statement – Method overriding</a:t>
            </a:r>
            <a:endParaRPr/>
          </a:p>
        </p:txBody>
      </p:sp>
      <p:sp>
        <p:nvSpPr>
          <p:cNvPr id="778" name="Google Shape;778;p77"/>
          <p:cNvSpPr txBox="1"/>
          <p:nvPr>
            <p:ph idx="1" type="subTitle"/>
          </p:nvPr>
        </p:nvSpPr>
        <p:spPr>
          <a:xfrm>
            <a:off x="1046922" y="3886199"/>
            <a:ext cx="7182678" cy="2130288"/>
          </a:xfrm>
          <a:prstGeom prst="rect">
            <a:avLst/>
          </a:prstGeom>
          <a:noFill/>
          <a:ln>
            <a:noFill/>
          </a:ln>
        </p:spPr>
        <p:txBody>
          <a:bodyPr anchorCtr="0" anchor="t" bIns="45700" lIns="91425" spcFirstLastPara="1" rIns="91425" wrap="square" tIns="45700">
            <a:normAutofit fontScale="70000" lnSpcReduction="20000"/>
          </a:bodyPr>
          <a:lstStyle/>
          <a:p>
            <a:pPr indent="-457200" lvl="0" marL="457200" rtl="0" algn="l">
              <a:lnSpc>
                <a:spcPct val="107916"/>
              </a:lnSpc>
              <a:spcBef>
                <a:spcPts val="0"/>
              </a:spcBef>
              <a:spcAft>
                <a:spcPts val="800"/>
              </a:spcAft>
              <a:buSzPct val="100000"/>
              <a:buChar char="•"/>
            </a:pPr>
            <a:r>
              <a:rPr lang="en-US" sz="2550">
                <a:solidFill>
                  <a:srgbClr val="222222"/>
                </a:solidFill>
                <a:highlight>
                  <a:srgbClr val="FFFFFF"/>
                </a:highlight>
                <a:latin typeface="Times New Roman"/>
                <a:ea typeface="Times New Roman"/>
                <a:cs typeface="Times New Roman"/>
                <a:sym typeface="Times New Roman"/>
              </a:rPr>
              <a:t>Create a parent class Hillstations with the methods  location() and famousfor(). Create three subclasses by hill station names e.g. Manali, Shimla etc. Subclasses extend the superclass and override methods  location() and famousfor(). Call the methods location() and famousfor() by the Parent class, i.e. Hillstations class. It should refer to the base class object and the subclass method overrides the superclass method, base class method is invoked at runtime. </a:t>
            </a:r>
            <a:endParaRPr/>
          </a:p>
        </p:txBody>
      </p:sp>
      <p:sp>
        <p:nvSpPr>
          <p:cNvPr id="779" name="Google Shape;779;p77"/>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8"/>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b="1" lang="en-US"/>
              <a:t>Key learnings</a:t>
            </a:r>
            <a:endParaRPr/>
          </a:p>
        </p:txBody>
      </p:sp>
      <p:sp>
        <p:nvSpPr>
          <p:cNvPr id="785" name="Google Shape;785;p78"/>
          <p:cNvSpPr txBox="1"/>
          <p:nvPr>
            <p:ph idx="1" type="body"/>
          </p:nvPr>
        </p:nvSpPr>
        <p:spPr>
          <a:xfrm>
            <a:off x="457202" y="1600206"/>
            <a:ext cx="8229601"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Clr>
                <a:srgbClr val="273239"/>
              </a:buClr>
              <a:buSzPts val="1800"/>
              <a:buFont typeface="Arial"/>
              <a:buChar char="•"/>
            </a:pPr>
            <a:r>
              <a:rPr lang="en-US" sz="1800">
                <a:solidFill>
                  <a:srgbClr val="273239"/>
                </a:solidFill>
                <a:highlight>
                  <a:srgbClr val="FFFFFF"/>
                </a:highlight>
                <a:latin typeface="Arial"/>
                <a:ea typeface="Arial"/>
                <a:cs typeface="Arial"/>
                <a:sym typeface="Arial"/>
              </a:rPr>
              <a:t>constructor overloading is somewhat similar to method overloading</a:t>
            </a:r>
            <a:endParaRPr sz="1800">
              <a:solidFill>
                <a:srgbClr val="273239"/>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273239"/>
              </a:buClr>
              <a:buSzPts val="1800"/>
              <a:buFont typeface="Arial"/>
              <a:buChar char="•"/>
            </a:pPr>
            <a:r>
              <a:rPr lang="en-US" sz="1800">
                <a:solidFill>
                  <a:srgbClr val="273239"/>
                </a:solidFill>
                <a:highlight>
                  <a:srgbClr val="FFFFFF"/>
                </a:highlight>
                <a:latin typeface="Arial"/>
                <a:ea typeface="Arial"/>
                <a:cs typeface="Arial"/>
                <a:sym typeface="Arial"/>
              </a:rPr>
              <a:t>constructor overloading is used for different ways of initializing an object</a:t>
            </a:r>
            <a:endParaRPr sz="1800">
              <a:solidFill>
                <a:srgbClr val="273239"/>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273239"/>
              </a:buClr>
              <a:buSzPts val="1800"/>
              <a:buFont typeface="Arial"/>
              <a:buChar char="•"/>
            </a:pPr>
            <a:r>
              <a:rPr lang="en-US" sz="1800">
                <a:solidFill>
                  <a:srgbClr val="273239"/>
                </a:solidFill>
                <a:highlight>
                  <a:srgbClr val="FFFFFF"/>
                </a:highlight>
                <a:latin typeface="Arial"/>
                <a:ea typeface="Arial"/>
                <a:cs typeface="Arial"/>
                <a:sym typeface="Arial"/>
              </a:rPr>
              <a:t>method overloading is used when there are different definitions of a method based on different parameters.</a:t>
            </a:r>
            <a:endParaRPr sz="1800">
              <a:solidFill>
                <a:srgbClr val="273239"/>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02124"/>
              </a:buClr>
              <a:buSzPts val="1800"/>
              <a:buChar char="•"/>
            </a:pPr>
            <a:r>
              <a:rPr lang="en-US" sz="1800">
                <a:solidFill>
                  <a:srgbClr val="202124"/>
                </a:solidFill>
                <a:highlight>
                  <a:srgbClr val="FFFFFF"/>
                </a:highlight>
                <a:latin typeface="Arial"/>
                <a:ea typeface="Arial"/>
                <a:cs typeface="Arial"/>
                <a:sym typeface="Arial"/>
              </a:rPr>
              <a:t>For Method overriding, both the superclass and the subclass must have the same method name, the same return type and the same parameter list.</a:t>
            </a:r>
            <a:endParaRPr sz="1800">
              <a:solidFill>
                <a:srgbClr val="202124"/>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02124"/>
              </a:buClr>
              <a:buSzPts val="1800"/>
              <a:buChar char="•"/>
            </a:pPr>
            <a:r>
              <a:rPr lang="en-US" sz="1800">
                <a:solidFill>
                  <a:srgbClr val="202124"/>
                </a:solidFill>
                <a:highlight>
                  <a:srgbClr val="FFFFFF"/>
                </a:highlight>
                <a:latin typeface="Arial"/>
                <a:ea typeface="Arial"/>
                <a:cs typeface="Arial"/>
                <a:sym typeface="Arial"/>
              </a:rPr>
              <a:t>We cannot override the method declared as final and static .</a:t>
            </a:r>
            <a:endParaRPr sz="1800">
              <a:solidFill>
                <a:srgbClr val="202124"/>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02124"/>
              </a:buClr>
              <a:buSzPts val="1800"/>
              <a:buChar char="•"/>
            </a:pPr>
            <a:r>
              <a:rPr lang="en-US" sz="1800">
                <a:solidFill>
                  <a:srgbClr val="202124"/>
                </a:solidFill>
                <a:highlight>
                  <a:srgbClr val="FFFFFF"/>
                </a:highlight>
                <a:latin typeface="Arial"/>
                <a:ea typeface="Arial"/>
                <a:cs typeface="Arial"/>
                <a:sym typeface="Arial"/>
              </a:rPr>
              <a:t>We should always override abstract methods of the superclass</a:t>
            </a:r>
            <a:endParaRPr sz="1800">
              <a:solidFill>
                <a:srgbClr val="202124"/>
              </a:solidFill>
              <a:highlight>
                <a:srgbClr val="FFFFFF"/>
              </a:highlight>
              <a:latin typeface="Arial"/>
              <a:ea typeface="Arial"/>
              <a:cs typeface="Arial"/>
              <a:sym typeface="Arial"/>
            </a:endParaRPr>
          </a:p>
          <a:p>
            <a:pPr indent="0" lvl="0" marL="457200" rtl="0" algn="l">
              <a:lnSpc>
                <a:spcPct val="115000"/>
              </a:lnSpc>
              <a:spcBef>
                <a:spcPts val="300"/>
              </a:spcBef>
              <a:spcAft>
                <a:spcPts val="300"/>
              </a:spcAft>
              <a:buSzPts val="1800"/>
              <a:buNone/>
            </a:pPr>
            <a:r>
              <a:t/>
            </a:r>
            <a:endParaRPr sz="1800">
              <a:solidFill>
                <a:srgbClr val="202124"/>
              </a:solidFill>
              <a:highlight>
                <a:srgbClr val="FFFFFF"/>
              </a:highlight>
              <a:latin typeface="Arial"/>
              <a:ea typeface="Arial"/>
              <a:cs typeface="Arial"/>
              <a:sym typeface="Arial"/>
            </a:endParaRPr>
          </a:p>
        </p:txBody>
      </p:sp>
      <p:sp>
        <p:nvSpPr>
          <p:cNvPr id="786" name="Google Shape;786;p78"/>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787" name="Google Shape;787;p78"/>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9"/>
          <p:cNvSpPr txBox="1"/>
          <p:nvPr>
            <p:ph type="ctrTitle"/>
          </p:nvPr>
        </p:nvSpPr>
        <p:spPr>
          <a:xfrm>
            <a:off x="1657352" y="2455077"/>
            <a:ext cx="5829300" cy="1102519"/>
          </a:xfrm>
          <a:prstGeom prst="rect">
            <a:avLst/>
          </a:prstGeom>
          <a:noFill/>
          <a:ln>
            <a:noFill/>
          </a:ln>
        </p:spPr>
        <p:txBody>
          <a:bodyPr anchorCtr="0" anchor="ctr" bIns="34275" lIns="68550" spcFirstLastPara="1" rIns="68550" wrap="square" tIns="34275">
            <a:normAutofit/>
          </a:bodyPr>
          <a:lstStyle/>
          <a:p>
            <a:pPr indent="0" lvl="0" marL="85725" rtl="0" algn="ctr">
              <a:lnSpc>
                <a:spcPct val="100000"/>
              </a:lnSpc>
              <a:spcBef>
                <a:spcPts val="0"/>
              </a:spcBef>
              <a:spcAft>
                <a:spcPts val="0"/>
              </a:spcAft>
              <a:buSzPts val="1800"/>
              <a:buNone/>
            </a:pPr>
            <a:r>
              <a:rPr lang="en-US"/>
              <a:t>Thank You!!</a:t>
            </a:r>
            <a:endParaRPr/>
          </a:p>
        </p:txBody>
      </p:sp>
      <p:sp>
        <p:nvSpPr>
          <p:cNvPr id="793" name="Google Shape;793;p79"/>
          <p:cNvSpPr txBox="1"/>
          <p:nvPr>
            <p:ph idx="11" type="ftr"/>
          </p:nvPr>
        </p:nvSpPr>
        <p:spPr>
          <a:xfrm>
            <a:off x="3486152" y="5624521"/>
            <a:ext cx="2171700"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lang="en-US">
                <a:solidFill>
                  <a:schemeClr val="dk1"/>
                </a:solidFill>
              </a:rPr>
              <a:t>Java Programming</a:t>
            </a:r>
            <a:endParaRPr>
              <a:solidFill>
                <a:schemeClr val="dk1"/>
              </a:solidFill>
            </a:endParaRPr>
          </a:p>
        </p:txBody>
      </p:sp>
      <p:sp>
        <p:nvSpPr>
          <p:cNvPr id="794" name="Google Shape;794;p79"/>
          <p:cNvSpPr txBox="1"/>
          <p:nvPr>
            <p:ph idx="12" type="sldNum"/>
          </p:nvPr>
        </p:nvSpPr>
        <p:spPr>
          <a:xfrm>
            <a:off x="6057902" y="5624521"/>
            <a:ext cx="16002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lang="en-US"/>
              <a:t>Example</a:t>
            </a:r>
            <a:endParaRPr/>
          </a:p>
        </p:txBody>
      </p:sp>
      <p:sp>
        <p:nvSpPr>
          <p:cNvPr id="172" name="Google Shape;172;p14"/>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73" name="Google Shape;173;p14"/>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174" name="Google Shape;174;p14"/>
          <p:cNvSpPr txBox="1"/>
          <p:nvPr>
            <p:ph idx="1" type="body"/>
          </p:nvPr>
        </p:nvSpPr>
        <p:spPr>
          <a:xfrm>
            <a:off x="457200" y="1447138"/>
            <a:ext cx="4386300" cy="663420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imp</a:t>
            </a:r>
            <a:r>
              <a:rPr b="1" i="0" lang="en-US" sz="1600" u="none" cap="none" strike="noStrike">
                <a:solidFill>
                  <a:srgbClr val="006699"/>
                </a:solidFill>
                <a:latin typeface="Consolas"/>
                <a:ea typeface="Consolas"/>
                <a:cs typeface="Consolas"/>
                <a:sym typeface="Consolas"/>
              </a:rPr>
              <a:t>ort</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java.io.*;</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600" u="none" cap="none" strike="noStrike">
                <a:solidFill>
                  <a:srgbClr val="006699"/>
                </a:solidFill>
                <a:latin typeface="Consolas"/>
                <a:ea typeface="Consolas"/>
                <a:cs typeface="Consolas"/>
                <a:sym typeface="Consolas"/>
              </a:rPr>
              <a:t>import</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java.lang.*;</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600" u="none" cap="none" strike="noStrike">
                <a:solidFill>
                  <a:srgbClr val="006699"/>
                </a:solidFill>
                <a:latin typeface="Consolas"/>
                <a:ea typeface="Consolas"/>
                <a:cs typeface="Consolas"/>
                <a:sym typeface="Consolas"/>
              </a:rPr>
              <a:t>import</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java.util.*;</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u="none" cap="none" strike="noStrike">
                <a:solidFill>
                  <a:srgbClr val="273239"/>
                </a:solidFill>
                <a:latin typeface="Consolas"/>
                <a:ea typeface="Consolas"/>
                <a:cs typeface="Consolas"/>
                <a:sym typeface="Consolas"/>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600" u="none" cap="none" strike="noStrike">
                <a:solidFill>
                  <a:srgbClr val="006699"/>
                </a:solidFill>
                <a:latin typeface="Consolas"/>
                <a:ea typeface="Consolas"/>
                <a:cs typeface="Consolas"/>
                <a:sym typeface="Consolas"/>
              </a:rPr>
              <a:t>class</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one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public</a:t>
            </a:r>
            <a:r>
              <a:rPr b="0" i="0" lang="en-US" sz="13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void</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print_geek()</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System.out.println(</a:t>
            </a:r>
            <a:r>
              <a:rPr b="0" i="0" lang="en-US" sz="1600" u="none" cap="none" strike="noStrike">
                <a:solidFill>
                  <a:srgbClr val="0000FF"/>
                </a:solidFill>
                <a:latin typeface="Consolas"/>
                <a:ea typeface="Consolas"/>
                <a:cs typeface="Consolas"/>
                <a:sym typeface="Consolas"/>
              </a:rPr>
              <a:t>"Geeks"</a:t>
            </a:r>
            <a:r>
              <a:rPr b="0" i="0" lang="en-US" sz="1600" u="none" cap="none" strike="noStrike">
                <a:solidFill>
                  <a:srgbClr val="000000"/>
                </a:solidFill>
                <a:latin typeface="Consolas"/>
                <a:ea typeface="Consolas"/>
                <a:cs typeface="Consolas"/>
                <a:sym typeface="Consolas"/>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Consolas"/>
                <a:ea typeface="Consolas"/>
                <a:cs typeface="Consolas"/>
                <a:sym typeface="Consolas"/>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u="none" cap="none" strike="noStrike">
                <a:solidFill>
                  <a:srgbClr val="273239"/>
                </a:solidFill>
                <a:latin typeface="Consolas"/>
                <a:ea typeface="Consolas"/>
                <a:cs typeface="Consolas"/>
                <a:sym typeface="Consolas"/>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600" u="none" cap="none" strike="noStrike">
                <a:solidFill>
                  <a:srgbClr val="006699"/>
                </a:solidFill>
                <a:latin typeface="Consolas"/>
                <a:ea typeface="Consolas"/>
                <a:cs typeface="Consolas"/>
                <a:sym typeface="Consolas"/>
              </a:rPr>
              <a:t>class</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two </a:t>
            </a:r>
            <a:r>
              <a:rPr b="1" i="0" lang="en-US" sz="1600" u="none" cap="none" strike="noStrike">
                <a:solidFill>
                  <a:srgbClr val="006699"/>
                </a:solidFill>
                <a:latin typeface="Consolas"/>
                <a:ea typeface="Consolas"/>
                <a:cs typeface="Consolas"/>
                <a:sym typeface="Consolas"/>
              </a:rPr>
              <a:t>extends</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one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public</a:t>
            </a:r>
            <a:r>
              <a:rPr b="0" i="0" lang="en-US" sz="13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void</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print_for() { System.out.println(</a:t>
            </a:r>
            <a:r>
              <a:rPr b="0" i="0" lang="en-US" sz="1600" u="none" cap="none" strike="noStrike">
                <a:solidFill>
                  <a:srgbClr val="0000FF"/>
                </a:solidFill>
                <a:latin typeface="Consolas"/>
                <a:ea typeface="Consolas"/>
                <a:cs typeface="Consolas"/>
                <a:sym typeface="Consolas"/>
              </a:rPr>
              <a:t>"for"</a:t>
            </a:r>
            <a:r>
              <a:rPr b="0" i="0" lang="en-US" sz="1600" u="none" cap="none" strike="noStrike">
                <a:solidFill>
                  <a:srgbClr val="000000"/>
                </a:solidFill>
                <a:latin typeface="Consolas"/>
                <a:ea typeface="Consolas"/>
                <a:cs typeface="Consolas"/>
                <a:sym typeface="Consolas"/>
              </a:rPr>
              <a:t>);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Consolas"/>
                <a:ea typeface="Consolas"/>
                <a:cs typeface="Consolas"/>
                <a:sym typeface="Consolas"/>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1200"/>
              <a:buFont typeface="Arial"/>
              <a:buNone/>
            </a:pPr>
            <a:r>
              <a:rPr b="0" i="0" lang="en-US" sz="1600" u="none" cap="none" strike="noStrike">
                <a:solidFill>
                  <a:srgbClr val="008200"/>
                </a:solidFill>
                <a:latin typeface="Consolas"/>
                <a:ea typeface="Consolas"/>
                <a:cs typeface="Consolas"/>
                <a:sym typeface="Consolas"/>
              </a:rPr>
              <a:t>// Driver class</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600" u="none" cap="none" strike="noStrike">
                <a:solidFill>
                  <a:srgbClr val="006699"/>
                </a:solidFill>
                <a:latin typeface="Consolas"/>
                <a:ea typeface="Consolas"/>
                <a:cs typeface="Consolas"/>
                <a:sym typeface="Consolas"/>
              </a:rPr>
              <a:t>public</a:t>
            </a:r>
            <a:r>
              <a:rPr b="0" i="0" lang="en-US" sz="13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class</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Demo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public</a:t>
            </a:r>
            <a:r>
              <a:rPr b="0" i="0" lang="en-US" sz="13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static</a:t>
            </a:r>
            <a:r>
              <a:rPr b="0" i="0" lang="en-US" sz="13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void</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main(String[] args)</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two g = </a:t>
            </a:r>
            <a:r>
              <a:rPr b="1" i="0" lang="en-US" sz="1600" u="none" cap="none" strike="noStrike">
                <a:solidFill>
                  <a:srgbClr val="006699"/>
                </a:solidFill>
                <a:latin typeface="Consolas"/>
                <a:ea typeface="Consolas"/>
                <a:cs typeface="Consolas"/>
                <a:sym typeface="Consolas"/>
              </a:rPr>
              <a:t>new</a:t>
            </a:r>
            <a:r>
              <a:rPr b="0" i="0" lang="en-US" sz="13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two();</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g.print_geek();</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g.print_for();</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g.print_geek();</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500" u="none" cap="none" strike="noStrike">
                <a:solidFill>
                  <a:srgbClr val="000000"/>
                </a:solidFill>
                <a:latin typeface="Consolas"/>
                <a:ea typeface="Consolas"/>
                <a:cs typeface="Consolas"/>
                <a:sym typeface="Consolas"/>
              </a:rPr>
              <a: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457202" y="274638"/>
            <a:ext cx="82296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300"/>
              <a:buNone/>
            </a:pPr>
            <a:r>
              <a:rPr lang="en-US"/>
              <a:t>Example</a:t>
            </a:r>
            <a:endParaRPr/>
          </a:p>
        </p:txBody>
      </p:sp>
      <p:sp>
        <p:nvSpPr>
          <p:cNvPr id="180" name="Google Shape;180;p3"/>
          <p:cNvSpPr txBox="1"/>
          <p:nvPr>
            <p:ph idx="11" type="ftr"/>
          </p:nvPr>
        </p:nvSpPr>
        <p:spPr>
          <a:xfrm>
            <a:off x="3124202" y="635636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81" name="Google Shape;181;p3"/>
          <p:cNvSpPr txBox="1"/>
          <p:nvPr>
            <p:ph idx="12" type="sldNum"/>
          </p:nvPr>
        </p:nvSpPr>
        <p:spPr>
          <a:xfrm>
            <a:off x="6553202" y="635636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solidFill>
                  <a:schemeClr val="lt1"/>
                </a:solidFill>
              </a:rPr>
              <a:t>‹#›</a:t>
            </a:fld>
            <a:endParaRPr>
              <a:solidFill>
                <a:schemeClr val="lt1"/>
              </a:solidFill>
            </a:endParaRPr>
          </a:p>
        </p:txBody>
      </p:sp>
      <p:sp>
        <p:nvSpPr>
          <p:cNvPr id="182" name="Google Shape;182;p3"/>
          <p:cNvSpPr txBox="1"/>
          <p:nvPr>
            <p:ph idx="1" type="body"/>
          </p:nvPr>
        </p:nvSpPr>
        <p:spPr>
          <a:xfrm>
            <a:off x="457200" y="1447138"/>
            <a:ext cx="4386263" cy="4832092"/>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import</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java.io.*;</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import</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java.lang.*;</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import</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java.util.*;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class</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one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public</a:t>
            </a:r>
            <a:r>
              <a:rPr b="0" i="0" lang="en-US" sz="9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void</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print_geek()</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System.out.println(</a:t>
            </a:r>
            <a:r>
              <a:rPr b="0" i="0" lang="en-US" sz="1200" u="none" cap="none" strike="noStrike">
                <a:solidFill>
                  <a:srgbClr val="0000FF"/>
                </a:solidFill>
                <a:latin typeface="Consolas"/>
                <a:ea typeface="Consolas"/>
                <a:cs typeface="Consolas"/>
                <a:sym typeface="Consolas"/>
              </a:rPr>
              <a:t>"Geeks"</a:t>
            </a:r>
            <a:r>
              <a:rPr b="0" i="0" lang="en-US" sz="1200" u="none" cap="none" strike="noStrike">
                <a:solidFill>
                  <a:srgbClr val="000000"/>
                </a:solidFill>
                <a:latin typeface="Consolas"/>
                <a:ea typeface="Consolas"/>
                <a:cs typeface="Consolas"/>
                <a:sym typeface="Consolas"/>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class</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two </a:t>
            </a:r>
            <a:r>
              <a:rPr b="1" i="0" lang="en-US" sz="1200" u="none" cap="none" strike="noStrike">
                <a:solidFill>
                  <a:srgbClr val="006699"/>
                </a:solidFill>
                <a:latin typeface="Consolas"/>
                <a:ea typeface="Consolas"/>
                <a:cs typeface="Consolas"/>
                <a:sym typeface="Consolas"/>
              </a:rPr>
              <a:t>extends</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one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public</a:t>
            </a:r>
            <a:r>
              <a:rPr b="0" i="0" lang="en-US" sz="9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void</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print_for() { System.out.println(</a:t>
            </a:r>
            <a:r>
              <a:rPr b="0" i="0" lang="en-US" sz="1200" u="none" cap="none" strike="noStrike">
                <a:solidFill>
                  <a:srgbClr val="0000FF"/>
                </a:solidFill>
                <a:latin typeface="Consolas"/>
                <a:ea typeface="Consolas"/>
                <a:cs typeface="Consolas"/>
                <a:sym typeface="Consolas"/>
              </a:rPr>
              <a:t>"for"</a:t>
            </a:r>
            <a:r>
              <a:rPr b="0" i="0" lang="en-US" sz="1200" u="none" cap="none" strike="noStrike">
                <a:solidFill>
                  <a:srgbClr val="000000"/>
                </a:solidFill>
                <a:latin typeface="Consolas"/>
                <a:ea typeface="Consolas"/>
                <a:cs typeface="Consolas"/>
                <a:sym typeface="Consolas"/>
              </a:rPr>
              <a:t>);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1200"/>
              <a:buFont typeface="Arial"/>
              <a:buNone/>
            </a:pPr>
            <a:r>
              <a:rPr b="0" i="0" lang="en-US" sz="1200" u="none" cap="none" strike="noStrike">
                <a:solidFill>
                  <a:srgbClr val="008200"/>
                </a:solidFill>
                <a:latin typeface="Consolas"/>
                <a:ea typeface="Consolas"/>
                <a:cs typeface="Consolas"/>
                <a:sym typeface="Consolas"/>
              </a:rPr>
              <a:t>// Driver class</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200"/>
              <a:buFont typeface="Arial"/>
              <a:buNone/>
            </a:pPr>
            <a:r>
              <a:rPr b="1" i="0" lang="en-US" sz="1200" u="none" cap="none" strike="noStrike">
                <a:solidFill>
                  <a:srgbClr val="006699"/>
                </a:solidFill>
                <a:latin typeface="Consolas"/>
                <a:ea typeface="Consolas"/>
                <a:cs typeface="Consolas"/>
                <a:sym typeface="Consolas"/>
              </a:rPr>
              <a:t>public</a:t>
            </a:r>
            <a:r>
              <a:rPr b="0" i="0" lang="en-US" sz="9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class</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Demo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public</a:t>
            </a:r>
            <a:r>
              <a:rPr b="0" i="0" lang="en-US" sz="9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static</a:t>
            </a:r>
            <a:r>
              <a:rPr b="0" i="0" lang="en-US" sz="900" u="none" cap="none" strike="noStrike">
                <a:solidFill>
                  <a:srgbClr val="273239"/>
                </a:solidFill>
                <a:latin typeface="Consolas"/>
                <a:ea typeface="Consolas"/>
                <a:cs typeface="Consolas"/>
                <a:sym typeface="Consolas"/>
              </a:rPr>
              <a:t> </a:t>
            </a:r>
            <a:r>
              <a:rPr b="1" i="0" lang="en-US" sz="1200" u="none" cap="none" strike="noStrike">
                <a:solidFill>
                  <a:srgbClr val="006699"/>
                </a:solidFill>
                <a:latin typeface="Consolas"/>
                <a:ea typeface="Consolas"/>
                <a:cs typeface="Consolas"/>
                <a:sym typeface="Consolas"/>
              </a:rPr>
              <a:t>void</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main(String[] args)</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two g = </a:t>
            </a:r>
            <a:r>
              <a:rPr b="1" i="0" lang="en-US" sz="1200" u="none" cap="none" strike="noStrike">
                <a:solidFill>
                  <a:srgbClr val="006699"/>
                </a:solidFill>
                <a:latin typeface="Consolas"/>
                <a:ea typeface="Consolas"/>
                <a:cs typeface="Consolas"/>
                <a:sym typeface="Consolas"/>
              </a:rPr>
              <a:t>new</a:t>
            </a:r>
            <a:r>
              <a:rPr b="0" i="0" lang="en-US" sz="9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two();</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g.print_geek();</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g.print_for();</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g.print_geek();</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Arial"/>
              <a:buNone/>
            </a:pPr>
            <a:r>
              <a:rPr b="0" i="0" lang="en-US" sz="1200" u="none" cap="none" strike="noStrike">
                <a:solidFill>
                  <a:srgbClr val="273239"/>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
        <p:nvSpPr>
          <p:cNvPr id="183" name="Google Shape;183;p3"/>
          <p:cNvSpPr/>
          <p:nvPr/>
        </p:nvSpPr>
        <p:spPr>
          <a:xfrm>
            <a:off x="5429254" y="1771770"/>
            <a:ext cx="104298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Geeks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Geeks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_01_2020">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1995-12-27T10:52:51Z</dcterms:created>
  <dc:creator>Administrator</dc:creator>
</cp:coreProperties>
</file>