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Old Standard TT"/>
      <p:regular r:id="rId20"/>
      <p:bold r:id="rId21"/>
      <p: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BCD0625-3BDE-4041-BACF-DA29416F5A7F}">
  <a:tblStyle styleId="{3BCD0625-3BDE-4041-BACF-DA29416F5A7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OldStandardTT-regular.fntdata"/><Relationship Id="rId11" Type="http://schemas.openxmlformats.org/officeDocument/2006/relationships/slide" Target="slides/slide6.xml"/><Relationship Id="rId22" Type="http://schemas.openxmlformats.org/officeDocument/2006/relationships/font" Target="fonts/OldStandardTT-italic.fntdata"/><Relationship Id="rId10" Type="http://schemas.openxmlformats.org/officeDocument/2006/relationships/slide" Target="slides/slide5.xml"/><Relationship Id="rId21" Type="http://schemas.openxmlformats.org/officeDocument/2006/relationships/font" Target="fonts/OldStandardTT-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22e8526bbb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22e8526bbb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6f90357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f9035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22e8526bbb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22e8526bb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22e8526bb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22e8526bb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22e8526bb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22e8526bb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22e8526bbb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22e8526bbb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4300"/>
              <a:t>DAA FLIPPED CLASSROOM ACTIVITY</a:t>
            </a:r>
            <a:endParaRPr b="1" sz="4300"/>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BY : DEVANSHU, PRANAV,ABHILASH AND PRACHITI</a:t>
            </a:r>
            <a:endParaRPr b="1"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22"/>
          <p:cNvPicPr preferRelativeResize="0"/>
          <p:nvPr/>
        </p:nvPicPr>
        <p:blipFill>
          <a:blip r:embed="rId3">
            <a:alphaModFix/>
          </a:blip>
          <a:stretch>
            <a:fillRect/>
          </a:stretch>
        </p:blipFill>
        <p:spPr>
          <a:xfrm>
            <a:off x="0" y="461950"/>
            <a:ext cx="9144001" cy="4219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275825" y="19051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66" name="Google Shape;66;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INTRODUCTION TO BACKTRACKING</a:t>
            </a:r>
            <a:endParaRPr/>
          </a:p>
          <a:p>
            <a:pPr indent="-342900" lvl="0" marL="457200" rtl="0" algn="l">
              <a:spcBef>
                <a:spcPts val="1600"/>
              </a:spcBef>
              <a:spcAft>
                <a:spcPts val="0"/>
              </a:spcAft>
              <a:buSzPts val="1800"/>
              <a:buChar char="●"/>
            </a:pPr>
            <a:r>
              <a:rPr lang="en"/>
              <a:t>WHAT IS HAMILTONIAN CYCLE?</a:t>
            </a:r>
            <a:endParaRPr/>
          </a:p>
          <a:p>
            <a:pPr indent="-342900" lvl="0" marL="457200" rtl="0" algn="l">
              <a:spcBef>
                <a:spcPts val="1600"/>
              </a:spcBef>
              <a:spcAft>
                <a:spcPts val="0"/>
              </a:spcAft>
              <a:buSzPts val="1800"/>
              <a:buChar char="●"/>
            </a:pPr>
            <a:r>
              <a:rPr lang="en"/>
              <a:t>EXAMPLE OF HAMILTONIAN CYCLE</a:t>
            </a:r>
            <a:endParaRPr/>
          </a:p>
          <a:p>
            <a:pPr indent="-342900" lvl="0" marL="457200" rtl="0" algn="l">
              <a:spcBef>
                <a:spcPts val="1600"/>
              </a:spcBef>
              <a:spcAft>
                <a:spcPts val="0"/>
              </a:spcAft>
              <a:buSzPts val="1800"/>
              <a:buChar char="●"/>
            </a:pPr>
            <a:r>
              <a:rPr lang="en"/>
              <a:t>ALGORITHM OF HAMILTONIAN CYCLE</a:t>
            </a:r>
            <a:endParaRPr/>
          </a:p>
          <a:p>
            <a:pPr indent="-342900" lvl="0" marL="457200" rtl="0" algn="l">
              <a:spcBef>
                <a:spcPts val="1600"/>
              </a:spcBef>
              <a:spcAft>
                <a:spcPts val="1600"/>
              </a:spcAft>
              <a:buSzPts val="1800"/>
              <a:buChar char="●"/>
            </a:pPr>
            <a:r>
              <a:rPr lang="en"/>
              <a:t>ADVANTAGES AND DISADVANTAGES OF HAMILTONIAN CYCLE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1089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BACKTRACKING</a:t>
            </a:r>
            <a:endParaRPr/>
          </a:p>
        </p:txBody>
      </p:sp>
      <p:sp>
        <p:nvSpPr>
          <p:cNvPr id="72" name="Google Shape;72;p15"/>
          <p:cNvSpPr txBox="1"/>
          <p:nvPr>
            <p:ph idx="1" type="body"/>
          </p:nvPr>
        </p:nvSpPr>
        <p:spPr>
          <a:xfrm>
            <a:off x="311700" y="834150"/>
            <a:ext cx="8520600" cy="418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02124"/>
                </a:solidFill>
              </a:rPr>
              <a:t>Backtracking is </a:t>
            </a:r>
            <a:r>
              <a:rPr lang="en" sz="1500">
                <a:solidFill>
                  <a:srgbClr val="040C28"/>
                </a:solidFill>
              </a:rPr>
              <a:t>a technique based on algorithm to solve problem</a:t>
            </a:r>
            <a:r>
              <a:rPr lang="en" sz="1500">
                <a:solidFill>
                  <a:srgbClr val="202124"/>
                </a:solidFill>
                <a:highlight>
                  <a:srgbClr val="FFFFFF"/>
                </a:highlight>
              </a:rPr>
              <a:t>. </a:t>
            </a:r>
            <a:r>
              <a:rPr lang="en" sz="1500">
                <a:solidFill>
                  <a:srgbClr val="202124"/>
                </a:solidFill>
              </a:rPr>
              <a:t>It uses recursive calling to find the solution by building a solution step by step increasing values with time. </a:t>
            </a:r>
            <a:endParaRPr sz="1500">
              <a:solidFill>
                <a:srgbClr val="202124"/>
              </a:solidFill>
            </a:endParaRPr>
          </a:p>
          <a:p>
            <a:pPr indent="0" lvl="0" marL="0" rtl="0" algn="l">
              <a:spcBef>
                <a:spcPts val="1600"/>
              </a:spcBef>
              <a:spcAft>
                <a:spcPts val="0"/>
              </a:spcAft>
              <a:buNone/>
            </a:pPr>
            <a:r>
              <a:rPr lang="en" sz="1500"/>
              <a:t>In backtracking problem, the algorithm tries to find a sequence path to the solution which has some small checkpoints from where the problem can backtrack if no feasible solution is found for the problem.</a:t>
            </a:r>
            <a:endParaRPr sz="1500"/>
          </a:p>
          <a:p>
            <a:pPr indent="0" lvl="0" marL="0" rtl="0" algn="just">
              <a:spcBef>
                <a:spcPts val="1600"/>
              </a:spcBef>
              <a:spcAft>
                <a:spcPts val="0"/>
              </a:spcAft>
              <a:buClr>
                <a:schemeClr val="dk1"/>
              </a:buClr>
              <a:buSzPts val="1100"/>
              <a:buFont typeface="Arial"/>
              <a:buNone/>
            </a:pPr>
            <a:r>
              <a:rPr lang="en" sz="1500">
                <a:solidFill>
                  <a:srgbClr val="333333"/>
                </a:solidFill>
              </a:rPr>
              <a:t>When we have multiple choices, then we make the decisions from the available choices. In the following cases, we need to use the backtracking algorithm:</a:t>
            </a:r>
            <a:endParaRPr sz="1500">
              <a:solidFill>
                <a:srgbClr val="333333"/>
              </a:solidFill>
            </a:endParaRPr>
          </a:p>
          <a:p>
            <a:pPr indent="-323850" lvl="0" marL="457200" marR="25400" rtl="0" algn="l">
              <a:lnSpc>
                <a:spcPct val="156250"/>
              </a:lnSpc>
              <a:spcBef>
                <a:spcPts val="1500"/>
              </a:spcBef>
              <a:spcAft>
                <a:spcPts val="0"/>
              </a:spcAft>
              <a:buClr>
                <a:schemeClr val="dk1"/>
              </a:buClr>
              <a:buSzPts val="1500"/>
              <a:buFont typeface="Old Standard TT"/>
              <a:buChar char="○"/>
            </a:pPr>
            <a:r>
              <a:rPr lang="en" sz="1500"/>
              <a:t>A piece of sufficient information is not available to make the best choice, so we use the backtracking strategy to try out all the possible solutions.</a:t>
            </a:r>
            <a:endParaRPr sz="1500"/>
          </a:p>
          <a:p>
            <a:pPr indent="-323850" lvl="0" marL="457200" marR="25400" rtl="0" algn="l">
              <a:lnSpc>
                <a:spcPct val="156250"/>
              </a:lnSpc>
              <a:spcBef>
                <a:spcPts val="0"/>
              </a:spcBef>
              <a:spcAft>
                <a:spcPts val="0"/>
              </a:spcAft>
              <a:buClr>
                <a:schemeClr val="dk1"/>
              </a:buClr>
              <a:buSzPts val="1500"/>
              <a:buFont typeface="Old Standard TT"/>
              <a:buChar char="○"/>
            </a:pPr>
            <a:r>
              <a:rPr lang="en" sz="1500"/>
              <a:t>Each decision leads to a new set of choices. Then again, we backtrack to make new decisions. In this case, we need to use the backtracking strategy.</a:t>
            </a:r>
            <a:endParaRPr sz="1500"/>
          </a:p>
          <a:p>
            <a:pPr indent="0" lvl="0" marL="0" rtl="0" algn="l">
              <a:spcBef>
                <a:spcPts val="1200"/>
              </a:spcBef>
              <a:spcAft>
                <a:spcPts val="1600"/>
              </a:spcAft>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512700" y="469800"/>
            <a:ext cx="8118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800"/>
              <a:t>HAMILTONIAN CYCLE</a:t>
            </a:r>
            <a:endParaRPr sz="3800"/>
          </a:p>
        </p:txBody>
      </p:sp>
      <p:sp>
        <p:nvSpPr>
          <p:cNvPr id="78" name="Google Shape;78;p16"/>
          <p:cNvSpPr txBox="1"/>
          <p:nvPr/>
        </p:nvSpPr>
        <p:spPr>
          <a:xfrm>
            <a:off x="756275" y="1546925"/>
            <a:ext cx="771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ld Standard TT"/>
              <a:ea typeface="Old Standard TT"/>
              <a:cs typeface="Old Standard TT"/>
              <a:sym typeface="Old Standard TT"/>
            </a:endParaRPr>
          </a:p>
        </p:txBody>
      </p:sp>
      <p:sp>
        <p:nvSpPr>
          <p:cNvPr id="79" name="Google Shape;79;p16"/>
          <p:cNvSpPr txBox="1"/>
          <p:nvPr/>
        </p:nvSpPr>
        <p:spPr>
          <a:xfrm>
            <a:off x="653150" y="1283375"/>
            <a:ext cx="7711800" cy="357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accent1"/>
                </a:solidFill>
                <a:latin typeface="Old Standard TT"/>
                <a:ea typeface="Old Standard TT"/>
                <a:cs typeface="Old Standard TT"/>
                <a:sym typeface="Old Standard TT"/>
              </a:rPr>
              <a:t>Hamiltonian cycle (HC): is a cycle which passes</a:t>
            </a:r>
            <a:endParaRPr sz="2000">
              <a:solidFill>
                <a:schemeClr val="accent1"/>
              </a:solidFill>
              <a:latin typeface="Old Standard TT"/>
              <a:ea typeface="Old Standard TT"/>
              <a:cs typeface="Old Standard TT"/>
              <a:sym typeface="Old Standard TT"/>
            </a:endParaRPr>
          </a:p>
          <a:p>
            <a:pPr indent="0" lvl="0" marL="0" rtl="0" algn="l">
              <a:spcBef>
                <a:spcPts val="0"/>
              </a:spcBef>
              <a:spcAft>
                <a:spcPts val="0"/>
              </a:spcAft>
              <a:buNone/>
            </a:pPr>
            <a:r>
              <a:rPr lang="en" sz="2000">
                <a:solidFill>
                  <a:schemeClr val="accent1"/>
                </a:solidFill>
                <a:latin typeface="Old Standard TT"/>
                <a:ea typeface="Old Standard TT"/>
                <a:cs typeface="Old Standard TT"/>
                <a:sym typeface="Old Standard TT"/>
              </a:rPr>
              <a:t>once and exactly once through every vertex of G</a:t>
            </a:r>
            <a:endParaRPr sz="2000">
              <a:solidFill>
                <a:schemeClr val="accent1"/>
              </a:solidFill>
              <a:latin typeface="Old Standard TT"/>
              <a:ea typeface="Old Standard TT"/>
              <a:cs typeface="Old Standard TT"/>
              <a:sym typeface="Old Standard TT"/>
            </a:endParaRPr>
          </a:p>
          <a:p>
            <a:pPr indent="0" lvl="0" marL="0" rtl="0" algn="l">
              <a:spcBef>
                <a:spcPts val="0"/>
              </a:spcBef>
              <a:spcAft>
                <a:spcPts val="0"/>
              </a:spcAft>
              <a:buNone/>
            </a:pPr>
            <a:r>
              <a:rPr lang="en" sz="2000">
                <a:solidFill>
                  <a:schemeClr val="accent1"/>
                </a:solidFill>
                <a:latin typeface="Old Standard TT"/>
                <a:ea typeface="Old Standard TT"/>
                <a:cs typeface="Old Standard TT"/>
                <a:sym typeface="Old Standard TT"/>
              </a:rPr>
              <a:t>and returns to starting position</a:t>
            </a:r>
            <a:endParaRPr sz="2000">
              <a:solidFill>
                <a:schemeClr val="accent1"/>
              </a:solidFill>
              <a:latin typeface="Old Standard TT"/>
              <a:ea typeface="Old Standard TT"/>
              <a:cs typeface="Old Standard TT"/>
              <a:sym typeface="Old Standard TT"/>
            </a:endParaRPr>
          </a:p>
          <a:p>
            <a:pPr indent="0" lvl="0" marL="457200" rtl="0" algn="l">
              <a:spcBef>
                <a:spcPts val="0"/>
              </a:spcBef>
              <a:spcAft>
                <a:spcPts val="0"/>
              </a:spcAft>
              <a:buNone/>
            </a:pPr>
            <a:r>
              <a:t/>
            </a:r>
            <a:endParaRPr sz="2000">
              <a:solidFill>
                <a:schemeClr val="accent1"/>
              </a:solidFill>
              <a:latin typeface="Old Standard TT"/>
              <a:ea typeface="Old Standard TT"/>
              <a:cs typeface="Old Standard TT"/>
              <a:sym typeface="Old Standard TT"/>
            </a:endParaRPr>
          </a:p>
          <a:p>
            <a:pPr indent="0" lvl="0" marL="0" rtl="0" algn="l">
              <a:spcBef>
                <a:spcPts val="0"/>
              </a:spcBef>
              <a:spcAft>
                <a:spcPts val="0"/>
              </a:spcAft>
              <a:buNone/>
            </a:pPr>
            <a:r>
              <a:rPr lang="en" sz="2000">
                <a:solidFill>
                  <a:schemeClr val="accent1"/>
                </a:solidFill>
                <a:latin typeface="Old Standard TT"/>
                <a:ea typeface="Old Standard TT"/>
                <a:cs typeface="Old Standard TT"/>
                <a:sym typeface="Old Standard TT"/>
              </a:rPr>
              <a:t>Hamiltonian path: is a path which passes once and</a:t>
            </a:r>
            <a:endParaRPr sz="2000">
              <a:solidFill>
                <a:schemeClr val="accent1"/>
              </a:solidFill>
              <a:latin typeface="Old Standard TT"/>
              <a:ea typeface="Old Standard TT"/>
              <a:cs typeface="Old Standard TT"/>
              <a:sym typeface="Old Standard TT"/>
            </a:endParaRPr>
          </a:p>
          <a:p>
            <a:pPr indent="0" lvl="0" marL="0" rtl="0" algn="l">
              <a:spcBef>
                <a:spcPts val="0"/>
              </a:spcBef>
              <a:spcAft>
                <a:spcPts val="0"/>
              </a:spcAft>
              <a:buNone/>
            </a:pPr>
            <a:r>
              <a:rPr lang="en" sz="2000">
                <a:solidFill>
                  <a:schemeClr val="accent1"/>
                </a:solidFill>
                <a:latin typeface="Old Standard TT"/>
                <a:ea typeface="Old Standard TT"/>
                <a:cs typeface="Old Standard TT"/>
                <a:sym typeface="Old Standard TT"/>
              </a:rPr>
              <a:t>exactly once through every vertex of G (G can be</a:t>
            </a:r>
            <a:endParaRPr sz="2000">
              <a:solidFill>
                <a:schemeClr val="accent1"/>
              </a:solidFill>
              <a:latin typeface="Old Standard TT"/>
              <a:ea typeface="Old Standard TT"/>
              <a:cs typeface="Old Standard TT"/>
              <a:sym typeface="Old Standard TT"/>
            </a:endParaRPr>
          </a:p>
          <a:p>
            <a:pPr indent="0" lvl="0" marL="0" rtl="0" algn="l">
              <a:spcBef>
                <a:spcPts val="0"/>
              </a:spcBef>
              <a:spcAft>
                <a:spcPts val="0"/>
              </a:spcAft>
              <a:buNone/>
            </a:pPr>
            <a:r>
              <a:rPr lang="en" sz="2000">
                <a:solidFill>
                  <a:schemeClr val="accent1"/>
                </a:solidFill>
                <a:latin typeface="Old Standard TT"/>
                <a:ea typeface="Old Standard TT"/>
                <a:cs typeface="Old Standard TT"/>
                <a:sym typeface="Old Standard TT"/>
              </a:rPr>
              <a:t>digraph).</a:t>
            </a:r>
            <a:endParaRPr sz="2000">
              <a:solidFill>
                <a:schemeClr val="accent1"/>
              </a:solidFill>
              <a:latin typeface="Old Standard TT"/>
              <a:ea typeface="Old Standard TT"/>
              <a:cs typeface="Old Standard TT"/>
              <a:sym typeface="Old Standard TT"/>
            </a:endParaRPr>
          </a:p>
          <a:p>
            <a:pPr indent="0" lvl="0" marL="0" rtl="0" algn="l">
              <a:spcBef>
                <a:spcPts val="0"/>
              </a:spcBef>
              <a:spcAft>
                <a:spcPts val="0"/>
              </a:spcAft>
              <a:buNone/>
            </a:pPr>
            <a:r>
              <a:t/>
            </a:r>
            <a:endParaRPr sz="2000">
              <a:solidFill>
                <a:schemeClr val="accent1"/>
              </a:solidFill>
              <a:latin typeface="Old Standard TT"/>
              <a:ea typeface="Old Standard TT"/>
              <a:cs typeface="Old Standard TT"/>
              <a:sym typeface="Old Standard TT"/>
            </a:endParaRPr>
          </a:p>
          <a:p>
            <a:pPr indent="0" lvl="0" marL="0" rtl="0" algn="l">
              <a:spcBef>
                <a:spcPts val="0"/>
              </a:spcBef>
              <a:spcAft>
                <a:spcPts val="0"/>
              </a:spcAft>
              <a:buNone/>
            </a:pPr>
            <a:r>
              <a:rPr lang="en" sz="2000">
                <a:solidFill>
                  <a:schemeClr val="accent1"/>
                </a:solidFill>
                <a:latin typeface="Old Standard TT"/>
                <a:ea typeface="Old Standard TT"/>
                <a:cs typeface="Old Standard TT"/>
                <a:sym typeface="Old Standard TT"/>
              </a:rPr>
              <a:t>A graph is Hamiltonian if a Hamiltonian cycle</a:t>
            </a:r>
            <a:endParaRPr sz="2000">
              <a:solidFill>
                <a:schemeClr val="accent1"/>
              </a:solidFill>
              <a:latin typeface="Old Standard TT"/>
              <a:ea typeface="Old Standard TT"/>
              <a:cs typeface="Old Standard TT"/>
              <a:sym typeface="Old Standard TT"/>
            </a:endParaRPr>
          </a:p>
          <a:p>
            <a:pPr indent="0" lvl="0" marL="0" rtl="0" algn="l">
              <a:spcBef>
                <a:spcPts val="0"/>
              </a:spcBef>
              <a:spcAft>
                <a:spcPts val="0"/>
              </a:spcAft>
              <a:buNone/>
            </a:pPr>
            <a:r>
              <a:rPr lang="en" sz="2000">
                <a:solidFill>
                  <a:schemeClr val="accent1"/>
                </a:solidFill>
                <a:latin typeface="Old Standard TT"/>
                <a:ea typeface="Old Standard TT"/>
                <a:cs typeface="Old Standard TT"/>
                <a:sym typeface="Old Standard TT"/>
              </a:rPr>
              <a:t>(HC) exists.</a:t>
            </a:r>
            <a:endParaRPr sz="2000">
              <a:solidFill>
                <a:schemeClr val="accent1"/>
              </a:solidFill>
              <a:latin typeface="Old Standard TT"/>
              <a:ea typeface="Old Standard TT"/>
              <a:cs typeface="Old Standard TT"/>
              <a:sym typeface="Old Standard TT"/>
            </a:endParaRPr>
          </a:p>
          <a:p>
            <a:pPr indent="0" lvl="0" marL="0" rtl="0" algn="l">
              <a:spcBef>
                <a:spcPts val="0"/>
              </a:spcBef>
              <a:spcAft>
                <a:spcPts val="0"/>
              </a:spcAft>
              <a:buNone/>
            </a:pPr>
            <a:r>
              <a:t/>
            </a:r>
            <a:endParaRPr sz="2000">
              <a:solidFill>
                <a:schemeClr val="accent1"/>
              </a:solidFill>
              <a:latin typeface="Old Standard TT"/>
              <a:ea typeface="Old Standard TT"/>
              <a:cs typeface="Old Standard TT"/>
              <a:sym typeface="Old Standard T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490250" y="526350"/>
            <a:ext cx="8172600" cy="80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200"/>
              <a:t>Example of Hamiltonian Cycle</a:t>
            </a:r>
            <a:endParaRPr sz="4200"/>
          </a:p>
        </p:txBody>
      </p:sp>
      <p:sp>
        <p:nvSpPr>
          <p:cNvPr id="85" name="Google Shape;85;p17"/>
          <p:cNvSpPr txBox="1"/>
          <p:nvPr/>
        </p:nvSpPr>
        <p:spPr>
          <a:xfrm>
            <a:off x="952500" y="4007400"/>
            <a:ext cx="7239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accent1"/>
              </a:solidFill>
              <a:latin typeface="Old Standard TT"/>
              <a:ea typeface="Old Standard TT"/>
              <a:cs typeface="Old Standard TT"/>
              <a:sym typeface="Old Standard TT"/>
            </a:endParaRPr>
          </a:p>
        </p:txBody>
      </p:sp>
      <p:pic>
        <p:nvPicPr>
          <p:cNvPr id="86" name="Google Shape;86;p17"/>
          <p:cNvPicPr preferRelativeResize="0"/>
          <p:nvPr/>
        </p:nvPicPr>
        <p:blipFill>
          <a:blip r:embed="rId3">
            <a:alphaModFix/>
          </a:blip>
          <a:stretch>
            <a:fillRect/>
          </a:stretch>
        </p:blipFill>
        <p:spPr>
          <a:xfrm>
            <a:off x="606850" y="1329150"/>
            <a:ext cx="6013599" cy="3427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90" name="Shape 90"/>
        <p:cNvGrpSpPr/>
        <p:nvPr/>
      </p:nvGrpSpPr>
      <p:grpSpPr>
        <a:xfrm>
          <a:off x="0" y="0"/>
          <a:ext cx="0" cy="0"/>
          <a:chOff x="0" y="0"/>
          <a:chExt cx="0" cy="0"/>
        </a:xfrm>
      </p:grpSpPr>
      <p:sp>
        <p:nvSpPr>
          <p:cNvPr id="91" name="Google Shape;91;p18"/>
          <p:cNvSpPr txBox="1"/>
          <p:nvPr/>
        </p:nvSpPr>
        <p:spPr>
          <a:xfrm>
            <a:off x="254700" y="464775"/>
            <a:ext cx="8634600" cy="198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300"/>
              </a:spcBef>
              <a:spcAft>
                <a:spcPts val="0"/>
              </a:spcAft>
              <a:buNone/>
            </a:pPr>
            <a:r>
              <a:rPr lang="en" sz="1900">
                <a:latin typeface="Old Standard TT"/>
                <a:ea typeface="Old Standard TT"/>
                <a:cs typeface="Old Standard TT"/>
                <a:sym typeface="Old Standard TT"/>
              </a:rPr>
              <a:t>While generating the state space tree following bounding functions are to be considered, which are as follows:</a:t>
            </a:r>
            <a:endParaRPr sz="1900">
              <a:latin typeface="Old Standard TT"/>
              <a:ea typeface="Old Standard TT"/>
              <a:cs typeface="Old Standard TT"/>
              <a:sym typeface="Old Standard TT"/>
            </a:endParaRPr>
          </a:p>
          <a:p>
            <a:pPr indent="-311150" lvl="0" marL="457200" rtl="0" algn="l">
              <a:lnSpc>
                <a:spcPct val="115000"/>
              </a:lnSpc>
              <a:spcBef>
                <a:spcPts val="1300"/>
              </a:spcBef>
              <a:spcAft>
                <a:spcPts val="0"/>
              </a:spcAft>
              <a:buClr>
                <a:srgbClr val="000000"/>
              </a:buClr>
              <a:buSzPts val="1300"/>
              <a:buAutoNum type="arabicPeriod"/>
            </a:pPr>
            <a:r>
              <a:rPr lang="en" sz="1900">
                <a:latin typeface="Old Standard TT"/>
                <a:ea typeface="Old Standard TT"/>
                <a:cs typeface="Old Standard TT"/>
                <a:sym typeface="Old Standard TT"/>
              </a:rPr>
              <a:t>The </a:t>
            </a:r>
            <a:r>
              <a:rPr b="1" lang="en" sz="1900">
                <a:latin typeface="Old Standard TT"/>
                <a:ea typeface="Old Standard TT"/>
                <a:cs typeface="Old Standard TT"/>
                <a:sym typeface="Old Standard TT"/>
              </a:rPr>
              <a:t>i</a:t>
            </a:r>
            <a:r>
              <a:rPr b="1" lang="en" sz="1550">
                <a:latin typeface="Old Standard TT"/>
                <a:ea typeface="Old Standard TT"/>
                <a:cs typeface="Old Standard TT"/>
                <a:sym typeface="Old Standard TT"/>
              </a:rPr>
              <a:t>th</a:t>
            </a:r>
            <a:r>
              <a:rPr lang="en" sz="1900">
                <a:latin typeface="Old Standard TT"/>
                <a:ea typeface="Old Standard TT"/>
                <a:cs typeface="Old Standard TT"/>
                <a:sym typeface="Old Standard TT"/>
              </a:rPr>
              <a:t> vertex in the path must be adjacent to the </a:t>
            </a:r>
            <a:r>
              <a:rPr b="1" lang="en" sz="1900">
                <a:latin typeface="Old Standard TT"/>
                <a:ea typeface="Old Standard TT"/>
                <a:cs typeface="Old Standard TT"/>
                <a:sym typeface="Old Standard TT"/>
              </a:rPr>
              <a:t>(i-1)</a:t>
            </a:r>
            <a:r>
              <a:rPr b="1" lang="en" sz="1550">
                <a:latin typeface="Old Standard TT"/>
                <a:ea typeface="Old Standard TT"/>
                <a:cs typeface="Old Standard TT"/>
                <a:sym typeface="Old Standard TT"/>
              </a:rPr>
              <a:t>th</a:t>
            </a:r>
            <a:r>
              <a:rPr lang="en" sz="1900">
                <a:latin typeface="Old Standard TT"/>
                <a:ea typeface="Old Standard TT"/>
                <a:cs typeface="Old Standard TT"/>
                <a:sym typeface="Old Standard TT"/>
              </a:rPr>
              <a:t> vertex in any path.</a:t>
            </a:r>
            <a:endParaRPr sz="1900">
              <a:latin typeface="Old Standard TT"/>
              <a:ea typeface="Old Standard TT"/>
              <a:cs typeface="Old Standard TT"/>
              <a:sym typeface="Old Standard TT"/>
            </a:endParaRPr>
          </a:p>
          <a:p>
            <a:pPr indent="-311150" lvl="0" marL="457200" rtl="0" algn="l">
              <a:lnSpc>
                <a:spcPct val="115000"/>
              </a:lnSpc>
              <a:spcBef>
                <a:spcPts val="0"/>
              </a:spcBef>
              <a:spcAft>
                <a:spcPts val="0"/>
              </a:spcAft>
              <a:buClr>
                <a:srgbClr val="000000"/>
              </a:buClr>
              <a:buSzPts val="1300"/>
              <a:buAutoNum type="arabicPeriod"/>
            </a:pPr>
            <a:r>
              <a:rPr lang="en" sz="1900">
                <a:latin typeface="Old Standard TT"/>
                <a:ea typeface="Old Standard TT"/>
                <a:cs typeface="Old Standard TT"/>
                <a:sym typeface="Old Standard TT"/>
              </a:rPr>
              <a:t>The starting vertex and the </a:t>
            </a:r>
            <a:r>
              <a:rPr b="1" lang="en" sz="1900">
                <a:latin typeface="Old Standard TT"/>
                <a:ea typeface="Old Standard TT"/>
                <a:cs typeface="Old Standard TT"/>
                <a:sym typeface="Old Standard TT"/>
              </a:rPr>
              <a:t>(n-1)</a:t>
            </a:r>
            <a:r>
              <a:rPr b="1" lang="en" sz="1550">
                <a:latin typeface="Old Standard TT"/>
                <a:ea typeface="Old Standard TT"/>
                <a:cs typeface="Old Standard TT"/>
                <a:sym typeface="Old Standard TT"/>
              </a:rPr>
              <a:t>th</a:t>
            </a:r>
            <a:r>
              <a:rPr lang="en" sz="1900">
                <a:latin typeface="Old Standard TT"/>
                <a:ea typeface="Old Standard TT"/>
                <a:cs typeface="Old Standard TT"/>
                <a:sym typeface="Old Standard TT"/>
              </a:rPr>
              <a:t> vertex should be adjacent.</a:t>
            </a:r>
            <a:endParaRPr sz="1900">
              <a:latin typeface="Old Standard TT"/>
              <a:ea typeface="Old Standard TT"/>
              <a:cs typeface="Old Standard TT"/>
              <a:sym typeface="Old Standard TT"/>
            </a:endParaRPr>
          </a:p>
          <a:p>
            <a:pPr indent="-311150" lvl="0" marL="457200" rtl="0" algn="l">
              <a:lnSpc>
                <a:spcPct val="115000"/>
              </a:lnSpc>
              <a:spcBef>
                <a:spcPts val="0"/>
              </a:spcBef>
              <a:spcAft>
                <a:spcPts val="0"/>
              </a:spcAft>
              <a:buClr>
                <a:srgbClr val="000000"/>
              </a:buClr>
              <a:buSzPts val="1300"/>
              <a:buAutoNum type="arabicPeriod"/>
            </a:pPr>
            <a:r>
              <a:rPr lang="en" sz="1900">
                <a:latin typeface="Old Standard TT"/>
                <a:ea typeface="Old Standard TT"/>
                <a:cs typeface="Old Standard TT"/>
                <a:sym typeface="Old Standard TT"/>
              </a:rPr>
              <a:t>The ith vertex cannot be one of the first </a:t>
            </a:r>
            <a:r>
              <a:rPr b="1" lang="en" sz="1900">
                <a:latin typeface="Old Standard TT"/>
                <a:ea typeface="Old Standard TT"/>
                <a:cs typeface="Old Standard TT"/>
                <a:sym typeface="Old Standard TT"/>
              </a:rPr>
              <a:t>(i-1)</a:t>
            </a:r>
            <a:r>
              <a:rPr b="1" lang="en" sz="1550">
                <a:latin typeface="Old Standard TT"/>
                <a:ea typeface="Old Standard TT"/>
                <a:cs typeface="Old Standard TT"/>
                <a:sym typeface="Old Standard TT"/>
              </a:rPr>
              <a:t>th</a:t>
            </a:r>
            <a:r>
              <a:rPr lang="en" sz="1900">
                <a:latin typeface="Old Standard TT"/>
                <a:ea typeface="Old Standard TT"/>
                <a:cs typeface="Old Standard TT"/>
                <a:sym typeface="Old Standard TT"/>
              </a:rPr>
              <a:t> vertex in the path.</a:t>
            </a:r>
            <a:endParaRPr sz="1900">
              <a:latin typeface="Old Standard TT"/>
              <a:ea typeface="Old Standard TT"/>
              <a:cs typeface="Old Standard TT"/>
              <a:sym typeface="Old Standard T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 OF HAMILTONIAN CYCLE</a:t>
            </a:r>
            <a:endParaRPr/>
          </a:p>
        </p:txBody>
      </p:sp>
      <p:sp>
        <p:nvSpPr>
          <p:cNvPr id="97" name="Google Shape;97;p19"/>
          <p:cNvSpPr txBox="1"/>
          <p:nvPr>
            <p:ph idx="2" type="body"/>
          </p:nvPr>
        </p:nvSpPr>
        <p:spPr>
          <a:xfrm>
            <a:off x="311700" y="1249725"/>
            <a:ext cx="8520600" cy="3319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200"/>
              <a:t>A Hamiltonian cycle is a path in a graph that visits every vertex exactly once and ends up where it started. In other words, it's like taking a walk through a city where you want to visit every intersection exactly once and end up back where you started.</a:t>
            </a:r>
            <a:endParaRPr b="1" sz="1200"/>
          </a:p>
          <a:p>
            <a:pPr indent="0" lvl="0" marL="0" rtl="0" algn="l">
              <a:lnSpc>
                <a:spcPct val="100000"/>
              </a:lnSpc>
              <a:spcBef>
                <a:spcPts val="1600"/>
              </a:spcBef>
              <a:spcAft>
                <a:spcPts val="0"/>
              </a:spcAft>
              <a:buClr>
                <a:schemeClr val="dk1"/>
              </a:buClr>
              <a:buSzPts val="1100"/>
              <a:buFont typeface="Arial"/>
              <a:buNone/>
            </a:pPr>
            <a:r>
              <a:rPr b="1" lang="en" sz="1200"/>
              <a:t>To find a Hamiltonian cycle in a graph, we need to explore all possible paths and check if any of them satisfy the conditions of a Hamiltonian cycle. This is usually done using a recursive algorithm that tries all possible permutations of the vertices in the graph.</a:t>
            </a:r>
            <a:endParaRPr b="1" sz="1200"/>
          </a:p>
          <a:p>
            <a:pPr indent="0" lvl="0" marL="0" rtl="0" algn="l">
              <a:lnSpc>
                <a:spcPct val="100000"/>
              </a:lnSpc>
              <a:spcBef>
                <a:spcPts val="1600"/>
              </a:spcBef>
              <a:spcAft>
                <a:spcPts val="0"/>
              </a:spcAft>
              <a:buClr>
                <a:schemeClr val="dk1"/>
              </a:buClr>
              <a:buSzPts val="1100"/>
              <a:buFont typeface="Arial"/>
              <a:buNone/>
            </a:pPr>
            <a:r>
              <a:rPr b="1" lang="en" sz="1200"/>
              <a:t>Here's a simple explanation of the algorithm:</a:t>
            </a:r>
            <a:endParaRPr b="1" sz="1200"/>
          </a:p>
          <a:p>
            <a:pPr indent="0" lvl="0" marL="0" rtl="0" algn="l">
              <a:lnSpc>
                <a:spcPct val="100000"/>
              </a:lnSpc>
              <a:spcBef>
                <a:spcPts val="1600"/>
              </a:spcBef>
              <a:spcAft>
                <a:spcPts val="0"/>
              </a:spcAft>
              <a:buClr>
                <a:schemeClr val="dk1"/>
              </a:buClr>
              <a:buSzPts val="1100"/>
              <a:buFont typeface="Arial"/>
              <a:buNone/>
            </a:pPr>
            <a:r>
              <a:rPr b="1" lang="en" sz="1200"/>
              <a:t>1. Start at any vertex in the graph.</a:t>
            </a:r>
            <a:endParaRPr b="1" sz="1200"/>
          </a:p>
          <a:p>
            <a:pPr indent="0" lvl="0" marL="0" rtl="0" algn="l">
              <a:lnSpc>
                <a:spcPct val="100000"/>
              </a:lnSpc>
              <a:spcBef>
                <a:spcPts val="1600"/>
              </a:spcBef>
              <a:spcAft>
                <a:spcPts val="0"/>
              </a:spcAft>
              <a:buClr>
                <a:schemeClr val="dk1"/>
              </a:buClr>
              <a:buSzPts val="1100"/>
              <a:buFont typeface="Arial"/>
              <a:buNone/>
            </a:pPr>
            <a:r>
              <a:rPr b="1" lang="en" sz="1200"/>
              <a:t>2. Move to an adjacent vertex that hasn't been visited yet.</a:t>
            </a:r>
            <a:endParaRPr b="1" sz="1200"/>
          </a:p>
          <a:p>
            <a:pPr indent="0" lvl="0" marL="0" rtl="0" algn="l">
              <a:lnSpc>
                <a:spcPct val="100000"/>
              </a:lnSpc>
              <a:spcBef>
                <a:spcPts val="1600"/>
              </a:spcBef>
              <a:spcAft>
                <a:spcPts val="0"/>
              </a:spcAft>
              <a:buClr>
                <a:schemeClr val="dk1"/>
              </a:buClr>
              <a:buSzPts val="1100"/>
              <a:buFont typeface="Arial"/>
              <a:buNone/>
            </a:pPr>
            <a:r>
              <a:rPr b="1" lang="en" sz="1200"/>
              <a:t>3. If all vertices have been visited, check if the current vertex has an edge back to the starting vertex. If it does, we've found a Hamiltonian cycle. If not, backtrack to the previous vertex and try a different path.</a:t>
            </a:r>
            <a:endParaRPr b="1" sz="1200"/>
          </a:p>
          <a:p>
            <a:pPr indent="0" lvl="0" marL="0" rtl="0" algn="l">
              <a:lnSpc>
                <a:spcPct val="100000"/>
              </a:lnSpc>
              <a:spcBef>
                <a:spcPts val="1600"/>
              </a:spcBef>
              <a:spcAft>
                <a:spcPts val="0"/>
              </a:spcAft>
              <a:buClr>
                <a:schemeClr val="dk1"/>
              </a:buClr>
              <a:buSzPts val="1100"/>
              <a:buFont typeface="Arial"/>
              <a:buNone/>
            </a:pPr>
            <a:r>
              <a:rPr b="1" lang="en" sz="1200"/>
              <a:t>4. Repeat steps 2-3 until all possible paths have been explored.</a:t>
            </a:r>
            <a:endParaRPr b="1" sz="1200"/>
          </a:p>
          <a:p>
            <a:pPr indent="0" lvl="0" marL="0" rtl="0" algn="l">
              <a:lnSpc>
                <a:spcPct val="100000"/>
              </a:lnSpc>
              <a:spcBef>
                <a:spcPts val="1600"/>
              </a:spcBef>
              <a:spcAft>
                <a:spcPts val="0"/>
              </a:spcAft>
              <a:buClr>
                <a:schemeClr val="dk1"/>
              </a:buClr>
              <a:buSzPts val="1100"/>
              <a:buFont typeface="Arial"/>
              <a:buNone/>
            </a:pPr>
            <a:r>
              <a:t/>
            </a:r>
            <a:endParaRPr b="1" sz="1200"/>
          </a:p>
          <a:p>
            <a:pPr indent="0" lvl="0" marL="0" rtl="0" algn="l">
              <a:lnSpc>
                <a:spcPct val="100000"/>
              </a:lnSpc>
              <a:spcBef>
                <a:spcPts val="1600"/>
              </a:spcBef>
              <a:spcAft>
                <a:spcPts val="1600"/>
              </a:spcAft>
              <a:buNone/>
            </a:pPr>
            <a:r>
              <a:t/>
            </a:r>
            <a:endParaRPr b="1"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idx="1" type="body"/>
          </p:nvPr>
        </p:nvSpPr>
        <p:spPr>
          <a:xfrm>
            <a:off x="311700" y="1198075"/>
            <a:ext cx="8520600" cy="3370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600"/>
              <a:t>The main challenge in the algorithm is to keep track of which vertices have already been visited and to avoid repeating paths that have already been explored. This can be done using various data structures such as arrays, sets, or hash tables.</a:t>
            </a:r>
            <a:endParaRPr b="1" sz="1600"/>
          </a:p>
          <a:p>
            <a:pPr indent="0" lvl="0" marL="0" rtl="0" algn="l">
              <a:lnSpc>
                <a:spcPct val="100000"/>
              </a:lnSpc>
              <a:spcBef>
                <a:spcPts val="1600"/>
              </a:spcBef>
              <a:spcAft>
                <a:spcPts val="0"/>
              </a:spcAft>
              <a:buClr>
                <a:schemeClr val="dk1"/>
              </a:buClr>
              <a:buSzPts val="1100"/>
              <a:buFont typeface="Arial"/>
              <a:buNone/>
            </a:pPr>
            <a:r>
              <a:t/>
            </a:r>
            <a:endParaRPr b="1" sz="1600"/>
          </a:p>
          <a:p>
            <a:pPr indent="0" lvl="0" marL="0" rtl="0" algn="l">
              <a:lnSpc>
                <a:spcPct val="100000"/>
              </a:lnSpc>
              <a:spcBef>
                <a:spcPts val="1600"/>
              </a:spcBef>
              <a:spcAft>
                <a:spcPts val="0"/>
              </a:spcAft>
              <a:buClr>
                <a:schemeClr val="dk1"/>
              </a:buClr>
              <a:buSzPts val="1100"/>
              <a:buFont typeface="Arial"/>
              <a:buNone/>
            </a:pPr>
            <a:r>
              <a:rPr b="1" lang="en" sz="1600"/>
              <a:t>Overall, the algorithm is a bit complex and can be time-consuming for large graphs. However, it's a useful tool for solving problems related to finding optimal paths in various domains such as logistics, transportation, and circuit design.</a:t>
            </a:r>
            <a:endParaRPr b="1" sz="1600"/>
          </a:p>
          <a:p>
            <a:pPr indent="0" lvl="0" marL="0" rtl="0" algn="l">
              <a:spcBef>
                <a:spcPts val="1600"/>
              </a:spcBef>
              <a:spcAft>
                <a:spcPts val="1600"/>
              </a:spcAft>
              <a:buNone/>
            </a:pPr>
            <a:r>
              <a:t/>
            </a:r>
            <a:endParaRPr b="1"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graphicFrame>
        <p:nvGraphicFramePr>
          <p:cNvPr id="107" name="Google Shape;107;p21"/>
          <p:cNvGraphicFramePr/>
          <p:nvPr/>
        </p:nvGraphicFramePr>
        <p:xfrm>
          <a:off x="805475" y="599688"/>
          <a:ext cx="3000000" cy="3000000"/>
        </p:xfrm>
        <a:graphic>
          <a:graphicData uri="http://schemas.openxmlformats.org/drawingml/2006/table">
            <a:tbl>
              <a:tblPr>
                <a:noFill/>
                <a:tableStyleId>{3BCD0625-3BDE-4041-BACF-DA29416F5A7F}</a:tableStyleId>
              </a:tblPr>
              <a:tblGrid>
                <a:gridCol w="3766525"/>
                <a:gridCol w="3766525"/>
              </a:tblGrid>
              <a:tr h="756575">
                <a:tc>
                  <a:txBody>
                    <a:bodyPr/>
                    <a:lstStyle/>
                    <a:p>
                      <a:pPr indent="0" lvl="0" marL="0" rtl="0" algn="l">
                        <a:spcBef>
                          <a:spcPts val="0"/>
                        </a:spcBef>
                        <a:spcAft>
                          <a:spcPts val="0"/>
                        </a:spcAft>
                        <a:buClr>
                          <a:schemeClr val="dk1"/>
                        </a:buClr>
                        <a:buSzPts val="1100"/>
                        <a:buFont typeface="Arial"/>
                        <a:buNone/>
                      </a:pPr>
                      <a:r>
                        <a:rPr lang="en" sz="2700">
                          <a:solidFill>
                            <a:schemeClr val="lt2"/>
                          </a:solidFill>
                          <a:latin typeface="Old Standard TT"/>
                          <a:ea typeface="Old Standard TT"/>
                          <a:cs typeface="Old Standard TT"/>
                          <a:sym typeface="Old Standard TT"/>
                        </a:rPr>
                        <a:t> </a:t>
                      </a:r>
                      <a:r>
                        <a:rPr lang="en" sz="2700">
                          <a:solidFill>
                            <a:schemeClr val="lt2"/>
                          </a:solidFill>
                          <a:latin typeface="Old Standard TT"/>
                          <a:ea typeface="Old Standard TT"/>
                          <a:cs typeface="Old Standard TT"/>
                          <a:sym typeface="Old Standard TT"/>
                        </a:rPr>
                        <a:t>      Advantages</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457200" rtl="0" algn="l">
                        <a:lnSpc>
                          <a:spcPct val="115000"/>
                        </a:lnSpc>
                        <a:spcBef>
                          <a:spcPts val="0"/>
                        </a:spcBef>
                        <a:spcAft>
                          <a:spcPts val="1600"/>
                        </a:spcAft>
                        <a:buNone/>
                      </a:pPr>
                      <a:r>
                        <a:rPr lang="en" sz="2700">
                          <a:solidFill>
                            <a:schemeClr val="lt2"/>
                          </a:solidFill>
                          <a:latin typeface="Old Standard TT"/>
                          <a:ea typeface="Old Standard TT"/>
                          <a:cs typeface="Old Standard TT"/>
                          <a:sym typeface="Old Standard TT"/>
                        </a:rPr>
                        <a:t>Disadvantages</a:t>
                      </a:r>
                      <a:endParaRPr sz="2300">
                        <a:solidFill>
                          <a:schemeClr val="lt2"/>
                        </a:solidFill>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3187550">
                <a:tc>
                  <a:txBody>
                    <a:bodyPr/>
                    <a:lstStyle/>
                    <a:p>
                      <a:pPr indent="0" lvl="0" marL="0" rtl="0" algn="l">
                        <a:lnSpc>
                          <a:spcPct val="100000"/>
                        </a:lnSpc>
                        <a:spcBef>
                          <a:spcPts val="1500"/>
                        </a:spcBef>
                        <a:spcAft>
                          <a:spcPts val="0"/>
                        </a:spcAft>
                        <a:buNone/>
                      </a:pPr>
                      <a:r>
                        <a:t/>
                      </a:r>
                      <a:endParaRPr sz="1200">
                        <a:solidFill>
                          <a:srgbClr val="D1D5DB"/>
                        </a:solidFill>
                        <a:latin typeface="Roboto"/>
                        <a:ea typeface="Roboto"/>
                        <a:cs typeface="Roboto"/>
                        <a:sym typeface="Roboto"/>
                      </a:endParaRPr>
                    </a:p>
                    <a:p>
                      <a:pPr indent="-342900" lvl="0" marL="457200" rtl="0" algn="l">
                        <a:spcBef>
                          <a:spcPts val="1500"/>
                        </a:spcBef>
                        <a:spcAft>
                          <a:spcPts val="0"/>
                        </a:spcAft>
                        <a:buClr>
                          <a:schemeClr val="dk1"/>
                        </a:buClr>
                        <a:buSzPts val="1800"/>
                        <a:buFont typeface="Roboto"/>
                        <a:buChar char="●"/>
                      </a:pPr>
                      <a:r>
                        <a:rPr lang="en" sz="1800">
                          <a:solidFill>
                            <a:schemeClr val="dk1"/>
                          </a:solidFill>
                          <a:latin typeface="Roboto"/>
                          <a:ea typeface="Roboto"/>
                          <a:cs typeface="Roboto"/>
                          <a:sym typeface="Roboto"/>
                        </a:rPr>
                        <a:t>Efficiency</a:t>
                      </a:r>
                      <a:endParaRPr sz="1800">
                        <a:solidFill>
                          <a:schemeClr val="dk1"/>
                        </a:solidFill>
                        <a:latin typeface="Roboto"/>
                        <a:ea typeface="Roboto"/>
                        <a:cs typeface="Roboto"/>
                        <a:sym typeface="Roboto"/>
                      </a:endParaRPr>
                    </a:p>
                    <a:p>
                      <a:pPr indent="0" lvl="0" marL="0" rtl="0" algn="l">
                        <a:spcBef>
                          <a:spcPts val="1500"/>
                        </a:spcBef>
                        <a:spcAft>
                          <a:spcPts val="0"/>
                        </a:spcAft>
                        <a:buNone/>
                      </a:pPr>
                      <a:r>
                        <a:t/>
                      </a:r>
                      <a:endParaRPr sz="1800">
                        <a:solidFill>
                          <a:schemeClr val="dk1"/>
                        </a:solidFill>
                        <a:latin typeface="Roboto"/>
                        <a:ea typeface="Roboto"/>
                        <a:cs typeface="Roboto"/>
                        <a:sym typeface="Roboto"/>
                      </a:endParaRPr>
                    </a:p>
                    <a:p>
                      <a:pPr indent="-342900" lvl="0" marL="457200" rtl="0" algn="l">
                        <a:spcBef>
                          <a:spcPts val="1500"/>
                        </a:spcBef>
                        <a:spcAft>
                          <a:spcPts val="0"/>
                        </a:spcAft>
                        <a:buClr>
                          <a:schemeClr val="dk1"/>
                        </a:buClr>
                        <a:buSzPts val="1800"/>
                        <a:buFont typeface="Roboto"/>
                        <a:buChar char="●"/>
                      </a:pPr>
                      <a:r>
                        <a:rPr lang="en" sz="1800">
                          <a:solidFill>
                            <a:schemeClr val="dk1"/>
                          </a:solidFill>
                          <a:latin typeface="Roboto"/>
                          <a:ea typeface="Roboto"/>
                          <a:cs typeface="Roboto"/>
                          <a:sym typeface="Roboto"/>
                        </a:rPr>
                        <a:t>Guarantee</a:t>
                      </a:r>
                      <a:r>
                        <a:rPr lang="en" sz="1200">
                          <a:solidFill>
                            <a:srgbClr val="D1D5DB"/>
                          </a:solidFill>
                          <a:latin typeface="Roboto"/>
                          <a:ea typeface="Roboto"/>
                          <a:cs typeface="Roboto"/>
                          <a:sym typeface="Roboto"/>
                        </a:rPr>
                        <a:t>  </a:t>
                      </a:r>
                      <a:r>
                        <a:rPr lang="en" sz="1800">
                          <a:solidFill>
                            <a:schemeClr val="dk1"/>
                          </a:solidFill>
                          <a:latin typeface="Roboto"/>
                          <a:ea typeface="Roboto"/>
                          <a:cs typeface="Roboto"/>
                          <a:sym typeface="Roboto"/>
                        </a:rPr>
                        <a:t>of solution</a:t>
                      </a:r>
                      <a:endParaRPr sz="1800">
                        <a:solidFill>
                          <a:schemeClr val="dk1"/>
                        </a:solidFill>
                        <a:latin typeface="Roboto"/>
                        <a:ea typeface="Roboto"/>
                        <a:cs typeface="Roboto"/>
                        <a:sym typeface="Roboto"/>
                      </a:endParaRPr>
                    </a:p>
                    <a:p>
                      <a:pPr indent="0" lvl="0" marL="0" rtl="0" algn="l">
                        <a:spcBef>
                          <a:spcPts val="1500"/>
                        </a:spcBef>
                        <a:spcAft>
                          <a:spcPts val="0"/>
                        </a:spcAft>
                        <a:buNone/>
                      </a:pPr>
                      <a:r>
                        <a:t/>
                      </a:r>
                      <a:endParaRPr sz="1800">
                        <a:solidFill>
                          <a:schemeClr val="dk1"/>
                        </a:solidFill>
                        <a:latin typeface="Roboto"/>
                        <a:ea typeface="Roboto"/>
                        <a:cs typeface="Roboto"/>
                        <a:sym typeface="Roboto"/>
                      </a:endParaRPr>
                    </a:p>
                    <a:p>
                      <a:pPr indent="-342900" lvl="0" marL="457200" rtl="0" algn="l">
                        <a:spcBef>
                          <a:spcPts val="1500"/>
                        </a:spcBef>
                        <a:spcAft>
                          <a:spcPts val="0"/>
                        </a:spcAft>
                        <a:buClr>
                          <a:schemeClr val="dk1"/>
                        </a:buClr>
                        <a:buSzPts val="1800"/>
                        <a:buFont typeface="Roboto"/>
                        <a:buChar char="●"/>
                      </a:pPr>
                      <a:r>
                        <a:rPr lang="en" sz="1800">
                          <a:solidFill>
                            <a:schemeClr val="dk1"/>
                          </a:solidFill>
                          <a:latin typeface="Roboto"/>
                          <a:ea typeface="Roboto"/>
                          <a:cs typeface="Roboto"/>
                          <a:sym typeface="Roboto"/>
                        </a:rPr>
                        <a:t>Useful in circuit design</a:t>
                      </a:r>
                      <a:endParaRPr sz="1800">
                        <a:solidFill>
                          <a:schemeClr val="dk1"/>
                        </a:solidFill>
                        <a:latin typeface="Roboto"/>
                        <a:ea typeface="Roboto"/>
                        <a:cs typeface="Roboto"/>
                        <a:sym typeface="Roboto"/>
                      </a:endParaRPr>
                    </a:p>
                    <a:p>
                      <a:pPr indent="0" lvl="0" marL="0" rtl="0" algn="l">
                        <a:lnSpc>
                          <a:spcPct val="100000"/>
                        </a:lnSpc>
                        <a:spcBef>
                          <a:spcPts val="1500"/>
                        </a:spcBef>
                        <a:spcAft>
                          <a:spcPts val="0"/>
                        </a:spcAft>
                        <a:buNone/>
                      </a:pPr>
                      <a:r>
                        <a:t/>
                      </a:r>
                      <a:endParaRPr>
                        <a:latin typeface="Old Standard TT"/>
                        <a:ea typeface="Old Standard TT"/>
                        <a:cs typeface="Old Standard TT"/>
                        <a:sym typeface="Old Standard TT"/>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342900" lvl="0" marL="457200" rtl="0" algn="l">
                        <a:spcBef>
                          <a:spcPts val="1500"/>
                        </a:spcBef>
                        <a:spcAft>
                          <a:spcPts val="0"/>
                        </a:spcAft>
                        <a:buClr>
                          <a:schemeClr val="dk1"/>
                        </a:buClr>
                        <a:buSzPts val="1800"/>
                        <a:buFont typeface="Roboto"/>
                        <a:buChar char="●"/>
                      </a:pPr>
                      <a:r>
                        <a:rPr lang="en" sz="1800">
                          <a:solidFill>
                            <a:schemeClr val="dk1"/>
                          </a:solidFill>
                          <a:latin typeface="Roboto"/>
                          <a:ea typeface="Roboto"/>
                          <a:cs typeface="Roboto"/>
                          <a:sym typeface="Roboto"/>
                        </a:rPr>
                        <a:t>Computational Complexity</a:t>
                      </a:r>
                      <a:endParaRPr sz="1800">
                        <a:solidFill>
                          <a:schemeClr val="dk1"/>
                        </a:solidFill>
                        <a:latin typeface="Roboto"/>
                        <a:ea typeface="Roboto"/>
                        <a:cs typeface="Roboto"/>
                        <a:sym typeface="Roboto"/>
                      </a:endParaRPr>
                    </a:p>
                    <a:p>
                      <a:pPr indent="0" lvl="0" marL="0" rtl="0" algn="l">
                        <a:spcBef>
                          <a:spcPts val="1500"/>
                        </a:spcBef>
                        <a:spcAft>
                          <a:spcPts val="0"/>
                        </a:spcAft>
                        <a:buNone/>
                      </a:pPr>
                      <a:r>
                        <a:t/>
                      </a:r>
                      <a:endParaRPr sz="1800">
                        <a:solidFill>
                          <a:schemeClr val="dk1"/>
                        </a:solidFill>
                        <a:latin typeface="Roboto"/>
                        <a:ea typeface="Roboto"/>
                        <a:cs typeface="Roboto"/>
                        <a:sym typeface="Roboto"/>
                      </a:endParaRPr>
                    </a:p>
                    <a:p>
                      <a:pPr indent="-342900" lvl="0" marL="457200" rtl="0" algn="l">
                        <a:spcBef>
                          <a:spcPts val="1500"/>
                        </a:spcBef>
                        <a:spcAft>
                          <a:spcPts val="0"/>
                        </a:spcAft>
                        <a:buClr>
                          <a:schemeClr val="dk1"/>
                        </a:buClr>
                        <a:buSzPts val="1800"/>
                        <a:buFont typeface="Roboto"/>
                        <a:buChar char="●"/>
                      </a:pPr>
                      <a:r>
                        <a:rPr lang="en" sz="1800">
                          <a:solidFill>
                            <a:schemeClr val="dk1"/>
                          </a:solidFill>
                          <a:latin typeface="Roboto"/>
                          <a:ea typeface="Roboto"/>
                          <a:cs typeface="Roboto"/>
                          <a:sym typeface="Roboto"/>
                        </a:rPr>
                        <a:t>No Known Efficient Algorithm</a:t>
                      </a:r>
                      <a:endParaRPr sz="1800">
                        <a:solidFill>
                          <a:schemeClr val="dk1"/>
                        </a:solidFill>
                        <a:latin typeface="Roboto"/>
                        <a:ea typeface="Roboto"/>
                        <a:cs typeface="Roboto"/>
                        <a:sym typeface="Roboto"/>
                      </a:endParaRPr>
                    </a:p>
                    <a:p>
                      <a:pPr indent="0" lvl="0" marL="0" rtl="0" algn="l">
                        <a:spcBef>
                          <a:spcPts val="1500"/>
                        </a:spcBef>
                        <a:spcAft>
                          <a:spcPts val="0"/>
                        </a:spcAft>
                        <a:buNone/>
                      </a:pPr>
                      <a:r>
                        <a:t/>
                      </a:r>
                      <a:endParaRPr sz="1800">
                        <a:solidFill>
                          <a:schemeClr val="dk1"/>
                        </a:solidFill>
                        <a:latin typeface="Roboto"/>
                        <a:ea typeface="Roboto"/>
                        <a:cs typeface="Roboto"/>
                        <a:sym typeface="Roboto"/>
                      </a:endParaRPr>
                    </a:p>
                    <a:p>
                      <a:pPr indent="-342900" lvl="0" marL="457200" rtl="0" algn="l">
                        <a:spcBef>
                          <a:spcPts val="1500"/>
                        </a:spcBef>
                        <a:spcAft>
                          <a:spcPts val="0"/>
                        </a:spcAft>
                        <a:buClr>
                          <a:schemeClr val="dk1"/>
                        </a:buClr>
                        <a:buSzPts val="1800"/>
                        <a:buFont typeface="Roboto"/>
                        <a:buChar char="●"/>
                      </a:pPr>
                      <a:r>
                        <a:rPr lang="en" sz="1800">
                          <a:solidFill>
                            <a:schemeClr val="dk1"/>
                          </a:solidFill>
                          <a:latin typeface="Roboto"/>
                          <a:ea typeface="Roboto"/>
                          <a:cs typeface="Roboto"/>
                          <a:sym typeface="Roboto"/>
                        </a:rPr>
                        <a:t>Not always possible</a:t>
                      </a:r>
                      <a:endParaRPr sz="1800">
                        <a:solidFill>
                          <a:schemeClr val="dk1"/>
                        </a:solidFill>
                        <a:latin typeface="Roboto"/>
                        <a:ea typeface="Roboto"/>
                        <a:cs typeface="Roboto"/>
                        <a:sym typeface="Roboto"/>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