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8" d="100"/>
          <a:sy n="108" d="100"/>
        </p:scale>
        <p:origin x="736" y="192"/>
      </p:cViewPr>
      <p:guideLst/>
    </p:cSldViewPr>
  </p:slideViewPr>
  <p:outlineViewPr>
    <p:cViewPr>
      <p:scale>
        <a:sx n="33" d="100"/>
        <a:sy n="33" d="100"/>
      </p:scale>
      <p:origin x="-56"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D049F-76F0-D74B-A44A-7E4C23102EF0}" type="datetimeFigureOut">
              <a:rPr lang="en-US" smtClean="0"/>
              <a:t>10/27/23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4A5E3-5918-CC4B-A5EC-718144325A9A}" type="slidenum">
              <a:rPr lang="en-US" smtClean="0"/>
              <a:t>‹#›</a:t>
            </a:fld>
            <a:endParaRPr lang="en-US"/>
          </a:p>
        </p:txBody>
      </p:sp>
    </p:spTree>
    <p:extLst>
      <p:ext uri="{BB962C8B-B14F-4D97-AF65-F5344CB8AC3E}">
        <p14:creationId xmlns:p14="http://schemas.microsoft.com/office/powerpoint/2010/main" val="179774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24A5E3-5918-CC4B-A5EC-718144325A9A}" type="slidenum">
              <a:rPr lang="en-US" smtClean="0"/>
              <a:t>4</a:t>
            </a:fld>
            <a:endParaRPr lang="en-US"/>
          </a:p>
        </p:txBody>
      </p:sp>
    </p:spTree>
    <p:extLst>
      <p:ext uri="{BB962C8B-B14F-4D97-AF65-F5344CB8AC3E}">
        <p14:creationId xmlns:p14="http://schemas.microsoft.com/office/powerpoint/2010/main" val="19258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928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F32B36AA-E092-544C-9FF2-567417BF953C}"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201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F32B36AA-E092-544C-9FF2-567417BF953C}" type="slidenum">
              <a:rPr lang="en-US" smtClean="0"/>
              <a:t>‹#›</a:t>
            </a:fld>
            <a:endParaRPr lang="en-US"/>
          </a:p>
        </p:txBody>
      </p:sp>
      <p:sp>
        <p:nvSpPr>
          <p:cNvPr id="5" name="Oval 4">
            <a:extLst>
              <a:ext uri="{FF2B5EF4-FFF2-40B4-BE49-F238E27FC236}">
                <a16:creationId xmlns:a16="http://schemas.microsoft.com/office/drawing/2014/main" id="{31740CAD-6CDA-9014-8875-BCECEECE0522}"/>
              </a:ext>
            </a:extLst>
          </p:cNvPr>
          <p:cNvSpPr/>
          <p:nvPr/>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226862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F32B36AA-E092-544C-9FF2-567417BF953C}" type="slidenum">
              <a:rPr lang="en-US" smtClean="0"/>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Edit Master text styles</a:t>
            </a:r>
          </a:p>
        </p:txBody>
      </p:sp>
    </p:spTree>
    <p:extLst>
      <p:ext uri="{BB962C8B-B14F-4D97-AF65-F5344CB8AC3E}">
        <p14:creationId xmlns:p14="http://schemas.microsoft.com/office/powerpoint/2010/main" val="167737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167187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Freeform 14">
            <a:extLst>
              <a:ext uri="{FF2B5EF4-FFF2-40B4-BE49-F238E27FC236}">
                <a16:creationId xmlns:a16="http://schemas.microsoft.com/office/drawing/2014/main" id="{907BDD9A-3C2A-A21B-A425-1BB45BF5C103}"/>
              </a:ext>
            </a:extLst>
          </p:cNvPr>
          <p:cNvSpPr/>
          <p:nvPr/>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8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F32B36AA-E092-544C-9FF2-567417BF953C}" type="slidenum">
              <a:rPr lang="en-US" smtClean="0"/>
              <a:t>‹#›</a:t>
            </a:fld>
            <a:endParaRPr lang="en-US"/>
          </a:p>
        </p:txBody>
      </p:sp>
    </p:spTree>
    <p:extLst>
      <p:ext uri="{BB962C8B-B14F-4D97-AF65-F5344CB8AC3E}">
        <p14:creationId xmlns:p14="http://schemas.microsoft.com/office/powerpoint/2010/main" val="809110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F32B36AA-E092-544C-9FF2-567417BF953C}" type="slidenum">
              <a:rPr lang="en-US" smtClean="0"/>
              <a:t>‹#›</a:t>
            </a:fld>
            <a:endParaRPr lang="en-US"/>
          </a:p>
        </p:txBody>
      </p:sp>
    </p:spTree>
    <p:extLst>
      <p:ext uri="{BB962C8B-B14F-4D97-AF65-F5344CB8AC3E}">
        <p14:creationId xmlns:p14="http://schemas.microsoft.com/office/powerpoint/2010/main" val="16119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F32B36AA-E092-544C-9FF2-567417BF953C}" type="slidenum">
              <a:rPr lang="en-US" smtClean="0"/>
              <a:t>‹#›</a:t>
            </a:fld>
            <a:endParaRPr lang="en-US"/>
          </a:p>
        </p:txBody>
      </p:sp>
    </p:spTree>
    <p:extLst>
      <p:ext uri="{BB962C8B-B14F-4D97-AF65-F5344CB8AC3E}">
        <p14:creationId xmlns:p14="http://schemas.microsoft.com/office/powerpoint/2010/main" val="714888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F32B36AA-E092-544C-9FF2-567417BF953C}" type="slidenum">
              <a:rPr lang="en-US" smtClean="0"/>
              <a:t>‹#›</a:t>
            </a:fld>
            <a:endParaRPr lang="en-US"/>
          </a:p>
        </p:txBody>
      </p:sp>
    </p:spTree>
    <p:extLst>
      <p:ext uri="{BB962C8B-B14F-4D97-AF65-F5344CB8AC3E}">
        <p14:creationId xmlns:p14="http://schemas.microsoft.com/office/powerpoint/2010/main" val="4000193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F32B36AA-E092-544C-9FF2-567417BF953C}" type="slidenum">
              <a:rPr lang="en-US" smtClean="0"/>
              <a:t>‹#›</a:t>
            </a:fld>
            <a:endParaRPr lang="en-US"/>
          </a:p>
        </p:txBody>
      </p:sp>
    </p:spTree>
    <p:extLst>
      <p:ext uri="{BB962C8B-B14F-4D97-AF65-F5344CB8AC3E}">
        <p14:creationId xmlns:p14="http://schemas.microsoft.com/office/powerpoint/2010/main" val="348997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F32B36AA-E092-544C-9FF2-567417BF953C}" type="slidenum">
              <a:rPr lang="en-US" smtClean="0"/>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682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51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36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F32B36AA-E092-544C-9FF2-567417BF953C}" type="slidenum">
              <a:rPr lang="en-US" smtClean="0"/>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endParaRPr lang="en-US"/>
          </a:p>
        </p:txBody>
      </p:sp>
    </p:spTree>
    <p:extLst>
      <p:ext uri="{BB962C8B-B14F-4D97-AF65-F5344CB8AC3E}">
        <p14:creationId xmlns:p14="http://schemas.microsoft.com/office/powerpoint/2010/main" val="40879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3275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Edit Master text styles</a:t>
            </a:r>
          </a:p>
        </p:txBody>
      </p:sp>
    </p:spTree>
    <p:extLst>
      <p:ext uri="{BB962C8B-B14F-4D97-AF65-F5344CB8AC3E}">
        <p14:creationId xmlns:p14="http://schemas.microsoft.com/office/powerpoint/2010/main" val="147353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F32B36AA-E092-544C-9FF2-567417BF953C}" type="slidenum">
              <a:rPr lang="en-US" smtClean="0"/>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Edit Master text styles</a:t>
            </a:r>
          </a:p>
        </p:txBody>
      </p:sp>
    </p:spTree>
    <p:extLst>
      <p:ext uri="{BB962C8B-B14F-4D97-AF65-F5344CB8AC3E}">
        <p14:creationId xmlns:p14="http://schemas.microsoft.com/office/powerpoint/2010/main" val="288915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F32B36AA-E092-544C-9FF2-567417BF953C}" type="slidenum">
              <a:rPr lang="en-US" smtClean="0"/>
              <a:t>‹#›</a:t>
            </a:fld>
            <a:endParaRPr lang="en-US"/>
          </a:p>
        </p:txBody>
      </p:sp>
    </p:spTree>
    <p:extLst>
      <p:ext uri="{BB962C8B-B14F-4D97-AF65-F5344CB8AC3E}">
        <p14:creationId xmlns:p14="http://schemas.microsoft.com/office/powerpoint/2010/main" val="43456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F32B36AA-E092-544C-9FF2-567417BF953C}" type="slidenum">
              <a:rPr lang="en-US" smtClean="0"/>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endParaRPr lang="en-US"/>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49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FDFE-C28E-634A-B57E-589779351EBF}"/>
              </a:ext>
            </a:extLst>
          </p:cNvPr>
          <p:cNvSpPr>
            <a:spLocks noGrp="1"/>
          </p:cNvSpPr>
          <p:nvPr>
            <p:ph type="ctrTitle"/>
          </p:nvPr>
        </p:nvSpPr>
        <p:spPr/>
        <p:txBody>
          <a:bodyPr/>
          <a:lstStyle/>
          <a:p>
            <a:r>
              <a:rPr lang="en-IN" b="1" dirty="0"/>
              <a:t>Unsupervised Methods</a:t>
            </a:r>
            <a:endParaRPr lang="en-US" dirty="0"/>
          </a:p>
        </p:txBody>
      </p:sp>
      <p:sp>
        <p:nvSpPr>
          <p:cNvPr id="3" name="Subtitle 2">
            <a:extLst>
              <a:ext uri="{FF2B5EF4-FFF2-40B4-BE49-F238E27FC236}">
                <a16:creationId xmlns:a16="http://schemas.microsoft.com/office/drawing/2014/main" id="{C3E6ACB8-2868-8843-BEF8-13931FDEB3CF}"/>
              </a:ext>
            </a:extLst>
          </p:cNvPr>
          <p:cNvSpPr>
            <a:spLocks noGrp="1"/>
          </p:cNvSpPr>
          <p:nvPr>
            <p:ph type="subTitle" idx="1"/>
          </p:nvPr>
        </p:nvSpPr>
        <p:spPr/>
        <p:txBody>
          <a:bodyPr/>
          <a:lstStyle/>
          <a:p>
            <a:r>
              <a:rPr lang="en-US" dirty="0"/>
              <a:t>DEC Active Learning</a:t>
            </a:r>
          </a:p>
        </p:txBody>
      </p:sp>
    </p:spTree>
    <p:extLst>
      <p:ext uri="{BB962C8B-B14F-4D97-AF65-F5344CB8AC3E}">
        <p14:creationId xmlns:p14="http://schemas.microsoft.com/office/powerpoint/2010/main" val="4139199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5B34-ED50-604C-ADF2-0F0446ACAC7F}"/>
              </a:ext>
            </a:extLst>
          </p:cNvPr>
          <p:cNvSpPr>
            <a:spLocks noGrp="1"/>
          </p:cNvSpPr>
          <p:nvPr>
            <p:ph type="title"/>
          </p:nvPr>
        </p:nvSpPr>
        <p:spPr/>
        <p:txBody>
          <a:bodyPr/>
          <a:lstStyle/>
          <a:p>
            <a:r>
              <a:rPr lang="en-IN" b="1" dirty="0"/>
              <a:t>Challenges</a:t>
            </a:r>
            <a:endParaRPr lang="en-US" dirty="0"/>
          </a:p>
        </p:txBody>
      </p:sp>
      <p:sp>
        <p:nvSpPr>
          <p:cNvPr id="3" name="Content Placeholder 2">
            <a:extLst>
              <a:ext uri="{FF2B5EF4-FFF2-40B4-BE49-F238E27FC236}">
                <a16:creationId xmlns:a16="http://schemas.microsoft.com/office/drawing/2014/main" id="{422FF7D2-5C16-8D44-A9CC-73DCFA3B8CE0}"/>
              </a:ext>
            </a:extLst>
          </p:cNvPr>
          <p:cNvSpPr>
            <a:spLocks noGrp="1"/>
          </p:cNvSpPr>
          <p:nvPr>
            <p:ph idx="1"/>
          </p:nvPr>
        </p:nvSpPr>
        <p:spPr/>
        <p:txBody>
          <a:bodyPr/>
          <a:lstStyle/>
          <a:p>
            <a:r>
              <a:rPr lang="en-IN" dirty="0"/>
              <a:t>Despite their benefits, unsupervised methods also face challenges such as the need for domain expertise, determining the optimal number of clusters, handling high-dimensional data, and dealing with noisy or incomplete data.</a:t>
            </a:r>
            <a:endParaRPr lang="en-US" dirty="0"/>
          </a:p>
        </p:txBody>
      </p:sp>
    </p:spTree>
    <p:extLst>
      <p:ext uri="{BB962C8B-B14F-4D97-AF65-F5344CB8AC3E}">
        <p14:creationId xmlns:p14="http://schemas.microsoft.com/office/powerpoint/2010/main" val="2151440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84D2-D2D2-CA45-8389-6ED1321172A9}"/>
              </a:ext>
            </a:extLst>
          </p:cNvPr>
          <p:cNvSpPr>
            <a:spLocks noGrp="1"/>
          </p:cNvSpPr>
          <p:nvPr>
            <p:ph type="title"/>
          </p:nvPr>
        </p:nvSpPr>
        <p:spPr/>
        <p:txBody>
          <a:bodyPr/>
          <a:lstStyle/>
          <a:p>
            <a:r>
              <a:rPr lang="en-IN" b="1" dirty="0"/>
              <a:t>Evaluation</a:t>
            </a:r>
            <a:endParaRPr lang="en-US" dirty="0"/>
          </a:p>
        </p:txBody>
      </p:sp>
      <p:sp>
        <p:nvSpPr>
          <p:cNvPr id="3" name="Content Placeholder 2">
            <a:extLst>
              <a:ext uri="{FF2B5EF4-FFF2-40B4-BE49-F238E27FC236}">
                <a16:creationId xmlns:a16="http://schemas.microsoft.com/office/drawing/2014/main" id="{207B0A0B-5ED2-1547-A613-4FEA31DA1D76}"/>
              </a:ext>
            </a:extLst>
          </p:cNvPr>
          <p:cNvSpPr>
            <a:spLocks noGrp="1"/>
          </p:cNvSpPr>
          <p:nvPr>
            <p:ph idx="1"/>
          </p:nvPr>
        </p:nvSpPr>
        <p:spPr/>
        <p:txBody>
          <a:bodyPr/>
          <a:lstStyle/>
          <a:p>
            <a:r>
              <a:rPr lang="en-IN" dirty="0"/>
              <a:t>Evaluating the performance of unsupervised methods can be subjective and challenging due to the absence of ground truth labels. Various metrics such as silhouette score, purity, and clustering stability are commonly used for evaluation.</a:t>
            </a:r>
            <a:endParaRPr lang="en-US" dirty="0"/>
          </a:p>
        </p:txBody>
      </p:sp>
    </p:spTree>
    <p:extLst>
      <p:ext uri="{BB962C8B-B14F-4D97-AF65-F5344CB8AC3E}">
        <p14:creationId xmlns:p14="http://schemas.microsoft.com/office/powerpoint/2010/main" val="1653137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91BF-594A-044D-8174-AD06A90A80E1}"/>
              </a:ext>
            </a:extLst>
          </p:cNvPr>
          <p:cNvSpPr>
            <a:spLocks noGrp="1"/>
          </p:cNvSpPr>
          <p:nvPr>
            <p:ph type="title"/>
          </p:nvPr>
        </p:nvSpPr>
        <p:spPr/>
        <p:txBody>
          <a:bodyPr/>
          <a:lstStyle/>
          <a:p>
            <a:r>
              <a:rPr lang="en-IN" b="1" dirty="0"/>
              <a:t>Future Trends</a:t>
            </a:r>
            <a:endParaRPr lang="en-US" dirty="0"/>
          </a:p>
        </p:txBody>
      </p:sp>
      <p:sp>
        <p:nvSpPr>
          <p:cNvPr id="3" name="Content Placeholder 2">
            <a:extLst>
              <a:ext uri="{FF2B5EF4-FFF2-40B4-BE49-F238E27FC236}">
                <a16:creationId xmlns:a16="http://schemas.microsoft.com/office/drawing/2014/main" id="{6C97C3E2-E304-454C-AC7E-83AD703843FD}"/>
              </a:ext>
            </a:extLst>
          </p:cNvPr>
          <p:cNvSpPr>
            <a:spLocks noGrp="1"/>
          </p:cNvSpPr>
          <p:nvPr>
            <p:ph idx="1"/>
          </p:nvPr>
        </p:nvSpPr>
        <p:spPr/>
        <p:txBody>
          <a:bodyPr/>
          <a:lstStyle/>
          <a:p>
            <a:r>
              <a:rPr lang="en-IN" dirty="0"/>
              <a:t>The future of unsupervised methods in data engineering looks promising. Advancements in machine learning algorithms, deep learning, and the availability of large-scale datasets will continue to drive innovation and improve the effectiveness of these methods.</a:t>
            </a:r>
            <a:endParaRPr lang="en-US" dirty="0"/>
          </a:p>
        </p:txBody>
      </p:sp>
    </p:spTree>
    <p:extLst>
      <p:ext uri="{BB962C8B-B14F-4D97-AF65-F5344CB8AC3E}">
        <p14:creationId xmlns:p14="http://schemas.microsoft.com/office/powerpoint/2010/main" val="2013769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C3FC-247A-5249-AC7B-83BDCF6EB5BD}"/>
              </a:ext>
            </a:extLst>
          </p:cNvPr>
          <p:cNvSpPr>
            <a:spLocks noGrp="1"/>
          </p:cNvSpPr>
          <p:nvPr>
            <p:ph type="title"/>
          </p:nvPr>
        </p:nvSpPr>
        <p:spPr/>
        <p:txBody>
          <a:bodyPr/>
          <a:lstStyle/>
          <a:p>
            <a:r>
              <a:rPr lang="en-IN" b="1" dirty="0"/>
              <a:t>Use Cases</a:t>
            </a:r>
            <a:endParaRPr lang="en-US" dirty="0"/>
          </a:p>
        </p:txBody>
      </p:sp>
      <p:sp>
        <p:nvSpPr>
          <p:cNvPr id="3" name="Content Placeholder 2">
            <a:extLst>
              <a:ext uri="{FF2B5EF4-FFF2-40B4-BE49-F238E27FC236}">
                <a16:creationId xmlns:a16="http://schemas.microsoft.com/office/drawing/2014/main" id="{246C21B9-5677-034F-A637-95841AAD6675}"/>
              </a:ext>
            </a:extLst>
          </p:cNvPr>
          <p:cNvSpPr>
            <a:spLocks noGrp="1"/>
          </p:cNvSpPr>
          <p:nvPr>
            <p:ph idx="1"/>
          </p:nvPr>
        </p:nvSpPr>
        <p:spPr/>
        <p:txBody>
          <a:bodyPr/>
          <a:lstStyle/>
          <a:p>
            <a:r>
              <a:rPr lang="en-IN" dirty="0"/>
              <a:t>Several real-world use cases demonstrate the practical applications and benefits of unsupervised methods in data engineering. These include fraud detection in financial transactions, personalized recommendation systems, and disease clustering in healthcare.</a:t>
            </a:r>
            <a:endParaRPr lang="en-US" dirty="0"/>
          </a:p>
        </p:txBody>
      </p:sp>
    </p:spTree>
    <p:extLst>
      <p:ext uri="{BB962C8B-B14F-4D97-AF65-F5344CB8AC3E}">
        <p14:creationId xmlns:p14="http://schemas.microsoft.com/office/powerpoint/2010/main" val="2330596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2189-45BE-8844-8D66-636480E3F51C}"/>
              </a:ext>
            </a:extLst>
          </p:cNvPr>
          <p:cNvSpPr>
            <a:spLocks noGrp="1"/>
          </p:cNvSpPr>
          <p:nvPr>
            <p:ph type="title"/>
          </p:nvPr>
        </p:nvSpPr>
        <p:spPr/>
        <p:txBody>
          <a:bodyPr/>
          <a:lstStyle/>
          <a:p>
            <a:r>
              <a:rPr lang="en-IN" b="1" dirty="0"/>
              <a:t>Limitations</a:t>
            </a:r>
            <a:endParaRPr lang="en-US" dirty="0"/>
          </a:p>
        </p:txBody>
      </p:sp>
      <p:sp>
        <p:nvSpPr>
          <p:cNvPr id="3" name="Content Placeholder 2">
            <a:extLst>
              <a:ext uri="{FF2B5EF4-FFF2-40B4-BE49-F238E27FC236}">
                <a16:creationId xmlns:a16="http://schemas.microsoft.com/office/drawing/2014/main" id="{55A4870B-A88E-304C-9F4E-BDFAC3A0AFCB}"/>
              </a:ext>
            </a:extLst>
          </p:cNvPr>
          <p:cNvSpPr>
            <a:spLocks noGrp="1"/>
          </p:cNvSpPr>
          <p:nvPr>
            <p:ph idx="1"/>
          </p:nvPr>
        </p:nvSpPr>
        <p:spPr/>
        <p:txBody>
          <a:bodyPr/>
          <a:lstStyle/>
          <a:p>
            <a:r>
              <a:rPr lang="en-IN" dirty="0"/>
              <a:t>While unsupervised methods are powerful, they also have limitations. These include the reliance on data quality, the need for careful interpretation of results, the potential for overfitting, and the computational complexity of certain algorithms.</a:t>
            </a:r>
            <a:endParaRPr lang="en-US" dirty="0"/>
          </a:p>
        </p:txBody>
      </p:sp>
    </p:spTree>
    <p:extLst>
      <p:ext uri="{BB962C8B-B14F-4D97-AF65-F5344CB8AC3E}">
        <p14:creationId xmlns:p14="http://schemas.microsoft.com/office/powerpoint/2010/main" val="1535959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CD00-39B8-9A46-94D8-5C3FCDF2CCCB}"/>
              </a:ext>
            </a:extLst>
          </p:cNvPr>
          <p:cNvSpPr>
            <a:spLocks noGrp="1"/>
          </p:cNvSpPr>
          <p:nvPr>
            <p:ph type="title"/>
          </p:nvPr>
        </p:nvSpPr>
        <p:spPr/>
        <p:txBody>
          <a:bodyPr/>
          <a:lstStyle/>
          <a:p>
            <a:r>
              <a:rPr lang="en-IN" b="1" dirty="0"/>
              <a:t>Conclusion</a:t>
            </a:r>
            <a:endParaRPr lang="en-US" dirty="0"/>
          </a:p>
        </p:txBody>
      </p:sp>
      <p:sp>
        <p:nvSpPr>
          <p:cNvPr id="3" name="Content Placeholder 2">
            <a:extLst>
              <a:ext uri="{FF2B5EF4-FFF2-40B4-BE49-F238E27FC236}">
                <a16:creationId xmlns:a16="http://schemas.microsoft.com/office/drawing/2014/main" id="{692AFEAE-ED56-2046-8A72-929DF9312F64}"/>
              </a:ext>
            </a:extLst>
          </p:cNvPr>
          <p:cNvSpPr>
            <a:spLocks noGrp="1"/>
          </p:cNvSpPr>
          <p:nvPr>
            <p:ph idx="1"/>
          </p:nvPr>
        </p:nvSpPr>
        <p:spPr/>
        <p:txBody>
          <a:bodyPr/>
          <a:lstStyle/>
          <a:p>
            <a:r>
              <a:rPr lang="en-IN" sz="2000" dirty="0"/>
              <a:t>Unsupervised methods in data engineering provide valuable techniques for exploring and </a:t>
            </a:r>
            <a:r>
              <a:rPr lang="en-IN" sz="2000" dirty="0" err="1"/>
              <a:t>analyzing</a:t>
            </a:r>
            <a:r>
              <a:rPr lang="en-IN" sz="2000" dirty="0"/>
              <a:t> data without the need for </a:t>
            </a:r>
            <a:r>
              <a:rPr lang="en-IN" sz="2000" dirty="0" err="1"/>
              <a:t>labeled</a:t>
            </a:r>
            <a:r>
              <a:rPr lang="en-IN" sz="2000" dirty="0"/>
              <a:t> examples. They enable the discovery of hidden patterns, anomaly detection, and dimensionality reduction. Despite challenges and limitations, these methods continue to evolve and find applications in various domains.</a:t>
            </a:r>
            <a:endParaRPr lang="en-US" sz="2000" dirty="0"/>
          </a:p>
        </p:txBody>
      </p:sp>
    </p:spTree>
    <p:extLst>
      <p:ext uri="{BB962C8B-B14F-4D97-AF65-F5344CB8AC3E}">
        <p14:creationId xmlns:p14="http://schemas.microsoft.com/office/powerpoint/2010/main" val="2715604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7DF06-5809-F041-84FD-8F52E8C1D494}"/>
              </a:ext>
            </a:extLst>
          </p:cNvPr>
          <p:cNvSpPr>
            <a:spLocks noGrp="1"/>
          </p:cNvSpPr>
          <p:nvPr>
            <p:ph idx="1"/>
          </p:nvPr>
        </p:nvSpPr>
        <p:spPr/>
        <p:txBody>
          <a:bodyPr/>
          <a:lstStyle/>
          <a:p>
            <a:r>
              <a:rPr lang="en-US" sz="4400" dirty="0"/>
              <a:t>Thanks </a:t>
            </a:r>
          </a:p>
        </p:txBody>
      </p:sp>
    </p:spTree>
    <p:extLst>
      <p:ext uri="{BB962C8B-B14F-4D97-AF65-F5344CB8AC3E}">
        <p14:creationId xmlns:p14="http://schemas.microsoft.com/office/powerpoint/2010/main" val="2294093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5AD3-32FF-3340-A170-D5BFC2BED616}"/>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00F2E6B6-15B4-7940-B35B-879F909ADB4C}"/>
              </a:ext>
            </a:extLst>
          </p:cNvPr>
          <p:cNvSpPr>
            <a:spLocks noGrp="1"/>
          </p:cNvSpPr>
          <p:nvPr>
            <p:ph idx="1"/>
          </p:nvPr>
        </p:nvSpPr>
        <p:spPr/>
        <p:txBody>
          <a:bodyPr/>
          <a:lstStyle/>
          <a:p>
            <a:r>
              <a:rPr lang="en-US" dirty="0" err="1"/>
              <a:t>Devanshu</a:t>
            </a:r>
            <a:r>
              <a:rPr lang="en-US" dirty="0"/>
              <a:t> Surana – PC 23</a:t>
            </a:r>
          </a:p>
          <a:p>
            <a:r>
              <a:rPr lang="en-US" dirty="0"/>
              <a:t>Pranav </a:t>
            </a:r>
            <a:r>
              <a:rPr lang="en-US" dirty="0" err="1"/>
              <a:t>Pisal</a:t>
            </a:r>
            <a:r>
              <a:rPr lang="en-US" dirty="0"/>
              <a:t> – PC 26</a:t>
            </a:r>
          </a:p>
          <a:p>
            <a:r>
              <a:rPr lang="en-US" dirty="0"/>
              <a:t>Abhilash </a:t>
            </a:r>
            <a:r>
              <a:rPr lang="en-US" dirty="0" err="1"/>
              <a:t>Kashid</a:t>
            </a:r>
            <a:r>
              <a:rPr lang="en-US" dirty="0"/>
              <a:t> – PC 30</a:t>
            </a:r>
          </a:p>
          <a:p>
            <a:r>
              <a:rPr lang="en-US" dirty="0" err="1"/>
              <a:t>Prachiti</a:t>
            </a:r>
            <a:r>
              <a:rPr lang="en-US" dirty="0"/>
              <a:t> Kulkarni – PC 32</a:t>
            </a:r>
          </a:p>
        </p:txBody>
      </p:sp>
    </p:spTree>
    <p:extLst>
      <p:ext uri="{BB962C8B-B14F-4D97-AF65-F5344CB8AC3E}">
        <p14:creationId xmlns:p14="http://schemas.microsoft.com/office/powerpoint/2010/main" val="227669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9B26-0A42-BD41-8CA4-4E7B4F3DCD53}"/>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DE375B2D-206D-2944-B657-925B0A40C12E}"/>
              </a:ext>
            </a:extLst>
          </p:cNvPr>
          <p:cNvSpPr>
            <a:spLocks noGrp="1"/>
          </p:cNvSpPr>
          <p:nvPr>
            <p:ph idx="1"/>
          </p:nvPr>
        </p:nvSpPr>
        <p:spPr>
          <a:xfrm>
            <a:off x="1536192" y="2212848"/>
            <a:ext cx="3344566" cy="3282696"/>
          </a:xfrm>
        </p:spPr>
        <p:txBody>
          <a:bodyPr/>
          <a:lstStyle/>
          <a:p>
            <a:pPr>
              <a:buClr>
                <a:schemeClr val="accent6">
                  <a:lumMod val="75000"/>
                </a:schemeClr>
              </a:buClr>
            </a:pPr>
            <a:r>
              <a:rPr lang="en-US" sz="2000" dirty="0"/>
              <a:t>DEFINITION</a:t>
            </a:r>
          </a:p>
          <a:p>
            <a:pPr>
              <a:buClr>
                <a:schemeClr val="accent6">
                  <a:lumMod val="75000"/>
                </a:schemeClr>
              </a:buClr>
            </a:pPr>
            <a:r>
              <a:rPr lang="en-US" sz="2000" dirty="0"/>
              <a:t>CLUSTERING</a:t>
            </a:r>
          </a:p>
          <a:p>
            <a:pPr>
              <a:buClr>
                <a:schemeClr val="accent6">
                  <a:lumMod val="75000"/>
                </a:schemeClr>
              </a:buClr>
            </a:pPr>
            <a:r>
              <a:rPr lang="en-US" sz="2000" dirty="0"/>
              <a:t>ANOMALY DETECTION</a:t>
            </a:r>
          </a:p>
          <a:p>
            <a:pPr>
              <a:buClr>
                <a:schemeClr val="accent6">
                  <a:lumMod val="75000"/>
                </a:schemeClr>
              </a:buClr>
            </a:pPr>
            <a:r>
              <a:rPr lang="en-US" sz="2000" dirty="0"/>
              <a:t>DIMENSIONALITY REDUCTION</a:t>
            </a:r>
          </a:p>
          <a:p>
            <a:pPr>
              <a:buClr>
                <a:schemeClr val="accent6">
                  <a:lumMod val="75000"/>
                </a:schemeClr>
              </a:buClr>
            </a:pPr>
            <a:r>
              <a:rPr lang="en-US" sz="2000" dirty="0"/>
              <a:t>APPLICATIONS</a:t>
            </a:r>
          </a:p>
          <a:p>
            <a:pPr>
              <a:buClr>
                <a:schemeClr val="accent6">
                  <a:lumMod val="75000"/>
                </a:schemeClr>
              </a:buClr>
            </a:pPr>
            <a:r>
              <a:rPr lang="en-US" sz="2000" dirty="0"/>
              <a:t>ADVANTAGES</a:t>
            </a:r>
          </a:p>
          <a:p>
            <a:pPr>
              <a:buClr>
                <a:schemeClr val="accent6">
                  <a:lumMod val="75000"/>
                </a:schemeClr>
              </a:buClr>
            </a:pPr>
            <a:endParaRPr lang="en-US" sz="2000" dirty="0"/>
          </a:p>
        </p:txBody>
      </p:sp>
      <p:sp>
        <p:nvSpPr>
          <p:cNvPr id="4" name="TextBox 3">
            <a:extLst>
              <a:ext uri="{FF2B5EF4-FFF2-40B4-BE49-F238E27FC236}">
                <a16:creationId xmlns:a16="http://schemas.microsoft.com/office/drawing/2014/main" id="{E0C9FD47-D7B1-7847-B4D5-645625A38B73}"/>
              </a:ext>
            </a:extLst>
          </p:cNvPr>
          <p:cNvSpPr txBox="1"/>
          <p:nvPr/>
        </p:nvSpPr>
        <p:spPr>
          <a:xfrm>
            <a:off x="4880758" y="2113808"/>
            <a:ext cx="3716977" cy="3276282"/>
          </a:xfrm>
          <a:prstGeom prst="rect">
            <a:avLst/>
          </a:prstGeom>
          <a:noFill/>
        </p:spPr>
        <p:txBody>
          <a:bodyPr wrap="square" rtlCol="0">
            <a:spAutoFit/>
          </a:bodyPr>
          <a:lstStyle/>
          <a:p>
            <a:pPr marL="285750" indent="-285750" algn="just">
              <a:lnSpc>
                <a:spcPct val="150000"/>
              </a:lnSpc>
              <a:buClr>
                <a:schemeClr val="accent6">
                  <a:lumMod val="75000"/>
                </a:schemeClr>
              </a:buClr>
              <a:buFont typeface="Courier New" panose="02070309020205020404" pitchFamily="49" charset="0"/>
              <a:buChar char="o"/>
            </a:pPr>
            <a:r>
              <a:rPr lang="en-US" sz="2000" dirty="0">
                <a:solidFill>
                  <a:schemeClr val="bg1"/>
                </a:solidFill>
              </a:rPr>
              <a:t>CHALLENGES</a:t>
            </a:r>
          </a:p>
          <a:p>
            <a:pPr marL="285750" indent="-285750" algn="just">
              <a:lnSpc>
                <a:spcPct val="150000"/>
              </a:lnSpc>
              <a:buClr>
                <a:schemeClr val="accent6">
                  <a:lumMod val="75000"/>
                </a:schemeClr>
              </a:buClr>
              <a:buFont typeface="Courier New" panose="02070309020205020404" pitchFamily="49" charset="0"/>
              <a:buChar char="o"/>
            </a:pPr>
            <a:r>
              <a:rPr lang="en-US" sz="2000" dirty="0">
                <a:solidFill>
                  <a:schemeClr val="bg1"/>
                </a:solidFill>
              </a:rPr>
              <a:t>EVALUATION</a:t>
            </a:r>
          </a:p>
          <a:p>
            <a:pPr marL="285750" indent="-285750" algn="just">
              <a:lnSpc>
                <a:spcPct val="150000"/>
              </a:lnSpc>
              <a:buClr>
                <a:schemeClr val="accent6">
                  <a:lumMod val="75000"/>
                </a:schemeClr>
              </a:buClr>
              <a:buFont typeface="Courier New" panose="02070309020205020404" pitchFamily="49" charset="0"/>
              <a:buChar char="o"/>
            </a:pPr>
            <a:r>
              <a:rPr lang="en-US" sz="2000" dirty="0">
                <a:solidFill>
                  <a:schemeClr val="bg1"/>
                </a:solidFill>
              </a:rPr>
              <a:t>FUTURE TRENDS</a:t>
            </a:r>
          </a:p>
          <a:p>
            <a:pPr marL="285750" indent="-285750" algn="just">
              <a:lnSpc>
                <a:spcPct val="150000"/>
              </a:lnSpc>
              <a:buClr>
                <a:schemeClr val="accent6">
                  <a:lumMod val="75000"/>
                </a:schemeClr>
              </a:buClr>
              <a:buFont typeface="Courier New" panose="02070309020205020404" pitchFamily="49" charset="0"/>
              <a:buChar char="o"/>
            </a:pPr>
            <a:r>
              <a:rPr lang="en-US" sz="2000" dirty="0">
                <a:solidFill>
                  <a:schemeClr val="bg1"/>
                </a:solidFill>
              </a:rPr>
              <a:t>USE CASES</a:t>
            </a:r>
          </a:p>
          <a:p>
            <a:pPr marL="285750" indent="-285750" algn="just">
              <a:lnSpc>
                <a:spcPct val="150000"/>
              </a:lnSpc>
              <a:buClr>
                <a:schemeClr val="accent6">
                  <a:lumMod val="75000"/>
                </a:schemeClr>
              </a:buClr>
              <a:buFont typeface="Courier New" panose="02070309020205020404" pitchFamily="49" charset="0"/>
              <a:buChar char="o"/>
            </a:pPr>
            <a:r>
              <a:rPr lang="en-US" sz="2000" dirty="0">
                <a:solidFill>
                  <a:schemeClr val="bg1"/>
                </a:solidFill>
              </a:rPr>
              <a:t>LIMITATIONS</a:t>
            </a:r>
          </a:p>
          <a:p>
            <a:pPr algn="just">
              <a:lnSpc>
                <a:spcPct val="150000"/>
              </a:lnSpc>
              <a:buClr>
                <a:schemeClr val="accent6">
                  <a:lumMod val="75000"/>
                </a:schemeClr>
              </a:buClr>
            </a:pPr>
            <a:r>
              <a:rPr lang="en-US" sz="2000" dirty="0">
                <a:solidFill>
                  <a:schemeClr val="bg1"/>
                </a:solidFill>
              </a:rPr>
              <a:t>CONCLUSION</a:t>
            </a:r>
          </a:p>
          <a:p>
            <a:pPr marL="285750" indent="-285750" algn="just">
              <a:lnSpc>
                <a:spcPct val="150000"/>
              </a:lnSpc>
              <a:buClr>
                <a:schemeClr val="accent6">
                  <a:lumMod val="75000"/>
                </a:schemeClr>
              </a:buClr>
              <a:buFont typeface="Courier New" panose="02070309020205020404" pitchFamily="49" charset="0"/>
              <a:buChar char="o"/>
            </a:pPr>
            <a:endParaRPr lang="en-US" sz="2000" dirty="0">
              <a:solidFill>
                <a:schemeClr val="bg1"/>
              </a:solidFill>
            </a:endParaRPr>
          </a:p>
        </p:txBody>
      </p:sp>
    </p:spTree>
    <p:extLst>
      <p:ext uri="{BB962C8B-B14F-4D97-AF65-F5344CB8AC3E}">
        <p14:creationId xmlns:p14="http://schemas.microsoft.com/office/powerpoint/2010/main" val="224179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6A17-F050-8341-B355-C75F77E872CF}"/>
              </a:ext>
            </a:extLst>
          </p:cNvPr>
          <p:cNvSpPr>
            <a:spLocks noGrp="1"/>
          </p:cNvSpPr>
          <p:nvPr>
            <p:ph type="title"/>
          </p:nvPr>
        </p:nvSpPr>
        <p:spPr/>
        <p:txBody>
          <a:bodyPr/>
          <a:lstStyle/>
          <a:p>
            <a:r>
              <a:rPr lang="en-IN" b="1" dirty="0"/>
              <a:t>Definition</a:t>
            </a:r>
            <a:endParaRPr lang="en-US" dirty="0"/>
          </a:p>
        </p:txBody>
      </p:sp>
      <p:sp>
        <p:nvSpPr>
          <p:cNvPr id="3" name="Content Placeholder 2">
            <a:extLst>
              <a:ext uri="{FF2B5EF4-FFF2-40B4-BE49-F238E27FC236}">
                <a16:creationId xmlns:a16="http://schemas.microsoft.com/office/drawing/2014/main" id="{C712C632-7759-6F45-B16B-25913DAB0AEC}"/>
              </a:ext>
            </a:extLst>
          </p:cNvPr>
          <p:cNvSpPr>
            <a:spLocks noGrp="1"/>
          </p:cNvSpPr>
          <p:nvPr>
            <p:ph idx="1"/>
          </p:nvPr>
        </p:nvSpPr>
        <p:spPr/>
        <p:txBody>
          <a:bodyPr/>
          <a:lstStyle/>
          <a:p>
            <a:r>
              <a:rPr lang="en-IN" dirty="0"/>
              <a:t>Unsupervised methods in data engineering refer to techniques used to </a:t>
            </a:r>
            <a:r>
              <a:rPr lang="en-IN" dirty="0" err="1"/>
              <a:t>analyze</a:t>
            </a:r>
            <a:r>
              <a:rPr lang="en-IN" dirty="0"/>
              <a:t> and extract patterns from data without the need for </a:t>
            </a:r>
            <a:r>
              <a:rPr lang="en-IN" dirty="0" err="1"/>
              <a:t>labeled</a:t>
            </a:r>
            <a:r>
              <a:rPr lang="en-IN" dirty="0"/>
              <a:t> examples. These methods are widely used in various domains such as clustering, anomaly detection, and dimensionality reduction.</a:t>
            </a:r>
            <a:endParaRPr lang="en-US" dirty="0"/>
          </a:p>
        </p:txBody>
      </p:sp>
    </p:spTree>
    <p:extLst>
      <p:ext uri="{BB962C8B-B14F-4D97-AF65-F5344CB8AC3E}">
        <p14:creationId xmlns:p14="http://schemas.microsoft.com/office/powerpoint/2010/main" val="4222887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4E40-FD49-CF42-BE3F-8D4658B8641B}"/>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BB0198E1-E88C-0540-AA60-EA641BD248A1}"/>
              </a:ext>
            </a:extLst>
          </p:cNvPr>
          <p:cNvSpPr>
            <a:spLocks noGrp="1"/>
          </p:cNvSpPr>
          <p:nvPr>
            <p:ph idx="1"/>
          </p:nvPr>
        </p:nvSpPr>
        <p:spPr/>
        <p:txBody>
          <a:bodyPr/>
          <a:lstStyle/>
          <a:p>
            <a:r>
              <a:rPr lang="en-IN" dirty="0"/>
              <a:t>Clustering is a popular unsupervised method that aims to group similar data points together based on their characteristics. It helps in identifying natural structures and patterns within the data, enabling better understanding and analysis.</a:t>
            </a:r>
            <a:endParaRPr lang="en-US" dirty="0"/>
          </a:p>
        </p:txBody>
      </p:sp>
    </p:spTree>
    <p:extLst>
      <p:ext uri="{BB962C8B-B14F-4D97-AF65-F5344CB8AC3E}">
        <p14:creationId xmlns:p14="http://schemas.microsoft.com/office/powerpoint/2010/main" val="3118845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7907-739E-4D41-8B85-4A68CF24A6A2}"/>
              </a:ext>
            </a:extLst>
          </p:cNvPr>
          <p:cNvSpPr>
            <a:spLocks noGrp="1"/>
          </p:cNvSpPr>
          <p:nvPr>
            <p:ph type="title"/>
          </p:nvPr>
        </p:nvSpPr>
        <p:spPr/>
        <p:txBody>
          <a:bodyPr/>
          <a:lstStyle/>
          <a:p>
            <a:r>
              <a:rPr lang="en-IN" b="1" dirty="0"/>
              <a:t>Anomaly Detection</a:t>
            </a:r>
            <a:endParaRPr lang="en-US" dirty="0"/>
          </a:p>
        </p:txBody>
      </p:sp>
      <p:sp>
        <p:nvSpPr>
          <p:cNvPr id="3" name="Content Placeholder 2">
            <a:extLst>
              <a:ext uri="{FF2B5EF4-FFF2-40B4-BE49-F238E27FC236}">
                <a16:creationId xmlns:a16="http://schemas.microsoft.com/office/drawing/2014/main" id="{833EDFEE-E533-2342-AA61-82E48D0B220F}"/>
              </a:ext>
            </a:extLst>
          </p:cNvPr>
          <p:cNvSpPr>
            <a:spLocks noGrp="1"/>
          </p:cNvSpPr>
          <p:nvPr>
            <p:ph idx="1"/>
          </p:nvPr>
        </p:nvSpPr>
        <p:spPr/>
        <p:txBody>
          <a:bodyPr/>
          <a:lstStyle/>
          <a:p>
            <a:r>
              <a:rPr lang="en-IN" dirty="0"/>
              <a:t>Anomaly detection is another important unsupervised method used to identify unusual or unexpected patterns or outliers in the data. It plays a crucial role in detecting fraud, network intrusions, and other abnormal </a:t>
            </a:r>
            <a:r>
              <a:rPr lang="en-IN" dirty="0" err="1"/>
              <a:t>behaviors</a:t>
            </a:r>
            <a:r>
              <a:rPr lang="en-IN" dirty="0"/>
              <a:t>.</a:t>
            </a:r>
            <a:endParaRPr lang="en-US" dirty="0"/>
          </a:p>
        </p:txBody>
      </p:sp>
    </p:spTree>
    <p:extLst>
      <p:ext uri="{BB962C8B-B14F-4D97-AF65-F5344CB8AC3E}">
        <p14:creationId xmlns:p14="http://schemas.microsoft.com/office/powerpoint/2010/main" val="1159613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56E6-C1E4-C34E-A81C-DDE88764CA16}"/>
              </a:ext>
            </a:extLst>
          </p:cNvPr>
          <p:cNvSpPr>
            <a:spLocks noGrp="1"/>
          </p:cNvSpPr>
          <p:nvPr>
            <p:ph type="title"/>
          </p:nvPr>
        </p:nvSpPr>
        <p:spPr/>
        <p:txBody>
          <a:bodyPr/>
          <a:lstStyle/>
          <a:p>
            <a:r>
              <a:rPr lang="en-IN" b="1" dirty="0"/>
              <a:t>Dimensionality Reduction</a:t>
            </a:r>
            <a:endParaRPr lang="en-US" dirty="0"/>
          </a:p>
        </p:txBody>
      </p:sp>
      <p:sp>
        <p:nvSpPr>
          <p:cNvPr id="3" name="Content Placeholder 2">
            <a:extLst>
              <a:ext uri="{FF2B5EF4-FFF2-40B4-BE49-F238E27FC236}">
                <a16:creationId xmlns:a16="http://schemas.microsoft.com/office/drawing/2014/main" id="{87B3E7A9-68DB-824B-9AA8-A49123395FC3}"/>
              </a:ext>
            </a:extLst>
          </p:cNvPr>
          <p:cNvSpPr>
            <a:spLocks noGrp="1"/>
          </p:cNvSpPr>
          <p:nvPr>
            <p:ph idx="1"/>
          </p:nvPr>
        </p:nvSpPr>
        <p:spPr/>
        <p:txBody>
          <a:bodyPr/>
          <a:lstStyle/>
          <a:p>
            <a:r>
              <a:rPr lang="en-IN" dirty="0"/>
              <a:t>Dimensionality reduction techniques aim to reduce the number of features or variables in a dataset while preserving its important information. It helps in simplifying complex data, improving efficiency, and visualizing high-dimensional data.</a:t>
            </a:r>
            <a:endParaRPr lang="en-US" dirty="0"/>
          </a:p>
        </p:txBody>
      </p:sp>
    </p:spTree>
    <p:extLst>
      <p:ext uri="{BB962C8B-B14F-4D97-AF65-F5344CB8AC3E}">
        <p14:creationId xmlns:p14="http://schemas.microsoft.com/office/powerpoint/2010/main" val="3581390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1B4F-E15A-904A-AF0C-4C80DEBE5288}"/>
              </a:ext>
            </a:extLst>
          </p:cNvPr>
          <p:cNvSpPr>
            <a:spLocks noGrp="1"/>
          </p:cNvSpPr>
          <p:nvPr>
            <p:ph type="title"/>
          </p:nvPr>
        </p:nvSpPr>
        <p:spPr/>
        <p:txBody>
          <a:bodyPr/>
          <a:lstStyle/>
          <a:p>
            <a:r>
              <a:rPr lang="en-IN" b="1" dirty="0"/>
              <a:t>Applications</a:t>
            </a:r>
            <a:endParaRPr lang="en-US" dirty="0"/>
          </a:p>
        </p:txBody>
      </p:sp>
      <p:sp>
        <p:nvSpPr>
          <p:cNvPr id="3" name="Content Placeholder 2">
            <a:extLst>
              <a:ext uri="{FF2B5EF4-FFF2-40B4-BE49-F238E27FC236}">
                <a16:creationId xmlns:a16="http://schemas.microsoft.com/office/drawing/2014/main" id="{7DECD084-5DA5-C84E-87E4-98D624D7980F}"/>
              </a:ext>
            </a:extLst>
          </p:cNvPr>
          <p:cNvSpPr>
            <a:spLocks noGrp="1"/>
          </p:cNvSpPr>
          <p:nvPr>
            <p:ph idx="1"/>
          </p:nvPr>
        </p:nvSpPr>
        <p:spPr/>
        <p:txBody>
          <a:bodyPr/>
          <a:lstStyle/>
          <a:p>
            <a:r>
              <a:rPr lang="en-IN" dirty="0"/>
              <a:t>Unsupervised methods in data engineering find applications in various fields such as customer segmentation, recommendation systems, anomaly detection in cybersecurity, image and text clustering, and market research.</a:t>
            </a:r>
            <a:endParaRPr lang="en-US" dirty="0"/>
          </a:p>
        </p:txBody>
      </p:sp>
    </p:spTree>
    <p:extLst>
      <p:ext uri="{BB962C8B-B14F-4D97-AF65-F5344CB8AC3E}">
        <p14:creationId xmlns:p14="http://schemas.microsoft.com/office/powerpoint/2010/main" val="3862106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C77D-4BA3-D341-B135-FD481B12E934}"/>
              </a:ext>
            </a:extLst>
          </p:cNvPr>
          <p:cNvSpPr>
            <a:spLocks noGrp="1"/>
          </p:cNvSpPr>
          <p:nvPr>
            <p:ph type="title"/>
          </p:nvPr>
        </p:nvSpPr>
        <p:spPr/>
        <p:txBody>
          <a:bodyPr/>
          <a:lstStyle/>
          <a:p>
            <a:r>
              <a:rPr lang="en-IN" b="1" dirty="0"/>
              <a:t>Advantages</a:t>
            </a:r>
            <a:endParaRPr lang="en-US" dirty="0"/>
          </a:p>
        </p:txBody>
      </p:sp>
      <p:sp>
        <p:nvSpPr>
          <p:cNvPr id="3" name="Content Placeholder 2">
            <a:extLst>
              <a:ext uri="{FF2B5EF4-FFF2-40B4-BE49-F238E27FC236}">
                <a16:creationId xmlns:a16="http://schemas.microsoft.com/office/drawing/2014/main" id="{1F2C28BF-FF4F-D348-ACCB-2F659DC9E240}"/>
              </a:ext>
            </a:extLst>
          </p:cNvPr>
          <p:cNvSpPr>
            <a:spLocks noGrp="1"/>
          </p:cNvSpPr>
          <p:nvPr>
            <p:ph idx="1"/>
          </p:nvPr>
        </p:nvSpPr>
        <p:spPr/>
        <p:txBody>
          <a:bodyPr/>
          <a:lstStyle/>
          <a:p>
            <a:r>
              <a:rPr lang="en-IN" dirty="0"/>
              <a:t>Unsupervised methods offer several advantages, including the ability to discover hidden patterns, handle large datasets, reduce human bias, and provide insights for further analysis and decision-making.</a:t>
            </a:r>
            <a:endParaRPr lang="en-US" dirty="0"/>
          </a:p>
        </p:txBody>
      </p:sp>
    </p:spTree>
    <p:extLst>
      <p:ext uri="{BB962C8B-B14F-4D97-AF65-F5344CB8AC3E}">
        <p14:creationId xmlns:p14="http://schemas.microsoft.com/office/powerpoint/2010/main" val="3582773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inancial design">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Financial design</Template>
  <TotalTime>69</TotalTime>
  <Words>519</Words>
  <Application>Microsoft Macintosh PowerPoint</Application>
  <PresentationFormat>Widescreen</PresentationFormat>
  <Paragraphs>46</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Segoe UI Light</vt:lpstr>
      <vt:lpstr>Tw Cen MT</vt:lpstr>
      <vt:lpstr>Financial design</vt:lpstr>
      <vt:lpstr>Unsupervised Methods</vt:lpstr>
      <vt:lpstr>Group members</vt:lpstr>
      <vt:lpstr>Table of contents</vt:lpstr>
      <vt:lpstr>Definition</vt:lpstr>
      <vt:lpstr>Clustering</vt:lpstr>
      <vt:lpstr>Anomaly Detection</vt:lpstr>
      <vt:lpstr>Dimensionality Reduction</vt:lpstr>
      <vt:lpstr>Applications</vt:lpstr>
      <vt:lpstr>Advantages</vt:lpstr>
      <vt:lpstr>Challenges</vt:lpstr>
      <vt:lpstr>Evaluation</vt:lpstr>
      <vt:lpstr>Future Trends</vt:lpstr>
      <vt:lpstr>Use Cases</vt:lpstr>
      <vt:lpstr>Limitations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Methods</dc:title>
  <dc:creator>Microsoft Office User</dc:creator>
  <cp:lastModifiedBy>Microsoft Office User</cp:lastModifiedBy>
  <cp:revision>5</cp:revision>
  <dcterms:created xsi:type="dcterms:W3CDTF">2023-10-27T11:55:49Z</dcterms:created>
  <dcterms:modified xsi:type="dcterms:W3CDTF">2023-10-27T13:04:54Z</dcterms:modified>
</cp:coreProperties>
</file>