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299700" cx="18300700"/>
  <p:notesSz cx="18300700" cy="102997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Tahom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Tahoma-bold.fntdata"/><Relationship Id="rId6" Type="http://schemas.openxmlformats.org/officeDocument/2006/relationships/slide" Target="slides/slide1.xml"/><Relationship Id="rId18" Type="http://schemas.openxmlformats.org/officeDocument/2006/relationships/font" Target="fonts/Tahom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6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8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7893930" y="1240454"/>
            <a:ext cx="2512839" cy="802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7893930" y="1240454"/>
            <a:ext cx="2512839" cy="802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4126755" y="3373381"/>
            <a:ext cx="10047189" cy="4751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893930" y="1240454"/>
            <a:ext cx="2512839" cy="802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93930" y="1240454"/>
            <a:ext cx="2512839" cy="802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26755" y="3373381"/>
            <a:ext cx="10047189" cy="4751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7999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type="title"/>
          </p:nvPr>
        </p:nvSpPr>
        <p:spPr>
          <a:xfrm>
            <a:off x="1837791" y="1660668"/>
            <a:ext cx="148938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4251960" lvl="0" marL="4264025" marR="5080" rtl="0" algn="l">
              <a:lnSpc>
                <a:spcPct val="100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50">
                <a:latin typeface="Playfair Display"/>
                <a:ea typeface="Playfair Display"/>
                <a:cs typeface="Playfair Display"/>
                <a:sym typeface="Playfair Display"/>
              </a:rPr>
              <a:t>Sinhagad Fort: Uncovering the History and Legends  Surrounding its Walls</a:t>
            </a:r>
            <a:endParaRPr sz="485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7999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type="title"/>
          </p:nvPr>
        </p:nvSpPr>
        <p:spPr>
          <a:xfrm>
            <a:off x="410127" y="205030"/>
            <a:ext cx="53142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50">
                <a:latin typeface="Playfair Display"/>
                <a:ea typeface="Playfair Display"/>
                <a:cs typeface="Playfair Display"/>
                <a:sym typeface="Playfair Display"/>
              </a:rPr>
              <a:t>Introduction</a:t>
            </a:r>
            <a:endParaRPr sz="705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1" name="Google Shape;51;p8"/>
          <p:cNvSpPr txBox="1"/>
          <p:nvPr/>
        </p:nvSpPr>
        <p:spPr>
          <a:xfrm>
            <a:off x="410136" y="1684481"/>
            <a:ext cx="9186600" cy="37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12700" marR="5080" rtl="0" algn="l">
              <a:lnSpc>
                <a:spcPct val="10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50" u="none" cap="none" strike="noStrike">
                <a:latin typeface="Playfair Display"/>
                <a:ea typeface="Playfair Display"/>
                <a:cs typeface="Playfair Display"/>
                <a:sym typeface="Playfair Display"/>
              </a:rPr>
              <a:t>Sinhagad Fort</a:t>
            </a:r>
            <a:r>
              <a:rPr i="0" lang="en-US" sz="4050" u="none" cap="none" strike="noStrike">
                <a:latin typeface="Playfair Display"/>
                <a:ea typeface="Playfair Display"/>
                <a:cs typeface="Playfair Display"/>
                <a:sym typeface="Playfair Display"/>
              </a:rPr>
              <a:t> is a historical fortress  located on an isolated hill in the  Western Ghats. It has been witness  to several important battles and is  known for its strategic location and  natural beauty.</a:t>
            </a:r>
            <a:endParaRPr i="0" sz="4050" u="none" cap="none" strike="noStrike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7999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9"/>
          <p:cNvSpPr txBox="1"/>
          <p:nvPr>
            <p:ph type="title"/>
          </p:nvPr>
        </p:nvSpPr>
        <p:spPr>
          <a:xfrm>
            <a:off x="7893930" y="1240454"/>
            <a:ext cx="2512839" cy="802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4828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History</a:t>
            </a:r>
            <a:endParaRPr/>
          </a:p>
        </p:txBody>
      </p:sp>
      <p:sp>
        <p:nvSpPr>
          <p:cNvPr id="58" name="Google Shape;58;p9"/>
          <p:cNvSpPr txBox="1"/>
          <p:nvPr/>
        </p:nvSpPr>
        <p:spPr>
          <a:xfrm>
            <a:off x="2957200" y="2369495"/>
            <a:ext cx="12886055" cy="3768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5080" rtl="0" algn="ctr">
              <a:lnSpc>
                <a:spcPct val="116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latin typeface="Verdana"/>
                <a:ea typeface="Verdana"/>
                <a:cs typeface="Verdana"/>
                <a:sym typeface="Verdana"/>
              </a:rPr>
              <a:t>The fort was originally called Kondhana and was  built by the Bahmani Sultanate to keep a watch  on the surrounding areas. It was later captured  by Shivaji Maharaj in 1670 and played a  signiﬁcant role in the Maratha Empire's history.</a:t>
            </a:r>
            <a:endParaRPr b="0" i="0" sz="4200" u="none" cap="none" strike="noStrike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7999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0"/>
          <p:cNvSpPr txBox="1"/>
          <p:nvPr>
            <p:ph type="title"/>
          </p:nvPr>
        </p:nvSpPr>
        <p:spPr>
          <a:xfrm>
            <a:off x="7096901" y="378800"/>
            <a:ext cx="49227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rgbClr val="FFFFFF"/>
                </a:solidFill>
              </a:rPr>
              <a:t>Architecture</a:t>
            </a:r>
            <a:endParaRPr sz="4700"/>
          </a:p>
        </p:txBody>
      </p:sp>
      <p:pic>
        <p:nvPicPr>
          <p:cNvPr id="65" name="Google Shape;6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9719" y="1527047"/>
            <a:ext cx="14758415" cy="2660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7999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1"/>
          <p:cNvSpPr txBox="1"/>
          <p:nvPr>
            <p:ph type="title"/>
          </p:nvPr>
        </p:nvSpPr>
        <p:spPr>
          <a:xfrm>
            <a:off x="615263" y="1496526"/>
            <a:ext cx="330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50">
                <a:latin typeface="Cambria"/>
                <a:ea typeface="Cambria"/>
                <a:cs typeface="Cambria"/>
                <a:sym typeface="Cambria"/>
              </a:rPr>
              <a:t>Legends</a:t>
            </a:r>
            <a:endParaRPr sz="675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2" name="Google Shape;72;p11"/>
          <p:cNvSpPr txBox="1"/>
          <p:nvPr/>
        </p:nvSpPr>
        <p:spPr>
          <a:xfrm>
            <a:off x="614816" y="3139941"/>
            <a:ext cx="8741410" cy="30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75">
            <a:spAutoFit/>
          </a:bodyPr>
          <a:lstStyle/>
          <a:p>
            <a:pPr indent="0" lvl="0" marL="12700" marR="5080" rtl="0" algn="l">
              <a:lnSpc>
                <a:spcPct val="101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50" u="none" cap="none" strike="noStrike">
                <a:latin typeface="Verdana"/>
                <a:ea typeface="Verdana"/>
                <a:cs typeface="Verdana"/>
                <a:sym typeface="Verdana"/>
              </a:rPr>
              <a:t>The fort is surrounded by several  interesting legends. One of them is  the story of Tanaji Malusare, who  sacriﬁced his life to capture the fort  for Shivaji Maharaj.</a:t>
            </a:r>
            <a:endParaRPr b="0" i="0" sz="3850" u="none" cap="none" strike="noStrike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" name="Google Shape;78;p12"/>
          <p:cNvSpPr txBox="1"/>
          <p:nvPr>
            <p:ph type="title"/>
          </p:nvPr>
        </p:nvSpPr>
        <p:spPr>
          <a:xfrm>
            <a:off x="4125850" y="1509243"/>
            <a:ext cx="3847465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Tourism</a:t>
            </a:r>
            <a:endParaRPr sz="7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9" name="Google Shape;79;p12"/>
          <p:cNvSpPr txBox="1"/>
          <p:nvPr/>
        </p:nvSpPr>
        <p:spPr>
          <a:xfrm>
            <a:off x="4126755" y="3373381"/>
            <a:ext cx="9776460" cy="4751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0" lvl="0" marL="12700" marR="995044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The fort is a popular tourist  destination and attracts visitors</a:t>
            </a:r>
            <a:endParaRPr sz="4350"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from all over the world. Visitors can  enjoy trekking, hiking, and  camping in the surrounding hills.</a:t>
            </a:r>
            <a:endParaRPr sz="4350"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188595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The fort also has several food stalls  that serve local delicacies.</a:t>
            </a:r>
            <a:endParaRPr sz="435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6195516" y="9055843"/>
            <a:ext cx="5897245" cy="1228725"/>
          </a:xfrm>
          <a:custGeom>
            <a:rect b="b" l="l" r="r" t="t"/>
            <a:pathLst>
              <a:path extrusionOk="0" h="1228725" w="589724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" name="Google Shape;85;p13"/>
          <p:cNvSpPr/>
          <p:nvPr/>
        </p:nvSpPr>
        <p:spPr>
          <a:xfrm>
            <a:off x="11815725" y="0"/>
            <a:ext cx="6472555" cy="10287000"/>
          </a:xfrm>
          <a:custGeom>
            <a:rect b="b" l="l" r="r" t="t"/>
            <a:pathLst>
              <a:path extrusionOk="0" h="10287000" w="6472555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55" y="1225372"/>
                </a:lnTo>
                <a:lnTo>
                  <a:pt x="5246255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" name="Google Shape;86;p13"/>
          <p:cNvSpPr/>
          <p:nvPr/>
        </p:nvSpPr>
        <p:spPr>
          <a:xfrm>
            <a:off x="0" y="0"/>
            <a:ext cx="12092940" cy="10287000"/>
          </a:xfrm>
          <a:custGeom>
            <a:rect b="b" l="l" r="r" t="t"/>
            <a:pathLst>
              <a:path extrusionOk="0" h="10287000" w="1209294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04" y="1225372"/>
                </a:lnTo>
                <a:lnTo>
                  <a:pt x="6195504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5850476" y="2681397"/>
            <a:ext cx="6577965" cy="1488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/>
              <a:t>Conclusion</a:t>
            </a:r>
            <a:endParaRPr sz="9600"/>
          </a:p>
        </p:txBody>
      </p:sp>
      <p:sp>
        <p:nvSpPr>
          <p:cNvPr id="88" name="Google Shape;88;p13"/>
          <p:cNvSpPr txBox="1"/>
          <p:nvPr/>
        </p:nvSpPr>
        <p:spPr>
          <a:xfrm>
            <a:off x="4355496" y="4943010"/>
            <a:ext cx="9567545" cy="1873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5080" rtl="0" algn="ctr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ahoma"/>
                <a:ea typeface="Tahoma"/>
                <a:cs typeface="Tahoma"/>
                <a:sym typeface="Tahoma"/>
              </a:rPr>
              <a:t>Sinhagad Fort is a testament to India's rich history  and culture. Its architecture, legends, and natural  beauty make it a must-visit destination for history  buffs and nature lovers alike.</a:t>
            </a:r>
            <a:endParaRPr sz="30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1505146" y="2864230"/>
            <a:ext cx="6400165" cy="20085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Thanks!</a:t>
            </a:r>
            <a:endParaRPr sz="13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505152" y="5170525"/>
            <a:ext cx="5928300" cy="23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403225" lvl="0" marL="457200" marR="5080" rtl="0" algn="l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0"/>
              <a:buFont typeface="Verdana"/>
              <a:buAutoNum type="arabicPeriod"/>
            </a:pPr>
            <a:r>
              <a:rPr lang="en-US" sz="27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PC 23 Devanshu Surana </a:t>
            </a:r>
            <a:endParaRPr sz="275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3225" lvl="0" marL="457200" marR="5080" rtl="0" algn="l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0"/>
              <a:buFont typeface="Verdana"/>
              <a:buAutoNum type="arabicPeriod"/>
            </a:pPr>
            <a:r>
              <a:rPr lang="en-US" sz="27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PC 26 Pranav Pisal</a:t>
            </a:r>
            <a:endParaRPr sz="27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3225" lvl="0" marL="457200" marR="209550" rtl="0" algn="l">
              <a:lnSpc>
                <a:spcPct val="12287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0"/>
              <a:buFont typeface="Verdana"/>
              <a:buAutoNum type="arabicPeriod"/>
            </a:pPr>
            <a:r>
              <a:rPr lang="en-US" sz="27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PC 30 Abhilash Kashid </a:t>
            </a:r>
            <a:endParaRPr sz="275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3225" lvl="0" marL="457200" marR="209550" rtl="0" algn="l">
              <a:lnSpc>
                <a:spcPct val="12287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0"/>
              <a:buFont typeface="Verdana"/>
              <a:buAutoNum type="arabicPeriod"/>
            </a:pPr>
            <a:r>
              <a:rPr lang="en-US" sz="27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PC 32 Prachiti Kulkarni</a:t>
            </a:r>
            <a:endParaRPr sz="27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209550" rtl="0" algn="l">
              <a:lnSpc>
                <a:spcPct val="122872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275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