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914" y="8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6D11DD-4BF6-4C7C-8EC1-F4A8C3B27CFA}" type="datetimeFigureOut">
              <a:rPr lang="en-US" smtClean="0"/>
              <a:t>5/3/2022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AB06A3-EE16-431F-94EA-9BA7F1FA5032}" type="slidenum">
              <a:rPr lang="en-US" smtClean="0"/>
              <a:t>‹#›</a:t>
            </a:fld>
            <a:endParaRPr lang="en-US"/>
          </a:p>
        </p:txBody>
      </p:sp>
    </p:spTree>
    <p:extLst>
      <p:ext uri="{BB962C8B-B14F-4D97-AF65-F5344CB8AC3E}">
        <p14:creationId xmlns:p14="http://schemas.microsoft.com/office/powerpoint/2010/main" val="4249677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AB06A3-EE16-431F-94EA-9BA7F1FA5032}" type="slidenum">
              <a:rPr lang="en-US" smtClean="0"/>
              <a:t>1</a:t>
            </a:fld>
            <a:endParaRPr lang="en-US"/>
          </a:p>
        </p:txBody>
      </p:sp>
    </p:spTree>
    <p:extLst>
      <p:ext uri="{BB962C8B-B14F-4D97-AF65-F5344CB8AC3E}">
        <p14:creationId xmlns:p14="http://schemas.microsoft.com/office/powerpoint/2010/main" val="16583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7F00CDA1-6DBA-41AC-A297-FD64DC6589BC}" type="datetimeFigureOut">
              <a:rPr lang="en-US" smtClean="0"/>
              <a:t>5/3/2022</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251CDA9-6AB2-40F3-AF52-2B0A37FC822E}" type="slidenum">
              <a:rPr lang="en-US" smtClean="0"/>
              <a:t>‹#›</a:t>
            </a:fld>
            <a:endParaRPr lang="en-US"/>
          </a:p>
        </p:txBody>
      </p:sp>
    </p:spTree>
    <p:extLst>
      <p:ext uri="{BB962C8B-B14F-4D97-AF65-F5344CB8AC3E}">
        <p14:creationId xmlns:p14="http://schemas.microsoft.com/office/powerpoint/2010/main" val="280873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00CDA1-6DBA-41AC-A297-FD64DC6589BC}" type="datetimeFigureOut">
              <a:rPr lang="en-US" smtClean="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51CDA9-6AB2-40F3-AF52-2B0A37FC822E}" type="slidenum">
              <a:rPr lang="en-US" smtClean="0"/>
              <a:t>‹#›</a:t>
            </a:fld>
            <a:endParaRPr lang="en-US"/>
          </a:p>
        </p:txBody>
      </p:sp>
    </p:spTree>
    <p:extLst>
      <p:ext uri="{BB962C8B-B14F-4D97-AF65-F5344CB8AC3E}">
        <p14:creationId xmlns:p14="http://schemas.microsoft.com/office/powerpoint/2010/main" val="632144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00CDA1-6DBA-41AC-A297-FD64DC6589BC}" type="datetimeFigureOut">
              <a:rPr lang="en-US" smtClean="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51CDA9-6AB2-40F3-AF52-2B0A37FC822E}" type="slidenum">
              <a:rPr lang="en-US" smtClean="0"/>
              <a:t>‹#›</a:t>
            </a:fld>
            <a:endParaRPr lang="en-US"/>
          </a:p>
        </p:txBody>
      </p:sp>
    </p:spTree>
    <p:extLst>
      <p:ext uri="{BB962C8B-B14F-4D97-AF65-F5344CB8AC3E}">
        <p14:creationId xmlns:p14="http://schemas.microsoft.com/office/powerpoint/2010/main" val="423497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F00CDA1-6DBA-41AC-A297-FD64DC6589BC}" type="datetimeFigureOut">
              <a:rPr lang="en-US" smtClean="0"/>
              <a:t>5/3/2022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51CDA9-6AB2-40F3-AF52-2B0A37FC822E}" type="slidenum">
              <a:rPr lang="en-US" smtClean="0"/>
              <a:t>‹#›</a:t>
            </a:fld>
            <a:endParaRPr lang="en-US"/>
          </a:p>
        </p:txBody>
      </p:sp>
    </p:spTree>
    <p:extLst>
      <p:ext uri="{BB962C8B-B14F-4D97-AF65-F5344CB8AC3E}">
        <p14:creationId xmlns:p14="http://schemas.microsoft.com/office/powerpoint/2010/main" val="3338149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7F00CDA1-6DBA-41AC-A297-FD64DC6589BC}" type="datetimeFigureOut">
              <a:rPr lang="en-US" smtClean="0"/>
              <a:t>5/3/2022</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4251CDA9-6AB2-40F3-AF52-2B0A37FC822E}" type="slidenum">
              <a:rPr lang="en-US" smtClean="0"/>
              <a:t>‹#›</a:t>
            </a:fld>
            <a:endParaRPr lang="en-US"/>
          </a:p>
        </p:txBody>
      </p:sp>
    </p:spTree>
    <p:extLst>
      <p:ext uri="{BB962C8B-B14F-4D97-AF65-F5344CB8AC3E}">
        <p14:creationId xmlns:p14="http://schemas.microsoft.com/office/powerpoint/2010/main" val="1112150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F00CDA1-6DBA-41AC-A297-FD64DC6589BC}" type="datetimeFigureOut">
              <a:rPr lang="en-US" smtClean="0"/>
              <a:t>5/3/2022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51CDA9-6AB2-40F3-AF52-2B0A37FC822E}" type="slidenum">
              <a:rPr lang="en-US" smtClean="0"/>
              <a:t>‹#›</a:t>
            </a:fld>
            <a:endParaRPr lang="en-US"/>
          </a:p>
        </p:txBody>
      </p:sp>
    </p:spTree>
    <p:extLst>
      <p:ext uri="{BB962C8B-B14F-4D97-AF65-F5344CB8AC3E}">
        <p14:creationId xmlns:p14="http://schemas.microsoft.com/office/powerpoint/2010/main" val="2229502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F00CDA1-6DBA-41AC-A297-FD64DC6589BC}" type="datetimeFigureOut">
              <a:rPr lang="en-US" smtClean="0"/>
              <a:t>5/3/2022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51CDA9-6AB2-40F3-AF52-2B0A37FC822E}" type="slidenum">
              <a:rPr lang="en-US" smtClean="0"/>
              <a:t>‹#›</a:t>
            </a:fld>
            <a:endParaRPr lang="en-US"/>
          </a:p>
        </p:txBody>
      </p:sp>
    </p:spTree>
    <p:extLst>
      <p:ext uri="{BB962C8B-B14F-4D97-AF65-F5344CB8AC3E}">
        <p14:creationId xmlns:p14="http://schemas.microsoft.com/office/powerpoint/2010/main" val="2977771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F00CDA1-6DBA-41AC-A297-FD64DC6589BC}" type="datetimeFigureOut">
              <a:rPr lang="en-US" smtClean="0"/>
              <a:t>5/3/2022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51CDA9-6AB2-40F3-AF52-2B0A37FC822E}" type="slidenum">
              <a:rPr lang="en-US" smtClean="0"/>
              <a:t>‹#›</a:t>
            </a:fld>
            <a:endParaRPr lang="en-US"/>
          </a:p>
        </p:txBody>
      </p:sp>
    </p:spTree>
    <p:extLst>
      <p:ext uri="{BB962C8B-B14F-4D97-AF65-F5344CB8AC3E}">
        <p14:creationId xmlns:p14="http://schemas.microsoft.com/office/powerpoint/2010/main" val="1381203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00CDA1-6DBA-41AC-A297-FD64DC6589BC}" type="datetimeFigureOut">
              <a:rPr lang="en-US" smtClean="0"/>
              <a:t>5/3/2022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51CDA9-6AB2-40F3-AF52-2B0A37FC822E}" type="slidenum">
              <a:rPr lang="en-US" smtClean="0"/>
              <a:t>‹#›</a:t>
            </a:fld>
            <a:endParaRPr lang="en-US"/>
          </a:p>
        </p:txBody>
      </p:sp>
    </p:spTree>
    <p:extLst>
      <p:ext uri="{BB962C8B-B14F-4D97-AF65-F5344CB8AC3E}">
        <p14:creationId xmlns:p14="http://schemas.microsoft.com/office/powerpoint/2010/main" val="2170343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7F00CDA1-6DBA-41AC-A297-FD64DC6589BC}" type="datetimeFigureOut">
              <a:rPr lang="en-US" smtClean="0"/>
              <a:t>5/3/2022</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251CDA9-6AB2-40F3-AF52-2B0A37FC822E}"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49442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7F00CDA1-6DBA-41AC-A297-FD64DC6589BC}" type="datetimeFigureOut">
              <a:rPr lang="en-US" smtClean="0"/>
              <a:t>5/3/2022</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251CDA9-6AB2-40F3-AF52-2B0A37FC822E}"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98704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7F00CDA1-6DBA-41AC-A297-FD64DC6589BC}" type="datetimeFigureOut">
              <a:rPr lang="en-US" smtClean="0"/>
              <a:t>5/3/2022</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251CDA9-6AB2-40F3-AF52-2B0A37FC822E}" type="slidenum">
              <a:rPr lang="en-US" smtClean="0"/>
              <a:t>‹#›</a:t>
            </a:fld>
            <a:endParaRPr lang="en-US"/>
          </a:p>
        </p:txBody>
      </p:sp>
    </p:spTree>
    <p:extLst>
      <p:ext uri="{BB962C8B-B14F-4D97-AF65-F5344CB8AC3E}">
        <p14:creationId xmlns:p14="http://schemas.microsoft.com/office/powerpoint/2010/main" val="251121905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11854" y="6235907"/>
            <a:ext cx="2543566" cy="371787"/>
          </a:xfrm>
          <a:prstGeom prst="rect">
            <a:avLst/>
          </a:prstGeom>
        </p:spPr>
      </p:pic>
      <p:sp>
        <p:nvSpPr>
          <p:cNvPr id="7" name="Rectangle 6"/>
          <p:cNvSpPr/>
          <p:nvPr/>
        </p:nvSpPr>
        <p:spPr>
          <a:xfrm>
            <a:off x="2613088" y="516235"/>
            <a:ext cx="6915034" cy="1631216"/>
          </a:xfrm>
          <a:prstGeom prst="rect">
            <a:avLst/>
          </a:prstGeom>
          <a:noFill/>
        </p:spPr>
        <p:txBody>
          <a:bodyPr wrap="none" lIns="91440" tIns="45720" rIns="91440" bIns="45720">
            <a:spAutoFit/>
          </a:bodyPr>
          <a:lstStyle/>
          <a:p>
            <a:pPr algn="ctr"/>
            <a:r>
              <a:rPr lang="en-US" sz="2000" b="1" dirty="0">
                <a:latin typeface="Times New Roman" panose="02020603050405020304" pitchFamily="18" charset="0"/>
                <a:cs typeface="Times New Roman" panose="02020603050405020304" pitchFamily="18" charset="0"/>
              </a:rPr>
              <a:t>IPS Academy , Indore</a:t>
            </a:r>
          </a:p>
          <a:p>
            <a:pPr algn="ctr"/>
            <a:r>
              <a:rPr lang="en-US" sz="2000" b="1" dirty="0">
                <a:latin typeface="Times New Roman" panose="02020603050405020304" pitchFamily="18" charset="0"/>
                <a:cs typeface="Times New Roman" panose="02020603050405020304" pitchFamily="18" charset="0"/>
              </a:rPr>
              <a:t>Institute of Engineering and Science</a:t>
            </a:r>
          </a:p>
          <a:p>
            <a:pPr algn="ctr"/>
            <a:r>
              <a:rPr lang="en-US" sz="2000" b="1" dirty="0">
                <a:latin typeface="Times New Roman" panose="02020603050405020304" pitchFamily="18" charset="0"/>
                <a:cs typeface="Times New Roman" panose="02020603050405020304" pitchFamily="18" charset="0"/>
              </a:rPr>
              <a:t>(A UGC Autonomous Institute , Affiliated to RGPV , Bhopal )</a:t>
            </a:r>
          </a:p>
          <a:p>
            <a:pPr algn="ctr"/>
            <a:r>
              <a:rPr lang="en-US" sz="2000" b="1" dirty="0">
                <a:latin typeface="Times New Roman" panose="02020603050405020304" pitchFamily="18" charset="0"/>
                <a:cs typeface="Times New Roman" panose="02020603050405020304" pitchFamily="18" charset="0"/>
              </a:rPr>
              <a:t>Department of Computer Science &amp; Engineering</a:t>
            </a:r>
          </a:p>
          <a:p>
            <a:pPr algn="ctr"/>
            <a:r>
              <a:rPr lang="en-US" sz="2000" b="1" dirty="0">
                <a:latin typeface="Times New Roman" panose="02020603050405020304" pitchFamily="18" charset="0"/>
                <a:cs typeface="Times New Roman" panose="02020603050405020304" pitchFamily="18" charset="0"/>
              </a:rPr>
              <a:t>2021-22</a:t>
            </a:r>
            <a:endParaRPr lang="en-US" sz="2000" b="1" dirty="0">
              <a:latin typeface="Times New Roman" panose="02020603050405020304" pitchFamily="18" charset="0"/>
              <a:cs typeface="Times New Roman" panose="02020603050405020304" pitchFamily="18" charset="0"/>
            </a:endParaRPr>
          </a:p>
        </p:txBody>
      </p:sp>
      <p:pic>
        <p:nvPicPr>
          <p:cNvPr id="9" name="image1.jpeg">
            <a:extLst>
              <a:ext uri="{FF2B5EF4-FFF2-40B4-BE49-F238E27FC236}">
                <a16:creationId xmlns:a16="http://schemas.microsoft.com/office/drawing/2014/main" id="{13B534CD-11B7-4444-8E1B-82D42E3F09EE}"/>
              </a:ext>
            </a:extLst>
          </p:cNvPr>
          <p:cNvPicPr>
            <a:picLocks noChangeAspect="1"/>
          </p:cNvPicPr>
          <p:nvPr/>
        </p:nvPicPr>
        <p:blipFill>
          <a:blip r:embed="rId4" cstate="print"/>
          <a:stretch>
            <a:fillRect/>
          </a:stretch>
        </p:blipFill>
        <p:spPr>
          <a:xfrm>
            <a:off x="5727698" y="2379434"/>
            <a:ext cx="1066801" cy="1319649"/>
          </a:xfrm>
          <a:prstGeom prst="rect">
            <a:avLst/>
          </a:prstGeom>
        </p:spPr>
      </p:pic>
      <p:sp>
        <p:nvSpPr>
          <p:cNvPr id="10" name="Rectangle 9"/>
          <p:cNvSpPr/>
          <p:nvPr/>
        </p:nvSpPr>
        <p:spPr>
          <a:xfrm>
            <a:off x="3926165" y="3931067"/>
            <a:ext cx="4669868" cy="523220"/>
          </a:xfrm>
          <a:prstGeom prst="rect">
            <a:avLst/>
          </a:prstGeom>
        </p:spPr>
        <p:txBody>
          <a:bodyPr wrap="none">
            <a:spAutoFit/>
          </a:bodyPr>
          <a:lstStyle/>
          <a:p>
            <a:pPr algn="ctr"/>
            <a:r>
              <a:rPr lang="en-US" sz="2800" b="1" dirty="0" smtClean="0">
                <a:latin typeface="Times New Roman" panose="02020603050405020304" pitchFamily="18" charset="0"/>
                <a:cs typeface="Times New Roman" panose="02020603050405020304" pitchFamily="18" charset="0"/>
              </a:rPr>
              <a:t>“Personal Finance Manager”</a:t>
            </a:r>
            <a:endParaRPr lang="en-US" sz="2800" b="1" dirty="0">
              <a:latin typeface="Times New Roman" panose="02020603050405020304" pitchFamily="18" charset="0"/>
              <a:cs typeface="Times New Roman" panose="02020603050405020304" pitchFamily="18" charset="0"/>
            </a:endParaRPr>
          </a:p>
        </p:txBody>
      </p:sp>
      <p:sp>
        <p:nvSpPr>
          <p:cNvPr id="11" name="Rectangle 10"/>
          <p:cNvSpPr/>
          <p:nvPr/>
        </p:nvSpPr>
        <p:spPr>
          <a:xfrm>
            <a:off x="381000" y="4597738"/>
            <a:ext cx="11574420" cy="1477328"/>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Presented By-                                                                                                                			          Guided By-</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Devanshu Das (0808CS191060)                                                                          				  	  Ms. </a:t>
            </a:r>
            <a:r>
              <a:rPr lang="en-US" dirty="0" err="1" smtClean="0">
                <a:latin typeface="Times New Roman" panose="02020603050405020304" pitchFamily="18" charset="0"/>
                <a:cs typeface="Times New Roman" panose="02020603050405020304" pitchFamily="18" charset="0"/>
              </a:rPr>
              <a:t>Namarata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Atre</a:t>
            </a:r>
            <a:endParaRPr lang="en-US" dirty="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Priyanshi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Pundir</a:t>
            </a:r>
            <a:r>
              <a:rPr lang="en-US" dirty="0" smtClean="0">
                <a:latin typeface="Times New Roman" panose="02020603050405020304" pitchFamily="18" charset="0"/>
                <a:cs typeface="Times New Roman" panose="02020603050405020304" pitchFamily="18" charset="0"/>
              </a:rPr>
              <a:t> (0808CS191148)</a:t>
            </a:r>
            <a:endParaRPr lang="en-US" dirty="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Sanskar</a:t>
            </a:r>
            <a:r>
              <a:rPr lang="en-US" dirty="0" smtClean="0">
                <a:latin typeface="Times New Roman" panose="02020603050405020304" pitchFamily="18" charset="0"/>
                <a:cs typeface="Times New Roman" panose="02020603050405020304" pitchFamily="18" charset="0"/>
              </a:rPr>
              <a:t> Babel (0808CS191168)</a:t>
            </a:r>
            <a:endParaRPr lang="en-US" dirty="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Skand</a:t>
            </a:r>
            <a:r>
              <a:rPr lang="en-US" dirty="0" smtClean="0">
                <a:latin typeface="Times New Roman" panose="02020603050405020304" pitchFamily="18" charset="0"/>
                <a:cs typeface="Times New Roman" panose="02020603050405020304" pitchFamily="18" charset="0"/>
              </a:rPr>
              <a:t> Sharma (0808CS191178)</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4284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1854" y="6235907"/>
            <a:ext cx="2543566" cy="371787"/>
          </a:xfrm>
          <a:prstGeom prst="rect">
            <a:avLst/>
          </a:prstGeom>
        </p:spPr>
      </p:pic>
      <p:pic>
        <p:nvPicPr>
          <p:cNvPr id="3" name="Picture 2"/>
          <p:cNvPicPr>
            <a:picLocks noChangeAspect="1"/>
          </p:cNvPicPr>
          <p:nvPr/>
        </p:nvPicPr>
        <p:blipFill>
          <a:blip r:embed="rId3"/>
          <a:stretch>
            <a:fillRect/>
          </a:stretch>
        </p:blipFill>
        <p:spPr>
          <a:xfrm>
            <a:off x="381000" y="419101"/>
            <a:ext cx="11391900" cy="5821712"/>
          </a:xfrm>
          <a:prstGeom prst="rect">
            <a:avLst/>
          </a:prstGeom>
        </p:spPr>
      </p:pic>
    </p:spTree>
    <p:extLst>
      <p:ext uri="{BB962C8B-B14F-4D97-AF65-F5344CB8AC3E}">
        <p14:creationId xmlns:p14="http://schemas.microsoft.com/office/powerpoint/2010/main" val="3032526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1854" y="6235907"/>
            <a:ext cx="2543566" cy="371787"/>
          </a:xfrm>
          <a:prstGeom prst="rect">
            <a:avLst/>
          </a:prstGeom>
        </p:spPr>
      </p:pic>
      <p:pic>
        <p:nvPicPr>
          <p:cNvPr id="3" name="Picture 2"/>
          <p:cNvPicPr>
            <a:picLocks noChangeAspect="1"/>
          </p:cNvPicPr>
          <p:nvPr/>
        </p:nvPicPr>
        <p:blipFill>
          <a:blip r:embed="rId3"/>
          <a:stretch>
            <a:fillRect/>
          </a:stretch>
        </p:blipFill>
        <p:spPr>
          <a:xfrm>
            <a:off x="371268" y="571500"/>
            <a:ext cx="11400312" cy="5486400"/>
          </a:xfrm>
          <a:prstGeom prst="rect">
            <a:avLst/>
          </a:prstGeom>
        </p:spPr>
      </p:pic>
    </p:spTree>
    <p:extLst>
      <p:ext uri="{BB962C8B-B14F-4D97-AF65-F5344CB8AC3E}">
        <p14:creationId xmlns:p14="http://schemas.microsoft.com/office/powerpoint/2010/main" val="3226791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1854" y="6235907"/>
            <a:ext cx="2543566" cy="371787"/>
          </a:xfrm>
          <a:prstGeom prst="rect">
            <a:avLst/>
          </a:prstGeom>
        </p:spPr>
      </p:pic>
      <p:pic>
        <p:nvPicPr>
          <p:cNvPr id="3" name="Picture 2"/>
          <p:cNvPicPr>
            <a:picLocks noChangeAspect="1"/>
          </p:cNvPicPr>
          <p:nvPr/>
        </p:nvPicPr>
        <p:blipFill>
          <a:blip r:embed="rId3"/>
          <a:stretch>
            <a:fillRect/>
          </a:stretch>
        </p:blipFill>
        <p:spPr>
          <a:xfrm>
            <a:off x="368300" y="482600"/>
            <a:ext cx="11485520" cy="5572694"/>
          </a:xfrm>
          <a:prstGeom prst="rect">
            <a:avLst/>
          </a:prstGeom>
        </p:spPr>
      </p:pic>
    </p:spTree>
    <p:extLst>
      <p:ext uri="{BB962C8B-B14F-4D97-AF65-F5344CB8AC3E}">
        <p14:creationId xmlns:p14="http://schemas.microsoft.com/office/powerpoint/2010/main" val="2056999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1854" y="6235907"/>
            <a:ext cx="2543566" cy="371787"/>
          </a:xfrm>
          <a:prstGeom prst="rect">
            <a:avLst/>
          </a:prstGeom>
        </p:spPr>
      </p:pic>
      <p:sp>
        <p:nvSpPr>
          <p:cNvPr id="3" name="Rectangle 2"/>
          <p:cNvSpPr/>
          <p:nvPr/>
        </p:nvSpPr>
        <p:spPr>
          <a:xfrm>
            <a:off x="622300" y="104800"/>
            <a:ext cx="11099800" cy="4683333"/>
          </a:xfrm>
          <a:prstGeom prst="rect">
            <a:avLst/>
          </a:prstGeom>
        </p:spPr>
        <p:txBody>
          <a:bodyPr wrap="square">
            <a:spAutoFit/>
          </a:bodyPr>
          <a:lstStyle/>
          <a:p>
            <a:pPr algn="ctr">
              <a:lnSpc>
                <a:spcPct val="150000"/>
              </a:lnSpc>
              <a:spcAft>
                <a:spcPts val="1000"/>
              </a:spcAft>
            </a:pPr>
            <a:r>
              <a:rPr lang="en-US" sz="2800" b="1" dirty="0">
                <a:latin typeface="Times New Roman" panose="02020603050405020304" pitchFamily="18" charset="0"/>
                <a:ea typeface="Times New Roman" panose="02020603050405020304" pitchFamily="18" charset="0"/>
              </a:rPr>
              <a:t>Reference</a:t>
            </a:r>
            <a:endParaRPr lang="en-US" sz="2800" dirty="0">
              <a:latin typeface="Calibri" panose="020F0502020204030204" pitchFamily="34" charset="0"/>
              <a:ea typeface="Times New Roman" panose="02020603050405020304" pitchFamily="18" charset="0"/>
            </a:endParaRPr>
          </a:p>
          <a:p>
            <a:pPr algn="ctr">
              <a:lnSpc>
                <a:spcPct val="150000"/>
              </a:lnSpc>
              <a:spcAft>
                <a:spcPts val="1000"/>
              </a:spcAft>
            </a:pPr>
            <a:r>
              <a:rPr lang="en-US" sz="2400" b="1" dirty="0">
                <a:latin typeface="Times New Roman" panose="02020603050405020304" pitchFamily="18" charset="0"/>
                <a:ea typeface="Times New Roman" panose="02020603050405020304" pitchFamily="18" charset="0"/>
              </a:rPr>
              <a:t> </a:t>
            </a:r>
            <a:endParaRPr lang="en-US" sz="1600" dirty="0">
              <a:latin typeface="Calibri" panose="020F0502020204030204" pitchFamily="34" charset="0"/>
              <a:ea typeface="Times New Roman" panose="02020603050405020304" pitchFamily="18" charset="0"/>
            </a:endParaRPr>
          </a:p>
          <a:p>
            <a:pPr>
              <a:lnSpc>
                <a:spcPct val="150000"/>
              </a:lnSpc>
              <a:spcAft>
                <a:spcPts val="1000"/>
              </a:spcAft>
            </a:pPr>
            <a:r>
              <a:rPr lang="en-US" dirty="0">
                <a:latin typeface="Times New Roman" panose="02020603050405020304" pitchFamily="18" charset="0"/>
                <a:ea typeface="Times New Roman" panose="02020603050405020304" pitchFamily="18" charset="0"/>
              </a:rPr>
              <a:t>[1] https://www.w3schools.com/html/default.asp</a:t>
            </a:r>
            <a:endParaRPr lang="en-US" sz="1600" dirty="0">
              <a:latin typeface="Calibri" panose="020F0502020204030204" pitchFamily="34" charset="0"/>
              <a:ea typeface="Times New Roman" panose="02020603050405020304" pitchFamily="18" charset="0"/>
            </a:endParaRPr>
          </a:p>
          <a:p>
            <a:pPr>
              <a:lnSpc>
                <a:spcPct val="150000"/>
              </a:lnSpc>
              <a:spcAft>
                <a:spcPts val="1000"/>
              </a:spcAft>
            </a:pPr>
            <a:r>
              <a:rPr lang="en-US" dirty="0">
                <a:latin typeface="Times New Roman" panose="02020603050405020304" pitchFamily="18" charset="0"/>
                <a:ea typeface="Times New Roman" panose="02020603050405020304" pitchFamily="18" charset="0"/>
              </a:rPr>
              <a:t>[2] https://www.w3schools.com/css/default.asp</a:t>
            </a:r>
            <a:endParaRPr lang="en-US" sz="1600" dirty="0">
              <a:latin typeface="Calibri" panose="020F0502020204030204" pitchFamily="34" charset="0"/>
              <a:ea typeface="Times New Roman" panose="02020603050405020304" pitchFamily="18" charset="0"/>
            </a:endParaRPr>
          </a:p>
          <a:p>
            <a:pPr>
              <a:lnSpc>
                <a:spcPct val="150000"/>
              </a:lnSpc>
              <a:spcAft>
                <a:spcPts val="1000"/>
              </a:spcAft>
            </a:pPr>
            <a:r>
              <a:rPr lang="en-US" dirty="0">
                <a:latin typeface="Times New Roman" panose="02020603050405020304" pitchFamily="18" charset="0"/>
                <a:ea typeface="Times New Roman" panose="02020603050405020304" pitchFamily="18" charset="0"/>
              </a:rPr>
              <a:t>[3] https://github.com/mertJF/tailblocks</a:t>
            </a:r>
            <a:endParaRPr lang="en-US" sz="1600" dirty="0">
              <a:latin typeface="Calibri" panose="020F0502020204030204" pitchFamily="34" charset="0"/>
              <a:ea typeface="Times New Roman" panose="02020603050405020304" pitchFamily="18" charset="0"/>
            </a:endParaRPr>
          </a:p>
          <a:p>
            <a:pPr>
              <a:lnSpc>
                <a:spcPct val="150000"/>
              </a:lnSpc>
              <a:spcAft>
                <a:spcPts val="1000"/>
              </a:spcAft>
            </a:pPr>
            <a:r>
              <a:rPr lang="en-US" dirty="0">
                <a:latin typeface="Times New Roman" panose="02020603050405020304" pitchFamily="18" charset="0"/>
                <a:ea typeface="Times New Roman" panose="02020603050405020304" pitchFamily="18" charset="0"/>
              </a:rPr>
              <a:t>[4] https://www.geeksforgeeks.org/tailwind-css/?ref=lbp</a:t>
            </a:r>
            <a:endParaRPr lang="en-US" sz="1600" dirty="0">
              <a:latin typeface="Calibri" panose="020F0502020204030204" pitchFamily="34" charset="0"/>
              <a:ea typeface="Times New Roman" panose="02020603050405020304" pitchFamily="18" charset="0"/>
            </a:endParaRPr>
          </a:p>
          <a:p>
            <a:pPr>
              <a:lnSpc>
                <a:spcPct val="150000"/>
              </a:lnSpc>
              <a:spcAft>
                <a:spcPts val="1000"/>
              </a:spcAft>
            </a:pPr>
            <a:r>
              <a:rPr lang="en-US" dirty="0">
                <a:latin typeface="Times New Roman" panose="02020603050405020304" pitchFamily="18" charset="0"/>
                <a:ea typeface="Times New Roman" panose="02020603050405020304" pitchFamily="18" charset="0"/>
              </a:rPr>
              <a:t>[5] https://www.w3schools.com/mySQl/default.asp</a:t>
            </a:r>
            <a:endParaRPr lang="en-US" sz="1600" dirty="0">
              <a:latin typeface="Calibri" panose="020F0502020204030204" pitchFamily="34" charset="0"/>
              <a:ea typeface="Times New Roman" panose="02020603050405020304" pitchFamily="18" charset="0"/>
            </a:endParaRPr>
          </a:p>
          <a:p>
            <a:pPr>
              <a:lnSpc>
                <a:spcPct val="150000"/>
              </a:lnSpc>
              <a:spcAft>
                <a:spcPts val="1000"/>
              </a:spcAft>
            </a:pPr>
            <a:r>
              <a:rPr lang="en-US" dirty="0">
                <a:latin typeface="Times New Roman" panose="02020603050405020304" pitchFamily="18" charset="0"/>
                <a:ea typeface="Times New Roman" panose="02020603050405020304" pitchFamily="18" charset="0"/>
              </a:rPr>
              <a:t>[6] https://www.w3schools.com/php/default.asp</a:t>
            </a:r>
            <a:endParaRPr lang="en-US" sz="1600" dirty="0">
              <a:effectLst/>
              <a:latin typeface="Calibri" panose="020F0502020204030204" pitchFamily="34" charset="0"/>
              <a:ea typeface="Times New Roman" panose="02020603050405020304" pitchFamily="18" charset="0"/>
            </a:endParaRPr>
          </a:p>
        </p:txBody>
      </p:sp>
    </p:spTree>
    <p:extLst>
      <p:ext uri="{BB962C8B-B14F-4D97-AF65-F5344CB8AC3E}">
        <p14:creationId xmlns:p14="http://schemas.microsoft.com/office/powerpoint/2010/main" val="971131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1854" y="6235907"/>
            <a:ext cx="2543566" cy="371787"/>
          </a:xfrm>
          <a:prstGeom prst="rect">
            <a:avLst/>
          </a:prstGeom>
        </p:spPr>
      </p:pic>
      <p:sp>
        <p:nvSpPr>
          <p:cNvPr id="3" name="Rectangle 2"/>
          <p:cNvSpPr/>
          <p:nvPr/>
        </p:nvSpPr>
        <p:spPr>
          <a:xfrm>
            <a:off x="4495406" y="2781300"/>
            <a:ext cx="3467494" cy="769441"/>
          </a:xfrm>
          <a:prstGeom prst="rect">
            <a:avLst/>
          </a:prstGeom>
        </p:spPr>
        <p:txBody>
          <a:bodyPr wrap="square">
            <a:spAutoFit/>
          </a:bodyPr>
          <a:lstStyle/>
          <a:p>
            <a:pPr algn="ctr"/>
            <a:r>
              <a:rPr lang="en-US" sz="4400" b="1" dirty="0" smtClean="0">
                <a:latin typeface="Times New Roman" panose="02020603050405020304" pitchFamily="18" charset="0"/>
                <a:cs typeface="Times New Roman" panose="02020603050405020304" pitchFamily="18" charset="0"/>
              </a:rPr>
              <a:t>Thank You</a:t>
            </a: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4652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1854" y="6235907"/>
            <a:ext cx="2543566" cy="371787"/>
          </a:xfrm>
          <a:prstGeom prst="rect">
            <a:avLst/>
          </a:prstGeom>
        </p:spPr>
      </p:pic>
      <p:sp>
        <p:nvSpPr>
          <p:cNvPr id="3" name="Rectangle 2"/>
          <p:cNvSpPr/>
          <p:nvPr/>
        </p:nvSpPr>
        <p:spPr>
          <a:xfrm>
            <a:off x="1143000" y="292080"/>
            <a:ext cx="10261600" cy="4847481"/>
          </a:xfrm>
          <a:prstGeom prst="rect">
            <a:avLst/>
          </a:prstGeom>
        </p:spPr>
        <p:txBody>
          <a:bodyPr wrap="square">
            <a:spAutoFit/>
          </a:bodyPr>
          <a:lstStyle/>
          <a:p>
            <a:pPr algn="ctr"/>
            <a:r>
              <a:rPr lang="en-US" sz="2800" b="1" dirty="0">
                <a:latin typeface="Times New Roman" panose="02020603050405020304" pitchFamily="18" charset="0"/>
                <a:ea typeface="Times New Roman" panose="02020603050405020304" pitchFamily="18" charset="0"/>
              </a:rPr>
              <a:t>Content</a:t>
            </a:r>
            <a:endParaRPr lang="en-US" sz="2800" dirty="0">
              <a:latin typeface="Calibri" panose="020F0502020204030204" pitchFamily="34" charset="0"/>
              <a:ea typeface="Times New Roman" panose="02020603050405020304" pitchFamily="18" charset="0"/>
            </a:endParaRPr>
          </a:p>
          <a:p>
            <a:r>
              <a:rPr lang="en-US" sz="2000" b="1" dirty="0">
                <a:latin typeface="Times New Roman" panose="02020603050405020304" pitchFamily="18" charset="0"/>
                <a:ea typeface="Times New Roman" panose="02020603050405020304" pitchFamily="18" charset="0"/>
              </a:rPr>
              <a:t> </a:t>
            </a:r>
            <a:endParaRPr lang="en-US" sz="1400" dirty="0">
              <a:latin typeface="Calibri" panose="020F0502020204030204" pitchFamily="34" charset="0"/>
              <a:ea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cs typeface="Noto Sans Symbols"/>
              </a:rPr>
              <a:t>Introduction</a:t>
            </a:r>
            <a:endParaRPr lang="en-US" dirty="0">
              <a:latin typeface="Noto Sans Symbols"/>
              <a:ea typeface="Noto Sans Symbols"/>
              <a:cs typeface="Noto Sans Symbols"/>
            </a:endParaRPr>
          </a:p>
          <a:p>
            <a:pPr algn="just"/>
            <a:r>
              <a:rPr lang="en-US" dirty="0">
                <a:latin typeface="Times New Roman" panose="02020603050405020304" pitchFamily="18" charset="0"/>
                <a:ea typeface="Times New Roman" panose="02020603050405020304" pitchFamily="18" charset="0"/>
              </a:rPr>
              <a:t> </a:t>
            </a:r>
            <a:endParaRPr lang="en-US" dirty="0">
              <a:latin typeface="Calibri" panose="020F0502020204030204" pitchFamily="34" charset="0"/>
              <a:ea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cs typeface="Noto Sans Symbols"/>
              </a:rPr>
              <a:t>Study of similar projects</a:t>
            </a:r>
            <a:endParaRPr lang="en-US" dirty="0">
              <a:latin typeface="Noto Sans Symbols"/>
              <a:ea typeface="Noto Sans Symbols"/>
              <a:cs typeface="Noto Sans Symbols"/>
            </a:endParaRPr>
          </a:p>
          <a:p>
            <a:pPr algn="just"/>
            <a:r>
              <a:rPr lang="en-US" dirty="0">
                <a:latin typeface="Times New Roman" panose="02020603050405020304" pitchFamily="18" charset="0"/>
                <a:ea typeface="Times New Roman" panose="02020603050405020304" pitchFamily="18" charset="0"/>
              </a:rPr>
              <a:t> </a:t>
            </a:r>
            <a:endParaRPr lang="en-US" dirty="0">
              <a:latin typeface="Calibri" panose="020F0502020204030204" pitchFamily="34" charset="0"/>
              <a:ea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cs typeface="Noto Sans Symbols"/>
              </a:rPr>
              <a:t>Problem domain</a:t>
            </a:r>
            <a:endParaRPr lang="en-US" dirty="0">
              <a:latin typeface="Noto Sans Symbols"/>
              <a:ea typeface="Noto Sans Symbols"/>
              <a:cs typeface="Noto Sans Symbols"/>
            </a:endParaRPr>
          </a:p>
          <a:p>
            <a:pPr algn="just"/>
            <a:r>
              <a:rPr lang="en-US" dirty="0">
                <a:latin typeface="Times New Roman" panose="02020603050405020304" pitchFamily="18" charset="0"/>
                <a:ea typeface="Times New Roman" panose="02020603050405020304" pitchFamily="18" charset="0"/>
              </a:rPr>
              <a:t> </a:t>
            </a:r>
            <a:endParaRPr lang="en-US" dirty="0">
              <a:latin typeface="Calibri" panose="020F0502020204030204" pitchFamily="34" charset="0"/>
              <a:ea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cs typeface="Noto Sans Symbols"/>
              </a:rPr>
              <a:t>Solution domain</a:t>
            </a:r>
            <a:endParaRPr lang="en-US" dirty="0">
              <a:latin typeface="Noto Sans Symbols"/>
              <a:ea typeface="Noto Sans Symbols"/>
              <a:cs typeface="Noto Sans Symbols"/>
            </a:endParaRPr>
          </a:p>
          <a:p>
            <a:pPr algn="just"/>
            <a:r>
              <a:rPr lang="en-US" dirty="0">
                <a:latin typeface="Times New Roman" panose="02020603050405020304" pitchFamily="18" charset="0"/>
                <a:ea typeface="Times New Roman" panose="02020603050405020304" pitchFamily="18" charset="0"/>
              </a:rPr>
              <a:t> </a:t>
            </a:r>
            <a:endParaRPr lang="en-US" dirty="0">
              <a:latin typeface="Calibri" panose="020F0502020204030204" pitchFamily="34" charset="0"/>
              <a:ea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cs typeface="Noto Sans Symbols"/>
              </a:rPr>
              <a:t>Requirement specification </a:t>
            </a:r>
            <a:endParaRPr lang="en-US" dirty="0">
              <a:latin typeface="Noto Sans Symbols"/>
              <a:ea typeface="Noto Sans Symbols"/>
              <a:cs typeface="Noto Sans Symbols"/>
            </a:endParaRPr>
          </a:p>
          <a:p>
            <a:pPr marL="457200" marR="0" algn="just">
              <a:spcBef>
                <a:spcPts val="0"/>
              </a:spcBef>
              <a:spcAft>
                <a:spcPts val="0"/>
              </a:spcAft>
            </a:pPr>
            <a:r>
              <a:rPr lang="en-US" dirty="0">
                <a:latin typeface="Times New Roman" panose="02020603050405020304" pitchFamily="18" charset="0"/>
                <a:ea typeface="Times New Roman" panose="02020603050405020304" pitchFamily="18" charset="0"/>
              </a:rPr>
              <a:t> </a:t>
            </a:r>
            <a:endParaRPr lang="en-US" dirty="0">
              <a:latin typeface="Calibri" panose="020F0502020204030204" pitchFamily="34" charset="0"/>
              <a:ea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Noto Sans Symbols"/>
              </a:rPr>
              <a:t>Expected Outcome</a:t>
            </a:r>
            <a:endParaRPr lang="en-US" dirty="0">
              <a:latin typeface="Noto Sans Symbols"/>
              <a:ea typeface="Noto Sans Symbols"/>
              <a:cs typeface="Noto Sans Symbols"/>
            </a:endParaRPr>
          </a:p>
          <a:p>
            <a:pPr algn="just"/>
            <a:r>
              <a:rPr lang="en-US" dirty="0">
                <a:latin typeface="Times New Roman" panose="02020603050405020304" pitchFamily="18" charset="0"/>
                <a:ea typeface="Times New Roman" panose="02020603050405020304" pitchFamily="18" charset="0"/>
              </a:rPr>
              <a:t> </a:t>
            </a:r>
            <a:endParaRPr lang="en-US" dirty="0">
              <a:latin typeface="Calibri" panose="020F0502020204030204" pitchFamily="34" charset="0"/>
              <a:ea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cs typeface="Noto Sans Symbols"/>
              </a:rPr>
              <a:t>Reference</a:t>
            </a:r>
            <a:endParaRPr lang="en-US" dirty="0">
              <a:latin typeface="Noto Sans Symbols"/>
              <a:ea typeface="Noto Sans Symbols"/>
              <a:cs typeface="Noto Sans Symbols"/>
            </a:endParaRPr>
          </a:p>
          <a:p>
            <a:pPr>
              <a:lnSpc>
                <a:spcPct val="150000"/>
              </a:lnSpc>
            </a:pPr>
            <a:r>
              <a:rPr lang="en-US" dirty="0">
                <a:latin typeface="Times New Roman" panose="02020603050405020304" pitchFamily="18" charset="0"/>
                <a:ea typeface="Times New Roman" panose="02020603050405020304" pitchFamily="18" charset="0"/>
              </a:rPr>
              <a:t> </a:t>
            </a:r>
            <a:endParaRPr lang="en-US" sz="1400" dirty="0">
              <a:effectLst/>
              <a:latin typeface="Calibri" panose="020F0502020204030204" pitchFamily="34" charset="0"/>
              <a:ea typeface="Times New Roman" panose="02020603050405020304" pitchFamily="18" charset="0"/>
            </a:endParaRPr>
          </a:p>
        </p:txBody>
      </p:sp>
    </p:spTree>
    <p:extLst>
      <p:ext uri="{BB962C8B-B14F-4D97-AF65-F5344CB8AC3E}">
        <p14:creationId xmlns:p14="http://schemas.microsoft.com/office/powerpoint/2010/main" val="1265547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1854" y="6235907"/>
            <a:ext cx="2543566" cy="371787"/>
          </a:xfrm>
          <a:prstGeom prst="rect">
            <a:avLst/>
          </a:prstGeom>
        </p:spPr>
      </p:pic>
      <p:sp>
        <p:nvSpPr>
          <p:cNvPr id="3" name="Rectangle 2"/>
          <p:cNvSpPr/>
          <p:nvPr/>
        </p:nvSpPr>
        <p:spPr>
          <a:xfrm>
            <a:off x="266700" y="182806"/>
            <a:ext cx="11599820" cy="4734629"/>
          </a:xfrm>
          <a:prstGeom prst="rect">
            <a:avLst/>
          </a:prstGeom>
        </p:spPr>
        <p:txBody>
          <a:bodyPr wrap="square">
            <a:spAutoFit/>
          </a:bodyPr>
          <a:lstStyle/>
          <a:p>
            <a:pPr algn="ctr">
              <a:lnSpc>
                <a:spcPct val="150000"/>
              </a:lnSpc>
              <a:spcAft>
                <a:spcPts val="1000"/>
              </a:spcAft>
            </a:pPr>
            <a:r>
              <a:rPr lang="en-US" sz="2800" b="1" dirty="0">
                <a:latin typeface="Times New Roman" panose="02020603050405020304" pitchFamily="18" charset="0"/>
                <a:ea typeface="Times New Roman" panose="02020603050405020304" pitchFamily="18" charset="0"/>
              </a:rPr>
              <a:t>Introduction</a:t>
            </a:r>
            <a:endParaRPr lang="en-US" sz="2800" dirty="0">
              <a:latin typeface="Calibri" panose="020F0502020204030204" pitchFamily="34" charset="0"/>
              <a:ea typeface="Times New Roman" panose="02020603050405020304" pitchFamily="18" charset="0"/>
            </a:endParaRPr>
          </a:p>
          <a:p>
            <a:pPr algn="just">
              <a:lnSpc>
                <a:spcPct val="150000"/>
              </a:lnSpc>
              <a:spcAft>
                <a:spcPts val="1000"/>
              </a:spcAft>
            </a:pPr>
            <a:r>
              <a:rPr lang="en-US" dirty="0">
                <a:solidFill>
                  <a:srgbClr val="111111"/>
                </a:solidFill>
                <a:highlight>
                  <a:srgbClr val="FFFFFF"/>
                </a:highlight>
                <a:latin typeface="Times New Roman" panose="02020603050405020304" pitchFamily="18" charset="0"/>
                <a:ea typeface="Times New Roman" panose="02020603050405020304" pitchFamily="18" charset="0"/>
              </a:rPr>
              <a:t> </a:t>
            </a:r>
            <a:endParaRPr lang="en-US" sz="1600" dirty="0">
              <a:latin typeface="Calibri" panose="020F0502020204030204" pitchFamily="34" charset="0"/>
              <a:ea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Personal finance is a term that covers managing your money as well as saving and investing. It encompasses budgeting, banking, insurance, mortgages, investments, retirement planning and tax and estate planning. The term often refers to the entire industry that provides financial services to individuals and households and advises them about financial and investment opportunities. In our project we are just covering expense and investment tracking</a:t>
            </a:r>
            <a:r>
              <a:rPr lang="en-US" dirty="0" smtClean="0">
                <a:latin typeface="Times New Roman" panose="02020603050405020304" pitchFamily="18" charset="0"/>
                <a:cs typeface="Times New Roman" panose="02020603050405020304" pitchFamily="18" charset="0"/>
              </a:rPr>
              <a:t>.</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The project titled “Personal Finance Manager” is a website for monitoring and controlling the personal expense and investment of an individual. The project “Personal Finance Manager” is developed in HTML, CSS and </a:t>
            </a:r>
            <a:r>
              <a:rPr lang="en-US" dirty="0" smtClean="0">
                <a:latin typeface="Times New Roman" panose="02020603050405020304" pitchFamily="18" charset="0"/>
                <a:cs typeface="Times New Roman" panose="02020603050405020304" pitchFamily="18" charset="0"/>
              </a:rPr>
              <a:t>PHP </a:t>
            </a:r>
            <a:r>
              <a:rPr lang="en-US" dirty="0">
                <a:latin typeface="Times New Roman" panose="02020603050405020304" pitchFamily="18" charset="0"/>
                <a:cs typeface="Times New Roman" panose="02020603050405020304" pitchFamily="18" charset="0"/>
              </a:rPr>
              <a:t>which is mainly focuses on the basic personal finance management like tracking expense and investment tracking</a:t>
            </a: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8053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1854" y="6235907"/>
            <a:ext cx="2543566" cy="371787"/>
          </a:xfrm>
          <a:prstGeom prst="rect">
            <a:avLst/>
          </a:prstGeom>
        </p:spPr>
      </p:pic>
      <p:sp>
        <p:nvSpPr>
          <p:cNvPr id="3" name="Rectangle 2"/>
          <p:cNvSpPr/>
          <p:nvPr/>
        </p:nvSpPr>
        <p:spPr>
          <a:xfrm>
            <a:off x="228600" y="158730"/>
            <a:ext cx="11726820" cy="6329938"/>
          </a:xfrm>
          <a:prstGeom prst="rect">
            <a:avLst/>
          </a:prstGeom>
        </p:spPr>
        <p:txBody>
          <a:bodyPr wrap="square">
            <a:spAutoFit/>
          </a:bodyPr>
          <a:lstStyle/>
          <a:p>
            <a:pPr algn="ctr">
              <a:lnSpc>
                <a:spcPct val="150000"/>
              </a:lnSpc>
              <a:spcAft>
                <a:spcPts val="1000"/>
              </a:spcAft>
            </a:pPr>
            <a:r>
              <a:rPr lang="en-US" sz="2800" b="1" dirty="0">
                <a:latin typeface="Times New Roman" panose="02020603050405020304" pitchFamily="18" charset="0"/>
                <a:ea typeface="Times New Roman" panose="02020603050405020304" pitchFamily="18" charset="0"/>
              </a:rPr>
              <a:t>Problem </a:t>
            </a:r>
            <a:r>
              <a:rPr lang="en-US" sz="2800" b="1" dirty="0" smtClean="0">
                <a:latin typeface="Times New Roman" panose="02020603050405020304" pitchFamily="18" charset="0"/>
                <a:ea typeface="Times New Roman" panose="02020603050405020304" pitchFamily="18" charset="0"/>
              </a:rPr>
              <a:t>Domain</a:t>
            </a:r>
          </a:p>
          <a:p>
            <a:pPr algn="ctr">
              <a:lnSpc>
                <a:spcPct val="150000"/>
              </a:lnSpc>
              <a:spcAft>
                <a:spcPts val="1000"/>
              </a:spcAft>
            </a:pPr>
            <a:endParaRPr lang="en-US" sz="1600" dirty="0">
              <a:latin typeface="Calibri" panose="020F0502020204030204" pitchFamily="34" charset="0"/>
              <a:ea typeface="Times New Roman" panose="02020603050405020304" pitchFamily="18" charset="0"/>
            </a:endParaRPr>
          </a:p>
          <a:p>
            <a:pPr algn="just">
              <a:lnSpc>
                <a:spcPct val="150000"/>
              </a:lnSpc>
              <a:spcAft>
                <a:spcPts val="1000"/>
              </a:spcAft>
            </a:pPr>
            <a:r>
              <a:rPr lang="en-US" sz="2400" b="1" dirty="0">
                <a:latin typeface="Times New Roman" panose="02020603050405020304" pitchFamily="18" charset="0"/>
                <a:ea typeface="Times New Roman" panose="02020603050405020304" pitchFamily="18" charset="0"/>
              </a:rPr>
              <a:t> </a:t>
            </a:r>
            <a:r>
              <a:rPr lang="en-US" dirty="0" smtClean="0">
                <a:latin typeface="Times New Roman" panose="02020603050405020304" pitchFamily="18" charset="0"/>
                <a:ea typeface="Times New Roman" panose="02020603050405020304" pitchFamily="18" charset="0"/>
              </a:rPr>
              <a:t>Before </a:t>
            </a:r>
            <a:r>
              <a:rPr lang="en-US" dirty="0">
                <a:latin typeface="Times New Roman" panose="02020603050405020304" pitchFamily="18" charset="0"/>
                <a:ea typeface="Times New Roman" panose="02020603050405020304" pitchFamily="18" charset="0"/>
              </a:rPr>
              <a:t>getting the idea of making this website we were familiar with other website and application present in the market </a:t>
            </a:r>
            <a:r>
              <a:rPr lang="en-US" dirty="0" smtClean="0">
                <a:latin typeface="Times New Roman" panose="02020603050405020304" pitchFamily="18" charset="0"/>
                <a:ea typeface="Times New Roman" panose="02020603050405020304" pitchFamily="18" charset="0"/>
              </a:rPr>
              <a:t>but by </a:t>
            </a:r>
            <a:r>
              <a:rPr lang="en-US" dirty="0">
                <a:latin typeface="Times New Roman" panose="02020603050405020304" pitchFamily="18" charset="0"/>
                <a:ea typeface="Times New Roman" panose="02020603050405020304" pitchFamily="18" charset="0"/>
              </a:rPr>
              <a:t>using it with time we have encountered several problems with these website.</a:t>
            </a:r>
            <a:endParaRPr lang="en-US" sz="1600" dirty="0">
              <a:latin typeface="Calibri" panose="020F0502020204030204" pitchFamily="34" charset="0"/>
              <a:ea typeface="Times New Roman" panose="02020603050405020304" pitchFamily="18" charset="0"/>
            </a:endParaRPr>
          </a:p>
          <a:p>
            <a:pPr algn="just">
              <a:lnSpc>
                <a:spcPct val="150000"/>
              </a:lnSpc>
              <a:spcAft>
                <a:spcPts val="1000"/>
              </a:spcAft>
              <a:tabLst>
                <a:tab pos="733425" algn="l"/>
              </a:tabLst>
            </a:pPr>
            <a:r>
              <a:rPr lang="en-US" dirty="0">
                <a:latin typeface="Times New Roman" panose="02020603050405020304" pitchFamily="18" charset="0"/>
                <a:ea typeface="Times New Roman" panose="02020603050405020304" pitchFamily="18" charset="0"/>
              </a:rPr>
              <a:t>The problems that we have encountered are:</a:t>
            </a:r>
            <a:endParaRPr lang="en-US" sz="1600" dirty="0">
              <a:latin typeface="Calibri" panose="020F0502020204030204" pitchFamily="34" charset="0"/>
              <a:ea typeface="Times New Roman" panose="02020603050405020304" pitchFamily="18" charset="0"/>
            </a:endParaRPr>
          </a:p>
          <a:p>
            <a:pPr marL="342900" marR="0" lvl="0" indent="-342900" algn="just">
              <a:lnSpc>
                <a:spcPct val="150000"/>
              </a:lnSpc>
              <a:spcBef>
                <a:spcPts val="0"/>
              </a:spcBef>
              <a:spcAft>
                <a:spcPts val="0"/>
              </a:spcAft>
              <a:buFont typeface="Arial" panose="020B0604020202020204" pitchFamily="34" charset="0"/>
              <a:buChar char="●"/>
              <a:tabLst>
                <a:tab pos="733425" algn="l"/>
              </a:tabLst>
            </a:pPr>
            <a:r>
              <a:rPr lang="en-US" dirty="0">
                <a:solidFill>
                  <a:srgbClr val="000000"/>
                </a:solidFill>
                <a:latin typeface="Times New Roman" panose="02020603050405020304" pitchFamily="18" charset="0"/>
                <a:ea typeface="Times New Roman" panose="02020603050405020304" pitchFamily="18" charset="0"/>
                <a:cs typeface="Noto Sans Symbols"/>
              </a:rPr>
              <a:t>Not Affordable.</a:t>
            </a:r>
            <a:endParaRPr lang="en-US" sz="1600" dirty="0">
              <a:latin typeface="Noto Sans Symbols"/>
              <a:ea typeface="Noto Sans Symbols"/>
              <a:cs typeface="Noto Sans Symbols"/>
            </a:endParaRPr>
          </a:p>
          <a:p>
            <a:pPr marL="342900" marR="0" lvl="0" indent="-342900" algn="just">
              <a:lnSpc>
                <a:spcPct val="150000"/>
              </a:lnSpc>
              <a:spcBef>
                <a:spcPts val="0"/>
              </a:spcBef>
              <a:spcAft>
                <a:spcPts val="0"/>
              </a:spcAft>
              <a:buFont typeface="Arial" panose="020B0604020202020204" pitchFamily="34" charset="0"/>
              <a:buChar char="●"/>
              <a:tabLst>
                <a:tab pos="733425" algn="l"/>
              </a:tabLst>
            </a:pPr>
            <a:r>
              <a:rPr lang="en-US" dirty="0">
                <a:solidFill>
                  <a:srgbClr val="000000"/>
                </a:solidFill>
                <a:latin typeface="Times New Roman" panose="02020603050405020304" pitchFamily="18" charset="0"/>
                <a:ea typeface="Times New Roman" panose="02020603050405020304" pitchFamily="18" charset="0"/>
                <a:cs typeface="Noto Sans Symbols"/>
              </a:rPr>
              <a:t>Many scams involved.</a:t>
            </a:r>
            <a:endParaRPr lang="en-US" sz="1600" dirty="0">
              <a:latin typeface="Noto Sans Symbols"/>
              <a:ea typeface="Noto Sans Symbols"/>
              <a:cs typeface="Noto Sans Symbols"/>
            </a:endParaRPr>
          </a:p>
          <a:p>
            <a:pPr marL="342900" marR="0" lvl="0" indent="-342900" algn="just">
              <a:lnSpc>
                <a:spcPct val="150000"/>
              </a:lnSpc>
              <a:spcBef>
                <a:spcPts val="0"/>
              </a:spcBef>
              <a:spcAft>
                <a:spcPts val="0"/>
              </a:spcAft>
              <a:buFont typeface="Arial" panose="020B0604020202020204" pitchFamily="34" charset="0"/>
              <a:buChar char="●"/>
              <a:tabLst>
                <a:tab pos="733425" algn="l"/>
              </a:tabLst>
            </a:pPr>
            <a:r>
              <a:rPr lang="en-US" dirty="0">
                <a:solidFill>
                  <a:srgbClr val="000000"/>
                </a:solidFill>
                <a:latin typeface="Times New Roman" panose="02020603050405020304" pitchFamily="18" charset="0"/>
                <a:ea typeface="Times New Roman" panose="02020603050405020304" pitchFamily="18" charset="0"/>
                <a:cs typeface="Noto Sans Symbols"/>
              </a:rPr>
              <a:t>Not value for money.</a:t>
            </a:r>
            <a:endParaRPr lang="en-US" sz="1600" dirty="0">
              <a:latin typeface="Noto Sans Symbols"/>
              <a:ea typeface="Noto Sans Symbols"/>
              <a:cs typeface="Noto Sans Symbols"/>
            </a:endParaRPr>
          </a:p>
          <a:p>
            <a:pPr marL="342900" marR="0" lvl="0" indent="-342900" algn="just">
              <a:lnSpc>
                <a:spcPct val="150000"/>
              </a:lnSpc>
              <a:spcBef>
                <a:spcPts val="0"/>
              </a:spcBef>
              <a:spcAft>
                <a:spcPts val="0"/>
              </a:spcAft>
              <a:buFont typeface="Arial" panose="020B0604020202020204" pitchFamily="34" charset="0"/>
              <a:buChar char="●"/>
              <a:tabLst>
                <a:tab pos="733425" algn="l"/>
              </a:tabLst>
            </a:pPr>
            <a:r>
              <a:rPr lang="en-US" dirty="0" smtClean="0">
                <a:solidFill>
                  <a:srgbClr val="000000"/>
                </a:solidFill>
                <a:latin typeface="Times New Roman" panose="02020603050405020304" pitchFamily="18" charset="0"/>
                <a:ea typeface="Times New Roman" panose="02020603050405020304" pitchFamily="18" charset="0"/>
                <a:cs typeface="Noto Sans Symbols"/>
              </a:rPr>
              <a:t>Biased </a:t>
            </a:r>
            <a:r>
              <a:rPr lang="en-US" dirty="0">
                <a:solidFill>
                  <a:srgbClr val="000000"/>
                </a:solidFill>
                <a:latin typeface="Times New Roman" panose="02020603050405020304" pitchFamily="18" charset="0"/>
                <a:ea typeface="Times New Roman" panose="02020603050405020304" pitchFamily="18" charset="0"/>
                <a:cs typeface="Noto Sans Symbols"/>
              </a:rPr>
              <a:t>towards the sponsorship. </a:t>
            </a:r>
            <a:endParaRPr lang="en-US" sz="1600" dirty="0">
              <a:latin typeface="Noto Sans Symbols"/>
              <a:ea typeface="Noto Sans Symbols"/>
              <a:cs typeface="Noto Sans Symbols"/>
            </a:endParaRPr>
          </a:p>
          <a:p>
            <a:pPr algn="just">
              <a:lnSpc>
                <a:spcPct val="150000"/>
              </a:lnSpc>
              <a:tabLst>
                <a:tab pos="733425" algn="l"/>
              </a:tabLst>
            </a:pPr>
            <a:r>
              <a:rPr lang="en-US" dirty="0" smtClean="0">
                <a:solidFill>
                  <a:srgbClr val="000000"/>
                </a:solidFill>
                <a:latin typeface="Times New Roman" panose="02020603050405020304" pitchFamily="18" charset="0"/>
                <a:ea typeface="Times New Roman" panose="02020603050405020304" pitchFamily="18" charset="0"/>
              </a:rPr>
              <a:t>In </a:t>
            </a:r>
            <a:r>
              <a:rPr lang="en-US" dirty="0">
                <a:solidFill>
                  <a:srgbClr val="000000"/>
                </a:solidFill>
                <a:latin typeface="Times New Roman" panose="02020603050405020304" pitchFamily="18" charset="0"/>
                <a:ea typeface="Times New Roman" panose="02020603050405020304" pitchFamily="18" charset="0"/>
              </a:rPr>
              <a:t>existing, we need to maintain the Excel sheets, CSV etc. files for the user daily and monthly Income and expenses. In existing, there is no as such complete solution to keep a track of its daily expenditure easily. To do so a person as to keep a log in a diary or in a computer, also all the calculations needs to be done by the user which may sometimes results in errors leading to losses.</a:t>
            </a:r>
            <a:endParaRPr lang="en-US" sz="1600" dirty="0">
              <a:effectLst/>
              <a:latin typeface="Calibri" panose="020F0502020204030204" pitchFamily="34" charset="0"/>
              <a:ea typeface="Times New Roman" panose="02020603050405020304" pitchFamily="18" charset="0"/>
            </a:endParaRPr>
          </a:p>
        </p:txBody>
      </p:sp>
    </p:spTree>
    <p:extLst>
      <p:ext uri="{BB962C8B-B14F-4D97-AF65-F5344CB8AC3E}">
        <p14:creationId xmlns:p14="http://schemas.microsoft.com/office/powerpoint/2010/main" val="110877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1854" y="6235907"/>
            <a:ext cx="2543566" cy="371787"/>
          </a:xfrm>
          <a:prstGeom prst="rect">
            <a:avLst/>
          </a:prstGeom>
        </p:spPr>
      </p:pic>
      <p:sp>
        <p:nvSpPr>
          <p:cNvPr id="3" name="Rectangle 2"/>
          <p:cNvSpPr/>
          <p:nvPr/>
        </p:nvSpPr>
        <p:spPr>
          <a:xfrm>
            <a:off x="266700" y="46924"/>
            <a:ext cx="11688720" cy="6237605"/>
          </a:xfrm>
          <a:prstGeom prst="rect">
            <a:avLst/>
          </a:prstGeom>
        </p:spPr>
        <p:txBody>
          <a:bodyPr wrap="square">
            <a:spAutoFit/>
          </a:bodyPr>
          <a:lstStyle/>
          <a:p>
            <a:pPr algn="ctr">
              <a:lnSpc>
                <a:spcPct val="150000"/>
              </a:lnSpc>
              <a:spcAft>
                <a:spcPts val="1000"/>
              </a:spcAft>
            </a:pPr>
            <a:r>
              <a:rPr lang="en-US" sz="2800" b="1" dirty="0">
                <a:latin typeface="Times New Roman" panose="02020603050405020304" pitchFamily="18" charset="0"/>
                <a:ea typeface="Times New Roman" panose="02020603050405020304" pitchFamily="18" charset="0"/>
              </a:rPr>
              <a:t>Solution Domain</a:t>
            </a:r>
            <a:endParaRPr lang="en-US" sz="2800" dirty="0">
              <a:latin typeface="Calibri" panose="020F0502020204030204" pitchFamily="34" charset="0"/>
              <a:ea typeface="Times New Roman" panose="02020603050405020304" pitchFamily="18" charset="0"/>
            </a:endParaRPr>
          </a:p>
          <a:p>
            <a:pPr algn="just">
              <a:lnSpc>
                <a:spcPct val="150000"/>
              </a:lnSpc>
              <a:spcAft>
                <a:spcPts val="1000"/>
              </a:spcAft>
              <a:tabLst>
                <a:tab pos="733425" algn="l"/>
              </a:tabLst>
            </a:pPr>
            <a:r>
              <a:rPr lang="en-US" dirty="0">
                <a:latin typeface="Times New Roman" panose="02020603050405020304" pitchFamily="18" charset="0"/>
                <a:ea typeface="Times New Roman" panose="02020603050405020304" pitchFamily="18" charset="0"/>
              </a:rPr>
              <a:t> </a:t>
            </a:r>
            <a:endParaRPr lang="en-US" sz="1600" dirty="0">
              <a:latin typeface="Calibri" panose="020F0502020204030204" pitchFamily="34" charset="0"/>
              <a:ea typeface="Times New Roman" panose="02020603050405020304" pitchFamily="18" charset="0"/>
            </a:endParaRPr>
          </a:p>
          <a:p>
            <a:pPr algn="just">
              <a:lnSpc>
                <a:spcPct val="150000"/>
              </a:lnSpc>
              <a:spcAft>
                <a:spcPts val="1000"/>
              </a:spcAft>
              <a:tabLst>
                <a:tab pos="733425" algn="l"/>
              </a:tabLst>
            </a:pPr>
            <a:r>
              <a:rPr lang="en-US" dirty="0">
                <a:latin typeface="Times New Roman" panose="02020603050405020304" pitchFamily="18" charset="0"/>
                <a:ea typeface="Times New Roman" panose="02020603050405020304" pitchFamily="18" charset="0"/>
              </a:rPr>
              <a:t>After encountering all the problems we came up with our website which we believe will resolve most of the problems efficiently.</a:t>
            </a:r>
            <a:endParaRPr lang="en-US" sz="1600" dirty="0">
              <a:latin typeface="Calibri" panose="020F0502020204030204" pitchFamily="34" charset="0"/>
              <a:ea typeface="Times New Roman" panose="02020603050405020304" pitchFamily="18" charset="0"/>
            </a:endParaRPr>
          </a:p>
          <a:p>
            <a:pPr algn="just">
              <a:lnSpc>
                <a:spcPct val="150000"/>
              </a:lnSpc>
              <a:spcAft>
                <a:spcPts val="1000"/>
              </a:spcAft>
            </a:pPr>
            <a:r>
              <a:rPr lang="en-US" dirty="0">
                <a:latin typeface="Times New Roman" panose="02020603050405020304" pitchFamily="18" charset="0"/>
                <a:ea typeface="Times New Roman" panose="02020603050405020304" pitchFamily="18" charset="0"/>
              </a:rPr>
              <a:t>Our proposed website has several advantages:</a:t>
            </a:r>
            <a:endParaRPr lang="en-US" sz="1600" dirty="0">
              <a:latin typeface="Calibri" panose="020F0502020204030204" pitchFamily="34" charset="0"/>
              <a:ea typeface="Times New Roman" panose="02020603050405020304" pitchFamily="18" charset="0"/>
            </a:endParaRPr>
          </a:p>
          <a:p>
            <a:pPr marL="342900" marR="0" lvl="0" indent="-342900" algn="just">
              <a:lnSpc>
                <a:spcPct val="150000"/>
              </a:lnSpc>
              <a:spcBef>
                <a:spcPts val="0"/>
              </a:spcBef>
              <a:spcAft>
                <a:spcPts val="0"/>
              </a:spcAft>
              <a:buFont typeface="Arial" panose="020B0604020202020204" pitchFamily="34" charset="0"/>
              <a:buChar char="●"/>
              <a:tabLst>
                <a:tab pos="733425" algn="l"/>
              </a:tabLst>
            </a:pPr>
            <a:r>
              <a:rPr lang="en-US" dirty="0">
                <a:solidFill>
                  <a:srgbClr val="000000"/>
                </a:solidFill>
                <a:latin typeface="Times New Roman" panose="02020603050405020304" pitchFamily="18" charset="0"/>
                <a:ea typeface="Times New Roman" panose="02020603050405020304" pitchFamily="18" charset="0"/>
                <a:cs typeface="Noto Sans Symbols"/>
              </a:rPr>
              <a:t>Affordable.</a:t>
            </a:r>
            <a:endParaRPr lang="en-US" sz="1600" dirty="0">
              <a:latin typeface="Noto Sans Symbols"/>
              <a:ea typeface="Noto Sans Symbols"/>
              <a:cs typeface="Noto Sans Symbols"/>
            </a:endParaRPr>
          </a:p>
          <a:p>
            <a:pPr marL="342900" marR="0" lvl="0" indent="-342900" algn="just">
              <a:lnSpc>
                <a:spcPct val="150000"/>
              </a:lnSpc>
              <a:spcBef>
                <a:spcPts val="0"/>
              </a:spcBef>
              <a:spcAft>
                <a:spcPts val="0"/>
              </a:spcAft>
              <a:buFont typeface="Arial" panose="020B0604020202020204" pitchFamily="34" charset="0"/>
              <a:buChar char="●"/>
              <a:tabLst>
                <a:tab pos="733425" algn="l"/>
              </a:tabLst>
            </a:pPr>
            <a:r>
              <a:rPr lang="en-US" dirty="0">
                <a:solidFill>
                  <a:srgbClr val="000000"/>
                </a:solidFill>
                <a:latin typeface="Times New Roman" panose="02020603050405020304" pitchFamily="18" charset="0"/>
                <a:ea typeface="Times New Roman" panose="02020603050405020304" pitchFamily="18" charset="0"/>
                <a:cs typeface="Noto Sans Symbols"/>
              </a:rPr>
              <a:t>No in-site purchases (No scams involved).</a:t>
            </a:r>
            <a:endParaRPr lang="en-US" sz="1600" dirty="0">
              <a:latin typeface="Noto Sans Symbols"/>
              <a:ea typeface="Noto Sans Symbols"/>
              <a:cs typeface="Noto Sans Symbols"/>
            </a:endParaRPr>
          </a:p>
          <a:p>
            <a:pPr marL="342900" marR="0" lvl="0" indent="-342900" algn="just">
              <a:lnSpc>
                <a:spcPct val="150000"/>
              </a:lnSpc>
              <a:spcBef>
                <a:spcPts val="0"/>
              </a:spcBef>
              <a:spcAft>
                <a:spcPts val="0"/>
              </a:spcAft>
              <a:buFont typeface="Arial" panose="020B0604020202020204" pitchFamily="34" charset="0"/>
              <a:buChar char="●"/>
              <a:tabLst>
                <a:tab pos="733425" algn="l"/>
              </a:tabLst>
            </a:pPr>
            <a:r>
              <a:rPr lang="en-US" dirty="0">
                <a:solidFill>
                  <a:srgbClr val="000000"/>
                </a:solidFill>
                <a:latin typeface="Times New Roman" panose="02020603050405020304" pitchFamily="18" charset="0"/>
                <a:ea typeface="Times New Roman" panose="02020603050405020304" pitchFamily="18" charset="0"/>
                <a:cs typeface="Noto Sans Symbols"/>
              </a:rPr>
              <a:t>Value for money (Most of the features are free).</a:t>
            </a:r>
            <a:endParaRPr lang="en-US" sz="1600" dirty="0">
              <a:latin typeface="Noto Sans Symbols"/>
              <a:ea typeface="Noto Sans Symbols"/>
              <a:cs typeface="Noto Sans Symbols"/>
            </a:endParaRPr>
          </a:p>
          <a:p>
            <a:pPr marL="342900" marR="0" lvl="0" indent="-342900" algn="just">
              <a:lnSpc>
                <a:spcPct val="150000"/>
              </a:lnSpc>
              <a:spcBef>
                <a:spcPts val="0"/>
              </a:spcBef>
              <a:spcAft>
                <a:spcPts val="0"/>
              </a:spcAft>
              <a:buFont typeface="Arial" panose="020B0604020202020204" pitchFamily="34" charset="0"/>
              <a:buChar char="●"/>
              <a:tabLst>
                <a:tab pos="733425" algn="l"/>
              </a:tabLst>
            </a:pPr>
            <a:r>
              <a:rPr lang="en-US" dirty="0" smtClean="0">
                <a:solidFill>
                  <a:srgbClr val="000000"/>
                </a:solidFill>
                <a:latin typeface="Times New Roman" panose="02020603050405020304" pitchFamily="18" charset="0"/>
                <a:ea typeface="Times New Roman" panose="02020603050405020304" pitchFamily="18" charset="0"/>
                <a:cs typeface="Noto Sans Symbols"/>
              </a:rPr>
              <a:t>Expense tracker</a:t>
            </a:r>
            <a:r>
              <a:rPr lang="en-US" dirty="0">
                <a:solidFill>
                  <a:srgbClr val="000000"/>
                </a:solidFill>
                <a:latin typeface="Times New Roman" panose="02020603050405020304" pitchFamily="18" charset="0"/>
                <a:ea typeface="Times New Roman" panose="02020603050405020304" pitchFamily="18" charset="0"/>
              </a:rPr>
              <a:t> </a:t>
            </a:r>
            <a:endParaRPr lang="en-US" sz="1600" dirty="0">
              <a:latin typeface="Calibri" panose="020F0502020204030204" pitchFamily="34" charset="0"/>
              <a:ea typeface="Times New Roman" panose="02020603050405020304" pitchFamily="18" charset="0"/>
            </a:endParaRPr>
          </a:p>
          <a:p>
            <a:pPr algn="just">
              <a:lnSpc>
                <a:spcPct val="150000"/>
              </a:lnSpc>
              <a:tabLst>
                <a:tab pos="733425" algn="l"/>
              </a:tabLst>
            </a:pPr>
            <a:r>
              <a:rPr lang="en-US" dirty="0">
                <a:solidFill>
                  <a:srgbClr val="000000"/>
                </a:solidFill>
                <a:latin typeface="Times New Roman" panose="02020603050405020304" pitchFamily="18" charset="0"/>
                <a:ea typeface="Times New Roman" panose="02020603050405020304" pitchFamily="18" charset="0"/>
              </a:rPr>
              <a:t>There are several key feature in our proposed website which makes our website different from the others.</a:t>
            </a:r>
            <a:endParaRPr lang="en-US" sz="1600" dirty="0">
              <a:latin typeface="Calibri" panose="020F0502020204030204" pitchFamily="34" charset="0"/>
              <a:ea typeface="Times New Roman" panose="02020603050405020304" pitchFamily="18" charset="0"/>
            </a:endParaRPr>
          </a:p>
          <a:p>
            <a:pPr algn="just">
              <a:lnSpc>
                <a:spcPct val="150000"/>
              </a:lnSpc>
            </a:pPr>
            <a:r>
              <a:rPr lang="en-US" dirty="0">
                <a:solidFill>
                  <a:srgbClr val="000000"/>
                </a:solidFill>
                <a:latin typeface="Times New Roman" panose="02020603050405020304" pitchFamily="18" charset="0"/>
                <a:ea typeface="Times New Roman" panose="02020603050405020304" pitchFamily="18" charset="0"/>
              </a:rPr>
              <a:t>To reduce manual calculations, we propose an application which is developed by HTML, CSS, JS and PHP. This application allows users to maintain a digital automated diary. Each user will be required to register on the system at registration time, the user will be provided id, which will be used to maintain the record of each unique user.</a:t>
            </a:r>
            <a:endParaRPr lang="en-US" dirty="0"/>
          </a:p>
        </p:txBody>
      </p:sp>
    </p:spTree>
    <p:extLst>
      <p:ext uri="{BB962C8B-B14F-4D97-AF65-F5344CB8AC3E}">
        <p14:creationId xmlns:p14="http://schemas.microsoft.com/office/powerpoint/2010/main" val="808134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1854" y="6235907"/>
            <a:ext cx="2543566" cy="371787"/>
          </a:xfrm>
          <a:prstGeom prst="rect">
            <a:avLst/>
          </a:prstGeom>
        </p:spPr>
      </p:pic>
      <p:sp>
        <p:nvSpPr>
          <p:cNvPr id="3" name="Rectangle 2"/>
          <p:cNvSpPr/>
          <p:nvPr/>
        </p:nvSpPr>
        <p:spPr>
          <a:xfrm>
            <a:off x="266700" y="177800"/>
            <a:ext cx="11688720" cy="5134739"/>
          </a:xfrm>
          <a:prstGeom prst="rect">
            <a:avLst/>
          </a:prstGeom>
        </p:spPr>
        <p:txBody>
          <a:bodyPr wrap="square">
            <a:spAutoFit/>
          </a:bodyPr>
          <a:lstStyle/>
          <a:p>
            <a:pPr algn="ctr">
              <a:lnSpc>
                <a:spcPct val="150000"/>
              </a:lnSpc>
              <a:spcAft>
                <a:spcPts val="1000"/>
              </a:spcAft>
            </a:pPr>
            <a:r>
              <a:rPr lang="en-US" sz="2800" b="1" dirty="0">
                <a:latin typeface="Times New Roman" panose="02020603050405020304" pitchFamily="18" charset="0"/>
                <a:ea typeface="Times New Roman" panose="02020603050405020304" pitchFamily="18" charset="0"/>
              </a:rPr>
              <a:t>Requirement Specification</a:t>
            </a:r>
            <a:endParaRPr lang="en-US" sz="2800" dirty="0">
              <a:latin typeface="Calibri" panose="020F0502020204030204" pitchFamily="34" charset="0"/>
              <a:ea typeface="Times New Roman" panose="02020603050405020304" pitchFamily="18" charset="0"/>
            </a:endParaRPr>
          </a:p>
          <a:p>
            <a:pPr>
              <a:lnSpc>
                <a:spcPct val="150000"/>
              </a:lnSpc>
              <a:spcAft>
                <a:spcPts val="1000"/>
              </a:spcAft>
            </a:pPr>
            <a:r>
              <a:rPr lang="en-US" dirty="0">
                <a:latin typeface="Times New Roman" panose="02020603050405020304" pitchFamily="18" charset="0"/>
                <a:ea typeface="Times New Roman" panose="02020603050405020304" pitchFamily="18" charset="0"/>
              </a:rPr>
              <a:t> </a:t>
            </a:r>
            <a:endParaRPr lang="en-US" sz="1600" dirty="0">
              <a:latin typeface="Calibri" panose="020F0502020204030204" pitchFamily="34" charset="0"/>
              <a:ea typeface="Times New Roman" panose="02020603050405020304" pitchFamily="18" charset="0"/>
            </a:endParaRPr>
          </a:p>
          <a:p>
            <a:pPr>
              <a:lnSpc>
                <a:spcPct val="150000"/>
              </a:lnSpc>
              <a:spcAft>
                <a:spcPts val="1000"/>
              </a:spcAft>
            </a:pPr>
            <a:r>
              <a:rPr lang="en-US" sz="2000" b="1" dirty="0" smtClean="0">
                <a:latin typeface="Times New Roman" panose="02020603050405020304" pitchFamily="18" charset="0"/>
                <a:ea typeface="Times New Roman" panose="02020603050405020304" pitchFamily="18" charset="0"/>
              </a:rPr>
              <a:t>Hardware Requirement   										</a:t>
            </a:r>
            <a:r>
              <a:rPr lang="en-US" sz="2000" b="1" dirty="0">
                <a:latin typeface="Times New Roman" panose="02020603050405020304" pitchFamily="18" charset="0"/>
                <a:ea typeface="Times New Roman" panose="02020603050405020304" pitchFamily="18" charset="0"/>
              </a:rPr>
              <a:t> </a:t>
            </a:r>
            <a:r>
              <a:rPr lang="en-US" sz="2000" b="1" dirty="0" smtClean="0">
                <a:latin typeface="Times New Roman" panose="02020603050405020304" pitchFamily="18" charset="0"/>
                <a:ea typeface="Times New Roman" panose="02020603050405020304" pitchFamily="18" charset="0"/>
              </a:rPr>
              <a:t>	Software </a:t>
            </a:r>
            <a:r>
              <a:rPr lang="en-US" sz="2000" b="1" dirty="0">
                <a:latin typeface="Times New Roman" panose="02020603050405020304" pitchFamily="18" charset="0"/>
                <a:ea typeface="Times New Roman" panose="02020603050405020304" pitchFamily="18" charset="0"/>
              </a:rPr>
              <a:t>Requirement </a:t>
            </a:r>
            <a:endParaRPr lang="en-US" sz="1600" dirty="0">
              <a:latin typeface="Calibri" panose="020F0502020204030204" pitchFamily="34" charset="0"/>
              <a:ea typeface="Times New Roman" panose="02020603050405020304" pitchFamily="18" charset="0"/>
            </a:endParaRPr>
          </a:p>
          <a:p>
            <a:pPr>
              <a:lnSpc>
                <a:spcPct val="150000"/>
              </a:lnSpc>
              <a:spcAft>
                <a:spcPts val="1000"/>
              </a:spcAft>
            </a:pPr>
            <a:r>
              <a:rPr lang="en-US" dirty="0" smtClean="0">
                <a:latin typeface="Times New Roman" panose="02020603050405020304" pitchFamily="18" charset="0"/>
                <a:ea typeface="Times New Roman" panose="02020603050405020304" pitchFamily="18" charset="0"/>
              </a:rPr>
              <a:t>Processor    	   </a:t>
            </a:r>
            <a:r>
              <a:rPr lang="en-US" dirty="0">
                <a:latin typeface="Times New Roman" panose="02020603050405020304" pitchFamily="18" charset="0"/>
                <a:ea typeface="Times New Roman" panose="02020603050405020304" pitchFamily="18" charset="0"/>
              </a:rPr>
              <a:t>:  INTEL Core </a:t>
            </a:r>
            <a:r>
              <a:rPr lang="en-US" dirty="0" smtClean="0">
                <a:latin typeface="Times New Roman" panose="02020603050405020304" pitchFamily="18" charset="0"/>
                <a:ea typeface="Times New Roman" panose="02020603050405020304" pitchFamily="18" charset="0"/>
              </a:rPr>
              <a:t>i3							</a:t>
            </a:r>
            <a:r>
              <a:rPr lang="en-US" dirty="0">
                <a:latin typeface="Times New Roman" panose="02020603050405020304" pitchFamily="18" charset="0"/>
                <a:ea typeface="Times New Roman" panose="02020603050405020304" pitchFamily="18" charset="0"/>
              </a:rPr>
              <a:t>	</a:t>
            </a:r>
            <a:r>
              <a:rPr lang="en-US" dirty="0" smtClean="0">
                <a:latin typeface="Times New Roman" panose="02020603050405020304" pitchFamily="18" charset="0"/>
                <a:ea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rPr>
              <a:t>Operating </a:t>
            </a:r>
            <a:r>
              <a:rPr lang="en-US" sz="1600" dirty="0">
                <a:latin typeface="Times New Roman" panose="02020603050405020304" pitchFamily="18" charset="0"/>
                <a:ea typeface="Times New Roman" panose="02020603050405020304" pitchFamily="18" charset="0"/>
              </a:rPr>
              <a:t>System   </a:t>
            </a:r>
            <a:r>
              <a:rPr lang="en-US" sz="1600" dirty="0" smtClean="0">
                <a:latin typeface="Times New Roman" panose="02020603050405020304" pitchFamily="18" charset="0"/>
                <a:ea typeface="Times New Roman" panose="02020603050405020304" pitchFamily="18" charset="0"/>
              </a:rPr>
              <a:t> </a:t>
            </a:r>
            <a:r>
              <a:rPr lang="en-US" sz="1600" dirty="0">
                <a:latin typeface="Times New Roman" panose="02020603050405020304" pitchFamily="18" charset="0"/>
                <a:ea typeface="Times New Roman" panose="02020603050405020304" pitchFamily="18" charset="0"/>
              </a:rPr>
              <a:t>:  Windows 7</a:t>
            </a:r>
            <a:endParaRPr lang="en-US" sz="1600" dirty="0">
              <a:latin typeface="Calibri" panose="020F0502020204030204" pitchFamily="34" charset="0"/>
              <a:ea typeface="Times New Roman" panose="02020603050405020304" pitchFamily="18" charset="0"/>
            </a:endParaRPr>
          </a:p>
          <a:p>
            <a:pPr>
              <a:lnSpc>
                <a:spcPct val="150000"/>
              </a:lnSpc>
              <a:spcAft>
                <a:spcPts val="1000"/>
              </a:spcAft>
            </a:pPr>
            <a:r>
              <a:rPr lang="en-US" dirty="0">
                <a:latin typeface="Times New Roman" panose="02020603050405020304" pitchFamily="18" charset="0"/>
                <a:ea typeface="Times New Roman" panose="02020603050405020304" pitchFamily="18" charset="0"/>
              </a:rPr>
              <a:t>Ram                    :  512 </a:t>
            </a:r>
            <a:r>
              <a:rPr lang="en-US" dirty="0" smtClean="0">
                <a:latin typeface="Times New Roman" panose="02020603050405020304" pitchFamily="18" charset="0"/>
                <a:ea typeface="Times New Roman" panose="02020603050405020304" pitchFamily="18" charset="0"/>
              </a:rPr>
              <a:t>MB												 </a:t>
            </a:r>
            <a:r>
              <a:rPr lang="en-US" sz="1600" dirty="0" smtClean="0">
                <a:latin typeface="Times New Roman" panose="02020603050405020304" pitchFamily="18" charset="0"/>
                <a:ea typeface="Times New Roman" panose="02020603050405020304" pitchFamily="18" charset="0"/>
              </a:rPr>
              <a:t>Language                </a:t>
            </a:r>
            <a:r>
              <a:rPr lang="en-US" sz="1600" dirty="0">
                <a:latin typeface="Times New Roman" panose="02020603050405020304" pitchFamily="18" charset="0"/>
                <a:ea typeface="Times New Roman" panose="02020603050405020304" pitchFamily="18" charset="0"/>
              </a:rPr>
              <a:t>:  HTML, CSS, PHP</a:t>
            </a:r>
            <a:endParaRPr lang="en-US" sz="1400" dirty="0">
              <a:latin typeface="Calibri" panose="020F0502020204030204" pitchFamily="34" charset="0"/>
              <a:ea typeface="Times New Roman" panose="02020603050405020304" pitchFamily="18" charset="0"/>
            </a:endParaRPr>
          </a:p>
          <a:p>
            <a:pPr>
              <a:lnSpc>
                <a:spcPct val="150000"/>
              </a:lnSpc>
              <a:spcAft>
                <a:spcPts val="1000"/>
              </a:spcAft>
            </a:pPr>
            <a:r>
              <a:rPr lang="en-US" dirty="0" smtClean="0">
                <a:latin typeface="Times New Roman" panose="02020603050405020304" pitchFamily="18" charset="0"/>
                <a:ea typeface="Times New Roman" panose="02020603050405020304" pitchFamily="18" charset="0"/>
              </a:rPr>
              <a:t>Hard </a:t>
            </a:r>
            <a:r>
              <a:rPr lang="en-US" dirty="0">
                <a:latin typeface="Times New Roman" panose="02020603050405020304" pitchFamily="18" charset="0"/>
                <a:ea typeface="Times New Roman" panose="02020603050405020304" pitchFamily="18" charset="0"/>
              </a:rPr>
              <a:t>disk            :  1 </a:t>
            </a:r>
            <a:r>
              <a:rPr lang="en-US" dirty="0" smtClean="0">
                <a:latin typeface="Times New Roman" panose="02020603050405020304" pitchFamily="18" charset="0"/>
                <a:ea typeface="Times New Roman" panose="02020603050405020304" pitchFamily="18" charset="0"/>
              </a:rPr>
              <a:t>GB													</a:t>
            </a:r>
            <a:r>
              <a:rPr lang="en-US" sz="1600" dirty="0">
                <a:latin typeface="Times New Roman" panose="02020603050405020304" pitchFamily="18" charset="0"/>
                <a:ea typeface="Times New Roman" panose="02020603050405020304" pitchFamily="18" charset="0"/>
              </a:rPr>
              <a:t> Database               </a:t>
            </a:r>
            <a:r>
              <a:rPr lang="en-US" sz="1600" dirty="0" smtClean="0">
                <a:latin typeface="Times New Roman" panose="02020603050405020304" pitchFamily="18" charset="0"/>
                <a:ea typeface="Times New Roman" panose="02020603050405020304" pitchFamily="18" charset="0"/>
              </a:rPr>
              <a:t>  </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MySql</a:t>
            </a:r>
            <a:endParaRPr lang="en-US" sz="1600" dirty="0">
              <a:latin typeface="Calibri" panose="020F0502020204030204" pitchFamily="34" charset="0"/>
              <a:ea typeface="Times New Roman" panose="02020603050405020304" pitchFamily="18" charset="0"/>
            </a:endParaRPr>
          </a:p>
          <a:p>
            <a:pPr>
              <a:lnSpc>
                <a:spcPct val="150000"/>
              </a:lnSpc>
              <a:spcAft>
                <a:spcPts val="1000"/>
              </a:spcAft>
            </a:pPr>
            <a:r>
              <a:rPr lang="en-US" dirty="0">
                <a:latin typeface="Times New Roman" panose="02020603050405020304" pitchFamily="18" charset="0"/>
                <a:ea typeface="Times New Roman" panose="02020603050405020304" pitchFamily="18" charset="0"/>
              </a:rPr>
              <a:t>Monitor              : 15” Color monitor</a:t>
            </a:r>
            <a:endParaRPr lang="en-US" sz="1600" dirty="0">
              <a:latin typeface="Calibri" panose="020F0502020204030204" pitchFamily="34" charset="0"/>
              <a:ea typeface="Times New Roman" panose="02020603050405020304" pitchFamily="18" charset="0"/>
            </a:endParaRPr>
          </a:p>
          <a:p>
            <a:pPr>
              <a:lnSpc>
                <a:spcPct val="150000"/>
              </a:lnSpc>
              <a:spcAft>
                <a:spcPts val="1000"/>
              </a:spcAft>
            </a:pPr>
            <a:r>
              <a:rPr lang="en-US" dirty="0">
                <a:latin typeface="Times New Roman" panose="02020603050405020304" pitchFamily="18" charset="0"/>
                <a:ea typeface="Times New Roman" panose="02020603050405020304" pitchFamily="18" charset="0"/>
              </a:rPr>
              <a:t>Key board          :  122 Keys</a:t>
            </a:r>
            <a:endParaRPr lang="en-US" sz="1600" dirty="0">
              <a:latin typeface="Calibri" panose="020F0502020204030204" pitchFamily="34" charset="0"/>
              <a:ea typeface="Times New Roman" panose="02020603050405020304" pitchFamily="18" charset="0"/>
            </a:endParaRPr>
          </a:p>
          <a:p>
            <a:pPr>
              <a:lnSpc>
                <a:spcPct val="150000"/>
              </a:lnSpc>
              <a:spcAft>
                <a:spcPts val="1000"/>
              </a:spcAft>
            </a:pPr>
            <a:r>
              <a:rPr lang="en-US" dirty="0">
                <a:latin typeface="Times New Roman" panose="02020603050405020304" pitchFamily="18" charset="0"/>
                <a:ea typeface="Times New Roman" panose="02020603050405020304" pitchFamily="18" charset="0"/>
              </a:rPr>
              <a:t> </a:t>
            </a:r>
            <a:endParaRPr lang="en-US" sz="1600" dirty="0">
              <a:latin typeface="Calibri" panose="020F0502020204030204" pitchFamily="34" charset="0"/>
              <a:ea typeface="Times New Roman" panose="02020603050405020304" pitchFamily="18" charset="0"/>
            </a:endParaRPr>
          </a:p>
        </p:txBody>
      </p:sp>
    </p:spTree>
    <p:extLst>
      <p:ext uri="{BB962C8B-B14F-4D97-AF65-F5344CB8AC3E}">
        <p14:creationId xmlns:p14="http://schemas.microsoft.com/office/powerpoint/2010/main" val="981460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1854" y="6235907"/>
            <a:ext cx="2543566" cy="371787"/>
          </a:xfrm>
          <a:prstGeom prst="rect">
            <a:avLst/>
          </a:prstGeom>
        </p:spPr>
      </p:pic>
      <p:sp>
        <p:nvSpPr>
          <p:cNvPr id="3" name="Rectangle 2"/>
          <p:cNvSpPr/>
          <p:nvPr/>
        </p:nvSpPr>
        <p:spPr>
          <a:xfrm>
            <a:off x="190500" y="148288"/>
            <a:ext cx="11764920" cy="6365845"/>
          </a:xfrm>
          <a:prstGeom prst="rect">
            <a:avLst/>
          </a:prstGeom>
        </p:spPr>
        <p:txBody>
          <a:bodyPr wrap="square">
            <a:spAutoFit/>
          </a:bodyPr>
          <a:lstStyle/>
          <a:p>
            <a:pPr algn="ctr">
              <a:lnSpc>
                <a:spcPct val="150000"/>
              </a:lnSpc>
              <a:spcAft>
                <a:spcPts val="1000"/>
              </a:spcAft>
            </a:pPr>
            <a:r>
              <a:rPr lang="en-US" sz="2800" b="1" dirty="0">
                <a:latin typeface="Times New Roman" panose="02020603050405020304" pitchFamily="18" charset="0"/>
                <a:ea typeface="Times New Roman" panose="02020603050405020304" pitchFamily="18" charset="0"/>
              </a:rPr>
              <a:t>Expected Outcome</a:t>
            </a:r>
            <a:endParaRPr lang="en-US" sz="2800" dirty="0">
              <a:latin typeface="Calibri" panose="020F0502020204030204" pitchFamily="34" charset="0"/>
              <a:ea typeface="Times New Roman" panose="02020603050405020304" pitchFamily="18" charset="0"/>
            </a:endParaRPr>
          </a:p>
          <a:p>
            <a:pPr>
              <a:lnSpc>
                <a:spcPct val="150000"/>
              </a:lnSpc>
              <a:spcAft>
                <a:spcPts val="1000"/>
              </a:spcAft>
            </a:pPr>
            <a:r>
              <a:rPr lang="en-US" dirty="0">
                <a:latin typeface="Times New Roman" panose="02020603050405020304" pitchFamily="18" charset="0"/>
                <a:ea typeface="Times New Roman" panose="02020603050405020304" pitchFamily="18" charset="0"/>
              </a:rPr>
              <a:t> </a:t>
            </a:r>
            <a:endParaRPr lang="en-US" sz="1600" dirty="0">
              <a:latin typeface="Calibri" panose="020F0502020204030204" pitchFamily="34" charset="0"/>
              <a:ea typeface="Times New Roman" panose="02020603050405020304" pitchFamily="18" charset="0"/>
            </a:endParaRPr>
          </a:p>
          <a:p>
            <a:pPr algn="just">
              <a:lnSpc>
                <a:spcPct val="150000"/>
              </a:lnSpc>
              <a:spcAft>
                <a:spcPts val="1000"/>
              </a:spcAft>
            </a:pPr>
            <a:r>
              <a:rPr lang="en-US" dirty="0">
                <a:latin typeface="Times New Roman" panose="02020603050405020304" pitchFamily="18" charset="0"/>
                <a:ea typeface="Times New Roman" panose="02020603050405020304" pitchFamily="18" charset="0"/>
              </a:rPr>
              <a:t>Through some previous research we found that all basic things are needed in an investment website or an application. People who are into investments want to know all about their finances, investment and expenses. There are many tools in the market which makes it easy to keep track of your investments and expenses.</a:t>
            </a:r>
            <a:endParaRPr lang="en-US" sz="1600" dirty="0">
              <a:latin typeface="Calibri" panose="020F0502020204030204" pitchFamily="34" charset="0"/>
              <a:ea typeface="Times New Roman" panose="02020603050405020304" pitchFamily="18" charset="0"/>
            </a:endParaRPr>
          </a:p>
          <a:p>
            <a:pPr algn="just">
              <a:lnSpc>
                <a:spcPct val="150000"/>
              </a:lnSpc>
              <a:spcAft>
                <a:spcPts val="1000"/>
              </a:spcAft>
            </a:pPr>
            <a:r>
              <a:rPr lang="en-US" dirty="0" smtClean="0">
                <a:latin typeface="Times New Roman" panose="02020603050405020304" pitchFamily="18" charset="0"/>
                <a:ea typeface="Times New Roman" panose="02020603050405020304" pitchFamily="18" charset="0"/>
              </a:rPr>
              <a:t>Keeping </a:t>
            </a:r>
            <a:r>
              <a:rPr lang="en-US" dirty="0">
                <a:latin typeface="Times New Roman" panose="02020603050405020304" pitchFamily="18" charset="0"/>
                <a:ea typeface="Times New Roman" panose="02020603050405020304" pitchFamily="18" charset="0"/>
              </a:rPr>
              <a:t>in mind all the problems that we have discussed and encountered we came up with the idea of Personal Finance Manager which is a website cum tool which helps consumers with all the finances that is necessary.</a:t>
            </a:r>
            <a:endParaRPr lang="en-US" sz="1600" dirty="0">
              <a:latin typeface="Calibri" panose="020F0502020204030204" pitchFamily="34" charset="0"/>
              <a:ea typeface="Times New Roman" panose="02020603050405020304" pitchFamily="18" charset="0"/>
            </a:endParaRPr>
          </a:p>
          <a:p>
            <a:pPr algn="just">
              <a:lnSpc>
                <a:spcPct val="150000"/>
              </a:lnSpc>
              <a:spcAft>
                <a:spcPts val="1000"/>
              </a:spcAft>
            </a:pPr>
            <a:r>
              <a:rPr lang="en-US" dirty="0">
                <a:latin typeface="Times New Roman" panose="02020603050405020304" pitchFamily="18" charset="0"/>
                <a:ea typeface="Times New Roman" panose="02020603050405020304" pitchFamily="18" charset="0"/>
              </a:rPr>
              <a:t>The outcomes that are expected</a:t>
            </a:r>
            <a:endParaRPr lang="en-US" sz="1600" dirty="0">
              <a:latin typeface="Calibri" panose="020F0502020204030204" pitchFamily="34" charset="0"/>
              <a:ea typeface="Times New Roman" panose="02020603050405020304" pitchFamily="18" charset="0"/>
            </a:endParaRPr>
          </a:p>
          <a:p>
            <a:pPr marL="342900" marR="0" lvl="0" indent="-342900" algn="just">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Affordability.</a:t>
            </a:r>
            <a:endParaRPr lang="en-US" sz="1600" dirty="0">
              <a:latin typeface="Calibri" panose="020F0502020204030204" pitchFamily="34" charset="0"/>
              <a:ea typeface="Times New Roman" panose="02020603050405020304" pitchFamily="18" charset="0"/>
            </a:endParaRPr>
          </a:p>
          <a:p>
            <a:pPr marL="342900" marR="0" lvl="0" indent="-342900" algn="just">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One stop for Personal finances.</a:t>
            </a:r>
            <a:endParaRPr lang="en-US" sz="1600" dirty="0">
              <a:latin typeface="Calibri" panose="020F0502020204030204" pitchFamily="34" charset="0"/>
              <a:ea typeface="Times New Roman" panose="02020603050405020304" pitchFamily="18" charset="0"/>
            </a:endParaRPr>
          </a:p>
          <a:p>
            <a:pPr marL="342900" marR="0" lvl="0" indent="-342900" algn="just">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Simple and easy to use.</a:t>
            </a:r>
            <a:endParaRPr lang="en-US" sz="1600" dirty="0">
              <a:latin typeface="Calibri" panose="020F0502020204030204" pitchFamily="34" charset="0"/>
              <a:ea typeface="Times New Roman" panose="02020603050405020304" pitchFamily="18" charset="0"/>
            </a:endParaRPr>
          </a:p>
          <a:p>
            <a:pPr marL="342900" marR="0" lvl="0" indent="-342900" algn="just">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Provide some learning for the young generation.</a:t>
            </a:r>
            <a:endParaRPr lang="en-US" sz="1600" dirty="0">
              <a:latin typeface="Calibri" panose="020F0502020204030204" pitchFamily="34" charset="0"/>
              <a:ea typeface="Times New Roman" panose="02020603050405020304" pitchFamily="18" charset="0"/>
            </a:endParaRPr>
          </a:p>
          <a:p>
            <a:pPr marL="342900" marR="0" lvl="0" indent="-342900" algn="just">
              <a:lnSpc>
                <a:spcPct val="150000"/>
              </a:lnSpc>
              <a:spcBef>
                <a:spcPts val="0"/>
              </a:spcBef>
              <a:spcAft>
                <a:spcPts val="1000"/>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User friendly.</a:t>
            </a:r>
            <a:endParaRPr lang="en-US" sz="1600" u="none" strike="noStrike" dirty="0">
              <a:effectLst/>
              <a:latin typeface="Calibri" panose="020F0502020204030204" pitchFamily="34" charset="0"/>
              <a:ea typeface="Times New Roman" panose="02020603050405020304" pitchFamily="18" charset="0"/>
            </a:endParaRPr>
          </a:p>
        </p:txBody>
      </p:sp>
    </p:spTree>
    <p:extLst>
      <p:ext uri="{BB962C8B-B14F-4D97-AF65-F5344CB8AC3E}">
        <p14:creationId xmlns:p14="http://schemas.microsoft.com/office/powerpoint/2010/main" val="1213058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1854" y="6235907"/>
            <a:ext cx="2543566" cy="371787"/>
          </a:xfrm>
          <a:prstGeom prst="rect">
            <a:avLst/>
          </a:prstGeom>
        </p:spPr>
      </p:pic>
      <p:sp>
        <p:nvSpPr>
          <p:cNvPr id="3" name="Rectangle 2"/>
          <p:cNvSpPr/>
          <p:nvPr/>
        </p:nvSpPr>
        <p:spPr>
          <a:xfrm>
            <a:off x="342900" y="384576"/>
            <a:ext cx="5524500" cy="5601533"/>
          </a:xfrm>
          <a:prstGeom prst="rect">
            <a:avLst/>
          </a:prstGeom>
        </p:spPr>
        <p:txBody>
          <a:bodyPr wrap="square">
            <a:spAutoFit/>
          </a:bodyPr>
          <a:lstStyle/>
          <a:p>
            <a:pPr algn="just">
              <a:lnSpc>
                <a:spcPct val="150000"/>
              </a:lnSpc>
              <a:spcAft>
                <a:spcPts val="1000"/>
              </a:spcAft>
            </a:pPr>
            <a:r>
              <a:rPr lang="en-US" sz="2400" b="1" dirty="0">
                <a:latin typeface="Times New Roman" panose="02020603050405020304" pitchFamily="18" charset="0"/>
                <a:ea typeface="Times New Roman" panose="02020603050405020304" pitchFamily="18" charset="0"/>
              </a:rPr>
              <a:t>Input Data</a:t>
            </a:r>
            <a:endParaRPr lang="en-US" sz="2400" dirty="0">
              <a:latin typeface="Calibri" panose="020F0502020204030204" pitchFamily="34" charset="0"/>
              <a:ea typeface="Times New Roman" panose="02020603050405020304" pitchFamily="18" charset="0"/>
            </a:endParaRPr>
          </a:p>
          <a:p>
            <a:pPr algn="just">
              <a:lnSpc>
                <a:spcPct val="150000"/>
              </a:lnSpc>
              <a:spcAft>
                <a:spcPts val="1000"/>
              </a:spcAft>
            </a:pPr>
            <a:r>
              <a:rPr lang="en-US" dirty="0">
                <a:latin typeface="Times New Roman" panose="02020603050405020304" pitchFamily="18" charset="0"/>
                <a:ea typeface="Times New Roman" panose="02020603050405020304" pitchFamily="18" charset="0"/>
              </a:rPr>
              <a:t>This website is designed to manage and track your expense and investments at one place. For that each user must have to register in the tool by entering the unique email address, mobile number, name and password. This all date will be stored in our database.</a:t>
            </a:r>
            <a:endParaRPr lang="en-US" sz="1600" dirty="0">
              <a:latin typeface="Calibri" panose="020F0502020204030204" pitchFamily="34" charset="0"/>
              <a:ea typeface="Times New Roman" panose="02020603050405020304" pitchFamily="18" charset="0"/>
            </a:endParaRPr>
          </a:p>
          <a:p>
            <a:pPr algn="just">
              <a:lnSpc>
                <a:spcPct val="150000"/>
              </a:lnSpc>
              <a:spcAft>
                <a:spcPts val="1000"/>
              </a:spcAft>
            </a:pPr>
            <a:r>
              <a:rPr lang="en-US" b="1" dirty="0" smtClean="0">
                <a:latin typeface="Times New Roman" panose="02020603050405020304" pitchFamily="18" charset="0"/>
                <a:ea typeface="Times New Roman" panose="02020603050405020304" pitchFamily="18" charset="0"/>
              </a:rPr>
              <a:t>Login/Register</a:t>
            </a:r>
            <a:r>
              <a:rPr lang="en-US" b="1"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User have to enter the personal details for creation of the unique accountholder.</a:t>
            </a:r>
            <a:endParaRPr lang="en-US" sz="1600" dirty="0">
              <a:latin typeface="Calibri" panose="020F0502020204030204" pitchFamily="34" charset="0"/>
              <a:ea typeface="Times New Roman" panose="02020603050405020304" pitchFamily="18" charset="0"/>
            </a:endParaRPr>
          </a:p>
          <a:p>
            <a:pPr>
              <a:lnSpc>
                <a:spcPct val="150000"/>
              </a:lnSpc>
            </a:pPr>
            <a:r>
              <a:rPr lang="en-US" b="1" dirty="0">
                <a:latin typeface="Times New Roman" panose="02020603050405020304" pitchFamily="18" charset="0"/>
                <a:ea typeface="Times New Roman" panose="02020603050405020304" pitchFamily="18" charset="0"/>
              </a:rPr>
              <a:t>Amount and Category</a:t>
            </a:r>
            <a:r>
              <a:rPr lang="en-US" dirty="0">
                <a:latin typeface="Times New Roman" panose="02020603050405020304" pitchFamily="18" charset="0"/>
                <a:ea typeface="Times New Roman" panose="02020603050405020304" pitchFamily="18" charset="0"/>
              </a:rPr>
              <a:t>: As this is the expense tracker and manages your expenses on daily, weekly, monthly, and yearly basis you have to enter your expense amount, type and date.</a:t>
            </a:r>
            <a:endParaRPr lang="en-US" dirty="0"/>
          </a:p>
        </p:txBody>
      </p:sp>
      <p:sp>
        <p:nvSpPr>
          <p:cNvPr id="4" name="Rectangle 3"/>
          <p:cNvSpPr/>
          <p:nvPr/>
        </p:nvSpPr>
        <p:spPr>
          <a:xfrm>
            <a:off x="5969000" y="384576"/>
            <a:ext cx="5986420" cy="6145272"/>
          </a:xfrm>
          <a:prstGeom prst="rect">
            <a:avLst/>
          </a:prstGeom>
        </p:spPr>
        <p:txBody>
          <a:bodyPr wrap="square">
            <a:spAutoFit/>
          </a:bodyPr>
          <a:lstStyle/>
          <a:p>
            <a:pPr algn="just">
              <a:lnSpc>
                <a:spcPct val="150000"/>
              </a:lnSpc>
              <a:spcAft>
                <a:spcPts val="1000"/>
              </a:spcAft>
            </a:pPr>
            <a:r>
              <a:rPr lang="en-US" sz="2400" b="1" dirty="0">
                <a:latin typeface="Times New Roman" panose="02020603050405020304" pitchFamily="18" charset="0"/>
                <a:ea typeface="Times New Roman" panose="02020603050405020304" pitchFamily="18" charset="0"/>
              </a:rPr>
              <a:t>Output Data</a:t>
            </a:r>
            <a:endParaRPr lang="en-US" sz="2400" dirty="0">
              <a:latin typeface="Calibri" panose="020F0502020204030204" pitchFamily="34" charset="0"/>
              <a:ea typeface="Times New Roman" panose="02020603050405020304" pitchFamily="18" charset="0"/>
            </a:endParaRPr>
          </a:p>
          <a:p>
            <a:pPr algn="just">
              <a:lnSpc>
                <a:spcPct val="150000"/>
              </a:lnSpc>
              <a:spcAft>
                <a:spcPts val="1000"/>
              </a:spcAft>
            </a:pPr>
            <a:r>
              <a:rPr lang="en-US" dirty="0">
                <a:latin typeface="Times New Roman" panose="02020603050405020304" pitchFamily="18" charset="0"/>
                <a:ea typeface="Times New Roman" panose="02020603050405020304" pitchFamily="18" charset="0"/>
              </a:rPr>
              <a:t>Each user will be required to register on the system at registration time, the user will be provided id, which will be used to maintain the record of each unique </a:t>
            </a:r>
            <a:r>
              <a:rPr lang="en-US" dirty="0" smtClean="0">
                <a:latin typeface="Times New Roman" panose="02020603050405020304" pitchFamily="18" charset="0"/>
                <a:ea typeface="Times New Roman" panose="02020603050405020304" pitchFamily="18" charset="0"/>
              </a:rPr>
              <a:t>user</a:t>
            </a:r>
          </a:p>
          <a:p>
            <a:pPr algn="just">
              <a:lnSpc>
                <a:spcPct val="150000"/>
              </a:lnSpc>
              <a:spcAft>
                <a:spcPts val="1000"/>
              </a:spcAft>
            </a:pPr>
            <a:r>
              <a:rPr lang="en-US" b="1" dirty="0" smtClean="0">
                <a:latin typeface="Times New Roman" panose="02020603050405020304" pitchFamily="18" charset="0"/>
                <a:ea typeface="Times New Roman" panose="02020603050405020304" pitchFamily="18" charset="0"/>
              </a:rPr>
              <a:t>Dashboard</a:t>
            </a:r>
            <a:r>
              <a:rPr lang="en-US" dirty="0">
                <a:latin typeface="Times New Roman" panose="02020603050405020304" pitchFamily="18" charset="0"/>
                <a:ea typeface="Times New Roman" panose="02020603050405020304" pitchFamily="18" charset="0"/>
              </a:rPr>
              <a:t>: After the user logged in the system will show the dashboard to the user giving user the overview of the expense that the user has made.</a:t>
            </a:r>
            <a:endParaRPr lang="en-US" sz="1600" dirty="0">
              <a:latin typeface="Calibri" panose="020F0502020204030204" pitchFamily="34" charset="0"/>
              <a:ea typeface="Times New Roman" panose="02020603050405020304" pitchFamily="18" charset="0"/>
            </a:endParaRPr>
          </a:p>
          <a:p>
            <a:pPr algn="just">
              <a:lnSpc>
                <a:spcPct val="150000"/>
              </a:lnSpc>
              <a:spcAft>
                <a:spcPts val="1000"/>
              </a:spcAft>
            </a:pPr>
            <a:r>
              <a:rPr lang="en-US" b="1" dirty="0">
                <a:latin typeface="Times New Roman" panose="02020603050405020304" pitchFamily="18" charset="0"/>
                <a:ea typeface="Times New Roman" panose="02020603050405020304" pitchFamily="18" charset="0"/>
              </a:rPr>
              <a:t>Report</a:t>
            </a:r>
            <a:r>
              <a:rPr lang="en-US" dirty="0">
                <a:latin typeface="Times New Roman" panose="02020603050405020304" pitchFamily="18" charset="0"/>
                <a:ea typeface="Times New Roman" panose="02020603050405020304" pitchFamily="18" charset="0"/>
              </a:rPr>
              <a:t>: User will be able to get the expense report on daily, weekly, monthly or yearly basis for keeping the offline or hard copy for the detailed report.</a:t>
            </a:r>
            <a:endParaRPr lang="en-US" sz="1600" dirty="0">
              <a:latin typeface="Calibri" panose="020F0502020204030204" pitchFamily="34" charset="0"/>
              <a:ea typeface="Times New Roman" panose="02020603050405020304" pitchFamily="18" charset="0"/>
            </a:endParaRPr>
          </a:p>
          <a:p>
            <a:pPr algn="just">
              <a:lnSpc>
                <a:spcPct val="150000"/>
              </a:lnSpc>
              <a:spcAft>
                <a:spcPts val="1000"/>
              </a:spcAft>
            </a:pPr>
            <a:r>
              <a:rPr lang="en-US" b="1" dirty="0">
                <a:latin typeface="Times New Roman" panose="02020603050405020304" pitchFamily="18" charset="0"/>
                <a:ea typeface="Times New Roman" panose="02020603050405020304" pitchFamily="18" charset="0"/>
              </a:rPr>
              <a:t>Manage</a:t>
            </a:r>
            <a:r>
              <a:rPr lang="en-US" dirty="0">
                <a:latin typeface="Times New Roman" panose="02020603050405020304" pitchFamily="18" charset="0"/>
                <a:ea typeface="Times New Roman" panose="02020603050405020304" pitchFamily="18" charset="0"/>
              </a:rPr>
              <a:t>: User can edit or manage their profile information and they can also manage and edit their expenses in case of any incorrect entry of any data.</a:t>
            </a:r>
            <a:endParaRPr lang="en-US" sz="1600" dirty="0">
              <a:effectLst/>
              <a:latin typeface="Calibri" panose="020F0502020204030204" pitchFamily="34" charset="0"/>
              <a:ea typeface="Times New Roman" panose="02020603050405020304" pitchFamily="18" charset="0"/>
            </a:endParaRPr>
          </a:p>
        </p:txBody>
      </p:sp>
    </p:spTree>
    <p:extLst>
      <p:ext uri="{BB962C8B-B14F-4D97-AF65-F5344CB8AC3E}">
        <p14:creationId xmlns:p14="http://schemas.microsoft.com/office/powerpoint/2010/main" val="3998919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1854" y="6235907"/>
            <a:ext cx="2543566" cy="371787"/>
          </a:xfrm>
          <a:prstGeom prst="rect">
            <a:avLst/>
          </a:prstGeom>
        </p:spPr>
      </p:pic>
      <p:pic>
        <p:nvPicPr>
          <p:cNvPr id="3" name="Picture 2"/>
          <p:cNvPicPr>
            <a:picLocks noChangeAspect="1"/>
          </p:cNvPicPr>
          <p:nvPr/>
        </p:nvPicPr>
        <p:blipFill>
          <a:blip r:embed="rId3"/>
          <a:stretch>
            <a:fillRect/>
          </a:stretch>
        </p:blipFill>
        <p:spPr>
          <a:xfrm>
            <a:off x="557239" y="552653"/>
            <a:ext cx="10999761" cy="5683254"/>
          </a:xfrm>
          <a:prstGeom prst="rect">
            <a:avLst/>
          </a:prstGeom>
        </p:spPr>
      </p:pic>
    </p:spTree>
    <p:extLst>
      <p:ext uri="{BB962C8B-B14F-4D97-AF65-F5344CB8AC3E}">
        <p14:creationId xmlns:p14="http://schemas.microsoft.com/office/powerpoint/2010/main" val="23185123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82</TotalTime>
  <Words>1017</Words>
  <Application>Microsoft Office PowerPoint</Application>
  <PresentationFormat>Widescreen</PresentationFormat>
  <Paragraphs>89</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Gothic</vt:lpstr>
      <vt:lpstr>Garamond</vt:lpstr>
      <vt:lpstr>Noto Sans Symbols</vt:lpstr>
      <vt:lpstr>Times New Roman</vt:lpstr>
      <vt:lpstr>Savon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Devanshu Das</dc:creator>
  <cp:lastModifiedBy>Devanshu Das</cp:lastModifiedBy>
  <cp:revision>9</cp:revision>
  <dcterms:created xsi:type="dcterms:W3CDTF">2022-05-03T17:03:53Z</dcterms:created>
  <dcterms:modified xsi:type="dcterms:W3CDTF">2022-05-03T18:26:36Z</dcterms:modified>
</cp:coreProperties>
</file>