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7" r:id="rId4"/>
    <p:sldId id="262" r:id="rId5"/>
    <p:sldId id="258" r:id="rId6"/>
    <p:sldId id="259" r:id="rId7"/>
    <p:sldId id="260" r:id="rId8"/>
    <p:sldId id="263" r:id="rId9"/>
    <p:sldId id="291" r:id="rId10"/>
    <p:sldId id="292" r:id="rId11"/>
    <p:sldId id="293" r:id="rId12"/>
    <p:sldId id="256" r:id="rId13"/>
    <p:sldId id="257" r:id="rId14"/>
    <p:sldId id="278" r:id="rId15"/>
    <p:sldId id="279" r:id="rId16"/>
    <p:sldId id="280" r:id="rId17"/>
    <p:sldId id="281" r:id="rId18"/>
    <p:sldId id="282" r:id="rId19"/>
    <p:sldId id="272" r:id="rId20"/>
    <p:sldId id="276" r:id="rId21"/>
    <p:sldId id="274" r:id="rId22"/>
    <p:sldId id="277" r:id="rId23"/>
    <p:sldId id="285" r:id="rId24"/>
    <p:sldId id="286" r:id="rId25"/>
    <p:sldId id="287" r:id="rId26"/>
    <p:sldId id="288" r:id="rId27"/>
    <p:sldId id="28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endParaRPr lang="en-US"/>
          </a:p>
        </p:txBody>
      </p:sp>
      <p:sp>
        <p:nvSpPr>
          <p:cNvPr id="3" name="Subtitle 2"/>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3C3BD54-29B9-3D42-B178-776ED395A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fld>
            <a:endParaRPr lang="en-US"/>
          </a:p>
        </p:txBody>
      </p:sp>
      <p:sp>
        <p:nvSpPr>
          <p:cNvPr id="49" name="Rectangle 48"/>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5667" y="1204722"/>
            <a:ext cx="1853360" cy="467664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973667" y="1204722"/>
            <a:ext cx="8274047" cy="46969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3C3BD54-29B9-3D42-B178-776ED395A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fld>
            <a:endParaRPr lang="en-US"/>
          </a:p>
        </p:txBody>
      </p:sp>
      <p:sp>
        <p:nvSpPr>
          <p:cNvPr id="51" name="Rectangle 50"/>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3C3BD54-29B9-3D42-B178-776ED395A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endParaRPr lang="en-US"/>
          </a:p>
        </p:txBody>
      </p:sp>
      <p:sp>
        <p:nvSpPr>
          <p:cNvPr id="3" name="Text Placeholder 2"/>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3C3BD54-29B9-3D42-B178-776ED395A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65111" y="2691637"/>
            <a:ext cx="4946643" cy="318973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076903" y="2691637"/>
            <a:ext cx="4946639" cy="318973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3C3BD54-29B9-3D42-B178-776ED395AA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fld>
            <a:endParaRPr lang="en-US"/>
          </a:p>
        </p:txBody>
      </p:sp>
      <p:sp>
        <p:nvSpPr>
          <p:cNvPr id="50" name="Rectangle 49"/>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5110" y="1204721"/>
            <a:ext cx="8266175" cy="1444752"/>
          </a:xfrm>
        </p:spPr>
        <p:txBody>
          <a:bodyPr/>
          <a:lstStyle/>
          <a:p>
            <a:r>
              <a:rPr lang="en-US"/>
              <a:t>Click to edit Master title style</a:t>
            </a:r>
            <a:endParaRPr lang="en-US"/>
          </a:p>
        </p:txBody>
      </p:sp>
      <p:sp>
        <p:nvSpPr>
          <p:cNvPr id="3" name="Text Placeholder 2"/>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65111" y="3515550"/>
            <a:ext cx="4946644" cy="236629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76866" y="3515074"/>
            <a:ext cx="4946644" cy="236629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3C3BD54-29B9-3D42-B178-776ED395AA8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fld>
            <a:endParaRPr lang="en-US"/>
          </a:p>
        </p:txBody>
      </p:sp>
      <p:sp>
        <p:nvSpPr>
          <p:cNvPr id="52" name="Rectangle 51"/>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3C3BD54-29B9-3D42-B178-776ED395AA8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fld>
            <a:endParaRPr lang="en-US"/>
          </a:p>
        </p:txBody>
      </p:sp>
      <p:sp>
        <p:nvSpPr>
          <p:cNvPr id="48" name="Rectangle 47"/>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fld>
            <a:endParaRPr lang="en-US"/>
          </a:p>
        </p:txBody>
      </p:sp>
      <p:sp>
        <p:nvSpPr>
          <p:cNvPr id="47" name="Rectangle 46"/>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3C3BD54-29B9-3D42-B178-776ED395AA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fld>
            <a:endParaRPr lang="en-US"/>
          </a:p>
        </p:txBody>
      </p:sp>
      <p:sp>
        <p:nvSpPr>
          <p:cNvPr id="50" name="Rectangle 49"/>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3C3BD54-29B9-3D42-B178-776ED395AA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fld>
            <a:endParaRPr lang="en-US"/>
          </a:p>
        </p:txBody>
      </p:sp>
      <p:sp>
        <p:nvSpPr>
          <p:cNvPr id="54" name="Rectangle 53"/>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fld>
            <a:endParaRPr lang="en-US"/>
          </a:p>
        </p:txBody>
      </p:sp>
      <p:sp>
        <p:nvSpPr>
          <p:cNvPr id="5" name="Footer Placeholder 4"/>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5"/>
          <p:cNvSpPr>
            <a:spLocks noGrp="1" noRot="1" noChangeAspect="1" noMove="1" noResize="1" noEditPoints="1" noAdjustHandles="1" noChangeArrowheads="1" noChangeShapeType="1" noTextEdit="1"/>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7"/>
          <p:cNvSpPr>
            <a:spLocks noGrp="1" noRot="1" noChangeAspect="1" noMove="1" noResize="1" noEditPoints="1" noAdjustHandles="1" noChangeArrowheads="1" noChangeShapeType="1" noTextEdit="1"/>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3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stationary, envelope, vector graphics&#10;&#10;Description automatically generated"/>
          <p:cNvPicPr>
            <a:picLocks noChangeAspect="1"/>
          </p:cNvPicPr>
          <p:nvPr/>
        </p:nvPicPr>
        <p:blipFill rotWithShape="1">
          <a:blip r:embed="rId1"/>
          <a:srcRect t="14826" b="1219"/>
          <a:stretch>
            <a:fillRect/>
          </a:stretch>
        </p:blipFill>
        <p:spPr>
          <a:xfrm>
            <a:off x="20" y="10"/>
            <a:ext cx="12191980" cy="6857990"/>
          </a:xfrm>
          <a:prstGeom prst="rect">
            <a:avLst/>
          </a:prstGeom>
        </p:spPr>
      </p:pic>
      <p:sp>
        <p:nvSpPr>
          <p:cNvPr id="29" name="Rectangle"/>
          <p:cNvSpPr>
            <a:spLocks noGrp="1" noRot="1" noChangeAspect="1" noMove="1" noResize="1" noEditPoints="1" noAdjustHandles="1" noChangeArrowheads="1" noChangeShapeType="1" noTextEdit="1"/>
          </p:cNvSpPr>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31" name="Cross 35"/>
          <p:cNvSpPr>
            <a:spLocks noGrp="1" noRot="1" noChangeAspect="1" noMove="1" noResize="1" noEditPoints="1" noAdjustHandles="1" noChangeArrowheads="1" noChangeShapeType="1" noTextEdit="1"/>
          </p:cNvSpPr>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797105" y="1625608"/>
            <a:ext cx="6696951" cy="2722164"/>
          </a:xfrm>
        </p:spPr>
        <p:txBody>
          <a:bodyPr vert="horz" lIns="91440" tIns="45720" rIns="91440" bIns="45720" rtlCol="0" anchor="b">
            <a:normAutofit/>
          </a:bodyPr>
          <a:lstStyle/>
          <a:p>
            <a:pPr>
              <a:lnSpc>
                <a:spcPct val="90000"/>
              </a:lnSpc>
            </a:pPr>
            <a:r>
              <a:rPr lang="en-US" sz="3200" b="1" kern="1200" spc="-150">
                <a:latin typeface="+mj-lt"/>
                <a:ea typeface="+mj-ea"/>
                <a:cs typeface="+mj-cs"/>
              </a:rPr>
              <a:t>OOM MINI PROJECT</a:t>
            </a:r>
            <a:br>
              <a:rPr lang="en-US" sz="3200" b="1" kern="1200" spc="-150"/>
            </a:br>
            <a:br>
              <a:rPr lang="en-US" sz="3200" b="1" kern="1200" spc="-150"/>
            </a:br>
            <a:r>
              <a:rPr lang="en-US" sz="3200" b="1" spc="-150"/>
              <a:t>3D Rendering  of  a  cube</a:t>
            </a:r>
            <a:br>
              <a:rPr lang="en-US" sz="3200" b="1" kern="1200" spc="-150"/>
            </a:br>
            <a:br>
              <a:rPr lang="en-US" sz="3200" b="1" kern="1200" spc="-150"/>
            </a:br>
            <a:endParaRPr lang="en-US" sz="3200" b="1" kern="1200" spc="-150">
              <a:solidFill>
                <a:schemeClr val="tx1"/>
              </a:solidFill>
              <a:latin typeface="+mj-lt"/>
              <a:ea typeface="+mj-ea"/>
              <a:cs typeface="+mj-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tationary, envelope, vector graphics&#10;&#10;Description automatically generated"/>
          <p:cNvPicPr>
            <a:picLocks noChangeAspect="1"/>
          </p:cNvPicPr>
          <p:nvPr/>
        </p:nvPicPr>
        <p:blipFill rotWithShape="1">
          <a:blip r:embed="rId1"/>
          <a:srcRect t="14826" b="1219"/>
          <a:stretch>
            <a:fillRect/>
          </a:stretch>
        </p:blipFill>
        <p:spPr>
          <a:xfrm>
            <a:off x="20" y="10"/>
            <a:ext cx="12191980" cy="6857990"/>
          </a:xfrm>
          <a:prstGeom prst="rect">
            <a:avLst/>
          </a:prstGeom>
        </p:spPr>
      </p:pic>
      <p:pic>
        <p:nvPicPr>
          <p:cNvPr id="3" name="Picture 3" descr="A picture containing table&#10;&#10;Description automatically generated"/>
          <p:cNvPicPr>
            <a:picLocks noChangeAspect="1"/>
          </p:cNvPicPr>
          <p:nvPr/>
        </p:nvPicPr>
        <p:blipFill>
          <a:blip r:embed="rId2"/>
          <a:stretch>
            <a:fillRect/>
          </a:stretch>
        </p:blipFill>
        <p:spPr>
          <a:xfrm>
            <a:off x="1633268" y="1085049"/>
            <a:ext cx="8939841" cy="417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
          <a:srcRect t="14826" b="1219"/>
          <a:stretch>
            <a:fillRect/>
          </a:stretch>
        </p:blipFill>
        <p:spPr>
          <a:xfrm>
            <a:off x="20" y="10"/>
            <a:ext cx="12191980" cy="6857990"/>
          </a:xfrm>
          <a:prstGeom prst="rect">
            <a:avLst/>
          </a:prstGeom>
        </p:spPr>
      </p:pic>
      <p:sp>
        <p:nvSpPr>
          <p:cNvPr id="18" name="Rectangle"/>
          <p:cNvSpPr>
            <a:spLocks noGrp="1" noRot="1" noChangeAspect="1" noMove="1" noResize="1" noEditPoints="1" noAdjustHandles="1" noChangeArrowheads="1" noChangeShapeType="1" noTextEdit="1"/>
          </p:cNvSpPr>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9" name="Cross 23"/>
          <p:cNvSpPr>
            <a:spLocks noGrp="1" noRot="1" noChangeAspect="1" noMove="1" noResize="1" noEditPoints="1" noAdjustHandles="1" noChangeArrowheads="1" noChangeShapeType="1" noTextEdit="1"/>
          </p:cNvSpPr>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5" y="1625608"/>
            <a:ext cx="6696951" cy="2722164"/>
          </a:xfrm>
        </p:spPr>
        <p:txBody>
          <a:bodyPr>
            <a:normAutofit/>
          </a:bodyPr>
          <a:lstStyle/>
          <a:p>
            <a:r>
              <a:rPr lang="en-US">
                <a:latin typeface="Calibri" panose="020F0502020204030204"/>
                <a:cs typeface="Calibri Light" panose="020F0302020204030204"/>
              </a:rPr>
              <a:t>Class</a:t>
            </a:r>
            <a:r>
              <a:rPr lang="en-US">
                <a:cs typeface="Calibri Light" panose="020F0302020204030204"/>
              </a:rPr>
              <a:t> Diagram</a:t>
            </a:r>
            <a:endParaRPr lang="en-US">
              <a:cs typeface="Calibri Light" panose="020F0302020204030204"/>
            </a:endParaRPr>
          </a:p>
        </p:txBody>
      </p:sp>
      <p:sp>
        <p:nvSpPr>
          <p:cNvPr id="3" name="Subtitle 2"/>
          <p:cNvSpPr>
            <a:spLocks noGrp="1"/>
          </p:cNvSpPr>
          <p:nvPr>
            <p:ph type="subTitle" idx="1"/>
          </p:nvPr>
        </p:nvSpPr>
        <p:spPr>
          <a:xfrm>
            <a:off x="13687347" y="2079296"/>
            <a:ext cx="411481" cy="215769"/>
          </a:xfrm>
        </p:spPr>
        <p:txBody>
          <a:bodyPr>
            <a:normAutofit fontScale="40000" lnSpcReduction="20000"/>
          </a:bodyPr>
          <a:lstStyle/>
          <a:p>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assD (4)"/>
          <p:cNvPicPr>
            <a:picLocks noChangeAspect="1"/>
          </p:cNvPicPr>
          <p:nvPr/>
        </p:nvPicPr>
        <p:blipFill>
          <a:blip r:embed="rId1"/>
          <a:stretch>
            <a:fillRect/>
          </a:stretch>
        </p:blipFill>
        <p:spPr>
          <a:xfrm>
            <a:off x="3793490" y="0"/>
            <a:ext cx="436626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5056" y="1204913"/>
            <a:ext cx="7922644" cy="1446212"/>
          </a:xfrm>
        </p:spPr>
        <p:txBody>
          <a:bodyPr/>
          <a:lstStyle/>
          <a:p>
            <a:r>
              <a:rPr lang="en-US"/>
              <a:t>Point</a:t>
            </a:r>
            <a:endParaRPr lang="en-US"/>
          </a:p>
        </p:txBody>
      </p:sp>
      <p:sp>
        <p:nvSpPr>
          <p:cNvPr id="3" name="Content Placeholder 2"/>
          <p:cNvSpPr>
            <a:spLocks noGrp="1"/>
          </p:cNvSpPr>
          <p:nvPr>
            <p:ph idx="4294967295"/>
          </p:nvPr>
        </p:nvSpPr>
        <p:spPr>
          <a:xfrm>
            <a:off x="546339" y="2692400"/>
            <a:ext cx="9839086" cy="3187700"/>
          </a:xfrm>
        </p:spPr>
        <p:txBody>
          <a:bodyPr vert="horz" lIns="91440" tIns="45720" rIns="91440" bIns="45720" rtlCol="0" anchor="t">
            <a:normAutofit/>
          </a:bodyPr>
          <a:lstStyle/>
          <a:p>
            <a:pPr marL="0" indent="0">
              <a:buNone/>
            </a:pPr>
            <a:r>
              <a:rPr lang="en-US"/>
              <a:t>Purpose- </a:t>
            </a:r>
            <a:endParaRPr lang="en-US"/>
          </a:p>
          <a:p>
            <a:pPr marL="0" indent="0">
              <a:buNone/>
            </a:pPr>
            <a:r>
              <a:rPr lang="en-US"/>
              <a:t>This class is being used to make points of our object.</a:t>
            </a:r>
            <a:endParaRPr lang="en-US"/>
          </a:p>
          <a:p>
            <a:pPr marL="0" indent="0">
              <a:buNone/>
            </a:pPr>
            <a:endParaRPr lang="en-US"/>
          </a:p>
          <a:p>
            <a:pPr marL="0" indent="0">
              <a:buNone/>
            </a:pPr>
            <a:r>
              <a:rPr lang="en-US"/>
              <a:t>Attributes- </a:t>
            </a:r>
            <a:endParaRPr lang="en-US"/>
          </a:p>
          <a:p>
            <a:pPr marL="0" indent="0">
              <a:buNone/>
            </a:pPr>
            <a:r>
              <a:rPr lang="en-US"/>
              <a:t>X, Y and Z are the attributes of type double which tells us the position of our point in </a:t>
            </a:r>
            <a:r>
              <a:rPr lang="en-US" err="1"/>
              <a:t>xyz</a:t>
            </a:r>
            <a:r>
              <a:rPr lang="en-US"/>
              <a:t> plane.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7018" y="204788"/>
            <a:ext cx="4152182" cy="855662"/>
          </a:xfrm>
        </p:spPr>
        <p:txBody>
          <a:bodyPr/>
          <a:lstStyle/>
          <a:p>
            <a:r>
              <a:rPr lang="en-US"/>
              <a:t>TranslatePoint</a:t>
            </a:r>
            <a:endParaRPr lang="en-US"/>
          </a:p>
        </p:txBody>
      </p:sp>
      <p:sp>
        <p:nvSpPr>
          <p:cNvPr id="3" name="Content Placeholder 2"/>
          <p:cNvSpPr>
            <a:spLocks noGrp="1"/>
          </p:cNvSpPr>
          <p:nvPr>
            <p:ph idx="4294967295"/>
          </p:nvPr>
        </p:nvSpPr>
        <p:spPr>
          <a:xfrm>
            <a:off x="819509" y="1216025"/>
            <a:ext cx="9972316" cy="4806950"/>
          </a:xfrm>
        </p:spPr>
        <p:txBody>
          <a:bodyPr vert="horz" lIns="91440" tIns="45720" rIns="91440" bIns="45720" rtlCol="0" anchor="t">
            <a:normAutofit/>
          </a:bodyPr>
          <a:lstStyle/>
          <a:p>
            <a:pPr marL="0" indent="0">
              <a:buNone/>
            </a:pPr>
            <a:r>
              <a:rPr lang="en-US"/>
              <a:t>Purpose- </a:t>
            </a:r>
            <a:endParaRPr lang="en-US"/>
          </a:p>
          <a:p>
            <a:pPr marL="0" indent="0">
              <a:buNone/>
            </a:pPr>
            <a:r>
              <a:rPr lang="en-US"/>
              <a:t>In this class we are doing various purposes like to convert 3d points we made in class Point3d in 2d as to show on screen we need 2d points, for zooming, for rotation of object along x, y and z axis and we are all doing this by scaling</a:t>
            </a:r>
            <a:endParaRPr lang="en-US"/>
          </a:p>
          <a:p>
            <a:pPr marL="0" indent="0">
              <a:buNone/>
            </a:pPr>
            <a:endParaRPr lang="en-US"/>
          </a:p>
          <a:p>
            <a:pPr marL="0" indent="0">
              <a:buNone/>
            </a:pPr>
            <a:r>
              <a:rPr lang="en-US"/>
              <a:t>Attributes- </a:t>
            </a:r>
            <a:endParaRPr lang="en-US"/>
          </a:p>
          <a:p>
            <a:pPr marL="0" indent="0">
              <a:buNone/>
            </a:pPr>
            <a:r>
              <a:rPr lang="en-US"/>
              <a:t>Scale- We are giving scale value which tells us by how much extent we change the points of our object  while zoom in or out. </a:t>
            </a:r>
            <a:endParaRPr lang="en-US"/>
          </a:p>
          <a:p>
            <a:pPr marL="0" indent="0">
              <a:buNone/>
            </a:pPr>
            <a:r>
              <a:rPr lang="en-US" err="1"/>
              <a:t>ZoomFactor</a:t>
            </a:r>
            <a:r>
              <a:rPr lang="en-US"/>
              <a:t>(</a:t>
            </a:r>
            <a:r>
              <a:rPr lang="en-US" err="1"/>
              <a:t>zf</a:t>
            </a:r>
            <a:r>
              <a:rPr lang="en-US"/>
              <a:t>)- This attribute will tell us by how much extent our scale should change we do zoom in or out.</a:t>
            </a:r>
            <a:endParaRPr lang="en-US"/>
          </a:p>
          <a:p>
            <a:pPr marL="0"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6981" y="195263"/>
            <a:ext cx="2705819" cy="788987"/>
          </a:xfrm>
        </p:spPr>
        <p:txBody>
          <a:bodyPr/>
          <a:lstStyle/>
          <a:p>
            <a:r>
              <a:rPr lang="en-US"/>
              <a:t>Methods</a:t>
            </a:r>
            <a:endParaRPr lang="en-US"/>
          </a:p>
        </p:txBody>
      </p:sp>
      <p:sp>
        <p:nvSpPr>
          <p:cNvPr id="3" name="Content Placeholder 2"/>
          <p:cNvSpPr>
            <a:spLocks noGrp="1"/>
          </p:cNvSpPr>
          <p:nvPr>
            <p:ph idx="4294967295"/>
          </p:nvPr>
        </p:nvSpPr>
        <p:spPr>
          <a:xfrm>
            <a:off x="359434" y="1057874"/>
            <a:ext cx="11201400" cy="5521325"/>
          </a:xfrm>
        </p:spPr>
        <p:txBody>
          <a:bodyPr vert="horz" lIns="91440" tIns="45720" rIns="91440" bIns="45720" rtlCol="0" anchor="t">
            <a:normAutofit lnSpcReduction="10000"/>
          </a:bodyPr>
          <a:lstStyle/>
          <a:p>
            <a:pPr>
              <a:buFont typeface="Arial" panose="020B0604020202020204"/>
              <a:buChar char="•"/>
            </a:pPr>
            <a:r>
              <a:rPr lang="en-US" err="1"/>
              <a:t>ZoomIn</a:t>
            </a:r>
            <a:r>
              <a:rPr lang="en-US"/>
              <a:t>()- This method is telling if we want to </a:t>
            </a:r>
            <a:r>
              <a:rPr lang="en-US" err="1"/>
              <a:t>zoomIn</a:t>
            </a:r>
            <a:r>
              <a:rPr lang="en-US"/>
              <a:t> then we multiply scale with </a:t>
            </a:r>
            <a:r>
              <a:rPr lang="en-US" err="1"/>
              <a:t>zoomFactor</a:t>
            </a:r>
            <a:r>
              <a:rPr lang="en-US"/>
              <a:t> then</a:t>
            </a:r>
            <a:r>
              <a:rPr lang="en-US">
                <a:ea typeface="+mn-lt"/>
                <a:cs typeface="+mn-lt"/>
              </a:rPr>
              <a:t> that value tells the extent by which we should zoom in.</a:t>
            </a:r>
            <a:endParaRPr lang="en-US"/>
          </a:p>
          <a:p>
            <a:pPr>
              <a:buFont typeface="Arial" panose="020B0604020202020204"/>
              <a:buChar char="•"/>
            </a:pPr>
            <a:endParaRPr lang="en-US"/>
          </a:p>
          <a:p>
            <a:pPr>
              <a:buFont typeface="Arial" panose="020B0604020202020204"/>
              <a:buChar char="•"/>
            </a:pPr>
            <a:r>
              <a:rPr lang="en-US" err="1"/>
              <a:t>ZoomOut</a:t>
            </a:r>
            <a:r>
              <a:rPr lang="en-US"/>
              <a:t>()- This method is telling if we want to </a:t>
            </a:r>
            <a:r>
              <a:rPr lang="en-US" err="1"/>
              <a:t>zoomOut</a:t>
            </a:r>
            <a:r>
              <a:rPr lang="en-US"/>
              <a:t> then we divide the scale value with zoom factor then </a:t>
            </a:r>
            <a:r>
              <a:rPr lang="en-US">
                <a:ea typeface="+mn-lt"/>
                <a:cs typeface="+mn-lt"/>
              </a:rPr>
              <a:t>that value tells the extent by which we should zoom out.</a:t>
            </a:r>
            <a:endParaRPr lang="en-US">
              <a:ea typeface="+mn-lt"/>
              <a:cs typeface="+mn-lt"/>
            </a:endParaRPr>
          </a:p>
          <a:p>
            <a:pPr>
              <a:buFont typeface="Arial" panose="020B0604020202020204"/>
              <a:buChar char="•"/>
            </a:pPr>
            <a:endParaRPr lang="en-US"/>
          </a:p>
          <a:p>
            <a:pPr>
              <a:buFont typeface="Arial" panose="020B0604020202020204"/>
              <a:buChar char="•"/>
            </a:pPr>
            <a:r>
              <a:rPr lang="en-US" err="1"/>
              <a:t>TranslatePoint</a:t>
            </a:r>
            <a:r>
              <a:rPr lang="en-US"/>
              <a:t>()-  In this method we are firstly converting the 3d y axis values into x axis values then z axis values into y axis values and the x axis values into depth as to convert it into normal plane axis then we are creating </a:t>
            </a:r>
            <a:r>
              <a:rPr lang="en-US" err="1"/>
              <a:t>storenewcoordinate</a:t>
            </a:r>
            <a:r>
              <a:rPr lang="en-US"/>
              <a:t>[] array which is equal to </a:t>
            </a:r>
            <a:r>
              <a:rPr lang="en-US">
                <a:ea typeface="+mn-lt"/>
                <a:cs typeface="+mn-lt"/>
              </a:rPr>
              <a:t>scale(x3d,y3d,depth) </a:t>
            </a:r>
            <a:r>
              <a:rPr lang="en-US"/>
              <a:t>as this array contains the points which we used to find 2d points and then converting 3d points  into 2d point values as we know to show on screen only one side we can look we need 2d points.</a:t>
            </a:r>
            <a:endParaRPr lang="en-US"/>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4452" y="1301750"/>
            <a:ext cx="10993648" cy="5492750"/>
          </a:xfrm>
        </p:spPr>
        <p:txBody>
          <a:bodyPr vert="horz" lIns="91440" tIns="45720" rIns="91440" bIns="45720" rtlCol="0" anchor="t">
            <a:normAutofit/>
          </a:bodyPr>
          <a:lstStyle/>
          <a:p>
            <a:pPr marL="0" indent="0">
              <a:buNone/>
            </a:pPr>
            <a:endParaRPr lang="en-US"/>
          </a:p>
          <a:p>
            <a:pPr>
              <a:buFont typeface="Arial" panose="020B0604020202020204"/>
              <a:buChar char="•"/>
            </a:pPr>
            <a:r>
              <a:rPr lang="en-US"/>
              <a:t>Scale()- In this method we are simply scaling our 3d points by first finding the distance of vector from origin to a point(e.g. the outer point) so it will tell us that how much we can drag it towards center when we zoom in or out. Also we are defining theta with the axis. Also we are defining our position that were are we looking i.e. the depth. Then we are defining scale value as local scale in which we make general formula as describe in code and then we are multiplying it with distance so as how much we are truncating and then at last we are finding the coordinates of our points i.e. x, y by using sine cosine formulas which we store in </a:t>
            </a:r>
            <a:r>
              <a:rPr lang="en-US" err="1"/>
              <a:t>storenewcoordinate</a:t>
            </a:r>
            <a:r>
              <a:rPr lang="en-US"/>
              <a:t>[].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1924" y="454025"/>
            <a:ext cx="11197926" cy="6367463"/>
          </a:xfrm>
        </p:spPr>
        <p:txBody>
          <a:bodyPr vert="horz" lIns="91440" tIns="45720" rIns="91440" bIns="45720" rtlCol="0" anchor="t">
            <a:normAutofit/>
          </a:bodyPr>
          <a:lstStyle/>
          <a:p>
            <a:pPr>
              <a:buFont typeface="Arial" panose="020B0604020202020204"/>
              <a:buChar char="•"/>
            </a:pPr>
            <a:r>
              <a:rPr lang="en-US" sz="1800" err="1"/>
              <a:t>RotateaxisX</a:t>
            </a:r>
            <a:r>
              <a:rPr lang="en-US" sz="1800"/>
              <a:t>()- In this method we are rotating the object by keeping x axis constant As in this method we are covering the radius of vector which is from initial 0th point to any point of y and z axis points and theta making with either x or z axis. Also along with it we are passing the degree as an argument that by how much angle our vector should change our position as we are doing this by theta</a:t>
            </a:r>
            <a:r>
              <a:rPr lang="en-US" sz="1800">
                <a:ea typeface="+mn-lt"/>
                <a:cs typeface="+mn-lt"/>
              </a:rPr>
              <a:t> += 2*</a:t>
            </a:r>
            <a:r>
              <a:rPr lang="en-US" sz="1800" err="1">
                <a:ea typeface="+mn-lt"/>
                <a:cs typeface="+mn-lt"/>
              </a:rPr>
              <a:t>Math.PI</a:t>
            </a:r>
            <a:r>
              <a:rPr lang="en-US" sz="1800">
                <a:ea typeface="+mn-lt"/>
                <a:cs typeface="+mn-lt"/>
              </a:rPr>
              <a:t>/360*degrees and</a:t>
            </a:r>
            <a:r>
              <a:rPr lang="en-US" sz="1800"/>
              <a:t> then adding it into the theta and then after maintaining the position we are finding the new points of our vector by using sin and cosine function formulas.</a:t>
            </a:r>
            <a:endParaRPr lang="en-US"/>
          </a:p>
          <a:p>
            <a:pPr>
              <a:buFont typeface="Arial" panose="020B0604020202020204"/>
              <a:buChar char="•"/>
            </a:pPr>
            <a:endParaRPr lang="en-US" sz="1800">
              <a:ea typeface="+mn-lt"/>
              <a:cs typeface="+mn-lt"/>
            </a:endParaRPr>
          </a:p>
          <a:p>
            <a:pPr>
              <a:buFont typeface="Arial" panose="020B0604020202020204"/>
              <a:buChar char="•"/>
            </a:pPr>
            <a:r>
              <a:rPr lang="en-US" sz="1800" err="1">
                <a:ea typeface="+mn-lt"/>
                <a:cs typeface="+mn-lt"/>
              </a:rPr>
              <a:t>RotateAxisY</a:t>
            </a:r>
            <a:r>
              <a:rPr lang="en-US" sz="1800">
                <a:ea typeface="+mn-lt"/>
                <a:cs typeface="+mn-lt"/>
              </a:rPr>
              <a:t>()- In this method we are rotating the object by keeping y axis constant. As in this method we are covering the radius of vector which is from initial 0th point to any point of z and x axis points and theta making with either z or x axis. Also along with it we are passing the degree as an argument that by how much angle our vector should change our position as we are doing this by theta += 2*</a:t>
            </a:r>
            <a:r>
              <a:rPr lang="en-US" sz="1800" err="1">
                <a:ea typeface="+mn-lt"/>
                <a:cs typeface="+mn-lt"/>
              </a:rPr>
              <a:t>Math.PI</a:t>
            </a:r>
            <a:r>
              <a:rPr lang="en-US" sz="1800">
                <a:ea typeface="+mn-lt"/>
                <a:cs typeface="+mn-lt"/>
              </a:rPr>
              <a:t>/360*degrees and then adding it into the theta and then after maintaining the position we are finding the new points of our vector by using sin and cosine function same as we find in </a:t>
            </a:r>
            <a:r>
              <a:rPr lang="en-US" sz="1800" err="1">
                <a:ea typeface="+mn-lt"/>
                <a:cs typeface="+mn-lt"/>
              </a:rPr>
              <a:t>rotateaxisX</a:t>
            </a:r>
            <a:r>
              <a:rPr lang="en-US" sz="1800">
                <a:ea typeface="+mn-lt"/>
                <a:cs typeface="+mn-lt"/>
              </a:rPr>
              <a:t>() method.</a:t>
            </a:r>
            <a:endParaRPr lang="en-US" sz="1800">
              <a:ea typeface="+mn-lt"/>
              <a:cs typeface="+mn-lt"/>
            </a:endParaRPr>
          </a:p>
          <a:p>
            <a:pPr>
              <a:buFont typeface="Arial" panose="020B0604020202020204"/>
              <a:buChar char="•"/>
            </a:pPr>
            <a:endParaRPr lang="en-US" sz="1800">
              <a:ea typeface="+mn-lt"/>
              <a:cs typeface="+mn-lt"/>
            </a:endParaRPr>
          </a:p>
          <a:p>
            <a:pPr>
              <a:buFont typeface="Arial" panose="020B0604020202020204"/>
              <a:buChar char="•"/>
            </a:pPr>
            <a:r>
              <a:rPr lang="en-US" sz="1800" err="1">
                <a:ea typeface="+mn-lt"/>
                <a:cs typeface="+mn-lt"/>
              </a:rPr>
              <a:t>RotateAxisZ</a:t>
            </a:r>
            <a:r>
              <a:rPr lang="en-US" sz="1800">
                <a:ea typeface="+mn-lt"/>
                <a:cs typeface="+mn-lt"/>
              </a:rPr>
              <a:t>()- In this method we are rotating the object by keeping z axis constant. As in this method we are covering the radius of vector which is from initial 0th point to any point of x and y axis points and theta making with either x or y axis. Also along with it we are passing the degree as an argument that by how much angle our vector should change our position as we are doing this by theta += 2*</a:t>
            </a:r>
            <a:r>
              <a:rPr lang="en-US" sz="1800" err="1">
                <a:ea typeface="+mn-lt"/>
                <a:cs typeface="+mn-lt"/>
              </a:rPr>
              <a:t>Math.PI</a:t>
            </a:r>
            <a:r>
              <a:rPr lang="en-US" sz="1800">
                <a:ea typeface="+mn-lt"/>
                <a:cs typeface="+mn-lt"/>
              </a:rPr>
              <a:t>/360*degrees and then adding it into the theta and then after maintaining the position we are finding the new points of our vector by using sin and cosine function same as we find in </a:t>
            </a:r>
            <a:r>
              <a:rPr lang="en-US" sz="1800" err="1">
                <a:ea typeface="+mn-lt"/>
                <a:cs typeface="+mn-lt"/>
              </a:rPr>
              <a:t>rotateaxisX</a:t>
            </a:r>
            <a:r>
              <a:rPr lang="en-US" sz="1800">
                <a:ea typeface="+mn-lt"/>
                <a:cs typeface="+mn-lt"/>
              </a:rPr>
              <a:t>() method.</a:t>
            </a:r>
            <a:endParaRPr lang="en-US" sz="1800">
              <a:ea typeface="+mn-lt"/>
              <a:cs typeface="+mn-lt"/>
            </a:endParaRPr>
          </a:p>
          <a:p>
            <a:pPr marL="0" indent="0">
              <a:buNone/>
            </a:pPr>
            <a:endParaRPr lang="en-US" sz="1800">
              <a:ea typeface="+mn-lt"/>
              <a:cs typeface="+mn-lt"/>
            </a:endParaRPr>
          </a:p>
          <a:p>
            <a:pPr marL="0" indent="0">
              <a:buNone/>
            </a:pPr>
            <a:endParaRPr lang="en-US" sz="1800">
              <a:ea typeface="+mn-lt"/>
              <a:cs typeface="+mn-lt"/>
            </a:endParaRPr>
          </a:p>
          <a:p>
            <a:pPr marL="0" indent="0">
              <a:buNone/>
            </a:pPr>
            <a:endParaRPr lang="en-US" sz="1800"/>
          </a:p>
          <a:p>
            <a:pPr marL="0" indent="0">
              <a:buNone/>
            </a:pP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p:cNvSpPr>
            <a:spLocks noGrp="1" noRot="1" noChangeAspect="1" noMove="1" noResize="1" noEditPoints="1" noAdjustHandles="1" noChangeArrowheads="1" noChangeShapeType="1" noTextEdit="1"/>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09071" y="91029"/>
            <a:ext cx="8267299" cy="144655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spcBef>
                <a:spcPct val="0"/>
              </a:spcBef>
              <a:spcAft>
                <a:spcPts val="600"/>
              </a:spcAft>
            </a:pPr>
            <a:r>
              <a:rPr lang="en-US" sz="4400" b="1">
                <a:latin typeface="+mj-lt"/>
                <a:ea typeface="+mj-ea"/>
                <a:cs typeface="+mj-cs"/>
              </a:rPr>
              <a:t>Polygon</a:t>
            </a:r>
            <a:endParaRPr lang="en-US" sz="4400" kern="1200">
              <a:solidFill>
                <a:schemeClr val="tx1"/>
              </a:solidFill>
              <a:latin typeface="+mj-lt"/>
              <a:ea typeface="+mj-ea"/>
              <a:cs typeface="+mj-cs"/>
            </a:endParaRPr>
          </a:p>
        </p:txBody>
      </p:sp>
      <p:sp>
        <p:nvSpPr>
          <p:cNvPr id="2" name="TextBox 1"/>
          <p:cNvSpPr txBox="1"/>
          <p:nvPr/>
        </p:nvSpPr>
        <p:spPr>
          <a:xfrm>
            <a:off x="145073" y="1190901"/>
            <a:ext cx="11422759" cy="6057014"/>
          </a:xfrm>
          <a:prstGeom prst="rect">
            <a:avLst/>
          </a:prstGeom>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90000"/>
              </a:lnSpc>
              <a:spcBef>
                <a:spcPct val="0"/>
              </a:spcBef>
              <a:spcAft>
                <a:spcPts val="600"/>
              </a:spcAft>
            </a:pPr>
            <a:r>
              <a:rPr lang="en-US" sz="2200" b="1"/>
              <a:t>Idea</a:t>
            </a:r>
            <a:br>
              <a:rPr lang="en-US" sz="2200"/>
            </a:br>
            <a:br>
              <a:rPr lang="en-US" sz="2200"/>
            </a:br>
            <a:r>
              <a:rPr lang="en-US" sz="2200"/>
              <a:t>Let's say we want to display a cube on our screen, which is just a collection of polygons that </a:t>
            </a:r>
            <a:br>
              <a:rPr lang="en-US" sz="2200"/>
            </a:br>
            <a:r>
              <a:rPr lang="en-US" sz="2200"/>
              <a:t>we can view from any angle, So our first step has to be to display how that cube would look from any one angle, which would just be a polygon (like a square), which we could later rotate and display other polygon while rotating, which would give the feel for 3D. In order to display a polygon, we have created this class which will contain a collection of points which we would store in an instance of 'Polygon' (from </a:t>
            </a:r>
            <a:r>
              <a:rPr lang="en-US" sz="2200" err="1"/>
              <a:t>java.awt</a:t>
            </a:r>
            <a:r>
              <a:rPr lang="en-US" sz="2200"/>
              <a:t>) and display it using 'Graphics' (from </a:t>
            </a:r>
            <a:r>
              <a:rPr lang="en-US" sz="2200" err="1"/>
              <a:t>java.awt</a:t>
            </a:r>
            <a:r>
              <a:rPr lang="en-US" sz="2200"/>
              <a:t>).</a:t>
            </a:r>
            <a:br>
              <a:rPr lang="en-US" sz="2200"/>
            </a:br>
            <a:r>
              <a:rPr lang="en-US" sz="2200"/>
              <a:t>Purpose: This class is used to define a polygon and display it. </a:t>
            </a:r>
            <a:br>
              <a:rPr lang="en-US" sz="2200"/>
            </a:br>
            <a:br>
              <a:rPr lang="en-US" sz="2200"/>
            </a:br>
            <a:r>
              <a:rPr lang="en-US" sz="2200" b="1"/>
              <a:t>Attributes</a:t>
            </a:r>
            <a:br>
              <a:rPr lang="en-US" sz="2200"/>
            </a:br>
            <a:br>
              <a:rPr lang="en-US" sz="2200"/>
            </a:br>
            <a:r>
              <a:rPr lang="en-US" sz="2200"/>
              <a:t>Point[] </a:t>
            </a:r>
            <a:r>
              <a:rPr lang="en-US" sz="2200" err="1"/>
              <a:t>polygonPoints</a:t>
            </a:r>
            <a:r>
              <a:rPr lang="en-US" sz="2200"/>
              <a:t> – An array of class 'Point3D' which holds the points (x, y, z coordinate)</a:t>
            </a:r>
            <a:br>
              <a:rPr lang="en-US" sz="2200"/>
            </a:br>
            <a:r>
              <a:rPr lang="en-US" sz="2200"/>
              <a:t>that are used for building the polygon.</a:t>
            </a:r>
            <a:br>
              <a:rPr lang="en-US" sz="2200"/>
            </a:br>
            <a:r>
              <a:rPr lang="en-US" sz="2200"/>
              <a:t>Color </a:t>
            </a:r>
            <a:r>
              <a:rPr lang="en-US" sz="2200" err="1"/>
              <a:t>polygonColor</a:t>
            </a:r>
            <a:r>
              <a:rPr lang="en-US" sz="2200"/>
              <a:t> – An instance of class 'Color' which will be used to fill up the polygon with any color.</a:t>
            </a:r>
            <a:br>
              <a:rPr lang="en-US" sz="1600"/>
            </a:br>
            <a:br>
              <a:rPr lang="en-US" sz="1600"/>
            </a:br>
            <a:br>
              <a:rPr lang="en-US" sz="1600"/>
            </a:br>
            <a:br>
              <a:rPr lang="en-US" sz="1600"/>
            </a:br>
            <a:endParaRPr lang="en-US" sz="1600"/>
          </a:p>
          <a:p>
            <a:pPr marL="57150" indent="-285750">
              <a:lnSpc>
                <a:spcPct val="90000"/>
              </a:lnSpc>
              <a:spcAft>
                <a:spcPts val="600"/>
              </a:spcAft>
              <a:buFont typeface="Arial" panose="020B0604020202020204"/>
              <a:buChar char="•"/>
            </a:pPr>
            <a:endParaRPr lang="en-US" sz="1600"/>
          </a:p>
        </p:txBody>
      </p:sp>
      <p:sp>
        <p:nvSpPr>
          <p:cNvPr id="18" name="Rectangle 17"/>
          <p:cNvSpPr>
            <a:spLocks noGrp="1" noRot="1" noChangeAspect="1" noMove="1" noResize="1" noEditPoints="1" noAdjustHandles="1" noChangeArrowheads="1" noChangeShapeType="1" noTextEdit="1"/>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0" name="Cross 19"/>
          <p:cNvSpPr>
            <a:spLocks noGrp="1" noRot="1" noChangeAspect="1" noMove="1" noResize="1" noEditPoints="1" noAdjustHandles="1" noChangeArrowheads="1" noChangeShapeType="1" noTextEdit="1"/>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0875" y="7796474"/>
            <a:ext cx="1144417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endParaRPr lang="en-US" sz="1600">
              <a:ea typeface="+mn-lt"/>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p:cNvSpPr>
            <a:spLocks noGrp="1" noRot="1" noChangeAspect="1" noMove="1" noResize="1" noEditPoints="1" noAdjustHandles="1" noChangeArrowheads="1" noChangeShapeType="1" noTextEdit="1"/>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319" y="973949"/>
            <a:ext cx="9705033" cy="6027706"/>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marL="228600" indent="-171450">
              <a:lnSpc>
                <a:spcPct val="90000"/>
              </a:lnSpc>
              <a:spcAft>
                <a:spcPts val="600"/>
              </a:spcAft>
              <a:buFont typeface="Arial" panose="020B0604020202020204"/>
              <a:buChar char="•"/>
            </a:pPr>
            <a:r>
              <a:rPr lang="en-US" sz="2000"/>
              <a:t>Render() - This method will loop over the points array and use '</a:t>
            </a:r>
            <a:r>
              <a:rPr lang="en-US" sz="2000" err="1"/>
              <a:t>TranslatePoint</a:t>
            </a:r>
            <a:r>
              <a:rPr lang="en-US" sz="2000"/>
              <a:t>' class to convert every point according to our screen, then store it in an instance of 'Polygon' class (from </a:t>
            </a:r>
            <a:r>
              <a:rPr lang="en-US" sz="2000" err="1"/>
              <a:t>java.awt</a:t>
            </a:r>
            <a:r>
              <a:rPr lang="en-US" sz="2000"/>
              <a:t>) and then use an instance 'Graphics' class  (which is accepted as an argument) to display the polygon after filling its color from  '</a:t>
            </a:r>
            <a:r>
              <a:rPr lang="en-US" sz="2000" err="1"/>
              <a:t>polygonColor</a:t>
            </a:r>
            <a:r>
              <a:rPr lang="en-US" sz="2000"/>
              <a:t>' attribute.</a:t>
            </a:r>
            <a:endParaRPr lang="en-US" sz="2000"/>
          </a:p>
          <a:p>
            <a:pPr marL="171450" indent="-171450">
              <a:lnSpc>
                <a:spcPct val="90000"/>
              </a:lnSpc>
              <a:spcAft>
                <a:spcPts val="600"/>
              </a:spcAft>
              <a:buFont typeface="Arial" panose="020B0604020202020204"/>
              <a:buChar char="•"/>
            </a:pPr>
            <a:endParaRPr lang="en-US" sz="2000"/>
          </a:p>
          <a:p>
            <a:pPr marL="228600" indent="-171450">
              <a:lnSpc>
                <a:spcPct val="90000"/>
              </a:lnSpc>
              <a:spcAft>
                <a:spcPts val="600"/>
              </a:spcAft>
              <a:buFont typeface="Arial" panose="020B0604020202020204"/>
              <a:buChar char="•"/>
            </a:pPr>
            <a:r>
              <a:rPr lang="en-US" sz="2000"/>
              <a:t>Rotate() - This method takes x, y and z coordinate as argument which are desired location we want the polygon to rotate to and then loops over the points array and call the respective rotate axis method from </a:t>
            </a:r>
            <a:r>
              <a:rPr lang="en-US" sz="2000">
                <a:ea typeface="+mn-lt"/>
                <a:cs typeface="+mn-lt"/>
              </a:rPr>
              <a:t>'</a:t>
            </a:r>
            <a:r>
              <a:rPr lang="en-US" sz="2000" err="1">
                <a:ea typeface="+mn-lt"/>
                <a:cs typeface="+mn-lt"/>
              </a:rPr>
              <a:t>TranslatePoint</a:t>
            </a:r>
            <a:r>
              <a:rPr lang="en-US" sz="2000">
                <a:ea typeface="+mn-lt"/>
                <a:cs typeface="+mn-lt"/>
              </a:rPr>
              <a:t>' </a:t>
            </a:r>
            <a:r>
              <a:rPr lang="en-US" sz="2000"/>
              <a:t>class passing the current point and respective coordinate as argument.</a:t>
            </a:r>
            <a:endParaRPr lang="en-US" sz="2000"/>
          </a:p>
          <a:p>
            <a:pPr marL="171450" indent="-171450">
              <a:lnSpc>
                <a:spcPct val="90000"/>
              </a:lnSpc>
              <a:spcAft>
                <a:spcPts val="600"/>
              </a:spcAft>
              <a:buFont typeface="Arial" panose="020B0604020202020204"/>
              <a:buChar char="•"/>
            </a:pPr>
            <a:endParaRPr lang="en-US" sz="2000"/>
          </a:p>
          <a:p>
            <a:pPr marL="228600" indent="-171450">
              <a:lnSpc>
                <a:spcPct val="90000"/>
              </a:lnSpc>
              <a:spcAft>
                <a:spcPts val="600"/>
              </a:spcAft>
              <a:buFont typeface="Arial" panose="020B0604020202020204"/>
              <a:buChar char="•"/>
            </a:pPr>
            <a:r>
              <a:rPr lang="en-US" sz="2000" err="1"/>
              <a:t>SetColor</a:t>
            </a:r>
            <a:r>
              <a:rPr lang="en-US" sz="2000"/>
              <a:t>() - This method is used to change the attribute 'color'.</a:t>
            </a:r>
            <a:endParaRPr lang="en-US" sz="2000"/>
          </a:p>
          <a:p>
            <a:pPr marL="228600" indent="-171450">
              <a:lnSpc>
                <a:spcPct val="90000"/>
              </a:lnSpc>
              <a:spcAft>
                <a:spcPts val="600"/>
              </a:spcAft>
              <a:buFont typeface="Arial" panose="020B0604020202020204"/>
              <a:buChar char="•"/>
            </a:pPr>
            <a:endParaRPr lang="en-US" sz="2000"/>
          </a:p>
          <a:p>
            <a:pPr marL="228600" indent="-171450">
              <a:lnSpc>
                <a:spcPct val="90000"/>
              </a:lnSpc>
              <a:spcAft>
                <a:spcPts val="600"/>
              </a:spcAft>
              <a:buFont typeface="Arial" panose="020B0604020202020204"/>
              <a:buChar char="•"/>
            </a:pPr>
            <a:r>
              <a:rPr lang="en-US" sz="2000" err="1"/>
              <a:t>GetAvgX</a:t>
            </a:r>
            <a:r>
              <a:rPr lang="en-US" sz="2000"/>
              <a:t>() - This method loops over points array, and find average of x coordinate.</a:t>
            </a:r>
            <a:endParaRPr lang="en-US" sz="2000"/>
          </a:p>
          <a:p>
            <a:pPr marL="228600" indent="-171450">
              <a:lnSpc>
                <a:spcPct val="90000"/>
              </a:lnSpc>
              <a:spcAft>
                <a:spcPts val="600"/>
              </a:spcAft>
              <a:buFont typeface="Arial" panose="020B0604020202020204"/>
              <a:buChar char="•"/>
            </a:pPr>
            <a:endParaRPr lang="en-US" sz="2000"/>
          </a:p>
          <a:p>
            <a:pPr marL="228600" indent="-171450">
              <a:lnSpc>
                <a:spcPct val="90000"/>
              </a:lnSpc>
              <a:spcAft>
                <a:spcPts val="600"/>
              </a:spcAft>
              <a:buFont typeface="Arial" panose="020B0604020202020204"/>
              <a:buChar char="•"/>
            </a:pPr>
            <a:r>
              <a:rPr lang="en-US" sz="2000" err="1"/>
              <a:t>SortPolygons</a:t>
            </a:r>
            <a:r>
              <a:rPr lang="en-US" sz="2000"/>
              <a:t>() - This is a static method that accepts an array of 'Polygon' instances and store those in an List, and sort that list and update the 'Polygon' array with the sorted list.</a:t>
            </a:r>
            <a:endParaRPr lang="en-US" sz="2000"/>
          </a:p>
        </p:txBody>
      </p:sp>
      <p:sp>
        <p:nvSpPr>
          <p:cNvPr id="17" name="Rectangle 16"/>
          <p:cNvSpPr>
            <a:spLocks noGrp="1" noRot="1" noChangeAspect="1" noMove="1" noResize="1" noEditPoints="1" noAdjustHandles="1" noChangeArrowheads="1" noChangeShapeType="1" noTextEdit="1"/>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Cross 18"/>
          <p:cNvSpPr>
            <a:spLocks noGrp="1" noRot="1" noChangeAspect="1" noMove="1" noResize="1" noEditPoints="1" noAdjustHandles="1" noChangeArrowheads="1" noChangeShapeType="1" noTextEdit="1"/>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49947" y="8807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12" name="TextBox 1"/>
          <p:cNvSpPr txBox="1"/>
          <p:nvPr/>
        </p:nvSpPr>
        <p:spPr>
          <a:xfrm>
            <a:off x="4507841" y="165878"/>
            <a:ext cx="4454105" cy="46166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a:t>Methods</a:t>
            </a:r>
            <a:endParaRPr lang="en-US" sz="2400" b="1"/>
          </a:p>
        </p:txBody>
      </p:sp>
      <p:sp>
        <p:nvSpPr>
          <p:cNvPr id="4" name="TextBox 3"/>
          <p:cNvSpPr txBox="1"/>
          <p:nvPr/>
        </p:nvSpPr>
        <p:spPr>
          <a:xfrm>
            <a:off x="4925683" y="91670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Rot="1" noChangeAspect="1" noMove="1" noResize="1" noEditPoints="1" noAdjustHandles="1" noChangeArrowheads="1" noChangeShapeType="1" noTextEdit="1"/>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p:cNvSpPr>
            <a:spLocks noGrp="1" noRot="1" noChangeAspect="1" noMove="1" noResize="1" noEditPoints="1" noAdjustHandles="1" noChangeArrowheads="1" noChangeShapeType="1" noTextEdit="1"/>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stationary, envelope, vector graphics&#10;&#10;Description automatically generated"/>
          <p:cNvPicPr>
            <a:picLocks noChangeAspect="1"/>
          </p:cNvPicPr>
          <p:nvPr/>
        </p:nvPicPr>
        <p:blipFill rotWithShape="1">
          <a:blip r:embed="rId1"/>
          <a:srcRect t="14826" b="1219"/>
          <a:stretch>
            <a:fillRect/>
          </a:stretch>
        </p:blipFill>
        <p:spPr>
          <a:xfrm>
            <a:off x="20" y="10"/>
            <a:ext cx="12191980" cy="6857990"/>
          </a:xfrm>
          <a:prstGeom prst="rect">
            <a:avLst/>
          </a:prstGeom>
        </p:spPr>
      </p:pic>
      <p:sp>
        <p:nvSpPr>
          <p:cNvPr id="17" name="Rectangle"/>
          <p:cNvSpPr>
            <a:spLocks noGrp="1" noRot="1" noChangeAspect="1" noMove="1" noResize="1" noEditPoints="1" noAdjustHandles="1" noChangeArrowheads="1" noChangeShapeType="1" noTextEdit="1"/>
          </p:cNvSpPr>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9" name="Cross 18"/>
          <p:cNvSpPr>
            <a:spLocks noGrp="1" noRot="1" noChangeAspect="1" noMove="1" noResize="1" noEditPoints="1" noAdjustHandles="1" noChangeArrowheads="1" noChangeShapeType="1" noTextEdit="1"/>
          </p:cNvSpPr>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84363" y="856891"/>
            <a:ext cx="94142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4800"/>
              <a:t>GROUP-20</a:t>
            </a:r>
            <a:endParaRPr lang="en-GB" sz="4800"/>
          </a:p>
          <a:p>
            <a:pPr algn="ctr"/>
            <a:endParaRPr lang="en-GB" sz="4800"/>
          </a:p>
          <a:p>
            <a:r>
              <a:rPr lang="en-GB" sz="4800"/>
              <a:t>IIT2020001 Akash Biswas</a:t>
            </a:r>
            <a:endParaRPr lang="en-GB" sz="4800"/>
          </a:p>
          <a:p>
            <a:r>
              <a:rPr lang="en-GB" sz="4800"/>
              <a:t>IIT2020081 Suket Bhola</a:t>
            </a:r>
            <a:endParaRPr lang="en-GB" sz="4800"/>
          </a:p>
          <a:p>
            <a:r>
              <a:rPr lang="en-GB" sz="4800"/>
              <a:t>IIT2020085 Divyam Rajput</a:t>
            </a:r>
            <a:endParaRPr lang="en-GB" sz="4800"/>
          </a:p>
          <a:p>
            <a:r>
              <a:rPr lang="en-GB" sz="4800"/>
              <a:t>IIT2020186 Devanshu Gupta</a:t>
            </a:r>
            <a:endParaRPr lang="en-GB" sz="4800"/>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24300" y="134938"/>
            <a:ext cx="8267700" cy="655637"/>
          </a:xfrm>
        </p:spPr>
        <p:txBody>
          <a:bodyPr>
            <a:normAutofit/>
          </a:bodyPr>
          <a:lstStyle/>
          <a:p>
            <a:r>
              <a:rPr lang="en-US" sz="3600" b="1"/>
              <a:t>Object</a:t>
            </a:r>
            <a:endParaRPr lang="en-US"/>
          </a:p>
        </p:txBody>
      </p:sp>
      <p:sp>
        <p:nvSpPr>
          <p:cNvPr id="3" name="Content Placeholder 2"/>
          <p:cNvSpPr>
            <a:spLocks noGrp="1"/>
          </p:cNvSpPr>
          <p:nvPr>
            <p:ph idx="4294967295"/>
          </p:nvPr>
        </p:nvSpPr>
        <p:spPr>
          <a:xfrm>
            <a:off x="733244" y="872077"/>
            <a:ext cx="10348854" cy="5860960"/>
          </a:xfrm>
        </p:spPr>
        <p:txBody>
          <a:bodyPr vert="horz" lIns="91440" tIns="45720" rIns="91440" bIns="45720" rtlCol="0" anchor="t">
            <a:normAutofit lnSpcReduction="10000"/>
          </a:bodyPr>
          <a:lstStyle/>
          <a:p>
            <a:pPr marL="0" indent="0">
              <a:buNone/>
            </a:pPr>
            <a:r>
              <a:rPr lang="en-US" b="1"/>
              <a:t>Idea</a:t>
            </a:r>
            <a:endParaRPr lang="en-US" b="1"/>
          </a:p>
          <a:p>
            <a:pPr marL="0" indent="0">
              <a:buNone/>
            </a:pPr>
            <a:r>
              <a:rPr lang="en-US"/>
              <a:t>Let's say we want to display a cube, we know it’s a collection of polygons, so this class will hold a collection of polygons, which it would sort and display those polygons.</a:t>
            </a:r>
            <a:endParaRPr lang="en-US"/>
          </a:p>
          <a:p>
            <a:pPr marL="0" indent="0">
              <a:buNone/>
            </a:pPr>
            <a:endParaRPr lang="en-US" b="1"/>
          </a:p>
          <a:p>
            <a:pPr marL="0" indent="0">
              <a:buNone/>
            </a:pPr>
            <a:r>
              <a:rPr lang="en-US" b="1"/>
              <a:t>Purpose</a:t>
            </a:r>
            <a:endParaRPr lang="en-US" b="1"/>
          </a:p>
          <a:p>
            <a:pPr marL="0" indent="0">
              <a:buNone/>
            </a:pPr>
            <a:r>
              <a:rPr lang="en-US">
                <a:ea typeface="+mn-lt"/>
                <a:cs typeface="+mn-lt"/>
              </a:rPr>
              <a:t>We will use this class to display the object we want to display, by rendering every polygon.</a:t>
            </a:r>
            <a:endParaRPr lang="en-US"/>
          </a:p>
          <a:p>
            <a:pPr marL="0" indent="0">
              <a:buNone/>
            </a:pPr>
            <a:endParaRPr lang="en-US" b="1"/>
          </a:p>
          <a:p>
            <a:pPr marL="0" indent="0">
              <a:buNone/>
            </a:pPr>
            <a:r>
              <a:rPr lang="en-US" b="1"/>
              <a:t>Attributes</a:t>
            </a:r>
            <a:endParaRPr lang="en-US" b="1"/>
          </a:p>
          <a:p>
            <a:pPr marL="0" indent="0">
              <a:buNone/>
            </a:pPr>
            <a:r>
              <a:rPr lang="en-US"/>
              <a:t>Polygon[] </a:t>
            </a:r>
            <a:r>
              <a:rPr lang="en-US" err="1"/>
              <a:t>objectPolygons</a:t>
            </a:r>
            <a:r>
              <a:rPr lang="en-US"/>
              <a:t> – It is used to store the polygons that represent the object we want to display.</a:t>
            </a:r>
            <a:endParaRPr lang="en-US"/>
          </a:p>
          <a:p>
            <a:pPr marL="0" indent="0">
              <a:buNone/>
            </a:pPr>
            <a:r>
              <a:rPr lang="en-US"/>
              <a:t>Color </a:t>
            </a:r>
            <a:r>
              <a:rPr lang="en-US" err="1"/>
              <a:t>objectColor</a:t>
            </a:r>
            <a:r>
              <a:rPr lang="en-US"/>
              <a:t> – It is the color we want give to our object.</a:t>
            </a:r>
            <a:endParaRPr lang="en-US"/>
          </a:p>
          <a:p>
            <a:pPr marL="0" indent="0">
              <a:buNone/>
            </a:pPr>
            <a:endParaRPr lang="en-US" b="1"/>
          </a:p>
          <a:p>
            <a:pPr marL="0" indent="0">
              <a:buNone/>
            </a:pPr>
            <a:endParaRPr lang="en-US" b="1"/>
          </a:p>
          <a:p>
            <a:pPr marL="0" indent="0">
              <a:buNone/>
            </a:pP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268" y="914400"/>
            <a:ext cx="10665123" cy="5663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3200" b="1"/>
              <a:t>Methods</a:t>
            </a:r>
            <a:endParaRPr lang="en-US" sz="3200" b="1"/>
          </a:p>
          <a:p>
            <a:endParaRPr lang="en-US"/>
          </a:p>
          <a:p>
            <a:pPr marL="285750" indent="-285750">
              <a:buFont typeface="Arial" panose="020B0604020202020204"/>
              <a:buChar char="•"/>
            </a:pPr>
            <a:r>
              <a:rPr lang="en-US" sz="2400"/>
              <a:t>Render() - This method loops over the polygons array and calls 'render()' method for every polygon.</a:t>
            </a:r>
            <a:endParaRPr lang="en-US" sz="2400"/>
          </a:p>
          <a:p>
            <a:pPr marL="285750" indent="-285750">
              <a:buFont typeface="Arial" panose="020B0604020202020204"/>
              <a:buChar char="•"/>
            </a:pPr>
            <a:endParaRPr lang="en-US" sz="2400"/>
          </a:p>
          <a:p>
            <a:pPr marL="285750" indent="-285750">
              <a:buFont typeface="Arial" panose="020B0604020202020204"/>
              <a:buChar char="•"/>
            </a:pPr>
            <a:r>
              <a:rPr lang="en-US" sz="2400"/>
              <a:t>Rotate() - This method accepts x, y and z coordinate as argument and loops over every polygon and calls 'rotate()' method for every polygon passing the coordinates as parameters.</a:t>
            </a:r>
            <a:endParaRPr lang="en-US" sz="2400"/>
          </a:p>
          <a:p>
            <a:endParaRPr lang="en-US" sz="2400"/>
          </a:p>
          <a:p>
            <a:pPr marL="285750" indent="-285750">
              <a:buFont typeface="Arial" panose="020B0604020202020204"/>
              <a:buChar char="•"/>
            </a:pPr>
            <a:r>
              <a:rPr lang="en-US" sz="2400" err="1"/>
              <a:t>SortPolygons</a:t>
            </a:r>
            <a:r>
              <a:rPr lang="en-US" sz="2400"/>
              <a:t>() - This method loops over the polygons and stores them in a 'List', then it sorts that list and again loop over polygons and update them using the sorted 'List'.</a:t>
            </a:r>
            <a:endParaRPr lang="en-US" sz="2400"/>
          </a:p>
          <a:p>
            <a:endParaRPr lang="en-US" sz="2400"/>
          </a:p>
          <a:p>
            <a:pPr marL="285750" indent="-285750">
              <a:buFont typeface="Arial" panose="020B0604020202020204"/>
              <a:buChar char="•"/>
            </a:pPr>
            <a:r>
              <a:rPr lang="en-US" sz="2400" err="1"/>
              <a:t>SetPolygonColor</a:t>
            </a:r>
            <a:r>
              <a:rPr lang="en-US" sz="2400"/>
              <a:t>() - This method loops over all the polygons and update their attribute '</a:t>
            </a:r>
            <a:r>
              <a:rPr lang="en-US" sz="2400" err="1"/>
              <a:t>objectColor</a:t>
            </a:r>
            <a:r>
              <a:rPr lang="en-US" sz="2400"/>
              <a:t>' using 'Object' '</a:t>
            </a:r>
            <a:r>
              <a:rPr lang="en-US" sz="2400" err="1"/>
              <a:t>objectColor</a:t>
            </a:r>
            <a:r>
              <a:rPr lang="en-US" sz="2400"/>
              <a:t>' attribute.</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62641" y="716083"/>
            <a:ext cx="7405059" cy="1201797"/>
          </a:xfrm>
        </p:spPr>
        <p:txBody>
          <a:bodyPr/>
          <a:lstStyle/>
          <a:p>
            <a:r>
              <a:rPr lang="en-US"/>
              <a:t>Mouse</a:t>
            </a:r>
            <a:endParaRPr lang="en-US"/>
          </a:p>
        </p:txBody>
      </p:sp>
      <p:sp>
        <p:nvSpPr>
          <p:cNvPr id="3" name="Content Placeholder 2"/>
          <p:cNvSpPr>
            <a:spLocks noGrp="1"/>
          </p:cNvSpPr>
          <p:nvPr>
            <p:ph idx="4294967295"/>
          </p:nvPr>
        </p:nvSpPr>
        <p:spPr>
          <a:xfrm>
            <a:off x="862641" y="2465388"/>
            <a:ext cx="9648197" cy="3894137"/>
          </a:xfrm>
        </p:spPr>
        <p:txBody>
          <a:bodyPr vert="horz" lIns="91440" tIns="45720" rIns="91440" bIns="45720" rtlCol="0" anchor="t">
            <a:normAutofit/>
          </a:bodyPr>
          <a:lstStyle/>
          <a:p>
            <a:pPr marL="0" indent="0" algn="just">
              <a:buNone/>
            </a:pPr>
            <a:r>
              <a:rPr lang="en-US"/>
              <a:t>Idea –The aim is to</a:t>
            </a:r>
            <a:r>
              <a:rPr lang="en-US">
                <a:ea typeface="+mn-lt"/>
                <a:cs typeface="+mn-lt"/>
              </a:rPr>
              <a:t> add the ability to control your 3D objects with your mouse by clicking, dragging, and scrolling</a:t>
            </a:r>
            <a:r>
              <a:rPr lang="en-US"/>
              <a:t>. </a:t>
            </a:r>
            <a:endParaRPr lang="en-US"/>
          </a:p>
          <a:p>
            <a:pPr marL="0" indent="0" algn="just">
              <a:buNone/>
            </a:pPr>
            <a:endParaRPr lang="en-US"/>
          </a:p>
          <a:p>
            <a:pPr marL="0" indent="0" algn="just">
              <a:buNone/>
            </a:pPr>
            <a:r>
              <a:rPr lang="en-US"/>
              <a:t>Attributes -</a:t>
            </a:r>
            <a:endParaRPr lang="en-US"/>
          </a:p>
          <a:p>
            <a:pPr marL="0" indent="0" algn="just">
              <a:buNone/>
            </a:pPr>
            <a:r>
              <a:rPr lang="en-US"/>
              <a:t>LeftClick - Represents left click [I.e. 1]</a:t>
            </a:r>
            <a:endParaRPr lang="en-US"/>
          </a:p>
          <a:p>
            <a:pPr marL="0" indent="0" algn="just">
              <a:buNone/>
            </a:pPr>
            <a:r>
              <a:rPr lang="en-US"/>
              <a:t>RightClick -</a:t>
            </a:r>
            <a:r>
              <a:rPr lang="en-US">
                <a:ea typeface="+mn-lt"/>
                <a:cs typeface="+mn-lt"/>
              </a:rPr>
              <a:t>Represents right click [I.e. 3]</a:t>
            </a:r>
            <a:endParaRPr lang="en-US">
              <a:ea typeface="+mn-lt"/>
              <a:cs typeface="+mn-lt"/>
            </a:endParaRPr>
          </a:p>
          <a:p>
            <a:pPr marL="0" indent="0" algn="just">
              <a:buNone/>
            </a:pPr>
            <a:r>
              <a:rPr lang="en-US"/>
              <a:t>Unknown– Represents non-clicks </a:t>
            </a:r>
            <a:r>
              <a:rPr lang="en-US">
                <a:ea typeface="+mn-lt"/>
                <a:cs typeface="+mn-lt"/>
              </a:rPr>
              <a:t>[I.e. -1]</a:t>
            </a:r>
            <a:endParaRPr lang="en-US">
              <a:ea typeface="+mn-lt"/>
              <a:cs typeface="+mn-lt"/>
            </a:endParaRPr>
          </a:p>
          <a:p>
            <a:endParaRPr lang="en-US"/>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63283" y="658574"/>
            <a:ext cx="7304417" cy="1414701"/>
          </a:xfrm>
        </p:spPr>
        <p:txBody>
          <a:bodyPr/>
          <a:lstStyle/>
          <a:p>
            <a:r>
              <a:rPr lang="en-US"/>
              <a:t>Method</a:t>
            </a:r>
            <a:endParaRPr lang="en-US"/>
          </a:p>
        </p:txBody>
      </p:sp>
      <p:sp>
        <p:nvSpPr>
          <p:cNvPr id="3" name="Content Placeholder 2"/>
          <p:cNvSpPr>
            <a:spLocks noGrp="1"/>
          </p:cNvSpPr>
          <p:nvPr>
            <p:ph idx="4294967295"/>
          </p:nvPr>
        </p:nvSpPr>
        <p:spPr>
          <a:xfrm>
            <a:off x="963283" y="2141538"/>
            <a:ext cx="9264980" cy="3767137"/>
          </a:xfrm>
        </p:spPr>
        <p:txBody>
          <a:bodyPr vert="horz" lIns="91440" tIns="45720" rIns="91440" bIns="45720" rtlCol="0" anchor="t">
            <a:normAutofit lnSpcReduction="10000"/>
          </a:bodyPr>
          <a:lstStyle/>
          <a:p>
            <a:pPr>
              <a:buFont typeface="Arial" panose="020B0604020202020204"/>
              <a:buChar char="•"/>
            </a:pPr>
            <a:r>
              <a:rPr lang="en-US" err="1"/>
              <a:t>mouseClicked</a:t>
            </a:r>
            <a:r>
              <a:rPr lang="en-US" dirty="0"/>
              <a:t>() - Tracking the </a:t>
            </a:r>
            <a:r>
              <a:rPr lang="en-US">
                <a:ea typeface="+mn-lt"/>
                <a:cs typeface="+mn-lt"/>
              </a:rPr>
              <a:t>x, y position where mouse is </a:t>
            </a:r>
            <a:r>
              <a:rPr lang="en-US" dirty="0">
                <a:ea typeface="+mn-lt"/>
                <a:cs typeface="+mn-lt"/>
              </a:rPr>
              <a:t>clicked.</a:t>
            </a:r>
            <a:endParaRPr lang="en-US" dirty="0"/>
          </a:p>
          <a:p>
            <a:pPr>
              <a:buFont typeface="Arial" panose="020B0604020202020204"/>
              <a:buChar char="•"/>
            </a:pPr>
            <a:r>
              <a:rPr lang="en-US" err="1"/>
              <a:t>mouseDragged</a:t>
            </a:r>
            <a:r>
              <a:rPr lang="en-US"/>
              <a:t>() - Tracking the x, y </a:t>
            </a:r>
            <a:r>
              <a:rPr lang="en-US">
                <a:ea typeface="+mn-lt"/>
                <a:cs typeface="+mn-lt"/>
              </a:rPr>
              <a:t>position</a:t>
            </a:r>
            <a:r>
              <a:rPr lang="en-US"/>
              <a:t> where mouse is clicked </a:t>
            </a:r>
            <a:r>
              <a:rPr lang="en-US" dirty="0"/>
              <a:t>and dragged.</a:t>
            </a:r>
            <a:endParaRPr lang="en-US" dirty="0"/>
          </a:p>
          <a:p>
            <a:pPr>
              <a:buFont typeface="Arial" panose="020B0604020202020204"/>
              <a:buChar char="•"/>
            </a:pPr>
            <a:r>
              <a:rPr lang="en-US" err="1">
                <a:ea typeface="+mn-lt"/>
                <a:cs typeface="+mn-lt"/>
              </a:rPr>
              <a:t>mouseMoved</a:t>
            </a:r>
            <a:r>
              <a:rPr lang="en-US">
                <a:ea typeface="+mn-lt"/>
                <a:cs typeface="+mn-lt"/>
              </a:rPr>
              <a:t>() - Tracking the x, y position when mouse is moved </a:t>
            </a:r>
            <a:r>
              <a:rPr lang="en-US" dirty="0">
                <a:ea typeface="+mn-lt"/>
                <a:cs typeface="+mn-lt"/>
              </a:rPr>
              <a:t>within the </a:t>
            </a:r>
            <a:r>
              <a:rPr lang="en-US" err="1">
                <a:ea typeface="+mn-lt"/>
                <a:cs typeface="+mn-lt"/>
              </a:rPr>
              <a:t>dispaly</a:t>
            </a:r>
            <a:endParaRPr lang="en-US" dirty="0">
              <a:ea typeface="+mn-lt"/>
              <a:cs typeface="+mn-lt"/>
            </a:endParaRPr>
          </a:p>
          <a:p>
            <a:pPr>
              <a:buFont typeface="Arial" panose="020B0604020202020204"/>
              <a:buChar char="•"/>
            </a:pPr>
            <a:r>
              <a:rPr lang="en-US" dirty="0" err="1">
                <a:ea typeface="+mn-lt"/>
                <a:cs typeface="+mn-lt"/>
              </a:rPr>
              <a:t>mousePressed</a:t>
            </a:r>
            <a:r>
              <a:rPr lang="en-US" dirty="0">
                <a:ea typeface="+mn-lt"/>
                <a:cs typeface="+mn-lt"/>
              </a:rPr>
              <a:t>() - Tracking the location of mouse when mouse is pressed.</a:t>
            </a:r>
            <a:endParaRPr lang="en-US" dirty="0"/>
          </a:p>
          <a:p>
            <a:pPr>
              <a:buFont typeface="Arial" panose="020B0604020202020204"/>
              <a:buChar char="•"/>
            </a:pPr>
            <a:r>
              <a:rPr lang="en-US" dirty="0" err="1">
                <a:ea typeface="+mn-lt"/>
                <a:cs typeface="+mn-lt"/>
              </a:rPr>
              <a:t>mouseReleased</a:t>
            </a:r>
            <a:r>
              <a:rPr lang="en-US" dirty="0">
                <a:ea typeface="+mn-lt"/>
                <a:cs typeface="+mn-lt"/>
              </a:rPr>
              <a:t>() - Tracking the location of mouse when mouse is released.</a:t>
            </a:r>
            <a:endParaRPr lang="en-US" dirty="0">
              <a:ea typeface="+mn-lt"/>
              <a:cs typeface="+mn-lt"/>
            </a:endParaRPr>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63283" y="1139825"/>
            <a:ext cx="9545967" cy="4754563"/>
          </a:xfrm>
        </p:spPr>
        <p:txBody>
          <a:bodyPr vert="horz" lIns="91440" tIns="45720" rIns="91440" bIns="45720" rtlCol="0" anchor="t">
            <a:normAutofit/>
          </a:bodyPr>
          <a:lstStyle/>
          <a:p>
            <a:pPr>
              <a:buFont typeface="Arial" panose="020B0604020202020204"/>
              <a:buChar char="•"/>
            </a:pPr>
            <a:r>
              <a:rPr lang="en-US">
                <a:ea typeface="+mn-lt"/>
                <a:cs typeface="+mn-lt"/>
              </a:rPr>
              <a:t>mouseEntered() - Tracking the mouse when the cursor entered the display.</a:t>
            </a:r>
            <a:endParaRPr lang="en-US"/>
          </a:p>
          <a:p>
            <a:pPr>
              <a:buFont typeface="Arial" panose="020B0604020202020204"/>
              <a:buChar char="•"/>
            </a:pPr>
            <a:r>
              <a:rPr lang="en-US">
                <a:ea typeface="+mn-lt"/>
                <a:cs typeface="+mn-lt"/>
              </a:rPr>
              <a:t>mouseExited() - Tracking the mouse when the cursor exits the display.</a:t>
            </a:r>
            <a:endParaRPr lang="en-US">
              <a:ea typeface="+mn-lt"/>
              <a:cs typeface="+mn-lt"/>
            </a:endParaRPr>
          </a:p>
          <a:p>
            <a:pPr>
              <a:buFont typeface="Arial" panose="020B0604020202020204"/>
              <a:buChar char="•"/>
            </a:pPr>
            <a:r>
              <a:rPr lang="en-US" err="1">
                <a:ea typeface="+mn-lt"/>
                <a:cs typeface="+mn-lt"/>
              </a:rPr>
              <a:t>mouseWheelMoved</a:t>
            </a:r>
            <a:r>
              <a:rPr lang="en-US">
                <a:ea typeface="+mn-lt"/>
                <a:cs typeface="+mn-lt"/>
              </a:rPr>
              <a:t>() - Tracking when the mouse is scrolled up or down</a:t>
            </a:r>
            <a:endParaRPr lang="en-US"/>
          </a:p>
          <a:p>
            <a:pPr>
              <a:buFont typeface="Arial" panose="020B0604020202020204"/>
              <a:buChar char="•"/>
            </a:pPr>
            <a:r>
              <a:rPr lang="en-US" err="1">
                <a:ea typeface="+mn-lt"/>
                <a:cs typeface="+mn-lt"/>
              </a:rPr>
              <a:t>resetButton</a:t>
            </a:r>
            <a:r>
              <a:rPr lang="en-US">
                <a:ea typeface="+mn-lt"/>
                <a:cs typeface="+mn-lt"/>
              </a:rPr>
              <a:t>() - To reset the button when the mouse is not clicked.</a:t>
            </a:r>
            <a:endParaRPr lang="en-US"/>
          </a:p>
          <a:p>
            <a:pPr>
              <a:buFont typeface="Arial" panose="020B0604020202020204"/>
              <a:buChar char="•"/>
            </a:pPr>
            <a:r>
              <a:rPr lang="en-US" err="1">
                <a:ea typeface="+mn-lt"/>
                <a:cs typeface="+mn-lt"/>
              </a:rPr>
              <a:t>resetScroll</a:t>
            </a:r>
            <a:r>
              <a:rPr lang="en-US">
                <a:ea typeface="+mn-lt"/>
                <a:cs typeface="+mn-lt"/>
              </a:rPr>
              <a:t>() - To reset the scroll button when the mouse is not scrolled.</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1433" y="155575"/>
            <a:ext cx="7146267" cy="942975"/>
          </a:xfrm>
        </p:spPr>
        <p:txBody>
          <a:bodyPr/>
          <a:lstStyle/>
          <a:p>
            <a:r>
              <a:rPr lang="en-US" dirty="0"/>
              <a:t>Launch</a:t>
            </a:r>
            <a:endParaRPr lang="en-US" dirty="0"/>
          </a:p>
        </p:txBody>
      </p:sp>
      <p:sp>
        <p:nvSpPr>
          <p:cNvPr id="3" name="Content Placeholder 2"/>
          <p:cNvSpPr>
            <a:spLocks noGrp="1"/>
          </p:cNvSpPr>
          <p:nvPr>
            <p:ph idx="4294967295"/>
          </p:nvPr>
        </p:nvSpPr>
        <p:spPr>
          <a:xfrm>
            <a:off x="1063924" y="1455738"/>
            <a:ext cx="7203776" cy="4424362"/>
          </a:xfrm>
        </p:spPr>
        <p:txBody>
          <a:bodyPr vert="horz" lIns="91440" tIns="45720" rIns="91440" bIns="45720" rtlCol="0" anchor="t">
            <a:normAutofit/>
          </a:bodyPr>
          <a:lstStyle/>
          <a:p>
            <a:pPr marL="0" indent="0">
              <a:buNone/>
            </a:pPr>
            <a:r>
              <a:rPr lang="en-US" sz="4000" dirty="0"/>
              <a:t>Purpose</a:t>
            </a:r>
            <a:endParaRPr lang="en-US" sz="4000" dirty="0"/>
          </a:p>
          <a:p>
            <a:pPr marL="0" indent="0">
              <a:buNone/>
            </a:pPr>
            <a:r>
              <a:rPr lang="en-US" dirty="0"/>
              <a:t>The purpose of Launch class is to show the execution of our project. It will be showing the 3D view of object from different angles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5132" y="341313"/>
            <a:ext cx="7462568" cy="1116012"/>
          </a:xfrm>
        </p:spPr>
        <p:txBody>
          <a:bodyPr/>
          <a:lstStyle/>
          <a:p>
            <a:r>
              <a:rPr lang="en-US"/>
              <a:t>Attributes</a:t>
            </a:r>
            <a:endParaRPr lang="en-US"/>
          </a:p>
        </p:txBody>
      </p:sp>
      <p:sp>
        <p:nvSpPr>
          <p:cNvPr id="3" name="Content Placeholder 2"/>
          <p:cNvSpPr>
            <a:spLocks noGrp="1"/>
          </p:cNvSpPr>
          <p:nvPr>
            <p:ph idx="4294967295"/>
          </p:nvPr>
        </p:nvSpPr>
        <p:spPr>
          <a:xfrm>
            <a:off x="805132" y="1403350"/>
            <a:ext cx="7619731" cy="4583113"/>
          </a:xfrm>
        </p:spPr>
        <p:txBody>
          <a:bodyPr vert="horz" lIns="91440" tIns="45720" rIns="91440" bIns="45720" rtlCol="0" anchor="t">
            <a:normAutofit/>
          </a:bodyPr>
          <a:lstStyle/>
          <a:p>
            <a:pPr>
              <a:buFont typeface="Arial" panose="020B0604020202020204"/>
              <a:buChar char="•"/>
            </a:pPr>
            <a:r>
              <a:rPr lang="en-US" dirty="0"/>
              <a:t>screen – It will draw things to our canvas</a:t>
            </a:r>
            <a:endParaRPr lang="en-US" dirty="0"/>
          </a:p>
          <a:p>
            <a:pPr>
              <a:buFont typeface="Arial" panose="020B0604020202020204"/>
              <a:buChar char="•"/>
            </a:pPr>
            <a:r>
              <a:rPr lang="en-US" dirty="0"/>
              <a:t>Title- stores the project title in the form of a string and will appear at the top</a:t>
            </a:r>
            <a:endParaRPr lang="en-US" dirty="0"/>
          </a:p>
          <a:p>
            <a:pPr>
              <a:buFont typeface="Arial" panose="020B0604020202020204"/>
              <a:buChar char="•"/>
            </a:pPr>
            <a:r>
              <a:rPr lang="en-US" dirty="0"/>
              <a:t>WIDTH &amp; HEIGHT – it is used to set the dimension of the screen</a:t>
            </a:r>
            <a:endParaRPr lang="en-US" dirty="0"/>
          </a:p>
          <a:p>
            <a:pPr>
              <a:buFont typeface="Arial" panose="020B0604020202020204"/>
              <a:buChar char="•"/>
            </a:pPr>
            <a:r>
              <a:rPr lang="en-US" dirty="0" err="1"/>
              <a:t>InitialX</a:t>
            </a:r>
            <a:r>
              <a:rPr lang="en-US" dirty="0"/>
              <a:t> &amp; </a:t>
            </a:r>
            <a:r>
              <a:rPr lang="en-US" dirty="0" err="1"/>
              <a:t>InitialY</a:t>
            </a:r>
            <a:r>
              <a:rPr lang="en-US" dirty="0"/>
              <a:t>- it is used to store the present x and y coordinate which is in focus</a:t>
            </a:r>
            <a:endParaRPr lang="en-US" dirty="0"/>
          </a:p>
          <a:p>
            <a:pPr marL="0" indent="0">
              <a:buNone/>
            </a:pPr>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8867" y="400050"/>
            <a:ext cx="7548833" cy="1315948"/>
          </a:xfrm>
        </p:spPr>
        <p:txBody>
          <a:bodyPr/>
          <a:lstStyle/>
          <a:p>
            <a:r>
              <a:rPr lang="en-US"/>
              <a:t>Methods</a:t>
            </a:r>
            <a:endParaRPr lang="en-US"/>
          </a:p>
        </p:txBody>
      </p:sp>
      <p:sp>
        <p:nvSpPr>
          <p:cNvPr id="3" name="Content Placeholder 2"/>
          <p:cNvSpPr>
            <a:spLocks noGrp="1"/>
          </p:cNvSpPr>
          <p:nvPr>
            <p:ph idx="4294967295"/>
          </p:nvPr>
        </p:nvSpPr>
        <p:spPr>
          <a:xfrm>
            <a:off x="460075" y="1498600"/>
            <a:ext cx="8310832" cy="4956175"/>
          </a:xfrm>
        </p:spPr>
        <p:txBody>
          <a:bodyPr vert="horz" lIns="91440" tIns="45720" rIns="91440" bIns="45720" rtlCol="0" anchor="t">
            <a:normAutofit/>
          </a:bodyPr>
          <a:lstStyle/>
          <a:p>
            <a:r>
              <a:rPr lang="en-US"/>
              <a:t>Start() - By this we are starting off this thread and we are trying to start running our project</a:t>
            </a:r>
            <a:endParaRPr lang="en-US"/>
          </a:p>
          <a:p>
            <a:r>
              <a:rPr lang="en-US"/>
              <a:t>Stop() - It is used to stop the thread and stop the execution of the project</a:t>
            </a:r>
            <a:endParaRPr lang="en-US"/>
          </a:p>
          <a:p>
            <a:r>
              <a:rPr lang="en-US"/>
              <a:t>Run() - We will be updating the render() method here</a:t>
            </a:r>
            <a:endParaRPr lang="en-US"/>
          </a:p>
          <a:p>
            <a:r>
              <a:rPr lang="en-US"/>
              <a:t>Render() - In this we have used buffer strategy to draw the stuff on screen . Here we can set the graphics like color dimensions , shape of the 3D object.</a:t>
            </a:r>
            <a:endParaRPr lang="en-US"/>
          </a:p>
          <a:p>
            <a:r>
              <a:rPr lang="en-US"/>
              <a:t>Init() - It is used to store 8 points from 3D perspective and we have assigned different colors for different types of views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
          <a:srcRect t="14826" b="1219"/>
          <a:stretch>
            <a:fillRect/>
          </a:stretch>
        </p:blipFill>
        <p:spPr>
          <a:xfrm>
            <a:off x="20" y="10"/>
            <a:ext cx="12191980" cy="6857990"/>
          </a:xfrm>
          <a:prstGeom prst="rect">
            <a:avLst/>
          </a:prstGeom>
        </p:spPr>
      </p:pic>
      <p:sp>
        <p:nvSpPr>
          <p:cNvPr id="18" name="Rectangle"/>
          <p:cNvSpPr>
            <a:spLocks noGrp="1" noRot="1" noChangeAspect="1" noMove="1" noResize="1" noEditPoints="1" noAdjustHandles="1" noChangeArrowheads="1" noChangeShapeType="1" noTextEdit="1"/>
          </p:cNvSpPr>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9" name="Cross 23"/>
          <p:cNvSpPr>
            <a:spLocks noGrp="1" noRot="1" noChangeAspect="1" noMove="1" noResize="1" noEditPoints="1" noAdjustHandles="1" noChangeArrowheads="1" noChangeShapeType="1" noTextEdit="1"/>
          </p:cNvSpPr>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5" y="1625608"/>
            <a:ext cx="7415408" cy="2722164"/>
          </a:xfrm>
        </p:spPr>
        <p:txBody>
          <a:bodyPr>
            <a:normAutofit/>
          </a:bodyPr>
          <a:lstStyle/>
          <a:p>
            <a:r>
              <a:rPr lang="en-US">
                <a:latin typeface="Seaford Display"/>
                <a:cs typeface="Calibri Light" panose="020F0302020204030204"/>
              </a:rPr>
              <a:t>Use Case Diagram</a:t>
            </a:r>
            <a:endParaRPr lang="en-US" err="1">
              <a:cs typeface="Calibri Light" panose="020F0302020204030204"/>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p:cNvPicPr>
            <a:picLocks noChangeAspect="1"/>
          </p:cNvPicPr>
          <p:nvPr/>
        </p:nvPicPr>
        <p:blipFill>
          <a:blip r:embed="rId1"/>
          <a:stretch>
            <a:fillRect/>
          </a:stretch>
        </p:blipFill>
        <p:spPr>
          <a:xfrm>
            <a:off x="2626660" y="176787"/>
            <a:ext cx="6929716" cy="65133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6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tationary, envelope, vector graphics&#10;&#10;Description automatically generated"/>
          <p:cNvPicPr>
            <a:picLocks noChangeAspect="1"/>
          </p:cNvPicPr>
          <p:nvPr/>
        </p:nvPicPr>
        <p:blipFill rotWithShape="1">
          <a:blip r:embed="rId1"/>
          <a:srcRect t="14826" b="1219"/>
          <a:stretch>
            <a:fillRect/>
          </a:stretch>
        </p:blipFill>
        <p:spPr>
          <a:xfrm>
            <a:off x="20" y="10"/>
            <a:ext cx="12191980" cy="6857990"/>
          </a:xfrm>
          <a:prstGeom prst="rect">
            <a:avLst/>
          </a:prstGeom>
        </p:spPr>
      </p:pic>
      <p:sp>
        <p:nvSpPr>
          <p:cNvPr id="65" name="Rectangle"/>
          <p:cNvSpPr>
            <a:spLocks noGrp="1" noRot="1" noChangeAspect="1" noMove="1" noResize="1" noEditPoints="1" noAdjustHandles="1" noChangeArrowheads="1" noChangeShapeType="1" noTextEdit="1"/>
          </p:cNvSpPr>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67" name="Rectangle 66"/>
          <p:cNvSpPr>
            <a:spLocks noGrp="1" noRot="1" noChangeAspect="1" noMove="1" noResize="1" noEditPoints="1" noAdjustHandles="1" noChangeArrowheads="1" noChangeShapeType="1" noTextEdit="1"/>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ontent Placeholder 59"/>
          <p:cNvSpPr>
            <a:spLocks noGrp="1"/>
          </p:cNvSpPr>
          <p:nvPr>
            <p:ph idx="1"/>
          </p:nvPr>
        </p:nvSpPr>
        <p:spPr>
          <a:xfrm>
            <a:off x="565150" y="2691638"/>
            <a:ext cx="8267296" cy="3188586"/>
          </a:xfrm>
        </p:spPr>
        <p:txBody>
          <a:bodyPr vert="horz" lIns="91440" tIns="45720" rIns="91440" bIns="45720" rtlCol="0" anchor="t">
            <a:normAutofit/>
          </a:bodyPr>
          <a:lstStyle/>
          <a:p>
            <a:pPr marL="0" indent="0">
              <a:buNone/>
            </a:pPr>
            <a:r>
              <a:rPr lang="en-US" sz="8000">
                <a:latin typeface="Seaford"/>
              </a:rPr>
              <a:t>CRC Diagram</a:t>
            </a:r>
            <a:endParaRPr lang="en-US" sz="8000">
              <a:latin typeface="Seaford"/>
            </a:endParaRPr>
          </a:p>
          <a:p>
            <a:pPr marL="0" indent="0">
              <a:buNone/>
            </a:pPr>
            <a:endParaRPr lang="en-US" sz="8000">
              <a:latin typeface="Seaford"/>
            </a:endParaRPr>
          </a:p>
        </p:txBody>
      </p:sp>
      <p:sp>
        <p:nvSpPr>
          <p:cNvPr id="69" name="Cross 68"/>
          <p:cNvSpPr>
            <a:spLocks noGrp="1" noRot="1" noChangeAspect="1" noMove="1" noResize="1" noEditPoints="1" noAdjustHandles="1" noChangeArrowheads="1" noChangeShapeType="1" noTextEdit="1"/>
          </p:cNvSpPr>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tationary, envelope, vector graphics&#10;&#10;Description automatically generated"/>
          <p:cNvPicPr>
            <a:picLocks noGrp="1" noChangeAspect="1"/>
          </p:cNvPicPr>
          <p:nvPr>
            <p:ph idx="4294967295"/>
          </p:nvPr>
        </p:nvPicPr>
        <p:blipFill rotWithShape="1">
          <a:blip r:embed="rId1"/>
          <a:srcRect t="14826" b="1219"/>
          <a:stretch>
            <a:fillRect/>
          </a:stretch>
        </p:blipFill>
        <p:spPr>
          <a:xfrm>
            <a:off x="0" y="0"/>
            <a:ext cx="12192000" cy="6858000"/>
          </a:xfrm>
          <a:prstGeom prst="rect">
            <a:avLst/>
          </a:prstGeom>
        </p:spPr>
      </p:pic>
      <p:pic>
        <p:nvPicPr>
          <p:cNvPr id="3" name="Picture 5" descr="Table&#10;&#10;Description automatically generated"/>
          <p:cNvPicPr>
            <a:picLocks noChangeAspect="1"/>
          </p:cNvPicPr>
          <p:nvPr/>
        </p:nvPicPr>
        <p:blipFill>
          <a:blip r:embed="rId2"/>
          <a:stretch>
            <a:fillRect/>
          </a:stretch>
        </p:blipFill>
        <p:spPr>
          <a:xfrm>
            <a:off x="1604514" y="972186"/>
            <a:ext cx="8867954" cy="49280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pplication, table&#10;&#10;Description automatically generated"/>
          <p:cNvPicPr>
            <a:picLocks noGrp="1" noChangeAspect="1"/>
          </p:cNvPicPr>
          <p:nvPr>
            <p:ph idx="4294967295"/>
          </p:nvPr>
        </p:nvPicPr>
        <p:blipFill>
          <a:blip r:embed="rId1"/>
          <a:stretch>
            <a:fillRect/>
          </a:stretch>
        </p:blipFill>
        <p:spPr>
          <a:xfrm>
            <a:off x="0" y="2692400"/>
            <a:ext cx="6894513" cy="3187700"/>
          </a:xfrm>
        </p:spPr>
      </p:pic>
      <p:pic>
        <p:nvPicPr>
          <p:cNvPr id="5" name="Content Placeholder 4" descr="A picture containing text, stationary, envelope, vector graphics&#10;&#10;Description automatically generated"/>
          <p:cNvPicPr>
            <a:picLocks noChangeAspect="1"/>
          </p:cNvPicPr>
          <p:nvPr/>
        </p:nvPicPr>
        <p:blipFill rotWithShape="1">
          <a:blip r:embed="rId2"/>
          <a:srcRect t="14826" b="1219"/>
          <a:stretch>
            <a:fillRect/>
          </a:stretch>
        </p:blipFill>
        <p:spPr>
          <a:xfrm>
            <a:off x="20" y="10"/>
            <a:ext cx="12191980" cy="6857990"/>
          </a:xfrm>
          <a:prstGeom prst="rect">
            <a:avLst/>
          </a:prstGeom>
        </p:spPr>
      </p:pic>
      <p:pic>
        <p:nvPicPr>
          <p:cNvPr id="3" name="Picture 3" descr="Table&#10;&#10;Description automatically generated"/>
          <p:cNvPicPr>
            <a:picLocks noChangeAspect="1"/>
          </p:cNvPicPr>
          <p:nvPr/>
        </p:nvPicPr>
        <p:blipFill>
          <a:blip r:embed="rId3"/>
          <a:stretch>
            <a:fillRect/>
          </a:stretch>
        </p:blipFill>
        <p:spPr>
          <a:xfrm>
            <a:off x="684363" y="368338"/>
            <a:ext cx="10981425" cy="686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tationary, envelope, vector graphics&#10;&#10;Description automatically generated"/>
          <p:cNvPicPr>
            <a:picLocks noChangeAspect="1"/>
          </p:cNvPicPr>
          <p:nvPr/>
        </p:nvPicPr>
        <p:blipFill rotWithShape="1">
          <a:blip r:embed="rId1"/>
          <a:srcRect t="14826" b="1219"/>
          <a:stretch>
            <a:fillRect/>
          </a:stretch>
        </p:blipFill>
        <p:spPr>
          <a:xfrm>
            <a:off x="20" y="10"/>
            <a:ext cx="12191980" cy="6857990"/>
          </a:xfrm>
          <a:prstGeom prst="rect">
            <a:avLst/>
          </a:prstGeom>
        </p:spPr>
      </p:pic>
      <p:pic>
        <p:nvPicPr>
          <p:cNvPr id="2" name="Picture 5" descr="Table&#10;&#10;Description automatically generated"/>
          <p:cNvPicPr>
            <a:picLocks noChangeAspect="1"/>
          </p:cNvPicPr>
          <p:nvPr/>
        </p:nvPicPr>
        <p:blipFill>
          <a:blip r:embed="rId2"/>
          <a:stretch>
            <a:fillRect/>
          </a:stretch>
        </p:blipFill>
        <p:spPr>
          <a:xfrm>
            <a:off x="1431985" y="3256030"/>
            <a:ext cx="8781690" cy="3408317"/>
          </a:xfrm>
          <a:prstGeom prst="rect">
            <a:avLst/>
          </a:prstGeom>
        </p:spPr>
      </p:pic>
      <p:pic>
        <p:nvPicPr>
          <p:cNvPr id="6" name="Picture 6" descr="Table&#10;&#10;Description automatically generated"/>
          <p:cNvPicPr>
            <a:picLocks noChangeAspect="1"/>
          </p:cNvPicPr>
          <p:nvPr/>
        </p:nvPicPr>
        <p:blipFill>
          <a:blip r:embed="rId3"/>
          <a:stretch>
            <a:fillRect/>
          </a:stretch>
        </p:blipFill>
        <p:spPr>
          <a:xfrm>
            <a:off x="1431987" y="263106"/>
            <a:ext cx="8911084" cy="31543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tationary, envelope, vector graphics&#10;&#10;Description automatically generated"/>
          <p:cNvPicPr>
            <a:picLocks noChangeAspect="1"/>
          </p:cNvPicPr>
          <p:nvPr/>
        </p:nvPicPr>
        <p:blipFill rotWithShape="1">
          <a:blip r:embed="rId1"/>
          <a:srcRect t="14826" b="1219"/>
          <a:stretch>
            <a:fillRect/>
          </a:stretch>
        </p:blipFill>
        <p:spPr>
          <a:xfrm>
            <a:off x="20" y="10"/>
            <a:ext cx="12191980" cy="6857990"/>
          </a:xfrm>
          <a:prstGeom prst="rect">
            <a:avLst/>
          </a:prstGeom>
        </p:spPr>
      </p:pic>
      <p:pic>
        <p:nvPicPr>
          <p:cNvPr id="3" name="Picture 5"/>
          <p:cNvPicPr>
            <a:picLocks noChangeAspect="1"/>
          </p:cNvPicPr>
          <p:nvPr/>
        </p:nvPicPr>
        <p:blipFill>
          <a:blip r:embed="rId2"/>
          <a:stretch>
            <a:fillRect/>
          </a:stretch>
        </p:blipFill>
        <p:spPr>
          <a:xfrm>
            <a:off x="1417608" y="809446"/>
            <a:ext cx="10003766" cy="4563373"/>
          </a:xfrm>
          <a:prstGeom prst="rect">
            <a:avLst/>
          </a:prstGeom>
        </p:spPr>
      </p:pic>
    </p:spTree>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412624"/>
      </a:dk2>
      <a:lt2>
        <a:srgbClr val="E2E3E8"/>
      </a:lt2>
      <a:accent1>
        <a:srgbClr val="ACA26E"/>
      </a:accent1>
      <a:accent2>
        <a:srgbClr val="CB946E"/>
      </a:accent2>
      <a:accent3>
        <a:srgbClr val="D48888"/>
      </a:accent3>
      <a:accent4>
        <a:srgbClr val="CB6E95"/>
      </a:accent4>
      <a:accent5>
        <a:srgbClr val="D488C8"/>
      </a:accent5>
      <a:accent6>
        <a:srgbClr val="B36ECB"/>
      </a:accent6>
      <a:hlink>
        <a:srgbClr val="6975A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9068</Words>
  <Application>WPS Presentation</Application>
  <PresentationFormat>Widescreen</PresentationFormat>
  <Paragraphs>149</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System Font Regular</vt:lpstr>
      <vt:lpstr>Segoe Print</vt:lpstr>
      <vt:lpstr>Avenir Next</vt:lpstr>
      <vt:lpstr>Seaford Display</vt:lpstr>
      <vt:lpstr>Calibri Light</vt:lpstr>
      <vt:lpstr>Seaford</vt:lpstr>
      <vt:lpstr>Tenorite</vt:lpstr>
      <vt:lpstr>Microsoft YaHei</vt:lpstr>
      <vt:lpstr>Arial Unicode MS</vt:lpstr>
      <vt:lpstr>Calibri</vt:lpstr>
      <vt:lpstr>Calibri</vt:lpstr>
      <vt:lpstr>Arial</vt:lpstr>
      <vt:lpstr>MadridVTI</vt:lpstr>
      <vt:lpstr>OOM MINI PROJECT  3D Rendering  of  a  cube  </vt:lpstr>
      <vt:lpstr>PowerPoint 演示文稿</vt:lpstr>
      <vt:lpstr>Use Case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 Diagram</vt:lpstr>
      <vt:lpstr>PowerPoint 演示文稿</vt:lpstr>
      <vt:lpstr>Point</vt:lpstr>
      <vt:lpstr>TranslatePoint</vt:lpstr>
      <vt:lpstr>Methods</vt:lpstr>
      <vt:lpstr>PowerPoint 演示文稿</vt:lpstr>
      <vt:lpstr>PowerPoint 演示文稿</vt:lpstr>
      <vt:lpstr>PowerPoint 演示文稿</vt:lpstr>
      <vt:lpstr>PowerPoint 演示文稿</vt:lpstr>
      <vt:lpstr>Object</vt:lpstr>
      <vt:lpstr>PowerPoint 演示文稿</vt:lpstr>
      <vt:lpstr>Mouse</vt:lpstr>
      <vt:lpstr>Method</vt:lpstr>
      <vt:lpstr>PowerPoint 演示文稿</vt:lpstr>
      <vt:lpstr>Launch</vt:lpstr>
      <vt:lpstr>Attributes</vt:lpstr>
      <vt:lpstr>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suket bhola</cp:lastModifiedBy>
  <cp:revision>54</cp:revision>
  <dcterms:created xsi:type="dcterms:W3CDTF">2021-11-07T16:28:00Z</dcterms:created>
  <dcterms:modified xsi:type="dcterms:W3CDTF">2021-11-30T23:54:49Z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698201070D694F1F892F143E1C3E48B0</vt:lpwstr>
  </property>
  <property fmtid="{D5CDD505-2E9C-101B-9397-08002B2CF9AE}" pid="3" name="KSOProductBuildVer">
    <vt:lpwstr>1033-11.2.0.10382</vt:lpwstr>
  </property>
</Properties>
</file>