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Bobby Jones" charset="1" panose="00000000000000000000"/>
      <p:regular r:id="rId14"/>
    </p:embeddedFont>
    <p:embeddedFont>
      <p:font typeface="Poppins Medium" charset="1" panose="00000600000000000000"/>
      <p:regular r:id="rId15"/>
    </p:embeddedFont>
    <p:embeddedFont>
      <p:font typeface="Poppins" charset="1" panose="00000500000000000000"/>
      <p:regular r:id="rId16"/>
    </p:embeddedFont>
    <p:embeddedFont>
      <p:font typeface="Georgia Pro Bold" charset="1" panose="02040802050405020203"/>
      <p:regular r:id="rId17"/>
    </p:embeddedFont>
    <p:embeddedFont>
      <p:font typeface="Georgia Pro" charset="1" panose="02040502050405020303"/>
      <p:regular r:id="rId18"/>
    </p:embeddedFont>
    <p:embeddedFont>
      <p:font typeface="Poppins Bold" charset="1" panose="00000800000000000000"/>
      <p:regular r:id="rId19"/>
    </p:embeddedFont>
    <p:embeddedFont>
      <p:font typeface="Inter Extra-Light" charset="1" panose="02000503000000020004"/>
      <p:regular r:id="rId20"/>
    </p:embeddedFont>
    <p:embeddedFont>
      <p:font typeface="League Spartan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52477" y="2731119"/>
            <a:ext cx="11783046" cy="482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65"/>
              </a:lnSpc>
            </a:pPr>
            <a:r>
              <a:rPr lang="en-US" sz="13016" spc="-546">
                <a:solidFill>
                  <a:srgbClr val="F4F4F4"/>
                </a:solidFill>
                <a:latin typeface="Bobby Jones"/>
                <a:ea typeface="Bobby Jones"/>
                <a:cs typeface="Bobby Jones"/>
                <a:sym typeface="Bobby Jones"/>
              </a:rPr>
              <a:t>Content Monetization Modeler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224009"/>
          </a:xfrm>
          <a:custGeom>
            <a:avLst/>
            <a:gdLst/>
            <a:ahLst/>
            <a:cxnLst/>
            <a:rect r="r" b="b" t="t" l="l"/>
            <a:pathLst>
              <a:path h="10224009" w="18288000">
                <a:moveTo>
                  <a:pt x="0" y="0"/>
                </a:moveTo>
                <a:lnTo>
                  <a:pt x="18288000" y="0"/>
                </a:lnTo>
                <a:lnTo>
                  <a:pt x="18288000" y="10224009"/>
                </a:lnTo>
                <a:lnTo>
                  <a:pt x="0" y="102240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0" r="-12164" b="-12855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5143500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978515"/>
            <a:ext cx="8115300" cy="2214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9"/>
              </a:lnSpc>
            </a:pPr>
            <a:r>
              <a:rPr lang="en-US" sz="8546" spc="-358" b="true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278190"/>
            <a:ext cx="6967016" cy="1499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0"/>
              </a:lnSpc>
            </a:pPr>
            <a:r>
              <a:rPr lang="en-US" sz="2821" spc="-118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- Importance of predicting ad revenue  </a:t>
            </a:r>
          </a:p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spc="-118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- Business use cases (strategy, forecasting, ads planning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386465" y="1446744"/>
            <a:ext cx="8352563" cy="7393512"/>
            <a:chOff x="0" y="0"/>
            <a:chExt cx="1440365" cy="12749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0365" cy="1274980"/>
            </a:xfrm>
            <a:custGeom>
              <a:avLst/>
              <a:gdLst/>
              <a:ahLst/>
              <a:cxnLst/>
              <a:rect r="r" b="b" t="t" l="l"/>
              <a:pathLst>
                <a:path h="1274980" w="1440365">
                  <a:moveTo>
                    <a:pt x="56540" y="0"/>
                  </a:moveTo>
                  <a:lnTo>
                    <a:pt x="1383824" y="0"/>
                  </a:lnTo>
                  <a:cubicBezTo>
                    <a:pt x="1398820" y="0"/>
                    <a:pt x="1413201" y="5957"/>
                    <a:pt x="1423804" y="16560"/>
                  </a:cubicBezTo>
                  <a:cubicBezTo>
                    <a:pt x="1434408" y="27164"/>
                    <a:pt x="1440365" y="41545"/>
                    <a:pt x="1440365" y="56540"/>
                  </a:cubicBezTo>
                  <a:lnTo>
                    <a:pt x="1440365" y="1218440"/>
                  </a:lnTo>
                  <a:cubicBezTo>
                    <a:pt x="1440365" y="1233435"/>
                    <a:pt x="1434408" y="1247817"/>
                    <a:pt x="1423804" y="1258420"/>
                  </a:cubicBezTo>
                  <a:cubicBezTo>
                    <a:pt x="1413201" y="1269024"/>
                    <a:pt x="1398820" y="1274980"/>
                    <a:pt x="1383824" y="1274980"/>
                  </a:cubicBezTo>
                  <a:lnTo>
                    <a:pt x="56540" y="1274980"/>
                  </a:lnTo>
                  <a:cubicBezTo>
                    <a:pt x="41545" y="1274980"/>
                    <a:pt x="27164" y="1269024"/>
                    <a:pt x="16560" y="1258420"/>
                  </a:cubicBezTo>
                  <a:cubicBezTo>
                    <a:pt x="5957" y="1247817"/>
                    <a:pt x="0" y="1233435"/>
                    <a:pt x="0" y="1218440"/>
                  </a:cubicBezTo>
                  <a:lnTo>
                    <a:pt x="0" y="56540"/>
                  </a:lnTo>
                  <a:cubicBezTo>
                    <a:pt x="0" y="41545"/>
                    <a:pt x="5957" y="27164"/>
                    <a:pt x="16560" y="16560"/>
                  </a:cubicBezTo>
                  <a:cubicBezTo>
                    <a:pt x="27164" y="5957"/>
                    <a:pt x="41545" y="0"/>
                    <a:pt x="56540" y="0"/>
                  </a:cubicBezTo>
                  <a:close/>
                </a:path>
              </a:pathLst>
            </a:custGeom>
            <a:blipFill>
              <a:blip r:embed="rId2"/>
              <a:stretch>
                <a:fillRect l="-15086" t="0" r="-15086" b="0"/>
              </a:stretch>
            </a:blipFill>
            <a:ln w="9525" cap="rnd">
              <a:solidFill>
                <a:srgbClr val="FFFFFF"/>
              </a:solidFill>
              <a:prstDash val="solid"/>
              <a:round/>
            </a:ln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5143500"/>
            <a:ext cx="12279636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2279636" y="0"/>
            <a:ext cx="0" cy="1032106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356138" y="1028700"/>
            <a:ext cx="3903162" cy="1170566"/>
            <a:chOff x="0" y="0"/>
            <a:chExt cx="1027993" cy="3082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27993" cy="308297"/>
            </a:xfrm>
            <a:custGeom>
              <a:avLst/>
              <a:gdLst/>
              <a:ahLst/>
              <a:cxnLst/>
              <a:rect r="r" b="b" t="t" l="l"/>
              <a:pathLst>
                <a:path h="308297" w="1027993">
                  <a:moveTo>
                    <a:pt x="154149" y="0"/>
                  </a:moveTo>
                  <a:lnTo>
                    <a:pt x="873845" y="0"/>
                  </a:lnTo>
                  <a:cubicBezTo>
                    <a:pt x="914727" y="0"/>
                    <a:pt x="953936" y="16241"/>
                    <a:pt x="982844" y="45149"/>
                  </a:cubicBezTo>
                  <a:cubicBezTo>
                    <a:pt x="1011753" y="74058"/>
                    <a:pt x="1027993" y="113266"/>
                    <a:pt x="1027993" y="154149"/>
                  </a:cubicBezTo>
                  <a:lnTo>
                    <a:pt x="1027993" y="154149"/>
                  </a:lnTo>
                  <a:cubicBezTo>
                    <a:pt x="1027993" y="239282"/>
                    <a:pt x="958979" y="308297"/>
                    <a:pt x="873845" y="308297"/>
                  </a:cubicBezTo>
                  <a:lnTo>
                    <a:pt x="154149" y="308297"/>
                  </a:lnTo>
                  <a:cubicBezTo>
                    <a:pt x="69015" y="308297"/>
                    <a:pt x="0" y="239282"/>
                    <a:pt x="0" y="154149"/>
                  </a:cubicBezTo>
                  <a:lnTo>
                    <a:pt x="0" y="154149"/>
                  </a:lnTo>
                  <a:cubicBezTo>
                    <a:pt x="0" y="69015"/>
                    <a:pt x="69015" y="0"/>
                    <a:pt x="1541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1027993" cy="384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DATA CLEANING &amp; PREPROCESSING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356138" y="2848191"/>
            <a:ext cx="3903162" cy="823858"/>
            <a:chOff x="0" y="0"/>
            <a:chExt cx="1027993" cy="2169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27993" cy="216983"/>
            </a:xfrm>
            <a:custGeom>
              <a:avLst/>
              <a:gdLst/>
              <a:ahLst/>
              <a:cxnLst/>
              <a:rect r="r" b="b" t="t" l="l"/>
              <a:pathLst>
                <a:path h="216983" w="102799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FEATURE ENGINEERING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356138" y="4710275"/>
            <a:ext cx="3903162" cy="823858"/>
            <a:chOff x="0" y="0"/>
            <a:chExt cx="1027993" cy="21698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27993" cy="216983"/>
            </a:xfrm>
            <a:custGeom>
              <a:avLst/>
              <a:gdLst/>
              <a:ahLst/>
              <a:cxnLst/>
              <a:rect r="r" b="b" t="t" l="l"/>
              <a:pathLst>
                <a:path h="216983" w="102799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5 REGRESSION MODELS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356138" y="6572358"/>
            <a:ext cx="3903162" cy="823858"/>
            <a:chOff x="0" y="0"/>
            <a:chExt cx="1027993" cy="21698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27993" cy="216983"/>
            </a:xfrm>
            <a:custGeom>
              <a:avLst/>
              <a:gdLst/>
              <a:ahLst/>
              <a:cxnLst/>
              <a:rect r="r" b="b" t="t" l="l"/>
              <a:pathLst>
                <a:path h="216983" w="102799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MODEL EVALUATION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356138" y="8434442"/>
            <a:ext cx="3903162" cy="823858"/>
            <a:chOff x="0" y="0"/>
            <a:chExt cx="1027993" cy="21698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27993" cy="216983"/>
            </a:xfrm>
            <a:custGeom>
              <a:avLst/>
              <a:gdLst/>
              <a:ahLst/>
              <a:cxnLst/>
              <a:rect r="r" b="b" t="t" l="l"/>
              <a:pathLst>
                <a:path h="216983" w="102799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STREAMLIT APP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873585" y="1040458"/>
            <a:ext cx="812101" cy="81210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0"/>
                </a:lnSpc>
              </a:pPr>
              <a:r>
                <a:rPr lang="en-US" b="true" sz="222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873585" y="2848191"/>
            <a:ext cx="812101" cy="81210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8"/>
                </a:lnSpc>
              </a:pPr>
              <a:r>
                <a:rPr lang="en-US" b="true" sz="2220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873585" y="4737450"/>
            <a:ext cx="812101" cy="81210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8"/>
                </a:lnSpc>
              </a:pPr>
              <a:r>
                <a:rPr lang="en-US" b="true" sz="2220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873585" y="6584116"/>
            <a:ext cx="812101" cy="81210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8"/>
                </a:lnSpc>
              </a:pPr>
              <a:r>
                <a:rPr lang="en-US" b="true" sz="2220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4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1873585" y="8472542"/>
            <a:ext cx="812101" cy="81210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8"/>
                </a:lnSpc>
              </a:pPr>
              <a:r>
                <a:rPr lang="en-US" b="true" sz="2220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5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28700" y="1864215"/>
            <a:ext cx="8416252" cy="7373392"/>
            <a:chOff x="0" y="0"/>
            <a:chExt cx="11221669" cy="9831189"/>
          </a:xfrm>
        </p:grpSpPr>
        <p:sp>
          <p:nvSpPr>
            <p:cNvPr name="TextBox 35" id="35"/>
            <p:cNvSpPr txBox="true"/>
            <p:nvPr/>
          </p:nvSpPr>
          <p:spPr>
            <a:xfrm rot="0">
              <a:off x="0" y="114300"/>
              <a:ext cx="11221669" cy="1619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22"/>
                </a:lnSpc>
              </a:pPr>
              <a:r>
                <a:rPr lang="en-US" sz="8550" spc="-359" b="true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Approach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0" y="4557817"/>
              <a:ext cx="9289355" cy="52733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50"/>
                </a:lnSpc>
              </a:pPr>
            </a:p>
            <a:p>
              <a:pPr algn="l">
                <a:lnSpc>
                  <a:spcPts val="3950"/>
                </a:lnSpc>
              </a:pPr>
              <a:r>
                <a:rPr lang="en-US" sz="2821" spc="-118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W</a:t>
              </a:r>
              <a:r>
                <a:rPr lang="en-US" sz="2821" spc="-118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e</a:t>
              </a:r>
              <a:r>
                <a:rPr lang="en-US" sz="2821" spc="-118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 clean and preprocess the dataset, perform EDA and feature engineering, then build regression models.</a:t>
              </a:r>
            </a:p>
            <a:p>
              <a:pPr algn="l">
                <a:lnSpc>
                  <a:spcPts val="3950"/>
                </a:lnSpc>
              </a:pPr>
              <a:r>
                <a:rPr lang="en-US" sz="2821" spc="-118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 Finally, we evaluate the best model and deploy it in a Streamlit app </a:t>
              </a:r>
            </a:p>
            <a:p>
              <a:pPr algn="l">
                <a:lnSpc>
                  <a:spcPts val="3950"/>
                </a:lnSpc>
              </a:pPr>
            </a:p>
            <a:p>
              <a:pPr algn="l">
                <a:lnSpc>
                  <a:spcPts val="395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44299" y="3948657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-22150" y="9228218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982873" y="1684998"/>
            <a:ext cx="14322254" cy="1185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2"/>
              </a:lnSpc>
            </a:pPr>
            <a:r>
              <a:rPr lang="en-US" b="true" sz="8550" spc="-359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EDA Highlights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2530" y="4443939"/>
            <a:ext cx="11921174" cy="3486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9"/>
              </a:lnSpc>
            </a:pPr>
            <a:r>
              <a:rPr lang="en-US" sz="3949" spc="-165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- Correlation heatmap  </a:t>
            </a:r>
          </a:p>
          <a:p>
            <a:pPr algn="l">
              <a:lnSpc>
                <a:spcPts val="5529"/>
              </a:lnSpc>
            </a:pPr>
          </a:p>
          <a:p>
            <a:pPr algn="l">
              <a:lnSpc>
                <a:spcPts val="5529"/>
              </a:lnSpc>
            </a:pPr>
            <a:r>
              <a:rPr lang="en-US" sz="3949" spc="-165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- Outlier detection  </a:t>
            </a:r>
          </a:p>
          <a:p>
            <a:pPr algn="l">
              <a:lnSpc>
                <a:spcPts val="5529"/>
              </a:lnSpc>
            </a:pPr>
          </a:p>
          <a:p>
            <a:pPr algn="l">
              <a:lnSpc>
                <a:spcPts val="5529"/>
              </a:lnSpc>
              <a:spcBef>
                <a:spcPct val="0"/>
              </a:spcBef>
            </a:pPr>
            <a:r>
              <a:rPr lang="en-US" sz="3949" spc="-165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- Trends in engagement vs revenue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228639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004867" y="632475"/>
            <a:ext cx="11783046" cy="335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65"/>
              </a:lnSpc>
            </a:pPr>
            <a:r>
              <a:rPr lang="en-US" b="true" sz="13016" spc="-546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Regression Models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3454" y="4765923"/>
            <a:ext cx="15054867" cy="4800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0446" indent="-325223" lvl="1">
              <a:lnSpc>
                <a:spcPts val="4217"/>
              </a:lnSpc>
              <a:buFont typeface="Arial"/>
              <a:buChar char="•"/>
            </a:pPr>
            <a:r>
              <a:rPr lang="en-US" b="true" sz="3012" spc="-126">
                <a:solidFill>
                  <a:srgbClr val="F4F4F4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Linear Regression</a:t>
            </a:r>
            <a:r>
              <a:rPr lang="en-US" sz="3012" spc="-126">
                <a:solidFill>
                  <a:srgbClr val="F4F4F4"/>
                </a:solidFill>
                <a:latin typeface="Georgia Pro"/>
                <a:ea typeface="Georgia Pro"/>
                <a:cs typeface="Georgia Pro"/>
                <a:sym typeface="Georgia Pro"/>
              </a:rPr>
              <a:t> – Fits a straight-line relationship between features and target.</a:t>
            </a:r>
          </a:p>
          <a:p>
            <a:pPr algn="l">
              <a:lnSpc>
                <a:spcPts val="4217"/>
              </a:lnSpc>
            </a:pPr>
          </a:p>
          <a:p>
            <a:pPr algn="l" marL="650446" indent="-325223" lvl="1">
              <a:lnSpc>
                <a:spcPts val="4217"/>
              </a:lnSpc>
              <a:buFont typeface="Arial"/>
              <a:buChar char="•"/>
            </a:pPr>
            <a:r>
              <a:rPr lang="en-US" sz="3012" spc="-126">
                <a:solidFill>
                  <a:srgbClr val="F4F4F4"/>
                </a:solidFill>
                <a:latin typeface="Georgia Pro"/>
                <a:ea typeface="Georgia Pro"/>
                <a:cs typeface="Georgia Pro"/>
                <a:sym typeface="Georgia Pro"/>
              </a:rPr>
              <a:t> </a:t>
            </a:r>
            <a:r>
              <a:rPr lang="en-US" b="true" sz="3012" spc="-126">
                <a:solidFill>
                  <a:srgbClr val="F4F4F4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Decision Tree </a:t>
            </a:r>
            <a:r>
              <a:rPr lang="en-US" sz="3012" spc="-126">
                <a:solidFill>
                  <a:srgbClr val="F4F4F4"/>
                </a:solidFill>
                <a:latin typeface="Georgia Pro"/>
                <a:ea typeface="Georgia Pro"/>
                <a:cs typeface="Georgia Pro"/>
                <a:sym typeface="Georgia Pro"/>
              </a:rPr>
              <a:t>- predicts by splitting data into branches and nodes</a:t>
            </a:r>
          </a:p>
          <a:p>
            <a:pPr algn="l">
              <a:lnSpc>
                <a:spcPts val="4217"/>
              </a:lnSpc>
            </a:pPr>
          </a:p>
          <a:p>
            <a:pPr algn="l" marL="650446" indent="-325223" lvl="1">
              <a:lnSpc>
                <a:spcPts val="4217"/>
              </a:lnSpc>
              <a:buFont typeface="Arial"/>
              <a:buChar char="•"/>
            </a:pPr>
            <a:r>
              <a:rPr lang="en-US" b="true" sz="3012" spc="-126">
                <a:solidFill>
                  <a:srgbClr val="F4F4F4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Gr</a:t>
            </a:r>
            <a:r>
              <a:rPr lang="en-US" b="true" sz="3012" spc="-126">
                <a:solidFill>
                  <a:srgbClr val="F4F4F4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adient Boosting → </a:t>
            </a:r>
            <a:r>
              <a:rPr lang="en-US" sz="3012" spc="-126">
                <a:solidFill>
                  <a:srgbClr val="F4F4F4"/>
                </a:solidFill>
                <a:latin typeface="Georgia Pro"/>
                <a:ea typeface="Georgia Pro"/>
                <a:cs typeface="Georgia Pro"/>
                <a:sym typeface="Georgia Pro"/>
              </a:rPr>
              <a:t>sequentially trains trees to reduce errors and improve prediction</a:t>
            </a:r>
          </a:p>
          <a:p>
            <a:pPr algn="l">
              <a:lnSpc>
                <a:spcPts val="4217"/>
              </a:lnSpc>
            </a:pPr>
          </a:p>
          <a:p>
            <a:pPr algn="l" marL="650446" indent="-325223" lvl="1">
              <a:lnSpc>
                <a:spcPts val="4217"/>
              </a:lnSpc>
              <a:buFont typeface="Arial"/>
              <a:buChar char="•"/>
            </a:pPr>
            <a:r>
              <a:rPr lang="en-US" b="true" sz="3012" spc="-126">
                <a:solidFill>
                  <a:srgbClr val="F4F4F4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Random Forest</a:t>
            </a:r>
            <a:r>
              <a:rPr lang="en-US" sz="3012" spc="-126">
                <a:solidFill>
                  <a:srgbClr val="F4F4F4"/>
                </a:solidFill>
                <a:latin typeface="Georgia Pro"/>
                <a:ea typeface="Georgia Pro"/>
                <a:cs typeface="Georgia Pro"/>
                <a:sym typeface="Georgia Pro"/>
              </a:rPr>
              <a:t> – Ensemble of decision trees that improves accuracy and reduces variance.</a:t>
            </a:r>
          </a:p>
          <a:p>
            <a:pPr algn="l">
              <a:lnSpc>
                <a:spcPts val="4217"/>
              </a:lnSpc>
            </a:pPr>
          </a:p>
          <a:p>
            <a:pPr algn="l" marL="650446" indent="-325223" lvl="1">
              <a:lnSpc>
                <a:spcPts val="4217"/>
              </a:lnSpc>
              <a:buFont typeface="Arial"/>
              <a:buChar char="•"/>
            </a:pPr>
            <a:r>
              <a:rPr lang="en-US" b="true" sz="3012" spc="-126">
                <a:solidFill>
                  <a:srgbClr val="F4F4F4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XGBoost</a:t>
            </a:r>
            <a:r>
              <a:rPr lang="en-US" sz="3012" spc="-126">
                <a:solidFill>
                  <a:srgbClr val="F4F4F4"/>
                </a:solidFill>
                <a:latin typeface="Georgia Pro"/>
                <a:ea typeface="Georgia Pro"/>
                <a:cs typeface="Georgia Pro"/>
                <a:sym typeface="Georgia Pro"/>
              </a:rPr>
              <a:t> – Gradient boosting algorithm optimized for speed and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5143500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241729" y="2247052"/>
            <a:ext cx="9500498" cy="5335425"/>
          </a:xfrm>
          <a:custGeom>
            <a:avLst/>
            <a:gdLst/>
            <a:ahLst/>
            <a:cxnLst/>
            <a:rect r="r" b="b" t="t" l="l"/>
            <a:pathLst>
              <a:path h="5335425" w="9500498">
                <a:moveTo>
                  <a:pt x="0" y="0"/>
                </a:moveTo>
                <a:lnTo>
                  <a:pt x="9500499" y="0"/>
                </a:lnTo>
                <a:lnTo>
                  <a:pt x="9500499" y="5335425"/>
                </a:lnTo>
                <a:lnTo>
                  <a:pt x="0" y="5335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656" r="-25017" b="-1556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2632761"/>
            <a:ext cx="7938075" cy="5484858"/>
            <a:chOff x="0" y="0"/>
            <a:chExt cx="10584100" cy="731314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04775"/>
              <a:ext cx="10584100" cy="13680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01"/>
                </a:lnSpc>
              </a:pPr>
              <a:r>
                <a:rPr lang="en-US" sz="7264" spc="-305" b="true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Streamlit App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845948"/>
              <a:ext cx="7892504" cy="34671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6"/>
                </a:lnSpc>
              </a:pPr>
              <a:r>
                <a:rPr lang="en-US" sz="2997" spc="-125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- Input → Predict revenue  </a:t>
              </a:r>
            </a:p>
            <a:p>
              <a:pPr algn="l">
                <a:lnSpc>
                  <a:spcPts val="4196"/>
                </a:lnSpc>
              </a:pPr>
            </a:p>
            <a:p>
              <a:pPr algn="l">
                <a:lnSpc>
                  <a:spcPts val="4196"/>
                </a:lnSpc>
              </a:pPr>
              <a:r>
                <a:rPr lang="en-US" sz="2997" spc="-125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- Visual analytics </a:t>
              </a:r>
            </a:p>
            <a:p>
              <a:pPr algn="l">
                <a:lnSpc>
                  <a:spcPts val="4196"/>
                </a:lnSpc>
              </a:pPr>
              <a:r>
                <a:rPr lang="en-US" sz="2997" spc="-125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  </a:t>
              </a:r>
            </a:p>
            <a:p>
              <a:pPr algn="l">
                <a:lnSpc>
                  <a:spcPts val="4196"/>
                </a:lnSpc>
                <a:spcBef>
                  <a:spcPct val="0"/>
                </a:spcBef>
              </a:pPr>
              <a:r>
                <a:rPr lang="en-US" sz="2997" spc="-125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- Insights dashboard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5143500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6261070"/>
            <a:ext cx="6967016" cy="1807411"/>
            <a:chOff x="0" y="0"/>
            <a:chExt cx="9289355" cy="240988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85725"/>
              <a:ext cx="9289355" cy="650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50"/>
                </a:lnSpc>
                <a:spcBef>
                  <a:spcPct val="0"/>
                </a:spcBef>
              </a:pPr>
              <a:r>
                <a:rPr lang="en-US" b="true" sz="2821" spc="-118">
                  <a:solidFill>
                    <a:srgbClr val="F4F4F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Business Impact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288047"/>
              <a:ext cx="9289355" cy="1121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- Helps creators &amp; advertisers plan better  </a:t>
              </a:r>
            </a:p>
            <a:p>
              <a:pPr algn="just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- Scalable to real-world analytics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868078" y="506457"/>
            <a:ext cx="7391222" cy="2961761"/>
            <a:chOff x="0" y="0"/>
            <a:chExt cx="1145094" cy="4588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5094" cy="458854"/>
            </a:xfrm>
            <a:custGeom>
              <a:avLst/>
              <a:gdLst/>
              <a:ahLst/>
              <a:cxnLst/>
              <a:rect r="r" b="b" t="t" l="l"/>
              <a:pathLst>
                <a:path h="458854" w="1145094">
                  <a:moveTo>
                    <a:pt x="63894" y="0"/>
                  </a:moveTo>
                  <a:lnTo>
                    <a:pt x="1081199" y="0"/>
                  </a:lnTo>
                  <a:cubicBezTo>
                    <a:pt x="1098145" y="0"/>
                    <a:pt x="1114397" y="6732"/>
                    <a:pt x="1126380" y="18714"/>
                  </a:cubicBezTo>
                  <a:cubicBezTo>
                    <a:pt x="1138362" y="30697"/>
                    <a:pt x="1145094" y="46948"/>
                    <a:pt x="1145094" y="63894"/>
                  </a:cubicBezTo>
                  <a:lnTo>
                    <a:pt x="1145094" y="394960"/>
                  </a:lnTo>
                  <a:cubicBezTo>
                    <a:pt x="1145094" y="430248"/>
                    <a:pt x="1116487" y="458854"/>
                    <a:pt x="1081199" y="458854"/>
                  </a:cubicBezTo>
                  <a:lnTo>
                    <a:pt x="63894" y="458854"/>
                  </a:lnTo>
                  <a:cubicBezTo>
                    <a:pt x="28606" y="458854"/>
                    <a:pt x="0" y="430248"/>
                    <a:pt x="0" y="394960"/>
                  </a:cubicBezTo>
                  <a:lnTo>
                    <a:pt x="0" y="63894"/>
                  </a:lnTo>
                  <a:cubicBezTo>
                    <a:pt x="0" y="28606"/>
                    <a:pt x="28606" y="0"/>
                    <a:pt x="63894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5800" r="0" b="-15800"/>
              </a:stretch>
            </a:blipFill>
            <a:ln w="952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9868078" y="3712402"/>
            <a:ext cx="7242110" cy="2862196"/>
            <a:chOff x="0" y="0"/>
            <a:chExt cx="1145094" cy="4525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45094" cy="452559"/>
            </a:xfrm>
            <a:custGeom>
              <a:avLst/>
              <a:gdLst/>
              <a:ahLst/>
              <a:cxnLst/>
              <a:rect r="r" b="b" t="t" l="l"/>
              <a:pathLst>
                <a:path h="452559" w="1145094">
                  <a:moveTo>
                    <a:pt x="65210" y="0"/>
                  </a:moveTo>
                  <a:lnTo>
                    <a:pt x="1079884" y="0"/>
                  </a:lnTo>
                  <a:cubicBezTo>
                    <a:pt x="1115898" y="0"/>
                    <a:pt x="1145094" y="29195"/>
                    <a:pt x="1145094" y="65210"/>
                  </a:cubicBezTo>
                  <a:lnTo>
                    <a:pt x="1145094" y="387349"/>
                  </a:lnTo>
                  <a:cubicBezTo>
                    <a:pt x="1145094" y="423363"/>
                    <a:pt x="1115898" y="452559"/>
                    <a:pt x="1079884" y="452559"/>
                  </a:cubicBezTo>
                  <a:lnTo>
                    <a:pt x="65210" y="452559"/>
                  </a:lnTo>
                  <a:cubicBezTo>
                    <a:pt x="29195" y="452559"/>
                    <a:pt x="0" y="423363"/>
                    <a:pt x="0" y="387349"/>
                  </a:cubicBezTo>
                  <a:lnTo>
                    <a:pt x="0" y="65210"/>
                  </a:lnTo>
                  <a:cubicBezTo>
                    <a:pt x="0" y="29195"/>
                    <a:pt x="29195" y="0"/>
                    <a:pt x="6521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9237" r="0" b="-19237"/>
              </a:stretch>
            </a:blipFill>
            <a:ln w="952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9868078" y="6822248"/>
            <a:ext cx="7242110" cy="3222882"/>
            <a:chOff x="0" y="0"/>
            <a:chExt cx="1121992" cy="49930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21992" cy="499309"/>
            </a:xfrm>
            <a:custGeom>
              <a:avLst/>
              <a:gdLst/>
              <a:ahLst/>
              <a:cxnLst/>
              <a:rect r="r" b="b" t="t" l="l"/>
              <a:pathLst>
                <a:path h="499309" w="1121992">
                  <a:moveTo>
                    <a:pt x="65210" y="0"/>
                  </a:moveTo>
                  <a:lnTo>
                    <a:pt x="1056782" y="0"/>
                  </a:lnTo>
                  <a:cubicBezTo>
                    <a:pt x="1092797" y="0"/>
                    <a:pt x="1121992" y="29195"/>
                    <a:pt x="1121992" y="65210"/>
                  </a:cubicBezTo>
                  <a:lnTo>
                    <a:pt x="1121992" y="434099"/>
                  </a:lnTo>
                  <a:cubicBezTo>
                    <a:pt x="1121992" y="470113"/>
                    <a:pt x="1092797" y="499309"/>
                    <a:pt x="1056782" y="499309"/>
                  </a:cubicBezTo>
                  <a:lnTo>
                    <a:pt x="65210" y="499309"/>
                  </a:lnTo>
                  <a:cubicBezTo>
                    <a:pt x="29195" y="499309"/>
                    <a:pt x="0" y="470113"/>
                    <a:pt x="0" y="434099"/>
                  </a:cubicBezTo>
                  <a:lnTo>
                    <a:pt x="0" y="65210"/>
                  </a:lnTo>
                  <a:cubicBezTo>
                    <a:pt x="0" y="29195"/>
                    <a:pt x="29195" y="0"/>
                    <a:pt x="6521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1827" r="0" b="-5770"/>
              </a:stretch>
            </a:blipFill>
            <a:ln w="952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862532" y="1689217"/>
            <a:ext cx="7133184" cy="1949651"/>
            <a:chOff x="0" y="0"/>
            <a:chExt cx="9510912" cy="259953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85725"/>
              <a:ext cx="9510912" cy="650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50"/>
                </a:lnSpc>
                <a:spcBef>
                  <a:spcPct val="0"/>
                </a:spcBef>
              </a:pPr>
              <a:r>
                <a:rPr lang="en-US" b="true" sz="2821" spc="-118">
                  <a:solidFill>
                    <a:srgbClr val="F4F4F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Results &amp; Insights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268997"/>
              <a:ext cx="9510912" cy="13305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059"/>
                </a:lnSpc>
              </a:pPr>
              <a:r>
                <a:rPr lang="en-US" sz="2899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- Key drivers of ad revenue  </a:t>
              </a:r>
            </a:p>
            <a:p>
              <a:pPr algn="just">
                <a:lnSpc>
                  <a:spcPts val="4059"/>
                </a:lnSpc>
                <a:spcBef>
                  <a:spcPct val="0"/>
                </a:spcBef>
              </a:pPr>
              <a:r>
                <a:rPr lang="en-US" sz="2899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- Model performance summary 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819" y="0"/>
            <a:ext cx="18558819" cy="10179837"/>
          </a:xfrm>
          <a:custGeom>
            <a:avLst/>
            <a:gdLst/>
            <a:ahLst/>
            <a:cxnLst/>
            <a:rect r="r" b="b" t="t" l="l"/>
            <a:pathLst>
              <a:path h="10179837" w="18558819">
                <a:moveTo>
                  <a:pt x="0" y="0"/>
                </a:moveTo>
                <a:lnTo>
                  <a:pt x="18558819" y="0"/>
                </a:lnTo>
                <a:lnTo>
                  <a:pt x="18558819" y="10179837"/>
                </a:lnTo>
                <a:lnTo>
                  <a:pt x="0" y="10179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77405">
            <a:off x="8175899" y="3257870"/>
            <a:ext cx="5831399" cy="2431166"/>
          </a:xfrm>
          <a:custGeom>
            <a:avLst/>
            <a:gdLst/>
            <a:ahLst/>
            <a:cxnLst/>
            <a:rect r="r" b="b" t="t" l="l"/>
            <a:pathLst>
              <a:path h="2431166" w="5831399">
                <a:moveTo>
                  <a:pt x="0" y="0"/>
                </a:moveTo>
                <a:lnTo>
                  <a:pt x="5831399" y="0"/>
                </a:lnTo>
                <a:lnTo>
                  <a:pt x="5831399" y="2431166"/>
                </a:lnTo>
                <a:lnTo>
                  <a:pt x="0" y="2431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726940">
            <a:off x="7377151" y="3606365"/>
            <a:ext cx="810506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DAGzl7qBgYM</dc:identifier>
  <dcterms:modified xsi:type="dcterms:W3CDTF">2011-08-01T06:04:30Z</dcterms:modified>
  <cp:revision>1</cp:revision>
  <dc:title>White Red Simple Modern Data Analysis Presentation</dc:title>
</cp:coreProperties>
</file>