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17" r:id="rId5"/>
    <p:sldId id="307" r:id="rId6"/>
    <p:sldId id="318" r:id="rId7"/>
    <p:sldId id="319" r:id="rId8"/>
    <p:sldId id="320" r:id="rId9"/>
    <p:sldId id="321" r:id="rId10"/>
    <p:sldId id="32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7700"/>
    <a:srgbClr val="636A58"/>
    <a:srgbClr val="505A47"/>
    <a:srgbClr val="D1D8B7"/>
    <a:srgbClr val="A09D79"/>
    <a:srgbClr val="AD5C4D"/>
    <a:srgbClr val="543E35"/>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p:scale>
          <a:sx n="53" d="100"/>
          <a:sy n="53" d="100"/>
        </p:scale>
        <p:origin x="1176" y="240"/>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Project Title: </a:t>
            </a:r>
            <a:r>
              <a:rPr lang="en-US" dirty="0">
                <a:solidFill>
                  <a:srgbClr val="C00000"/>
                </a:solidFill>
              </a:rPr>
              <a:t>EDU TUTOR AI</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642168288"/>
              </p:ext>
            </p:extLst>
          </p:nvPr>
        </p:nvGraphicFramePr>
        <p:xfrm>
          <a:off x="4186989" y="445168"/>
          <a:ext cx="7173999" cy="6846791"/>
        </p:xfrm>
        <a:graphic>
          <a:graphicData uri="http://schemas.openxmlformats.org/drawingml/2006/table">
            <a:tbl>
              <a:tblPr firstRow="1" bandRow="1"/>
              <a:tblGrid>
                <a:gridCol w="7173999">
                  <a:extLst>
                    <a:ext uri="{9D8B030D-6E8A-4147-A177-3AD203B41FA5}">
                      <a16:colId xmlns:a16="http://schemas.microsoft.com/office/drawing/2014/main" val="1563570424"/>
                    </a:ext>
                  </a:extLst>
                </a:gridCol>
              </a:tblGrid>
              <a:tr h="6846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0" kern="1200" dirty="0">
                          <a:solidFill>
                            <a:srgbClr val="FF0000"/>
                          </a:solidFill>
                          <a:latin typeface="+mj-lt"/>
                          <a:ea typeface="+mn-ea"/>
                          <a:cs typeface="+mn-cs"/>
                        </a:rPr>
                        <a:t>Project Phase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b="0" kern="1200" dirty="0">
                        <a:solidFill>
                          <a:srgbClr val="FF0000"/>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kern="1200" dirty="0">
                          <a:solidFill>
                            <a:schemeClr val="tx1"/>
                          </a:solidFill>
                          <a:latin typeface="+mj-lt"/>
                          <a:ea typeface="+mn-ea"/>
                          <a:cs typeface="+mn-cs"/>
                        </a:rPr>
                        <a:t>Team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kern="1200" dirty="0">
                          <a:solidFill>
                            <a:schemeClr val="tx1"/>
                          </a:solidFill>
                          <a:latin typeface="+mj-lt"/>
                          <a:ea typeface="+mn-ea"/>
                          <a:cs typeface="+mn-cs"/>
                        </a:rPr>
                        <a:t>Team Members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      </a:t>
                      </a:r>
                      <a:r>
                        <a:rPr lang="en-US" sz="3600" b="0" kern="1200" dirty="0">
                          <a:solidFill>
                            <a:srgbClr val="000000"/>
                          </a:solidFill>
                          <a:latin typeface="+mj-lt"/>
                          <a:ea typeface="+mn-ea"/>
                          <a:cs typeface="+mn-cs"/>
                        </a:rPr>
                        <a:t>D Kalyani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kern="1200" dirty="0">
                          <a:solidFill>
                            <a:srgbClr val="000000"/>
                          </a:solidFill>
                          <a:latin typeface="+mj-lt"/>
                          <a:ea typeface="+mn-ea"/>
                          <a:cs typeface="+mn-cs"/>
                        </a:rPr>
                        <a:t>    Udayagiri Dastagiri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kern="1200" dirty="0">
                          <a:solidFill>
                            <a:srgbClr val="000000"/>
                          </a:solidFill>
                          <a:latin typeface="+mj-lt"/>
                          <a:ea typeface="+mn-ea"/>
                          <a:cs typeface="+mn-cs"/>
                        </a:rPr>
                        <a:t>    Nayab Abutalib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kern="1200" dirty="0">
                          <a:solidFill>
                            <a:srgbClr val="000000"/>
                          </a:solidFill>
                          <a:latin typeface="+mj-lt"/>
                          <a:ea typeface="+mn-ea"/>
                          <a:cs typeface="+mn-cs"/>
                        </a:rPr>
                        <a:t>    </a:t>
                      </a:r>
                      <a:r>
                        <a:rPr lang="en-US" sz="3600" b="0" kern="1200" dirty="0" err="1">
                          <a:solidFill>
                            <a:srgbClr val="000000"/>
                          </a:solidFill>
                          <a:latin typeface="+mj-lt"/>
                          <a:ea typeface="+mn-ea"/>
                          <a:cs typeface="+mn-cs"/>
                        </a:rPr>
                        <a:t>Bodagala</a:t>
                      </a:r>
                      <a:r>
                        <a:rPr lang="en-US" sz="3600" b="0" kern="1200" dirty="0">
                          <a:solidFill>
                            <a:srgbClr val="000000"/>
                          </a:solidFill>
                          <a:latin typeface="+mj-lt"/>
                          <a:ea typeface="+mn-ea"/>
                          <a:cs typeface="+mn-cs"/>
                        </a:rPr>
                        <a:t> Sai Latha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kern="1200" dirty="0">
                          <a:solidFill>
                            <a:srgbClr val="000000"/>
                          </a:solidFill>
                          <a:latin typeface="+mj-lt"/>
                          <a:ea typeface="+mn-ea"/>
                          <a:cs typeface="+mn-cs"/>
                        </a:rPr>
                        <a:t>    G Kirthana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30D6-4645-E7E4-9112-A3162F92B4C6}"/>
              </a:ext>
            </a:extLst>
          </p:cNvPr>
          <p:cNvSpPr>
            <a:spLocks noGrp="1"/>
          </p:cNvSpPr>
          <p:nvPr>
            <p:ph type="ctrTitle"/>
          </p:nvPr>
        </p:nvSpPr>
        <p:spPr>
          <a:xfrm>
            <a:off x="915924" y="383458"/>
            <a:ext cx="11108928" cy="6361471"/>
          </a:xfrm>
        </p:spPr>
        <p:txBody>
          <a:bodyPr/>
          <a:lstStyle/>
          <a:p>
            <a:pPr algn="l"/>
            <a:r>
              <a:rPr lang="en-IN" dirty="0">
                <a:solidFill>
                  <a:srgbClr val="FF0000"/>
                </a:solidFill>
              </a:rPr>
              <a:t>Phase 2 : Requirement Analysis</a:t>
            </a:r>
            <a:br>
              <a:rPr lang="en-IN" dirty="0"/>
            </a:br>
            <a:br>
              <a:rPr lang="en-IN" dirty="0"/>
            </a:br>
            <a:r>
              <a:rPr lang="en-IN" dirty="0"/>
              <a:t>Objective:</a:t>
            </a:r>
            <a:br>
              <a:rPr lang="en-IN" dirty="0"/>
            </a:br>
            <a:r>
              <a:rPr lang="en-IN" dirty="0"/>
              <a:t>     </a:t>
            </a:r>
            <a:r>
              <a:rPr lang="en-IN" sz="2800" dirty="0"/>
              <a:t>T</a:t>
            </a:r>
            <a:r>
              <a:rPr lang="en-GB" sz="2800" dirty="0"/>
              <a:t>o introduce Edu Tutor AI, showcase its potential to     revolutionize education, and highlight its benefits.</a:t>
            </a:r>
            <a:br>
              <a:rPr lang="en-GB" sz="2800" dirty="0"/>
            </a:br>
            <a:br>
              <a:rPr lang="en-GB" sz="2800" dirty="0"/>
            </a:br>
            <a:r>
              <a:rPr lang="en-GB" sz="3600" dirty="0">
                <a:solidFill>
                  <a:srgbClr val="0070C0"/>
                </a:solidFill>
              </a:rPr>
              <a:t>Key Points:</a:t>
            </a:r>
            <a:br>
              <a:rPr lang="en-GB" sz="2800" dirty="0"/>
            </a:br>
            <a:r>
              <a:rPr lang="en-GB" sz="2800" dirty="0"/>
              <a:t> </a:t>
            </a:r>
            <a:r>
              <a:rPr lang="en-GB" sz="2800" dirty="0">
                <a:solidFill>
                  <a:srgbClr val="7030A0"/>
                </a:solidFill>
              </a:rPr>
              <a:t>1. </a:t>
            </a:r>
            <a:r>
              <a:rPr lang="en-GB" sz="2400" dirty="0">
                <a:solidFill>
                  <a:srgbClr val="7030A0"/>
                </a:solidFill>
              </a:rPr>
              <a:t>Technical Requirements </a:t>
            </a:r>
            <a:r>
              <a:rPr lang="en-GB" sz="2400" dirty="0"/>
              <a:t>: An AI-powered tutoring platform designed to provide personalized, adaptive, and engaging learning experiences.</a:t>
            </a:r>
            <a:br>
              <a:rPr lang="en-GB" sz="2400" dirty="0"/>
            </a:br>
            <a:r>
              <a:rPr lang="en-GB" sz="2400" dirty="0">
                <a:solidFill>
                  <a:srgbClr val="7030A0"/>
                </a:solidFill>
              </a:rPr>
              <a:t>2. Functional Requirements</a:t>
            </a:r>
            <a:r>
              <a:rPr lang="en-GB" sz="2800" dirty="0"/>
              <a:t>: </a:t>
            </a:r>
            <a:r>
              <a:rPr lang="en-GB" sz="2400" dirty="0"/>
              <a:t>define the system’s capabilities, such as specific tasks it should perform, interactions with users, and integration with existing systems</a:t>
            </a:r>
            <a:br>
              <a:rPr lang="en-GB" sz="2400" dirty="0"/>
            </a:br>
            <a:r>
              <a:rPr lang="en-GB" sz="2400" dirty="0">
                <a:solidFill>
                  <a:srgbClr val="7030A0"/>
                </a:solidFill>
              </a:rPr>
              <a:t>3. Constraints &amp; Challenges </a:t>
            </a:r>
            <a:r>
              <a:rPr lang="en-GB" sz="2400" dirty="0"/>
              <a:t>: Artificial Intelligence faces significant challenges in 2025, such as data quality, privacy concerns, algorithmic bias, lack of transparency, and talent shortages.</a:t>
            </a:r>
            <a:br>
              <a:rPr lang="en-GB" sz="2800" dirty="0"/>
            </a:br>
            <a:endParaRPr lang="en-IN" sz="2800" dirty="0"/>
          </a:p>
        </p:txBody>
      </p:sp>
    </p:spTree>
    <p:extLst>
      <p:ext uri="{BB962C8B-B14F-4D97-AF65-F5344CB8AC3E}">
        <p14:creationId xmlns:p14="http://schemas.microsoft.com/office/powerpoint/2010/main" val="1616780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571F-48BB-B621-A84F-DC2655C1A760}"/>
              </a:ext>
            </a:extLst>
          </p:cNvPr>
          <p:cNvSpPr>
            <a:spLocks noGrp="1"/>
          </p:cNvSpPr>
          <p:nvPr>
            <p:ph type="ctrTitle"/>
          </p:nvPr>
        </p:nvSpPr>
        <p:spPr>
          <a:xfrm>
            <a:off x="915924" y="157317"/>
            <a:ext cx="10360152" cy="6528618"/>
          </a:xfrm>
        </p:spPr>
        <p:txBody>
          <a:bodyPr/>
          <a:lstStyle/>
          <a:p>
            <a:pPr algn="l">
              <a:lnSpc>
                <a:spcPct val="100000"/>
              </a:lnSpc>
            </a:pPr>
            <a:r>
              <a:rPr lang="en-IN" dirty="0">
                <a:solidFill>
                  <a:srgbClr val="FF0000"/>
                </a:solidFill>
              </a:rPr>
              <a:t>Phase 3 : Project Design</a:t>
            </a:r>
            <a:br>
              <a:rPr lang="en-IN" dirty="0">
                <a:solidFill>
                  <a:srgbClr val="FF0000"/>
                </a:solidFill>
              </a:rPr>
            </a:br>
            <a:br>
              <a:rPr lang="en-IN" dirty="0"/>
            </a:br>
            <a:r>
              <a:rPr lang="en-GB" sz="3600" b="1" dirty="0">
                <a:solidFill>
                  <a:schemeClr val="accent6">
                    <a:lumMod val="10000"/>
                  </a:schemeClr>
                </a:solidFill>
              </a:rPr>
              <a:t>Objective :</a:t>
            </a:r>
            <a:r>
              <a:rPr lang="en-GB" sz="2400" dirty="0">
                <a:solidFill>
                  <a:schemeClr val="accent6">
                    <a:lumMod val="10000"/>
                  </a:schemeClr>
                </a:solidFill>
              </a:rPr>
              <a:t> </a:t>
            </a:r>
            <a:r>
              <a:rPr lang="en-GB" sz="2400" dirty="0"/>
              <a:t>Edu Tutor AI: Your Intelligent Learning Companion</a:t>
            </a:r>
            <a:br>
              <a:rPr lang="en-IN" dirty="0"/>
            </a:br>
            <a:r>
              <a:rPr lang="en-IN" dirty="0"/>
              <a:t> </a:t>
            </a:r>
            <a:br>
              <a:rPr lang="en-IN" dirty="0"/>
            </a:br>
            <a:r>
              <a:rPr lang="en-GB" sz="3600" b="1" dirty="0">
                <a:solidFill>
                  <a:srgbClr val="7030A0"/>
                </a:solidFill>
              </a:rPr>
              <a:t>Key Points:</a:t>
            </a:r>
            <a:r>
              <a:rPr lang="en-GB" sz="3600" dirty="0">
                <a:solidFill>
                  <a:srgbClr val="7030A0"/>
                </a:solidFill>
              </a:rPr>
              <a:t> </a:t>
            </a:r>
            <a:br>
              <a:rPr lang="en-GB" sz="3600" dirty="0">
                <a:solidFill>
                  <a:srgbClr val="7030A0"/>
                </a:solidFill>
              </a:rPr>
            </a:br>
            <a:br>
              <a:rPr lang="en-GB" sz="2400" dirty="0"/>
            </a:br>
            <a:r>
              <a:rPr lang="en-GB" sz="2800" b="1" dirty="0">
                <a:solidFill>
                  <a:srgbClr val="637700"/>
                </a:solidFill>
              </a:rPr>
              <a:t>What it is:</a:t>
            </a:r>
            <a:r>
              <a:rPr lang="en-GB" sz="2800" dirty="0">
                <a:solidFill>
                  <a:srgbClr val="637700"/>
                </a:solidFill>
              </a:rPr>
              <a:t> </a:t>
            </a:r>
            <a:r>
              <a:rPr lang="en-GB" sz="2400" dirty="0"/>
              <a:t>An AI-powered tutoring platform designed to provide personalized, adaptive, and engaging learning experiences.</a:t>
            </a:r>
            <a:br>
              <a:rPr lang="en-GB" sz="2400" dirty="0"/>
            </a:br>
            <a:r>
              <a:rPr lang="en-GB" sz="2800" b="1" dirty="0">
                <a:solidFill>
                  <a:srgbClr val="637700"/>
                </a:solidFill>
              </a:rPr>
              <a:t>Core Concept</a:t>
            </a:r>
            <a:r>
              <a:rPr lang="en-GB" sz="2400" b="1" dirty="0"/>
              <a:t>:</a:t>
            </a:r>
            <a:r>
              <a:rPr lang="en-GB" sz="2400" dirty="0"/>
              <a:t> Mimicking the best qualities of a human tutor, at scale.</a:t>
            </a:r>
            <a:br>
              <a:rPr lang="en-GB" sz="2400" dirty="0"/>
            </a:br>
            <a:r>
              <a:rPr lang="en-GB" sz="2800" b="1" dirty="0">
                <a:solidFill>
                  <a:srgbClr val="637700"/>
                </a:solidFill>
              </a:rPr>
              <a:t>Mission Statement </a:t>
            </a:r>
            <a:r>
              <a:rPr lang="en-GB" sz="2400" b="1" dirty="0"/>
              <a:t>:</a:t>
            </a:r>
            <a:r>
              <a:rPr lang="en-GB" sz="2400" dirty="0"/>
              <a:t> "To empower every student with personalized education, fostering a love for learning and maximizing their potential."</a:t>
            </a:r>
            <a:br>
              <a:rPr lang="en-GB" sz="2400" dirty="0"/>
            </a:br>
            <a:endParaRPr lang="en-IN" sz="2400" dirty="0"/>
          </a:p>
        </p:txBody>
      </p:sp>
    </p:spTree>
    <p:extLst>
      <p:ext uri="{BB962C8B-B14F-4D97-AF65-F5344CB8AC3E}">
        <p14:creationId xmlns:p14="http://schemas.microsoft.com/office/powerpoint/2010/main" val="73315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7A11-B895-C9C0-5D64-A1D03CD55B38}"/>
              </a:ext>
            </a:extLst>
          </p:cNvPr>
          <p:cNvSpPr>
            <a:spLocks noGrp="1"/>
          </p:cNvSpPr>
          <p:nvPr>
            <p:ph type="ctrTitle"/>
          </p:nvPr>
        </p:nvSpPr>
        <p:spPr>
          <a:xfrm>
            <a:off x="312821" y="493294"/>
            <a:ext cx="11478125" cy="6364705"/>
          </a:xfrm>
        </p:spPr>
        <p:txBody>
          <a:bodyPr/>
          <a:lstStyle/>
          <a:p>
            <a:pPr algn="l"/>
            <a:r>
              <a:rPr lang="en-IN" dirty="0">
                <a:solidFill>
                  <a:srgbClr val="FF0000"/>
                </a:solidFill>
              </a:rPr>
              <a:t>Phase 4 :Project Planning</a:t>
            </a:r>
            <a:br>
              <a:rPr lang="en-IN" sz="2000" dirty="0"/>
            </a:br>
            <a:br>
              <a:rPr lang="en-IN" sz="2000" dirty="0"/>
            </a:br>
            <a:r>
              <a:rPr lang="en-IN" sz="4400" dirty="0"/>
              <a:t>Objective:</a:t>
            </a:r>
            <a:br>
              <a:rPr lang="en-IN" sz="2000" dirty="0"/>
            </a:br>
            <a:r>
              <a:rPr lang="en-IN" sz="2400" dirty="0"/>
              <a:t>     T</a:t>
            </a:r>
            <a:r>
              <a:rPr lang="en-GB" sz="2400" dirty="0"/>
              <a:t>o introduce Edu Tutor AI, showcase its potential to     revolutionize education, and highlight its benefits.</a:t>
            </a:r>
            <a:br>
              <a:rPr lang="en-GB" sz="2000" dirty="0"/>
            </a:br>
            <a:br>
              <a:rPr lang="en-GB" sz="2000" dirty="0"/>
            </a:br>
            <a:r>
              <a:rPr lang="en-GB" sz="3200" dirty="0">
                <a:solidFill>
                  <a:srgbClr val="0070C0"/>
                </a:solidFill>
              </a:rPr>
              <a:t>Key Points:</a:t>
            </a:r>
            <a:br>
              <a:rPr lang="en-GB" sz="3200" dirty="0">
                <a:solidFill>
                  <a:srgbClr val="0070C0"/>
                </a:solidFill>
              </a:rPr>
            </a:br>
            <a:r>
              <a:rPr lang="en-GB" sz="3200" dirty="0">
                <a:solidFill>
                  <a:srgbClr val="0070C0"/>
                </a:solidFill>
              </a:rPr>
              <a:t> </a:t>
            </a:r>
            <a:r>
              <a:rPr lang="en-GB" sz="2800" b="1" dirty="0"/>
              <a:t>Adaptive Learning Paths:</a:t>
            </a:r>
            <a:r>
              <a:rPr lang="en-GB" sz="2800" dirty="0"/>
              <a:t> </a:t>
            </a:r>
            <a:r>
              <a:rPr lang="en-GB" sz="2400" dirty="0"/>
              <a:t>Dynamically adjusts content difficulty and pace based on individual progress</a:t>
            </a:r>
            <a:br>
              <a:rPr lang="en-GB" sz="3200" dirty="0"/>
            </a:br>
            <a:r>
              <a:rPr lang="en-GB" sz="2800" b="1" dirty="0"/>
              <a:t>Personalized Feedback:</a:t>
            </a:r>
            <a:r>
              <a:rPr lang="en-GB" sz="2800" dirty="0"/>
              <a:t> </a:t>
            </a:r>
            <a:r>
              <a:rPr lang="en-GB" sz="2400" dirty="0"/>
              <a:t>Provides instant, constructive feedback on assignments and understanding.</a:t>
            </a:r>
            <a:br>
              <a:rPr lang="en-GB" sz="2400" dirty="0"/>
            </a:br>
            <a:r>
              <a:rPr lang="en-GB" sz="2400" dirty="0"/>
              <a:t> </a:t>
            </a:r>
            <a:r>
              <a:rPr lang="en-IN" sz="2800" b="1" dirty="0"/>
              <a:t>Concept Explanations:</a:t>
            </a:r>
            <a:r>
              <a:rPr lang="en-IN" sz="2800" dirty="0"/>
              <a:t> </a:t>
            </a:r>
            <a:r>
              <a:rPr lang="en-IN" sz="2400" dirty="0"/>
              <a:t>Offers clear, multi-modal explanations (text, video, interactive).</a:t>
            </a:r>
            <a:br>
              <a:rPr lang="en-IN" sz="2400" dirty="0"/>
            </a:br>
            <a:r>
              <a:rPr lang="en-IN" sz="2400" dirty="0"/>
              <a:t> </a:t>
            </a:r>
            <a:r>
              <a:rPr lang="en-GB" sz="3200" b="1" dirty="0"/>
              <a:t>Practice &amp; Quizzes:</a:t>
            </a:r>
            <a:r>
              <a:rPr lang="en-GB" sz="3200" dirty="0"/>
              <a:t> </a:t>
            </a:r>
            <a:r>
              <a:rPr lang="en-GB" sz="2400" dirty="0"/>
              <a:t>Generates custom practice problems and quizzes to reinforce learning.</a:t>
            </a:r>
            <a:br>
              <a:rPr lang="en-GB" sz="2400" dirty="0"/>
            </a:br>
            <a:r>
              <a:rPr lang="en-GB" sz="2400" dirty="0"/>
              <a:t> </a:t>
            </a:r>
            <a:r>
              <a:rPr lang="en-GB" sz="2800" b="1" dirty="0"/>
              <a:t>Performance Analytics:</a:t>
            </a:r>
            <a:r>
              <a:rPr lang="en-GB" sz="2800" dirty="0"/>
              <a:t> </a:t>
            </a:r>
            <a:r>
              <a:rPr lang="en-GB" sz="2400" dirty="0"/>
              <a:t>Tracks student progress, identifies strengths and weaknesses.</a:t>
            </a:r>
            <a:br>
              <a:rPr lang="en-GB" sz="3200" dirty="0">
                <a:solidFill>
                  <a:srgbClr val="0070C0"/>
                </a:solidFill>
              </a:rPr>
            </a:br>
            <a:br>
              <a:rPr lang="en-GB" sz="2000" dirty="0"/>
            </a:br>
            <a:r>
              <a:rPr lang="en-GB" sz="2000" dirty="0"/>
              <a:t> </a:t>
            </a:r>
            <a:endParaRPr lang="en-IN" sz="2000" dirty="0"/>
          </a:p>
        </p:txBody>
      </p:sp>
    </p:spTree>
    <p:extLst>
      <p:ext uri="{BB962C8B-B14F-4D97-AF65-F5344CB8AC3E}">
        <p14:creationId xmlns:p14="http://schemas.microsoft.com/office/powerpoint/2010/main" val="195407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B7D1-BE3F-D7DB-0F2D-B79E07A1C2F6}"/>
              </a:ext>
            </a:extLst>
          </p:cNvPr>
          <p:cNvSpPr>
            <a:spLocks noGrp="1"/>
          </p:cNvSpPr>
          <p:nvPr>
            <p:ph type="ctrTitle"/>
          </p:nvPr>
        </p:nvSpPr>
        <p:spPr>
          <a:xfrm>
            <a:off x="264695" y="156411"/>
            <a:ext cx="11706726" cy="6340642"/>
          </a:xfrm>
        </p:spPr>
        <p:txBody>
          <a:bodyPr/>
          <a:lstStyle/>
          <a:p>
            <a:pPr algn="l"/>
            <a:r>
              <a:rPr lang="en-IN" sz="4400" dirty="0">
                <a:solidFill>
                  <a:srgbClr val="FF0000"/>
                </a:solidFill>
              </a:rPr>
              <a:t>Phase 5 :Project Development</a:t>
            </a:r>
            <a:br>
              <a:rPr lang="en-IN" sz="2400" dirty="0"/>
            </a:br>
            <a:br>
              <a:rPr lang="en-IN" sz="2400" dirty="0"/>
            </a:br>
            <a:r>
              <a:rPr lang="en-IN" sz="3600" dirty="0">
                <a:solidFill>
                  <a:srgbClr val="00B050"/>
                </a:solidFill>
              </a:rPr>
              <a:t>Objective: </a:t>
            </a:r>
            <a:r>
              <a:rPr lang="en-IN" sz="2800" dirty="0">
                <a:solidFill>
                  <a:srgbClr val="000000"/>
                </a:solidFill>
              </a:rPr>
              <a:t>Code the project and integrate components</a:t>
            </a:r>
            <a:br>
              <a:rPr lang="en-IN" sz="2400" dirty="0"/>
            </a:br>
            <a:r>
              <a:rPr lang="en-IN" sz="2400" dirty="0"/>
              <a:t>   </a:t>
            </a:r>
            <a:br>
              <a:rPr lang="en-GB" sz="2400" dirty="0"/>
            </a:br>
            <a:br>
              <a:rPr lang="en-GB" sz="2400" dirty="0"/>
            </a:br>
            <a:r>
              <a:rPr lang="en-GB" sz="3200" dirty="0">
                <a:solidFill>
                  <a:srgbClr val="0070C0"/>
                </a:solidFill>
              </a:rPr>
              <a:t>Key Points:</a:t>
            </a:r>
            <a:br>
              <a:rPr lang="en-GB" sz="2400" dirty="0"/>
            </a:br>
            <a:r>
              <a:rPr lang="en-GB" sz="2400" dirty="0"/>
              <a:t> </a:t>
            </a:r>
            <a:r>
              <a:rPr lang="en-GB" sz="2800" dirty="0">
                <a:solidFill>
                  <a:srgbClr val="7030A0"/>
                </a:solidFill>
              </a:rPr>
              <a:t>1. Technology stack used</a:t>
            </a:r>
            <a:r>
              <a:rPr lang="en-GB" sz="2800" dirty="0"/>
              <a:t>: </a:t>
            </a:r>
            <a:r>
              <a:rPr lang="en-GB" sz="2400" dirty="0">
                <a:solidFill>
                  <a:srgbClr val="000000"/>
                </a:solidFill>
              </a:rPr>
              <a:t>An AI technology stack is a structured collection of technologies, frameworks, and infrastructure components that facilitate the development, deployment, and operation of AI systems.</a:t>
            </a:r>
            <a:br>
              <a:rPr lang="en-GB" sz="2400" dirty="0">
                <a:solidFill>
                  <a:srgbClr val="000000"/>
                </a:solidFill>
              </a:rPr>
            </a:br>
            <a:r>
              <a:rPr lang="en-GB" sz="2800" dirty="0">
                <a:solidFill>
                  <a:srgbClr val="7030A0"/>
                </a:solidFill>
              </a:rPr>
              <a:t>2. Development Process </a:t>
            </a:r>
            <a:r>
              <a:rPr lang="en-GB" sz="2800" dirty="0"/>
              <a:t>: </a:t>
            </a:r>
            <a:r>
              <a:rPr lang="en-GB" sz="2400" dirty="0">
                <a:solidFill>
                  <a:srgbClr val="000000"/>
                </a:solidFill>
              </a:rPr>
              <a:t>AI development involves creating systems that can perform tasks that typically require human intelligence, such as understanding natural language, recognizing patterns, and making decisions.</a:t>
            </a:r>
            <a:br>
              <a:rPr lang="en-GB" sz="2400" dirty="0">
                <a:solidFill>
                  <a:srgbClr val="000000"/>
                </a:solidFill>
              </a:rPr>
            </a:br>
            <a:r>
              <a:rPr lang="en-GB" sz="2800" dirty="0">
                <a:solidFill>
                  <a:srgbClr val="7030A0"/>
                </a:solidFill>
              </a:rPr>
              <a:t>3. Challenges &amp; Fixes </a:t>
            </a:r>
            <a:r>
              <a:rPr lang="en-GB" sz="2800" dirty="0"/>
              <a:t>: </a:t>
            </a:r>
            <a:r>
              <a:rPr lang="en-GB" sz="2400" dirty="0">
                <a:solidFill>
                  <a:srgbClr val="000000"/>
                </a:solidFill>
              </a:rPr>
              <a:t>Artificial Intelligence (AI) is revolutionizing various fields, but it also faces significant challenges that need to be addressed to realize its full potential. </a:t>
            </a:r>
            <a:endParaRPr lang="en-IN" sz="2400" dirty="0">
              <a:solidFill>
                <a:srgbClr val="000000"/>
              </a:solidFill>
            </a:endParaRPr>
          </a:p>
        </p:txBody>
      </p:sp>
    </p:spTree>
    <p:extLst>
      <p:ext uri="{BB962C8B-B14F-4D97-AF65-F5344CB8AC3E}">
        <p14:creationId xmlns:p14="http://schemas.microsoft.com/office/powerpoint/2010/main" val="294940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62D0-7A82-FB4E-4208-B2C8CB2CD203}"/>
              </a:ext>
            </a:extLst>
          </p:cNvPr>
          <p:cNvSpPr>
            <a:spLocks noGrp="1"/>
          </p:cNvSpPr>
          <p:nvPr>
            <p:ph type="ctrTitle"/>
          </p:nvPr>
        </p:nvSpPr>
        <p:spPr>
          <a:xfrm>
            <a:off x="156411" y="132347"/>
            <a:ext cx="11827042" cy="6569242"/>
          </a:xfrm>
        </p:spPr>
        <p:txBody>
          <a:bodyPr/>
          <a:lstStyle/>
          <a:p>
            <a:pPr algn="l"/>
            <a:r>
              <a:rPr lang="en-IN" sz="4400" dirty="0">
                <a:solidFill>
                  <a:srgbClr val="FF0000"/>
                </a:solidFill>
              </a:rPr>
              <a:t>Phase 6 : Functional &amp; Performance testing</a:t>
            </a:r>
            <a:br>
              <a:rPr lang="en-IN" sz="2400" dirty="0"/>
            </a:br>
            <a:br>
              <a:rPr lang="en-IN" sz="2400" dirty="0"/>
            </a:br>
            <a:r>
              <a:rPr lang="en-IN" sz="3200" dirty="0">
                <a:solidFill>
                  <a:srgbClr val="00B050"/>
                </a:solidFill>
              </a:rPr>
              <a:t>Objective:</a:t>
            </a:r>
            <a:br>
              <a:rPr lang="en-IN" sz="2400" dirty="0"/>
            </a:br>
            <a:r>
              <a:rPr lang="en-IN" sz="2400" dirty="0"/>
              <a:t>     </a:t>
            </a:r>
            <a:br>
              <a:rPr lang="en-GB" sz="2400" dirty="0"/>
            </a:br>
            <a:r>
              <a:rPr lang="en-GB" sz="3600" dirty="0">
                <a:solidFill>
                  <a:srgbClr val="0070C0"/>
                </a:solidFill>
              </a:rPr>
              <a:t>Key Points:</a:t>
            </a:r>
            <a:br>
              <a:rPr lang="en-GB" sz="3600" dirty="0">
                <a:solidFill>
                  <a:srgbClr val="0070C0"/>
                </a:solidFill>
              </a:rPr>
            </a:br>
            <a:br>
              <a:rPr lang="en-GB" sz="3600" dirty="0"/>
            </a:br>
            <a:r>
              <a:rPr lang="en-GB" sz="2400" dirty="0"/>
              <a:t> </a:t>
            </a:r>
            <a:r>
              <a:rPr lang="en-GB" sz="2800" b="1" dirty="0">
                <a:solidFill>
                  <a:srgbClr val="7030A0"/>
                </a:solidFill>
              </a:rPr>
              <a:t>Faster Testing and Automation</a:t>
            </a:r>
            <a:r>
              <a:rPr lang="en-GB" sz="2400" dirty="0">
                <a:solidFill>
                  <a:srgbClr val="000000"/>
                </a:solidFill>
              </a:rPr>
              <a:t>: AI tools significantly reduce the time required to execute test cases by automating tasks like test generation, execution, and result analysis. This is especially valuable in Agile and DevOps environments, where continuous testing is critical</a:t>
            </a:r>
            <a:br>
              <a:rPr lang="en-GB" sz="2400" dirty="0">
                <a:solidFill>
                  <a:srgbClr val="000000"/>
                </a:solidFill>
              </a:rPr>
            </a:br>
            <a:r>
              <a:rPr lang="en-GB" sz="2800" b="1" dirty="0">
                <a:solidFill>
                  <a:srgbClr val="7030A0"/>
                </a:solidFill>
              </a:rPr>
              <a:t>Improved Accuracy and Bug Detection</a:t>
            </a:r>
            <a:r>
              <a:rPr lang="en-GB" sz="2400" dirty="0">
                <a:solidFill>
                  <a:srgbClr val="7030A0"/>
                </a:solidFill>
              </a:rPr>
              <a:t>: </a:t>
            </a:r>
            <a:r>
              <a:rPr lang="en-GB" sz="2400" dirty="0">
                <a:solidFill>
                  <a:srgbClr val="000000"/>
                </a:solidFill>
              </a:rPr>
              <a:t>AI algorithms can </a:t>
            </a:r>
            <a:r>
              <a:rPr lang="en-GB" sz="2400" dirty="0" err="1">
                <a:solidFill>
                  <a:srgbClr val="000000"/>
                </a:solidFill>
              </a:rPr>
              <a:t>analyze</a:t>
            </a:r>
            <a:r>
              <a:rPr lang="en-GB" sz="2400" dirty="0">
                <a:solidFill>
                  <a:srgbClr val="000000"/>
                </a:solidFill>
              </a:rPr>
              <a:t> patterns and identify anomalies more effectively than manual testing, helping detect bugs earlier in the development process and ensuring higher-quality software</a:t>
            </a:r>
            <a:br>
              <a:rPr lang="en-GB" sz="2400" dirty="0">
                <a:solidFill>
                  <a:srgbClr val="000000"/>
                </a:solidFill>
              </a:rPr>
            </a:br>
            <a:r>
              <a:rPr lang="en-GB" sz="2800" b="1" dirty="0">
                <a:solidFill>
                  <a:srgbClr val="7030A0"/>
                </a:solidFill>
              </a:rPr>
              <a:t>Cost-Effectiveness</a:t>
            </a:r>
            <a:r>
              <a:rPr lang="en-GB" sz="2800" dirty="0">
                <a:solidFill>
                  <a:srgbClr val="7030A0"/>
                </a:solidFill>
              </a:rPr>
              <a:t>: </a:t>
            </a:r>
            <a:r>
              <a:rPr lang="en-GB" sz="2400" dirty="0">
                <a:solidFill>
                  <a:srgbClr val="000000"/>
                </a:solidFill>
              </a:rPr>
              <a:t>By automating repetitive tasks and optimizing resource usage, AI testing tools save time and effort, reducing the overall cost of testing while increasing productivity</a:t>
            </a:r>
            <a:br>
              <a:rPr lang="en-GB" sz="2400" dirty="0">
                <a:solidFill>
                  <a:srgbClr val="000000"/>
                </a:solidFill>
              </a:rPr>
            </a:br>
            <a:endParaRPr lang="en-IN" sz="2400" dirty="0">
              <a:solidFill>
                <a:srgbClr val="000000"/>
              </a:solidFill>
            </a:endParaRPr>
          </a:p>
        </p:txBody>
      </p:sp>
    </p:spTree>
    <p:extLst>
      <p:ext uri="{BB962C8B-B14F-4D97-AF65-F5344CB8AC3E}">
        <p14:creationId xmlns:p14="http://schemas.microsoft.com/office/powerpoint/2010/main" val="3624826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{0EDDF3E6-BFF8-4C74-895D-F5C98731F150}tf11964407_win32</Template>
  <TotalTime>101</TotalTime>
  <Words>608</Words>
  <Application>Microsoft Office PowerPoint</Application>
  <PresentationFormat>Widescreen</PresentationFormat>
  <Paragraphs>19</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Courier New</vt:lpstr>
      <vt:lpstr>Gill Sans Nova Light</vt:lpstr>
      <vt:lpstr>Sagona Book</vt:lpstr>
      <vt:lpstr>Custom</vt:lpstr>
      <vt:lpstr>Project Title: EDU TUTOR AI</vt:lpstr>
      <vt:lpstr>PowerPoint Presentation</vt:lpstr>
      <vt:lpstr>Phase 2 : Requirement Analysis  Objective:      To introduce Edu Tutor AI, showcase its potential to     revolutionize education, and highlight its benefits.  Key Points:  1. Technical Requirements : An AI-powered tutoring platform designed to provide personalized, adaptive, and engaging learning experiences. 2. Functional Requirements: define the system’s capabilities, such as specific tasks it should perform, interactions with users, and integration with existing systems 3. Constraints &amp; Challenges : Artificial Intelligence faces significant challenges in 2025, such as data quality, privacy concerns, algorithmic bias, lack of transparency, and talent shortages. </vt:lpstr>
      <vt:lpstr>Phase 3 : Project Design  Objective : Edu Tutor AI: Your Intelligent Learning Companion   Key Points:   What it is: An AI-powered tutoring platform designed to provide personalized, adaptive, and engaging learning experiences. Core Concept: Mimicking the best qualities of a human tutor, at scale. Mission Statement : "To empower every student with personalized education, fostering a love for learning and maximizing their potential." </vt:lpstr>
      <vt:lpstr>Phase 4 :Project Planning  Objective:      To introduce Edu Tutor AI, showcase its potential to     revolutionize education, and highlight its benefits.  Key Points:  Adaptive Learning Paths: Dynamically adjusts content difficulty and pace based on individual progress Personalized Feedback: Provides instant, constructive feedback on assignments and understanding.  Concept Explanations: Offers clear, multi-modal explanations (text, video, interactive).  Practice &amp; Quizzes: Generates custom practice problems and quizzes to reinforce learning.  Performance Analytics: Tracks student progress, identifies strengths and weaknesses.   </vt:lpstr>
      <vt:lpstr>Phase 5 :Project Development  Objective: Code the project and integrate components      Key Points:  1. Technology stack used: An AI technology stack is a structured collection of technologies, frameworks, and infrastructure components that facilitate the development, deployment, and operation of AI systems. 2. Development Process : AI development involves creating systems that can perform tasks that typically require human intelligence, such as understanding natural language, recognizing patterns, and making decisions. 3. Challenges &amp; Fixes : Artificial Intelligence (AI) is revolutionizing various fields, but it also faces significant challenges that need to be addressed to realize its full potential. </vt:lpstr>
      <vt:lpstr>Phase 6 : Functional &amp; Performance testing  Objective:       Key Points:   Faster Testing and Automation: AI tools significantly reduce the time required to execute test cases by automating tasks like test generation, execution, and result analysis. This is especially valuable in Agile and DevOps environments, where continuous testing is critical Improved Accuracy and Bug Detection: AI algorithms can analyze patterns and identify anomalies more effectively than manual testing, helping detect bugs earlier in the development process and ensuring higher-quality software Cost-Effectiveness: By automating repetitive tasks and optimizing resource usage, AI testing tools save time and effort, reducing the overall cost of testing while increasing productivity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Setty Mallikarjuna</dc:creator>
  <cp:lastModifiedBy>Setty Mallikarjuna</cp:lastModifiedBy>
  <cp:revision>1</cp:revision>
  <dcterms:created xsi:type="dcterms:W3CDTF">2025-06-15T06:03:59Z</dcterms:created>
  <dcterms:modified xsi:type="dcterms:W3CDTF">2025-06-15T07:45:51Z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