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792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47873" y="323799"/>
            <a:ext cx="7096252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jpeg"/><Relationship Id="rId7" Type="http://schemas.openxmlformats.org/officeDocument/2006/relationships/hyperlink" Target="https://www.linkedin.com/in/devaraj-joel-73104a218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Devarajjoel1725?tab=repositories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104" y="2687321"/>
            <a:ext cx="864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5144" y="2613940"/>
            <a:ext cx="185145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b="1" spc="-5" dirty="0">
                <a:solidFill>
                  <a:srgbClr val="006FAC"/>
                </a:solidFill>
                <a:latin typeface="Verdana"/>
                <a:cs typeface="Verdana"/>
              </a:rPr>
              <a:t>Achievement</a:t>
            </a:r>
            <a:endParaRPr sz="1200" dirty="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720" y="2281811"/>
            <a:ext cx="611098" cy="61264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80686" y="4114800"/>
            <a:ext cx="4589780" cy="108574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3400"/>
              </a:lnSpc>
              <a:spcBef>
                <a:spcPts val="1025"/>
              </a:spcBef>
            </a:pPr>
            <a:r>
              <a:rPr lang="en-IN" sz="1200" b="1" dirty="0">
                <a:latin typeface="Arial MT"/>
                <a:cs typeface="Arial MT"/>
              </a:rPr>
              <a:t>Arts and Crafts Academy</a:t>
            </a:r>
          </a:p>
          <a:p>
            <a:pPr marL="12700" marR="5080" algn="just">
              <a:lnSpc>
                <a:spcPct val="103400"/>
              </a:lnSpc>
              <a:spcBef>
                <a:spcPts val="1025"/>
              </a:spcBef>
            </a:pPr>
            <a:r>
              <a:rPr lang="en-IN" sz="1200" b="0" i="0" dirty="0">
                <a:solidFill>
                  <a:srgbClr val="4B4F58"/>
                </a:solidFill>
                <a:effectLst/>
              </a:rPr>
              <a:t>The main aim of our project on Art and Craft Academy  is to manage the details of the customer and admin. It provides the customer to add/edit/view/delete the admission details and also provide the customer to review the academic performance.</a:t>
            </a:r>
            <a:endParaRPr lang="en-IN" sz="1200" dirty="0"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47873" y="228600"/>
            <a:ext cx="2134998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0" dirty="0"/>
              <a:t>Devaraj Joel </a:t>
            </a:r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2392426" y="609600"/>
            <a:ext cx="2290445" cy="6521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Analyst/Software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Engineer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2787" y="3009112"/>
            <a:ext cx="3126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0820" marR="5080" indent="-198120">
              <a:lnSpc>
                <a:spcPct val="11430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Full Stack Developer trained on Java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Hands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on</a:t>
            </a:r>
            <a:r>
              <a:rPr sz="1400" b="1" spc="-5" dirty="0">
                <a:latin typeface="Arial"/>
                <a:cs typeface="Arial"/>
              </a:rPr>
              <a:t> experience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2787" y="3740886"/>
            <a:ext cx="3517467" cy="24288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340"/>
              </a:spcBef>
              <a:buFont typeface="Arial" panose="020B0604020202020204" pitchFamily="34" charset="0"/>
              <a:buChar char="•"/>
              <a:tabLst>
                <a:tab pos="185420" algn="l"/>
              </a:tabLst>
            </a:pPr>
            <a:r>
              <a:rPr lang="en-IN" sz="1400" spc="-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Git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GitHub.</a:t>
            </a:r>
            <a:endParaRPr sz="1400" dirty="0">
              <a:latin typeface="Times New Roman"/>
              <a:cs typeface="Times New Roman"/>
            </a:endParaRPr>
          </a:p>
          <a:p>
            <a:pPr marL="297815" indent="-285750">
              <a:lnSpc>
                <a:spcPct val="100000"/>
              </a:lnSpc>
              <a:spcBef>
                <a:spcPts val="240"/>
              </a:spcBef>
              <a:buFont typeface="Arial" panose="020B0604020202020204" pitchFamily="34" charset="0"/>
              <a:buChar char="•"/>
              <a:tabLst>
                <a:tab pos="185420" algn="l"/>
              </a:tabLst>
            </a:pPr>
            <a:r>
              <a:rPr lang="en-IN" sz="1400" spc="-5" dirty="0">
                <a:latin typeface="Times New Roman"/>
                <a:cs typeface="Times New Roman"/>
              </a:rPr>
              <a:t> MongoDB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&amp;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lang="en-IN" sz="1400" spc="-15" dirty="0" err="1">
                <a:latin typeface="Times New Roman"/>
                <a:cs typeface="Times New Roman"/>
              </a:rPr>
              <a:t>Postgre</a:t>
            </a:r>
            <a:r>
              <a:rPr sz="1400" spc="-5" dirty="0">
                <a:latin typeface="Times New Roman"/>
                <a:cs typeface="Times New Roman"/>
              </a:rPr>
              <a:t>SQL.</a:t>
            </a:r>
            <a:endParaRPr sz="1400" dirty="0">
              <a:latin typeface="Times New Roman"/>
              <a:cs typeface="Times New Roman"/>
            </a:endParaRPr>
          </a:p>
          <a:p>
            <a:pPr marL="297815" indent="-285750">
              <a:lnSpc>
                <a:spcPct val="100000"/>
              </a:lnSpc>
              <a:spcBef>
                <a:spcPts val="240"/>
              </a:spcBef>
              <a:buFont typeface="Arial" panose="020B0604020202020204" pitchFamily="34" charset="0"/>
              <a:buChar char="•"/>
              <a:tabLst>
                <a:tab pos="185420" algn="l"/>
              </a:tabLst>
            </a:pPr>
            <a:r>
              <a:rPr lang="en-IN" sz="14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Core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Java</a:t>
            </a:r>
            <a:r>
              <a:rPr lang="en-IN" sz="1400" spc="-25" dirty="0">
                <a:latin typeface="Times New Roman"/>
                <a:cs typeface="Times New Roman"/>
              </a:rPr>
              <a:t>.</a:t>
            </a:r>
            <a:endParaRPr sz="1400" dirty="0">
              <a:latin typeface="Times New Roman"/>
              <a:cs typeface="Times New Roman"/>
            </a:endParaRPr>
          </a:p>
          <a:p>
            <a:pPr marL="297815" indent="-285750">
              <a:lnSpc>
                <a:spcPct val="100000"/>
              </a:lnSpc>
              <a:spcBef>
                <a:spcPts val="225"/>
              </a:spcBef>
              <a:buFont typeface="Arial" panose="020B0604020202020204" pitchFamily="34" charset="0"/>
              <a:buChar char="•"/>
              <a:tabLst>
                <a:tab pos="185420" algn="l"/>
              </a:tabLst>
            </a:pPr>
            <a:r>
              <a:rPr lang="en-IN" sz="14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JPA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Hibernate.</a:t>
            </a:r>
            <a:r>
              <a:rPr lang="en-IN" sz="1400" spc="-5" dirty="0">
                <a:latin typeface="Times New Roman"/>
                <a:cs typeface="Times New Roman"/>
              </a:rPr>
              <a:t> </a:t>
            </a:r>
            <a:endParaRPr sz="1400" dirty="0">
              <a:latin typeface="Times New Roman"/>
              <a:cs typeface="Times New Roman"/>
            </a:endParaRPr>
          </a:p>
          <a:p>
            <a:pPr marL="297815" indent="-285750">
              <a:lnSpc>
                <a:spcPct val="100000"/>
              </a:lnSpc>
              <a:spcBef>
                <a:spcPts val="240"/>
              </a:spcBef>
              <a:buFont typeface="Arial" panose="020B0604020202020204" pitchFamily="34" charset="0"/>
              <a:buChar char="•"/>
              <a:tabLst>
                <a:tab pos="185420" algn="l"/>
              </a:tabLst>
            </a:pPr>
            <a:r>
              <a:rPr lang="en-IN" sz="1400" spc="-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Spring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lang="en-IN" sz="1400" spc="-5" dirty="0">
                <a:latin typeface="Times New Roman"/>
                <a:cs typeface="Times New Roman"/>
              </a:rPr>
              <a:t>Framework.</a:t>
            </a:r>
            <a:endParaRPr sz="1400" dirty="0">
              <a:latin typeface="Times New Roman"/>
              <a:cs typeface="Times New Roman"/>
            </a:endParaRPr>
          </a:p>
          <a:p>
            <a:pPr marL="297815" indent="-285750">
              <a:lnSpc>
                <a:spcPct val="100000"/>
              </a:lnSpc>
              <a:spcBef>
                <a:spcPts val="240"/>
              </a:spcBef>
              <a:buFont typeface="Arial" panose="020B0604020202020204" pitchFamily="34" charset="0"/>
              <a:buChar char="•"/>
              <a:tabLst>
                <a:tab pos="185420" algn="l"/>
              </a:tabLst>
            </a:pPr>
            <a:r>
              <a:rPr lang="en-IN" sz="14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HTML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5,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CSS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3</a:t>
            </a:r>
            <a:r>
              <a:rPr lang="en-IN" sz="1400" dirty="0">
                <a:latin typeface="Times New Roman"/>
                <a:cs typeface="Times New Roman"/>
              </a:rPr>
              <a:t>, </a:t>
            </a:r>
            <a:r>
              <a:rPr sz="1400" spc="-5" dirty="0">
                <a:latin typeface="Times New Roman"/>
                <a:cs typeface="Times New Roman"/>
              </a:rPr>
              <a:t>Bootstrap,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JavaScript</a:t>
            </a:r>
            <a:r>
              <a:rPr lang="en-IN" sz="1400" spc="-5" dirty="0">
                <a:latin typeface="Times New Roman"/>
                <a:cs typeface="Times New Roman"/>
              </a:rPr>
              <a:t> </a:t>
            </a:r>
            <a:endParaRPr sz="1400" dirty="0">
              <a:latin typeface="Times New Roman"/>
              <a:cs typeface="Times New Roman"/>
            </a:endParaRPr>
          </a:p>
          <a:p>
            <a:pPr marL="297815" indent="-28575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tabLst>
                <a:tab pos="172720" algn="l"/>
              </a:tabLst>
            </a:pPr>
            <a:r>
              <a:rPr lang="en-IN" sz="14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React.</a:t>
            </a:r>
            <a:endParaRPr lang="en-IN" sz="1400" dirty="0">
              <a:latin typeface="Times New Roman"/>
              <a:cs typeface="Times New Roman"/>
            </a:endParaRPr>
          </a:p>
          <a:p>
            <a:pPr marL="297815" indent="-285750" algn="just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tabLst>
                <a:tab pos="172720" algn="l"/>
              </a:tabLst>
            </a:pPr>
            <a:r>
              <a:rPr lang="en-IN" sz="1400" dirty="0">
                <a:latin typeface="Times New Roman"/>
                <a:cs typeface="Times New Roman"/>
              </a:rPr>
              <a:t> Ready to learn new technologies and implement them for the future knowledge improvement 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88794" y="6229299"/>
            <a:ext cx="63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10600" y="-6033"/>
            <a:ext cx="4114800" cy="1149033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R="215265" algn="ctr">
              <a:lnSpc>
                <a:spcPct val="100000"/>
              </a:lnSpc>
              <a:spcBef>
                <a:spcPts val="26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and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lang="en-IN" sz="1200" b="1" spc="-5" dirty="0">
              <a:solidFill>
                <a:srgbClr val="006FAC"/>
              </a:solidFill>
              <a:latin typeface="Verdana"/>
              <a:cs typeface="Verdana"/>
            </a:endParaRPr>
          </a:p>
          <a:p>
            <a:pPr marR="215265" algn="ctr">
              <a:lnSpc>
                <a:spcPct val="100000"/>
              </a:lnSpc>
              <a:spcBef>
                <a:spcPts val="260"/>
              </a:spcBef>
            </a:pPr>
            <a:endParaRPr sz="1100" dirty="0">
              <a:latin typeface="Verdana"/>
              <a:cs typeface="Verdana"/>
            </a:endParaRPr>
          </a:p>
          <a:p>
            <a:pPr marL="12700" algn="ctr">
              <a:lnSpc>
                <a:spcPct val="100000"/>
              </a:lnSpc>
              <a:spcBef>
                <a:spcPts val="155"/>
              </a:spcBef>
            </a:pPr>
            <a:r>
              <a:rPr lang="en-IN" sz="1200" dirty="0">
                <a:latin typeface="Calibri"/>
                <a:cs typeface="Calibri"/>
              </a:rPr>
              <a:t>Synergy Institute of Technology, Bhubaneswar</a:t>
            </a:r>
            <a:endParaRPr sz="1200" dirty="0">
              <a:latin typeface="Calibri"/>
              <a:cs typeface="Calibri"/>
            </a:endParaRPr>
          </a:p>
          <a:p>
            <a:pPr marL="637540" marR="892810" algn="ctr">
              <a:lnSpc>
                <a:spcPct val="100000"/>
              </a:lnSpc>
              <a:spcBef>
                <a:spcPts val="470"/>
              </a:spcBef>
            </a:pPr>
            <a:r>
              <a:rPr lang="en-IN" sz="1200" spc="-5" dirty="0">
                <a:latin typeface="Calibri"/>
                <a:cs typeface="Calibri"/>
              </a:rPr>
              <a:t>Computer Science </a:t>
            </a:r>
            <a:r>
              <a:rPr sz="1200" spc="-5" dirty="0">
                <a:latin typeface="Calibri"/>
                <a:cs typeface="Calibri"/>
              </a:rPr>
              <a:t>Engineering</a:t>
            </a:r>
            <a:endParaRPr lang="en-IN" sz="1200" spc="-5" dirty="0">
              <a:latin typeface="Calibri"/>
              <a:cs typeface="Calibri"/>
            </a:endParaRPr>
          </a:p>
          <a:p>
            <a:pPr marL="637540" marR="892810" algn="ctr">
              <a:lnSpc>
                <a:spcPct val="100000"/>
              </a:lnSpc>
              <a:spcBef>
                <a:spcPts val="470"/>
              </a:spcBef>
            </a:pP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201</a:t>
            </a:r>
            <a:r>
              <a:rPr lang="en-IN" sz="1200" dirty="0">
                <a:latin typeface="Calibri"/>
                <a:cs typeface="Calibri"/>
              </a:rPr>
              <a:t>6</a:t>
            </a:r>
            <a:r>
              <a:rPr sz="1200" dirty="0">
                <a:latin typeface="Calibri"/>
                <a:cs typeface="Calibri"/>
              </a:rPr>
              <a:t>-202</a:t>
            </a:r>
            <a:r>
              <a:rPr lang="en-IN" sz="1200" dirty="0">
                <a:latin typeface="Calibri"/>
                <a:cs typeface="Calibri"/>
              </a:rPr>
              <a:t>0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55194" y="1143000"/>
            <a:ext cx="4819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Ski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l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l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s</a:t>
            </a:r>
            <a:endParaRPr sz="1200" dirty="0">
              <a:latin typeface="Verdana"/>
              <a:cs typeface="Verdana"/>
            </a:endParaRPr>
          </a:p>
        </p:txBody>
      </p:sp>
      <p:pic>
        <p:nvPicPr>
          <p:cNvPr id="46" name="object 4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5104" y="323850"/>
            <a:ext cx="1733296" cy="1590675"/>
          </a:xfrm>
          <a:prstGeom prst="ellipse">
            <a:avLst/>
          </a:prstGeom>
          <a:ln w="3175">
            <a:solidFill>
              <a:schemeClr val="tx1"/>
            </a:solidFill>
          </a:ln>
          <a:effectLst>
            <a:softEdge rad="112500"/>
          </a:effectLst>
        </p:spPr>
      </p:pic>
      <p:pic>
        <p:nvPicPr>
          <p:cNvPr id="47" name="object 8">
            <a:extLst>
              <a:ext uri="{FF2B5EF4-FFF2-40B4-BE49-F238E27FC236}">
                <a16:creationId xmlns:a16="http://schemas.microsoft.com/office/drawing/2014/main" id="{A248D736-941E-4E66-92BA-5A202E0CA7A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93184" y="2366422"/>
            <a:ext cx="441960" cy="445008"/>
          </a:xfrm>
          <a:prstGeom prst="rect">
            <a:avLst/>
          </a:prstGeom>
        </p:spPr>
      </p:pic>
      <p:graphicFrame>
        <p:nvGraphicFramePr>
          <p:cNvPr id="51" name="Table 51">
            <a:extLst>
              <a:ext uri="{FF2B5EF4-FFF2-40B4-BE49-F238E27FC236}">
                <a16:creationId xmlns:a16="http://schemas.microsoft.com/office/drawing/2014/main" id="{2BD61D66-EFA3-48C1-AA76-E337D8E7A1AC}"/>
              </a:ext>
            </a:extLst>
          </p:cNvPr>
          <p:cNvGraphicFramePr>
            <a:graphicFrameLocks noGrp="1"/>
          </p:cNvGraphicFramePr>
          <p:nvPr/>
        </p:nvGraphicFramePr>
        <p:xfrm>
          <a:off x="9239262" y="1382252"/>
          <a:ext cx="2952738" cy="49423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00138">
                  <a:extLst>
                    <a:ext uri="{9D8B030D-6E8A-4147-A177-3AD203B41FA5}">
                      <a16:colId xmlns:a16="http://schemas.microsoft.com/office/drawing/2014/main" val="74981022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24111253"/>
                    </a:ext>
                  </a:extLst>
                </a:gridCol>
              </a:tblGrid>
              <a:tr h="368054">
                <a:tc>
                  <a:txBody>
                    <a:bodyPr/>
                    <a:lstStyle/>
                    <a:p>
                      <a:r>
                        <a:rPr lang="en-IN" sz="1200" b="0" dirty="0">
                          <a:latin typeface="+mn-lt"/>
                        </a:rPr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latin typeface="+mn-lt"/>
                        </a:rPr>
                        <a:t>Java Basics, OOPS, Generics, Collections, Arrays.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395985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endParaRPr lang="en-IN" sz="12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57259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Spring Core, Spring Boot, Spring Data JPA, Spring Data REST.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847529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Spring 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REST Controller, Implementation of GET, POST, PUT, and DELETE. Controller and Repository 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373746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PostgreSQL, MongoDB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158763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Git, Eclipse, Spring Tool Suite, </a:t>
                      </a:r>
                      <a:r>
                        <a:rPr lang="en-IN" sz="1200" dirty="0" err="1">
                          <a:latin typeface="+mn-lt"/>
                        </a:rPr>
                        <a:t>Intellij</a:t>
                      </a:r>
                      <a:r>
                        <a:rPr lang="en-IN" sz="1200" dirty="0">
                          <a:latin typeface="+mn-lt"/>
                        </a:rPr>
                        <a:t> IDEA, Postman, Visual Studio Code,  </a:t>
                      </a:r>
                      <a:r>
                        <a:rPr lang="en-IN" sz="1200" dirty="0" err="1">
                          <a:latin typeface="+mn-lt"/>
                        </a:rPr>
                        <a:t>PgAdmin</a:t>
                      </a:r>
                      <a:r>
                        <a:rPr lang="en-IN" sz="1200" dirty="0">
                          <a:latin typeface="+mn-lt"/>
                        </a:rPr>
                        <a:t> 4.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499750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UI 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HTML 5, CSS 3, Bootstrap JavaScript, React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031245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+mn-lt"/>
                        </a:rPr>
                        <a:t>Components, Hooks, Event Handling, Redux, Reducer.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425282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7B1F4481-9233-49C5-AB80-F8366AF4EB91}"/>
              </a:ext>
            </a:extLst>
          </p:cNvPr>
          <p:cNvSpPr txBox="1"/>
          <p:nvPr/>
        </p:nvSpPr>
        <p:spPr>
          <a:xfrm>
            <a:off x="4415238" y="5420420"/>
            <a:ext cx="44239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Note Making System</a:t>
            </a:r>
          </a:p>
          <a:p>
            <a:endParaRPr lang="en-IN" sz="1200" b="1" dirty="0"/>
          </a:p>
          <a:p>
            <a:pPr algn="just"/>
            <a:r>
              <a:rPr lang="en-IN" sz="1200" dirty="0"/>
              <a:t>This application is built to help customer to keep their note updated. User can save and delete the note. It is easy to use.</a:t>
            </a: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972C3E-CB7F-4F06-820A-D84D0D959EFF}"/>
              </a:ext>
            </a:extLst>
          </p:cNvPr>
          <p:cNvSpPr txBox="1"/>
          <p:nvPr/>
        </p:nvSpPr>
        <p:spPr>
          <a:xfrm>
            <a:off x="2477958" y="914400"/>
            <a:ext cx="2470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Arial MT"/>
              </a:rPr>
              <a:t>Base Location: Mumbai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19DBAB-EE4A-4C98-9FEA-322FD41F7FD4}"/>
              </a:ext>
            </a:extLst>
          </p:cNvPr>
          <p:cNvSpPr txBox="1"/>
          <p:nvPr/>
        </p:nvSpPr>
        <p:spPr>
          <a:xfrm>
            <a:off x="2477958" y="1292423"/>
            <a:ext cx="3618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Arial MT"/>
              </a:rPr>
              <a:t>Email ID: deveraj.joel@capgemini.com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3D1208-6FD8-48A9-BF29-852C3F2B1CE6}"/>
              </a:ext>
            </a:extLst>
          </p:cNvPr>
          <p:cNvSpPr txBox="1"/>
          <p:nvPr/>
        </p:nvSpPr>
        <p:spPr>
          <a:xfrm>
            <a:off x="2438400" y="1673423"/>
            <a:ext cx="3194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Arial MT"/>
              </a:rPr>
              <a:t> Mobile No: +91 8778369473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BFA0FF-B6F9-4C3E-9F21-3C7BF856BCAA}"/>
              </a:ext>
            </a:extLst>
          </p:cNvPr>
          <p:cNvSpPr txBox="1"/>
          <p:nvPr/>
        </p:nvSpPr>
        <p:spPr>
          <a:xfrm flipH="1">
            <a:off x="2514600" y="1981200"/>
            <a:ext cx="1939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Arial MT"/>
              </a:rPr>
              <a:t>Grade: A4</a:t>
            </a:r>
          </a:p>
        </p:txBody>
      </p:sp>
      <p:pic>
        <p:nvPicPr>
          <p:cNvPr id="22" name="Picture 21" descr="Shape&#10;&#10;Description automatically generated with low confidence">
            <a:hlinkClick r:id="rId5"/>
            <a:extLst>
              <a:ext uri="{FF2B5EF4-FFF2-40B4-BE49-F238E27FC236}">
                <a16:creationId xmlns:a16="http://schemas.microsoft.com/office/drawing/2014/main" id="{F62AD9F3-B4EA-46DB-BA2F-FB85A54CEC4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59" y="2199862"/>
            <a:ext cx="541841" cy="541841"/>
          </a:xfrm>
          <a:prstGeom prst="rect">
            <a:avLst/>
          </a:prstGeom>
        </p:spPr>
      </p:pic>
      <p:sp>
        <p:nvSpPr>
          <p:cNvPr id="28" name="object 7">
            <a:extLst>
              <a:ext uri="{FF2B5EF4-FFF2-40B4-BE49-F238E27FC236}">
                <a16:creationId xmlns:a16="http://schemas.microsoft.com/office/drawing/2014/main" id="{D1BA076D-E7DB-45B9-B52D-229F42D490B0}"/>
              </a:ext>
            </a:extLst>
          </p:cNvPr>
          <p:cNvSpPr txBox="1"/>
          <p:nvPr/>
        </p:nvSpPr>
        <p:spPr>
          <a:xfrm>
            <a:off x="4478020" y="2971800"/>
            <a:ext cx="4589780" cy="8955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3400"/>
              </a:lnSpc>
              <a:spcBef>
                <a:spcPts val="1025"/>
              </a:spcBef>
            </a:pPr>
            <a:r>
              <a:rPr lang="en-IN" sz="1200" b="1" dirty="0">
                <a:latin typeface="Arial MT"/>
                <a:cs typeface="Arial MT"/>
              </a:rPr>
              <a:t>Shopping Cart</a:t>
            </a:r>
          </a:p>
          <a:p>
            <a:pPr marL="12700" marR="5080" algn="just">
              <a:lnSpc>
                <a:spcPct val="103400"/>
              </a:lnSpc>
              <a:spcBef>
                <a:spcPts val="1025"/>
              </a:spcBef>
            </a:pPr>
            <a:r>
              <a:rPr lang="en-IN" sz="1200" b="0" i="0" dirty="0">
                <a:solidFill>
                  <a:srgbClr val="4B4F58"/>
                </a:solidFill>
                <a:effectLst/>
              </a:rPr>
              <a:t>Case study at Shopping Cart System using Microservice along with Swagger, Junit, JWT. Responsive UI using HTML5, CSS3, Bootstrap, and React.</a:t>
            </a:r>
            <a:endParaRPr sz="1200" dirty="0">
              <a:cs typeface="Arial MT"/>
            </a:endParaRPr>
          </a:p>
        </p:txBody>
      </p:sp>
      <p:pic>
        <p:nvPicPr>
          <p:cNvPr id="24" name="Picture 23" descr="Logo, ic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25809CC3-086F-465F-898C-627C880A5AF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205579"/>
            <a:ext cx="541842" cy="54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88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320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MT</vt:lpstr>
      <vt:lpstr>Calibri</vt:lpstr>
      <vt:lpstr>Times New Roman</vt:lpstr>
      <vt:lpstr>Verdana</vt:lpstr>
      <vt:lpstr>Office Theme</vt:lpstr>
      <vt:lpstr>Devaraj Joel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Devaraj Joel </dc:title>
  <dc:creator>Das, Asit Kumar</dc:creator>
  <cp:lastModifiedBy>Das, Asit Kumar</cp:lastModifiedBy>
  <cp:revision>1</cp:revision>
  <dcterms:created xsi:type="dcterms:W3CDTF">2022-08-02T03:08:17Z</dcterms:created>
  <dcterms:modified xsi:type="dcterms:W3CDTF">2022-08-02T03:16:58Z</dcterms:modified>
</cp:coreProperties>
</file>