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oppins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22CB76-51B2-440B-B004-DADE778B7E4B}">
  <a:tblStyle styleId="{0C22CB76-51B2-440B-B004-DADE778B7E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PoppinsMedium-bold.fntdata"/><Relationship Id="rId10" Type="http://schemas.openxmlformats.org/officeDocument/2006/relationships/slide" Target="slides/slide4.xml"/><Relationship Id="rId21" Type="http://schemas.openxmlformats.org/officeDocument/2006/relationships/font" Target="fonts/PoppinsMedium-regular.fntdata"/><Relationship Id="rId13" Type="http://schemas.openxmlformats.org/officeDocument/2006/relationships/slide" Target="slides/slide7.xml"/><Relationship Id="rId24" Type="http://schemas.openxmlformats.org/officeDocument/2006/relationships/font" Target="fonts/PoppinsMedium-boldItalic.fntdata"/><Relationship Id="rId12" Type="http://schemas.openxmlformats.org/officeDocument/2006/relationships/slide" Target="slides/slide6.xml"/><Relationship Id="rId23" Type="http://schemas.openxmlformats.org/officeDocument/2006/relationships/font" Target="fonts/Poppins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22b85f9a6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1222b85f9a6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5811c25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125811c25b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22b85f9a6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222b85f9a6_2_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24950cd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24950cd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5aa0e4f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125aa0e4f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5811c25b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25811c25b4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22b85f9a6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1222b85f9a6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22b85f9a6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222b85f9a6_2_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596edee5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2596edee55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22b85f9a6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1222b85f9a6_2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22b85f9a6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222b85f9a6_2_1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5811c25b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25811c25b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5811c25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25811c25b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22b85f9a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222b85f9a6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 name="Google Shape;13;p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 name="Google Shape;14;p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0" name="Google Shape;70;p11"/>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71" name="Google Shape;71;p1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2" name="Google Shape;72;p1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3" name="Google Shape;73;p1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6" name="Google Shape;76;p12"/>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77" name="Google Shape;77;p1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8" name="Google Shape;78;p1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9" name="Google Shape;79;p1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7" name="Google Shape;17;p3"/>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18" name="Google Shape;18;p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9" name="Google Shape;19;p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0" name="Google Shape;20;p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23" name="Google Shape;23;p4"/>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24" name="Google Shape;24;p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5" name="Google Shape;25;p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6" name="Google Shape;26;p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29" name="Google Shape;29;p5"/>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30" name="Google Shape;30;p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1" name="Google Shape;31;p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2" name="Google Shape;32;p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35" name="Google Shape;35;p6"/>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36" name="Google Shape;36;p6"/>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37" name="Google Shape;37;p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8" name="Google Shape;38;p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9" name="Google Shape;39;p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42" name="Google Shape;42;p7"/>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43" name="Google Shape;43;p7"/>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44" name="Google Shape;44;p7"/>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45" name="Google Shape;45;p7"/>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46" name="Google Shape;46;p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47" name="Google Shape;47;p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48" name="Google Shape;48;p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51" name="Google Shape;51;p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2" name="Google Shape;52;p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3" name="Google Shape;53;p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56" name="Google Shape;56;p9"/>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57" name="Google Shape;57;p9"/>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58" name="Google Shape;58;p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0" name="Google Shape;60;p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3" name="Google Shape;63;p10"/>
          <p:cNvSpPr/>
          <p:nvPr>
            <p:ph idx="2" type="pic"/>
          </p:nvPr>
        </p:nvSpPr>
        <p:spPr>
          <a:xfrm>
            <a:off x="896144" y="306388"/>
            <a:ext cx="2743200" cy="2057400"/>
          </a:xfrm>
          <a:prstGeom prst="rect">
            <a:avLst/>
          </a:prstGeom>
          <a:noFill/>
          <a:ln>
            <a:noFill/>
          </a:ln>
        </p:spPr>
      </p:sp>
      <p:sp>
        <p:nvSpPr>
          <p:cNvPr id="64" name="Google Shape;64;p10"/>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65" name="Google Shape;65;p1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6" name="Google Shape;66;p1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7" name="Google Shape;67;p1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7" name="Google Shape;7;p1"/>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researchgate.net/publication/322956561_Improvement_of_heart_attack_prediction_by_the_feature_selection_methods" TargetMode="External"/><Relationship Id="rId4" Type="http://schemas.openxmlformats.org/officeDocument/2006/relationships/hyperlink" Target="https://data.world/informatics-edu/heart-disease-prediction" TargetMode="External"/><Relationship Id="rId5" Type="http://schemas.openxmlformats.org/officeDocument/2006/relationships/hyperlink" Target="https://www.kaggle.com/datasets/fedesoriano/heart-failure-prediction" TargetMode="External"/><Relationship Id="rId6" Type="http://schemas.openxmlformats.org/officeDocument/2006/relationships/hyperlink" Target="https://ieeexplore.ieee.org/abstract/document/9005488?casa_token=GfM9hJ_sOaMAAAAA:cwt34WxnCIMSZUOyNVumKmwRK-neQ5gNgXezcLb6JFh7drFzLJTkTdL3MOTOSG5V_TlEFLUXX8nrNT0" TargetMode="External"/><Relationship Id="rId7" Type="http://schemas.openxmlformats.org/officeDocument/2006/relationships/hyperlink" Target="https://ieeexplore.ieee.org/abstract/document/9074954?casa_token=XNLNtj1jfhIAAAAA:DOreikdAvgJW5g2UaJpGbP59CbZseIYoCtaFjY_Mlmyr7wNdKtNlMT40m2OwEbb6AM5pzZ3FFS8C5Fg" TargetMode="External"/><Relationship Id="rId8" Type="http://schemas.openxmlformats.org/officeDocument/2006/relationships/hyperlink" Target="https://medium.com/@bemali_61284/random-forest-vs-logistic-regression-16c0c8e2484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83" name="Shape 83"/>
        <p:cNvGrpSpPr/>
        <p:nvPr/>
      </p:nvGrpSpPr>
      <p:grpSpPr>
        <a:xfrm>
          <a:off x="0" y="0"/>
          <a:ext cx="0" cy="0"/>
          <a:chOff x="0" y="0"/>
          <a:chExt cx="0" cy="0"/>
        </a:xfrm>
      </p:grpSpPr>
      <p:sp>
        <p:nvSpPr>
          <p:cNvPr id="84" name="Google Shape;84;p13"/>
          <p:cNvSpPr/>
          <p:nvPr/>
        </p:nvSpPr>
        <p:spPr>
          <a:xfrm>
            <a:off x="358091" y="4918237"/>
            <a:ext cx="8427818" cy="225263"/>
          </a:xfrm>
          <a:custGeom>
            <a:rect b="b" l="l" r="r" t="t"/>
            <a:pathLst>
              <a:path extrusionOk="0" h="152400" w="5701783">
                <a:moveTo>
                  <a:pt x="0" y="0"/>
                </a:moveTo>
                <a:lnTo>
                  <a:pt x="5701783" y="0"/>
                </a:lnTo>
                <a:lnTo>
                  <a:pt x="5701783" y="152400"/>
                </a:lnTo>
                <a:lnTo>
                  <a:pt x="0" y="152400"/>
                </a:lnTo>
                <a:close/>
              </a:path>
            </a:pathLst>
          </a:custGeom>
          <a:solidFill>
            <a:srgbClr val="00C49A"/>
          </a:solidFill>
          <a:ln>
            <a:noFill/>
          </a:ln>
        </p:spPr>
      </p:sp>
      <p:sp>
        <p:nvSpPr>
          <p:cNvPr id="85" name="Google Shape;85;p13"/>
          <p:cNvSpPr txBox="1"/>
          <p:nvPr/>
        </p:nvSpPr>
        <p:spPr>
          <a:xfrm>
            <a:off x="612425" y="1216161"/>
            <a:ext cx="8115300" cy="5388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i="0" lang="en" sz="3500" u="none" cap="none" strike="noStrike">
                <a:solidFill>
                  <a:srgbClr val="333333"/>
                </a:solidFill>
                <a:latin typeface="Times New Roman"/>
                <a:ea typeface="Times New Roman"/>
                <a:cs typeface="Times New Roman"/>
                <a:sym typeface="Times New Roman"/>
              </a:rPr>
              <a:t>Heart Attack Analysis &amp; Prediction</a:t>
            </a:r>
            <a:endParaRPr sz="700">
              <a:latin typeface="Times New Roman"/>
              <a:ea typeface="Times New Roman"/>
              <a:cs typeface="Times New Roman"/>
              <a:sym typeface="Times New Roman"/>
            </a:endParaRPr>
          </a:p>
        </p:txBody>
      </p:sp>
      <p:sp>
        <p:nvSpPr>
          <p:cNvPr id="86" name="Google Shape;86;p13"/>
          <p:cNvSpPr txBox="1"/>
          <p:nvPr/>
        </p:nvSpPr>
        <p:spPr>
          <a:xfrm>
            <a:off x="6054281" y="192408"/>
            <a:ext cx="1451700" cy="1848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i="0" lang="en" sz="1200" u="none" cap="none" strike="noStrike">
                <a:solidFill>
                  <a:srgbClr val="333333"/>
                </a:solidFill>
                <a:latin typeface="Times New Roman"/>
                <a:ea typeface="Times New Roman"/>
                <a:cs typeface="Times New Roman"/>
                <a:sym typeface="Times New Roman"/>
              </a:rPr>
              <a:t>ADVISOR</a:t>
            </a:r>
            <a:endParaRPr sz="700">
              <a:latin typeface="Times New Roman"/>
              <a:ea typeface="Times New Roman"/>
              <a:cs typeface="Times New Roman"/>
              <a:sym typeface="Times New Roman"/>
            </a:endParaRPr>
          </a:p>
        </p:txBody>
      </p:sp>
      <p:sp>
        <p:nvSpPr>
          <p:cNvPr id="87" name="Google Shape;87;p13"/>
          <p:cNvSpPr txBox="1"/>
          <p:nvPr/>
        </p:nvSpPr>
        <p:spPr>
          <a:xfrm>
            <a:off x="6054244" y="525784"/>
            <a:ext cx="1451700" cy="1848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i="0" lang="en" sz="1200" u="none" cap="none" strike="noStrike">
                <a:solidFill>
                  <a:srgbClr val="333333"/>
                </a:solidFill>
                <a:latin typeface="Times New Roman"/>
                <a:ea typeface="Times New Roman"/>
                <a:cs typeface="Times New Roman"/>
                <a:sym typeface="Times New Roman"/>
              </a:rPr>
              <a:t>Prof. Mehul Raval</a:t>
            </a:r>
            <a:endParaRPr sz="700">
              <a:latin typeface="Times New Roman"/>
              <a:ea typeface="Times New Roman"/>
              <a:cs typeface="Times New Roman"/>
              <a:sym typeface="Times New Roman"/>
            </a:endParaRPr>
          </a:p>
        </p:txBody>
      </p:sp>
      <p:sp>
        <p:nvSpPr>
          <p:cNvPr id="88" name="Google Shape;88;p13"/>
          <p:cNvSpPr txBox="1"/>
          <p:nvPr/>
        </p:nvSpPr>
        <p:spPr>
          <a:xfrm>
            <a:off x="514350" y="201450"/>
            <a:ext cx="3149400" cy="1848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i="0" lang="en" sz="1200" u="none" cap="none" strike="noStrike">
                <a:solidFill>
                  <a:srgbClr val="333333"/>
                </a:solidFill>
                <a:latin typeface="Times New Roman"/>
                <a:ea typeface="Times New Roman"/>
                <a:cs typeface="Times New Roman"/>
                <a:sym typeface="Times New Roman"/>
              </a:rPr>
              <a:t>CSE523 Machine Learning</a:t>
            </a:r>
            <a:endParaRPr sz="700">
              <a:latin typeface="Times New Roman"/>
              <a:ea typeface="Times New Roman"/>
              <a:cs typeface="Times New Roman"/>
              <a:sym typeface="Times New Roman"/>
            </a:endParaRPr>
          </a:p>
        </p:txBody>
      </p:sp>
      <p:sp>
        <p:nvSpPr>
          <p:cNvPr id="89" name="Google Shape;89;p13"/>
          <p:cNvSpPr txBox="1"/>
          <p:nvPr/>
        </p:nvSpPr>
        <p:spPr>
          <a:xfrm>
            <a:off x="514350" y="523928"/>
            <a:ext cx="2967300" cy="1848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i="0" lang="en" sz="1200" u="none" cap="none" strike="noStrike">
                <a:solidFill>
                  <a:srgbClr val="333333"/>
                </a:solidFill>
                <a:latin typeface="Times New Roman"/>
                <a:ea typeface="Times New Roman"/>
                <a:cs typeface="Times New Roman"/>
                <a:sym typeface="Times New Roman"/>
              </a:rPr>
              <a:t>Computer Science, SEAS</a:t>
            </a:r>
            <a:endParaRPr sz="700">
              <a:latin typeface="Times New Roman"/>
              <a:ea typeface="Times New Roman"/>
              <a:cs typeface="Times New Roman"/>
              <a:sym typeface="Times New Roman"/>
            </a:endParaRPr>
          </a:p>
        </p:txBody>
      </p:sp>
      <p:cxnSp>
        <p:nvCxnSpPr>
          <p:cNvPr id="90" name="Google Shape;90;p13"/>
          <p:cNvCxnSpPr/>
          <p:nvPr/>
        </p:nvCxnSpPr>
        <p:spPr>
          <a:xfrm rot="-5400000">
            <a:off x="3246753" y="540517"/>
            <a:ext cx="1080900" cy="0"/>
          </a:xfrm>
          <a:prstGeom prst="straightConnector1">
            <a:avLst/>
          </a:prstGeom>
          <a:noFill/>
          <a:ln cap="rnd" cmpd="sng" w="19050">
            <a:solidFill>
              <a:srgbClr val="00C49A"/>
            </a:solidFill>
            <a:prstDash val="solid"/>
            <a:round/>
            <a:headEnd len="sm" w="sm" type="none"/>
            <a:tailEnd len="sm" w="sm" type="none"/>
          </a:ln>
        </p:spPr>
      </p:cxnSp>
      <p:cxnSp>
        <p:nvCxnSpPr>
          <p:cNvPr id="91" name="Google Shape;91;p13"/>
          <p:cNvCxnSpPr/>
          <p:nvPr/>
        </p:nvCxnSpPr>
        <p:spPr>
          <a:xfrm rot="-5400000">
            <a:off x="7125677" y="540517"/>
            <a:ext cx="1080900" cy="0"/>
          </a:xfrm>
          <a:prstGeom prst="straightConnector1">
            <a:avLst/>
          </a:prstGeom>
          <a:noFill/>
          <a:ln cap="rnd" cmpd="sng" w="19050">
            <a:solidFill>
              <a:srgbClr val="00C49A"/>
            </a:solidFill>
            <a:prstDash val="solid"/>
            <a:round/>
            <a:headEnd len="sm" w="sm" type="none"/>
            <a:tailEnd len="sm" w="sm" type="none"/>
          </a:ln>
        </p:spPr>
      </p:cxnSp>
      <p:sp>
        <p:nvSpPr>
          <p:cNvPr id="92" name="Google Shape;92;p13"/>
          <p:cNvSpPr txBox="1"/>
          <p:nvPr/>
        </p:nvSpPr>
        <p:spPr>
          <a:xfrm>
            <a:off x="514350" y="2403845"/>
            <a:ext cx="2910000" cy="107700"/>
          </a:xfrm>
          <a:prstGeom prst="rect">
            <a:avLst/>
          </a:prstGeom>
          <a:noFill/>
          <a:ln>
            <a:noFill/>
          </a:ln>
        </p:spPr>
        <p:txBody>
          <a:bodyPr anchorCtr="0" anchor="t" bIns="0" lIns="0" spcFirstLastPara="1" rIns="0" wrap="square" tIns="0">
            <a:spAutoFit/>
          </a:bodyPr>
          <a:lstStyle/>
          <a:p>
            <a:pPr indent="0" lvl="0" marL="0" marR="0" rtl="0" algn="just">
              <a:lnSpc>
                <a:spcPct val="139994"/>
              </a:lnSpc>
              <a:spcBef>
                <a:spcPts val="0"/>
              </a:spcBef>
              <a:spcAft>
                <a:spcPts val="0"/>
              </a:spcAft>
              <a:buNone/>
            </a:pPr>
            <a:r>
              <a:t/>
            </a:r>
            <a:endParaRPr sz="700"/>
          </a:p>
        </p:txBody>
      </p:sp>
      <p:cxnSp>
        <p:nvCxnSpPr>
          <p:cNvPr id="93" name="Google Shape;93;p13"/>
          <p:cNvCxnSpPr/>
          <p:nvPr/>
        </p:nvCxnSpPr>
        <p:spPr>
          <a:xfrm>
            <a:off x="358091" y="1076223"/>
            <a:ext cx="8427900" cy="0"/>
          </a:xfrm>
          <a:prstGeom prst="straightConnector1">
            <a:avLst/>
          </a:prstGeom>
          <a:noFill/>
          <a:ln cap="rnd" cmpd="sng" w="19050">
            <a:solidFill>
              <a:srgbClr val="00C49A"/>
            </a:solidFill>
            <a:prstDash val="solid"/>
            <a:round/>
            <a:headEnd len="sm" w="sm" type="none"/>
            <a:tailEnd len="sm" w="sm" type="none"/>
          </a:ln>
        </p:spPr>
      </p:cxnSp>
      <p:graphicFrame>
        <p:nvGraphicFramePr>
          <p:cNvPr id="94" name="Google Shape;94;p13"/>
          <p:cNvGraphicFramePr/>
          <p:nvPr/>
        </p:nvGraphicFramePr>
        <p:xfrm>
          <a:off x="952500" y="2403850"/>
          <a:ext cx="3000000" cy="3000000"/>
        </p:xfrm>
        <a:graphic>
          <a:graphicData uri="http://schemas.openxmlformats.org/drawingml/2006/table">
            <a:tbl>
              <a:tblPr>
                <a:noFill/>
                <a:tableStyleId>{0C22CB76-51B2-440B-B004-DADE778B7E4B}</a:tableStyleId>
              </a:tblPr>
              <a:tblGrid>
                <a:gridCol w="3619500"/>
                <a:gridCol w="3619500"/>
              </a:tblGrid>
              <a:tr h="381000">
                <a:tc>
                  <a:txBody>
                    <a:bodyPr/>
                    <a:lstStyle/>
                    <a:p>
                      <a:pPr indent="0" lvl="0" marL="0" rtl="0" algn="ctr">
                        <a:spcBef>
                          <a:spcPts val="0"/>
                        </a:spcBef>
                        <a:spcAft>
                          <a:spcPts val="0"/>
                        </a:spcAft>
                        <a:buNone/>
                      </a:pPr>
                      <a:r>
                        <a:rPr b="1" lang="en" u="sng">
                          <a:latin typeface="Times New Roman"/>
                          <a:ea typeface="Times New Roman"/>
                          <a:cs typeface="Times New Roman"/>
                          <a:sym typeface="Times New Roman"/>
                        </a:rPr>
                        <a:t>Name</a:t>
                      </a:r>
                      <a:endParaRPr b="1" u="sng">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u="sng">
                          <a:latin typeface="Times New Roman"/>
                          <a:ea typeface="Times New Roman"/>
                          <a:cs typeface="Times New Roman"/>
                          <a:sym typeface="Times New Roman"/>
                        </a:rPr>
                        <a:t>Roll No</a:t>
                      </a:r>
                      <a:endParaRPr b="1" u="sng">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Devarsh Sheth</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AU1940189</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Shivam Thakker</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AU1940193</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Meet Jhaveri</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AU1940284</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Pranav Gandhi</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AU1940313</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99" name="Shape 199"/>
        <p:cNvGrpSpPr/>
        <p:nvPr/>
      </p:nvGrpSpPr>
      <p:grpSpPr>
        <a:xfrm>
          <a:off x="0" y="0"/>
          <a:ext cx="0" cy="0"/>
          <a:chOff x="0" y="0"/>
          <a:chExt cx="0" cy="0"/>
        </a:xfrm>
      </p:grpSpPr>
      <p:sp>
        <p:nvSpPr>
          <p:cNvPr id="200" name="Google Shape;200;p22"/>
          <p:cNvSpPr txBox="1"/>
          <p:nvPr/>
        </p:nvSpPr>
        <p:spPr>
          <a:xfrm>
            <a:off x="693522" y="927156"/>
            <a:ext cx="8067600" cy="1077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t/>
            </a:r>
            <a:endParaRPr sz="700"/>
          </a:p>
        </p:txBody>
      </p:sp>
      <p:sp>
        <p:nvSpPr>
          <p:cNvPr id="201" name="Google Shape;201;p22"/>
          <p:cNvSpPr txBox="1"/>
          <p:nvPr/>
        </p:nvSpPr>
        <p:spPr>
          <a:xfrm>
            <a:off x="693522" y="1413909"/>
            <a:ext cx="4962600" cy="1077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t/>
            </a:r>
            <a:endParaRPr sz="700"/>
          </a:p>
        </p:txBody>
      </p:sp>
      <p:sp>
        <p:nvSpPr>
          <p:cNvPr id="202" name="Google Shape;202;p22"/>
          <p:cNvSpPr txBox="1"/>
          <p:nvPr/>
        </p:nvSpPr>
        <p:spPr>
          <a:xfrm>
            <a:off x="8459074" y="4567238"/>
            <a:ext cx="341100" cy="231000"/>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 sz="1500" u="none" cap="none" strike="noStrike">
                <a:solidFill>
                  <a:srgbClr val="333333"/>
                </a:solidFill>
                <a:latin typeface="Poppins Medium"/>
                <a:ea typeface="Poppins Medium"/>
                <a:cs typeface="Poppins Medium"/>
                <a:sym typeface="Poppins Medium"/>
              </a:rPr>
              <a:t>6</a:t>
            </a:r>
            <a:endParaRPr sz="700"/>
          </a:p>
        </p:txBody>
      </p:sp>
      <p:sp>
        <p:nvSpPr>
          <p:cNvPr id="203" name="Google Shape;203;p22"/>
          <p:cNvSpPr/>
          <p:nvPr/>
        </p:nvSpPr>
        <p:spPr>
          <a:xfrm>
            <a:off x="0" y="0"/>
            <a:ext cx="9140275" cy="225171"/>
          </a:xfrm>
          <a:custGeom>
            <a:rect b="b" l="l" r="r" t="t"/>
            <a:pathLst>
              <a:path extrusionOk="0" h="152400" w="6186311">
                <a:moveTo>
                  <a:pt x="0" y="0"/>
                </a:moveTo>
                <a:lnTo>
                  <a:pt x="6186311" y="0"/>
                </a:lnTo>
                <a:lnTo>
                  <a:pt x="6186311" y="152400"/>
                </a:lnTo>
                <a:lnTo>
                  <a:pt x="0" y="152400"/>
                </a:lnTo>
                <a:close/>
              </a:path>
            </a:pathLst>
          </a:custGeom>
          <a:solidFill>
            <a:srgbClr val="009876"/>
          </a:solidFill>
          <a:ln>
            <a:noFill/>
          </a:ln>
        </p:spPr>
      </p:sp>
      <p:sp>
        <p:nvSpPr>
          <p:cNvPr id="204" name="Google Shape;204;p22"/>
          <p:cNvSpPr txBox="1"/>
          <p:nvPr/>
        </p:nvSpPr>
        <p:spPr>
          <a:xfrm>
            <a:off x="696538" y="514350"/>
            <a:ext cx="5296500" cy="107700"/>
          </a:xfrm>
          <a:prstGeom prst="rect">
            <a:avLst/>
          </a:prstGeom>
          <a:noFill/>
          <a:ln>
            <a:noFill/>
          </a:ln>
        </p:spPr>
        <p:txBody>
          <a:bodyPr anchorCtr="0" anchor="t" bIns="0" lIns="0" spcFirstLastPara="1" rIns="0" wrap="square" tIns="0">
            <a:spAutoFit/>
          </a:bodyPr>
          <a:lstStyle/>
          <a:p>
            <a:pPr indent="0" lvl="0" marL="0" marR="0" rtl="0" algn="l">
              <a:lnSpc>
                <a:spcPct val="119958"/>
              </a:lnSpc>
              <a:spcBef>
                <a:spcPts val="0"/>
              </a:spcBef>
              <a:spcAft>
                <a:spcPts val="0"/>
              </a:spcAft>
              <a:buNone/>
            </a:pPr>
            <a:r>
              <a:t/>
            </a:r>
            <a:endParaRPr sz="700"/>
          </a:p>
        </p:txBody>
      </p:sp>
      <p:sp>
        <p:nvSpPr>
          <p:cNvPr id="205" name="Google Shape;205;p22"/>
          <p:cNvSpPr txBox="1"/>
          <p:nvPr/>
        </p:nvSpPr>
        <p:spPr>
          <a:xfrm>
            <a:off x="211943" y="514350"/>
            <a:ext cx="269100" cy="10770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t/>
            </a:r>
            <a:endParaRPr sz="700"/>
          </a:p>
        </p:txBody>
      </p:sp>
      <p:sp>
        <p:nvSpPr>
          <p:cNvPr id="206" name="Google Shape;206;p22"/>
          <p:cNvSpPr txBox="1"/>
          <p:nvPr>
            <p:ph type="title"/>
          </p:nvPr>
        </p:nvSpPr>
        <p:spPr>
          <a:xfrm>
            <a:off x="1248388" y="453425"/>
            <a:ext cx="6643500" cy="571500"/>
          </a:xfrm>
          <a:prstGeom prst="rect">
            <a:avLst/>
          </a:prstGeom>
        </p:spPr>
        <p:txBody>
          <a:bodyPr anchorCtr="0" anchor="ctr" bIns="22850" lIns="45725" spcFirstLastPara="1" rIns="45725" wrap="square" tIns="22850">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Approaches</a:t>
            </a:r>
            <a:endParaRPr b="1" sz="3000">
              <a:latin typeface="Times New Roman"/>
              <a:ea typeface="Times New Roman"/>
              <a:cs typeface="Times New Roman"/>
              <a:sym typeface="Times New Roman"/>
            </a:endParaRPr>
          </a:p>
        </p:txBody>
      </p:sp>
      <p:sp>
        <p:nvSpPr>
          <p:cNvPr id="207" name="Google Shape;207;p22"/>
          <p:cNvSpPr txBox="1"/>
          <p:nvPr>
            <p:ph idx="1" type="body"/>
          </p:nvPr>
        </p:nvSpPr>
        <p:spPr>
          <a:xfrm>
            <a:off x="696550" y="1253175"/>
            <a:ext cx="3878400" cy="2910300"/>
          </a:xfrm>
          <a:prstGeom prst="rect">
            <a:avLst/>
          </a:prstGeom>
        </p:spPr>
        <p:txBody>
          <a:bodyPr anchorCtr="0" anchor="t" bIns="22850" lIns="45725" spcFirstLastPara="1" rIns="45725" wrap="square" tIns="22850">
            <a:normAutofit/>
          </a:bodyPr>
          <a:lstStyle/>
          <a:p>
            <a:pPr indent="0" lvl="0" marL="0" rtl="0" algn="l">
              <a:spcBef>
                <a:spcPts val="200"/>
              </a:spcBef>
              <a:spcAft>
                <a:spcPts val="0"/>
              </a:spcAft>
              <a:buNone/>
            </a:pPr>
            <a:r>
              <a:rPr b="1" lang="en">
                <a:latin typeface="Times New Roman"/>
                <a:ea typeface="Times New Roman"/>
                <a:cs typeface="Times New Roman"/>
                <a:sym typeface="Times New Roman"/>
              </a:rPr>
              <a:t>Support Vector Machines:</a:t>
            </a:r>
            <a:endParaRPr b="1">
              <a:latin typeface="Times New Roman"/>
              <a:ea typeface="Times New Roman"/>
              <a:cs typeface="Times New Roman"/>
              <a:sym typeface="Times New Roman"/>
            </a:endParaRPr>
          </a:p>
          <a:p>
            <a:pPr indent="-285750" lvl="0" marL="457200" rtl="0" algn="l">
              <a:spcBef>
                <a:spcPts val="200"/>
              </a:spcBef>
              <a:spcAft>
                <a:spcPts val="0"/>
              </a:spcAft>
              <a:buSzPts val="900"/>
              <a:buFont typeface="Times New Roman"/>
              <a:buChar char="•"/>
            </a:pPr>
            <a:r>
              <a:rPr lang="en">
                <a:latin typeface="Times New Roman"/>
                <a:ea typeface="Times New Roman"/>
                <a:cs typeface="Times New Roman"/>
                <a:sym typeface="Times New Roman"/>
              </a:rPr>
              <a:t>The goal of the SVM algorithm is to discover a hyperplane in an N-dimensional space that categorises the data point clearly.</a:t>
            </a:r>
            <a:endParaRPr>
              <a:latin typeface="Times New Roman"/>
              <a:ea typeface="Times New Roman"/>
              <a:cs typeface="Times New Roman"/>
              <a:sym typeface="Times New Roman"/>
            </a:endParaRPr>
          </a:p>
          <a:p>
            <a:pPr indent="0" lvl="0" marL="0" rtl="0" algn="l">
              <a:spcBef>
                <a:spcPts val="200"/>
              </a:spcBef>
              <a:spcAft>
                <a:spcPts val="0"/>
              </a:spcAft>
              <a:buNone/>
            </a:pPr>
            <a:r>
              <a:t/>
            </a:r>
            <a:endParaRPr>
              <a:latin typeface="Times New Roman"/>
              <a:ea typeface="Times New Roman"/>
              <a:cs typeface="Times New Roman"/>
              <a:sym typeface="Times New Roman"/>
            </a:endParaRPr>
          </a:p>
          <a:p>
            <a:pPr indent="0" lvl="0" marL="0" rtl="0" algn="l">
              <a:spcBef>
                <a:spcPts val="200"/>
              </a:spcBef>
              <a:spcAft>
                <a:spcPts val="0"/>
              </a:spcAft>
              <a:buClr>
                <a:schemeClr val="dk1"/>
              </a:buClr>
              <a:buSzPts val="1100"/>
              <a:buFont typeface="Arial"/>
              <a:buNone/>
            </a:pPr>
            <a:r>
              <a:rPr b="1" lang="en">
                <a:latin typeface="Times New Roman"/>
                <a:ea typeface="Times New Roman"/>
                <a:cs typeface="Times New Roman"/>
                <a:sym typeface="Times New Roman"/>
              </a:rPr>
              <a:t>Random Forest:</a:t>
            </a:r>
            <a:endParaRPr b="1">
              <a:latin typeface="Times New Roman"/>
              <a:ea typeface="Times New Roman"/>
              <a:cs typeface="Times New Roman"/>
              <a:sym typeface="Times New Roman"/>
            </a:endParaRPr>
          </a:p>
          <a:p>
            <a:pPr indent="-285750" lvl="0" marL="457200" rtl="0" algn="l">
              <a:spcBef>
                <a:spcPts val="200"/>
              </a:spcBef>
              <a:spcAft>
                <a:spcPts val="0"/>
              </a:spcAft>
              <a:buSzPts val="900"/>
              <a:buFont typeface="Times New Roman"/>
              <a:buChar char="•"/>
            </a:pPr>
            <a:r>
              <a:rPr lang="en">
                <a:latin typeface="Times New Roman"/>
                <a:ea typeface="Times New Roman"/>
                <a:cs typeface="Times New Roman"/>
                <a:sym typeface="Times New Roman"/>
              </a:rPr>
              <a:t>Random forest is used in remote sensing to predict the accuracy of the data.</a:t>
            </a:r>
            <a:endParaRPr>
              <a:latin typeface="Times New Roman"/>
              <a:ea typeface="Times New Roman"/>
              <a:cs typeface="Times New Roman"/>
              <a:sym typeface="Times New Roman"/>
            </a:endParaRPr>
          </a:p>
          <a:p>
            <a:pPr indent="0" lvl="0" marL="0" rtl="0" algn="l">
              <a:spcBef>
                <a:spcPts val="200"/>
              </a:spcBef>
              <a:spcAft>
                <a:spcPts val="0"/>
              </a:spcAft>
              <a:buNone/>
            </a:pPr>
            <a:r>
              <a:t/>
            </a:r>
            <a:endParaRPr>
              <a:latin typeface="Times New Roman"/>
              <a:ea typeface="Times New Roman"/>
              <a:cs typeface="Times New Roman"/>
              <a:sym typeface="Times New Roman"/>
            </a:endParaRPr>
          </a:p>
        </p:txBody>
      </p:sp>
      <p:pic>
        <p:nvPicPr>
          <p:cNvPr id="208" name="Google Shape;208;p22"/>
          <p:cNvPicPr preferRelativeResize="0"/>
          <p:nvPr/>
        </p:nvPicPr>
        <p:blipFill rotWithShape="1">
          <a:blip r:embed="rId3">
            <a:alphaModFix/>
          </a:blip>
          <a:srcRect b="0" l="0" r="0" t="0"/>
          <a:stretch/>
        </p:blipFill>
        <p:spPr>
          <a:xfrm>
            <a:off x="5656124" y="1034850"/>
            <a:ext cx="2946750" cy="3542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12" name="Shape 212"/>
        <p:cNvGrpSpPr/>
        <p:nvPr/>
      </p:nvGrpSpPr>
      <p:grpSpPr>
        <a:xfrm>
          <a:off x="0" y="0"/>
          <a:ext cx="0" cy="0"/>
          <a:chOff x="0" y="0"/>
          <a:chExt cx="0" cy="0"/>
        </a:xfrm>
      </p:grpSpPr>
      <p:sp>
        <p:nvSpPr>
          <p:cNvPr id="213" name="Google Shape;213;p23"/>
          <p:cNvSpPr txBox="1"/>
          <p:nvPr/>
        </p:nvSpPr>
        <p:spPr>
          <a:xfrm>
            <a:off x="3087161" y="1866647"/>
            <a:ext cx="4240800" cy="1077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t/>
            </a:r>
            <a:endParaRPr sz="700"/>
          </a:p>
        </p:txBody>
      </p:sp>
      <p:sp>
        <p:nvSpPr>
          <p:cNvPr id="214" name="Google Shape;214;p23"/>
          <p:cNvSpPr txBox="1"/>
          <p:nvPr/>
        </p:nvSpPr>
        <p:spPr>
          <a:xfrm>
            <a:off x="8083177" y="1224397"/>
            <a:ext cx="341100" cy="107700"/>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t/>
            </a:r>
            <a:endParaRPr sz="700"/>
          </a:p>
        </p:txBody>
      </p:sp>
      <p:sp>
        <p:nvSpPr>
          <p:cNvPr id="215" name="Google Shape;215;p23"/>
          <p:cNvSpPr txBox="1"/>
          <p:nvPr/>
        </p:nvSpPr>
        <p:spPr>
          <a:xfrm>
            <a:off x="8083177" y="1866647"/>
            <a:ext cx="341100" cy="107700"/>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t/>
            </a:r>
            <a:endParaRPr sz="700"/>
          </a:p>
        </p:txBody>
      </p:sp>
      <p:sp>
        <p:nvSpPr>
          <p:cNvPr id="216" name="Google Shape;216;p23"/>
          <p:cNvSpPr txBox="1"/>
          <p:nvPr/>
        </p:nvSpPr>
        <p:spPr>
          <a:xfrm>
            <a:off x="8083177" y="2508897"/>
            <a:ext cx="341100" cy="1077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t/>
            </a:r>
            <a:endParaRPr sz="700"/>
          </a:p>
        </p:txBody>
      </p:sp>
      <p:sp>
        <p:nvSpPr>
          <p:cNvPr id="217" name="Google Shape;217;p23"/>
          <p:cNvSpPr txBox="1"/>
          <p:nvPr/>
        </p:nvSpPr>
        <p:spPr>
          <a:xfrm>
            <a:off x="8083177" y="3151147"/>
            <a:ext cx="341100" cy="1077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t/>
            </a:r>
            <a:endParaRPr sz="700"/>
          </a:p>
        </p:txBody>
      </p:sp>
      <p:sp>
        <p:nvSpPr>
          <p:cNvPr id="218" name="Google Shape;218;p23"/>
          <p:cNvSpPr txBox="1"/>
          <p:nvPr/>
        </p:nvSpPr>
        <p:spPr>
          <a:xfrm>
            <a:off x="7877858" y="729502"/>
            <a:ext cx="751800" cy="1077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t/>
            </a:r>
            <a:endParaRPr sz="700"/>
          </a:p>
        </p:txBody>
      </p:sp>
      <p:sp>
        <p:nvSpPr>
          <p:cNvPr id="219" name="Google Shape;219;p23"/>
          <p:cNvSpPr/>
          <p:nvPr/>
        </p:nvSpPr>
        <p:spPr>
          <a:xfrm>
            <a:off x="0" y="0"/>
            <a:ext cx="1791412" cy="5146170"/>
          </a:xfrm>
          <a:custGeom>
            <a:rect b="b" l="l" r="r" t="t"/>
            <a:pathLst>
              <a:path extrusionOk="0" h="3935885" w="1370105">
                <a:moveTo>
                  <a:pt x="0" y="0"/>
                </a:moveTo>
                <a:lnTo>
                  <a:pt x="1370105" y="0"/>
                </a:lnTo>
                <a:lnTo>
                  <a:pt x="1370105" y="3935885"/>
                </a:lnTo>
                <a:lnTo>
                  <a:pt x="0" y="3935885"/>
                </a:lnTo>
                <a:close/>
              </a:path>
            </a:pathLst>
          </a:custGeom>
          <a:solidFill>
            <a:srgbClr val="00C49A"/>
          </a:solidFill>
          <a:ln>
            <a:noFill/>
          </a:ln>
        </p:spPr>
      </p:sp>
      <p:sp>
        <p:nvSpPr>
          <p:cNvPr id="220" name="Google Shape;220;p23"/>
          <p:cNvSpPr txBox="1"/>
          <p:nvPr/>
        </p:nvSpPr>
        <p:spPr>
          <a:xfrm>
            <a:off x="333025" y="1628883"/>
            <a:ext cx="1276200" cy="74490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1" lang="en" sz="2200">
                <a:solidFill>
                  <a:srgbClr val="333333"/>
                </a:solidFill>
                <a:latin typeface="Times New Roman"/>
                <a:ea typeface="Times New Roman"/>
                <a:cs typeface="Times New Roman"/>
                <a:sym typeface="Times New Roman"/>
              </a:rPr>
              <a:t>Final Results</a:t>
            </a:r>
            <a:endParaRPr b="1" sz="2200">
              <a:latin typeface="Times New Roman"/>
              <a:ea typeface="Times New Roman"/>
              <a:cs typeface="Times New Roman"/>
              <a:sym typeface="Times New Roman"/>
            </a:endParaRPr>
          </a:p>
        </p:txBody>
      </p:sp>
      <p:graphicFrame>
        <p:nvGraphicFramePr>
          <p:cNvPr id="221" name="Google Shape;221;p23"/>
          <p:cNvGraphicFramePr/>
          <p:nvPr/>
        </p:nvGraphicFramePr>
        <p:xfrm>
          <a:off x="2069475" y="837175"/>
          <a:ext cx="3000000" cy="3000000"/>
        </p:xfrm>
        <a:graphic>
          <a:graphicData uri="http://schemas.openxmlformats.org/drawingml/2006/table">
            <a:tbl>
              <a:tblPr>
                <a:noFill/>
                <a:tableStyleId>{0C22CB76-51B2-440B-B004-DADE778B7E4B}</a:tableStyleId>
              </a:tblPr>
              <a:tblGrid>
                <a:gridCol w="3107325"/>
                <a:gridCol w="3107325"/>
              </a:tblGrid>
              <a:tr h="7917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Algorithms</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Accuracy</a:t>
                      </a:r>
                      <a:endParaRPr>
                        <a:latin typeface="Times New Roman"/>
                        <a:ea typeface="Times New Roman"/>
                        <a:cs typeface="Times New Roman"/>
                        <a:sym typeface="Times New Roman"/>
                      </a:endParaRPr>
                    </a:p>
                  </a:txBody>
                  <a:tcPr marT="91425" marB="91425" marR="91425" marL="91425"/>
                </a:tc>
              </a:tr>
              <a:tr h="7917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Logistic</a:t>
                      </a:r>
                      <a:r>
                        <a:rPr lang="en">
                          <a:latin typeface="Times New Roman"/>
                          <a:ea typeface="Times New Roman"/>
                          <a:cs typeface="Times New Roman"/>
                          <a:sym typeface="Times New Roman"/>
                        </a:rPr>
                        <a:t> Regression</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t>80%</a:t>
                      </a:r>
                      <a:endParaRPr/>
                    </a:p>
                  </a:txBody>
                  <a:tcPr marT="91425" marB="91425" marR="91425" marL="91425"/>
                </a:tc>
              </a:tr>
              <a:tr h="7917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Linear Discriminant Analysis</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t>80%</a:t>
                      </a:r>
                      <a:endParaRPr/>
                    </a:p>
                  </a:txBody>
                  <a:tcPr marT="91425" marB="91425" marR="91425" marL="91425"/>
                </a:tc>
              </a:tr>
              <a:tr h="7917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Support Vector Machines</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t>78%</a:t>
                      </a:r>
                      <a:endParaRPr/>
                    </a:p>
                  </a:txBody>
                  <a:tcPr marT="91425" marB="91425" marR="91425" marL="91425"/>
                </a:tc>
              </a:tr>
              <a:tr h="7917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t>75%</a:t>
                      </a:r>
                      <a:endParaRPr/>
                    </a:p>
                  </a:txBody>
                  <a:tcPr marT="91425" marB="91425" marR="91425" marL="91425"/>
                </a:tc>
              </a:tr>
            </a:tbl>
          </a:graphicData>
        </a:graphic>
      </p:graphicFrame>
      <p:pic>
        <p:nvPicPr>
          <p:cNvPr id="222" name="Google Shape;222;p23"/>
          <p:cNvPicPr preferRelativeResize="0"/>
          <p:nvPr/>
        </p:nvPicPr>
        <p:blipFill rotWithShape="1">
          <a:blip r:embed="rId3">
            <a:alphaModFix/>
          </a:blip>
          <a:srcRect b="0" l="0" r="0" t="0"/>
          <a:stretch/>
        </p:blipFill>
        <p:spPr>
          <a:xfrm rot="-1072933">
            <a:off x="191117" y="2800094"/>
            <a:ext cx="1560010" cy="23189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nvSpPr>
        <p:spPr>
          <a:xfrm>
            <a:off x="551400" y="175800"/>
            <a:ext cx="7933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u="sng">
                <a:latin typeface="Calibri"/>
                <a:ea typeface="Calibri"/>
                <a:cs typeface="Calibri"/>
                <a:sym typeface="Calibri"/>
              </a:rPr>
              <a:t>Explanations for the Results:-</a:t>
            </a:r>
            <a:endParaRPr b="1" sz="2700" u="sng">
              <a:latin typeface="Calibri"/>
              <a:ea typeface="Calibri"/>
              <a:cs typeface="Calibri"/>
              <a:sym typeface="Calibri"/>
            </a:endParaRPr>
          </a:p>
        </p:txBody>
      </p:sp>
      <p:sp>
        <p:nvSpPr>
          <p:cNvPr id="228" name="Google Shape;228;p24"/>
          <p:cNvSpPr txBox="1"/>
          <p:nvPr/>
        </p:nvSpPr>
        <p:spPr>
          <a:xfrm>
            <a:off x="254400" y="696000"/>
            <a:ext cx="8348400" cy="7572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alibri"/>
              <a:buChar char="●"/>
            </a:pPr>
            <a:r>
              <a:rPr lang="en" sz="1500">
                <a:latin typeface="Calibri"/>
                <a:ea typeface="Calibri"/>
                <a:cs typeface="Calibri"/>
                <a:sym typeface="Calibri"/>
              </a:rPr>
              <a:t>Logistic Regression depends on a calculation based on ‘weights’, numerical encoding of categorical variables can lead the algorithm to treat certain categories are of higher importance compared to others, depending on the number assigned. Which in our case is not problematic because there is only one variable which has class values upto 3.</a:t>
            </a:r>
            <a:endParaRPr sz="1500">
              <a:latin typeface="Calibri"/>
              <a:ea typeface="Calibri"/>
              <a:cs typeface="Calibri"/>
              <a:sym typeface="Calibri"/>
            </a:endParaRPr>
          </a:p>
          <a:p>
            <a:pPr indent="0" lvl="0" marL="457200" rtl="0" algn="l">
              <a:spcBef>
                <a:spcPts val="0"/>
              </a:spcBef>
              <a:spcAft>
                <a:spcPts val="0"/>
              </a:spcAft>
              <a:buNone/>
            </a:pPr>
            <a:r>
              <a:t/>
            </a:r>
            <a:endParaRPr sz="15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500">
                <a:latin typeface="Calibri"/>
                <a:ea typeface="Calibri"/>
                <a:cs typeface="Calibri"/>
                <a:sym typeface="Calibri"/>
              </a:rPr>
              <a:t>Logistic regression performs better when the number of noise variables(</a:t>
            </a:r>
            <a:r>
              <a:rPr lang="en">
                <a:solidFill>
                  <a:schemeClr val="dk1"/>
                </a:solidFill>
                <a:highlight>
                  <a:schemeClr val="lt1"/>
                </a:highlight>
              </a:rPr>
              <a:t>Variables that are difficult or impossible to control at the design and production level)</a:t>
            </a:r>
            <a:r>
              <a:rPr lang="en" sz="1500">
                <a:latin typeface="Calibri"/>
                <a:ea typeface="Calibri"/>
                <a:cs typeface="Calibri"/>
                <a:sym typeface="Calibri"/>
              </a:rPr>
              <a:t> is less than or equal to the number of explanatory variables. </a:t>
            </a:r>
            <a:endParaRPr sz="1500">
              <a:latin typeface="Calibri"/>
              <a:ea typeface="Calibri"/>
              <a:cs typeface="Calibri"/>
              <a:sym typeface="Calibri"/>
            </a:endParaRPr>
          </a:p>
          <a:p>
            <a:pPr indent="0" lvl="0" marL="457200" rtl="0" algn="l">
              <a:spcBef>
                <a:spcPts val="0"/>
              </a:spcBef>
              <a:spcAft>
                <a:spcPts val="0"/>
              </a:spcAft>
              <a:buNone/>
            </a:pPr>
            <a:r>
              <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Also logistic regression works best for Binary class classification problem because it gives a linear decision boundary. </a:t>
            </a:r>
            <a:r>
              <a:rPr lang="en" sz="1500">
                <a:solidFill>
                  <a:schemeClr val="dk1"/>
                </a:solidFill>
                <a:latin typeface="Calibri"/>
                <a:ea typeface="Calibri"/>
                <a:cs typeface="Calibri"/>
                <a:sym typeface="Calibri"/>
              </a:rPr>
              <a:t>Logistic regression performs well when the dataset is linearly separable.</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Logistic Regression requires average or no multicollinearity between independent variables. There would not be multicollinearity between our variables because we removed the correlated variables.</a:t>
            </a:r>
            <a:endParaRPr sz="1500">
              <a:latin typeface="Calibri"/>
              <a:ea typeface="Calibri"/>
              <a:cs typeface="Calibri"/>
              <a:sym typeface="Calibri"/>
            </a:endParaRPr>
          </a:p>
          <a:p>
            <a:pPr indent="0" lvl="0" marL="457200" rtl="0" algn="l">
              <a:spcBef>
                <a:spcPts val="0"/>
              </a:spcBef>
              <a:spcAft>
                <a:spcPts val="0"/>
              </a:spcAft>
              <a:buNone/>
            </a:pPr>
            <a:r>
              <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solidFill>
                  <a:schemeClr val="dk1"/>
                </a:solidFill>
                <a:latin typeface="Calibri"/>
                <a:ea typeface="Calibri"/>
                <a:cs typeface="Calibri"/>
                <a:sym typeface="Calibri"/>
              </a:rPr>
              <a:t>Overall saying Random Forest Classifier performs better with more categorical data than numeric and logistic regression is a little confusing when comes to only categorical data.  So, if the dataset has more Categorical data and consists of outliers it is better to use Random Forest Classifier.</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32" name="Shape 232"/>
        <p:cNvGrpSpPr/>
        <p:nvPr/>
      </p:nvGrpSpPr>
      <p:grpSpPr>
        <a:xfrm>
          <a:off x="0" y="0"/>
          <a:ext cx="0" cy="0"/>
          <a:chOff x="0" y="0"/>
          <a:chExt cx="0" cy="0"/>
        </a:xfrm>
      </p:grpSpPr>
      <p:sp>
        <p:nvSpPr>
          <p:cNvPr id="233" name="Google Shape;233;p25"/>
          <p:cNvSpPr txBox="1"/>
          <p:nvPr/>
        </p:nvSpPr>
        <p:spPr>
          <a:xfrm>
            <a:off x="3087161" y="1866647"/>
            <a:ext cx="4240800" cy="1077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t/>
            </a:r>
            <a:endParaRPr sz="700"/>
          </a:p>
        </p:txBody>
      </p:sp>
      <p:sp>
        <p:nvSpPr>
          <p:cNvPr id="234" name="Google Shape;234;p25"/>
          <p:cNvSpPr txBox="1"/>
          <p:nvPr/>
        </p:nvSpPr>
        <p:spPr>
          <a:xfrm>
            <a:off x="8083177" y="1224397"/>
            <a:ext cx="341100" cy="107700"/>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t/>
            </a:r>
            <a:endParaRPr sz="700"/>
          </a:p>
        </p:txBody>
      </p:sp>
      <p:sp>
        <p:nvSpPr>
          <p:cNvPr id="235" name="Google Shape;235;p25"/>
          <p:cNvSpPr txBox="1"/>
          <p:nvPr/>
        </p:nvSpPr>
        <p:spPr>
          <a:xfrm>
            <a:off x="8083177" y="1866647"/>
            <a:ext cx="341100" cy="107700"/>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t/>
            </a:r>
            <a:endParaRPr sz="700"/>
          </a:p>
        </p:txBody>
      </p:sp>
      <p:sp>
        <p:nvSpPr>
          <p:cNvPr id="236" name="Google Shape;236;p25"/>
          <p:cNvSpPr txBox="1"/>
          <p:nvPr/>
        </p:nvSpPr>
        <p:spPr>
          <a:xfrm>
            <a:off x="8083177" y="2508897"/>
            <a:ext cx="341100" cy="1077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t/>
            </a:r>
            <a:endParaRPr sz="700"/>
          </a:p>
        </p:txBody>
      </p:sp>
      <p:sp>
        <p:nvSpPr>
          <p:cNvPr id="237" name="Google Shape;237;p25"/>
          <p:cNvSpPr txBox="1"/>
          <p:nvPr/>
        </p:nvSpPr>
        <p:spPr>
          <a:xfrm>
            <a:off x="8083177" y="3151147"/>
            <a:ext cx="341100" cy="1077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t/>
            </a:r>
            <a:endParaRPr sz="700"/>
          </a:p>
        </p:txBody>
      </p:sp>
      <p:sp>
        <p:nvSpPr>
          <p:cNvPr id="238" name="Google Shape;238;p25"/>
          <p:cNvSpPr txBox="1"/>
          <p:nvPr/>
        </p:nvSpPr>
        <p:spPr>
          <a:xfrm>
            <a:off x="7877858" y="729502"/>
            <a:ext cx="751800" cy="1077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t/>
            </a:r>
            <a:endParaRPr sz="700"/>
          </a:p>
        </p:txBody>
      </p:sp>
      <p:sp>
        <p:nvSpPr>
          <p:cNvPr id="239" name="Google Shape;239;p25"/>
          <p:cNvSpPr/>
          <p:nvPr/>
        </p:nvSpPr>
        <p:spPr>
          <a:xfrm>
            <a:off x="0" y="0"/>
            <a:ext cx="1791412" cy="5146170"/>
          </a:xfrm>
          <a:custGeom>
            <a:rect b="b" l="l" r="r" t="t"/>
            <a:pathLst>
              <a:path extrusionOk="0" h="3935885" w="1370105">
                <a:moveTo>
                  <a:pt x="0" y="0"/>
                </a:moveTo>
                <a:lnTo>
                  <a:pt x="1370105" y="0"/>
                </a:lnTo>
                <a:lnTo>
                  <a:pt x="1370105" y="3935885"/>
                </a:lnTo>
                <a:lnTo>
                  <a:pt x="0" y="3935885"/>
                </a:lnTo>
                <a:close/>
              </a:path>
            </a:pathLst>
          </a:custGeom>
          <a:solidFill>
            <a:srgbClr val="00C49A"/>
          </a:solidFill>
          <a:ln>
            <a:noFill/>
          </a:ln>
        </p:spPr>
      </p:sp>
      <p:sp>
        <p:nvSpPr>
          <p:cNvPr id="240" name="Google Shape;240;p25"/>
          <p:cNvSpPr txBox="1"/>
          <p:nvPr/>
        </p:nvSpPr>
        <p:spPr>
          <a:xfrm>
            <a:off x="70850" y="1705150"/>
            <a:ext cx="1649700" cy="33870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1" lang="en" sz="2200">
                <a:solidFill>
                  <a:srgbClr val="333333"/>
                </a:solidFill>
                <a:latin typeface="Times New Roman"/>
                <a:ea typeface="Times New Roman"/>
                <a:cs typeface="Times New Roman"/>
                <a:sym typeface="Times New Roman"/>
              </a:rPr>
              <a:t>Contribution</a:t>
            </a:r>
            <a:endParaRPr b="1" sz="2200">
              <a:latin typeface="Times New Roman"/>
              <a:ea typeface="Times New Roman"/>
              <a:cs typeface="Times New Roman"/>
              <a:sym typeface="Times New Roman"/>
            </a:endParaRPr>
          </a:p>
        </p:txBody>
      </p:sp>
      <p:graphicFrame>
        <p:nvGraphicFramePr>
          <p:cNvPr id="241" name="Google Shape;241;p25"/>
          <p:cNvGraphicFramePr/>
          <p:nvPr/>
        </p:nvGraphicFramePr>
        <p:xfrm>
          <a:off x="2415000" y="1654450"/>
          <a:ext cx="3000000" cy="3000000"/>
        </p:xfrm>
        <a:graphic>
          <a:graphicData uri="http://schemas.openxmlformats.org/drawingml/2006/table">
            <a:tbl>
              <a:tblPr>
                <a:noFill/>
                <a:tableStyleId>{0C22CB76-51B2-440B-B004-DADE778B7E4B}</a:tableStyleId>
              </a:tblPr>
              <a:tblGrid>
                <a:gridCol w="3107325"/>
                <a:gridCol w="3107325"/>
              </a:tblGrid>
              <a:tr h="7917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Model Implementation and comparison</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Meet Jhaveri,</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Devarsh Sheth</a:t>
                      </a:r>
                      <a:endParaRPr>
                        <a:latin typeface="Times New Roman"/>
                        <a:ea typeface="Times New Roman"/>
                        <a:cs typeface="Times New Roman"/>
                        <a:sym typeface="Times New Roman"/>
                      </a:endParaRPr>
                    </a:p>
                  </a:txBody>
                  <a:tcPr marT="91425" marB="91425" marR="91425" marL="91425"/>
                </a:tc>
              </a:tr>
              <a:tr h="7917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Shivam Thakker,</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Pranav Gandhi</a:t>
                      </a:r>
                      <a:endParaRPr>
                        <a:latin typeface="Times New Roman"/>
                        <a:ea typeface="Times New Roman"/>
                        <a:cs typeface="Times New Roman"/>
                        <a:sym typeface="Times New Roman"/>
                      </a:endParaRPr>
                    </a:p>
                  </a:txBody>
                  <a:tcPr marT="91425" marB="91425" marR="91425" marL="91425"/>
                </a:tc>
              </a:tr>
              <a:tr h="7917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Code and Understanding</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All group members contributed</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equally.</a:t>
                      </a:r>
                      <a:endParaRPr>
                        <a:latin typeface="Times New Roman"/>
                        <a:ea typeface="Times New Roman"/>
                        <a:cs typeface="Times New Roman"/>
                        <a:sym typeface="Times New Roman"/>
                      </a:endParaRPr>
                    </a:p>
                  </a:txBody>
                  <a:tcPr marT="91425" marB="91425" marR="91425" marL="91425"/>
                </a:tc>
              </a:tr>
            </a:tbl>
          </a:graphicData>
        </a:graphic>
      </p:graphicFrame>
      <p:pic>
        <p:nvPicPr>
          <p:cNvPr id="242" name="Google Shape;242;p25"/>
          <p:cNvPicPr preferRelativeResize="0"/>
          <p:nvPr/>
        </p:nvPicPr>
        <p:blipFill rotWithShape="1">
          <a:blip r:embed="rId3">
            <a:alphaModFix/>
          </a:blip>
          <a:srcRect b="0" l="0" r="0" t="0"/>
          <a:stretch/>
        </p:blipFill>
        <p:spPr>
          <a:xfrm rot="-1072933">
            <a:off x="191117" y="2800094"/>
            <a:ext cx="1560010" cy="23189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46" name="Shape 246"/>
        <p:cNvGrpSpPr/>
        <p:nvPr/>
      </p:nvGrpSpPr>
      <p:grpSpPr>
        <a:xfrm>
          <a:off x="0" y="0"/>
          <a:ext cx="0" cy="0"/>
          <a:chOff x="0" y="0"/>
          <a:chExt cx="0" cy="0"/>
        </a:xfrm>
      </p:grpSpPr>
      <p:sp>
        <p:nvSpPr>
          <p:cNvPr id="247" name="Google Shape;247;p26"/>
          <p:cNvSpPr txBox="1"/>
          <p:nvPr>
            <p:ph type="title"/>
          </p:nvPr>
        </p:nvSpPr>
        <p:spPr>
          <a:xfrm>
            <a:off x="359525" y="213600"/>
            <a:ext cx="8129100" cy="571500"/>
          </a:xfrm>
          <a:prstGeom prst="rect">
            <a:avLst/>
          </a:prstGeom>
        </p:spPr>
        <p:txBody>
          <a:bodyPr anchorCtr="0" anchor="ctr" bIns="22850" lIns="45725" spcFirstLastPara="1" rIns="45725" wrap="square" tIns="22850">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48" name="Google Shape;248;p26"/>
          <p:cNvSpPr txBox="1"/>
          <p:nvPr>
            <p:ph idx="1" type="body"/>
          </p:nvPr>
        </p:nvSpPr>
        <p:spPr>
          <a:xfrm>
            <a:off x="359600" y="926275"/>
            <a:ext cx="8129100" cy="3705000"/>
          </a:xfrm>
          <a:prstGeom prst="rect">
            <a:avLst/>
          </a:prstGeom>
        </p:spPr>
        <p:txBody>
          <a:bodyPr anchorCtr="0" anchor="t" bIns="22850" lIns="45725" spcFirstLastPara="1" rIns="45725" wrap="square" tIns="22850">
            <a:normAutofit lnSpcReduction="20000"/>
          </a:bodyPr>
          <a:lstStyle/>
          <a:p>
            <a:pPr indent="-330200" lvl="0" marL="457200" marR="0" rtl="0" algn="l">
              <a:lnSpc>
                <a:spcPct val="115000"/>
              </a:lnSpc>
              <a:spcBef>
                <a:spcPts val="0"/>
              </a:spcBef>
              <a:spcAft>
                <a:spcPts val="0"/>
              </a:spcAft>
              <a:buClr>
                <a:srgbClr val="333333"/>
              </a:buClr>
              <a:buSzPts val="1600"/>
              <a:buFont typeface="Times New Roman"/>
              <a:buChar char="•"/>
            </a:pPr>
            <a:r>
              <a:rPr i="1" lang="en">
                <a:latin typeface="Times New Roman"/>
                <a:ea typeface="Times New Roman"/>
                <a:cs typeface="Times New Roman"/>
                <a:sym typeface="Times New Roman"/>
              </a:rPr>
              <a:t>(PDF) Improvement of heart attack prediction by the feature selection methods</a:t>
            </a:r>
            <a:r>
              <a:rPr lang="en">
                <a:latin typeface="Times New Roman"/>
                <a:ea typeface="Times New Roman"/>
                <a:cs typeface="Times New Roman"/>
                <a:sym typeface="Times New Roman"/>
              </a:rPr>
              <a:t>. (2018, January 1). ResearchGate. </a:t>
            </a:r>
            <a:r>
              <a:rPr lang="en">
                <a:uFill>
                  <a:noFill/>
                </a:uFill>
                <a:latin typeface="Times New Roman"/>
                <a:ea typeface="Times New Roman"/>
                <a:cs typeface="Times New Roman"/>
                <a:sym typeface="Times New Roman"/>
                <a:hlinkClick r:id="rId3"/>
              </a:rPr>
              <a:t>https://www.researchgate.net/publication/322956561_Improvement_of_heart_attack_prediction_by_the_feature_selection_methods</a:t>
            </a:r>
            <a:endParaRPr>
              <a:solidFill>
                <a:srgbClr val="333333"/>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Heart disease prediction - dataset by informatics-edu. (2019, August 20). data.world | The Cloud-Native Data</a:t>
            </a:r>
            <a:r>
              <a:rPr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Catalog. </a:t>
            </a:r>
            <a:r>
              <a:rPr lang="en" sz="1500">
                <a:uFill>
                  <a:noFill/>
                </a:uFill>
                <a:latin typeface="Times New Roman"/>
                <a:ea typeface="Times New Roman"/>
                <a:cs typeface="Times New Roman"/>
                <a:sym typeface="Times New Roman"/>
                <a:hlinkClick r:id="rId4"/>
              </a:rPr>
              <a:t>https://data.world/informatics-edu/heart-disease-prediction</a:t>
            </a:r>
            <a:endParaRPr sz="15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i="1" lang="en" sz="1400">
                <a:latin typeface="Times New Roman"/>
                <a:ea typeface="Times New Roman"/>
                <a:cs typeface="Times New Roman"/>
                <a:sym typeface="Times New Roman"/>
              </a:rPr>
              <a:t>Heart failure prediction dataset</a:t>
            </a:r>
            <a:r>
              <a:rPr lang="en" sz="1400">
                <a:latin typeface="Times New Roman"/>
                <a:ea typeface="Times New Roman"/>
                <a:cs typeface="Times New Roman"/>
                <a:sym typeface="Times New Roman"/>
              </a:rPr>
              <a:t>. (n.d.). Kaggle: Your Machine Learning and Data Science Community. </a:t>
            </a:r>
            <a:r>
              <a:rPr lang="en" sz="1400">
                <a:uFill>
                  <a:noFill/>
                </a:uFill>
                <a:latin typeface="Times New Roman"/>
                <a:ea typeface="Times New Roman"/>
                <a:cs typeface="Times New Roman"/>
                <a:sym typeface="Times New Roman"/>
                <a:hlinkClick r:id="rId5"/>
              </a:rPr>
              <a:t>https://www.kaggle.com/datasets/fedesoriano/heart-failure-prediction</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333333"/>
              </a:buClr>
              <a:buSzPts val="1400"/>
              <a:buFont typeface="Times New Roman"/>
              <a:buChar char="•"/>
            </a:pPr>
            <a:r>
              <a:rPr lang="en" sz="1400">
                <a:solidFill>
                  <a:srgbClr val="333333"/>
                </a:solidFill>
                <a:uFill>
                  <a:noFill/>
                </a:uFill>
                <a:latin typeface="Times New Roman"/>
                <a:ea typeface="Times New Roman"/>
                <a:cs typeface="Times New Roman"/>
                <a:sym typeface="Times New Roman"/>
                <a:hlinkClick r:id="rId6">
                  <a:extLst>
                    <a:ext uri="{A12FA001-AC4F-418D-AE19-62706E023703}">
                      <ahyp:hlinkClr val="tx"/>
                    </a:ext>
                  </a:extLst>
                </a:hlinkClick>
              </a:rPr>
              <a:t>https://ieeexplore.ieee.org/abstract/document/9005488?casa_token=GfM9hJ_sOaMAAAAA:cwt34WxnCIMSZUOyNVumKmwRK-neQ5gNgXezcLb6JFh7drFzLJTkTdL3MOTOSG5V_TlEFLUXX8nrNT0</a:t>
            </a:r>
            <a:endParaRPr sz="1400">
              <a:solidFill>
                <a:srgbClr val="333333"/>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i="1" lang="en" sz="1400">
                <a:latin typeface="Times New Roman"/>
                <a:ea typeface="Times New Roman"/>
                <a:cs typeface="Times New Roman"/>
                <a:sym typeface="Times New Roman"/>
              </a:rPr>
              <a:t>Application of machine learning for the detection of heart disease</a:t>
            </a:r>
            <a:r>
              <a:rPr lang="en" sz="1400">
                <a:latin typeface="Times New Roman"/>
                <a:ea typeface="Times New Roman"/>
                <a:cs typeface="Times New Roman"/>
                <a:sym typeface="Times New Roman"/>
              </a:rPr>
              <a:t>. (n.d.). IEEE Xplore. </a:t>
            </a:r>
            <a:r>
              <a:rPr lang="en" sz="1400">
                <a:uFill>
                  <a:noFill/>
                </a:uFill>
                <a:latin typeface="Times New Roman"/>
                <a:ea typeface="Times New Roman"/>
                <a:cs typeface="Times New Roman"/>
                <a:sym typeface="Times New Roman"/>
                <a:hlinkClick r:id="rId7"/>
              </a:rPr>
              <a:t>https://ieeexplore.ieee.org/abstract/document/9074954?casa_token=XNLNtj1jfhIAAAAA:DOreikdAvgJW5g2UaJpGbP59CbZseIYoCtaFjY_Mlmyr7wNdKtNlMT40m2OwEbb6AM5pzZ3FFS8C5Fg</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u="sng">
                <a:solidFill>
                  <a:schemeClr val="hlink"/>
                </a:solidFill>
                <a:latin typeface="Times New Roman"/>
                <a:ea typeface="Times New Roman"/>
                <a:cs typeface="Times New Roman"/>
                <a:sym typeface="Times New Roman"/>
                <a:hlinkClick r:id="rId8"/>
              </a:rPr>
              <a:t>https://medium.com/@bemali_61284/random-forest-vs-logistic-regression-16c0c8e2484c</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https://www.linkedin.com/pulse/logistic-regression-vs-random-forest-classifier-chintan-chitroda</a:t>
            </a:r>
            <a:endParaRPr sz="1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rgbClr val="333333"/>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98" name="Shape 98"/>
        <p:cNvGrpSpPr/>
        <p:nvPr/>
      </p:nvGrpSpPr>
      <p:grpSpPr>
        <a:xfrm>
          <a:off x="0" y="0"/>
          <a:ext cx="0" cy="0"/>
          <a:chOff x="0" y="0"/>
          <a:chExt cx="0" cy="0"/>
        </a:xfrm>
      </p:grpSpPr>
      <p:sp>
        <p:nvSpPr>
          <p:cNvPr id="99" name="Google Shape;99;p14"/>
          <p:cNvSpPr/>
          <p:nvPr/>
        </p:nvSpPr>
        <p:spPr>
          <a:xfrm>
            <a:off x="0" y="0"/>
            <a:ext cx="9144000" cy="225263"/>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pic>
        <p:nvPicPr>
          <p:cNvPr id="100" name="Google Shape;100;p14"/>
          <p:cNvPicPr preferRelativeResize="0"/>
          <p:nvPr/>
        </p:nvPicPr>
        <p:blipFill rotWithShape="1">
          <a:blip r:embed="rId3">
            <a:alphaModFix/>
          </a:blip>
          <a:srcRect b="0" l="0" r="0" t="0"/>
          <a:stretch/>
        </p:blipFill>
        <p:spPr>
          <a:xfrm>
            <a:off x="5036023" y="1543050"/>
            <a:ext cx="3070202" cy="3600450"/>
          </a:xfrm>
          <a:prstGeom prst="rect">
            <a:avLst/>
          </a:prstGeom>
          <a:noFill/>
          <a:ln>
            <a:noFill/>
          </a:ln>
        </p:spPr>
      </p:pic>
      <p:sp>
        <p:nvSpPr>
          <p:cNvPr id="101" name="Google Shape;101;p14"/>
          <p:cNvSpPr txBox="1"/>
          <p:nvPr/>
        </p:nvSpPr>
        <p:spPr>
          <a:xfrm>
            <a:off x="696538" y="830758"/>
            <a:ext cx="3875400" cy="307800"/>
          </a:xfrm>
          <a:prstGeom prst="rect">
            <a:avLst/>
          </a:prstGeom>
          <a:noFill/>
          <a:ln>
            <a:noFill/>
          </a:ln>
        </p:spPr>
        <p:txBody>
          <a:bodyPr anchorCtr="0" anchor="t" bIns="0" lIns="0" spcFirstLastPara="1" rIns="0" wrap="square" tIns="0">
            <a:spAutoFit/>
          </a:bodyPr>
          <a:lstStyle/>
          <a:p>
            <a:pPr indent="0" lvl="0" marL="0" marR="0" rtl="0" algn="l">
              <a:lnSpc>
                <a:spcPct val="160014"/>
              </a:lnSpc>
              <a:spcBef>
                <a:spcPts val="0"/>
              </a:spcBef>
              <a:spcAft>
                <a:spcPts val="0"/>
              </a:spcAft>
              <a:buNone/>
            </a:pPr>
            <a:r>
              <a:rPr b="1" i="0" lang="en" sz="2000" u="none" cap="none" strike="noStrike">
                <a:solidFill>
                  <a:srgbClr val="333333"/>
                </a:solidFill>
                <a:latin typeface="Times New Roman"/>
                <a:ea typeface="Times New Roman"/>
                <a:cs typeface="Times New Roman"/>
                <a:sym typeface="Times New Roman"/>
              </a:rPr>
              <a:t>INTRODUCTION</a:t>
            </a:r>
            <a:endParaRPr b="1" sz="700">
              <a:latin typeface="Times New Roman"/>
              <a:ea typeface="Times New Roman"/>
              <a:cs typeface="Times New Roman"/>
              <a:sym typeface="Times New Roman"/>
            </a:endParaRPr>
          </a:p>
        </p:txBody>
      </p:sp>
      <p:sp>
        <p:nvSpPr>
          <p:cNvPr id="102" name="Google Shape;102;p14"/>
          <p:cNvSpPr txBox="1"/>
          <p:nvPr/>
        </p:nvSpPr>
        <p:spPr>
          <a:xfrm>
            <a:off x="8459074" y="4567238"/>
            <a:ext cx="341154" cy="290513"/>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 sz="1500" u="none" cap="none" strike="noStrike">
                <a:solidFill>
                  <a:srgbClr val="333333"/>
                </a:solidFill>
                <a:latin typeface="Poppins Medium"/>
                <a:ea typeface="Poppins Medium"/>
                <a:cs typeface="Poppins Medium"/>
                <a:sym typeface="Poppins Medium"/>
              </a:rPr>
              <a:t>5</a:t>
            </a:r>
            <a:endParaRPr sz="700"/>
          </a:p>
        </p:txBody>
      </p:sp>
      <p:sp>
        <p:nvSpPr>
          <p:cNvPr id="103" name="Google Shape;103;p14"/>
          <p:cNvSpPr txBox="1"/>
          <p:nvPr/>
        </p:nvSpPr>
        <p:spPr>
          <a:xfrm>
            <a:off x="413960" y="1509713"/>
            <a:ext cx="3765600" cy="2826300"/>
          </a:xfrm>
          <a:prstGeom prst="rect">
            <a:avLst/>
          </a:prstGeom>
          <a:noFill/>
          <a:ln>
            <a:noFill/>
          </a:ln>
        </p:spPr>
        <p:txBody>
          <a:bodyPr anchorCtr="0" anchor="t" bIns="0" lIns="0" spcFirstLastPara="1" rIns="0" wrap="square" tIns="0">
            <a:spAutoFit/>
          </a:bodyPr>
          <a:lstStyle/>
          <a:p>
            <a:pPr indent="-184150" lvl="1" marL="368300" marR="0" rtl="0" algn="l">
              <a:lnSpc>
                <a:spcPct val="140011"/>
              </a:lnSpc>
              <a:spcBef>
                <a:spcPts val="0"/>
              </a:spcBef>
              <a:spcAft>
                <a:spcPts val="0"/>
              </a:spcAft>
              <a:buClr>
                <a:srgbClr val="333333"/>
              </a:buClr>
              <a:buSzPts val="1700"/>
              <a:buFont typeface="Times New Roman"/>
              <a:buChar char="•"/>
            </a:pPr>
            <a:r>
              <a:rPr i="0" lang="en" sz="1700" u="none" cap="none" strike="noStrike">
                <a:solidFill>
                  <a:srgbClr val="333333"/>
                </a:solidFill>
                <a:latin typeface="Times New Roman"/>
                <a:ea typeface="Times New Roman"/>
                <a:cs typeface="Times New Roman"/>
                <a:sym typeface="Times New Roman"/>
              </a:rPr>
              <a:t>The project involved analysis of the heart disease patient dataset with proper data preprocessing.</a:t>
            </a:r>
            <a:endParaRPr sz="700">
              <a:latin typeface="Times New Roman"/>
              <a:ea typeface="Times New Roman"/>
              <a:cs typeface="Times New Roman"/>
              <a:sym typeface="Times New Roman"/>
            </a:endParaRPr>
          </a:p>
          <a:p>
            <a:pPr indent="-184150" lvl="1" marL="368300" marR="0" rtl="0" algn="l">
              <a:lnSpc>
                <a:spcPct val="140011"/>
              </a:lnSpc>
              <a:spcBef>
                <a:spcPts val="0"/>
              </a:spcBef>
              <a:spcAft>
                <a:spcPts val="0"/>
              </a:spcAft>
              <a:buClr>
                <a:srgbClr val="333333"/>
              </a:buClr>
              <a:buSzPts val="1700"/>
              <a:buFont typeface="Arial"/>
              <a:buChar char="•"/>
            </a:pPr>
            <a:r>
              <a:rPr i="0" lang="en" sz="1700" u="none" cap="none" strike="noStrike">
                <a:solidFill>
                  <a:srgbClr val="333333"/>
                </a:solidFill>
                <a:latin typeface="Times New Roman"/>
                <a:ea typeface="Times New Roman"/>
                <a:cs typeface="Times New Roman"/>
                <a:sym typeface="Times New Roman"/>
              </a:rPr>
              <a:t>Different models will be trained and predictions will be made with different algorithms like KNN, Logistic Regression</a:t>
            </a:r>
            <a:r>
              <a:rPr lang="en" sz="1700">
                <a:solidFill>
                  <a:srgbClr val="333333"/>
                </a:solidFill>
                <a:latin typeface="Times New Roman"/>
                <a:ea typeface="Times New Roman"/>
                <a:cs typeface="Times New Roman"/>
                <a:sym typeface="Times New Roman"/>
              </a:rPr>
              <a:t>, LDA and SVM</a:t>
            </a:r>
            <a:r>
              <a:rPr i="0" lang="en" sz="1700" u="none" cap="none" strike="noStrike">
                <a:solidFill>
                  <a:srgbClr val="333333"/>
                </a:solidFill>
                <a:latin typeface="Times New Roman"/>
                <a:ea typeface="Times New Roman"/>
                <a:cs typeface="Times New Roman"/>
                <a:sym typeface="Times New Roman"/>
              </a:rPr>
              <a:t>.</a:t>
            </a:r>
            <a:r>
              <a:rPr b="1" i="0" lang="en" sz="1700" u="none" cap="none" strike="noStrike">
                <a:solidFill>
                  <a:srgbClr val="333333"/>
                </a:solidFill>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a:p>
            <a:pPr indent="0" lvl="0" marL="0" marR="0" rtl="0" algn="ctr">
              <a:lnSpc>
                <a:spcPct val="140011"/>
              </a:lnSpc>
              <a:spcBef>
                <a:spcPts val="0"/>
              </a:spcBef>
              <a:spcAft>
                <a:spcPts val="0"/>
              </a:spcAft>
              <a:buNone/>
            </a:pPr>
            <a:r>
              <a:t/>
            </a:r>
            <a:endParaRPr b="1" i="0" sz="1700" u="none" cap="none" strike="noStrike">
              <a:solidFill>
                <a:srgbClr val="333333"/>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07" name="Shape 107"/>
        <p:cNvGrpSpPr/>
        <p:nvPr/>
      </p:nvGrpSpPr>
      <p:grpSpPr>
        <a:xfrm>
          <a:off x="0" y="0"/>
          <a:ext cx="0" cy="0"/>
          <a:chOff x="0" y="0"/>
          <a:chExt cx="0" cy="0"/>
        </a:xfrm>
      </p:grpSpPr>
      <p:sp>
        <p:nvSpPr>
          <p:cNvPr id="108" name="Google Shape;108;p15"/>
          <p:cNvSpPr/>
          <p:nvPr/>
        </p:nvSpPr>
        <p:spPr>
          <a:xfrm>
            <a:off x="0" y="0"/>
            <a:ext cx="9144000" cy="225263"/>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pic>
        <p:nvPicPr>
          <p:cNvPr id="109" name="Google Shape;109;p15"/>
          <p:cNvPicPr preferRelativeResize="0"/>
          <p:nvPr/>
        </p:nvPicPr>
        <p:blipFill rotWithShape="1">
          <a:blip r:embed="rId3">
            <a:alphaModFix/>
          </a:blip>
          <a:srcRect b="0" l="0" r="0" t="0"/>
          <a:stretch/>
        </p:blipFill>
        <p:spPr>
          <a:xfrm>
            <a:off x="4413012" y="1377628"/>
            <a:ext cx="4046061" cy="3921001"/>
          </a:xfrm>
          <a:prstGeom prst="rect">
            <a:avLst/>
          </a:prstGeom>
          <a:noFill/>
          <a:ln>
            <a:noFill/>
          </a:ln>
        </p:spPr>
      </p:pic>
      <p:sp>
        <p:nvSpPr>
          <p:cNvPr id="110" name="Google Shape;110;p15"/>
          <p:cNvSpPr txBox="1"/>
          <p:nvPr/>
        </p:nvSpPr>
        <p:spPr>
          <a:xfrm>
            <a:off x="211943" y="514350"/>
            <a:ext cx="269100" cy="107700"/>
          </a:xfrm>
          <a:prstGeom prst="rect">
            <a:avLst/>
          </a:prstGeom>
          <a:noFill/>
          <a:ln>
            <a:noFill/>
          </a:ln>
        </p:spPr>
        <p:txBody>
          <a:bodyPr anchorCtr="0" anchor="t" bIns="0" lIns="0" spcFirstLastPara="1" rIns="0" wrap="square" tIns="0">
            <a:spAutoFit/>
          </a:bodyPr>
          <a:lstStyle/>
          <a:p>
            <a:pPr indent="0" lvl="0" marL="0" marR="0" rtl="0" algn="l">
              <a:lnSpc>
                <a:spcPct val="119958"/>
              </a:lnSpc>
              <a:spcBef>
                <a:spcPts val="0"/>
              </a:spcBef>
              <a:spcAft>
                <a:spcPts val="0"/>
              </a:spcAft>
              <a:buNone/>
            </a:pPr>
            <a:r>
              <a:t/>
            </a:r>
            <a:endParaRPr sz="700"/>
          </a:p>
        </p:txBody>
      </p:sp>
      <p:sp>
        <p:nvSpPr>
          <p:cNvPr id="111" name="Google Shape;111;p15"/>
          <p:cNvSpPr txBox="1"/>
          <p:nvPr/>
        </p:nvSpPr>
        <p:spPr>
          <a:xfrm>
            <a:off x="653977" y="3087447"/>
            <a:ext cx="3599100" cy="107700"/>
          </a:xfrm>
          <a:prstGeom prst="rect">
            <a:avLst/>
          </a:prstGeom>
          <a:noFill/>
          <a:ln>
            <a:noFill/>
          </a:ln>
        </p:spPr>
        <p:txBody>
          <a:bodyPr anchorCtr="0" anchor="t" bIns="0" lIns="0" spcFirstLastPara="1" rIns="0" wrap="square" tIns="0">
            <a:spAutoFit/>
          </a:bodyPr>
          <a:lstStyle/>
          <a:p>
            <a:pPr indent="0" lvl="0" marL="0" marR="0" rtl="0" algn="l">
              <a:lnSpc>
                <a:spcPct val="180000"/>
              </a:lnSpc>
              <a:spcBef>
                <a:spcPts val="0"/>
              </a:spcBef>
              <a:spcAft>
                <a:spcPts val="0"/>
              </a:spcAft>
              <a:buNone/>
            </a:pPr>
            <a:r>
              <a:t/>
            </a:r>
            <a:endParaRPr sz="700"/>
          </a:p>
        </p:txBody>
      </p:sp>
      <p:sp>
        <p:nvSpPr>
          <p:cNvPr id="112" name="Google Shape;112;p15"/>
          <p:cNvSpPr txBox="1"/>
          <p:nvPr/>
        </p:nvSpPr>
        <p:spPr>
          <a:xfrm>
            <a:off x="8459074" y="4567238"/>
            <a:ext cx="341154" cy="290513"/>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 sz="1500" u="none" cap="none" strike="noStrike">
                <a:solidFill>
                  <a:srgbClr val="333333"/>
                </a:solidFill>
                <a:latin typeface="Poppins Medium"/>
                <a:ea typeface="Poppins Medium"/>
                <a:cs typeface="Poppins Medium"/>
                <a:sym typeface="Poppins Medium"/>
              </a:rPr>
              <a:t>3</a:t>
            </a:r>
            <a:endParaRPr sz="700"/>
          </a:p>
        </p:txBody>
      </p:sp>
      <p:sp>
        <p:nvSpPr>
          <p:cNvPr id="113" name="Google Shape;113;p15"/>
          <p:cNvSpPr txBox="1"/>
          <p:nvPr>
            <p:ph type="ctrTitle"/>
          </p:nvPr>
        </p:nvSpPr>
        <p:spPr>
          <a:xfrm>
            <a:off x="342900" y="1065213"/>
            <a:ext cx="3886200" cy="735000"/>
          </a:xfrm>
          <a:prstGeom prst="rect">
            <a:avLst/>
          </a:prstGeom>
        </p:spPr>
        <p:txBody>
          <a:bodyPr anchorCtr="0" anchor="ctr" bIns="22850" lIns="45725" spcFirstLastPara="1" rIns="45725" wrap="square" tIns="22850">
            <a:normAutofit/>
          </a:bodyPr>
          <a:lstStyle/>
          <a:p>
            <a:pPr indent="0" lvl="0" marL="0" rtl="0" algn="ctr">
              <a:spcBef>
                <a:spcPts val="0"/>
              </a:spcBef>
              <a:spcAft>
                <a:spcPts val="0"/>
              </a:spcAft>
              <a:buNone/>
            </a:pPr>
            <a:r>
              <a:rPr b="1" lang="en" sz="3000">
                <a:solidFill>
                  <a:srgbClr val="333333"/>
                </a:solidFill>
                <a:latin typeface="Times New Roman"/>
                <a:ea typeface="Times New Roman"/>
                <a:cs typeface="Times New Roman"/>
                <a:sym typeface="Times New Roman"/>
              </a:rPr>
              <a:t>Problem Statement</a:t>
            </a:r>
            <a:endParaRPr b="1" sz="3000">
              <a:solidFill>
                <a:srgbClr val="333333"/>
              </a:solidFill>
              <a:latin typeface="Times New Roman"/>
              <a:ea typeface="Times New Roman"/>
              <a:cs typeface="Times New Roman"/>
              <a:sym typeface="Times New Roman"/>
            </a:endParaRPr>
          </a:p>
        </p:txBody>
      </p:sp>
      <p:sp>
        <p:nvSpPr>
          <p:cNvPr id="114" name="Google Shape;114;p15"/>
          <p:cNvSpPr txBox="1"/>
          <p:nvPr>
            <p:ph idx="1" type="subTitle"/>
          </p:nvPr>
        </p:nvSpPr>
        <p:spPr>
          <a:xfrm>
            <a:off x="685800" y="2426525"/>
            <a:ext cx="3200400" cy="1664400"/>
          </a:xfrm>
          <a:prstGeom prst="rect">
            <a:avLst/>
          </a:prstGeom>
        </p:spPr>
        <p:txBody>
          <a:bodyPr anchorCtr="0" anchor="t" bIns="22850" lIns="45725" spcFirstLastPara="1" rIns="45725" wrap="square" tIns="22850">
            <a:noAutofit/>
          </a:bodyPr>
          <a:lstStyle/>
          <a:p>
            <a:pPr indent="0" lvl="0" marL="0" rtl="0" algn="ctr">
              <a:spcBef>
                <a:spcPts val="300"/>
              </a:spcBef>
              <a:spcAft>
                <a:spcPts val="0"/>
              </a:spcAft>
              <a:buNone/>
            </a:pPr>
            <a:r>
              <a:rPr lang="en" sz="2300">
                <a:solidFill>
                  <a:schemeClr val="dk1"/>
                </a:solidFill>
                <a:latin typeface="Times New Roman"/>
                <a:ea typeface="Times New Roman"/>
                <a:cs typeface="Times New Roman"/>
                <a:sym typeface="Times New Roman"/>
              </a:rPr>
              <a:t>Predict whether a patient has risk developing coronary heart disease.</a:t>
            </a: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18" name="Shape 118"/>
        <p:cNvGrpSpPr/>
        <p:nvPr/>
      </p:nvGrpSpPr>
      <p:grpSpPr>
        <a:xfrm>
          <a:off x="0" y="0"/>
          <a:ext cx="0" cy="0"/>
          <a:chOff x="0" y="0"/>
          <a:chExt cx="0" cy="0"/>
        </a:xfrm>
      </p:grpSpPr>
      <p:sp>
        <p:nvSpPr>
          <p:cNvPr id="119" name="Google Shape;119;p16"/>
          <p:cNvSpPr txBox="1"/>
          <p:nvPr/>
        </p:nvSpPr>
        <p:spPr>
          <a:xfrm>
            <a:off x="3087161" y="1866647"/>
            <a:ext cx="4240800" cy="1077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t/>
            </a:r>
            <a:endParaRPr sz="700"/>
          </a:p>
        </p:txBody>
      </p:sp>
      <p:sp>
        <p:nvSpPr>
          <p:cNvPr id="120" name="Google Shape;120;p16"/>
          <p:cNvSpPr txBox="1"/>
          <p:nvPr/>
        </p:nvSpPr>
        <p:spPr>
          <a:xfrm>
            <a:off x="8083177" y="1224397"/>
            <a:ext cx="341100" cy="107700"/>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t/>
            </a:r>
            <a:endParaRPr sz="700"/>
          </a:p>
        </p:txBody>
      </p:sp>
      <p:sp>
        <p:nvSpPr>
          <p:cNvPr id="121" name="Google Shape;121;p16"/>
          <p:cNvSpPr txBox="1"/>
          <p:nvPr/>
        </p:nvSpPr>
        <p:spPr>
          <a:xfrm>
            <a:off x="8083177" y="1866647"/>
            <a:ext cx="341100" cy="107700"/>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t/>
            </a:r>
            <a:endParaRPr sz="700"/>
          </a:p>
        </p:txBody>
      </p:sp>
      <p:sp>
        <p:nvSpPr>
          <p:cNvPr id="122" name="Google Shape;122;p16"/>
          <p:cNvSpPr txBox="1"/>
          <p:nvPr/>
        </p:nvSpPr>
        <p:spPr>
          <a:xfrm>
            <a:off x="8083177" y="2508897"/>
            <a:ext cx="341100" cy="1077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t/>
            </a:r>
            <a:endParaRPr sz="700"/>
          </a:p>
        </p:txBody>
      </p:sp>
      <p:sp>
        <p:nvSpPr>
          <p:cNvPr id="123" name="Google Shape;123;p16"/>
          <p:cNvSpPr txBox="1"/>
          <p:nvPr/>
        </p:nvSpPr>
        <p:spPr>
          <a:xfrm>
            <a:off x="8083177" y="3151147"/>
            <a:ext cx="341100" cy="1077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t/>
            </a:r>
            <a:endParaRPr sz="700"/>
          </a:p>
        </p:txBody>
      </p:sp>
      <p:sp>
        <p:nvSpPr>
          <p:cNvPr id="124" name="Google Shape;124;p16"/>
          <p:cNvSpPr txBox="1"/>
          <p:nvPr/>
        </p:nvSpPr>
        <p:spPr>
          <a:xfrm>
            <a:off x="7877858" y="729502"/>
            <a:ext cx="751800" cy="1077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t/>
            </a:r>
            <a:endParaRPr sz="700"/>
          </a:p>
        </p:txBody>
      </p:sp>
      <p:sp>
        <p:nvSpPr>
          <p:cNvPr id="125" name="Google Shape;125;p16"/>
          <p:cNvSpPr/>
          <p:nvPr/>
        </p:nvSpPr>
        <p:spPr>
          <a:xfrm>
            <a:off x="0" y="0"/>
            <a:ext cx="1791412" cy="5146170"/>
          </a:xfrm>
          <a:custGeom>
            <a:rect b="b" l="l" r="r" t="t"/>
            <a:pathLst>
              <a:path extrusionOk="0" h="3935885" w="1370105">
                <a:moveTo>
                  <a:pt x="0" y="0"/>
                </a:moveTo>
                <a:lnTo>
                  <a:pt x="1370105" y="0"/>
                </a:lnTo>
                <a:lnTo>
                  <a:pt x="1370105" y="3935885"/>
                </a:lnTo>
                <a:lnTo>
                  <a:pt x="0" y="3935885"/>
                </a:lnTo>
                <a:close/>
              </a:path>
            </a:pathLst>
          </a:custGeom>
          <a:solidFill>
            <a:srgbClr val="00C49A"/>
          </a:solidFill>
          <a:ln>
            <a:noFill/>
          </a:ln>
        </p:spPr>
      </p:sp>
      <p:sp>
        <p:nvSpPr>
          <p:cNvPr id="126" name="Google Shape;126;p16"/>
          <p:cNvSpPr txBox="1"/>
          <p:nvPr/>
        </p:nvSpPr>
        <p:spPr>
          <a:xfrm>
            <a:off x="161300" y="1332100"/>
            <a:ext cx="1468800" cy="74490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1" lang="en" sz="2200">
                <a:solidFill>
                  <a:srgbClr val="333333"/>
                </a:solidFill>
                <a:latin typeface="Times New Roman"/>
                <a:ea typeface="Times New Roman"/>
                <a:cs typeface="Times New Roman"/>
                <a:sym typeface="Times New Roman"/>
              </a:rPr>
              <a:t>Gantt Chart</a:t>
            </a:r>
            <a:endParaRPr b="1" sz="2200">
              <a:latin typeface="Times New Roman"/>
              <a:ea typeface="Times New Roman"/>
              <a:cs typeface="Times New Roman"/>
              <a:sym typeface="Times New Roman"/>
            </a:endParaRPr>
          </a:p>
        </p:txBody>
      </p:sp>
      <p:pic>
        <p:nvPicPr>
          <p:cNvPr id="127" name="Google Shape;127;p16"/>
          <p:cNvPicPr preferRelativeResize="0"/>
          <p:nvPr/>
        </p:nvPicPr>
        <p:blipFill>
          <a:blip r:embed="rId3">
            <a:alphaModFix/>
          </a:blip>
          <a:stretch>
            <a:fillRect/>
          </a:stretch>
        </p:blipFill>
        <p:spPr>
          <a:xfrm>
            <a:off x="1988300" y="284537"/>
            <a:ext cx="6946675" cy="4577099"/>
          </a:xfrm>
          <a:prstGeom prst="rect">
            <a:avLst/>
          </a:prstGeom>
          <a:noFill/>
          <a:ln>
            <a:noFill/>
          </a:ln>
        </p:spPr>
      </p:pic>
      <p:pic>
        <p:nvPicPr>
          <p:cNvPr id="128" name="Google Shape;128;p16"/>
          <p:cNvPicPr preferRelativeResize="0"/>
          <p:nvPr/>
        </p:nvPicPr>
        <p:blipFill rotWithShape="1">
          <a:blip r:embed="rId4">
            <a:alphaModFix/>
          </a:blip>
          <a:srcRect b="0" l="0" r="0" t="0"/>
          <a:stretch/>
        </p:blipFill>
        <p:spPr>
          <a:xfrm rot="-1072933">
            <a:off x="191117" y="2800094"/>
            <a:ext cx="1560010" cy="23189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32" name="Shape 132"/>
        <p:cNvGrpSpPr/>
        <p:nvPr/>
      </p:nvGrpSpPr>
      <p:grpSpPr>
        <a:xfrm>
          <a:off x="0" y="0"/>
          <a:ext cx="0" cy="0"/>
          <a:chOff x="0" y="0"/>
          <a:chExt cx="0" cy="0"/>
        </a:xfrm>
      </p:grpSpPr>
      <p:pic>
        <p:nvPicPr>
          <p:cNvPr id="133" name="Google Shape;133;p17"/>
          <p:cNvPicPr preferRelativeResize="0"/>
          <p:nvPr/>
        </p:nvPicPr>
        <p:blipFill rotWithShape="1">
          <a:blip r:embed="rId3">
            <a:alphaModFix/>
          </a:blip>
          <a:srcRect b="0" l="0" r="0" t="0"/>
          <a:stretch/>
        </p:blipFill>
        <p:spPr>
          <a:xfrm rot="-380388">
            <a:off x="7310739" y="1244418"/>
            <a:ext cx="1805169" cy="2654660"/>
          </a:xfrm>
          <a:prstGeom prst="rect">
            <a:avLst/>
          </a:prstGeom>
          <a:noFill/>
          <a:ln>
            <a:noFill/>
          </a:ln>
        </p:spPr>
      </p:pic>
      <p:sp>
        <p:nvSpPr>
          <p:cNvPr id="134" name="Google Shape;134;p17"/>
          <p:cNvSpPr/>
          <p:nvPr/>
        </p:nvSpPr>
        <p:spPr>
          <a:xfrm>
            <a:off x="0" y="0"/>
            <a:ext cx="9144000" cy="225263"/>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pic>
        <p:nvPicPr>
          <p:cNvPr id="135" name="Google Shape;135;p17"/>
          <p:cNvPicPr preferRelativeResize="0"/>
          <p:nvPr/>
        </p:nvPicPr>
        <p:blipFill rotWithShape="1">
          <a:blip r:embed="rId4">
            <a:alphaModFix/>
          </a:blip>
          <a:srcRect b="0" l="0" r="0" t="0"/>
          <a:stretch/>
        </p:blipFill>
        <p:spPr>
          <a:xfrm rot="-1072933">
            <a:off x="6143723" y="793320"/>
            <a:ext cx="894599" cy="1329809"/>
          </a:xfrm>
          <a:prstGeom prst="rect">
            <a:avLst/>
          </a:prstGeom>
          <a:noFill/>
          <a:ln>
            <a:noFill/>
          </a:ln>
        </p:spPr>
      </p:pic>
      <p:sp>
        <p:nvSpPr>
          <p:cNvPr id="136" name="Google Shape;136;p17"/>
          <p:cNvSpPr txBox="1"/>
          <p:nvPr/>
        </p:nvSpPr>
        <p:spPr>
          <a:xfrm>
            <a:off x="3018608" y="1404384"/>
            <a:ext cx="2001300" cy="107700"/>
          </a:xfrm>
          <a:prstGeom prst="rect">
            <a:avLst/>
          </a:prstGeom>
          <a:noFill/>
          <a:ln>
            <a:noFill/>
          </a:ln>
        </p:spPr>
        <p:txBody>
          <a:bodyPr anchorCtr="0" anchor="t" bIns="0" lIns="0" spcFirstLastPara="1" rIns="0" wrap="square" tIns="0">
            <a:spAutoFit/>
          </a:bodyPr>
          <a:lstStyle/>
          <a:p>
            <a:pPr indent="0" lvl="0" marL="0" marR="0" rtl="0" algn="l">
              <a:lnSpc>
                <a:spcPct val="180000"/>
              </a:lnSpc>
              <a:spcBef>
                <a:spcPts val="0"/>
              </a:spcBef>
              <a:spcAft>
                <a:spcPts val="0"/>
              </a:spcAft>
              <a:buNone/>
            </a:pPr>
            <a:r>
              <a:t/>
            </a:r>
            <a:endParaRPr sz="700"/>
          </a:p>
        </p:txBody>
      </p:sp>
      <p:sp>
        <p:nvSpPr>
          <p:cNvPr id="137" name="Google Shape;137;p17"/>
          <p:cNvSpPr txBox="1"/>
          <p:nvPr/>
        </p:nvSpPr>
        <p:spPr>
          <a:xfrm>
            <a:off x="696538" y="1404384"/>
            <a:ext cx="2001300" cy="107700"/>
          </a:xfrm>
          <a:prstGeom prst="rect">
            <a:avLst/>
          </a:prstGeom>
          <a:noFill/>
          <a:ln>
            <a:noFill/>
          </a:ln>
        </p:spPr>
        <p:txBody>
          <a:bodyPr anchorCtr="0" anchor="t" bIns="0" lIns="0" spcFirstLastPara="1" rIns="0" wrap="square" tIns="0">
            <a:spAutoFit/>
          </a:bodyPr>
          <a:lstStyle/>
          <a:p>
            <a:pPr indent="0" lvl="0" marL="0" marR="0" rtl="0" algn="l">
              <a:lnSpc>
                <a:spcPct val="180000"/>
              </a:lnSpc>
              <a:spcBef>
                <a:spcPts val="0"/>
              </a:spcBef>
              <a:spcAft>
                <a:spcPts val="0"/>
              </a:spcAft>
              <a:buNone/>
            </a:pPr>
            <a:r>
              <a:t/>
            </a:r>
            <a:endParaRPr sz="700"/>
          </a:p>
        </p:txBody>
      </p:sp>
      <p:sp>
        <p:nvSpPr>
          <p:cNvPr id="138" name="Google Shape;138;p17"/>
          <p:cNvSpPr txBox="1"/>
          <p:nvPr/>
        </p:nvSpPr>
        <p:spPr>
          <a:xfrm>
            <a:off x="8459074" y="4567238"/>
            <a:ext cx="341154" cy="290513"/>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 sz="1500" u="none" cap="none" strike="noStrike">
                <a:solidFill>
                  <a:srgbClr val="333333"/>
                </a:solidFill>
                <a:latin typeface="Poppins Medium"/>
                <a:ea typeface="Poppins Medium"/>
                <a:cs typeface="Poppins Medium"/>
                <a:sym typeface="Poppins Medium"/>
              </a:rPr>
              <a:t>4</a:t>
            </a:r>
            <a:endParaRPr sz="700"/>
          </a:p>
        </p:txBody>
      </p:sp>
      <p:sp>
        <p:nvSpPr>
          <p:cNvPr id="139" name="Google Shape;139;p17"/>
          <p:cNvSpPr txBox="1"/>
          <p:nvPr>
            <p:ph type="ctrTitle"/>
          </p:nvPr>
        </p:nvSpPr>
        <p:spPr>
          <a:xfrm>
            <a:off x="685800" y="514350"/>
            <a:ext cx="4512300" cy="735000"/>
          </a:xfrm>
          <a:prstGeom prst="rect">
            <a:avLst/>
          </a:prstGeom>
        </p:spPr>
        <p:txBody>
          <a:bodyPr anchorCtr="0" anchor="ctr" bIns="22850" lIns="45725" spcFirstLastPara="1" rIns="45725" wrap="square" tIns="22850">
            <a:normAutofit/>
          </a:bodyPr>
          <a:lstStyle/>
          <a:p>
            <a:pPr indent="0" lvl="0" marL="0" rtl="0" algn="ctr">
              <a:spcBef>
                <a:spcPts val="0"/>
              </a:spcBef>
              <a:spcAft>
                <a:spcPts val="0"/>
              </a:spcAft>
              <a:buNone/>
            </a:pPr>
            <a:r>
              <a:rPr b="1" lang="en" sz="2800">
                <a:latin typeface="Times New Roman"/>
                <a:ea typeface="Times New Roman"/>
                <a:cs typeface="Times New Roman"/>
                <a:sym typeface="Times New Roman"/>
              </a:rPr>
              <a:t>Existing body Of Work</a:t>
            </a:r>
            <a:endParaRPr b="1" sz="2800">
              <a:latin typeface="Times New Roman"/>
              <a:ea typeface="Times New Roman"/>
              <a:cs typeface="Times New Roman"/>
              <a:sym typeface="Times New Roman"/>
            </a:endParaRPr>
          </a:p>
        </p:txBody>
      </p:sp>
      <p:sp>
        <p:nvSpPr>
          <p:cNvPr id="140" name="Google Shape;140;p17"/>
          <p:cNvSpPr txBox="1"/>
          <p:nvPr>
            <p:ph idx="1" type="subTitle"/>
          </p:nvPr>
        </p:nvSpPr>
        <p:spPr>
          <a:xfrm>
            <a:off x="685800" y="1329475"/>
            <a:ext cx="5372400" cy="3661500"/>
          </a:xfrm>
          <a:prstGeom prst="rect">
            <a:avLst/>
          </a:prstGeom>
        </p:spPr>
        <p:txBody>
          <a:bodyPr anchorCtr="0" anchor="t" bIns="22850" lIns="45725" spcFirstLastPara="1" rIns="45725" wrap="square" tIns="22850">
            <a:noAutofit/>
          </a:bodyPr>
          <a:lstStyle/>
          <a:p>
            <a:pPr indent="-336550" lvl="0" marL="457200" rtl="0" algn="l">
              <a:spcBef>
                <a:spcPts val="300"/>
              </a:spcBef>
              <a:spcAft>
                <a:spcPts val="0"/>
              </a:spcAft>
              <a:buClr>
                <a:srgbClr val="333333"/>
              </a:buClr>
              <a:buSzPts val="1700"/>
              <a:buFont typeface="Times New Roman"/>
              <a:buChar char="●"/>
            </a:pPr>
            <a:r>
              <a:rPr lang="en" sz="1700">
                <a:solidFill>
                  <a:srgbClr val="333333"/>
                </a:solidFill>
                <a:latin typeface="Times New Roman"/>
                <a:ea typeface="Times New Roman"/>
                <a:cs typeface="Times New Roman"/>
                <a:sym typeface="Times New Roman"/>
              </a:rPr>
              <a:t>The paper named “Towards comparing and using Machine Learning techniques for detecting and predicting Heart attack and disease” uses three different techniques which are Logistic regression, Random forest and Naives bayes classifier for the prediction.They uses different 18 features for the prediction.</a:t>
            </a:r>
            <a:endParaRPr sz="1700">
              <a:solidFill>
                <a:srgbClr val="333333"/>
              </a:solidFill>
              <a:latin typeface="Times New Roman"/>
              <a:ea typeface="Times New Roman"/>
              <a:cs typeface="Times New Roman"/>
              <a:sym typeface="Times New Roman"/>
            </a:endParaRPr>
          </a:p>
          <a:p>
            <a:pPr indent="-336550" lvl="0" marL="457200" rtl="0" algn="l">
              <a:spcBef>
                <a:spcPts val="0"/>
              </a:spcBef>
              <a:spcAft>
                <a:spcPts val="0"/>
              </a:spcAft>
              <a:buClr>
                <a:srgbClr val="333333"/>
              </a:buClr>
              <a:buSzPts val="1700"/>
              <a:buFont typeface="Times New Roman"/>
              <a:buChar char="●"/>
            </a:pPr>
            <a:r>
              <a:rPr lang="en" sz="1700">
                <a:solidFill>
                  <a:srgbClr val="333333"/>
                </a:solidFill>
                <a:latin typeface="Times New Roman"/>
                <a:ea typeface="Times New Roman"/>
                <a:cs typeface="Times New Roman"/>
                <a:sym typeface="Times New Roman"/>
              </a:rPr>
              <a:t>The paper named “Application of Machine Learning for the Detection of Heart disease” uses three different techniques which are Logistic Regression, K-NN and Naives bayes classifier for prediction. They uses different 13 features for the prediction.</a:t>
            </a:r>
            <a:endParaRPr sz="1700">
              <a:solidFill>
                <a:srgbClr val="333333"/>
              </a:solidFill>
              <a:latin typeface="Times New Roman"/>
              <a:ea typeface="Times New Roman"/>
              <a:cs typeface="Times New Roman"/>
              <a:sym typeface="Times New Roman"/>
            </a:endParaRPr>
          </a:p>
          <a:p>
            <a:pPr indent="0" lvl="0" marL="457200" rtl="0" algn="l">
              <a:spcBef>
                <a:spcPts val="300"/>
              </a:spcBef>
              <a:spcAft>
                <a:spcPts val="0"/>
              </a:spcAft>
              <a:buNone/>
            </a:pPr>
            <a:r>
              <a:t/>
            </a:r>
            <a:endParaRPr sz="1700">
              <a:solidFill>
                <a:srgbClr val="333333"/>
              </a:solidFill>
              <a:latin typeface="Times New Roman"/>
              <a:ea typeface="Times New Roman"/>
              <a:cs typeface="Times New Roman"/>
              <a:sym typeface="Times New Roman"/>
            </a:endParaRPr>
          </a:p>
        </p:txBody>
      </p:sp>
      <p:pic>
        <p:nvPicPr>
          <p:cNvPr id="141" name="Google Shape;141;p17"/>
          <p:cNvPicPr preferRelativeResize="0"/>
          <p:nvPr/>
        </p:nvPicPr>
        <p:blipFill rotWithShape="1">
          <a:blip r:embed="rId5">
            <a:alphaModFix/>
          </a:blip>
          <a:srcRect b="0" l="0" r="0" t="0"/>
          <a:stretch/>
        </p:blipFill>
        <p:spPr>
          <a:xfrm>
            <a:off x="6557300" y="2988225"/>
            <a:ext cx="2044225" cy="18695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45" name="Shape 145"/>
        <p:cNvGrpSpPr/>
        <p:nvPr/>
      </p:nvGrpSpPr>
      <p:grpSpPr>
        <a:xfrm>
          <a:off x="0" y="0"/>
          <a:ext cx="0" cy="0"/>
          <a:chOff x="0" y="0"/>
          <a:chExt cx="0" cy="0"/>
        </a:xfrm>
      </p:grpSpPr>
      <p:sp>
        <p:nvSpPr>
          <p:cNvPr id="146" name="Google Shape;146;p18"/>
          <p:cNvSpPr txBox="1"/>
          <p:nvPr/>
        </p:nvSpPr>
        <p:spPr>
          <a:xfrm>
            <a:off x="693522" y="927156"/>
            <a:ext cx="8067600" cy="1077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t/>
            </a:r>
            <a:endParaRPr sz="700"/>
          </a:p>
        </p:txBody>
      </p:sp>
      <p:sp>
        <p:nvSpPr>
          <p:cNvPr id="147" name="Google Shape;147;p18"/>
          <p:cNvSpPr txBox="1"/>
          <p:nvPr/>
        </p:nvSpPr>
        <p:spPr>
          <a:xfrm>
            <a:off x="693522" y="1413909"/>
            <a:ext cx="4962600" cy="1077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t/>
            </a:r>
            <a:endParaRPr sz="700"/>
          </a:p>
        </p:txBody>
      </p:sp>
      <p:sp>
        <p:nvSpPr>
          <p:cNvPr id="148" name="Google Shape;148;p18"/>
          <p:cNvSpPr txBox="1"/>
          <p:nvPr/>
        </p:nvSpPr>
        <p:spPr>
          <a:xfrm>
            <a:off x="8459074" y="4567238"/>
            <a:ext cx="341100" cy="231000"/>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lang="en" sz="1500">
                <a:solidFill>
                  <a:srgbClr val="333333"/>
                </a:solidFill>
                <a:latin typeface="Poppins Medium"/>
                <a:ea typeface="Poppins Medium"/>
                <a:cs typeface="Poppins Medium"/>
                <a:sym typeface="Poppins Medium"/>
              </a:rPr>
              <a:t>5</a:t>
            </a:r>
            <a:endParaRPr sz="700"/>
          </a:p>
        </p:txBody>
      </p:sp>
      <p:sp>
        <p:nvSpPr>
          <p:cNvPr id="149" name="Google Shape;149;p18"/>
          <p:cNvSpPr/>
          <p:nvPr/>
        </p:nvSpPr>
        <p:spPr>
          <a:xfrm>
            <a:off x="0" y="0"/>
            <a:ext cx="9144000" cy="225263"/>
          </a:xfrm>
          <a:custGeom>
            <a:rect b="b" l="l" r="r" t="t"/>
            <a:pathLst>
              <a:path extrusionOk="0" h="152400" w="6186311">
                <a:moveTo>
                  <a:pt x="0" y="0"/>
                </a:moveTo>
                <a:lnTo>
                  <a:pt x="6186311" y="0"/>
                </a:lnTo>
                <a:lnTo>
                  <a:pt x="6186311" y="152400"/>
                </a:lnTo>
                <a:lnTo>
                  <a:pt x="0" y="152400"/>
                </a:lnTo>
                <a:close/>
              </a:path>
            </a:pathLst>
          </a:custGeom>
          <a:solidFill>
            <a:srgbClr val="009876"/>
          </a:solidFill>
          <a:ln>
            <a:noFill/>
          </a:ln>
        </p:spPr>
      </p:sp>
      <p:sp>
        <p:nvSpPr>
          <p:cNvPr id="150" name="Google Shape;150;p18"/>
          <p:cNvSpPr txBox="1"/>
          <p:nvPr/>
        </p:nvSpPr>
        <p:spPr>
          <a:xfrm>
            <a:off x="211943" y="514350"/>
            <a:ext cx="269100" cy="107700"/>
          </a:xfrm>
          <a:prstGeom prst="rect">
            <a:avLst/>
          </a:prstGeom>
          <a:noFill/>
          <a:ln>
            <a:noFill/>
          </a:ln>
        </p:spPr>
        <p:txBody>
          <a:bodyPr anchorCtr="0" anchor="t" bIns="0" lIns="0" spcFirstLastPara="1" rIns="0" wrap="square" tIns="0">
            <a:spAutoFit/>
          </a:bodyPr>
          <a:lstStyle/>
          <a:p>
            <a:pPr indent="0" lvl="0" marL="0" marR="0" rtl="0" algn="l">
              <a:lnSpc>
                <a:spcPct val="119958"/>
              </a:lnSpc>
              <a:spcBef>
                <a:spcPts val="0"/>
              </a:spcBef>
              <a:spcAft>
                <a:spcPts val="0"/>
              </a:spcAft>
              <a:buNone/>
            </a:pPr>
            <a:r>
              <a:t/>
            </a:r>
            <a:endParaRPr sz="700"/>
          </a:p>
        </p:txBody>
      </p:sp>
      <p:sp>
        <p:nvSpPr>
          <p:cNvPr id="151" name="Google Shape;151;p18"/>
          <p:cNvSpPr txBox="1"/>
          <p:nvPr/>
        </p:nvSpPr>
        <p:spPr>
          <a:xfrm>
            <a:off x="4572000" y="2460120"/>
            <a:ext cx="3828000" cy="184800"/>
          </a:xfrm>
          <a:prstGeom prst="rect">
            <a:avLst/>
          </a:prstGeom>
          <a:noFill/>
          <a:ln>
            <a:noFill/>
          </a:ln>
        </p:spPr>
        <p:txBody>
          <a:bodyPr anchorCtr="0" anchor="t" bIns="0" lIns="0" spcFirstLastPara="1" rIns="0" wrap="square" tIns="0">
            <a:spAutoFit/>
          </a:bodyPr>
          <a:lstStyle/>
          <a:p>
            <a:pPr indent="-127000" lvl="1" marL="254000" marR="0" rtl="0" algn="l">
              <a:lnSpc>
                <a:spcPct val="180000"/>
              </a:lnSpc>
              <a:spcBef>
                <a:spcPts val="0"/>
              </a:spcBef>
              <a:spcAft>
                <a:spcPts val="0"/>
              </a:spcAft>
              <a:buClr>
                <a:srgbClr val="333333"/>
              </a:buClr>
              <a:buSzPts val="1200"/>
              <a:buFont typeface="Arial"/>
              <a:buChar char="•"/>
            </a:pPr>
            <a:r>
              <a:t/>
            </a:r>
            <a:endParaRPr sz="700"/>
          </a:p>
        </p:txBody>
      </p:sp>
      <p:sp>
        <p:nvSpPr>
          <p:cNvPr id="152" name="Google Shape;152;p18"/>
          <p:cNvSpPr txBox="1"/>
          <p:nvPr>
            <p:ph type="title"/>
          </p:nvPr>
        </p:nvSpPr>
        <p:spPr>
          <a:xfrm>
            <a:off x="895425" y="463350"/>
            <a:ext cx="7663800" cy="571500"/>
          </a:xfrm>
          <a:prstGeom prst="rect">
            <a:avLst/>
          </a:prstGeom>
        </p:spPr>
        <p:txBody>
          <a:bodyPr anchorCtr="0" anchor="ctr" bIns="22850" lIns="45725" spcFirstLastPara="1" rIns="45725" wrap="square" tIns="22850">
            <a:normAutofit/>
          </a:bodyPr>
          <a:lstStyle/>
          <a:p>
            <a:pPr indent="0" lvl="0" marL="0" rtl="0" algn="ctr">
              <a:spcBef>
                <a:spcPts val="0"/>
              </a:spcBef>
              <a:spcAft>
                <a:spcPts val="0"/>
              </a:spcAft>
              <a:buNone/>
            </a:pPr>
            <a:r>
              <a:rPr b="1" lang="en" sz="3000"/>
              <a:t>Data Preprocessing</a:t>
            </a:r>
            <a:endParaRPr b="1" sz="3000"/>
          </a:p>
        </p:txBody>
      </p:sp>
      <p:sp>
        <p:nvSpPr>
          <p:cNvPr id="153" name="Google Shape;153;p18"/>
          <p:cNvSpPr txBox="1"/>
          <p:nvPr>
            <p:ph idx="1" type="body"/>
          </p:nvPr>
        </p:nvSpPr>
        <p:spPr>
          <a:xfrm>
            <a:off x="633225" y="1413900"/>
            <a:ext cx="7825800" cy="3516000"/>
          </a:xfrm>
          <a:prstGeom prst="rect">
            <a:avLst/>
          </a:prstGeom>
        </p:spPr>
        <p:txBody>
          <a:bodyPr anchorCtr="0" anchor="t" bIns="22850" lIns="45725" spcFirstLastPara="1" rIns="45725" wrap="square" tIns="22850">
            <a:normAutofit fontScale="62500" lnSpcReduction="20000"/>
          </a:bodyPr>
          <a:lstStyle/>
          <a:p>
            <a:pPr indent="-307446" lvl="0" marL="457200" rtl="0" algn="l">
              <a:spcBef>
                <a:spcPts val="200"/>
              </a:spcBef>
              <a:spcAft>
                <a:spcPts val="0"/>
              </a:spcAft>
              <a:buSzPct val="100000"/>
              <a:buAutoNum type="arabicPeriod"/>
            </a:pPr>
            <a:r>
              <a:rPr lang="en" sz="1986">
                <a:latin typeface="Arial"/>
                <a:ea typeface="Arial"/>
                <a:cs typeface="Arial"/>
                <a:sym typeface="Arial"/>
              </a:rPr>
              <a:t>3 Datasets.</a:t>
            </a:r>
            <a:endParaRPr sz="1986">
              <a:latin typeface="Arial"/>
              <a:ea typeface="Arial"/>
              <a:cs typeface="Arial"/>
              <a:sym typeface="Arial"/>
            </a:endParaRPr>
          </a:p>
          <a:p>
            <a:pPr indent="-307446" lvl="1" marL="1371600" rtl="0" algn="l">
              <a:spcBef>
                <a:spcPts val="0"/>
              </a:spcBef>
              <a:spcAft>
                <a:spcPts val="0"/>
              </a:spcAft>
              <a:buSzPct val="100000"/>
              <a:buAutoNum type="alphaLcPeriod"/>
            </a:pPr>
            <a:r>
              <a:rPr lang="en" sz="1986">
                <a:latin typeface="Arial"/>
                <a:ea typeface="Arial"/>
                <a:cs typeface="Arial"/>
                <a:sym typeface="Arial"/>
              </a:rPr>
              <a:t>Kaggle Dataset (303 rows 13 columns)</a:t>
            </a:r>
            <a:endParaRPr sz="1986">
              <a:latin typeface="Arial"/>
              <a:ea typeface="Arial"/>
              <a:cs typeface="Arial"/>
              <a:sym typeface="Arial"/>
            </a:endParaRPr>
          </a:p>
          <a:p>
            <a:pPr indent="-307446" lvl="1" marL="1371600" rtl="0" algn="l">
              <a:spcBef>
                <a:spcPts val="0"/>
              </a:spcBef>
              <a:spcAft>
                <a:spcPts val="0"/>
              </a:spcAft>
              <a:buSzPct val="100000"/>
              <a:buAutoNum type="alphaLcPeriod"/>
            </a:pPr>
            <a:r>
              <a:rPr lang="en" sz="1986">
                <a:latin typeface="Arial"/>
                <a:ea typeface="Arial"/>
                <a:cs typeface="Arial"/>
                <a:sym typeface="Arial"/>
              </a:rPr>
              <a:t>Kaggle Dataset (917 rows 13 columns)</a:t>
            </a:r>
            <a:endParaRPr sz="1986">
              <a:latin typeface="Arial"/>
              <a:ea typeface="Arial"/>
              <a:cs typeface="Arial"/>
              <a:sym typeface="Arial"/>
            </a:endParaRPr>
          </a:p>
          <a:p>
            <a:pPr indent="-307446" lvl="1" marL="1371600" rtl="0" algn="l">
              <a:spcBef>
                <a:spcPts val="0"/>
              </a:spcBef>
              <a:spcAft>
                <a:spcPts val="0"/>
              </a:spcAft>
              <a:buSzPct val="100000"/>
              <a:buAutoNum type="alphaLcPeriod"/>
            </a:pPr>
            <a:r>
              <a:rPr lang="en" sz="1986">
                <a:latin typeface="Arial"/>
                <a:ea typeface="Arial"/>
                <a:cs typeface="Arial"/>
                <a:sym typeface="Arial"/>
              </a:rPr>
              <a:t>Research Paper Dataset (271 rows 15 columns)</a:t>
            </a:r>
            <a:endParaRPr sz="1986">
              <a:latin typeface="Arial"/>
              <a:ea typeface="Arial"/>
              <a:cs typeface="Arial"/>
              <a:sym typeface="Arial"/>
            </a:endParaRPr>
          </a:p>
          <a:p>
            <a:pPr indent="0" lvl="0" marL="1371600" rtl="0" algn="l">
              <a:spcBef>
                <a:spcPts val="200"/>
              </a:spcBef>
              <a:spcAft>
                <a:spcPts val="0"/>
              </a:spcAft>
              <a:buNone/>
            </a:pPr>
            <a:r>
              <a:t/>
            </a:r>
            <a:endParaRPr sz="1986">
              <a:latin typeface="Arial"/>
              <a:ea typeface="Arial"/>
              <a:cs typeface="Arial"/>
              <a:sym typeface="Arial"/>
            </a:endParaRPr>
          </a:p>
          <a:p>
            <a:pPr indent="0" lvl="0" marL="0" rtl="0" algn="l">
              <a:spcBef>
                <a:spcPts val="200"/>
              </a:spcBef>
              <a:spcAft>
                <a:spcPts val="0"/>
              </a:spcAft>
              <a:buNone/>
            </a:pPr>
            <a:r>
              <a:rPr lang="en" sz="1986">
                <a:latin typeface="Arial"/>
                <a:ea typeface="Arial"/>
                <a:cs typeface="Arial"/>
                <a:sym typeface="Arial"/>
              </a:rPr>
              <a:t>  </a:t>
            </a:r>
            <a:r>
              <a:rPr b="1" lang="en" sz="1986">
                <a:latin typeface="Arial"/>
                <a:ea typeface="Arial"/>
                <a:cs typeface="Arial"/>
                <a:sym typeface="Arial"/>
              </a:rPr>
              <a:t>2</a:t>
            </a:r>
            <a:r>
              <a:rPr lang="en" sz="1986">
                <a:latin typeface="Arial"/>
                <a:ea typeface="Arial"/>
                <a:cs typeface="Arial"/>
                <a:sym typeface="Arial"/>
              </a:rPr>
              <a:t>. 	Combining and understanding.</a:t>
            </a:r>
            <a:endParaRPr sz="1986">
              <a:latin typeface="Arial"/>
              <a:ea typeface="Arial"/>
              <a:cs typeface="Arial"/>
              <a:sym typeface="Arial"/>
            </a:endParaRPr>
          </a:p>
          <a:p>
            <a:pPr indent="0" lvl="0" marL="0" rtl="0" algn="l">
              <a:spcBef>
                <a:spcPts val="200"/>
              </a:spcBef>
              <a:spcAft>
                <a:spcPts val="0"/>
              </a:spcAft>
              <a:buNone/>
            </a:pPr>
            <a:r>
              <a:rPr lang="en" sz="1986">
                <a:latin typeface="Arial"/>
                <a:ea typeface="Arial"/>
                <a:cs typeface="Arial"/>
                <a:sym typeface="Arial"/>
              </a:rPr>
              <a:t>  </a:t>
            </a:r>
            <a:r>
              <a:rPr b="1" lang="en" sz="1986">
                <a:latin typeface="Arial"/>
                <a:ea typeface="Arial"/>
                <a:cs typeface="Arial"/>
                <a:sym typeface="Arial"/>
              </a:rPr>
              <a:t>3</a:t>
            </a:r>
            <a:r>
              <a:rPr lang="en" sz="1986">
                <a:latin typeface="Arial"/>
                <a:ea typeface="Arial"/>
                <a:cs typeface="Arial"/>
                <a:sym typeface="Arial"/>
              </a:rPr>
              <a:t>.	Changing feature values.</a:t>
            </a:r>
            <a:endParaRPr sz="1986">
              <a:latin typeface="Arial"/>
              <a:ea typeface="Arial"/>
              <a:cs typeface="Arial"/>
              <a:sym typeface="Arial"/>
            </a:endParaRPr>
          </a:p>
          <a:p>
            <a:pPr indent="0" lvl="0" marL="0" rtl="0" algn="l">
              <a:spcBef>
                <a:spcPts val="200"/>
              </a:spcBef>
              <a:spcAft>
                <a:spcPts val="0"/>
              </a:spcAft>
              <a:buNone/>
            </a:pPr>
            <a:r>
              <a:rPr lang="en" sz="1986">
                <a:latin typeface="Arial"/>
                <a:ea typeface="Arial"/>
                <a:cs typeface="Arial"/>
                <a:sym typeface="Arial"/>
              </a:rPr>
              <a:t>  </a:t>
            </a:r>
            <a:r>
              <a:rPr b="1" lang="en" sz="1986">
                <a:latin typeface="Arial"/>
                <a:ea typeface="Arial"/>
                <a:cs typeface="Arial"/>
                <a:sym typeface="Arial"/>
              </a:rPr>
              <a:t>4</a:t>
            </a:r>
            <a:r>
              <a:rPr lang="en" sz="1986">
                <a:latin typeface="Arial"/>
                <a:ea typeface="Arial"/>
                <a:cs typeface="Arial"/>
                <a:sym typeface="Arial"/>
              </a:rPr>
              <a:t>.	Removed columns which are not common.</a:t>
            </a:r>
            <a:endParaRPr sz="1986">
              <a:latin typeface="Arial"/>
              <a:ea typeface="Arial"/>
              <a:cs typeface="Arial"/>
              <a:sym typeface="Arial"/>
            </a:endParaRPr>
          </a:p>
          <a:p>
            <a:pPr indent="0" lvl="0" marL="0" rtl="0" algn="l">
              <a:spcBef>
                <a:spcPts val="200"/>
              </a:spcBef>
              <a:spcAft>
                <a:spcPts val="0"/>
              </a:spcAft>
              <a:buNone/>
            </a:pPr>
            <a:r>
              <a:rPr lang="en" sz="1986">
                <a:latin typeface="Arial"/>
                <a:ea typeface="Arial"/>
                <a:cs typeface="Arial"/>
                <a:sym typeface="Arial"/>
              </a:rPr>
              <a:t>  </a:t>
            </a:r>
            <a:r>
              <a:rPr b="1" lang="en" sz="1986">
                <a:latin typeface="Arial"/>
                <a:ea typeface="Arial"/>
                <a:cs typeface="Arial"/>
                <a:sym typeface="Arial"/>
              </a:rPr>
              <a:t>5</a:t>
            </a:r>
            <a:r>
              <a:rPr lang="en" sz="1986">
                <a:latin typeface="Arial"/>
                <a:ea typeface="Arial"/>
                <a:cs typeface="Arial"/>
                <a:sym typeface="Arial"/>
              </a:rPr>
              <a:t>.	Cleaning the combined dataset.</a:t>
            </a:r>
            <a:endParaRPr sz="1986">
              <a:latin typeface="Arial"/>
              <a:ea typeface="Arial"/>
              <a:cs typeface="Arial"/>
              <a:sym typeface="Arial"/>
            </a:endParaRPr>
          </a:p>
          <a:p>
            <a:pPr indent="457200" lvl="0" marL="457200" rtl="0" algn="l">
              <a:spcBef>
                <a:spcPts val="200"/>
              </a:spcBef>
              <a:spcAft>
                <a:spcPts val="0"/>
              </a:spcAft>
              <a:buNone/>
            </a:pPr>
            <a:r>
              <a:rPr lang="en" sz="1986">
                <a:latin typeface="Arial"/>
                <a:ea typeface="Arial"/>
                <a:cs typeface="Arial"/>
                <a:sym typeface="Arial"/>
              </a:rPr>
              <a:t>  a.	Removed Null Values.</a:t>
            </a:r>
            <a:endParaRPr sz="1986">
              <a:latin typeface="Arial"/>
              <a:ea typeface="Arial"/>
              <a:cs typeface="Arial"/>
              <a:sym typeface="Arial"/>
            </a:endParaRPr>
          </a:p>
          <a:p>
            <a:pPr indent="457200" lvl="0" marL="457200" rtl="0" algn="l">
              <a:spcBef>
                <a:spcPts val="200"/>
              </a:spcBef>
              <a:spcAft>
                <a:spcPts val="0"/>
              </a:spcAft>
              <a:buNone/>
            </a:pPr>
            <a:r>
              <a:rPr lang="en" sz="1986">
                <a:latin typeface="Arial"/>
                <a:ea typeface="Arial"/>
                <a:cs typeface="Arial"/>
                <a:sym typeface="Arial"/>
              </a:rPr>
              <a:t>  b. 	Removed duplicate values and rows. (250 duplicate values)</a:t>
            </a:r>
            <a:endParaRPr sz="1986">
              <a:latin typeface="Arial"/>
              <a:ea typeface="Arial"/>
              <a:cs typeface="Arial"/>
              <a:sym typeface="Arial"/>
            </a:endParaRPr>
          </a:p>
          <a:p>
            <a:pPr indent="457200" lvl="0" marL="457200" rtl="0" algn="l">
              <a:spcBef>
                <a:spcPts val="200"/>
              </a:spcBef>
              <a:spcAft>
                <a:spcPts val="0"/>
              </a:spcAft>
              <a:buNone/>
            </a:pPr>
            <a:r>
              <a:rPr lang="en" sz="1986">
                <a:latin typeface="Arial"/>
                <a:ea typeface="Arial"/>
                <a:cs typeface="Arial"/>
                <a:sym typeface="Arial"/>
              </a:rPr>
              <a:t>           i) Used the excel </a:t>
            </a:r>
            <a:r>
              <a:rPr b="1" lang="en" sz="1986">
                <a:latin typeface="Arial"/>
                <a:ea typeface="Arial"/>
                <a:cs typeface="Arial"/>
                <a:sym typeface="Arial"/>
              </a:rPr>
              <a:t>COUNTIFS </a:t>
            </a:r>
            <a:r>
              <a:rPr lang="en" sz="1986">
                <a:latin typeface="Arial"/>
                <a:ea typeface="Arial"/>
                <a:cs typeface="Arial"/>
                <a:sym typeface="Arial"/>
              </a:rPr>
              <a:t>function to find duplicate values</a:t>
            </a:r>
            <a:endParaRPr sz="1986">
              <a:latin typeface="Arial"/>
              <a:ea typeface="Arial"/>
              <a:cs typeface="Arial"/>
              <a:sym typeface="Arial"/>
            </a:endParaRPr>
          </a:p>
          <a:p>
            <a:pPr indent="457200" lvl="0" marL="457200" rtl="0" algn="l">
              <a:spcBef>
                <a:spcPts val="200"/>
              </a:spcBef>
              <a:spcAft>
                <a:spcPts val="0"/>
              </a:spcAft>
              <a:buNone/>
            </a:pPr>
            <a:r>
              <a:rPr lang="en" sz="1986">
                <a:latin typeface="Arial"/>
                <a:ea typeface="Arial"/>
                <a:cs typeface="Arial"/>
                <a:sym typeface="Arial"/>
              </a:rPr>
              <a:t>		</a:t>
            </a:r>
            <a:r>
              <a:rPr b="1" lang="en" sz="1986">
                <a:solidFill>
                  <a:srgbClr val="202124"/>
                </a:solidFill>
                <a:highlight>
                  <a:srgbClr val="FFFFFF"/>
                </a:highlight>
                <a:latin typeface="Arial"/>
                <a:ea typeface="Arial"/>
                <a:cs typeface="Arial"/>
                <a:sym typeface="Arial"/>
              </a:rPr>
              <a:t>=COUNTIFS(criteria_range1, criteria1, [criteria_range2, criteria2], ...)</a:t>
            </a:r>
            <a:endParaRPr b="1" sz="1986">
              <a:solidFill>
                <a:srgbClr val="202124"/>
              </a:solidFill>
              <a:highlight>
                <a:srgbClr val="FFFFFF"/>
              </a:highlight>
              <a:latin typeface="Arial"/>
              <a:ea typeface="Arial"/>
              <a:cs typeface="Arial"/>
              <a:sym typeface="Arial"/>
            </a:endParaRPr>
          </a:p>
          <a:p>
            <a:pPr indent="0" lvl="0" marL="0" rtl="0" algn="l">
              <a:spcBef>
                <a:spcPts val="200"/>
              </a:spcBef>
              <a:spcAft>
                <a:spcPts val="0"/>
              </a:spcAft>
              <a:buNone/>
            </a:pPr>
            <a:r>
              <a:rPr b="1" lang="en" sz="1986">
                <a:solidFill>
                  <a:srgbClr val="202124"/>
                </a:solidFill>
                <a:highlight>
                  <a:srgbClr val="FFFFFF"/>
                </a:highlight>
                <a:latin typeface="Arial"/>
                <a:ea typeface="Arial"/>
                <a:cs typeface="Arial"/>
                <a:sym typeface="Arial"/>
              </a:rPr>
              <a:t>  </a:t>
            </a:r>
            <a:endParaRPr b="1" sz="1986">
              <a:solidFill>
                <a:srgbClr val="202124"/>
              </a:solidFill>
              <a:highlight>
                <a:srgbClr val="FFFFFF"/>
              </a:highlight>
              <a:latin typeface="Arial"/>
              <a:ea typeface="Arial"/>
              <a:cs typeface="Arial"/>
              <a:sym typeface="Arial"/>
            </a:endParaRPr>
          </a:p>
          <a:p>
            <a:pPr indent="0" lvl="0" marL="0" rtl="0" algn="l">
              <a:spcBef>
                <a:spcPts val="200"/>
              </a:spcBef>
              <a:spcAft>
                <a:spcPts val="0"/>
              </a:spcAft>
              <a:buNone/>
            </a:pPr>
            <a:r>
              <a:rPr lang="en" sz="1986">
                <a:solidFill>
                  <a:srgbClr val="202124"/>
                </a:solidFill>
                <a:highlight>
                  <a:srgbClr val="FFFFFF"/>
                </a:highlight>
                <a:latin typeface="Arial"/>
                <a:ea typeface="Arial"/>
                <a:cs typeface="Arial"/>
                <a:sym typeface="Arial"/>
              </a:rPr>
              <a:t> </a:t>
            </a:r>
            <a:r>
              <a:rPr b="1" lang="en" sz="1986">
                <a:solidFill>
                  <a:srgbClr val="202124"/>
                </a:solidFill>
                <a:highlight>
                  <a:srgbClr val="FFFFFF"/>
                </a:highlight>
                <a:latin typeface="Arial"/>
                <a:ea typeface="Arial"/>
                <a:cs typeface="Arial"/>
                <a:sym typeface="Arial"/>
              </a:rPr>
              <a:t>6</a:t>
            </a:r>
            <a:r>
              <a:rPr lang="en" sz="1986">
                <a:solidFill>
                  <a:srgbClr val="202124"/>
                </a:solidFill>
                <a:highlight>
                  <a:srgbClr val="FFFFFF"/>
                </a:highlight>
                <a:latin typeface="Arial"/>
                <a:ea typeface="Arial"/>
                <a:cs typeface="Arial"/>
                <a:sym typeface="Arial"/>
              </a:rPr>
              <a:t>.	Created the final dataset.</a:t>
            </a:r>
            <a:endParaRPr sz="1986">
              <a:solidFill>
                <a:srgbClr val="202124"/>
              </a:solidFill>
              <a:highlight>
                <a:srgbClr val="FFFFFF"/>
              </a:highlight>
              <a:latin typeface="Arial"/>
              <a:ea typeface="Arial"/>
              <a:cs typeface="Arial"/>
              <a:sym typeface="Arial"/>
            </a:endParaRPr>
          </a:p>
          <a:p>
            <a:pPr indent="0" lvl="0" marL="0" rtl="0" algn="l">
              <a:spcBef>
                <a:spcPts val="200"/>
              </a:spcBef>
              <a:spcAft>
                <a:spcPts val="0"/>
              </a:spcAft>
              <a:buNone/>
            </a:pPr>
            <a:r>
              <a:rPr lang="en" sz="1986">
                <a:solidFill>
                  <a:srgbClr val="202124"/>
                </a:solidFill>
                <a:highlight>
                  <a:srgbClr val="FFFFFF"/>
                </a:highlight>
                <a:latin typeface="Arial"/>
                <a:ea typeface="Arial"/>
                <a:cs typeface="Arial"/>
                <a:sym typeface="Arial"/>
              </a:rPr>
              <a:t>		  a. 	1221 rows</a:t>
            </a:r>
            <a:endParaRPr sz="1986">
              <a:solidFill>
                <a:srgbClr val="202124"/>
              </a:solidFill>
              <a:highlight>
                <a:srgbClr val="FFFFFF"/>
              </a:highlight>
              <a:latin typeface="Arial"/>
              <a:ea typeface="Arial"/>
              <a:cs typeface="Arial"/>
              <a:sym typeface="Arial"/>
            </a:endParaRPr>
          </a:p>
          <a:p>
            <a:pPr indent="0" lvl="0" marL="0" rtl="0" algn="l">
              <a:spcBef>
                <a:spcPts val="200"/>
              </a:spcBef>
              <a:spcAft>
                <a:spcPts val="0"/>
              </a:spcAft>
              <a:buNone/>
            </a:pPr>
            <a:r>
              <a:rPr lang="en" sz="1986">
                <a:solidFill>
                  <a:srgbClr val="202124"/>
                </a:solidFill>
                <a:highlight>
                  <a:srgbClr val="FFFFFF"/>
                </a:highlight>
                <a:latin typeface="Arial"/>
                <a:ea typeface="Arial"/>
                <a:cs typeface="Arial"/>
                <a:sym typeface="Arial"/>
              </a:rPr>
              <a:t>		  b. 	12 columns.</a:t>
            </a:r>
            <a:endParaRPr sz="1986">
              <a:solidFill>
                <a:srgbClr val="202124"/>
              </a:solidFill>
              <a:highlight>
                <a:srgbClr val="FFFFFF"/>
              </a:highlight>
              <a:latin typeface="Arial"/>
              <a:ea typeface="Arial"/>
              <a:cs typeface="Arial"/>
              <a:sym typeface="Arial"/>
            </a:endParaRPr>
          </a:p>
          <a:p>
            <a:pPr indent="0" lvl="0" marL="0" rtl="0" algn="l">
              <a:spcBef>
                <a:spcPts val="200"/>
              </a:spcBef>
              <a:spcAft>
                <a:spcPts val="0"/>
              </a:spcAft>
              <a:buNone/>
            </a:pPr>
            <a:r>
              <a:t/>
            </a:r>
            <a:endParaRPr sz="1200">
              <a:solidFill>
                <a:srgbClr val="202124"/>
              </a:solidFill>
              <a:highlight>
                <a:srgbClr val="FFFFFF"/>
              </a:highlight>
              <a:latin typeface="Arial"/>
              <a:ea typeface="Arial"/>
              <a:cs typeface="Arial"/>
              <a:sym typeface="Arial"/>
            </a:endParaRPr>
          </a:p>
          <a:p>
            <a:pPr indent="457200" lvl="0" marL="1371600" rtl="0" algn="l">
              <a:spcBef>
                <a:spcPts val="200"/>
              </a:spcBef>
              <a:spcAft>
                <a:spcPts val="0"/>
              </a:spcAft>
              <a:buNone/>
            </a:pPr>
            <a:r>
              <a:rPr lang="en" sz="1200">
                <a:latin typeface="Arial"/>
                <a:ea typeface="Arial"/>
                <a:cs typeface="Arial"/>
                <a:sym typeface="Arial"/>
              </a:rPr>
              <a:t>	</a:t>
            </a:r>
            <a:endParaRPr sz="1200">
              <a:latin typeface="Arial"/>
              <a:ea typeface="Arial"/>
              <a:cs typeface="Arial"/>
              <a:sym typeface="Arial"/>
            </a:endParaRPr>
          </a:p>
          <a:p>
            <a:pPr indent="0" lvl="0" marL="1371600" rtl="0" algn="l">
              <a:spcBef>
                <a:spcPts val="200"/>
              </a:spcBef>
              <a:spcAft>
                <a:spcPts val="0"/>
              </a:spcAft>
              <a:buNone/>
            </a:pPr>
            <a:r>
              <a:t/>
            </a:r>
            <a:endParaRPr/>
          </a:p>
          <a:p>
            <a:pPr indent="0" lvl="0" marL="0" rtl="0" algn="l">
              <a:spcBef>
                <a:spcPts val="200"/>
              </a:spcBef>
              <a:spcAft>
                <a:spcPts val="0"/>
              </a:spcAft>
              <a:buNone/>
            </a:pPr>
            <a:r>
              <a:t/>
            </a:r>
            <a:endParaRPr/>
          </a:p>
        </p:txBody>
      </p:sp>
      <p:pic>
        <p:nvPicPr>
          <p:cNvPr id="154" name="Google Shape;154;p18"/>
          <p:cNvPicPr preferRelativeResize="0"/>
          <p:nvPr/>
        </p:nvPicPr>
        <p:blipFill rotWithShape="1">
          <a:blip r:embed="rId3">
            <a:alphaModFix/>
          </a:blip>
          <a:srcRect b="0" l="0" r="0" t="0"/>
          <a:stretch/>
        </p:blipFill>
        <p:spPr>
          <a:xfrm rot="-380388">
            <a:off x="7197789" y="1316318"/>
            <a:ext cx="1805169" cy="2654660"/>
          </a:xfrm>
          <a:prstGeom prst="rect">
            <a:avLst/>
          </a:prstGeom>
          <a:noFill/>
          <a:ln>
            <a:noFill/>
          </a:ln>
        </p:spPr>
      </p:pic>
      <p:pic>
        <p:nvPicPr>
          <p:cNvPr id="155" name="Google Shape;155;p18"/>
          <p:cNvPicPr preferRelativeResize="0"/>
          <p:nvPr/>
        </p:nvPicPr>
        <p:blipFill rotWithShape="1">
          <a:blip r:embed="rId4">
            <a:alphaModFix/>
          </a:blip>
          <a:srcRect b="0" l="0" r="0" t="0"/>
          <a:stretch/>
        </p:blipFill>
        <p:spPr>
          <a:xfrm>
            <a:off x="7142850" y="3697875"/>
            <a:ext cx="1416369" cy="1295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59" name="Shape 159"/>
        <p:cNvGrpSpPr/>
        <p:nvPr/>
      </p:nvGrpSpPr>
      <p:grpSpPr>
        <a:xfrm>
          <a:off x="0" y="0"/>
          <a:ext cx="0" cy="0"/>
          <a:chOff x="0" y="0"/>
          <a:chExt cx="0" cy="0"/>
        </a:xfrm>
      </p:grpSpPr>
      <p:sp>
        <p:nvSpPr>
          <p:cNvPr id="160" name="Google Shape;160;p19"/>
          <p:cNvSpPr txBox="1"/>
          <p:nvPr/>
        </p:nvSpPr>
        <p:spPr>
          <a:xfrm>
            <a:off x="693522" y="927156"/>
            <a:ext cx="8067600" cy="1077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t/>
            </a:r>
            <a:endParaRPr sz="700"/>
          </a:p>
        </p:txBody>
      </p:sp>
      <p:sp>
        <p:nvSpPr>
          <p:cNvPr id="161" name="Google Shape;161;p19"/>
          <p:cNvSpPr txBox="1"/>
          <p:nvPr/>
        </p:nvSpPr>
        <p:spPr>
          <a:xfrm>
            <a:off x="693522" y="1413909"/>
            <a:ext cx="4962600" cy="1077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t/>
            </a:r>
            <a:endParaRPr sz="700"/>
          </a:p>
        </p:txBody>
      </p:sp>
      <p:sp>
        <p:nvSpPr>
          <p:cNvPr id="162" name="Google Shape;162;p19"/>
          <p:cNvSpPr txBox="1"/>
          <p:nvPr/>
        </p:nvSpPr>
        <p:spPr>
          <a:xfrm>
            <a:off x="8459074" y="4567238"/>
            <a:ext cx="341100" cy="231000"/>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 sz="1500" u="none" cap="none" strike="noStrike">
                <a:solidFill>
                  <a:srgbClr val="333333"/>
                </a:solidFill>
                <a:latin typeface="Poppins Medium"/>
                <a:ea typeface="Poppins Medium"/>
                <a:cs typeface="Poppins Medium"/>
                <a:sym typeface="Poppins Medium"/>
              </a:rPr>
              <a:t>6</a:t>
            </a:r>
            <a:endParaRPr sz="700"/>
          </a:p>
        </p:txBody>
      </p:sp>
      <p:sp>
        <p:nvSpPr>
          <p:cNvPr id="163" name="Google Shape;163;p19"/>
          <p:cNvSpPr/>
          <p:nvPr/>
        </p:nvSpPr>
        <p:spPr>
          <a:xfrm>
            <a:off x="0" y="0"/>
            <a:ext cx="9140275" cy="225171"/>
          </a:xfrm>
          <a:custGeom>
            <a:rect b="b" l="l" r="r" t="t"/>
            <a:pathLst>
              <a:path extrusionOk="0" h="152400" w="6186311">
                <a:moveTo>
                  <a:pt x="0" y="0"/>
                </a:moveTo>
                <a:lnTo>
                  <a:pt x="6186311" y="0"/>
                </a:lnTo>
                <a:lnTo>
                  <a:pt x="6186311" y="152400"/>
                </a:lnTo>
                <a:lnTo>
                  <a:pt x="0" y="152400"/>
                </a:lnTo>
                <a:close/>
              </a:path>
            </a:pathLst>
          </a:custGeom>
          <a:solidFill>
            <a:srgbClr val="009876"/>
          </a:solidFill>
          <a:ln>
            <a:noFill/>
          </a:ln>
        </p:spPr>
      </p:sp>
      <p:sp>
        <p:nvSpPr>
          <p:cNvPr id="164" name="Google Shape;164;p19"/>
          <p:cNvSpPr txBox="1"/>
          <p:nvPr/>
        </p:nvSpPr>
        <p:spPr>
          <a:xfrm>
            <a:off x="211943" y="514350"/>
            <a:ext cx="269100" cy="107700"/>
          </a:xfrm>
          <a:prstGeom prst="rect">
            <a:avLst/>
          </a:prstGeom>
          <a:noFill/>
          <a:ln>
            <a:noFill/>
          </a:ln>
        </p:spPr>
        <p:txBody>
          <a:bodyPr anchorCtr="0" anchor="t" bIns="0" lIns="0" spcFirstLastPara="1" rIns="0" wrap="square" tIns="0">
            <a:spAutoFit/>
          </a:bodyPr>
          <a:lstStyle/>
          <a:p>
            <a:pPr indent="0" lvl="0" marL="0" marR="0" rtl="0" algn="l">
              <a:lnSpc>
                <a:spcPct val="119958"/>
              </a:lnSpc>
              <a:spcBef>
                <a:spcPts val="0"/>
              </a:spcBef>
              <a:spcAft>
                <a:spcPts val="0"/>
              </a:spcAft>
              <a:buNone/>
            </a:pPr>
            <a:r>
              <a:t/>
            </a:r>
            <a:endParaRPr sz="700"/>
          </a:p>
        </p:txBody>
      </p:sp>
      <p:sp>
        <p:nvSpPr>
          <p:cNvPr id="165" name="Google Shape;165;p19"/>
          <p:cNvSpPr txBox="1"/>
          <p:nvPr/>
        </p:nvSpPr>
        <p:spPr>
          <a:xfrm>
            <a:off x="4572000" y="2460120"/>
            <a:ext cx="3828000" cy="184800"/>
          </a:xfrm>
          <a:prstGeom prst="rect">
            <a:avLst/>
          </a:prstGeom>
          <a:noFill/>
          <a:ln>
            <a:noFill/>
          </a:ln>
        </p:spPr>
        <p:txBody>
          <a:bodyPr anchorCtr="0" anchor="t" bIns="0" lIns="0" spcFirstLastPara="1" rIns="0" wrap="square" tIns="0">
            <a:spAutoFit/>
          </a:bodyPr>
          <a:lstStyle/>
          <a:p>
            <a:pPr indent="-127000" lvl="1" marL="254000" marR="0" rtl="0" algn="l">
              <a:lnSpc>
                <a:spcPct val="180000"/>
              </a:lnSpc>
              <a:spcBef>
                <a:spcPts val="0"/>
              </a:spcBef>
              <a:spcAft>
                <a:spcPts val="0"/>
              </a:spcAft>
              <a:buClr>
                <a:srgbClr val="333333"/>
              </a:buClr>
              <a:buSzPts val="1200"/>
              <a:buFont typeface="Arial"/>
              <a:buChar char="•"/>
            </a:pPr>
            <a:r>
              <a:t/>
            </a:r>
            <a:endParaRPr sz="700"/>
          </a:p>
        </p:txBody>
      </p:sp>
      <p:sp>
        <p:nvSpPr>
          <p:cNvPr id="166" name="Google Shape;166;p19"/>
          <p:cNvSpPr txBox="1"/>
          <p:nvPr>
            <p:ph type="title"/>
          </p:nvPr>
        </p:nvSpPr>
        <p:spPr>
          <a:xfrm>
            <a:off x="895425" y="463350"/>
            <a:ext cx="7663800" cy="571500"/>
          </a:xfrm>
          <a:prstGeom prst="rect">
            <a:avLst/>
          </a:prstGeom>
        </p:spPr>
        <p:txBody>
          <a:bodyPr anchorCtr="0" anchor="ctr" bIns="22850" lIns="45725" spcFirstLastPara="1" rIns="45725" wrap="square" tIns="22850">
            <a:normAutofit/>
          </a:bodyPr>
          <a:lstStyle/>
          <a:p>
            <a:pPr indent="0" lvl="0" marL="0" rtl="0" algn="ctr">
              <a:spcBef>
                <a:spcPts val="0"/>
              </a:spcBef>
              <a:spcAft>
                <a:spcPts val="0"/>
              </a:spcAft>
              <a:buNone/>
            </a:pPr>
            <a:r>
              <a:rPr b="1" lang="en" sz="3000"/>
              <a:t>Data Preprocessing</a:t>
            </a:r>
            <a:endParaRPr b="1" sz="3000"/>
          </a:p>
        </p:txBody>
      </p:sp>
      <p:sp>
        <p:nvSpPr>
          <p:cNvPr id="167" name="Google Shape;167;p19"/>
          <p:cNvSpPr txBox="1"/>
          <p:nvPr>
            <p:ph idx="1" type="body"/>
          </p:nvPr>
        </p:nvSpPr>
        <p:spPr>
          <a:xfrm>
            <a:off x="696550" y="1521600"/>
            <a:ext cx="4962600" cy="3207900"/>
          </a:xfrm>
          <a:prstGeom prst="rect">
            <a:avLst/>
          </a:prstGeom>
        </p:spPr>
        <p:txBody>
          <a:bodyPr anchorCtr="0" anchor="t" bIns="22850" lIns="45725" spcFirstLastPara="1" rIns="45725" wrap="square" tIns="22850">
            <a:normAutofit fontScale="85000" lnSpcReduction="20000"/>
          </a:bodyPr>
          <a:lstStyle/>
          <a:p>
            <a:pPr indent="0" lvl="0" marL="0" rtl="0" algn="l">
              <a:spcBef>
                <a:spcPts val="200"/>
              </a:spcBef>
              <a:spcAft>
                <a:spcPts val="0"/>
              </a:spcAft>
              <a:buNone/>
            </a:pPr>
            <a:r>
              <a:rPr b="1" lang="en">
                <a:latin typeface="Times New Roman"/>
                <a:ea typeface="Times New Roman"/>
                <a:cs typeface="Times New Roman"/>
                <a:sym typeface="Times New Roman"/>
              </a:rPr>
              <a:t>7.</a:t>
            </a:r>
            <a:r>
              <a:rPr b="1" lang="en">
                <a:latin typeface="Times New Roman"/>
                <a:ea typeface="Times New Roman"/>
                <a:cs typeface="Times New Roman"/>
                <a:sym typeface="Times New Roman"/>
              </a:rPr>
              <a:t>Python Libraries</a:t>
            </a:r>
            <a:endParaRPr b="1">
              <a:latin typeface="Times New Roman"/>
              <a:ea typeface="Times New Roman"/>
              <a:cs typeface="Times New Roman"/>
              <a:sym typeface="Times New Roman"/>
            </a:endParaRPr>
          </a:p>
          <a:p>
            <a:pPr indent="0" lvl="0" marL="0" rtl="0" algn="l">
              <a:spcBef>
                <a:spcPts val="200"/>
              </a:spcBef>
              <a:spcAft>
                <a:spcPts val="0"/>
              </a:spcAft>
              <a:buNone/>
            </a:pPr>
            <a:r>
              <a:t/>
            </a:r>
            <a:endParaRPr>
              <a:latin typeface="Times New Roman"/>
              <a:ea typeface="Times New Roman"/>
              <a:cs typeface="Times New Roman"/>
              <a:sym typeface="Times New Roman"/>
            </a:endParaRPr>
          </a:p>
          <a:p>
            <a:pPr indent="0" lvl="0" marL="0" rtl="0" algn="l">
              <a:spcBef>
                <a:spcPts val="200"/>
              </a:spcBef>
              <a:spcAft>
                <a:spcPts val="0"/>
              </a:spcAft>
              <a:buNone/>
            </a:pPr>
            <a:r>
              <a:rPr b="1" lang="en">
                <a:latin typeface="Times New Roman"/>
                <a:ea typeface="Times New Roman"/>
                <a:cs typeface="Times New Roman"/>
                <a:sym typeface="Times New Roman"/>
              </a:rPr>
              <a:t>8. </a:t>
            </a:r>
            <a:r>
              <a:rPr b="1" lang="en">
                <a:latin typeface="Times New Roman"/>
                <a:ea typeface="Times New Roman"/>
                <a:cs typeface="Times New Roman"/>
                <a:sym typeface="Times New Roman"/>
              </a:rPr>
              <a:t>Missing Value Analysis</a:t>
            </a:r>
            <a:endParaRPr b="1">
              <a:latin typeface="Times New Roman"/>
              <a:ea typeface="Times New Roman"/>
              <a:cs typeface="Times New Roman"/>
              <a:sym typeface="Times New Roman"/>
            </a:endParaRPr>
          </a:p>
          <a:p>
            <a:pPr indent="-277177" lvl="0" marL="457200" rtl="0" algn="l">
              <a:spcBef>
                <a:spcPts val="200"/>
              </a:spcBef>
              <a:spcAft>
                <a:spcPts val="0"/>
              </a:spcAft>
              <a:buSzPct val="56250"/>
              <a:buFont typeface="Times New Roman"/>
              <a:buChar char="•"/>
            </a:pPr>
            <a:r>
              <a:rPr lang="en">
                <a:latin typeface="Times New Roman"/>
                <a:ea typeface="Times New Roman"/>
                <a:cs typeface="Times New Roman"/>
                <a:sym typeface="Times New Roman"/>
              </a:rPr>
              <a:t>We were not having any missing values in the entire data set.</a:t>
            </a:r>
            <a:endParaRPr>
              <a:latin typeface="Times New Roman"/>
              <a:ea typeface="Times New Roman"/>
              <a:cs typeface="Times New Roman"/>
              <a:sym typeface="Times New Roman"/>
            </a:endParaRPr>
          </a:p>
          <a:p>
            <a:pPr indent="0" lvl="0" marL="0" rtl="0" algn="l">
              <a:spcBef>
                <a:spcPts val="200"/>
              </a:spcBef>
              <a:spcAft>
                <a:spcPts val="0"/>
              </a:spcAft>
              <a:buNone/>
            </a:pPr>
            <a:r>
              <a:t/>
            </a:r>
            <a:endParaRPr>
              <a:latin typeface="Times New Roman"/>
              <a:ea typeface="Times New Roman"/>
              <a:cs typeface="Times New Roman"/>
              <a:sym typeface="Times New Roman"/>
            </a:endParaRPr>
          </a:p>
          <a:p>
            <a:pPr indent="0" lvl="0" marL="0" rtl="0" algn="l">
              <a:spcBef>
                <a:spcPts val="200"/>
              </a:spcBef>
              <a:spcAft>
                <a:spcPts val="0"/>
              </a:spcAft>
              <a:buNone/>
            </a:pPr>
            <a:r>
              <a:rPr b="1" lang="en">
                <a:latin typeface="Times New Roman"/>
                <a:ea typeface="Times New Roman"/>
                <a:cs typeface="Times New Roman"/>
                <a:sym typeface="Times New Roman"/>
              </a:rPr>
              <a:t>9. </a:t>
            </a:r>
            <a:r>
              <a:rPr b="1" lang="en">
                <a:latin typeface="Times New Roman"/>
                <a:ea typeface="Times New Roman"/>
                <a:cs typeface="Times New Roman"/>
                <a:sym typeface="Times New Roman"/>
              </a:rPr>
              <a:t>Unique Value Analysis</a:t>
            </a:r>
            <a:endParaRPr b="1">
              <a:latin typeface="Times New Roman"/>
              <a:ea typeface="Times New Roman"/>
              <a:cs typeface="Times New Roman"/>
              <a:sym typeface="Times New Roman"/>
            </a:endParaRPr>
          </a:p>
          <a:p>
            <a:pPr indent="-277177" lvl="0" marL="457200" rtl="0" algn="l">
              <a:spcBef>
                <a:spcPts val="200"/>
              </a:spcBef>
              <a:spcAft>
                <a:spcPts val="0"/>
              </a:spcAft>
              <a:buSzPct val="56250"/>
              <a:buFont typeface="Times New Roman"/>
              <a:buChar char="•"/>
            </a:pPr>
            <a:r>
              <a:rPr lang="en">
                <a:latin typeface="Times New Roman"/>
                <a:ea typeface="Times New Roman"/>
                <a:cs typeface="Times New Roman"/>
                <a:sym typeface="Times New Roman"/>
              </a:rPr>
              <a:t>While doing this we come to know that there were some data which was not unique.</a:t>
            </a:r>
            <a:endParaRPr>
              <a:latin typeface="Times New Roman"/>
              <a:ea typeface="Times New Roman"/>
              <a:cs typeface="Times New Roman"/>
              <a:sym typeface="Times New Roman"/>
            </a:endParaRPr>
          </a:p>
          <a:p>
            <a:pPr indent="0" lvl="0" marL="0" rtl="0" algn="l">
              <a:spcBef>
                <a:spcPts val="200"/>
              </a:spcBef>
              <a:spcAft>
                <a:spcPts val="0"/>
              </a:spcAft>
              <a:buNone/>
            </a:pPr>
            <a:r>
              <a:t/>
            </a:r>
            <a:endParaRPr>
              <a:latin typeface="Times New Roman"/>
              <a:ea typeface="Times New Roman"/>
              <a:cs typeface="Times New Roman"/>
              <a:sym typeface="Times New Roman"/>
            </a:endParaRPr>
          </a:p>
          <a:p>
            <a:pPr indent="0" lvl="0" marL="0" rtl="0" algn="l">
              <a:spcBef>
                <a:spcPts val="200"/>
              </a:spcBef>
              <a:spcAft>
                <a:spcPts val="0"/>
              </a:spcAft>
              <a:buNone/>
            </a:pPr>
            <a:r>
              <a:rPr b="1" lang="en">
                <a:latin typeface="Times New Roman"/>
                <a:ea typeface="Times New Roman"/>
                <a:cs typeface="Times New Roman"/>
                <a:sym typeface="Times New Roman"/>
              </a:rPr>
              <a:t>10.</a:t>
            </a:r>
            <a:r>
              <a:rPr b="1" lang="en">
                <a:latin typeface="Times New Roman"/>
                <a:ea typeface="Times New Roman"/>
                <a:cs typeface="Times New Roman"/>
                <a:sym typeface="Times New Roman"/>
              </a:rPr>
              <a:t>Categorical Value Analysis</a:t>
            </a:r>
            <a:endParaRPr b="1">
              <a:latin typeface="Times New Roman"/>
              <a:ea typeface="Times New Roman"/>
              <a:cs typeface="Times New Roman"/>
              <a:sym typeface="Times New Roman"/>
            </a:endParaRPr>
          </a:p>
          <a:p>
            <a:pPr indent="-277177" lvl="0" marL="457200" rtl="0" algn="l">
              <a:spcBef>
                <a:spcPts val="200"/>
              </a:spcBef>
              <a:spcAft>
                <a:spcPts val="0"/>
              </a:spcAft>
              <a:buSzPct val="56250"/>
              <a:buFont typeface="Times New Roman"/>
              <a:buChar char="•"/>
            </a:pPr>
            <a:r>
              <a:rPr lang="en">
                <a:latin typeface="Times New Roman"/>
                <a:ea typeface="Times New Roman"/>
                <a:cs typeface="Times New Roman"/>
                <a:sym typeface="Times New Roman"/>
              </a:rPr>
              <a:t>The features which were included in this are sex, cp, fbs, restecg, exng, slp, caa, thaal, output.</a:t>
            </a:r>
            <a:endParaRPr>
              <a:latin typeface="Times New Roman"/>
              <a:ea typeface="Times New Roman"/>
              <a:cs typeface="Times New Roman"/>
              <a:sym typeface="Times New Roman"/>
            </a:endParaRPr>
          </a:p>
          <a:p>
            <a:pPr indent="0" lvl="0" marL="0" rtl="0" algn="l">
              <a:spcBef>
                <a:spcPts val="200"/>
              </a:spcBef>
              <a:spcAft>
                <a:spcPts val="0"/>
              </a:spcAft>
              <a:buNone/>
            </a:pPr>
            <a:r>
              <a:t/>
            </a:r>
            <a:endParaRPr>
              <a:latin typeface="Times New Roman"/>
              <a:ea typeface="Times New Roman"/>
              <a:cs typeface="Times New Roman"/>
              <a:sym typeface="Times New Roman"/>
            </a:endParaRPr>
          </a:p>
          <a:p>
            <a:pPr indent="0" lvl="0" marL="0" rtl="0" algn="l">
              <a:spcBef>
                <a:spcPts val="200"/>
              </a:spcBef>
              <a:spcAft>
                <a:spcPts val="0"/>
              </a:spcAft>
              <a:buNone/>
            </a:pPr>
            <a:r>
              <a:rPr b="1" lang="en">
                <a:latin typeface="Times New Roman"/>
                <a:ea typeface="Times New Roman"/>
                <a:cs typeface="Times New Roman"/>
                <a:sym typeface="Times New Roman"/>
              </a:rPr>
              <a:t>11.</a:t>
            </a:r>
            <a:r>
              <a:rPr b="1" lang="en">
                <a:latin typeface="Times New Roman"/>
                <a:ea typeface="Times New Roman"/>
                <a:cs typeface="Times New Roman"/>
                <a:sym typeface="Times New Roman"/>
              </a:rPr>
              <a:t>Numerical Value Analysis</a:t>
            </a:r>
            <a:endParaRPr b="1">
              <a:latin typeface="Times New Roman"/>
              <a:ea typeface="Times New Roman"/>
              <a:cs typeface="Times New Roman"/>
              <a:sym typeface="Times New Roman"/>
            </a:endParaRPr>
          </a:p>
          <a:p>
            <a:pPr indent="-277177" lvl="0" marL="457200" rtl="0" algn="l">
              <a:spcBef>
                <a:spcPts val="200"/>
              </a:spcBef>
              <a:spcAft>
                <a:spcPts val="0"/>
              </a:spcAft>
              <a:buSzPct val="56250"/>
              <a:buFont typeface="Times New Roman"/>
              <a:buChar char="•"/>
            </a:pPr>
            <a:r>
              <a:rPr lang="en">
                <a:latin typeface="Times New Roman"/>
                <a:ea typeface="Times New Roman"/>
                <a:cs typeface="Times New Roman"/>
                <a:sym typeface="Times New Roman"/>
              </a:rPr>
              <a:t>The features which were included in this are age, trtbps, chol, thalachh, olpeak, output.</a:t>
            </a:r>
            <a:endParaRPr>
              <a:latin typeface="Times New Roman"/>
              <a:ea typeface="Times New Roman"/>
              <a:cs typeface="Times New Roman"/>
              <a:sym typeface="Times New Roman"/>
            </a:endParaRPr>
          </a:p>
          <a:p>
            <a:pPr indent="0" lvl="0" marL="0" rtl="0" algn="l">
              <a:spcBef>
                <a:spcPts val="200"/>
              </a:spcBef>
              <a:spcAft>
                <a:spcPts val="0"/>
              </a:spcAft>
              <a:buNone/>
            </a:pPr>
            <a:r>
              <a:t/>
            </a:r>
            <a:endParaRPr>
              <a:latin typeface="Times New Roman"/>
              <a:ea typeface="Times New Roman"/>
              <a:cs typeface="Times New Roman"/>
              <a:sym typeface="Times New Roman"/>
            </a:endParaRPr>
          </a:p>
        </p:txBody>
      </p:sp>
      <p:pic>
        <p:nvPicPr>
          <p:cNvPr id="168" name="Google Shape;168;p19"/>
          <p:cNvPicPr preferRelativeResize="0"/>
          <p:nvPr/>
        </p:nvPicPr>
        <p:blipFill rotWithShape="1">
          <a:blip r:embed="rId3">
            <a:alphaModFix/>
          </a:blip>
          <a:srcRect b="0" l="0" r="0" t="0"/>
          <a:stretch/>
        </p:blipFill>
        <p:spPr>
          <a:xfrm>
            <a:off x="6557300" y="2988225"/>
            <a:ext cx="2044225" cy="1869516"/>
          </a:xfrm>
          <a:prstGeom prst="rect">
            <a:avLst/>
          </a:prstGeom>
          <a:noFill/>
          <a:ln>
            <a:noFill/>
          </a:ln>
        </p:spPr>
      </p:pic>
      <p:pic>
        <p:nvPicPr>
          <p:cNvPr id="169" name="Google Shape;169;p19"/>
          <p:cNvPicPr preferRelativeResize="0"/>
          <p:nvPr/>
        </p:nvPicPr>
        <p:blipFill rotWithShape="1">
          <a:blip r:embed="rId4">
            <a:alphaModFix/>
          </a:blip>
          <a:srcRect b="0" l="0" r="0" t="0"/>
          <a:stretch/>
        </p:blipFill>
        <p:spPr>
          <a:xfrm rot="-1072933">
            <a:off x="7218167" y="903769"/>
            <a:ext cx="1560010" cy="23189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73" name="Shape 173"/>
        <p:cNvGrpSpPr/>
        <p:nvPr/>
      </p:nvGrpSpPr>
      <p:grpSpPr>
        <a:xfrm>
          <a:off x="0" y="0"/>
          <a:ext cx="0" cy="0"/>
          <a:chOff x="0" y="0"/>
          <a:chExt cx="0" cy="0"/>
        </a:xfrm>
      </p:grpSpPr>
      <p:sp>
        <p:nvSpPr>
          <p:cNvPr id="174" name="Google Shape;174;p20"/>
          <p:cNvSpPr txBox="1"/>
          <p:nvPr/>
        </p:nvSpPr>
        <p:spPr>
          <a:xfrm>
            <a:off x="693522" y="927156"/>
            <a:ext cx="8067600" cy="1077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t/>
            </a:r>
            <a:endParaRPr sz="700"/>
          </a:p>
        </p:txBody>
      </p:sp>
      <p:sp>
        <p:nvSpPr>
          <p:cNvPr id="175" name="Google Shape;175;p20"/>
          <p:cNvSpPr txBox="1"/>
          <p:nvPr/>
        </p:nvSpPr>
        <p:spPr>
          <a:xfrm>
            <a:off x="693522" y="1413909"/>
            <a:ext cx="4962600" cy="1077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t/>
            </a:r>
            <a:endParaRPr sz="700"/>
          </a:p>
        </p:txBody>
      </p:sp>
      <p:sp>
        <p:nvSpPr>
          <p:cNvPr id="176" name="Google Shape;176;p20"/>
          <p:cNvSpPr txBox="1"/>
          <p:nvPr/>
        </p:nvSpPr>
        <p:spPr>
          <a:xfrm>
            <a:off x="8459074" y="4567238"/>
            <a:ext cx="341100" cy="600300"/>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lang="en" sz="1500">
                <a:solidFill>
                  <a:srgbClr val="333333"/>
                </a:solidFill>
                <a:latin typeface="Poppins Medium"/>
                <a:ea typeface="Poppins Medium"/>
                <a:cs typeface="Poppins Medium"/>
                <a:sym typeface="Poppins Medium"/>
              </a:rPr>
              <a:t>7</a:t>
            </a:r>
            <a:endParaRPr sz="1500">
              <a:solidFill>
                <a:srgbClr val="333333"/>
              </a:solidFill>
              <a:latin typeface="Poppins Medium"/>
              <a:ea typeface="Poppins Medium"/>
              <a:cs typeface="Poppins Medium"/>
              <a:sym typeface="Poppins Medium"/>
            </a:endParaRPr>
          </a:p>
          <a:p>
            <a:pPr indent="0" lvl="0" marL="0" marR="0" rtl="0" algn="r">
              <a:lnSpc>
                <a:spcPct val="160000"/>
              </a:lnSpc>
              <a:spcBef>
                <a:spcPts val="0"/>
              </a:spcBef>
              <a:spcAft>
                <a:spcPts val="0"/>
              </a:spcAft>
              <a:buNone/>
            </a:pPr>
            <a:r>
              <a:t/>
            </a:r>
            <a:endParaRPr sz="1500">
              <a:solidFill>
                <a:srgbClr val="333333"/>
              </a:solidFill>
              <a:latin typeface="Poppins Medium"/>
              <a:ea typeface="Poppins Medium"/>
              <a:cs typeface="Poppins Medium"/>
              <a:sym typeface="Poppins Medium"/>
            </a:endParaRPr>
          </a:p>
        </p:txBody>
      </p:sp>
      <p:sp>
        <p:nvSpPr>
          <p:cNvPr id="177" name="Google Shape;177;p20"/>
          <p:cNvSpPr/>
          <p:nvPr/>
        </p:nvSpPr>
        <p:spPr>
          <a:xfrm>
            <a:off x="0" y="0"/>
            <a:ext cx="9140275" cy="225171"/>
          </a:xfrm>
          <a:custGeom>
            <a:rect b="b" l="l" r="r" t="t"/>
            <a:pathLst>
              <a:path extrusionOk="0" h="152400" w="6186311">
                <a:moveTo>
                  <a:pt x="0" y="0"/>
                </a:moveTo>
                <a:lnTo>
                  <a:pt x="6186311" y="0"/>
                </a:lnTo>
                <a:lnTo>
                  <a:pt x="6186311" y="152400"/>
                </a:lnTo>
                <a:lnTo>
                  <a:pt x="0" y="152400"/>
                </a:lnTo>
                <a:close/>
              </a:path>
            </a:pathLst>
          </a:custGeom>
          <a:solidFill>
            <a:srgbClr val="009876"/>
          </a:solidFill>
          <a:ln>
            <a:noFill/>
          </a:ln>
        </p:spPr>
      </p:sp>
      <p:sp>
        <p:nvSpPr>
          <p:cNvPr id="178" name="Google Shape;178;p20"/>
          <p:cNvSpPr txBox="1"/>
          <p:nvPr/>
        </p:nvSpPr>
        <p:spPr>
          <a:xfrm>
            <a:off x="211943" y="514350"/>
            <a:ext cx="269100" cy="107700"/>
          </a:xfrm>
          <a:prstGeom prst="rect">
            <a:avLst/>
          </a:prstGeom>
          <a:noFill/>
          <a:ln>
            <a:noFill/>
          </a:ln>
        </p:spPr>
        <p:txBody>
          <a:bodyPr anchorCtr="0" anchor="t" bIns="0" lIns="0" spcFirstLastPara="1" rIns="0" wrap="square" tIns="0">
            <a:spAutoFit/>
          </a:bodyPr>
          <a:lstStyle/>
          <a:p>
            <a:pPr indent="0" lvl="0" marL="0" marR="0" rtl="0" algn="l">
              <a:lnSpc>
                <a:spcPct val="119958"/>
              </a:lnSpc>
              <a:spcBef>
                <a:spcPts val="0"/>
              </a:spcBef>
              <a:spcAft>
                <a:spcPts val="0"/>
              </a:spcAft>
              <a:buNone/>
            </a:pPr>
            <a:r>
              <a:t/>
            </a:r>
            <a:endParaRPr sz="700"/>
          </a:p>
        </p:txBody>
      </p:sp>
      <p:sp>
        <p:nvSpPr>
          <p:cNvPr id="179" name="Google Shape;179;p20"/>
          <p:cNvSpPr txBox="1"/>
          <p:nvPr/>
        </p:nvSpPr>
        <p:spPr>
          <a:xfrm>
            <a:off x="4572000" y="2460120"/>
            <a:ext cx="3828000" cy="184800"/>
          </a:xfrm>
          <a:prstGeom prst="rect">
            <a:avLst/>
          </a:prstGeom>
          <a:noFill/>
          <a:ln>
            <a:noFill/>
          </a:ln>
        </p:spPr>
        <p:txBody>
          <a:bodyPr anchorCtr="0" anchor="t" bIns="0" lIns="0" spcFirstLastPara="1" rIns="0" wrap="square" tIns="0">
            <a:spAutoFit/>
          </a:bodyPr>
          <a:lstStyle/>
          <a:p>
            <a:pPr indent="-127000" lvl="1" marL="254000" marR="0" rtl="0" algn="l">
              <a:lnSpc>
                <a:spcPct val="180000"/>
              </a:lnSpc>
              <a:spcBef>
                <a:spcPts val="0"/>
              </a:spcBef>
              <a:spcAft>
                <a:spcPts val="0"/>
              </a:spcAft>
              <a:buClr>
                <a:srgbClr val="333333"/>
              </a:buClr>
              <a:buSzPts val="1200"/>
              <a:buFont typeface="Arial"/>
              <a:buChar char="•"/>
            </a:pPr>
            <a:r>
              <a:t/>
            </a:r>
            <a:endParaRPr sz="700"/>
          </a:p>
        </p:txBody>
      </p:sp>
      <p:sp>
        <p:nvSpPr>
          <p:cNvPr id="180" name="Google Shape;180;p20"/>
          <p:cNvSpPr txBox="1"/>
          <p:nvPr>
            <p:ph type="title"/>
          </p:nvPr>
        </p:nvSpPr>
        <p:spPr>
          <a:xfrm>
            <a:off x="895425" y="463350"/>
            <a:ext cx="7663800" cy="571500"/>
          </a:xfrm>
          <a:prstGeom prst="rect">
            <a:avLst/>
          </a:prstGeom>
        </p:spPr>
        <p:txBody>
          <a:bodyPr anchorCtr="0" anchor="ctr" bIns="22850" lIns="45725" spcFirstLastPara="1" rIns="45725" wrap="square" tIns="22850">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Data Preprocessing</a:t>
            </a:r>
            <a:endParaRPr b="1" sz="3000">
              <a:latin typeface="Times New Roman"/>
              <a:ea typeface="Times New Roman"/>
              <a:cs typeface="Times New Roman"/>
              <a:sym typeface="Times New Roman"/>
            </a:endParaRPr>
          </a:p>
        </p:txBody>
      </p:sp>
      <p:sp>
        <p:nvSpPr>
          <p:cNvPr id="181" name="Google Shape;181;p20"/>
          <p:cNvSpPr txBox="1"/>
          <p:nvPr>
            <p:ph idx="1" type="body"/>
          </p:nvPr>
        </p:nvSpPr>
        <p:spPr>
          <a:xfrm>
            <a:off x="696550" y="1521600"/>
            <a:ext cx="7762500" cy="3207900"/>
          </a:xfrm>
          <a:prstGeom prst="rect">
            <a:avLst/>
          </a:prstGeom>
        </p:spPr>
        <p:txBody>
          <a:bodyPr anchorCtr="0" anchor="t" bIns="22850" lIns="45725" spcFirstLastPara="1" rIns="45725" wrap="square" tIns="22850">
            <a:normAutofit lnSpcReduction="10000"/>
          </a:bodyPr>
          <a:lstStyle/>
          <a:p>
            <a:pPr indent="0" lvl="0" marL="0" rtl="0" algn="l">
              <a:spcBef>
                <a:spcPts val="200"/>
              </a:spcBef>
              <a:spcAft>
                <a:spcPts val="0"/>
              </a:spcAft>
              <a:buNone/>
            </a:pPr>
            <a:r>
              <a:rPr b="1" lang="en">
                <a:latin typeface="Times New Roman"/>
                <a:ea typeface="Times New Roman"/>
                <a:cs typeface="Times New Roman"/>
                <a:sym typeface="Times New Roman"/>
              </a:rPr>
              <a:t>12.</a:t>
            </a:r>
            <a:r>
              <a:rPr b="1" lang="en">
                <a:latin typeface="Times New Roman"/>
                <a:ea typeface="Times New Roman"/>
                <a:cs typeface="Times New Roman"/>
                <a:sym typeface="Times New Roman"/>
              </a:rPr>
              <a:t>Standardization</a:t>
            </a:r>
            <a:endParaRPr b="1">
              <a:latin typeface="Times New Roman"/>
              <a:ea typeface="Times New Roman"/>
              <a:cs typeface="Times New Roman"/>
              <a:sym typeface="Times New Roman"/>
            </a:endParaRPr>
          </a:p>
          <a:p>
            <a:pPr indent="-285750" lvl="0" marL="457200" rtl="0" algn="l">
              <a:spcBef>
                <a:spcPts val="200"/>
              </a:spcBef>
              <a:spcAft>
                <a:spcPts val="0"/>
              </a:spcAft>
              <a:buSzPts val="900"/>
              <a:buFont typeface="Times New Roman"/>
              <a:buChar char="•"/>
            </a:pPr>
            <a:r>
              <a:rPr lang="en">
                <a:latin typeface="Times New Roman"/>
                <a:ea typeface="Times New Roman"/>
                <a:cs typeface="Times New Roman"/>
                <a:sym typeface="Times New Roman"/>
              </a:rPr>
              <a:t>The goal of this is to bring down all the features to a common scale.</a:t>
            </a:r>
            <a:endParaRPr>
              <a:latin typeface="Times New Roman"/>
              <a:ea typeface="Times New Roman"/>
              <a:cs typeface="Times New Roman"/>
              <a:sym typeface="Times New Roman"/>
            </a:endParaRPr>
          </a:p>
          <a:p>
            <a:pPr indent="0" lvl="0" marL="0" rtl="0" algn="l">
              <a:spcBef>
                <a:spcPts val="200"/>
              </a:spcBef>
              <a:spcAft>
                <a:spcPts val="0"/>
              </a:spcAft>
              <a:buNone/>
            </a:pPr>
            <a:r>
              <a:t/>
            </a:r>
            <a:endParaRPr b="1">
              <a:latin typeface="Times New Roman"/>
              <a:ea typeface="Times New Roman"/>
              <a:cs typeface="Times New Roman"/>
              <a:sym typeface="Times New Roman"/>
            </a:endParaRPr>
          </a:p>
          <a:p>
            <a:pPr indent="0" lvl="0" marL="0" rtl="0" algn="l">
              <a:spcBef>
                <a:spcPts val="200"/>
              </a:spcBef>
              <a:spcAft>
                <a:spcPts val="0"/>
              </a:spcAft>
              <a:buNone/>
            </a:pPr>
            <a:r>
              <a:rPr b="1" lang="en">
                <a:latin typeface="Times New Roman"/>
                <a:ea typeface="Times New Roman"/>
                <a:cs typeface="Times New Roman"/>
                <a:sym typeface="Times New Roman"/>
              </a:rPr>
              <a:t>13.Correlation Analysis</a:t>
            </a:r>
            <a:endParaRPr b="1">
              <a:latin typeface="Times New Roman"/>
              <a:ea typeface="Times New Roman"/>
              <a:cs typeface="Times New Roman"/>
              <a:sym typeface="Times New Roman"/>
            </a:endParaRPr>
          </a:p>
          <a:p>
            <a:pPr indent="-285750" lvl="0" marL="457200" rtl="0" algn="l">
              <a:spcBef>
                <a:spcPts val="200"/>
              </a:spcBef>
              <a:spcAft>
                <a:spcPts val="0"/>
              </a:spcAft>
              <a:buSzPts val="900"/>
              <a:buFont typeface="Times New Roman"/>
              <a:buChar char="•"/>
            </a:pPr>
            <a:r>
              <a:rPr lang="en">
                <a:latin typeface="Times New Roman"/>
                <a:ea typeface="Times New Roman"/>
                <a:cs typeface="Times New Roman"/>
                <a:sym typeface="Times New Roman"/>
              </a:rPr>
              <a:t>The goal is to find which features are highly correlated and which are not.</a:t>
            </a:r>
            <a:endParaRPr>
              <a:latin typeface="Times New Roman"/>
              <a:ea typeface="Times New Roman"/>
              <a:cs typeface="Times New Roman"/>
              <a:sym typeface="Times New Roman"/>
            </a:endParaRPr>
          </a:p>
          <a:p>
            <a:pPr indent="0" lvl="0" marL="0" rtl="0" algn="l">
              <a:spcBef>
                <a:spcPts val="200"/>
              </a:spcBef>
              <a:spcAft>
                <a:spcPts val="0"/>
              </a:spcAft>
              <a:buNone/>
            </a:pPr>
            <a:r>
              <a:t/>
            </a:r>
            <a:endParaRPr>
              <a:latin typeface="Times New Roman"/>
              <a:ea typeface="Times New Roman"/>
              <a:cs typeface="Times New Roman"/>
              <a:sym typeface="Times New Roman"/>
            </a:endParaRPr>
          </a:p>
          <a:p>
            <a:pPr indent="0" lvl="0" marL="0" rtl="0" algn="l">
              <a:spcBef>
                <a:spcPts val="200"/>
              </a:spcBef>
              <a:spcAft>
                <a:spcPts val="0"/>
              </a:spcAft>
              <a:buNone/>
            </a:pPr>
            <a:r>
              <a:rPr b="1" lang="en">
                <a:latin typeface="Times New Roman"/>
                <a:ea typeface="Times New Roman"/>
                <a:cs typeface="Times New Roman"/>
                <a:sym typeface="Times New Roman"/>
              </a:rPr>
              <a:t>14.Outlier Detection</a:t>
            </a:r>
            <a:endParaRPr b="1">
              <a:latin typeface="Times New Roman"/>
              <a:ea typeface="Times New Roman"/>
              <a:cs typeface="Times New Roman"/>
              <a:sym typeface="Times New Roman"/>
            </a:endParaRPr>
          </a:p>
          <a:p>
            <a:pPr indent="-285750" lvl="0" marL="457200" rtl="0" algn="l">
              <a:spcBef>
                <a:spcPts val="200"/>
              </a:spcBef>
              <a:spcAft>
                <a:spcPts val="0"/>
              </a:spcAft>
              <a:buSzPts val="900"/>
              <a:buFont typeface="Times New Roman"/>
              <a:buChar char="•"/>
            </a:pPr>
            <a:r>
              <a:rPr lang="en">
                <a:latin typeface="Times New Roman"/>
                <a:ea typeface="Times New Roman"/>
                <a:cs typeface="Times New Roman"/>
                <a:sym typeface="Times New Roman"/>
              </a:rPr>
              <a:t>Removed the outliers from the data</a:t>
            </a:r>
            <a:endParaRPr>
              <a:latin typeface="Times New Roman"/>
              <a:ea typeface="Times New Roman"/>
              <a:cs typeface="Times New Roman"/>
              <a:sym typeface="Times New Roman"/>
            </a:endParaRPr>
          </a:p>
          <a:p>
            <a:pPr indent="0" lvl="0" marL="0" rtl="0" algn="l">
              <a:spcBef>
                <a:spcPts val="200"/>
              </a:spcBef>
              <a:spcAft>
                <a:spcPts val="0"/>
              </a:spcAft>
              <a:buNone/>
            </a:pPr>
            <a:r>
              <a:t/>
            </a:r>
            <a:endParaRPr>
              <a:latin typeface="Times New Roman"/>
              <a:ea typeface="Times New Roman"/>
              <a:cs typeface="Times New Roman"/>
              <a:sym typeface="Times New Roman"/>
            </a:endParaRPr>
          </a:p>
          <a:p>
            <a:pPr indent="0" lvl="0" marL="0" rtl="0" algn="l">
              <a:spcBef>
                <a:spcPts val="200"/>
              </a:spcBef>
              <a:spcAft>
                <a:spcPts val="0"/>
              </a:spcAft>
              <a:buNone/>
            </a:pPr>
            <a:r>
              <a:rPr b="1" lang="en">
                <a:latin typeface="Times New Roman"/>
                <a:ea typeface="Times New Roman"/>
                <a:cs typeface="Times New Roman"/>
                <a:sym typeface="Times New Roman"/>
              </a:rPr>
              <a:t>15.Modelling</a:t>
            </a:r>
            <a:endParaRPr b="1">
              <a:latin typeface="Times New Roman"/>
              <a:ea typeface="Times New Roman"/>
              <a:cs typeface="Times New Roman"/>
              <a:sym typeface="Times New Roman"/>
            </a:endParaRPr>
          </a:p>
          <a:p>
            <a:pPr indent="-285750" lvl="0" marL="457200" rtl="0" algn="l">
              <a:spcBef>
                <a:spcPts val="200"/>
              </a:spcBef>
              <a:spcAft>
                <a:spcPts val="0"/>
              </a:spcAft>
              <a:buSzPts val="900"/>
              <a:buFont typeface="Times New Roman"/>
              <a:buChar char="•"/>
            </a:pPr>
            <a:r>
              <a:rPr lang="en">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Char char="•"/>
            </a:pPr>
            <a:r>
              <a:rPr lang="en">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Char char="•"/>
            </a:pPr>
            <a:r>
              <a:rPr lang="en">
                <a:latin typeface="Times New Roman"/>
                <a:ea typeface="Times New Roman"/>
                <a:cs typeface="Times New Roman"/>
                <a:sym typeface="Times New Roman"/>
              </a:rPr>
              <a:t>Support Vector Machines</a:t>
            </a:r>
            <a:endParaRPr>
              <a:latin typeface="Times New Roman"/>
              <a:ea typeface="Times New Roman"/>
              <a:cs typeface="Times New Roman"/>
              <a:sym typeface="Times New Roman"/>
            </a:endParaRPr>
          </a:p>
        </p:txBody>
      </p:sp>
      <p:pic>
        <p:nvPicPr>
          <p:cNvPr id="182" name="Google Shape;182;p20"/>
          <p:cNvPicPr preferRelativeResize="0"/>
          <p:nvPr/>
        </p:nvPicPr>
        <p:blipFill rotWithShape="1">
          <a:blip r:embed="rId3">
            <a:alphaModFix/>
          </a:blip>
          <a:srcRect b="0" l="0" r="0" t="0"/>
          <a:stretch/>
        </p:blipFill>
        <p:spPr>
          <a:xfrm rot="-1072933">
            <a:off x="7265642" y="1218344"/>
            <a:ext cx="1560010" cy="2318934"/>
          </a:xfrm>
          <a:prstGeom prst="rect">
            <a:avLst/>
          </a:prstGeom>
          <a:noFill/>
          <a:ln>
            <a:noFill/>
          </a:ln>
        </p:spPr>
      </p:pic>
      <p:pic>
        <p:nvPicPr>
          <p:cNvPr id="183" name="Google Shape;183;p20"/>
          <p:cNvPicPr preferRelativeResize="0"/>
          <p:nvPr/>
        </p:nvPicPr>
        <p:blipFill rotWithShape="1">
          <a:blip r:embed="rId4">
            <a:alphaModFix/>
          </a:blip>
          <a:srcRect b="0" l="0" r="0" t="0"/>
          <a:stretch/>
        </p:blipFill>
        <p:spPr>
          <a:xfrm>
            <a:off x="6217025" y="3067350"/>
            <a:ext cx="2044225" cy="18695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87" name="Shape 187"/>
        <p:cNvGrpSpPr/>
        <p:nvPr/>
      </p:nvGrpSpPr>
      <p:grpSpPr>
        <a:xfrm>
          <a:off x="0" y="0"/>
          <a:ext cx="0" cy="0"/>
          <a:chOff x="0" y="0"/>
          <a:chExt cx="0" cy="0"/>
        </a:xfrm>
      </p:grpSpPr>
      <p:sp>
        <p:nvSpPr>
          <p:cNvPr id="188" name="Google Shape;188;p21"/>
          <p:cNvSpPr txBox="1"/>
          <p:nvPr/>
        </p:nvSpPr>
        <p:spPr>
          <a:xfrm>
            <a:off x="693522" y="927156"/>
            <a:ext cx="8067600" cy="1077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t/>
            </a:r>
            <a:endParaRPr sz="700"/>
          </a:p>
        </p:txBody>
      </p:sp>
      <p:sp>
        <p:nvSpPr>
          <p:cNvPr id="189" name="Google Shape;189;p21"/>
          <p:cNvSpPr txBox="1"/>
          <p:nvPr/>
        </p:nvSpPr>
        <p:spPr>
          <a:xfrm>
            <a:off x="693522" y="1413909"/>
            <a:ext cx="4962600" cy="1077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t/>
            </a:r>
            <a:endParaRPr sz="700"/>
          </a:p>
        </p:txBody>
      </p:sp>
      <p:sp>
        <p:nvSpPr>
          <p:cNvPr id="190" name="Google Shape;190;p21"/>
          <p:cNvSpPr txBox="1"/>
          <p:nvPr/>
        </p:nvSpPr>
        <p:spPr>
          <a:xfrm>
            <a:off x="8459074" y="4567238"/>
            <a:ext cx="341100" cy="231000"/>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lang="en" sz="1500">
                <a:solidFill>
                  <a:srgbClr val="333333"/>
                </a:solidFill>
                <a:latin typeface="Poppins Medium"/>
                <a:ea typeface="Poppins Medium"/>
                <a:cs typeface="Poppins Medium"/>
                <a:sym typeface="Poppins Medium"/>
              </a:rPr>
              <a:t>8</a:t>
            </a:r>
            <a:endParaRPr sz="700"/>
          </a:p>
        </p:txBody>
      </p:sp>
      <p:sp>
        <p:nvSpPr>
          <p:cNvPr id="191" name="Google Shape;191;p21"/>
          <p:cNvSpPr/>
          <p:nvPr/>
        </p:nvSpPr>
        <p:spPr>
          <a:xfrm>
            <a:off x="0" y="0"/>
            <a:ext cx="9140275" cy="225171"/>
          </a:xfrm>
          <a:custGeom>
            <a:rect b="b" l="l" r="r" t="t"/>
            <a:pathLst>
              <a:path extrusionOk="0" h="152400" w="6186311">
                <a:moveTo>
                  <a:pt x="0" y="0"/>
                </a:moveTo>
                <a:lnTo>
                  <a:pt x="6186311" y="0"/>
                </a:lnTo>
                <a:lnTo>
                  <a:pt x="6186311" y="152400"/>
                </a:lnTo>
                <a:lnTo>
                  <a:pt x="0" y="152400"/>
                </a:lnTo>
                <a:close/>
              </a:path>
            </a:pathLst>
          </a:custGeom>
          <a:solidFill>
            <a:srgbClr val="009876"/>
          </a:solidFill>
          <a:ln>
            <a:noFill/>
          </a:ln>
        </p:spPr>
      </p:sp>
      <p:sp>
        <p:nvSpPr>
          <p:cNvPr id="192" name="Google Shape;192;p21"/>
          <p:cNvSpPr txBox="1"/>
          <p:nvPr/>
        </p:nvSpPr>
        <p:spPr>
          <a:xfrm>
            <a:off x="211943" y="514350"/>
            <a:ext cx="269100" cy="107700"/>
          </a:xfrm>
          <a:prstGeom prst="rect">
            <a:avLst/>
          </a:prstGeom>
          <a:noFill/>
          <a:ln>
            <a:noFill/>
          </a:ln>
        </p:spPr>
        <p:txBody>
          <a:bodyPr anchorCtr="0" anchor="t" bIns="0" lIns="0" spcFirstLastPara="1" rIns="0" wrap="square" tIns="0">
            <a:spAutoFit/>
          </a:bodyPr>
          <a:lstStyle/>
          <a:p>
            <a:pPr indent="0" lvl="0" marL="0" marR="0" rtl="0" algn="l">
              <a:lnSpc>
                <a:spcPct val="119958"/>
              </a:lnSpc>
              <a:spcBef>
                <a:spcPts val="0"/>
              </a:spcBef>
              <a:spcAft>
                <a:spcPts val="0"/>
              </a:spcAft>
              <a:buNone/>
            </a:pPr>
            <a:r>
              <a:t/>
            </a:r>
            <a:endParaRPr sz="700"/>
          </a:p>
        </p:txBody>
      </p:sp>
      <p:sp>
        <p:nvSpPr>
          <p:cNvPr id="193" name="Google Shape;193;p21"/>
          <p:cNvSpPr txBox="1"/>
          <p:nvPr/>
        </p:nvSpPr>
        <p:spPr>
          <a:xfrm>
            <a:off x="4572000" y="2460120"/>
            <a:ext cx="3828000" cy="184800"/>
          </a:xfrm>
          <a:prstGeom prst="rect">
            <a:avLst/>
          </a:prstGeom>
          <a:noFill/>
          <a:ln>
            <a:noFill/>
          </a:ln>
        </p:spPr>
        <p:txBody>
          <a:bodyPr anchorCtr="0" anchor="t" bIns="0" lIns="0" spcFirstLastPara="1" rIns="0" wrap="square" tIns="0">
            <a:spAutoFit/>
          </a:bodyPr>
          <a:lstStyle/>
          <a:p>
            <a:pPr indent="-127000" lvl="1" marL="254000" marR="0" rtl="0" algn="l">
              <a:lnSpc>
                <a:spcPct val="180000"/>
              </a:lnSpc>
              <a:spcBef>
                <a:spcPts val="0"/>
              </a:spcBef>
              <a:spcAft>
                <a:spcPts val="0"/>
              </a:spcAft>
              <a:buClr>
                <a:srgbClr val="333333"/>
              </a:buClr>
              <a:buSzPts val="1200"/>
              <a:buFont typeface="Arial"/>
              <a:buChar char="•"/>
            </a:pPr>
            <a:r>
              <a:t/>
            </a:r>
            <a:endParaRPr sz="700"/>
          </a:p>
        </p:txBody>
      </p:sp>
      <p:sp>
        <p:nvSpPr>
          <p:cNvPr id="194" name="Google Shape;194;p21"/>
          <p:cNvSpPr txBox="1"/>
          <p:nvPr>
            <p:ph idx="4294967295" type="title"/>
          </p:nvPr>
        </p:nvSpPr>
        <p:spPr>
          <a:xfrm flipH="1" rot="378">
            <a:off x="340547" y="1957775"/>
            <a:ext cx="2727900" cy="687000"/>
          </a:xfrm>
          <a:prstGeom prst="rect">
            <a:avLst/>
          </a:prstGeom>
        </p:spPr>
        <p:txBody>
          <a:bodyPr anchorCtr="0" anchor="ctr" bIns="22850" lIns="45725" spcFirstLastPara="1" rIns="45725" wrap="square" tIns="22850">
            <a:normAutofit/>
          </a:bodyPr>
          <a:lstStyle/>
          <a:p>
            <a:pPr indent="0" lvl="0" marL="0" rtl="0" algn="ctr">
              <a:spcBef>
                <a:spcPts val="0"/>
              </a:spcBef>
              <a:spcAft>
                <a:spcPts val="0"/>
              </a:spcAft>
              <a:buNone/>
            </a:pPr>
            <a:r>
              <a:rPr b="1" lang="en" u="sng">
                <a:latin typeface="Times New Roman"/>
                <a:ea typeface="Times New Roman"/>
                <a:cs typeface="Times New Roman"/>
                <a:sym typeface="Times New Roman"/>
              </a:rPr>
              <a:t>Approaches</a:t>
            </a:r>
            <a:endParaRPr b="1" u="sng">
              <a:latin typeface="Times New Roman"/>
              <a:ea typeface="Times New Roman"/>
              <a:cs typeface="Times New Roman"/>
              <a:sym typeface="Times New Roman"/>
            </a:endParaRPr>
          </a:p>
        </p:txBody>
      </p:sp>
      <p:pic>
        <p:nvPicPr>
          <p:cNvPr id="195" name="Google Shape;195;p21"/>
          <p:cNvPicPr preferRelativeResize="0"/>
          <p:nvPr/>
        </p:nvPicPr>
        <p:blipFill>
          <a:blip r:embed="rId3">
            <a:alphaModFix/>
          </a:blip>
          <a:stretch>
            <a:fillRect/>
          </a:stretch>
        </p:blipFill>
        <p:spPr>
          <a:xfrm>
            <a:off x="3808625" y="410650"/>
            <a:ext cx="4485050" cy="4482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