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EFAC46-AC20-4321-8D72-00B88E7D0B5E}">
  <a:tblStyle styleId="{20EFAC46-AC20-4321-8D72-00B88E7D0B5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MavenPr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1dc2cc6c3b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1dc2cc6c3b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f336c0c28_0_1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f336c0c28_0_1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1dc2cc6c3b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1dc2cc6c3b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1e96d33ee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1e96d33ee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1dc2cc6c3b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1dc2cc6c3b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dc2cc6c3b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1dc2cc6c3b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dc2cc6c3b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dc2cc6c3b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1f336c0c2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1f336c0c2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1f336c0c28_0_1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1f336c0c28_0_1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1dc2cc6c3b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1dc2cc6c3b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1dc2cc6c3b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1dc2cc6c3b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1dc2cc6c3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1dc2cc6c3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hyperlink" Target="https://en.wikipedia.org/wiki/Linear_combination" TargetMode="External"/><Relationship Id="rId4" Type="http://schemas.openxmlformats.org/officeDocument/2006/relationships/hyperlink" Target="https://en.wikipedia.org/wiki/Linear_classifier" TargetMode="External"/><Relationship Id="rId5" Type="http://schemas.openxmlformats.org/officeDocument/2006/relationships/hyperlink" Target="https://en.wikipedia.org/wiki/Dimensionality_reduction" TargetMode="External"/><Relationship Id="rId6" Type="http://schemas.openxmlformats.org/officeDocument/2006/relationships/hyperlink" Target="https://en.wikipedia.org/wiki/Statistical_classifica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sap.com/hk/insights/what-is-machine-learning.html" TargetMode="External"/><Relationship Id="rId4" Type="http://schemas.openxmlformats.org/officeDocument/2006/relationships/image" Target="../media/image1.png"/><Relationship Id="rId5" Type="http://schemas.openxmlformats.org/officeDocument/2006/relationships/hyperlink" Target="https://www.eurixgroup.com/eurix-machine-learning-2/" TargetMode="External"/><Relationship Id="rId6"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97500"/>
            <a:ext cx="53994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u="sng"/>
              <a:t>Heart Analysis and Prediction</a:t>
            </a:r>
            <a:endParaRPr u="sng"/>
          </a:p>
        </p:txBody>
      </p:sp>
      <p:sp>
        <p:nvSpPr>
          <p:cNvPr id="278" name="Google Shape;278;p13"/>
          <p:cNvSpPr txBox="1"/>
          <p:nvPr>
            <p:ph idx="1" type="subTitle"/>
          </p:nvPr>
        </p:nvSpPr>
        <p:spPr>
          <a:xfrm>
            <a:off x="824000" y="2014500"/>
            <a:ext cx="4255500" cy="211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Group3</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a:p>
        </p:txBody>
      </p:sp>
      <p:graphicFrame>
        <p:nvGraphicFramePr>
          <p:cNvPr id="279" name="Google Shape;279;p13"/>
          <p:cNvGraphicFramePr/>
          <p:nvPr/>
        </p:nvGraphicFramePr>
        <p:xfrm>
          <a:off x="884175" y="2513775"/>
          <a:ext cx="3000000" cy="3000000"/>
        </p:xfrm>
        <a:graphic>
          <a:graphicData uri="http://schemas.openxmlformats.org/drawingml/2006/table">
            <a:tbl>
              <a:tblPr>
                <a:noFill/>
                <a:tableStyleId>{20EFAC46-AC20-4321-8D72-00B88E7D0B5E}</a:tableStyleId>
              </a:tblPr>
              <a:tblGrid>
                <a:gridCol w="3114200"/>
                <a:gridCol w="2132750"/>
              </a:tblGrid>
              <a:tr h="381000">
                <a:tc>
                  <a:txBody>
                    <a:bodyPr/>
                    <a:lstStyle/>
                    <a:p>
                      <a:pPr indent="0" lvl="0" marL="0" rtl="0" algn="ctr">
                        <a:spcBef>
                          <a:spcPts val="0"/>
                        </a:spcBef>
                        <a:spcAft>
                          <a:spcPts val="0"/>
                        </a:spcAft>
                        <a:buNone/>
                      </a:pPr>
                      <a:r>
                        <a:rPr b="1" lang="en" u="sng">
                          <a:solidFill>
                            <a:schemeClr val="lt1"/>
                          </a:solidFill>
                        </a:rPr>
                        <a:t>Name</a:t>
                      </a:r>
                      <a:endParaRPr b="1" u="sng">
                        <a:solidFill>
                          <a:schemeClr val="lt1"/>
                        </a:solidFill>
                      </a:endParaRPr>
                    </a:p>
                  </a:txBody>
                  <a:tcPr marT="91425" marB="91425" marR="91425" marL="91425"/>
                </a:tc>
                <a:tc>
                  <a:txBody>
                    <a:bodyPr/>
                    <a:lstStyle/>
                    <a:p>
                      <a:pPr indent="0" lvl="0" marL="0" rtl="0" algn="ctr">
                        <a:spcBef>
                          <a:spcPts val="0"/>
                        </a:spcBef>
                        <a:spcAft>
                          <a:spcPts val="0"/>
                        </a:spcAft>
                        <a:buNone/>
                      </a:pPr>
                      <a:r>
                        <a:rPr b="1" lang="en" u="sng">
                          <a:solidFill>
                            <a:schemeClr val="lt1"/>
                          </a:solidFill>
                        </a:rPr>
                        <a:t>Roll No.</a:t>
                      </a:r>
                      <a:endParaRPr b="1" u="sng">
                        <a:solidFill>
                          <a:schemeClr val="lt1"/>
                        </a:solidFill>
                      </a:endParaRPr>
                    </a:p>
                  </a:txBody>
                  <a:tcPr marT="91425" marB="91425" marR="91425" marL="91425"/>
                </a:tc>
              </a:tr>
              <a:tr h="381000">
                <a:tc>
                  <a:txBody>
                    <a:bodyPr/>
                    <a:lstStyle/>
                    <a:p>
                      <a:pPr indent="0" lvl="0" marL="0" rtl="0" algn="l">
                        <a:spcBef>
                          <a:spcPts val="0"/>
                        </a:spcBef>
                        <a:spcAft>
                          <a:spcPts val="0"/>
                        </a:spcAft>
                        <a:buNone/>
                      </a:pPr>
                      <a:r>
                        <a:rPr b="1" lang="en">
                          <a:solidFill>
                            <a:schemeClr val="lt1"/>
                          </a:solidFill>
                        </a:rPr>
                        <a:t>Shivam Thakker</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AU1940193</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b="1" lang="en">
                          <a:solidFill>
                            <a:schemeClr val="lt1"/>
                          </a:solidFill>
                        </a:rPr>
                        <a:t>Devarsh Sheth</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AU1940189</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b="1" lang="en">
                          <a:solidFill>
                            <a:schemeClr val="lt1"/>
                          </a:solidFill>
                        </a:rPr>
                        <a:t>Pranav Gandhi</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AU1940313</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b="1" lang="en">
                          <a:solidFill>
                            <a:schemeClr val="lt1"/>
                          </a:solidFill>
                        </a:rPr>
                        <a:t>Meet Jhaveri</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AU1940284</a:t>
                      </a:r>
                      <a:endParaRPr>
                        <a:solidFill>
                          <a:schemeClr val="lt1"/>
                        </a:solidFill>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ph type="title"/>
          </p:nvPr>
        </p:nvSpPr>
        <p:spPr>
          <a:xfrm>
            <a:off x="1388550" y="213650"/>
            <a:ext cx="6366900" cy="650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3600" u="sng"/>
              <a:t>Approaches</a:t>
            </a:r>
            <a:endParaRPr sz="3600" u="sng"/>
          </a:p>
        </p:txBody>
      </p:sp>
      <p:sp>
        <p:nvSpPr>
          <p:cNvPr id="342" name="Google Shape;342;p22"/>
          <p:cNvSpPr txBox="1"/>
          <p:nvPr>
            <p:ph idx="1" type="body"/>
          </p:nvPr>
        </p:nvSpPr>
        <p:spPr>
          <a:xfrm>
            <a:off x="164800" y="1016450"/>
            <a:ext cx="8523900" cy="27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3</a:t>
            </a:r>
            <a:r>
              <a:rPr b="1" lang="en"/>
              <a:t>. 	</a:t>
            </a:r>
            <a:r>
              <a:rPr b="1" lang="en" sz="1400" u="sng"/>
              <a:t>Linear Discriminant Analysis:</a:t>
            </a:r>
            <a:endParaRPr b="1" sz="1400" u="sng"/>
          </a:p>
          <a:p>
            <a:pPr indent="-311150" lvl="1" marL="914400" rtl="0" algn="l">
              <a:spcBef>
                <a:spcPts val="1200"/>
              </a:spcBef>
              <a:spcAft>
                <a:spcPts val="0"/>
              </a:spcAft>
              <a:buSzPts val="1300"/>
              <a:buFont typeface="Arial"/>
              <a:buAutoNum type="alphaLcPeriod"/>
            </a:pPr>
            <a:r>
              <a:rPr lang="en" sz="1300">
                <a:latin typeface="Arial"/>
                <a:ea typeface="Arial"/>
                <a:cs typeface="Arial"/>
                <a:sym typeface="Arial"/>
              </a:rPr>
              <a:t>Linear discriminant analysis (LDA), normal discriminant analysis (NDA), is used to find a </a:t>
            </a:r>
            <a:r>
              <a:rPr lang="en" sz="1300">
                <a:uFill>
                  <a:noFill/>
                </a:uFill>
                <a:latin typeface="Arial"/>
                <a:ea typeface="Arial"/>
                <a:cs typeface="Arial"/>
                <a:sym typeface="Arial"/>
                <a:hlinkClick r:id="rId3"/>
              </a:rPr>
              <a:t>linear combination</a:t>
            </a:r>
            <a:r>
              <a:rPr lang="en" sz="1300">
                <a:latin typeface="Arial"/>
                <a:ea typeface="Arial"/>
                <a:cs typeface="Arial"/>
                <a:sym typeface="Arial"/>
              </a:rPr>
              <a:t> of features that characterizes or separates two or more classes of objects or events. The resulting combination may be used as a </a:t>
            </a:r>
            <a:r>
              <a:rPr lang="en" sz="1300">
                <a:uFill>
                  <a:noFill/>
                </a:uFill>
                <a:latin typeface="Arial"/>
                <a:ea typeface="Arial"/>
                <a:cs typeface="Arial"/>
                <a:sym typeface="Arial"/>
                <a:hlinkClick r:id="rId4"/>
              </a:rPr>
              <a:t>linear classifier</a:t>
            </a:r>
            <a:r>
              <a:rPr lang="en" sz="1300">
                <a:latin typeface="Arial"/>
                <a:ea typeface="Arial"/>
                <a:cs typeface="Arial"/>
                <a:sym typeface="Arial"/>
              </a:rPr>
              <a:t>, or, more commonly, for </a:t>
            </a:r>
            <a:r>
              <a:rPr lang="en" sz="1300">
                <a:uFill>
                  <a:noFill/>
                </a:uFill>
                <a:latin typeface="Arial"/>
                <a:ea typeface="Arial"/>
                <a:cs typeface="Arial"/>
                <a:sym typeface="Arial"/>
                <a:hlinkClick r:id="rId5"/>
              </a:rPr>
              <a:t>dimensionality reduction</a:t>
            </a:r>
            <a:r>
              <a:rPr lang="en" sz="1300">
                <a:latin typeface="Arial"/>
                <a:ea typeface="Arial"/>
                <a:cs typeface="Arial"/>
                <a:sym typeface="Arial"/>
              </a:rPr>
              <a:t> before later </a:t>
            </a:r>
            <a:r>
              <a:rPr lang="en" sz="1300">
                <a:uFill>
                  <a:noFill/>
                </a:uFill>
                <a:latin typeface="Arial"/>
                <a:ea typeface="Arial"/>
                <a:cs typeface="Arial"/>
                <a:sym typeface="Arial"/>
                <a:hlinkClick r:id="rId6"/>
              </a:rPr>
              <a:t>classification</a:t>
            </a:r>
            <a:r>
              <a:rPr lang="en" sz="1300">
                <a:latin typeface="Arial"/>
                <a:ea typeface="Arial"/>
                <a:cs typeface="Arial"/>
                <a:sym typeface="Arial"/>
              </a:rPr>
              <a:t>.</a:t>
            </a:r>
            <a:endParaRPr sz="1300">
              <a:latin typeface="Arial"/>
              <a:ea typeface="Arial"/>
              <a:cs typeface="Arial"/>
              <a:sym typeface="Arial"/>
            </a:endParaRPr>
          </a:p>
          <a:p>
            <a:pPr indent="-311150" lvl="1" marL="914400" rtl="0" algn="l">
              <a:spcBef>
                <a:spcPts val="0"/>
              </a:spcBef>
              <a:spcAft>
                <a:spcPts val="0"/>
              </a:spcAft>
              <a:buSzPts val="1300"/>
              <a:buFont typeface="Arial"/>
              <a:buAutoNum type="alphaLcPeriod"/>
            </a:pPr>
            <a:r>
              <a:rPr lang="en" sz="1300">
                <a:latin typeface="Arial"/>
                <a:ea typeface="Arial"/>
                <a:cs typeface="Arial"/>
                <a:sym typeface="Arial"/>
              </a:rPr>
              <a:t>The accuracy of this model is 87%.</a:t>
            </a:r>
            <a:endParaRPr sz="13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3"/>
          <p:cNvSpPr txBox="1"/>
          <p:nvPr>
            <p:ph type="ctrTitle"/>
          </p:nvPr>
        </p:nvSpPr>
        <p:spPr>
          <a:xfrm>
            <a:off x="824000" y="197500"/>
            <a:ext cx="7446900" cy="1437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u="sng"/>
              <a:t>Results</a:t>
            </a:r>
            <a:endParaRPr u="sng"/>
          </a:p>
        </p:txBody>
      </p:sp>
      <p:sp>
        <p:nvSpPr>
          <p:cNvPr id="348" name="Google Shape;348;p23"/>
          <p:cNvSpPr txBox="1"/>
          <p:nvPr>
            <p:ph idx="1" type="subTitle"/>
          </p:nvPr>
        </p:nvSpPr>
        <p:spPr>
          <a:xfrm>
            <a:off x="824000" y="2014500"/>
            <a:ext cx="4255500" cy="211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a:p>
        </p:txBody>
      </p:sp>
      <p:graphicFrame>
        <p:nvGraphicFramePr>
          <p:cNvPr id="349" name="Google Shape;349;p23"/>
          <p:cNvGraphicFramePr/>
          <p:nvPr/>
        </p:nvGraphicFramePr>
        <p:xfrm>
          <a:off x="952500" y="1809750"/>
          <a:ext cx="3000000" cy="3000000"/>
        </p:xfrm>
        <a:graphic>
          <a:graphicData uri="http://schemas.openxmlformats.org/drawingml/2006/table">
            <a:tbl>
              <a:tblPr>
                <a:noFill/>
                <a:tableStyleId>{20EFAC46-AC20-4321-8D72-00B88E7D0B5E}</a:tableStyleId>
              </a:tblPr>
              <a:tblGrid>
                <a:gridCol w="3845625"/>
                <a:gridCol w="3845625"/>
              </a:tblGrid>
              <a:tr h="529125">
                <a:tc>
                  <a:txBody>
                    <a:bodyPr/>
                    <a:lstStyle/>
                    <a:p>
                      <a:pPr indent="0" lvl="0" marL="0" rtl="0" algn="ctr">
                        <a:spcBef>
                          <a:spcPts val="0"/>
                        </a:spcBef>
                        <a:spcAft>
                          <a:spcPts val="0"/>
                        </a:spcAft>
                        <a:buNone/>
                      </a:pPr>
                      <a:r>
                        <a:rPr b="1" lang="en" u="sng">
                          <a:solidFill>
                            <a:schemeClr val="lt1"/>
                          </a:solidFill>
                        </a:rPr>
                        <a:t>Algorithms</a:t>
                      </a:r>
                      <a:endParaRPr b="1" u="sng">
                        <a:solidFill>
                          <a:schemeClr val="lt1"/>
                        </a:solidFill>
                      </a:endParaRPr>
                    </a:p>
                  </a:txBody>
                  <a:tcPr marT="91425" marB="91425" marR="91425" marL="91425"/>
                </a:tc>
                <a:tc>
                  <a:txBody>
                    <a:bodyPr/>
                    <a:lstStyle/>
                    <a:p>
                      <a:pPr indent="0" lvl="0" marL="0" rtl="0" algn="ctr">
                        <a:spcBef>
                          <a:spcPts val="0"/>
                        </a:spcBef>
                        <a:spcAft>
                          <a:spcPts val="0"/>
                        </a:spcAft>
                        <a:buNone/>
                      </a:pPr>
                      <a:r>
                        <a:rPr b="1" lang="en" u="sng">
                          <a:solidFill>
                            <a:schemeClr val="lt1"/>
                          </a:solidFill>
                        </a:rPr>
                        <a:t>Accuracy</a:t>
                      </a:r>
                      <a:endParaRPr b="1" u="sng">
                        <a:solidFill>
                          <a:schemeClr val="lt1"/>
                        </a:solidFill>
                      </a:endParaRPr>
                    </a:p>
                  </a:txBody>
                  <a:tcPr marT="91425" marB="91425" marR="91425" marL="91425"/>
                </a:tc>
              </a:tr>
              <a:tr h="529125">
                <a:tc>
                  <a:txBody>
                    <a:bodyPr/>
                    <a:lstStyle/>
                    <a:p>
                      <a:pPr indent="0" lvl="0" marL="0" rtl="0" algn="l">
                        <a:spcBef>
                          <a:spcPts val="0"/>
                        </a:spcBef>
                        <a:spcAft>
                          <a:spcPts val="0"/>
                        </a:spcAft>
                        <a:buNone/>
                      </a:pPr>
                      <a:r>
                        <a:rPr lang="en">
                          <a:solidFill>
                            <a:schemeClr val="lt1"/>
                          </a:solidFill>
                        </a:rPr>
                        <a:t>Logistic Regression</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90%</a:t>
                      </a:r>
                      <a:endParaRPr>
                        <a:solidFill>
                          <a:schemeClr val="lt1"/>
                        </a:solidFill>
                      </a:endParaRPr>
                    </a:p>
                  </a:txBody>
                  <a:tcPr marT="91425" marB="91425" marR="91425" marL="91425"/>
                </a:tc>
              </a:tr>
              <a:tr h="529125">
                <a:tc>
                  <a:txBody>
                    <a:bodyPr/>
                    <a:lstStyle/>
                    <a:p>
                      <a:pPr indent="0" lvl="0" marL="0" rtl="0" algn="l">
                        <a:spcBef>
                          <a:spcPts val="0"/>
                        </a:spcBef>
                        <a:spcAft>
                          <a:spcPts val="0"/>
                        </a:spcAft>
                        <a:buNone/>
                      </a:pPr>
                      <a:r>
                        <a:rPr lang="en">
                          <a:solidFill>
                            <a:schemeClr val="lt1"/>
                          </a:solidFill>
                        </a:rPr>
                        <a:t>K-NN</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83%</a:t>
                      </a:r>
                      <a:endParaRPr>
                        <a:solidFill>
                          <a:schemeClr val="lt1"/>
                        </a:solidFill>
                      </a:endParaRPr>
                    </a:p>
                  </a:txBody>
                  <a:tcPr marT="91425" marB="91425" marR="91425" marL="91425"/>
                </a:tc>
              </a:tr>
              <a:tr h="529125">
                <a:tc>
                  <a:txBody>
                    <a:bodyPr/>
                    <a:lstStyle/>
                    <a:p>
                      <a:pPr indent="0" lvl="0" marL="0" rtl="0" algn="l">
                        <a:spcBef>
                          <a:spcPts val="0"/>
                        </a:spcBef>
                        <a:spcAft>
                          <a:spcPts val="0"/>
                        </a:spcAft>
                        <a:buNone/>
                      </a:pPr>
                      <a:r>
                        <a:rPr lang="en">
                          <a:solidFill>
                            <a:schemeClr val="lt1"/>
                          </a:solidFill>
                        </a:rPr>
                        <a:t>Linear Discriminant Analysis</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87%</a:t>
                      </a:r>
                      <a:endParaRPr>
                        <a:solidFill>
                          <a:schemeClr val="lt1"/>
                        </a:solidFill>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4"/>
          <p:cNvSpPr txBox="1"/>
          <p:nvPr>
            <p:ph type="ctrTitle"/>
          </p:nvPr>
        </p:nvSpPr>
        <p:spPr>
          <a:xfrm>
            <a:off x="836425" y="197498"/>
            <a:ext cx="4255500" cy="747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u="sng"/>
              <a:t>Future Works:</a:t>
            </a:r>
            <a:endParaRPr u="sng"/>
          </a:p>
        </p:txBody>
      </p:sp>
      <p:sp>
        <p:nvSpPr>
          <p:cNvPr id="355" name="Google Shape;355;p24"/>
          <p:cNvSpPr txBox="1"/>
          <p:nvPr>
            <p:ph idx="1" type="subTitle"/>
          </p:nvPr>
        </p:nvSpPr>
        <p:spPr>
          <a:xfrm>
            <a:off x="712175" y="1055600"/>
            <a:ext cx="7791000" cy="13734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a:t>W</a:t>
            </a:r>
            <a:r>
              <a:rPr lang="en"/>
              <a:t>e will try to generate more data using generative model as we think that our model has overfitted due to less data.</a:t>
            </a:r>
            <a:endParaRPr/>
          </a:p>
          <a:p>
            <a:pPr indent="-330200" lvl="0" marL="457200" rtl="0" algn="l">
              <a:spcBef>
                <a:spcPts val="0"/>
              </a:spcBef>
              <a:spcAft>
                <a:spcPts val="0"/>
              </a:spcAft>
              <a:buSzPts val="1600"/>
              <a:buChar char="●"/>
            </a:pPr>
            <a:r>
              <a:rPr lang="en"/>
              <a:t>We will try to implement Logistic Regression from scratch and compare the accuracy of our model with the inbuilt model.</a:t>
            </a:r>
            <a:endParaRPr/>
          </a:p>
          <a:p>
            <a:pPr indent="-330200" lvl="0" marL="457200" rtl="0" algn="l">
              <a:spcBef>
                <a:spcPts val="0"/>
              </a:spcBef>
              <a:spcAft>
                <a:spcPts val="0"/>
              </a:spcAft>
              <a:buSzPts val="1600"/>
              <a:buChar char="●"/>
            </a:pPr>
            <a:r>
              <a:rPr lang="en"/>
              <a:t>We will try to implement Random Forest and SVM.</a:t>
            </a:r>
            <a:endParaRPr/>
          </a:p>
        </p:txBody>
      </p:sp>
      <p:sp>
        <p:nvSpPr>
          <p:cNvPr id="356" name="Google Shape;356;p24"/>
          <p:cNvSpPr txBox="1"/>
          <p:nvPr>
            <p:ph type="ctrTitle"/>
          </p:nvPr>
        </p:nvSpPr>
        <p:spPr>
          <a:xfrm>
            <a:off x="836425" y="2540100"/>
            <a:ext cx="4255500" cy="575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2600" u="sng"/>
              <a:t>Contribution:</a:t>
            </a:r>
            <a:endParaRPr sz="2600" u="sng"/>
          </a:p>
        </p:txBody>
      </p:sp>
      <p:graphicFrame>
        <p:nvGraphicFramePr>
          <p:cNvPr id="357" name="Google Shape;357;p24"/>
          <p:cNvGraphicFramePr/>
          <p:nvPr/>
        </p:nvGraphicFramePr>
        <p:xfrm>
          <a:off x="749450" y="3296750"/>
          <a:ext cx="3000000" cy="3000000"/>
        </p:xfrm>
        <a:graphic>
          <a:graphicData uri="http://schemas.openxmlformats.org/drawingml/2006/table">
            <a:tbl>
              <a:tblPr>
                <a:noFill/>
                <a:tableStyleId>{20EFAC46-AC20-4321-8D72-00B88E7D0B5E}</a:tableStyleId>
              </a:tblPr>
              <a:tblGrid>
                <a:gridCol w="4041925"/>
                <a:gridCol w="3197075"/>
              </a:tblGrid>
              <a:tr h="381000">
                <a:tc>
                  <a:txBody>
                    <a:bodyPr/>
                    <a:lstStyle/>
                    <a:p>
                      <a:pPr indent="0" lvl="0" marL="0" rtl="0" algn="ctr">
                        <a:spcBef>
                          <a:spcPts val="0"/>
                        </a:spcBef>
                        <a:spcAft>
                          <a:spcPts val="0"/>
                        </a:spcAft>
                        <a:buNone/>
                      </a:pPr>
                      <a:r>
                        <a:rPr lang="en">
                          <a:solidFill>
                            <a:schemeClr val="lt1"/>
                          </a:solidFill>
                        </a:rPr>
                        <a:t>Model </a:t>
                      </a:r>
                      <a:r>
                        <a:rPr lang="en">
                          <a:solidFill>
                            <a:schemeClr val="lt1"/>
                          </a:solidFill>
                        </a:rPr>
                        <a:t>implementation and comparison</a:t>
                      </a:r>
                      <a:endParaRPr>
                        <a:solidFill>
                          <a:schemeClr val="lt1"/>
                        </a:solidFill>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Devarsh Sheth, Meet Jhaveri</a:t>
                      </a:r>
                      <a:endParaRPr>
                        <a:solidFill>
                          <a:schemeClr val="lt1"/>
                        </a:solidFill>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lt1"/>
                          </a:solidFill>
                        </a:rPr>
                        <a:t>Data Pre-processing</a:t>
                      </a:r>
                      <a:endParaRPr>
                        <a:solidFill>
                          <a:schemeClr val="lt1"/>
                        </a:solidFill>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Shivam Thakker, Pranav Gandhi</a:t>
                      </a:r>
                      <a:endParaRPr>
                        <a:solidFill>
                          <a:schemeClr val="lt1"/>
                        </a:solidFill>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lt1"/>
                          </a:solidFill>
                        </a:rPr>
                        <a:t>Code and Understanding</a:t>
                      </a:r>
                      <a:endParaRPr>
                        <a:solidFill>
                          <a:schemeClr val="lt1"/>
                        </a:solidFill>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All group </a:t>
                      </a:r>
                      <a:r>
                        <a:rPr lang="en">
                          <a:solidFill>
                            <a:schemeClr val="lt1"/>
                          </a:solidFill>
                        </a:rPr>
                        <a:t>members</a:t>
                      </a:r>
                      <a:r>
                        <a:rPr lang="en">
                          <a:solidFill>
                            <a:schemeClr val="lt1"/>
                          </a:solidFill>
                        </a:rPr>
                        <a:t> contributed equally.</a:t>
                      </a:r>
                      <a:endParaRPr>
                        <a:solidFill>
                          <a:schemeClr val="lt1"/>
                        </a:solidFill>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5"/>
          <p:cNvSpPr txBox="1"/>
          <p:nvPr>
            <p:ph type="ctrTitle"/>
          </p:nvPr>
        </p:nvSpPr>
        <p:spPr>
          <a:xfrm>
            <a:off x="824000" y="15793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63" name="Google Shape;363;p25"/>
          <p:cNvSpPr txBox="1"/>
          <p:nvPr>
            <p:ph idx="1" type="subTitle"/>
          </p:nvPr>
        </p:nvSpPr>
        <p:spPr>
          <a:xfrm>
            <a:off x="824000" y="1469150"/>
            <a:ext cx="8068200" cy="3412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Arial"/>
              <a:buAutoNum type="arabicPeriod"/>
            </a:pPr>
            <a:r>
              <a:rPr lang="en">
                <a:latin typeface="Arial"/>
                <a:ea typeface="Arial"/>
                <a:cs typeface="Arial"/>
                <a:sym typeface="Arial"/>
              </a:rPr>
              <a:t>Hidayet, Takci. (2018). Improvement of Heart Attack Prediction by the Feature Selection Methods. Turk J Elec Eng &amp; Comp Sci, 26, 1-10.</a:t>
            </a:r>
            <a:endParaRPr>
              <a:latin typeface="Arial"/>
              <a:ea typeface="Arial"/>
              <a:cs typeface="Arial"/>
              <a:sym typeface="Arial"/>
            </a:endParaRPr>
          </a:p>
          <a:p>
            <a:pPr indent="-330200" lvl="0" marL="457200" rtl="0" algn="l">
              <a:spcBef>
                <a:spcPts val="0"/>
              </a:spcBef>
              <a:spcAft>
                <a:spcPts val="0"/>
              </a:spcAft>
              <a:buSzPts val="1600"/>
              <a:buFont typeface="Arial"/>
              <a:buAutoNum type="arabicPeriod"/>
            </a:pPr>
            <a:r>
              <a:rPr lang="en">
                <a:latin typeface="Arial"/>
                <a:ea typeface="Arial"/>
                <a:cs typeface="Arial"/>
                <a:sym typeface="Arial"/>
              </a:rPr>
              <a:t>Sharma, H., &amp; Rizvi, M. A. (2017). Prediction of heart disease using machine learning algorithms: A survey. </a:t>
            </a:r>
            <a:r>
              <a:rPr i="1" lang="en">
                <a:latin typeface="Arial"/>
                <a:ea typeface="Arial"/>
                <a:cs typeface="Arial"/>
                <a:sym typeface="Arial"/>
              </a:rPr>
              <a:t>International Journal on Recent and Innovation Trends in Computing and Communication</a:t>
            </a:r>
            <a:r>
              <a:rPr lang="en">
                <a:latin typeface="Arial"/>
                <a:ea typeface="Arial"/>
                <a:cs typeface="Arial"/>
                <a:sym typeface="Arial"/>
              </a:rPr>
              <a:t>, </a:t>
            </a:r>
            <a:r>
              <a:rPr i="1" lang="en">
                <a:latin typeface="Arial"/>
                <a:ea typeface="Arial"/>
                <a:cs typeface="Arial"/>
                <a:sym typeface="Arial"/>
              </a:rPr>
              <a:t>5</a:t>
            </a:r>
            <a:r>
              <a:rPr lang="en">
                <a:latin typeface="Arial"/>
                <a:ea typeface="Arial"/>
                <a:cs typeface="Arial"/>
                <a:sym typeface="Arial"/>
              </a:rPr>
              <a:t>(8), 99-104.</a:t>
            </a:r>
            <a:endParaRPr>
              <a:latin typeface="Arial"/>
              <a:ea typeface="Arial"/>
              <a:cs typeface="Arial"/>
              <a:sym typeface="Arial"/>
            </a:endParaRPr>
          </a:p>
          <a:p>
            <a:pPr indent="-330200" lvl="0" marL="457200" rtl="0" algn="l">
              <a:spcBef>
                <a:spcPts val="0"/>
              </a:spcBef>
              <a:spcAft>
                <a:spcPts val="0"/>
              </a:spcAft>
              <a:buSzPts val="1600"/>
              <a:buFont typeface="Arial"/>
              <a:buAutoNum type="arabicPeriod"/>
            </a:pPr>
            <a:r>
              <a:rPr lang="en">
                <a:latin typeface="Arial"/>
                <a:ea typeface="Arial"/>
                <a:cs typeface="Arial"/>
                <a:sym typeface="Arial"/>
              </a:rPr>
              <a:t>T. Obasi and M. Omair Shafiq, "Towards comparing and using Machine Learning techniques for detecting and predicting Heart Attack and Diseases," 2019 IEEE International Conference on Big Data (Big Data), 2019, pp. 2393-2402, doi: 10.1109/BigData47090.2019.9005488.</a:t>
            </a:r>
            <a:endParaRPr>
              <a:latin typeface="Arial"/>
              <a:ea typeface="Arial"/>
              <a:cs typeface="Arial"/>
              <a:sym typeface="Arial"/>
            </a:endParaRPr>
          </a:p>
          <a:p>
            <a:pPr indent="-330200" lvl="0" marL="457200" rtl="0" algn="l">
              <a:spcBef>
                <a:spcPts val="0"/>
              </a:spcBef>
              <a:spcAft>
                <a:spcPts val="0"/>
              </a:spcAft>
              <a:buSzPts val="1600"/>
              <a:buFont typeface="Arial"/>
              <a:buAutoNum type="arabicPeriod"/>
            </a:pPr>
            <a:r>
              <a:rPr lang="en">
                <a:latin typeface="Arial"/>
                <a:ea typeface="Arial"/>
                <a:cs typeface="Arial"/>
                <a:sym typeface="Arial"/>
              </a:rPr>
              <a:t>S. S. Yadav, S. M. Jadhav, S. Nagrale and N. Patil, "Application of Machine Learning for the Detection of Heart Disease," 2020 2nd International Conference on Innovative Mechanisms for Industry Applications (ICIMIA), 2020, pp. 165-172, doi: 10.1109/ICIMIA48430.2020.9074954.</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ctrTitle"/>
          </p:nvPr>
        </p:nvSpPr>
        <p:spPr>
          <a:xfrm>
            <a:off x="824000" y="197500"/>
            <a:ext cx="5399400" cy="128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u="sng"/>
              <a:t>Introduction</a:t>
            </a:r>
            <a:endParaRPr u="sng"/>
          </a:p>
        </p:txBody>
      </p:sp>
      <p:sp>
        <p:nvSpPr>
          <p:cNvPr id="285" name="Google Shape;285;p14"/>
          <p:cNvSpPr txBox="1"/>
          <p:nvPr>
            <p:ph idx="1" type="subTitle"/>
          </p:nvPr>
        </p:nvSpPr>
        <p:spPr>
          <a:xfrm>
            <a:off x="824000" y="1654250"/>
            <a:ext cx="4138200" cy="3123000"/>
          </a:xfrm>
          <a:prstGeom prst="rect">
            <a:avLst/>
          </a:prstGeom>
        </p:spPr>
        <p:txBody>
          <a:bodyPr anchorCtr="0" anchor="t" bIns="91425" lIns="91425" spcFirstLastPara="1" rIns="91425" wrap="square" tIns="91425">
            <a:normAutofit fontScale="77500" lnSpcReduction="20000"/>
          </a:bodyPr>
          <a:lstStyle/>
          <a:p>
            <a:pPr indent="-355772" lvl="0" marL="457200" rtl="0" algn="l">
              <a:spcBef>
                <a:spcPts val="0"/>
              </a:spcBef>
              <a:spcAft>
                <a:spcPts val="0"/>
              </a:spcAft>
              <a:buSzPct val="100000"/>
              <a:buChar char="●"/>
            </a:pPr>
            <a:r>
              <a:rPr b="1" lang="en" sz="2584"/>
              <a:t>The project involved analysis of the heart disease patient dataset with proper data preprocessing.</a:t>
            </a:r>
            <a:endParaRPr b="1" sz="2584"/>
          </a:p>
          <a:p>
            <a:pPr indent="-355772" lvl="0" marL="457200" rtl="0" algn="l">
              <a:spcBef>
                <a:spcPts val="0"/>
              </a:spcBef>
              <a:spcAft>
                <a:spcPts val="0"/>
              </a:spcAft>
              <a:buSzPct val="100000"/>
              <a:buChar char="●"/>
            </a:pPr>
            <a:r>
              <a:rPr b="1" lang="en" sz="2584"/>
              <a:t>Different models will be trained and predictions will be made with different algorithms like KNN, Logistic Regression and linear discriminant analysis. </a:t>
            </a:r>
            <a:endParaRPr b="1" sz="2584"/>
          </a:p>
          <a:p>
            <a:pPr indent="0" lvl="0" marL="457200" rtl="0" algn="l">
              <a:spcBef>
                <a:spcPts val="0"/>
              </a:spcBef>
              <a:spcAft>
                <a:spcPts val="0"/>
              </a:spcAft>
              <a:buNone/>
            </a:pPr>
            <a:r>
              <a:t/>
            </a:r>
            <a:endParaRPr b="1"/>
          </a:p>
          <a:p>
            <a:pPr indent="0" lvl="0" marL="0" rtl="0" algn="l">
              <a:spcBef>
                <a:spcPts val="0"/>
              </a:spcBef>
              <a:spcAft>
                <a:spcPts val="0"/>
              </a:spcAft>
              <a:buNone/>
            </a:pPr>
            <a:r>
              <a:t/>
            </a:r>
            <a:endParaRPr/>
          </a:p>
        </p:txBody>
      </p:sp>
      <p:pic>
        <p:nvPicPr>
          <p:cNvPr id="286" name="Google Shape;286;p14">
            <a:hlinkClick r:id="rId3"/>
          </p:cNvPr>
          <p:cNvPicPr preferRelativeResize="0"/>
          <p:nvPr/>
        </p:nvPicPr>
        <p:blipFill>
          <a:blip r:embed="rId4">
            <a:alphaModFix/>
          </a:blip>
          <a:stretch>
            <a:fillRect/>
          </a:stretch>
        </p:blipFill>
        <p:spPr>
          <a:xfrm>
            <a:off x="4983011" y="3515748"/>
            <a:ext cx="3789800" cy="860952"/>
          </a:xfrm>
          <a:prstGeom prst="rect">
            <a:avLst/>
          </a:prstGeom>
          <a:noFill/>
          <a:ln cap="flat" cmpd="sng" w="28575">
            <a:solidFill>
              <a:schemeClr val="dk2"/>
            </a:solidFill>
            <a:prstDash val="solid"/>
            <a:round/>
            <a:headEnd len="sm" w="sm" type="none"/>
            <a:tailEnd len="sm" w="sm" type="none"/>
          </a:ln>
        </p:spPr>
      </p:pic>
      <p:pic>
        <p:nvPicPr>
          <p:cNvPr id="287" name="Google Shape;287;p14">
            <a:hlinkClick r:id="rId5"/>
          </p:cNvPr>
          <p:cNvPicPr preferRelativeResize="0"/>
          <p:nvPr/>
        </p:nvPicPr>
        <p:blipFill>
          <a:blip r:embed="rId6">
            <a:alphaModFix/>
          </a:blip>
          <a:stretch>
            <a:fillRect/>
          </a:stretch>
        </p:blipFill>
        <p:spPr>
          <a:xfrm>
            <a:off x="5136525" y="1330200"/>
            <a:ext cx="3482750" cy="1732450"/>
          </a:xfrm>
          <a:prstGeom prst="rect">
            <a:avLst/>
          </a:prstGeom>
          <a:noFill/>
          <a:ln>
            <a:noFill/>
          </a:ln>
        </p:spPr>
      </p:pic>
      <p:sp>
        <p:nvSpPr>
          <p:cNvPr id="288" name="Google Shape;288;p14"/>
          <p:cNvSpPr txBox="1"/>
          <p:nvPr/>
        </p:nvSpPr>
        <p:spPr>
          <a:xfrm>
            <a:off x="5362400" y="2999350"/>
            <a:ext cx="341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Nunito"/>
                <a:ea typeface="Nunito"/>
                <a:cs typeface="Nunito"/>
                <a:sym typeface="Nunito"/>
              </a:rPr>
              <a:t>https://www.eurixgroup.com/eurix-machine-learning-2/</a:t>
            </a:r>
            <a:endParaRPr sz="900">
              <a:solidFill>
                <a:schemeClr val="lt1"/>
              </a:solidFill>
              <a:latin typeface="Nunito"/>
              <a:ea typeface="Nunito"/>
              <a:cs typeface="Nunito"/>
              <a:sym typeface="Nunito"/>
            </a:endParaRPr>
          </a:p>
        </p:txBody>
      </p:sp>
      <p:sp>
        <p:nvSpPr>
          <p:cNvPr id="289" name="Google Shape;289;p14"/>
          <p:cNvSpPr txBox="1"/>
          <p:nvPr/>
        </p:nvSpPr>
        <p:spPr>
          <a:xfrm>
            <a:off x="4982950" y="4320550"/>
            <a:ext cx="378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lt1"/>
                </a:solidFill>
                <a:latin typeface="Nunito"/>
                <a:ea typeface="Nunito"/>
                <a:cs typeface="Nunito"/>
                <a:sym typeface="Nunito"/>
              </a:rPr>
              <a:t>https://archive.org/details/machine-learning-collection-pdf/Machine%20Learning%20Collection%20PDF.jpg</a:t>
            </a:r>
            <a:endParaRPr sz="700">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type="title"/>
          </p:nvPr>
        </p:nvSpPr>
        <p:spPr>
          <a:xfrm>
            <a:off x="1388550" y="83200"/>
            <a:ext cx="6366900" cy="93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600" u="sng"/>
              <a:t>Problem Statement</a:t>
            </a:r>
            <a:endParaRPr sz="3600" u="sng"/>
          </a:p>
        </p:txBody>
      </p:sp>
      <p:sp>
        <p:nvSpPr>
          <p:cNvPr id="295" name="Google Shape;295;p15"/>
          <p:cNvSpPr txBox="1"/>
          <p:nvPr>
            <p:ph idx="1" type="body"/>
          </p:nvPr>
        </p:nvSpPr>
        <p:spPr>
          <a:xfrm>
            <a:off x="127525" y="873550"/>
            <a:ext cx="8866200" cy="3791700"/>
          </a:xfrm>
          <a:prstGeom prst="rect">
            <a:avLst/>
          </a:prstGeom>
        </p:spPr>
        <p:txBody>
          <a:bodyPr anchorCtr="0" anchor="t" bIns="91425" lIns="91425" spcFirstLastPara="1" rIns="91425" wrap="square" tIns="91425">
            <a:normAutofit fontScale="40000"/>
          </a:bodyPr>
          <a:lstStyle/>
          <a:p>
            <a:pPr indent="0" lvl="0" marL="0" rtl="0" algn="l">
              <a:lnSpc>
                <a:spcPct val="145606"/>
              </a:lnSpc>
              <a:spcBef>
                <a:spcPts val="0"/>
              </a:spcBef>
              <a:spcAft>
                <a:spcPts val="0"/>
              </a:spcAft>
              <a:buNone/>
            </a:pPr>
            <a:r>
              <a:t/>
            </a:r>
            <a:endParaRPr b="1" sz="4400">
              <a:latin typeface="Arial"/>
              <a:ea typeface="Arial"/>
              <a:cs typeface="Arial"/>
              <a:sym typeface="Arial"/>
            </a:endParaRPr>
          </a:p>
          <a:p>
            <a:pPr indent="-340360" lvl="0" marL="457200" rtl="0" algn="l">
              <a:lnSpc>
                <a:spcPct val="145606"/>
              </a:lnSpc>
              <a:spcBef>
                <a:spcPts val="0"/>
              </a:spcBef>
              <a:spcAft>
                <a:spcPts val="0"/>
              </a:spcAft>
              <a:buClr>
                <a:schemeClr val="lt1"/>
              </a:buClr>
              <a:buSzPct val="100000"/>
              <a:buFont typeface="Arial"/>
              <a:buChar char="●"/>
            </a:pPr>
            <a:r>
              <a:rPr b="1" lang="en" sz="4400">
                <a:latin typeface="Arial"/>
                <a:ea typeface="Arial"/>
                <a:cs typeface="Arial"/>
                <a:sym typeface="Arial"/>
              </a:rPr>
              <a:t>Decisions are often made based on doctors intuition and experience rather than on the knowledge rich data hidden in the data set and databases. </a:t>
            </a:r>
            <a:endParaRPr b="1" sz="4400">
              <a:latin typeface="Arial"/>
              <a:ea typeface="Arial"/>
              <a:cs typeface="Arial"/>
              <a:sym typeface="Arial"/>
            </a:endParaRPr>
          </a:p>
          <a:p>
            <a:pPr indent="-340360" lvl="0" marL="457200" rtl="0" algn="l">
              <a:lnSpc>
                <a:spcPct val="145606"/>
              </a:lnSpc>
              <a:spcBef>
                <a:spcPts val="0"/>
              </a:spcBef>
              <a:spcAft>
                <a:spcPts val="0"/>
              </a:spcAft>
              <a:buClr>
                <a:schemeClr val="lt1"/>
              </a:buClr>
              <a:buSzPct val="100000"/>
              <a:buFont typeface="Arial"/>
              <a:buChar char="●"/>
            </a:pPr>
            <a:r>
              <a:rPr b="1" lang="en" sz="4400">
                <a:latin typeface="Arial"/>
                <a:ea typeface="Arial"/>
                <a:cs typeface="Arial"/>
                <a:sym typeface="Arial"/>
              </a:rPr>
              <a:t>This practice leads to unwanted biases, errors and excessive medical costs which affects the quality of service provided to patients. </a:t>
            </a:r>
            <a:endParaRPr b="1" sz="4400">
              <a:latin typeface="Arial"/>
              <a:ea typeface="Arial"/>
              <a:cs typeface="Arial"/>
              <a:sym typeface="Arial"/>
            </a:endParaRPr>
          </a:p>
          <a:p>
            <a:pPr indent="-340360" lvl="0" marL="457200" rtl="0" algn="l">
              <a:lnSpc>
                <a:spcPct val="145606"/>
              </a:lnSpc>
              <a:spcBef>
                <a:spcPts val="0"/>
              </a:spcBef>
              <a:spcAft>
                <a:spcPts val="0"/>
              </a:spcAft>
              <a:buClr>
                <a:schemeClr val="lt1"/>
              </a:buClr>
              <a:buSzPct val="100000"/>
              <a:buFont typeface="Arial"/>
              <a:buChar char="●"/>
            </a:pPr>
            <a:r>
              <a:rPr b="1" lang="en" sz="4400">
                <a:latin typeface="Arial"/>
                <a:ea typeface="Arial"/>
                <a:cs typeface="Arial"/>
                <a:sym typeface="Arial"/>
              </a:rPr>
              <a:t>To reduce this cost we are trying to build a model that is reliable and can predict the heart </a:t>
            </a:r>
            <a:r>
              <a:rPr b="1" lang="en" sz="4400">
                <a:latin typeface="Arial"/>
                <a:ea typeface="Arial"/>
                <a:cs typeface="Arial"/>
                <a:sym typeface="Arial"/>
              </a:rPr>
              <a:t>attack</a:t>
            </a:r>
            <a:r>
              <a:rPr b="1" lang="en" sz="4400">
                <a:latin typeface="Arial"/>
                <a:ea typeface="Arial"/>
                <a:cs typeface="Arial"/>
                <a:sym typeface="Arial"/>
              </a:rPr>
              <a:t> on the basis of certain data and features.</a:t>
            </a:r>
            <a:endParaRPr b="1" sz="4400">
              <a:latin typeface="Arial"/>
              <a:ea typeface="Arial"/>
              <a:cs typeface="Arial"/>
              <a:sym typeface="Arial"/>
            </a:endParaRPr>
          </a:p>
          <a:p>
            <a:pPr indent="0" lvl="0" marL="457200" rtl="0" algn="l">
              <a:spcBef>
                <a:spcPts val="1200"/>
              </a:spcBef>
              <a:spcAft>
                <a:spcPts val="0"/>
              </a:spcAft>
              <a:buNone/>
            </a:pPr>
            <a:r>
              <a:t/>
            </a:r>
            <a:endParaRPr sz="1404">
              <a:latin typeface="Arial"/>
              <a:ea typeface="Arial"/>
              <a:cs typeface="Arial"/>
              <a:sym typeface="Arial"/>
            </a:endParaRPr>
          </a:p>
          <a:p>
            <a:pPr indent="0" lvl="0" marL="457200" rtl="0" algn="l">
              <a:spcBef>
                <a:spcPts val="1500"/>
              </a:spcBef>
              <a:spcAft>
                <a:spcPts val="0"/>
              </a:spcAft>
              <a:buNone/>
            </a:pPr>
            <a:r>
              <a:t/>
            </a:r>
            <a:endParaRPr sz="1404">
              <a:latin typeface="Arial"/>
              <a:ea typeface="Arial"/>
              <a:cs typeface="Arial"/>
              <a:sym typeface="Arial"/>
            </a:endParaRPr>
          </a:p>
          <a:p>
            <a:pPr indent="0" lvl="0" marL="0" rtl="0" algn="l">
              <a:spcBef>
                <a:spcPts val="15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ph type="title"/>
          </p:nvPr>
        </p:nvSpPr>
        <p:spPr>
          <a:xfrm>
            <a:off x="1388550" y="281975"/>
            <a:ext cx="6366900" cy="65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u="sng"/>
              <a:t>Existing Body of Work</a:t>
            </a:r>
            <a:endParaRPr sz="3600" u="sng"/>
          </a:p>
        </p:txBody>
      </p:sp>
      <p:sp>
        <p:nvSpPr>
          <p:cNvPr id="301" name="Google Shape;301;p16"/>
          <p:cNvSpPr txBox="1"/>
          <p:nvPr>
            <p:ph idx="1" type="body"/>
          </p:nvPr>
        </p:nvSpPr>
        <p:spPr>
          <a:xfrm>
            <a:off x="506525" y="1128250"/>
            <a:ext cx="8287500" cy="3412800"/>
          </a:xfrm>
          <a:prstGeom prst="rect">
            <a:avLst/>
          </a:prstGeom>
        </p:spPr>
        <p:txBody>
          <a:bodyPr anchorCtr="0" anchor="t" bIns="91425" lIns="91425" spcFirstLastPara="1" rIns="91425" wrap="square" tIns="91425">
            <a:normAutofit/>
          </a:bodyPr>
          <a:lstStyle/>
          <a:p>
            <a:pPr indent="-339725" lvl="0" marL="457200" rtl="0" algn="l">
              <a:spcBef>
                <a:spcPts val="0"/>
              </a:spcBef>
              <a:spcAft>
                <a:spcPts val="0"/>
              </a:spcAft>
              <a:buSzPts val="1750"/>
              <a:buChar char="●"/>
            </a:pPr>
            <a:r>
              <a:rPr lang="en" sz="1750"/>
              <a:t>The paper named “Towards comparing and using Machine Learning techniques for detecting and predicting Heart attack and disease” uses three different techniques which are Logistic regression, Random forest and Naives bayes classifier for the prediction.They uses different 18 features for the prediction.[3]  </a:t>
            </a:r>
            <a:endParaRPr sz="1750"/>
          </a:p>
          <a:p>
            <a:pPr indent="-339725" lvl="0" marL="457200" rtl="0" algn="l">
              <a:spcBef>
                <a:spcPts val="0"/>
              </a:spcBef>
              <a:spcAft>
                <a:spcPts val="0"/>
              </a:spcAft>
              <a:buSzPts val="1750"/>
              <a:buChar char="●"/>
            </a:pPr>
            <a:r>
              <a:rPr lang="en" sz="1750"/>
              <a:t>The paper named “Application of Machine Learning for the Detection of Heart disease” uses three different techniques which are Logistic Regression, K-NN and Naives bayes classifier for prediction. They uses different 13 features for the </a:t>
            </a:r>
            <a:r>
              <a:rPr lang="en" sz="1750"/>
              <a:t>prediction</a:t>
            </a:r>
            <a:r>
              <a:rPr lang="en" sz="1750"/>
              <a:t>.[4]</a:t>
            </a:r>
            <a:endParaRPr sz="17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1388550" y="281975"/>
            <a:ext cx="6366900" cy="65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u="sng"/>
              <a:t>Data Preprocessing</a:t>
            </a:r>
            <a:endParaRPr sz="3600" u="sng"/>
          </a:p>
        </p:txBody>
      </p:sp>
      <p:sp>
        <p:nvSpPr>
          <p:cNvPr id="307" name="Google Shape;307;p17"/>
          <p:cNvSpPr txBox="1"/>
          <p:nvPr>
            <p:ph idx="1" type="body"/>
          </p:nvPr>
        </p:nvSpPr>
        <p:spPr>
          <a:xfrm>
            <a:off x="506525" y="1128250"/>
            <a:ext cx="3972300" cy="34128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lt1"/>
              </a:buClr>
              <a:buSzPts val="1400"/>
              <a:buFont typeface="Arial"/>
              <a:buAutoNum type="arabicPeriod"/>
            </a:pPr>
            <a:r>
              <a:rPr b="1" lang="en" sz="1400" u="sng">
                <a:latin typeface="Arial"/>
                <a:ea typeface="Arial"/>
                <a:cs typeface="Arial"/>
                <a:sym typeface="Arial"/>
              </a:rPr>
              <a:t>Python Libraries</a:t>
            </a:r>
            <a:endParaRPr b="1" sz="1400" u="sng">
              <a:latin typeface="Arial"/>
              <a:ea typeface="Arial"/>
              <a:cs typeface="Arial"/>
              <a:sym typeface="Arial"/>
            </a:endParaRPr>
          </a:p>
          <a:p>
            <a:pPr indent="-317500" lvl="0" marL="457200" rtl="0" algn="l">
              <a:spcBef>
                <a:spcPts val="0"/>
              </a:spcBef>
              <a:spcAft>
                <a:spcPts val="0"/>
              </a:spcAft>
              <a:buClr>
                <a:schemeClr val="lt1"/>
              </a:buClr>
              <a:buSzPts val="1400"/>
              <a:buFont typeface="Arial"/>
              <a:buAutoNum type="arabicPeriod"/>
            </a:pPr>
            <a:r>
              <a:rPr b="1" lang="en" sz="1400" u="sng">
                <a:latin typeface="Arial"/>
                <a:ea typeface="Arial"/>
                <a:cs typeface="Arial"/>
                <a:sym typeface="Arial"/>
              </a:rPr>
              <a:t>Data Content </a:t>
            </a:r>
            <a:endParaRPr b="1" sz="1400" u="sng">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Our data set includes different 13 features.</a:t>
            </a:r>
            <a:endParaRPr sz="1400">
              <a:latin typeface="Arial"/>
              <a:ea typeface="Arial"/>
              <a:cs typeface="Arial"/>
              <a:sym typeface="Arial"/>
            </a:endParaRPr>
          </a:p>
          <a:p>
            <a:pPr indent="-317500" lvl="0" marL="457200" rtl="0" algn="l">
              <a:spcBef>
                <a:spcPts val="0"/>
              </a:spcBef>
              <a:spcAft>
                <a:spcPts val="0"/>
              </a:spcAft>
              <a:buClr>
                <a:schemeClr val="lt1"/>
              </a:buClr>
              <a:buSzPts val="1400"/>
              <a:buFont typeface="Arial"/>
              <a:buAutoNum type="arabicPeriod"/>
            </a:pPr>
            <a:r>
              <a:rPr b="1" lang="en" sz="1400" u="sng">
                <a:latin typeface="Arial"/>
                <a:ea typeface="Arial"/>
                <a:cs typeface="Arial"/>
                <a:sym typeface="Arial"/>
              </a:rPr>
              <a:t>Read and Analyse Data</a:t>
            </a:r>
            <a:r>
              <a:rPr lang="en" sz="1400">
                <a:latin typeface="Arial"/>
                <a:ea typeface="Arial"/>
                <a:cs typeface="Arial"/>
                <a:sym typeface="Arial"/>
              </a:rPr>
              <a:t>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We were having total 303 rows</a:t>
            </a:r>
            <a:endParaRPr sz="1400">
              <a:latin typeface="Arial"/>
              <a:ea typeface="Arial"/>
              <a:cs typeface="Arial"/>
              <a:sym typeface="Arial"/>
            </a:endParaRPr>
          </a:p>
          <a:p>
            <a:pPr indent="-317500" lvl="0" marL="457200" rtl="0" algn="l">
              <a:spcBef>
                <a:spcPts val="0"/>
              </a:spcBef>
              <a:spcAft>
                <a:spcPts val="0"/>
              </a:spcAft>
              <a:buClr>
                <a:schemeClr val="lt1"/>
              </a:buClr>
              <a:buSzPts val="1400"/>
              <a:buFont typeface="Arial"/>
              <a:buAutoNum type="arabicPeriod"/>
            </a:pPr>
            <a:r>
              <a:rPr b="1" lang="en" sz="1400" u="sng">
                <a:latin typeface="Arial"/>
                <a:ea typeface="Arial"/>
                <a:cs typeface="Arial"/>
                <a:sym typeface="Arial"/>
              </a:rPr>
              <a:t>Missing Value Analysis</a:t>
            </a:r>
            <a:endParaRPr b="1" sz="1400" u="sng">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We were not having any missing values in the entire data set.</a:t>
            </a:r>
            <a:endParaRPr sz="1400">
              <a:latin typeface="Arial"/>
              <a:ea typeface="Arial"/>
              <a:cs typeface="Arial"/>
              <a:sym typeface="Arial"/>
            </a:endParaRPr>
          </a:p>
          <a:p>
            <a:pPr indent="-317500" lvl="0" marL="457200" rtl="0" algn="l">
              <a:spcBef>
                <a:spcPts val="0"/>
              </a:spcBef>
              <a:spcAft>
                <a:spcPts val="0"/>
              </a:spcAft>
              <a:buClr>
                <a:schemeClr val="lt1"/>
              </a:buClr>
              <a:buSzPts val="1400"/>
              <a:buFont typeface="Arial"/>
              <a:buAutoNum type="arabicPeriod"/>
            </a:pPr>
            <a:r>
              <a:rPr b="1" lang="en" sz="1400" u="sng">
                <a:latin typeface="Arial"/>
                <a:ea typeface="Arial"/>
                <a:cs typeface="Arial"/>
                <a:sym typeface="Arial"/>
              </a:rPr>
              <a:t>Unique Value Analysis</a:t>
            </a:r>
            <a:endParaRPr b="1" sz="1400" u="sng">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While doing this we come to know that there were some data which was not unique.</a:t>
            </a:r>
            <a:endParaRPr sz="1400">
              <a:latin typeface="Arial"/>
              <a:ea typeface="Arial"/>
              <a:cs typeface="Arial"/>
              <a:sym typeface="Arial"/>
            </a:endParaRPr>
          </a:p>
          <a:p>
            <a:pPr indent="0" lvl="0" marL="457200" rtl="0" algn="l">
              <a:spcBef>
                <a:spcPts val="1500"/>
              </a:spcBef>
              <a:spcAft>
                <a:spcPts val="0"/>
              </a:spcAft>
              <a:buNone/>
            </a:pPr>
            <a:r>
              <a:t/>
            </a:r>
            <a:endParaRPr sz="1400">
              <a:latin typeface="Arial"/>
              <a:ea typeface="Arial"/>
              <a:cs typeface="Arial"/>
              <a:sym typeface="Arial"/>
            </a:endParaRPr>
          </a:p>
          <a:p>
            <a:pPr indent="0" lvl="0" marL="457200" rtl="0" algn="l">
              <a:spcBef>
                <a:spcPts val="1500"/>
              </a:spcBef>
              <a:spcAft>
                <a:spcPts val="0"/>
              </a:spcAft>
              <a:buNone/>
            </a:pPr>
            <a:r>
              <a:t/>
            </a:r>
            <a:endParaRPr sz="1400">
              <a:latin typeface="Arial"/>
              <a:ea typeface="Arial"/>
              <a:cs typeface="Arial"/>
              <a:sym typeface="Arial"/>
            </a:endParaRPr>
          </a:p>
          <a:p>
            <a:pPr indent="0" lvl="0" marL="0" rtl="0" algn="ctr">
              <a:spcBef>
                <a:spcPts val="1500"/>
              </a:spcBef>
              <a:spcAft>
                <a:spcPts val="1200"/>
              </a:spcAft>
              <a:buNone/>
            </a:pPr>
            <a:r>
              <a:t/>
            </a:r>
            <a:endParaRPr sz="1400"/>
          </a:p>
        </p:txBody>
      </p:sp>
      <p:pic>
        <p:nvPicPr>
          <p:cNvPr id="308" name="Google Shape;308;p17"/>
          <p:cNvPicPr preferRelativeResize="0"/>
          <p:nvPr/>
        </p:nvPicPr>
        <p:blipFill>
          <a:blip r:embed="rId3">
            <a:alphaModFix/>
          </a:blip>
          <a:stretch>
            <a:fillRect/>
          </a:stretch>
        </p:blipFill>
        <p:spPr>
          <a:xfrm>
            <a:off x="4732950" y="1128250"/>
            <a:ext cx="4308301" cy="3543099"/>
          </a:xfrm>
          <a:prstGeom prst="rect">
            <a:avLst/>
          </a:prstGeom>
          <a:noFill/>
          <a:ln cap="flat" cmpd="sng" w="28575">
            <a:solidFill>
              <a:schemeClr val="dk2"/>
            </a:solidFill>
            <a:prstDash val="solid"/>
            <a:round/>
            <a:headEnd len="sm" w="sm" type="none"/>
            <a:tailEnd len="sm" w="sm" type="none"/>
          </a:ln>
        </p:spPr>
      </p:pic>
      <p:sp>
        <p:nvSpPr>
          <p:cNvPr id="309" name="Google Shape;309;p17"/>
          <p:cNvSpPr txBox="1"/>
          <p:nvPr/>
        </p:nvSpPr>
        <p:spPr>
          <a:xfrm>
            <a:off x="4885350" y="4609500"/>
            <a:ext cx="4155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lt1"/>
                </a:solidFill>
                <a:latin typeface="Nunito"/>
                <a:ea typeface="Nunito"/>
                <a:cs typeface="Nunito"/>
                <a:sym typeface="Nunito"/>
              </a:rPr>
              <a:t>Correlation Analysis with all 13 features.</a:t>
            </a:r>
            <a:endParaRPr b="1" sz="900">
              <a:solidFill>
                <a:schemeClr val="lt1"/>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8"/>
          <p:cNvSpPr txBox="1"/>
          <p:nvPr>
            <p:ph type="title"/>
          </p:nvPr>
        </p:nvSpPr>
        <p:spPr>
          <a:xfrm>
            <a:off x="1501350" y="171700"/>
            <a:ext cx="6141300" cy="55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u="sng"/>
              <a:t>Data Preprocessing</a:t>
            </a:r>
            <a:endParaRPr sz="3600" u="sng"/>
          </a:p>
        </p:txBody>
      </p:sp>
      <p:sp>
        <p:nvSpPr>
          <p:cNvPr id="315" name="Google Shape;315;p18"/>
          <p:cNvSpPr txBox="1"/>
          <p:nvPr>
            <p:ph idx="1" type="body"/>
          </p:nvPr>
        </p:nvSpPr>
        <p:spPr>
          <a:xfrm>
            <a:off x="505575" y="865075"/>
            <a:ext cx="7279500" cy="3770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SzPts val="1400"/>
              <a:buFont typeface="Arial"/>
              <a:buAutoNum type="arabicPeriod" startAt="6"/>
            </a:pPr>
            <a:r>
              <a:rPr b="1" lang="en" sz="1400" u="sng">
                <a:latin typeface="Arial"/>
                <a:ea typeface="Arial"/>
                <a:cs typeface="Arial"/>
                <a:sym typeface="Arial"/>
              </a:rPr>
              <a:t>Categorical Value Analysis</a:t>
            </a:r>
            <a:endParaRPr b="1" sz="1400" u="sng">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The features which are included in this are sex, cp, fbs, restecg, exng, slp, caa, thaal, output</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startAt="6"/>
            </a:pPr>
            <a:r>
              <a:rPr b="1" lang="en" sz="1400" u="sng">
                <a:latin typeface="Arial"/>
                <a:ea typeface="Arial"/>
                <a:cs typeface="Arial"/>
                <a:sym typeface="Arial"/>
              </a:rPr>
              <a:t>Numeric Value Analysis</a:t>
            </a:r>
            <a:endParaRPr b="1" sz="1400" u="sng">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The features which are included in this are age, trtbps, chol, thalachh, oldpeak, output</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startAt="6"/>
            </a:pPr>
            <a:r>
              <a:rPr b="1" lang="en" sz="1400" u="sng">
                <a:latin typeface="Arial"/>
                <a:ea typeface="Arial"/>
                <a:cs typeface="Arial"/>
                <a:sym typeface="Arial"/>
              </a:rPr>
              <a:t>Standardization</a:t>
            </a:r>
            <a:endParaRPr b="1" sz="1400" u="sng">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The goal of doing this is to bring down all the features to a common scale.</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startAt="6"/>
            </a:pPr>
            <a:r>
              <a:rPr b="1" lang="en" sz="1400" u="sng">
                <a:latin typeface="Arial"/>
                <a:ea typeface="Arial"/>
                <a:cs typeface="Arial"/>
                <a:sym typeface="Arial"/>
              </a:rPr>
              <a:t>Correlation Analysis</a:t>
            </a:r>
            <a:endParaRPr b="1" sz="1400" u="sng">
              <a:latin typeface="Arial"/>
              <a:ea typeface="Arial"/>
              <a:cs typeface="Arial"/>
              <a:sym typeface="Arial"/>
            </a:endParaRPr>
          </a:p>
          <a:p>
            <a:pPr indent="-317500" lvl="0" marL="457200" rtl="0" algn="l">
              <a:spcBef>
                <a:spcPts val="0"/>
              </a:spcBef>
              <a:spcAft>
                <a:spcPts val="0"/>
              </a:spcAft>
              <a:buSzPts val="1400"/>
              <a:buFont typeface="Arial"/>
              <a:buAutoNum type="arabicPeriod" startAt="6"/>
            </a:pPr>
            <a:r>
              <a:rPr b="1" lang="en" sz="1400" u="sng">
                <a:latin typeface="Arial"/>
                <a:ea typeface="Arial"/>
                <a:cs typeface="Arial"/>
                <a:sym typeface="Arial"/>
              </a:rPr>
              <a:t>Outlier Detection</a:t>
            </a:r>
            <a:endParaRPr b="1" sz="1400" u="sng">
              <a:latin typeface="Arial"/>
              <a:ea typeface="Arial"/>
              <a:cs typeface="Arial"/>
              <a:sym typeface="Arial"/>
            </a:endParaRPr>
          </a:p>
          <a:p>
            <a:pPr indent="-317500" lvl="0" marL="457200" rtl="0" algn="l">
              <a:spcBef>
                <a:spcPts val="0"/>
              </a:spcBef>
              <a:spcAft>
                <a:spcPts val="0"/>
              </a:spcAft>
              <a:buSzPts val="1400"/>
              <a:buFont typeface="Arial"/>
              <a:buAutoNum type="arabicPeriod" startAt="6"/>
            </a:pPr>
            <a:r>
              <a:rPr b="1" lang="en" sz="1400" u="sng">
                <a:latin typeface="Arial"/>
                <a:ea typeface="Arial"/>
                <a:cs typeface="Arial"/>
                <a:sym typeface="Arial"/>
              </a:rPr>
              <a:t>Modelling</a:t>
            </a:r>
            <a:endParaRPr b="1" sz="1400" u="sng">
              <a:latin typeface="Arial"/>
              <a:ea typeface="Arial"/>
              <a:cs typeface="Arial"/>
              <a:sym typeface="Arial"/>
            </a:endParaRPr>
          </a:p>
          <a:p>
            <a:pPr indent="-317500" lvl="1" marL="914400" rtl="0" algn="l">
              <a:spcBef>
                <a:spcPts val="0"/>
              </a:spcBef>
              <a:spcAft>
                <a:spcPts val="0"/>
              </a:spcAft>
              <a:buSzPts val="1400"/>
              <a:buFont typeface="Arial"/>
              <a:buAutoNum type="alphaLcPeriod"/>
            </a:pPr>
            <a:r>
              <a:rPr lang="en" sz="1400">
                <a:latin typeface="Arial"/>
                <a:ea typeface="Arial"/>
                <a:cs typeface="Arial"/>
                <a:sym typeface="Arial"/>
              </a:rPr>
              <a:t>Linear Discriminant Analysis</a:t>
            </a:r>
            <a:endParaRPr sz="1400">
              <a:latin typeface="Arial"/>
              <a:ea typeface="Arial"/>
              <a:cs typeface="Arial"/>
              <a:sym typeface="Arial"/>
            </a:endParaRPr>
          </a:p>
          <a:p>
            <a:pPr indent="-317500" lvl="1" marL="914400" rtl="0" algn="l">
              <a:spcBef>
                <a:spcPts val="0"/>
              </a:spcBef>
              <a:spcAft>
                <a:spcPts val="0"/>
              </a:spcAft>
              <a:buSzPts val="1400"/>
              <a:buFont typeface="Arial"/>
              <a:buAutoNum type="alphaLcPeriod"/>
            </a:pPr>
            <a:r>
              <a:rPr lang="en" sz="1400">
                <a:latin typeface="Arial"/>
                <a:ea typeface="Arial"/>
                <a:cs typeface="Arial"/>
                <a:sym typeface="Arial"/>
              </a:rPr>
              <a:t>KNN</a:t>
            </a:r>
            <a:endParaRPr sz="1400">
              <a:latin typeface="Arial"/>
              <a:ea typeface="Arial"/>
              <a:cs typeface="Arial"/>
              <a:sym typeface="Arial"/>
            </a:endParaRPr>
          </a:p>
          <a:p>
            <a:pPr indent="-317500" lvl="1" marL="914400" rtl="0" algn="l">
              <a:spcBef>
                <a:spcPts val="0"/>
              </a:spcBef>
              <a:spcAft>
                <a:spcPts val="0"/>
              </a:spcAft>
              <a:buSzPts val="1400"/>
              <a:buFont typeface="Arial"/>
              <a:buAutoNum type="alphaLcPeriod"/>
            </a:pPr>
            <a:r>
              <a:rPr lang="en" sz="1400">
                <a:latin typeface="Arial"/>
                <a:ea typeface="Arial"/>
                <a:cs typeface="Arial"/>
                <a:sym typeface="Arial"/>
              </a:rPr>
              <a:t>Logistic Regression</a:t>
            </a:r>
            <a:endParaRPr sz="1400"/>
          </a:p>
        </p:txBody>
      </p:sp>
      <p:pic>
        <p:nvPicPr>
          <p:cNvPr id="316" name="Google Shape;316;p18"/>
          <p:cNvPicPr preferRelativeResize="0"/>
          <p:nvPr/>
        </p:nvPicPr>
        <p:blipFill>
          <a:blip r:embed="rId3">
            <a:alphaModFix/>
          </a:blip>
          <a:stretch>
            <a:fillRect/>
          </a:stretch>
        </p:blipFill>
        <p:spPr>
          <a:xfrm>
            <a:off x="4343175" y="3116903"/>
            <a:ext cx="4402200" cy="1638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9"/>
          <p:cNvSpPr txBox="1"/>
          <p:nvPr>
            <p:ph type="title"/>
          </p:nvPr>
        </p:nvSpPr>
        <p:spPr>
          <a:xfrm>
            <a:off x="1388625" y="244700"/>
            <a:ext cx="6366900" cy="550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3600" u="sng"/>
              <a:t>Approaches</a:t>
            </a:r>
            <a:endParaRPr sz="3600" u="sng"/>
          </a:p>
        </p:txBody>
      </p:sp>
      <p:pic>
        <p:nvPicPr>
          <p:cNvPr id="322" name="Google Shape;322;p19"/>
          <p:cNvPicPr preferRelativeResize="0"/>
          <p:nvPr/>
        </p:nvPicPr>
        <p:blipFill>
          <a:blip r:embed="rId3">
            <a:alphaModFix/>
          </a:blip>
          <a:stretch>
            <a:fillRect/>
          </a:stretch>
        </p:blipFill>
        <p:spPr>
          <a:xfrm>
            <a:off x="2457575" y="1004975"/>
            <a:ext cx="4664974" cy="4051151"/>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1338325" y="71875"/>
            <a:ext cx="6366900" cy="650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3600" u="sng"/>
              <a:t>Approaches</a:t>
            </a:r>
            <a:endParaRPr sz="3600" u="sng"/>
          </a:p>
        </p:txBody>
      </p:sp>
      <p:sp>
        <p:nvSpPr>
          <p:cNvPr id="328" name="Google Shape;328;p20"/>
          <p:cNvSpPr txBox="1"/>
          <p:nvPr>
            <p:ph idx="1" type="body"/>
          </p:nvPr>
        </p:nvSpPr>
        <p:spPr>
          <a:xfrm>
            <a:off x="164800" y="721975"/>
            <a:ext cx="3996000" cy="390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b="1" lang="en" sz="1400" u="sng"/>
              <a:t>LOGISTIC REGRESSION:</a:t>
            </a:r>
            <a:endParaRPr b="1" sz="1400" u="sng"/>
          </a:p>
          <a:p>
            <a:pPr indent="-304800" lvl="1" marL="914400" rtl="0" algn="l">
              <a:spcBef>
                <a:spcPts val="0"/>
              </a:spcBef>
              <a:spcAft>
                <a:spcPts val="0"/>
              </a:spcAft>
              <a:buSzPts val="1200"/>
              <a:buAutoNum type="alphaLcPeriod"/>
            </a:pPr>
            <a:r>
              <a:rPr lang="en" sz="1300">
                <a:latin typeface="Arial"/>
                <a:ea typeface="Arial"/>
                <a:cs typeface="Arial"/>
                <a:sym typeface="Arial"/>
              </a:rPr>
              <a:t>It is a Supervised Learning Algorithm used for predicting the categorical dependent variable using a given set of independent variables.</a:t>
            </a:r>
            <a:endParaRPr sz="1300">
              <a:latin typeface="Arial"/>
              <a:ea typeface="Arial"/>
              <a:cs typeface="Arial"/>
              <a:sym typeface="Arial"/>
            </a:endParaRPr>
          </a:p>
          <a:p>
            <a:pPr indent="-311150" lvl="1" marL="914400" rtl="0" algn="l">
              <a:spcBef>
                <a:spcPts val="0"/>
              </a:spcBef>
              <a:spcAft>
                <a:spcPts val="0"/>
              </a:spcAft>
              <a:buSzPts val="1300"/>
              <a:buFont typeface="Arial"/>
              <a:buAutoNum type="alphaLcPeriod"/>
            </a:pPr>
            <a:r>
              <a:rPr lang="en" sz="1300">
                <a:latin typeface="Arial"/>
                <a:ea typeface="Arial"/>
                <a:cs typeface="Arial"/>
                <a:sym typeface="Arial"/>
              </a:rPr>
              <a:t>On the basis of the features whether the person is at “Risk=1” or “Not Risk=0” is predicted.</a:t>
            </a:r>
            <a:endParaRPr sz="1300">
              <a:latin typeface="Arial"/>
              <a:ea typeface="Arial"/>
              <a:cs typeface="Arial"/>
              <a:sym typeface="Arial"/>
            </a:endParaRPr>
          </a:p>
          <a:p>
            <a:pPr indent="-311150" lvl="1" marL="914400" rtl="0" algn="l">
              <a:spcBef>
                <a:spcPts val="0"/>
              </a:spcBef>
              <a:spcAft>
                <a:spcPts val="0"/>
              </a:spcAft>
              <a:buSzPts val="1300"/>
              <a:buFont typeface="Arial"/>
              <a:buAutoNum type="alphaLcPeriod"/>
            </a:pPr>
            <a:r>
              <a:rPr lang="en" sz="1300">
                <a:latin typeface="Arial"/>
                <a:ea typeface="Arial"/>
                <a:cs typeface="Arial"/>
                <a:sym typeface="Arial"/>
              </a:rPr>
              <a:t>The accuracy of this model is 90% which is quite good.</a:t>
            </a:r>
            <a:endParaRPr sz="1300">
              <a:latin typeface="Arial"/>
              <a:ea typeface="Arial"/>
              <a:cs typeface="Arial"/>
              <a:sym typeface="Arial"/>
            </a:endParaRPr>
          </a:p>
          <a:p>
            <a:pPr indent="-311150" lvl="1" marL="914400" rtl="0" algn="l">
              <a:spcBef>
                <a:spcPts val="0"/>
              </a:spcBef>
              <a:spcAft>
                <a:spcPts val="0"/>
              </a:spcAft>
              <a:buSzPts val="1300"/>
              <a:buFont typeface="Arial"/>
              <a:buAutoNum type="alphaLcPeriod"/>
            </a:pPr>
            <a:r>
              <a:rPr lang="en" sz="1300">
                <a:latin typeface="Arial"/>
                <a:ea typeface="Arial"/>
                <a:cs typeface="Arial"/>
                <a:sym typeface="Arial"/>
              </a:rPr>
              <a:t>The reason we selected logistic regression is that it is used for Binary classification problem.</a:t>
            </a:r>
            <a:endParaRPr sz="1300">
              <a:latin typeface="Arial"/>
              <a:ea typeface="Arial"/>
              <a:cs typeface="Arial"/>
              <a:sym typeface="Arial"/>
            </a:endParaRPr>
          </a:p>
        </p:txBody>
      </p:sp>
      <p:pic>
        <p:nvPicPr>
          <p:cNvPr id="329" name="Google Shape;329;p20"/>
          <p:cNvPicPr preferRelativeResize="0"/>
          <p:nvPr/>
        </p:nvPicPr>
        <p:blipFill>
          <a:blip r:embed="rId3">
            <a:alphaModFix/>
          </a:blip>
          <a:stretch>
            <a:fillRect/>
          </a:stretch>
        </p:blipFill>
        <p:spPr>
          <a:xfrm>
            <a:off x="5036175" y="3026350"/>
            <a:ext cx="3382741" cy="2045950"/>
          </a:xfrm>
          <a:prstGeom prst="rect">
            <a:avLst/>
          </a:prstGeom>
          <a:noFill/>
          <a:ln cap="flat" cmpd="sng" w="28575">
            <a:solidFill>
              <a:schemeClr val="dk2"/>
            </a:solidFill>
            <a:prstDash val="solid"/>
            <a:round/>
            <a:headEnd len="sm" w="sm" type="none"/>
            <a:tailEnd len="sm" w="sm" type="none"/>
          </a:ln>
        </p:spPr>
      </p:pic>
      <p:pic>
        <p:nvPicPr>
          <p:cNvPr id="330" name="Google Shape;330;p20"/>
          <p:cNvPicPr preferRelativeResize="0"/>
          <p:nvPr/>
        </p:nvPicPr>
        <p:blipFill>
          <a:blip r:embed="rId4">
            <a:alphaModFix/>
          </a:blip>
          <a:stretch>
            <a:fillRect/>
          </a:stretch>
        </p:blipFill>
        <p:spPr>
          <a:xfrm>
            <a:off x="5036175" y="721982"/>
            <a:ext cx="3382750" cy="2213018"/>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1"/>
          <p:cNvSpPr txBox="1"/>
          <p:nvPr>
            <p:ph type="title"/>
          </p:nvPr>
        </p:nvSpPr>
        <p:spPr>
          <a:xfrm>
            <a:off x="1388550" y="213650"/>
            <a:ext cx="6366900" cy="650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3600" u="sng"/>
              <a:t>Approaches </a:t>
            </a:r>
            <a:endParaRPr sz="3600" u="sng"/>
          </a:p>
        </p:txBody>
      </p:sp>
      <p:sp>
        <p:nvSpPr>
          <p:cNvPr id="336" name="Google Shape;336;p21"/>
          <p:cNvSpPr txBox="1"/>
          <p:nvPr>
            <p:ph idx="1" type="body"/>
          </p:nvPr>
        </p:nvSpPr>
        <p:spPr>
          <a:xfrm>
            <a:off x="164800" y="1016450"/>
            <a:ext cx="7670400" cy="276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2.</a:t>
            </a:r>
            <a:r>
              <a:rPr b="1" lang="en" sz="1500" u="sng"/>
              <a:t> 	K-NN</a:t>
            </a:r>
            <a:r>
              <a:rPr b="1" lang="en" sz="1500" u="sng"/>
              <a:t>:</a:t>
            </a:r>
            <a:endParaRPr b="1" sz="1500" u="sng"/>
          </a:p>
          <a:p>
            <a:pPr indent="-311150" lvl="1" marL="914400" rtl="0" algn="l">
              <a:spcBef>
                <a:spcPts val="1200"/>
              </a:spcBef>
              <a:spcAft>
                <a:spcPts val="0"/>
              </a:spcAft>
              <a:buSzPts val="1300"/>
              <a:buFont typeface="Arial"/>
              <a:buAutoNum type="alphaLcPeriod"/>
            </a:pPr>
            <a:r>
              <a:rPr lang="en" sz="1300">
                <a:latin typeface="Arial"/>
                <a:ea typeface="Arial"/>
                <a:cs typeface="Arial"/>
                <a:sym typeface="Arial"/>
              </a:rPr>
              <a:t>KNN is a Supervised Learning Algorithm used to solve both classification and regression problem. The number of nearest neighbour to a test data point that has to be predicted or classified is denoted by ‘K’.</a:t>
            </a:r>
            <a:endParaRPr sz="1300">
              <a:latin typeface="Arial"/>
              <a:ea typeface="Arial"/>
              <a:cs typeface="Arial"/>
              <a:sym typeface="Arial"/>
            </a:endParaRPr>
          </a:p>
          <a:p>
            <a:pPr indent="-311150" lvl="1" marL="914400" rtl="0" algn="l">
              <a:spcBef>
                <a:spcPts val="0"/>
              </a:spcBef>
              <a:spcAft>
                <a:spcPts val="0"/>
              </a:spcAft>
              <a:buSzPts val="1300"/>
              <a:buFont typeface="Arial"/>
              <a:buAutoNum type="alphaLcPeriod"/>
            </a:pPr>
            <a:r>
              <a:rPr lang="en" sz="1300">
                <a:latin typeface="Arial"/>
                <a:ea typeface="Arial"/>
                <a:cs typeface="Arial"/>
                <a:sym typeface="Arial"/>
              </a:rPr>
              <a:t>The accuracy of this model is 83%.</a:t>
            </a:r>
            <a:endParaRPr sz="13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