
<file path=[Content_Types].xml><?xml version="1.0" encoding="utf-8"?>
<Types xmlns="http://schemas.openxmlformats.org/package/2006/content-types">
  <Default Extension="jpeg" ContentType="image/jpeg"/>
  <Default Extension="mid" ContentType="audio/mid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sldIdLst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79888-2053-DF3D-7D28-0CAA7B3B82E8}" v="7" dt="2024-05-03T18:27:08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3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0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29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4300-0444-5A35-630B-FCBA1DE3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98D38-50A9-BC6D-99A4-7C58C5802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65C7E-C69C-0E18-740D-EF7770CA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ADAA7-DA69-F108-A74C-D2011046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22F13-BE7F-108D-1E93-C9E91BA3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26AC-5CA6-6C35-1E68-02EEB532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FCED-3551-EF88-B41D-D29066BF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1581-A30C-F24C-360B-45AF10A7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58632-E5FB-2CE4-2D97-3EA17746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CED90-769E-0FD1-DF48-EAA70A84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1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EBDA-4B08-BA58-FA22-292DEBA2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C5A17-82A6-9BD0-0FD6-BC34C034C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C8094-D1A3-6A27-DF2D-AC2FDEFC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A89F-7CE8-B007-B9A6-C37AC34E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3D70-A3B8-278C-8BC1-CD179359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24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0EBB-2D6A-1F31-0E14-58A2AA3A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2F567-3D1F-B4AE-C9AE-DB92CA6F4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B4F39-FAFF-6910-064C-315321AE5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E580C-78CE-BEAE-B061-087B9DCF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B0D22-C337-AE4D-0D47-7B5F6D95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9AFEB-610C-666B-AC34-79762293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78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0829-85A8-E3C0-359D-470303B4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AF26E-D89C-7031-9CFE-81FC9D73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86D8-FEB4-B4D6-7555-CF6E5892B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534F6-2337-4795-26A9-D7EE7DFD4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CC1E2-10B4-8E1D-800A-9E3D34DA6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A4671-C898-A214-4E04-4BF603AA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94341-3FE2-DE15-799F-27C5F508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65C39-DEE4-3910-DA8A-F7BF2944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17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189B-407A-55DC-FABB-13C00FBA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D5C6B-B9F0-3E4A-8EA7-C7022571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4C5AB-0860-2A53-FC99-76354446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9B5EC-2CB6-8A05-5325-50BEFA53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80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4A269-686F-8122-D865-14D4614B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D1C94-599D-044B-E6A4-AA1C83C6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6B1F0-6EA8-8B69-71CB-CB0B6050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5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40F8-A536-53F2-661C-5FC67F19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804F-7377-F208-A8F7-E332CA0C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DEF86-30FB-A017-747B-108779238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25D91-1028-FBA9-EA6E-159DEF2F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23E60-E0D4-EFC6-E80A-62A57E62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86FEA-5F95-B016-FB50-0073B37C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00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F13D-6A30-7376-2ED1-E5B8C989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3311F-C056-34CC-AE33-CF7A81400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0DDBE-0835-AEA6-3ED3-19F328710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01049-34D9-33E3-4659-B8D64B1C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DEB5F-06E5-9BFF-CFFF-FA553EB8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45F48-BA9E-52F1-C056-A4A030F2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78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1F91-52D4-2424-089E-6D50FBF3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08E03-FF7C-F201-2DB1-C36A48E9F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E389-E290-D9B2-FB3F-406995F5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05FA0-C7D9-A126-F6E5-46B141C1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0169D-6BB8-9974-5F80-FB2866A6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55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FF6D8-B6E0-9AA2-873F-8D887A31F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9FAC8-C02A-FB21-0815-1F39C3DC4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8C71-5B79-67A6-3987-2A421EF6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A950-C692-953D-131C-63A365E9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D628-A095-786D-DDC2-99E43415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6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3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2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8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3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9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7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2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5AA2A-CBFD-2A47-0F1A-90655CB0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A6509-8538-255E-C421-66C7C48DB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4794F-77EE-840B-80B0-9D8121D54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4CF2-098D-D371-859B-0DB96A488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6B18-3E9F-6C92-59FC-6551D8AA4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2.mid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id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mid"/><Relationship Id="rId1" Type="http://schemas.microsoft.com/office/2007/relationships/media" Target="../media/media3.mid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maracas, organ, guitar, and drum sticks on a wooden surface">
            <a:extLst>
              <a:ext uri="{FF2B5EF4-FFF2-40B4-BE49-F238E27FC236}">
                <a16:creationId xmlns:a16="http://schemas.microsoft.com/office/drawing/2014/main" id="{1D6DFDF4-3432-4248-BC82-668BF1E0F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6" r="34379"/>
          <a:stretch/>
        </p:blipFill>
        <p:spPr>
          <a:xfrm>
            <a:off x="1" y="2520"/>
            <a:ext cx="609600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31845-85A0-1F9E-C3EB-BACEEA327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982" y="2288987"/>
            <a:ext cx="3629891" cy="2283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Classical Music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75CCB-2930-C468-8C26-FD8FC42D7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680" y="762000"/>
            <a:ext cx="3897332" cy="533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Group-1 Members: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Sairam Venkatachalam</a:t>
            </a:r>
          </a:p>
          <a:p>
            <a:pPr marL="457200" indent="-457200">
              <a:buFont typeface="+mj-lt"/>
              <a:buAutoNum type="arabicPeriod"/>
            </a:pPr>
            <a:r>
              <a:rPr lang="en-US" err="1"/>
              <a:t>Devarsh</a:t>
            </a:r>
            <a:r>
              <a:rPr lang="en-US"/>
              <a:t> Sheth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Disha </a:t>
            </a:r>
            <a:r>
              <a:rPr lang="en-US" err="1"/>
              <a:t>Kacha</a:t>
            </a:r>
            <a:endParaRPr lang="en-US"/>
          </a:p>
          <a:p>
            <a:endParaRPr lang="en-US"/>
          </a:p>
          <a:p>
            <a:r>
              <a:rPr lang="en-US" b="1"/>
              <a:t>Guided By: </a:t>
            </a:r>
            <a:r>
              <a:rPr lang="en-US"/>
              <a:t>Prof. Amir Jafari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AE10-54F6-0FAB-9711-A187E7CF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334" y="2668524"/>
            <a:ext cx="6021331" cy="152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/>
              <a:t>Thank You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467B50-DAF1-E5A4-2A1E-5BB2175587F6}"/>
              </a:ext>
            </a:extLst>
          </p:cNvPr>
          <p:cNvSpPr txBox="1">
            <a:spLocks/>
          </p:cNvSpPr>
          <p:nvPr/>
        </p:nvSpPr>
        <p:spPr>
          <a:xfrm>
            <a:off x="425955" y="1225296"/>
            <a:ext cx="5079499" cy="594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>
                <a:solidFill>
                  <a:schemeClr val="bg1"/>
                </a:solidFill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4054235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AE10-54F6-0FAB-9711-A187E7CF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D825-6D47-ACE8-2335-437030ABB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Topic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/>
              <a:t>Using Neural Network models to generate classical music</a:t>
            </a:r>
          </a:p>
          <a:p>
            <a:r>
              <a:rPr lang="en-US"/>
              <a:t>Motivation: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/>
              <a:t>As music enthusiasts, we were interested in exploring the predictability of classical music patterns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/>
              <a:t>We wanted to explore the possibility of generating authentic classical compositions indistinguishable to the human ear.</a:t>
            </a:r>
          </a:p>
          <a:p>
            <a:r>
              <a:rPr lang="en-US"/>
              <a:t>Data Source: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/>
              <a:t>The dataset consists of classical music compositions in the MIDI format.</a:t>
            </a:r>
          </a:p>
        </p:txBody>
      </p:sp>
    </p:spTree>
    <p:extLst>
      <p:ext uri="{BB962C8B-B14F-4D97-AF65-F5344CB8AC3E}">
        <p14:creationId xmlns:p14="http://schemas.microsoft.com/office/powerpoint/2010/main" val="385651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AE10-54F6-0FAB-9711-A187E7CF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Flow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D385B8-A889-97DB-4D18-B8BDF05E239E}"/>
              </a:ext>
            </a:extLst>
          </p:cNvPr>
          <p:cNvSpPr/>
          <p:nvPr/>
        </p:nvSpPr>
        <p:spPr>
          <a:xfrm>
            <a:off x="4619625" y="2518833"/>
            <a:ext cx="3069166" cy="14605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Pre-Process and extract Notes and Instruments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7D1BBE-CE3D-CE25-7480-4550816DB1B4}"/>
              </a:ext>
            </a:extLst>
          </p:cNvPr>
          <p:cNvSpPr/>
          <p:nvPr/>
        </p:nvSpPr>
        <p:spPr>
          <a:xfrm>
            <a:off x="328083" y="2518832"/>
            <a:ext cx="3069166" cy="14605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Load the Midi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AFE172-1ADF-A33B-6B96-46AC1F52DE23}"/>
              </a:ext>
            </a:extLst>
          </p:cNvPr>
          <p:cNvSpPr/>
          <p:nvPr/>
        </p:nvSpPr>
        <p:spPr>
          <a:xfrm>
            <a:off x="8911167" y="2518833"/>
            <a:ext cx="3069166" cy="14605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Create Musical Sequences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16DDF8-09C6-7231-20A8-882C550079A5}"/>
              </a:ext>
            </a:extLst>
          </p:cNvPr>
          <p:cNvSpPr/>
          <p:nvPr/>
        </p:nvSpPr>
        <p:spPr>
          <a:xfrm>
            <a:off x="8911166" y="4698999"/>
            <a:ext cx="3069166" cy="14605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Build and train the 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31F120-5134-DD33-BB6C-A5DD50A61D33}"/>
              </a:ext>
            </a:extLst>
          </p:cNvPr>
          <p:cNvSpPr/>
          <p:nvPr/>
        </p:nvSpPr>
        <p:spPr>
          <a:xfrm>
            <a:off x="4619625" y="4698998"/>
            <a:ext cx="3069166" cy="14605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Generate Musical Sequences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D02F74-7DA1-21E4-531D-E6B0424EB9A2}"/>
              </a:ext>
            </a:extLst>
          </p:cNvPr>
          <p:cNvSpPr/>
          <p:nvPr/>
        </p:nvSpPr>
        <p:spPr>
          <a:xfrm>
            <a:off x="328083" y="4698999"/>
            <a:ext cx="3069166" cy="14605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Create Midi 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4E9010B-651E-81E2-BD8D-704EB55F7E34}"/>
              </a:ext>
            </a:extLst>
          </p:cNvPr>
          <p:cNvSpPr/>
          <p:nvPr/>
        </p:nvSpPr>
        <p:spPr>
          <a:xfrm>
            <a:off x="3418417" y="3111500"/>
            <a:ext cx="1164166" cy="37041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D2B8C00-368B-BD93-D3F5-E43E3E35DD88}"/>
              </a:ext>
            </a:extLst>
          </p:cNvPr>
          <p:cNvSpPr/>
          <p:nvPr/>
        </p:nvSpPr>
        <p:spPr>
          <a:xfrm>
            <a:off x="7747000" y="3111499"/>
            <a:ext cx="1164166" cy="37041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97D8D70-68CD-A6B1-7182-FF95B8BD5738}"/>
              </a:ext>
            </a:extLst>
          </p:cNvPr>
          <p:cNvSpPr/>
          <p:nvPr/>
        </p:nvSpPr>
        <p:spPr>
          <a:xfrm rot="10800000">
            <a:off x="7725833" y="5238750"/>
            <a:ext cx="1164166" cy="37041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CD174CA-BE5D-8E94-05DB-B9A2F4B8C34A}"/>
              </a:ext>
            </a:extLst>
          </p:cNvPr>
          <p:cNvSpPr/>
          <p:nvPr/>
        </p:nvSpPr>
        <p:spPr>
          <a:xfrm rot="10800000">
            <a:off x="3397249" y="5238750"/>
            <a:ext cx="1164166" cy="37041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596B4D-72FF-FCF9-3775-381E76F90B35}"/>
              </a:ext>
            </a:extLst>
          </p:cNvPr>
          <p:cNvSpPr/>
          <p:nvPr/>
        </p:nvSpPr>
        <p:spPr>
          <a:xfrm rot="5400000">
            <a:off x="10080625" y="4132791"/>
            <a:ext cx="687917" cy="41274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3AE10-54F6-0FAB-9711-A187E7CF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" y="1524000"/>
            <a:ext cx="5674398" cy="381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Data Pre-Processing: Note Extraction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55E55E-0AFC-C49C-7000-AFE83DE608D6}"/>
              </a:ext>
            </a:extLst>
          </p:cNvPr>
          <p:cNvSpPr>
            <a:spLocks/>
          </p:cNvSpPr>
          <p:nvPr/>
        </p:nvSpPr>
        <p:spPr>
          <a:xfrm>
            <a:off x="7093234" y="658368"/>
            <a:ext cx="3897332" cy="1080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sz="1600" b="1">
                <a:solidFill>
                  <a:schemeClr val="bg1"/>
                </a:solidFill>
              </a:rPr>
              <a:t>Loading Midi Files for a specific Composer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B1A4188-C033-F8A5-3328-F742F381A620}"/>
              </a:ext>
            </a:extLst>
          </p:cNvPr>
          <p:cNvSpPr txBox="1">
            <a:spLocks/>
          </p:cNvSpPr>
          <p:nvPr/>
        </p:nvSpPr>
        <p:spPr>
          <a:xfrm>
            <a:off x="7136901" y="2881405"/>
            <a:ext cx="3809999" cy="1080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21208">
              <a:spcBef>
                <a:spcPts val="570"/>
              </a:spcBef>
              <a:buNone/>
            </a:pPr>
            <a:r>
              <a:rPr lang="en-US"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Extracting the instruments and notes detected using pretty midi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2AD620-6CE5-3DE3-BACA-B33A99B5BB4B}"/>
              </a:ext>
            </a:extLst>
          </p:cNvPr>
          <p:cNvSpPr txBox="1">
            <a:spLocks/>
          </p:cNvSpPr>
          <p:nvPr/>
        </p:nvSpPr>
        <p:spPr>
          <a:xfrm>
            <a:off x="7136901" y="5104442"/>
            <a:ext cx="3809999" cy="1080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21208">
              <a:spcBef>
                <a:spcPts val="570"/>
              </a:spcBef>
              <a:buNone/>
            </a:pPr>
            <a:r>
              <a:rPr lang="en-US"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Extracting the pitch, velocity, start and end time for each note</a:t>
            </a:r>
            <a:endParaRPr lang="en-US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05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3AE10-54F6-0FAB-9711-A187E7CF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1524000"/>
            <a:ext cx="5782070" cy="381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Data Pre-Processing: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Sequence Generation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55E55E-0AFC-C49C-7000-AFE83DE608D6}"/>
              </a:ext>
            </a:extLst>
          </p:cNvPr>
          <p:cNvSpPr>
            <a:spLocks/>
          </p:cNvSpPr>
          <p:nvPr/>
        </p:nvSpPr>
        <p:spPr>
          <a:xfrm>
            <a:off x="7093234" y="658368"/>
            <a:ext cx="3897332" cy="1080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sz="1600" b="1">
                <a:solidFill>
                  <a:schemeClr val="bg1"/>
                </a:solidFill>
              </a:rPr>
              <a:t>Define a Sequence Length (30)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B1A4188-C033-F8A5-3328-F742F381A620}"/>
              </a:ext>
            </a:extLst>
          </p:cNvPr>
          <p:cNvSpPr txBox="1">
            <a:spLocks/>
          </p:cNvSpPr>
          <p:nvPr/>
        </p:nvSpPr>
        <p:spPr>
          <a:xfrm>
            <a:off x="7093234" y="2216912"/>
            <a:ext cx="3809999" cy="1080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21208">
              <a:spcBef>
                <a:spcPts val="570"/>
              </a:spcBef>
              <a:buNone/>
            </a:pPr>
            <a:r>
              <a:rPr lang="en-US"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Input Sequences of 30 continuous notes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2AD620-6CE5-3DE3-BACA-B33A99B5BB4B}"/>
              </a:ext>
            </a:extLst>
          </p:cNvPr>
          <p:cNvSpPr txBox="1">
            <a:spLocks/>
          </p:cNvSpPr>
          <p:nvPr/>
        </p:nvSpPr>
        <p:spPr>
          <a:xfrm>
            <a:off x="7093233" y="3775456"/>
            <a:ext cx="3809999" cy="1080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21208">
              <a:spcBef>
                <a:spcPts val="570"/>
              </a:spcBef>
              <a:buNone/>
            </a:pPr>
            <a:r>
              <a:rPr lang="en-US"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Target Sequence as the 31</a:t>
            </a:r>
            <a:r>
              <a:rPr lang="en-US" sz="1600" b="1" kern="1200" baseline="30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</a:t>
            </a:r>
            <a:r>
              <a:rPr lang="en-US"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note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50AE-916D-CDAA-34A2-A1094DA904BB}"/>
              </a:ext>
            </a:extLst>
          </p:cNvPr>
          <p:cNvSpPr txBox="1">
            <a:spLocks/>
          </p:cNvSpPr>
          <p:nvPr/>
        </p:nvSpPr>
        <p:spPr>
          <a:xfrm>
            <a:off x="7093232" y="5334000"/>
            <a:ext cx="3809999" cy="1080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21208">
              <a:spcBef>
                <a:spcPts val="570"/>
              </a:spcBef>
              <a:buNone/>
            </a:pPr>
            <a:r>
              <a:rPr lang="en-US"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Convert the Target Sequence to a 1 hot encoded vector</a:t>
            </a:r>
            <a:endParaRPr lang="en-US" sz="1600" b="1">
              <a:solidFill>
                <a:schemeClr val="bg1"/>
              </a:solidFill>
            </a:endParaRPr>
          </a:p>
        </p:txBody>
      </p:sp>
      <p:pic>
        <p:nvPicPr>
          <p:cNvPr id="8" name="Picture 7" descr="A music note on a purple background&#10;&#10;Description automatically generated">
            <a:extLst>
              <a:ext uri="{FF2B5EF4-FFF2-40B4-BE49-F238E27FC236}">
                <a16:creationId xmlns:a16="http://schemas.microsoft.com/office/drawing/2014/main" id="{8FAA7A14-1758-335C-E8D6-36CF9B5D8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9" b="12138"/>
          <a:stretch/>
        </p:blipFill>
        <p:spPr>
          <a:xfrm>
            <a:off x="382679" y="4413388"/>
            <a:ext cx="5350609" cy="128332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4A91E99-C461-A9DA-34F4-D4353FE60906}"/>
              </a:ext>
            </a:extLst>
          </p:cNvPr>
          <p:cNvSpPr/>
          <p:nvPr/>
        </p:nvSpPr>
        <p:spPr>
          <a:xfrm>
            <a:off x="3904487" y="5055050"/>
            <a:ext cx="731521" cy="23164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08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3AE10-54F6-0FAB-9711-A187E7CF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965" y="79248"/>
            <a:ext cx="5782070" cy="152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Model</a:t>
            </a:r>
            <a:r>
              <a:rPr lang="en-US" sz="2400"/>
              <a:t> </a:t>
            </a:r>
            <a:r>
              <a:rPr lang="en-US" sz="2400">
                <a:solidFill>
                  <a:schemeClr val="bg1"/>
                </a:solidFill>
              </a:rPr>
              <a:t>Arc</a:t>
            </a:r>
            <a:r>
              <a:rPr lang="en-US" sz="2400"/>
              <a:t>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E4E7A-1F14-E844-6ED5-C41FA2DCB3EE}"/>
              </a:ext>
            </a:extLst>
          </p:cNvPr>
          <p:cNvSpPr/>
          <p:nvPr/>
        </p:nvSpPr>
        <p:spPr>
          <a:xfrm>
            <a:off x="1042416" y="2395728"/>
            <a:ext cx="3648456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Embedding Layer (100 Dim)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7D742E-9644-9BC5-1815-4254D731A63F}"/>
              </a:ext>
            </a:extLst>
          </p:cNvPr>
          <p:cNvSpPr/>
          <p:nvPr/>
        </p:nvSpPr>
        <p:spPr>
          <a:xfrm>
            <a:off x="1042416" y="1225296"/>
            <a:ext cx="3648456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Input (1 Dim)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619DE-724F-69F3-1C55-537473F30089}"/>
              </a:ext>
            </a:extLst>
          </p:cNvPr>
          <p:cNvSpPr/>
          <p:nvPr/>
        </p:nvSpPr>
        <p:spPr>
          <a:xfrm>
            <a:off x="1042416" y="3566160"/>
            <a:ext cx="3648456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LSTM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8BA718-00E2-2E45-A88B-929FD26A377B}"/>
              </a:ext>
            </a:extLst>
          </p:cNvPr>
          <p:cNvSpPr/>
          <p:nvPr/>
        </p:nvSpPr>
        <p:spPr>
          <a:xfrm>
            <a:off x="1042416" y="4736592"/>
            <a:ext cx="3648456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LSTM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75DD75-FBBB-2386-5795-F08EA5571E3F}"/>
              </a:ext>
            </a:extLst>
          </p:cNvPr>
          <p:cNvSpPr/>
          <p:nvPr/>
        </p:nvSpPr>
        <p:spPr>
          <a:xfrm>
            <a:off x="1042416" y="5907024"/>
            <a:ext cx="3648456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>
                <a:solidFill>
                  <a:schemeClr val="tx1"/>
                </a:solidFill>
              </a:rPr>
              <a:t>Softmax</a:t>
            </a:r>
            <a:r>
              <a:rPr lang="en-IN">
                <a:solidFill>
                  <a:schemeClr val="tx1"/>
                </a:solidFill>
              </a:rPr>
              <a:t> Output (128 Dim)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6EF514-82DE-48CF-8012-F7A22E853079}"/>
              </a:ext>
            </a:extLst>
          </p:cNvPr>
          <p:cNvSpPr txBox="1">
            <a:spLocks/>
          </p:cNvSpPr>
          <p:nvPr/>
        </p:nvSpPr>
        <p:spPr>
          <a:xfrm>
            <a:off x="6853421" y="1225296"/>
            <a:ext cx="5079499" cy="594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/>
              <a:t>Long Short-Term Memory Cell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FCB3371-4A70-F614-DD20-4975F4A27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33" y="1947672"/>
            <a:ext cx="5379610" cy="36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FDE77F2-18D0-49FF-860C-62E2AC424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3AE10-54F6-0FAB-9711-A187E7CF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964" y="79248"/>
            <a:ext cx="6021331" cy="152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err="1">
                <a:solidFill>
                  <a:schemeClr val="bg1"/>
                </a:solidFill>
              </a:rPr>
              <a:t>Res</a:t>
            </a:r>
            <a:r>
              <a:rPr lang="en-US" sz="2400" err="1"/>
              <a:t>ulTs</a:t>
            </a:r>
            <a:endParaRPr lang="en-US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1A48F3-ED62-7C7E-2F6E-AC4B8C3342A0}"/>
              </a:ext>
            </a:extLst>
          </p:cNvPr>
          <p:cNvSpPr txBox="1">
            <a:spLocks/>
          </p:cNvSpPr>
          <p:nvPr/>
        </p:nvSpPr>
        <p:spPr>
          <a:xfrm>
            <a:off x="6853421" y="1225296"/>
            <a:ext cx="5079499" cy="594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/>
              <a:t>Generated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467B50-DAF1-E5A4-2A1E-5BB2175587F6}"/>
              </a:ext>
            </a:extLst>
          </p:cNvPr>
          <p:cNvSpPr txBox="1">
            <a:spLocks/>
          </p:cNvSpPr>
          <p:nvPr/>
        </p:nvSpPr>
        <p:spPr>
          <a:xfrm>
            <a:off x="425955" y="1225296"/>
            <a:ext cx="5079499" cy="594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>
                <a:solidFill>
                  <a:schemeClr val="bg1"/>
                </a:solidFill>
              </a:rPr>
              <a:t>Actual</a:t>
            </a:r>
          </a:p>
        </p:txBody>
      </p:sp>
      <p:pic>
        <p:nvPicPr>
          <p:cNvPr id="8" name="mozart actual2">
            <a:hlinkClick r:id="" action="ppaction://media"/>
            <a:extLst>
              <a:ext uri="{FF2B5EF4-FFF2-40B4-BE49-F238E27FC236}">
                <a16:creationId xmlns:a16="http://schemas.microsoft.com/office/drawing/2014/main" id="{5CC87AA7-74BB-3696-62CB-8963E27799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595364" y="3044952"/>
            <a:ext cx="609600" cy="609600"/>
          </a:xfrm>
          <a:prstGeom prst="rect">
            <a:avLst/>
          </a:prstGeom>
        </p:spPr>
      </p:pic>
      <p:pic>
        <p:nvPicPr>
          <p:cNvPr id="9" name="mozart predicted2">
            <a:hlinkClick r:id="" action="ppaction://media"/>
            <a:extLst>
              <a:ext uri="{FF2B5EF4-FFF2-40B4-BE49-F238E27FC236}">
                <a16:creationId xmlns:a16="http://schemas.microsoft.com/office/drawing/2014/main" id="{5E3936E1-D3AE-CCAD-47B6-DE47BF44E01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987036" y="30449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40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AE10-54F6-0FAB-9711-A187E7CF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964" y="79248"/>
            <a:ext cx="6021331" cy="152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/>
              <a:t>Capturing Tempo Changes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467B50-DAF1-E5A4-2A1E-5BB2175587F6}"/>
              </a:ext>
            </a:extLst>
          </p:cNvPr>
          <p:cNvSpPr txBox="1">
            <a:spLocks/>
          </p:cNvSpPr>
          <p:nvPr/>
        </p:nvSpPr>
        <p:spPr>
          <a:xfrm>
            <a:off x="425955" y="1225296"/>
            <a:ext cx="5079499" cy="594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>
                <a:solidFill>
                  <a:schemeClr val="bg1"/>
                </a:solidFill>
              </a:rPr>
              <a:t>Actual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F9C6A-C79D-12D3-A828-1664308BB75D}"/>
              </a:ext>
            </a:extLst>
          </p:cNvPr>
          <p:cNvSpPr txBox="1"/>
          <p:nvPr/>
        </p:nvSpPr>
        <p:spPr>
          <a:xfrm>
            <a:off x="6096000" y="1819656"/>
            <a:ext cx="59093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/>
              <a:t>The next note prediction approach works well, however, it lacks in rhythmic depth.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/>
              <a:t>We attempted to train our model to also capture note durations.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4957B-2A85-6939-9598-77D36E04A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14" y="1737360"/>
            <a:ext cx="5079500" cy="3666357"/>
          </a:xfrm>
          <a:prstGeom prst="rect">
            <a:avLst/>
          </a:prstGeom>
        </p:spPr>
      </p:pic>
      <p:pic>
        <p:nvPicPr>
          <p:cNvPr id="7" name="durations_1">
            <a:hlinkClick r:id="" action="ppaction://media"/>
            <a:extLst>
              <a:ext uri="{FF2B5EF4-FFF2-40B4-BE49-F238E27FC236}">
                <a16:creationId xmlns:a16="http://schemas.microsoft.com/office/drawing/2014/main" id="{C6BB34E1-FAC9-B203-2AF9-D61521C52A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1052" y="411985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73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AE10-54F6-0FAB-9711-A187E7CF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964" y="79248"/>
            <a:ext cx="6021331" cy="152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/>
              <a:t>Conclusion and Future Scope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467B50-DAF1-E5A4-2A1E-5BB2175587F6}"/>
              </a:ext>
            </a:extLst>
          </p:cNvPr>
          <p:cNvSpPr txBox="1">
            <a:spLocks/>
          </p:cNvSpPr>
          <p:nvPr/>
        </p:nvSpPr>
        <p:spPr>
          <a:xfrm>
            <a:off x="425955" y="1225296"/>
            <a:ext cx="5079499" cy="594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>
                <a:solidFill>
                  <a:schemeClr val="bg1"/>
                </a:solidFill>
              </a:rPr>
              <a:t>Actual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F9C6A-C79D-12D3-A828-1664308BB75D}"/>
              </a:ext>
            </a:extLst>
          </p:cNvPr>
          <p:cNvSpPr txBox="1"/>
          <p:nvPr/>
        </p:nvSpPr>
        <p:spPr>
          <a:xfrm>
            <a:off x="852673" y="1890117"/>
            <a:ext cx="10725912" cy="36112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en-US" b="1"/>
              <a:t>Explore different architectures: </a:t>
            </a:r>
            <a:r>
              <a:rPr lang="en-US"/>
              <a:t>Experiment with different LSTM configurations and additional layers, different models such as VAEs, GANs and many more.</a:t>
            </a:r>
          </a:p>
          <a:p>
            <a:pPr marL="342900" indent="-342900"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en-US" b="1"/>
              <a:t>Improve data representation: </a:t>
            </a:r>
            <a:r>
              <a:rPr lang="en-US"/>
              <a:t>Use more sophisticated methods to represent musical data, such as encoding musical features.</a:t>
            </a:r>
          </a:p>
          <a:p>
            <a:pPr marL="342900" indent="-342900"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en-US" b="1"/>
              <a:t>Incorporate attention mechanisms: </a:t>
            </a:r>
            <a:r>
              <a:rPr lang="en-US"/>
              <a:t>Enhance the model's ability to focus on relevant parts of the input sequence.</a:t>
            </a:r>
          </a:p>
          <a:p>
            <a:pPr marL="342900" indent="-342900"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en-US" b="1"/>
              <a:t>Generate longer sequences: </a:t>
            </a:r>
            <a:r>
              <a:rPr lang="en-US"/>
              <a:t>Extend the model to generate longer musical sequences to capture more complex patterns.</a:t>
            </a:r>
          </a:p>
          <a:p>
            <a:pPr>
              <a:spcBef>
                <a:spcPts val="2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22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6"/>
      </a:lt2>
      <a:accent1>
        <a:srgbClr val="C696A7"/>
      </a:accent1>
      <a:accent2>
        <a:srgbClr val="BA837F"/>
      </a:accent2>
      <a:accent3>
        <a:srgbClr val="BC9F82"/>
      </a:accent3>
      <a:accent4>
        <a:srgbClr val="AAA574"/>
      </a:accent4>
      <a:accent5>
        <a:srgbClr val="9BA880"/>
      </a:accent5>
      <a:accent6>
        <a:srgbClr val="84AD76"/>
      </a:accent6>
      <a:hlink>
        <a:srgbClr val="568F7C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357099b-b7e1-4b2a-b575-5628700f83b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66614FB1E62A4F93DE9353B92EFBC0" ma:contentTypeVersion="4" ma:contentTypeDescription="Create a new document." ma:contentTypeScope="" ma:versionID="e579776c9f31ff73b704dda885140650">
  <xsd:schema xmlns:xsd="http://www.w3.org/2001/XMLSchema" xmlns:xs="http://www.w3.org/2001/XMLSchema" xmlns:p="http://schemas.microsoft.com/office/2006/metadata/properties" xmlns:ns3="d357099b-b7e1-4b2a-b575-5628700f83b6" targetNamespace="http://schemas.microsoft.com/office/2006/metadata/properties" ma:root="true" ma:fieldsID="e212271a84995c9fdc26f33dcf322347" ns3:_="">
    <xsd:import namespace="d357099b-b7e1-4b2a-b575-5628700f83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57099b-b7e1-4b2a-b575-5628700f83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A68D23-A7C0-4269-A88F-FA6A8EB27C26}">
  <ds:schemaRefs>
    <ds:schemaRef ds:uri="d357099b-b7e1-4b2a-b575-5628700f83b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8AF9205-CF02-46FA-BC8F-E9FBABAE1C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A60B0B-B091-46C9-A7EE-6044B4EF0D8D}">
  <ds:schemaRefs>
    <ds:schemaRef ds:uri="d357099b-b7e1-4b2a-b575-5628700f83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PortalVTI</vt:lpstr>
      <vt:lpstr>Office Theme</vt:lpstr>
      <vt:lpstr>Classical Music Generation</vt:lpstr>
      <vt:lpstr>Introduction</vt:lpstr>
      <vt:lpstr>Project Flow</vt:lpstr>
      <vt:lpstr>Data Pre-Processing: Note Extraction</vt:lpstr>
      <vt:lpstr>Data Pre-Processing: Sequence Generation</vt:lpstr>
      <vt:lpstr>Model Architecture</vt:lpstr>
      <vt:lpstr>ResulTs</vt:lpstr>
      <vt:lpstr>Capturing Tempo Changes</vt:lpstr>
      <vt:lpstr>Conclusion and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Music Generation</dc:title>
  <dc:creator>Venkatachalam, Sairam</dc:creator>
  <cp:revision>3</cp:revision>
  <dcterms:created xsi:type="dcterms:W3CDTF">2024-05-01T12:52:49Z</dcterms:created>
  <dcterms:modified xsi:type="dcterms:W3CDTF">2024-05-03T19:15:50Z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0x0101003A66614FB1E62A4F93DE9353B92EFBC0</vt:lpwstr>
  </property>
</Properties>
</file>