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56" r:id="rId2"/>
    <p:sldId id="257" r:id="rId3"/>
    <p:sldId id="282"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5401" autoAdjust="0"/>
  </p:normalViewPr>
  <p:slideViewPr>
    <p:cSldViewPr snapToGrid="0">
      <p:cViewPr varScale="1">
        <p:scale>
          <a:sx n="62" d="100"/>
          <a:sy n="62" d="100"/>
        </p:scale>
        <p:origin x="972" y="78"/>
      </p:cViewPr>
      <p:guideLst/>
    </p:cSldViewPr>
  </p:slideViewPr>
  <p:notesTextViewPr>
    <p:cViewPr>
      <p:scale>
        <a:sx n="3" d="2"/>
        <a:sy n="3" d="2"/>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8CA8-8BA4-4C80-8305-075278264D7B}" type="datetimeFigureOut">
              <a:rPr lang="en-IN" smtClean="0"/>
              <a:t>27-09-2020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C6B83-E45F-403D-AE75-7B61E00CB0B2}" type="slidenum">
              <a:rPr lang="en-IN" smtClean="0"/>
              <a:t>‹#›</a:t>
            </a:fld>
            <a:endParaRPr lang="en-IN"/>
          </a:p>
        </p:txBody>
      </p:sp>
    </p:spTree>
    <p:extLst>
      <p:ext uri="{BB962C8B-B14F-4D97-AF65-F5344CB8AC3E}">
        <p14:creationId xmlns:p14="http://schemas.microsoft.com/office/powerpoint/2010/main" val="256526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Whenever we look into the night sky filled with stars,</a:t>
            </a:r>
            <a:r>
              <a:rPr lang="en-IN" baseline="0" dirty="0" smtClean="0"/>
              <a:t> our mind is filled with wonderment. It starts from a very early age when we beautifully ask the star in the nursery rhyme what is it? Is it a diamond, why is it twinkling and where is it; all such questions plague our mind. In this program, we will delve into the topic of stars with precisely these questions which are borne out of natural inquisitiveness even at a small age.</a:t>
            </a:r>
          </a:p>
          <a:p>
            <a:r>
              <a:rPr lang="en-IN" baseline="0" dirty="0" smtClean="0"/>
              <a:t>Disclaimer: 1) I have tried to credit each information to its source. Wherever not mentioned the information has been taken from IGNOU self learn material.</a:t>
            </a:r>
          </a:p>
          <a:p>
            <a:r>
              <a:rPr lang="en-IN" baseline="0" dirty="0" smtClean="0"/>
              <a:t>2)This will be more of an information packed talk rather than theory and derivation based.</a:t>
            </a:r>
          </a:p>
          <a:p>
            <a:r>
              <a:rPr lang="en-IN" baseline="0" dirty="0" smtClean="0"/>
              <a:t>3)The questions can be typed in the chat and we can discuss them during the break or after the </a:t>
            </a:r>
            <a:r>
              <a:rPr lang="en-IN" baseline="0" dirty="0" err="1" smtClean="0"/>
              <a:t>kahoot</a:t>
            </a:r>
            <a:r>
              <a:rPr lang="en-IN" baseline="0" dirty="0" smtClean="0"/>
              <a:t> quiz.</a:t>
            </a:r>
          </a:p>
        </p:txBody>
      </p:sp>
      <p:sp>
        <p:nvSpPr>
          <p:cNvPr id="4" name="Slide Number Placeholder 3"/>
          <p:cNvSpPr>
            <a:spLocks noGrp="1"/>
          </p:cNvSpPr>
          <p:nvPr>
            <p:ph type="sldNum" sz="quarter" idx="10"/>
          </p:nvPr>
        </p:nvSpPr>
        <p:spPr/>
        <p:txBody>
          <a:bodyPr/>
          <a:lstStyle/>
          <a:p>
            <a:fld id="{3EBC6B83-E45F-403D-AE75-7B61E00CB0B2}" type="slidenum">
              <a:rPr lang="en-IN" smtClean="0"/>
              <a:t>1</a:t>
            </a:fld>
            <a:endParaRPr lang="en-IN"/>
          </a:p>
        </p:txBody>
      </p:sp>
    </p:spTree>
    <p:extLst>
      <p:ext uri="{BB962C8B-B14F-4D97-AF65-F5344CB8AC3E}">
        <p14:creationId xmlns:p14="http://schemas.microsoft.com/office/powerpoint/2010/main" val="2370402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a:t>
            </a:r>
            <a:r>
              <a:rPr lang="en-IN" sz="1200" b="0" i="1" u="none" strike="noStrike" kern="1200" baseline="0" dirty="0" smtClean="0">
                <a:solidFill>
                  <a:schemeClr val="tx1"/>
                </a:solidFill>
                <a:latin typeface="+mn-lt"/>
                <a:ea typeface="+mn-ea"/>
                <a:cs typeface="+mn-cs"/>
              </a:rPr>
              <a:t>absolute magnitude</a:t>
            </a:r>
            <a:r>
              <a:rPr lang="en-IN" sz="1200" b="0" i="0" u="none" strike="noStrike" kern="1200" baseline="0" dirty="0" smtClean="0">
                <a:solidFill>
                  <a:schemeClr val="tx1"/>
                </a:solidFill>
                <a:latin typeface="+mn-lt"/>
                <a:ea typeface="+mn-ea"/>
                <a:cs typeface="+mn-cs"/>
              </a:rPr>
              <a:t>, </a:t>
            </a:r>
            <a:r>
              <a:rPr lang="en-IN" sz="1200" b="0" i="1" u="none" strike="noStrike" kern="1200" baseline="0" dirty="0" smtClean="0">
                <a:solidFill>
                  <a:schemeClr val="tx1"/>
                </a:solidFill>
                <a:latin typeface="+mn-lt"/>
                <a:ea typeface="+mn-ea"/>
                <a:cs typeface="+mn-cs"/>
              </a:rPr>
              <a:t>M</a:t>
            </a:r>
            <a:r>
              <a:rPr lang="en-IN" sz="1200" b="0" i="0" u="none" strike="noStrike" kern="1200" baseline="0" dirty="0" smtClean="0">
                <a:solidFill>
                  <a:schemeClr val="tx1"/>
                </a:solidFill>
                <a:latin typeface="+mn-lt"/>
                <a:ea typeface="+mn-ea"/>
                <a:cs typeface="+mn-cs"/>
              </a:rPr>
              <a:t>, of an astronomical object is defined as its apparent magnitude if it were at a distance of 10 pc from us.</a:t>
            </a:r>
          </a:p>
          <a:p>
            <a:r>
              <a:rPr lang="en-IN" sz="1200" b="0" i="0" u="none" strike="noStrike" kern="1200" baseline="0" dirty="0" smtClean="0">
                <a:solidFill>
                  <a:schemeClr val="tx1"/>
                </a:solidFill>
                <a:latin typeface="+mn-lt"/>
                <a:ea typeface="+mn-ea"/>
                <a:cs typeface="+mn-cs"/>
              </a:rPr>
              <a:t>The apparent magnitude is the measure of brightness of the star with respect to sun.</a:t>
            </a:r>
          </a:p>
          <a:p>
            <a:r>
              <a:rPr lang="en-IN" sz="1200" b="0" i="0" u="none" strike="noStrike" kern="1200" baseline="0" dirty="0" smtClean="0">
                <a:solidFill>
                  <a:schemeClr val="tx1"/>
                </a:solidFill>
                <a:latin typeface="+mn-lt"/>
                <a:ea typeface="+mn-ea"/>
                <a:cs typeface="+mn-cs"/>
              </a:rPr>
              <a:t>The absolute luminosity formula comes from black body approximation and Stefan’s law.</a:t>
            </a:r>
            <a:endParaRPr lang="en-IN" b="0" dirty="0"/>
          </a:p>
        </p:txBody>
      </p:sp>
      <p:sp>
        <p:nvSpPr>
          <p:cNvPr id="4" name="Slide Number Placeholder 3"/>
          <p:cNvSpPr>
            <a:spLocks noGrp="1"/>
          </p:cNvSpPr>
          <p:nvPr>
            <p:ph type="sldNum" sz="quarter" idx="10"/>
          </p:nvPr>
        </p:nvSpPr>
        <p:spPr/>
        <p:txBody>
          <a:bodyPr/>
          <a:lstStyle/>
          <a:p>
            <a:fld id="{3EBC6B83-E45F-403D-AE75-7B61E00CB0B2}" type="slidenum">
              <a:rPr lang="en-IN" smtClean="0"/>
              <a:t>10</a:t>
            </a:fld>
            <a:endParaRPr lang="en-IN"/>
          </a:p>
        </p:txBody>
      </p:sp>
    </p:spTree>
    <p:extLst>
      <p:ext uri="{BB962C8B-B14F-4D97-AF65-F5344CB8AC3E}">
        <p14:creationId xmlns:p14="http://schemas.microsoft.com/office/powerpoint/2010/main" val="363479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Image Source-</a:t>
            </a:r>
            <a:r>
              <a:rPr lang="en-IN" baseline="0" dirty="0" smtClean="0"/>
              <a:t> https://www.astronomytrek.com/essential-astronomical-systems-of-measurement/</a:t>
            </a:r>
          </a:p>
          <a:p>
            <a:r>
              <a:rPr lang="en-IN" baseline="0" dirty="0" smtClean="0"/>
              <a:t>A very important diagram in astronomy and astrophysics, the HR diagram classifies stars on the basis of their luminosity and effective temperature. </a:t>
            </a:r>
            <a:r>
              <a:rPr lang="en-IN" sz="1200" b="0" i="0" u="none" strike="noStrike" kern="1200" baseline="0" dirty="0" smtClean="0">
                <a:solidFill>
                  <a:schemeClr val="tx1"/>
                </a:solidFill>
                <a:latin typeface="+mn-lt"/>
                <a:ea typeface="+mn-ea"/>
                <a:cs typeface="+mn-cs"/>
              </a:rPr>
              <a:t>the distribution of stars follows a pattern such that a majority of stars fall along a central diagonal called the </a:t>
            </a:r>
            <a:r>
              <a:rPr lang="en-IN" sz="1200" b="1" i="0" u="none" strike="noStrike" kern="1200" baseline="0" dirty="0" smtClean="0">
                <a:solidFill>
                  <a:schemeClr val="tx1"/>
                </a:solidFill>
                <a:latin typeface="+mn-lt"/>
                <a:ea typeface="+mn-ea"/>
                <a:cs typeface="+mn-cs"/>
              </a:rPr>
              <a:t>main sequence</a:t>
            </a:r>
            <a:r>
              <a:rPr lang="en-IN" sz="1200" b="0" i="0" u="none" strike="noStrike" kern="1200" baseline="0" dirty="0" smtClean="0">
                <a:solidFill>
                  <a:schemeClr val="tx1"/>
                </a:solidFill>
                <a:latin typeface="+mn-lt"/>
                <a:ea typeface="+mn-ea"/>
                <a:cs typeface="+mn-cs"/>
              </a:rPr>
              <a:t>. The main sequence stars account for nearly 90 per cent of all stars. The other types of stars such as </a:t>
            </a:r>
            <a:r>
              <a:rPr lang="en-IN" sz="1200" b="0" i="1" u="none" strike="noStrike" kern="1200" baseline="0" dirty="0" smtClean="0">
                <a:solidFill>
                  <a:schemeClr val="tx1"/>
                </a:solidFill>
                <a:latin typeface="+mn-lt"/>
                <a:ea typeface="+mn-ea"/>
                <a:cs typeface="+mn-cs"/>
              </a:rPr>
              <a:t>giants</a:t>
            </a:r>
            <a:r>
              <a:rPr lang="en-IN" sz="1200" b="0" i="0" u="none" strike="noStrike" kern="1200" baseline="0" dirty="0" smtClean="0">
                <a:solidFill>
                  <a:schemeClr val="tx1"/>
                </a:solidFill>
                <a:latin typeface="+mn-lt"/>
                <a:ea typeface="+mn-ea"/>
                <a:cs typeface="+mn-cs"/>
              </a:rPr>
              <a:t>, </a:t>
            </a:r>
            <a:r>
              <a:rPr lang="en-IN" sz="1200" b="0" i="1" u="none" strike="noStrike" kern="1200" baseline="0" dirty="0" err="1" smtClean="0">
                <a:solidFill>
                  <a:schemeClr val="tx1"/>
                </a:solidFill>
                <a:latin typeface="+mn-lt"/>
                <a:ea typeface="+mn-ea"/>
                <a:cs typeface="+mn-cs"/>
              </a:rPr>
              <a:t>supergiants</a:t>
            </a:r>
            <a:r>
              <a:rPr lang="en-IN" sz="1200" b="0" i="0" u="none" strike="noStrike" kern="1200" baseline="0" dirty="0" smtClean="0">
                <a:solidFill>
                  <a:schemeClr val="tx1"/>
                </a:solidFill>
                <a:latin typeface="+mn-lt"/>
                <a:ea typeface="+mn-ea"/>
                <a:cs typeface="+mn-cs"/>
              </a:rPr>
              <a:t>, </a:t>
            </a:r>
            <a:r>
              <a:rPr lang="en-IN" sz="1200" b="0" i="1" u="none" strike="noStrike" kern="1200" baseline="0" dirty="0" smtClean="0">
                <a:solidFill>
                  <a:schemeClr val="tx1"/>
                </a:solidFill>
                <a:latin typeface="+mn-lt"/>
                <a:ea typeface="+mn-ea"/>
                <a:cs typeface="+mn-cs"/>
              </a:rPr>
              <a:t>white dwarfs </a:t>
            </a:r>
            <a:r>
              <a:rPr lang="en-IN" sz="1200" b="0" i="0" u="none" strike="noStrike" kern="1200" baseline="0" dirty="0" smtClean="0">
                <a:solidFill>
                  <a:schemeClr val="tx1"/>
                </a:solidFill>
                <a:latin typeface="+mn-lt"/>
                <a:ea typeface="+mn-ea"/>
                <a:cs typeface="+mn-cs"/>
              </a:rPr>
              <a:t>populate other regions.</a:t>
            </a:r>
          </a:p>
          <a:p>
            <a:r>
              <a:rPr lang="en-IN" sz="1200" b="0" i="0" u="none" strike="noStrike" kern="1200" baseline="0" dirty="0" smtClean="0">
                <a:solidFill>
                  <a:schemeClr val="tx1"/>
                </a:solidFill>
                <a:latin typeface="+mn-lt"/>
                <a:ea typeface="+mn-ea"/>
                <a:cs typeface="+mn-cs"/>
              </a:rPr>
              <a:t>The </a:t>
            </a:r>
            <a:r>
              <a:rPr lang="en-IN" sz="1200" b="1" i="0" u="none" strike="noStrike" kern="1200" baseline="0" dirty="0" smtClean="0">
                <a:solidFill>
                  <a:schemeClr val="tx1"/>
                </a:solidFill>
                <a:latin typeface="+mn-lt"/>
                <a:ea typeface="+mn-ea"/>
                <a:cs typeface="+mn-cs"/>
              </a:rPr>
              <a:t>giant stars </a:t>
            </a:r>
            <a:r>
              <a:rPr lang="en-IN" sz="1200" b="0" i="0" u="none" strike="noStrike" kern="1200" baseline="0" dirty="0" smtClean="0">
                <a:solidFill>
                  <a:schemeClr val="tx1"/>
                </a:solidFill>
                <a:latin typeface="+mn-lt"/>
                <a:ea typeface="+mn-ea"/>
                <a:cs typeface="+mn-cs"/>
              </a:rPr>
              <a:t>(named so because of their big size) located at the top right of the H-R diagram have low temperature but high luminosity. When we move further up in the H-R diagram (Fig. 7.12), we find </a:t>
            </a:r>
            <a:r>
              <a:rPr lang="en-IN" sz="1200" b="1" i="0" u="none" strike="noStrike" kern="1200" baseline="0" dirty="0" smtClean="0">
                <a:solidFill>
                  <a:schemeClr val="tx1"/>
                </a:solidFill>
                <a:latin typeface="+mn-lt"/>
                <a:ea typeface="+mn-ea"/>
                <a:cs typeface="+mn-cs"/>
              </a:rPr>
              <a:t>super giants</a:t>
            </a:r>
            <a:r>
              <a:rPr lang="en-IN" sz="1200" b="0" i="0" u="none" strike="noStrike" kern="1200" baseline="0" dirty="0" smtClean="0">
                <a:solidFill>
                  <a:schemeClr val="tx1"/>
                </a:solidFill>
                <a:latin typeface="+mn-lt"/>
                <a:ea typeface="+mn-ea"/>
                <a:cs typeface="+mn-cs"/>
              </a:rPr>
              <a:t>. These high luminosity and low temperature stars must be extraordinarily big in size. It has been estimated that the </a:t>
            </a:r>
            <a:r>
              <a:rPr lang="en-IN" sz="1200" b="0" i="1" u="none" strike="noStrike" kern="1200" baseline="0" dirty="0" smtClean="0">
                <a:solidFill>
                  <a:schemeClr val="tx1"/>
                </a:solidFill>
                <a:latin typeface="+mn-lt"/>
                <a:ea typeface="+mn-ea"/>
                <a:cs typeface="+mn-cs"/>
              </a:rPr>
              <a:t>diameters of super giants are roughly 100 to 1000 times the diameter of the Sun</a:t>
            </a:r>
            <a:r>
              <a:rPr lang="en-IN" sz="1200" b="0" i="0" u="none" strike="noStrike" kern="1200" baseline="0" dirty="0" smtClean="0">
                <a:solidFill>
                  <a:schemeClr val="tx1"/>
                </a:solidFill>
                <a:latin typeface="+mn-lt"/>
                <a:ea typeface="+mn-ea"/>
                <a:cs typeface="+mn-cs"/>
              </a:rPr>
              <a:t>! Further, when we come to the bottom left (below the main sequence), we come across stars known as </a:t>
            </a:r>
            <a:r>
              <a:rPr lang="en-IN" sz="1200" b="1" i="0" u="none" strike="noStrike" kern="1200" baseline="0" dirty="0" smtClean="0">
                <a:solidFill>
                  <a:schemeClr val="tx1"/>
                </a:solidFill>
                <a:latin typeface="+mn-lt"/>
                <a:ea typeface="+mn-ea"/>
                <a:cs typeface="+mn-cs"/>
              </a:rPr>
              <a:t>white dwarfs </a:t>
            </a:r>
            <a:r>
              <a:rPr lang="en-IN" sz="1200" b="0" i="0" u="none" strike="noStrike" kern="1200" baseline="0" dirty="0" smtClean="0">
                <a:solidFill>
                  <a:schemeClr val="tx1"/>
                </a:solidFill>
                <a:latin typeface="+mn-lt"/>
                <a:ea typeface="+mn-ea"/>
                <a:cs typeface="+mn-cs"/>
              </a:rPr>
              <a:t>¾ stars which are very hot but their luminosity is very low. </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11</a:t>
            </a:fld>
            <a:endParaRPr lang="en-IN"/>
          </a:p>
        </p:txBody>
      </p:sp>
    </p:spTree>
    <p:extLst>
      <p:ext uri="{BB962C8B-B14F-4D97-AF65-F5344CB8AC3E}">
        <p14:creationId xmlns:p14="http://schemas.microsoft.com/office/powerpoint/2010/main" val="629402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spectrum of an isolated atom differs from that of the gas of such atoms. The difference is manifested in the form of broadening of spectral lines of the atom in the latter case due to collision between atoms.  For frequent collisions, a denser gas provides a better environment than a rarer gas. Therefore, if the spectral lines in stellar spectra are broadened, we can safely conclude that the density of the star is high. Examples of such stars are the main sequence stars. On the basis of</a:t>
            </a:r>
          </a:p>
          <a:p>
            <a:r>
              <a:rPr lang="en-IN" sz="1200" b="0" i="0" u="none" strike="noStrike" kern="1200" baseline="0" dirty="0" smtClean="0">
                <a:solidFill>
                  <a:schemeClr val="tx1"/>
                </a:solidFill>
                <a:latin typeface="+mn-lt"/>
                <a:ea typeface="+mn-ea"/>
                <a:cs typeface="+mn-cs"/>
              </a:rPr>
              <a:t>the width of their spectral lines, they are categorized into various </a:t>
            </a:r>
            <a:r>
              <a:rPr lang="en-IN" sz="1200" b="1" i="0" u="none" strike="noStrike" kern="1200" baseline="0" dirty="0" smtClean="0">
                <a:solidFill>
                  <a:schemeClr val="tx1"/>
                </a:solidFill>
                <a:latin typeface="+mn-lt"/>
                <a:ea typeface="+mn-ea"/>
                <a:cs typeface="+mn-cs"/>
              </a:rPr>
              <a:t>luminosity classes</a:t>
            </a:r>
            <a:r>
              <a:rPr lang="en-IN" sz="1200" b="0" i="0" u="none" strike="noStrike" kern="1200" baseline="0" dirty="0" smtClean="0">
                <a:solidFill>
                  <a:schemeClr val="tx1"/>
                </a:solidFill>
                <a:latin typeface="+mn-lt"/>
                <a:ea typeface="+mn-ea"/>
                <a:cs typeface="+mn-cs"/>
              </a:rPr>
              <a:t>.(I to V) Sun is a G2V star. This is </a:t>
            </a:r>
            <a:r>
              <a:rPr lang="en-IN" sz="1200" b="0" i="0" u="none" strike="noStrike" kern="1200" baseline="0" dirty="0" err="1" smtClean="0">
                <a:solidFill>
                  <a:schemeClr val="tx1"/>
                </a:solidFill>
                <a:latin typeface="+mn-lt"/>
                <a:ea typeface="+mn-ea"/>
                <a:cs typeface="+mn-cs"/>
              </a:rPr>
              <a:t>spectro</a:t>
            </a:r>
            <a:r>
              <a:rPr lang="en-IN" sz="1200" b="0" i="0" u="none" strike="noStrike" kern="1200" baseline="0" dirty="0" smtClean="0">
                <a:solidFill>
                  <a:schemeClr val="tx1"/>
                </a:solidFill>
                <a:latin typeface="+mn-lt"/>
                <a:ea typeface="+mn-ea"/>
                <a:cs typeface="+mn-cs"/>
              </a:rPr>
              <a:t>-luminosity classification.</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12</a:t>
            </a:fld>
            <a:endParaRPr lang="en-IN"/>
          </a:p>
        </p:txBody>
      </p:sp>
    </p:spTree>
    <p:extLst>
      <p:ext uri="{BB962C8B-B14F-4D97-AF65-F5344CB8AC3E}">
        <p14:creationId xmlns:p14="http://schemas.microsoft.com/office/powerpoint/2010/main" val="3073129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Break</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13</a:t>
            </a:fld>
            <a:endParaRPr lang="en-IN"/>
          </a:p>
        </p:txBody>
      </p:sp>
    </p:spTree>
    <p:extLst>
      <p:ext uri="{BB962C8B-B14F-4D97-AF65-F5344CB8AC3E}">
        <p14:creationId xmlns:p14="http://schemas.microsoft.com/office/powerpoint/2010/main" val="3305084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H-R diagram separates the effects of temperature and surface area on the luminosity of the stars because the brightness of two stars at the same temperature is proportional to their radii. This feature enables us to classify stars in terms of their diameters. The Location of the star in a diagram changes with age. Depending on luminosity class we know size. Rest three are obtained directly from the diagram.</a:t>
            </a:r>
          </a:p>
        </p:txBody>
      </p:sp>
      <p:sp>
        <p:nvSpPr>
          <p:cNvPr id="4" name="Slide Number Placeholder 3"/>
          <p:cNvSpPr>
            <a:spLocks noGrp="1"/>
          </p:cNvSpPr>
          <p:nvPr>
            <p:ph type="sldNum" sz="quarter" idx="10"/>
          </p:nvPr>
        </p:nvSpPr>
        <p:spPr/>
        <p:txBody>
          <a:bodyPr/>
          <a:lstStyle/>
          <a:p>
            <a:fld id="{3EBC6B83-E45F-403D-AE75-7B61E00CB0B2}" type="slidenum">
              <a:rPr lang="en-IN" smtClean="0"/>
              <a:t>14</a:t>
            </a:fld>
            <a:endParaRPr lang="en-IN"/>
          </a:p>
        </p:txBody>
      </p:sp>
    </p:spTree>
    <p:extLst>
      <p:ext uri="{BB962C8B-B14F-4D97-AF65-F5344CB8AC3E}">
        <p14:creationId xmlns:p14="http://schemas.microsoft.com/office/powerpoint/2010/main" val="302962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Lets look at the video</a:t>
            </a:r>
          </a:p>
          <a:p>
            <a:r>
              <a:rPr lang="en-IN" dirty="0" smtClean="0"/>
              <a:t>.This is the answer to our</a:t>
            </a:r>
            <a:r>
              <a:rPr lang="en-IN" baseline="0" dirty="0" smtClean="0"/>
              <a:t> question that how are stars formed and how do they die?</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15</a:t>
            </a:fld>
            <a:endParaRPr lang="en-IN"/>
          </a:p>
        </p:txBody>
      </p:sp>
    </p:spTree>
    <p:extLst>
      <p:ext uri="{BB962C8B-B14F-4D97-AF65-F5344CB8AC3E}">
        <p14:creationId xmlns:p14="http://schemas.microsoft.com/office/powerpoint/2010/main" val="3397171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 </a:t>
            </a:r>
            <a:r>
              <a:rPr lang="en-IN" sz="1200" b="0" i="0" u="none" strike="noStrike" kern="1200" baseline="0" dirty="0" err="1" smtClean="0">
                <a:solidFill>
                  <a:schemeClr val="tx1"/>
                </a:solidFill>
                <a:latin typeface="+mn-lt"/>
                <a:ea typeface="+mn-ea"/>
                <a:cs typeface="+mn-cs"/>
              </a:rPr>
              <a:t>protostar</a:t>
            </a:r>
            <a:r>
              <a:rPr lang="en-IN" sz="1200" b="0" i="0" u="none" strike="noStrike" kern="1200" baseline="0" dirty="0" smtClean="0">
                <a:solidFill>
                  <a:schemeClr val="tx1"/>
                </a:solidFill>
                <a:latin typeface="+mn-lt"/>
                <a:ea typeface="+mn-ea"/>
                <a:cs typeface="+mn-cs"/>
              </a:rPr>
              <a:t> is formed from a collapsing cloud of gas and after contracting sufficiently, it reaches ZAMS line and hydrogen fusion stars except brown dwarfs.</a:t>
            </a:r>
          </a:p>
          <a:p>
            <a:r>
              <a:rPr lang="en-IN" sz="1200" b="0" i="0" u="none" strike="noStrike" kern="1200" baseline="0" dirty="0" smtClean="0">
                <a:solidFill>
                  <a:schemeClr val="tx1"/>
                </a:solidFill>
                <a:latin typeface="+mn-lt"/>
                <a:ea typeface="+mn-ea"/>
                <a:cs typeface="+mn-cs"/>
              </a:rPr>
              <a:t>An interesting approach to understand stellar evolution is to ask ourselves: How did the ninety-three natural (chemical) elements, which are the building blocks of all living and non-living matter around us, come into existence?</a:t>
            </a:r>
          </a:p>
          <a:p>
            <a:endParaRPr lang="en-IN" b="0" dirty="0"/>
          </a:p>
        </p:txBody>
      </p:sp>
      <p:sp>
        <p:nvSpPr>
          <p:cNvPr id="4" name="Slide Number Placeholder 3"/>
          <p:cNvSpPr>
            <a:spLocks noGrp="1"/>
          </p:cNvSpPr>
          <p:nvPr>
            <p:ph type="sldNum" sz="quarter" idx="10"/>
          </p:nvPr>
        </p:nvSpPr>
        <p:spPr/>
        <p:txBody>
          <a:bodyPr/>
          <a:lstStyle/>
          <a:p>
            <a:fld id="{3EBC6B83-E45F-403D-AE75-7B61E00CB0B2}" type="slidenum">
              <a:rPr lang="en-IN" smtClean="0"/>
              <a:t>16</a:t>
            </a:fld>
            <a:endParaRPr lang="en-IN"/>
          </a:p>
        </p:txBody>
      </p:sp>
    </p:spTree>
    <p:extLst>
      <p:ext uri="{BB962C8B-B14F-4D97-AF65-F5344CB8AC3E}">
        <p14:creationId xmlns:p14="http://schemas.microsoft.com/office/powerpoint/2010/main" val="2627156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When a star arrives on the main sequence, it is said to have been born. That is why the main sequence is called </a:t>
            </a:r>
            <a:r>
              <a:rPr lang="en-IN" sz="1200" b="1" i="0" u="none" strike="noStrike" kern="1200" baseline="0" dirty="0" smtClean="0">
                <a:solidFill>
                  <a:schemeClr val="tx1"/>
                </a:solidFill>
                <a:latin typeface="+mn-lt"/>
                <a:ea typeface="+mn-ea"/>
                <a:cs typeface="+mn-cs"/>
              </a:rPr>
              <a:t>zero-age main sequence </a:t>
            </a:r>
            <a:r>
              <a:rPr lang="en-IN" sz="1200" b="0" i="0" u="none" strike="noStrike" kern="1200" baseline="0" dirty="0" smtClean="0">
                <a:solidFill>
                  <a:schemeClr val="tx1"/>
                </a:solidFill>
                <a:latin typeface="+mn-lt"/>
                <a:ea typeface="+mn-ea"/>
                <a:cs typeface="+mn-cs"/>
              </a:rPr>
              <a:t>(ZAMS). While the star is on the main sequence, it burns hydrogen either through pp-chain(left) or through CN-cycle(right).  Luminosity \</a:t>
            </a:r>
            <a:r>
              <a:rPr lang="en-IN" sz="1200" b="0" i="0" u="none" strike="noStrike" kern="1200" baseline="0" dirty="0" err="1" smtClean="0">
                <a:solidFill>
                  <a:schemeClr val="tx1"/>
                </a:solidFill>
                <a:latin typeface="+mn-lt"/>
                <a:ea typeface="+mn-ea"/>
                <a:cs typeface="+mn-cs"/>
              </a:rPr>
              <a:t>propto</a:t>
            </a:r>
            <a:r>
              <a:rPr lang="en-IN" sz="1200" b="0" i="0" u="none" strike="noStrike" kern="1200" baseline="0" dirty="0" smtClean="0">
                <a:solidFill>
                  <a:schemeClr val="tx1"/>
                </a:solidFill>
                <a:latin typeface="+mn-lt"/>
                <a:ea typeface="+mn-ea"/>
                <a:cs typeface="+mn-cs"/>
              </a:rPr>
              <a:t> M^(3.5) ; Time in Main sequence \</a:t>
            </a:r>
            <a:r>
              <a:rPr lang="en-IN" sz="1200" b="0" i="0" u="none" strike="noStrike" kern="1200" baseline="0" dirty="0" err="1" smtClean="0">
                <a:solidFill>
                  <a:schemeClr val="tx1"/>
                </a:solidFill>
                <a:latin typeface="+mn-lt"/>
                <a:ea typeface="+mn-ea"/>
                <a:cs typeface="+mn-cs"/>
              </a:rPr>
              <a:t>propto</a:t>
            </a:r>
            <a:r>
              <a:rPr lang="en-IN" sz="1200" b="0" i="0" u="none" strike="noStrike" kern="1200" baseline="0" dirty="0" smtClean="0">
                <a:solidFill>
                  <a:schemeClr val="tx1"/>
                </a:solidFill>
                <a:latin typeface="+mn-lt"/>
                <a:ea typeface="+mn-ea"/>
                <a:cs typeface="+mn-cs"/>
              </a:rPr>
              <a:t>  M^(-2.5)</a:t>
            </a:r>
          </a:p>
          <a:p>
            <a:r>
              <a:rPr lang="en-IN" sz="1200" b="0" i="0" u="none" strike="noStrike" kern="1200" baseline="0" dirty="0" smtClean="0">
                <a:solidFill>
                  <a:schemeClr val="tx1"/>
                </a:solidFill>
                <a:latin typeface="+mn-lt"/>
                <a:ea typeface="+mn-ea"/>
                <a:cs typeface="+mn-cs"/>
              </a:rPr>
              <a:t>Obviously, for this reaction, it is necessary that the stars have some carbon to begin with. Such stars are called the </a:t>
            </a:r>
            <a:r>
              <a:rPr lang="en-IN" sz="1200" b="1" i="0" u="none" strike="noStrike" kern="1200" baseline="0" dirty="0" smtClean="0">
                <a:solidFill>
                  <a:schemeClr val="tx1"/>
                </a:solidFill>
                <a:latin typeface="+mn-lt"/>
                <a:ea typeface="+mn-ea"/>
                <a:cs typeface="+mn-cs"/>
              </a:rPr>
              <a:t>second generation stars</a:t>
            </a:r>
            <a:r>
              <a:rPr lang="en-IN" sz="1200" b="0" i="0" u="none" strike="noStrike" kern="1200" baseline="0" dirty="0" smtClean="0">
                <a:solidFill>
                  <a:schemeClr val="tx1"/>
                </a:solidFill>
                <a:latin typeface="+mn-lt"/>
                <a:ea typeface="+mn-ea"/>
                <a:cs typeface="+mn-cs"/>
              </a:rPr>
              <a:t>. The stars which start life with only hydrogen and helium are called </a:t>
            </a:r>
            <a:r>
              <a:rPr lang="en-IN" sz="1200" b="1" i="0" u="none" strike="noStrike" kern="1200" baseline="0" dirty="0" smtClean="0">
                <a:solidFill>
                  <a:schemeClr val="tx1"/>
                </a:solidFill>
                <a:latin typeface="+mn-lt"/>
                <a:ea typeface="+mn-ea"/>
                <a:cs typeface="+mn-cs"/>
              </a:rPr>
              <a:t>first generation stars</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17</a:t>
            </a:fld>
            <a:endParaRPr lang="en-IN"/>
          </a:p>
        </p:txBody>
      </p:sp>
    </p:spTree>
    <p:extLst>
      <p:ext uri="{BB962C8B-B14F-4D97-AF65-F5344CB8AC3E}">
        <p14:creationId xmlns:p14="http://schemas.microsoft.com/office/powerpoint/2010/main" val="2253321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average binding energy per nucleon increases with mass number till we reach the mass number of iron. This means that with increasing mass number, the nuclei are more tightly bound and are more stable.</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18</a:t>
            </a:fld>
            <a:endParaRPr lang="en-IN"/>
          </a:p>
        </p:txBody>
      </p:sp>
    </p:spTree>
    <p:extLst>
      <p:ext uri="{BB962C8B-B14F-4D97-AF65-F5344CB8AC3E}">
        <p14:creationId xmlns:p14="http://schemas.microsoft.com/office/powerpoint/2010/main" val="355711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If the mass of the star is approximately 1 </a:t>
            </a:r>
            <a:r>
              <a:rPr lang="en-IN" sz="1200" b="0" i="1" u="none" strike="noStrike" kern="1200" baseline="0" dirty="0" smtClean="0">
                <a:solidFill>
                  <a:schemeClr val="tx1"/>
                </a:solidFill>
                <a:latin typeface="+mn-lt"/>
                <a:ea typeface="+mn-ea"/>
                <a:cs typeface="+mn-cs"/>
              </a:rPr>
              <a:t>M</a:t>
            </a:r>
            <a:r>
              <a:rPr lang="en-IN" sz="1200" b="0" i="0" u="none" strike="noStrike" kern="1200" baseline="0" dirty="0" smtClean="0">
                <a:solidFill>
                  <a:schemeClr val="tx1"/>
                </a:solidFill>
                <a:latin typeface="+mn-lt"/>
                <a:ea typeface="+mn-ea"/>
                <a:cs typeface="+mn-cs"/>
              </a:rPr>
              <a:t>Q, the helium burning is rather abrupt and a large amount of energy is suddenly released. This phenomenon is called a </a:t>
            </a:r>
            <a:r>
              <a:rPr lang="en-IN" sz="1200" b="1" i="0" u="none" strike="noStrike" kern="1200" baseline="0" dirty="0" smtClean="0">
                <a:solidFill>
                  <a:schemeClr val="tx1"/>
                </a:solidFill>
                <a:latin typeface="+mn-lt"/>
                <a:ea typeface="+mn-ea"/>
                <a:cs typeface="+mn-cs"/>
              </a:rPr>
              <a:t>helium flash</a:t>
            </a:r>
            <a:r>
              <a:rPr lang="en-IN" sz="1200" b="0" i="0" u="none" strike="noStrike" kern="1200" baseline="0" dirty="0" smtClean="0">
                <a:solidFill>
                  <a:schemeClr val="tx1"/>
                </a:solidFill>
                <a:latin typeface="+mn-lt"/>
                <a:ea typeface="+mn-ea"/>
                <a:cs typeface="+mn-cs"/>
              </a:rPr>
              <a:t>. Several circumstances, some not yet completely understood, combine at this stage to force the star to throw away its outer envelope. The ejected matter surrounds the star. This object is called a </a:t>
            </a:r>
            <a:r>
              <a:rPr lang="en-IN" sz="1200" b="1" i="0" u="none" strike="noStrike" kern="1200" baseline="0" dirty="0" smtClean="0">
                <a:solidFill>
                  <a:schemeClr val="tx1"/>
                </a:solidFill>
                <a:latin typeface="+mn-lt"/>
                <a:ea typeface="+mn-ea"/>
                <a:cs typeface="+mn-cs"/>
              </a:rPr>
              <a:t>planetary nebula</a:t>
            </a:r>
            <a:r>
              <a:rPr lang="en-IN" sz="1200" b="0" i="0" u="none" strike="noStrike" kern="1200" baseline="0" dirty="0" smtClean="0">
                <a:solidFill>
                  <a:schemeClr val="tx1"/>
                </a:solidFill>
                <a:latin typeface="+mn-lt"/>
                <a:ea typeface="+mn-ea"/>
                <a:cs typeface="+mn-cs"/>
              </a:rPr>
              <a:t>. In a small telescope, it appears like a planet, hence the name planetary nebula.</a:t>
            </a:r>
          </a:p>
          <a:p>
            <a:r>
              <a:rPr lang="en-IN" sz="1200" b="0" i="0" u="none" strike="noStrike" kern="1200" baseline="0" dirty="0" smtClean="0">
                <a:solidFill>
                  <a:schemeClr val="tx1"/>
                </a:solidFill>
                <a:latin typeface="+mn-lt"/>
                <a:ea typeface="+mn-ea"/>
                <a:cs typeface="+mn-cs"/>
              </a:rPr>
              <a:t>Within a short time, the gas surrounding the star vanishes due to interaction with the interstellar medium. Simultaneously, the core again begins to contract and becomes very dense and the matter in the core becomes a </a:t>
            </a:r>
            <a:r>
              <a:rPr lang="en-IN" sz="1200" b="1" i="0" u="none" strike="noStrike" kern="1200" baseline="0" dirty="0" smtClean="0">
                <a:solidFill>
                  <a:schemeClr val="tx1"/>
                </a:solidFill>
                <a:latin typeface="+mn-lt"/>
                <a:ea typeface="+mn-ea"/>
                <a:cs typeface="+mn-cs"/>
              </a:rPr>
              <a:t>degenerate gas. </a:t>
            </a:r>
            <a:r>
              <a:rPr lang="en-IN" sz="1200" b="0" i="0" u="none" strike="noStrike" kern="1200" baseline="0" dirty="0" smtClean="0">
                <a:solidFill>
                  <a:schemeClr val="tx1"/>
                </a:solidFill>
                <a:latin typeface="+mn-lt"/>
                <a:ea typeface="+mn-ea"/>
                <a:cs typeface="+mn-cs"/>
              </a:rPr>
              <a:t>Degenerate gas is a particular configuration of a gas composed of fermions (electrons,</a:t>
            </a:r>
          </a:p>
          <a:p>
            <a:r>
              <a:rPr lang="en-IN" sz="1200" b="0" i="0" u="none" strike="noStrike" kern="1200" baseline="0" dirty="0" smtClean="0">
                <a:solidFill>
                  <a:schemeClr val="tx1"/>
                </a:solidFill>
                <a:latin typeface="+mn-lt"/>
                <a:ea typeface="+mn-ea"/>
                <a:cs typeface="+mn-cs"/>
              </a:rPr>
              <a:t>neutrons, etc.) whose behaviour is regulated by a set of quantum mechanical laws.</a:t>
            </a:r>
            <a:endParaRPr lang="en-IN" sz="1200" b="1"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Pauli’s exclusion principle, </a:t>
            </a:r>
            <a:r>
              <a:rPr lang="en-IN" sz="1200" b="1" i="0" u="none" strike="noStrike" kern="1200" baseline="0" dirty="0" smtClean="0">
                <a:solidFill>
                  <a:schemeClr val="tx1"/>
                </a:solidFill>
                <a:latin typeface="+mn-lt"/>
                <a:ea typeface="+mn-ea"/>
                <a:cs typeface="+mn-cs"/>
              </a:rPr>
              <a:t>no more than two fermions (of opposite spin) can occupy the same quantum state of a system</a:t>
            </a:r>
            <a:r>
              <a:rPr lang="en-IN" sz="1200" b="0" i="0" u="none" strike="noStrike" kern="1200" baseline="0" dirty="0" smtClean="0">
                <a:solidFill>
                  <a:schemeClr val="tx1"/>
                </a:solidFill>
                <a:latin typeface="+mn-lt"/>
                <a:ea typeface="+mn-ea"/>
                <a:cs typeface="+mn-cs"/>
              </a:rPr>
              <a:t>.</a:t>
            </a:r>
          </a:p>
          <a:p>
            <a:r>
              <a:rPr lang="en-IN" sz="1200" b="0" i="0" u="none" strike="noStrike" kern="1200" baseline="0" dirty="0" smtClean="0">
                <a:solidFill>
                  <a:schemeClr val="tx1"/>
                </a:solidFill>
                <a:latin typeface="+mn-lt"/>
                <a:ea typeface="+mn-ea"/>
                <a:cs typeface="+mn-cs"/>
              </a:rPr>
              <a:t>energy.</a:t>
            </a:r>
          </a:p>
          <a:p>
            <a:r>
              <a:rPr lang="en-IN" sz="1200" b="0" i="0" u="none" strike="noStrike" kern="1200" baseline="0" dirty="0" smtClean="0">
                <a:solidFill>
                  <a:schemeClr val="tx1"/>
                </a:solidFill>
                <a:latin typeface="+mn-lt"/>
                <a:ea typeface="+mn-ea"/>
                <a:cs typeface="+mn-cs"/>
              </a:rPr>
              <a:t>This process of gradually filling in the higher-energy states </a:t>
            </a:r>
            <a:r>
              <a:rPr lang="en-IN" sz="1200" b="1" i="0" u="none" strike="noStrike" kern="1200" baseline="0" dirty="0" smtClean="0">
                <a:solidFill>
                  <a:schemeClr val="tx1"/>
                </a:solidFill>
                <a:latin typeface="+mn-lt"/>
                <a:ea typeface="+mn-ea"/>
                <a:cs typeface="+mn-cs"/>
              </a:rPr>
              <a:t>increases the pressure </a:t>
            </a:r>
            <a:r>
              <a:rPr lang="en-IN" sz="1200" b="0" i="0" u="none" strike="noStrike" kern="1200" baseline="0" dirty="0" smtClean="0">
                <a:solidFill>
                  <a:schemeClr val="tx1"/>
                </a:solidFill>
                <a:latin typeface="+mn-lt"/>
                <a:ea typeface="+mn-ea"/>
                <a:cs typeface="+mn-cs"/>
              </a:rPr>
              <a:t>of the electron gas. The pressure of the degenerate gas depends only on the density of the gas and is independent of its temperature.</a:t>
            </a:r>
            <a:endParaRPr lang="en-IN" sz="1200" b="1" i="0" u="none" strike="noStrike"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19</a:t>
            </a:fld>
            <a:endParaRPr lang="en-IN"/>
          </a:p>
        </p:txBody>
      </p:sp>
    </p:spTree>
    <p:extLst>
      <p:ext uri="{BB962C8B-B14F-4D97-AF65-F5344CB8AC3E}">
        <p14:creationId xmlns:p14="http://schemas.microsoft.com/office/powerpoint/2010/main" val="221087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some</a:t>
            </a:r>
            <a:r>
              <a:rPr lang="en-IN" baseline="0" dirty="0" smtClean="0"/>
              <a:t> of the questions which naturally arise are- What are stars made of?.... We will answer three of them in this talk</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2</a:t>
            </a:fld>
            <a:endParaRPr lang="en-IN"/>
          </a:p>
        </p:txBody>
      </p:sp>
    </p:spTree>
    <p:extLst>
      <p:ext uri="{BB962C8B-B14F-4D97-AF65-F5344CB8AC3E}">
        <p14:creationId xmlns:p14="http://schemas.microsoft.com/office/powerpoint/2010/main" val="2270396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In stars of mass ~ 1 </a:t>
            </a:r>
            <a:r>
              <a:rPr lang="en-IN" sz="1200" b="0" i="1" u="none" strike="noStrike" kern="1200" baseline="0" dirty="0" smtClean="0">
                <a:solidFill>
                  <a:schemeClr val="tx1"/>
                </a:solidFill>
                <a:latin typeface="+mn-lt"/>
                <a:ea typeface="+mn-ea"/>
                <a:cs typeface="+mn-cs"/>
              </a:rPr>
              <a:t>solar mass</a:t>
            </a:r>
            <a:r>
              <a:rPr lang="en-IN" sz="1200" b="0" i="0" u="none" strike="noStrike" kern="1200" baseline="0" dirty="0" smtClean="0">
                <a:solidFill>
                  <a:schemeClr val="tx1"/>
                </a:solidFill>
                <a:latin typeface="+mn-lt"/>
                <a:ea typeface="+mn-ea"/>
                <a:cs typeface="+mn-cs"/>
              </a:rPr>
              <a:t> , only the electron component of the matter becomes degenerate. The pressure of degenerate electrons is sufficient to halt the contraction of the star. A state of equilibrium is established. The star is then called a </a:t>
            </a:r>
            <a:r>
              <a:rPr lang="en-IN" sz="1200" b="1" i="0" u="none" strike="noStrike" kern="1200" baseline="0" dirty="0" smtClean="0">
                <a:solidFill>
                  <a:schemeClr val="tx1"/>
                </a:solidFill>
                <a:latin typeface="+mn-lt"/>
                <a:ea typeface="+mn-ea"/>
                <a:cs typeface="+mn-cs"/>
              </a:rPr>
              <a:t>white dwarf </a:t>
            </a:r>
            <a:r>
              <a:rPr lang="en-IN" sz="1200" b="0" i="0" u="none" strike="noStrike" kern="1200" baseline="0" dirty="0" smtClean="0">
                <a:solidFill>
                  <a:schemeClr val="tx1"/>
                </a:solidFill>
                <a:latin typeface="+mn-lt"/>
                <a:ea typeface="+mn-ea"/>
                <a:cs typeface="+mn-cs"/>
              </a:rPr>
              <a:t>star. </a:t>
            </a:r>
            <a:r>
              <a:rPr lang="en-IN" sz="1200" b="0" i="1" u="none" strike="noStrike" kern="1200" baseline="0" dirty="0" smtClean="0">
                <a:solidFill>
                  <a:schemeClr val="tx1"/>
                </a:solidFill>
                <a:latin typeface="+mn-lt"/>
                <a:ea typeface="+mn-ea"/>
                <a:cs typeface="+mn-cs"/>
              </a:rPr>
              <a:t>The maximum mass of a white dwarf star is ~ </a:t>
            </a:r>
            <a:r>
              <a:rPr lang="en-IN" sz="1200" b="0" i="0" u="none" strike="noStrike" kern="1200" baseline="0" dirty="0" smtClean="0">
                <a:solidFill>
                  <a:schemeClr val="tx1"/>
                </a:solidFill>
                <a:latin typeface="+mn-lt"/>
                <a:ea typeface="+mn-ea"/>
                <a:cs typeface="+mn-cs"/>
              </a:rPr>
              <a:t>1.4 </a:t>
            </a:r>
            <a:r>
              <a:rPr lang="en-IN" sz="1200" b="0" i="1" u="none" strike="noStrike" kern="1200" baseline="0" dirty="0" smtClean="0">
                <a:solidFill>
                  <a:schemeClr val="tx1"/>
                </a:solidFill>
                <a:latin typeface="+mn-lt"/>
                <a:ea typeface="+mn-ea"/>
                <a:cs typeface="+mn-cs"/>
              </a:rPr>
              <a:t>M</a:t>
            </a:r>
            <a:r>
              <a:rPr lang="en-IN" sz="1200" b="0" i="0" u="none" strike="noStrike" kern="1200" baseline="0" dirty="0" smtClean="0">
                <a:solidFill>
                  <a:schemeClr val="tx1"/>
                </a:solidFill>
                <a:latin typeface="+mn-lt"/>
                <a:ea typeface="+mn-ea"/>
                <a:cs typeface="+mn-cs"/>
              </a:rPr>
              <a:t>Q. This limit on the mass of a white dwarf star was predicted theoretically by S. Chandrasekhar, an Indian astrophysicist. It is, therefore, called the </a:t>
            </a:r>
            <a:r>
              <a:rPr lang="en-IN" sz="1200" b="1" i="0" u="none" strike="noStrike" kern="1200" baseline="0" dirty="0" smtClean="0">
                <a:solidFill>
                  <a:schemeClr val="tx1"/>
                </a:solidFill>
                <a:latin typeface="+mn-lt"/>
                <a:ea typeface="+mn-ea"/>
                <a:cs typeface="+mn-cs"/>
              </a:rPr>
              <a:t>Chandrasekhar limit</a:t>
            </a:r>
            <a:r>
              <a:rPr lang="en-IN" sz="1200" b="0" i="0" u="none" strike="noStrike" kern="1200" baseline="0" dirty="0" smtClean="0">
                <a:solidFill>
                  <a:schemeClr val="tx1"/>
                </a:solidFill>
                <a:latin typeface="+mn-lt"/>
                <a:ea typeface="+mn-ea"/>
                <a:cs typeface="+mn-cs"/>
              </a:rPr>
              <a:t>.</a:t>
            </a:r>
          </a:p>
          <a:p>
            <a:r>
              <a:rPr lang="en-IN" sz="1200" b="0" i="0" u="none" strike="noStrike" kern="1200" baseline="0" dirty="0" smtClean="0">
                <a:solidFill>
                  <a:schemeClr val="tx1"/>
                </a:solidFill>
                <a:latin typeface="+mn-lt"/>
                <a:ea typeface="+mn-ea"/>
                <a:cs typeface="+mn-cs"/>
              </a:rPr>
              <a:t>Beyond the Chandrashekar limit, the electron degeneracy pressure cannot hold the gravitational collapse of the star.</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20</a:t>
            </a:fld>
            <a:endParaRPr lang="en-IN"/>
          </a:p>
        </p:txBody>
      </p:sp>
    </p:spTree>
    <p:extLst>
      <p:ext uri="{BB962C8B-B14F-4D97-AF65-F5344CB8AC3E}">
        <p14:creationId xmlns:p14="http://schemas.microsoft.com/office/powerpoint/2010/main" val="1197766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Due to transfer of energy from the core to the envelope, very high temperatures are produced in the envelope and nuclear reactions in various layers of the envelope are ignited. The energy released due to these reactions heats the envelope so much that it becomes prone to explosive disintegration in a matter of seconds. </a:t>
            </a:r>
            <a:r>
              <a:rPr lang="en-IN" sz="1200" b="0" i="1" u="none" strike="noStrike" kern="1200" baseline="0" dirty="0" smtClean="0">
                <a:solidFill>
                  <a:schemeClr val="tx1"/>
                </a:solidFill>
                <a:latin typeface="+mn-lt"/>
                <a:ea typeface="+mn-ea"/>
                <a:cs typeface="+mn-cs"/>
              </a:rPr>
              <a:t>In this short time before explosion, nuclear reactions produce heavy nuclei all the way up to the iron group</a:t>
            </a:r>
            <a:r>
              <a:rPr lang="en-IN" sz="1200" b="0" i="0" u="none" strike="noStrike" kern="1200" baseline="0" dirty="0" smtClean="0">
                <a:solidFill>
                  <a:schemeClr val="tx1"/>
                </a:solidFill>
                <a:latin typeface="+mn-lt"/>
                <a:ea typeface="+mn-ea"/>
                <a:cs typeface="+mn-cs"/>
              </a:rPr>
              <a:t>. Finally, </a:t>
            </a:r>
            <a:r>
              <a:rPr lang="en-IN" sz="1200" b="1" i="0" u="none" strike="noStrike" kern="1200" baseline="0" dirty="0" smtClean="0">
                <a:solidFill>
                  <a:schemeClr val="tx1"/>
                </a:solidFill>
                <a:latin typeface="+mn-lt"/>
                <a:ea typeface="+mn-ea"/>
                <a:cs typeface="+mn-cs"/>
              </a:rPr>
              <a:t>the envelope explodes</a:t>
            </a:r>
            <a:r>
              <a:rPr lang="en-IN" sz="1200" b="0" i="0" u="none" strike="noStrike" kern="1200" baseline="0" dirty="0" smtClean="0">
                <a:solidFill>
                  <a:schemeClr val="tx1"/>
                </a:solidFill>
                <a:latin typeface="+mn-lt"/>
                <a:ea typeface="+mn-ea"/>
                <a:cs typeface="+mn-cs"/>
              </a:rPr>
              <a:t>. The explosion is called a </a:t>
            </a:r>
            <a:r>
              <a:rPr lang="en-IN" sz="1200" b="1" i="0" u="none" strike="noStrike" kern="1200" baseline="0" dirty="0" smtClean="0">
                <a:solidFill>
                  <a:schemeClr val="tx1"/>
                </a:solidFill>
                <a:latin typeface="+mn-lt"/>
                <a:ea typeface="+mn-ea"/>
                <a:cs typeface="+mn-cs"/>
              </a:rPr>
              <a:t>supernova</a:t>
            </a:r>
            <a:r>
              <a:rPr lang="en-IN" sz="1200" b="0" i="0" u="none" strike="noStrike" kern="1200" baseline="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22</a:t>
            </a:fld>
            <a:endParaRPr lang="en-IN"/>
          </a:p>
        </p:txBody>
      </p:sp>
    </p:spTree>
    <p:extLst>
      <p:ext uri="{BB962C8B-B14F-4D97-AF65-F5344CB8AC3E}">
        <p14:creationId xmlns:p14="http://schemas.microsoft.com/office/powerpoint/2010/main" val="427271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1" u="none" strike="noStrike" kern="1200" baseline="0" dirty="0" smtClean="0">
                <a:solidFill>
                  <a:schemeClr val="tx1"/>
                </a:solidFill>
                <a:latin typeface="+mn-lt"/>
                <a:ea typeface="+mn-ea"/>
                <a:cs typeface="+mn-cs"/>
              </a:rPr>
              <a:t>The luminosity of a supernova is of the order of the luminosity of a whole galaxy</a:t>
            </a:r>
            <a:r>
              <a:rPr lang="en-IN" sz="1200" b="0" i="0" u="none" strike="noStrike" kern="1200" baseline="0" dirty="0" smtClean="0">
                <a:solidFill>
                  <a:schemeClr val="tx1"/>
                </a:solidFill>
                <a:latin typeface="+mn-lt"/>
                <a:ea typeface="+mn-ea"/>
                <a:cs typeface="+mn-cs"/>
              </a:rPr>
              <a:t>. The variation of the brightness of an object with time is called the </a:t>
            </a:r>
            <a:r>
              <a:rPr lang="en-IN" sz="1200" b="1" i="0" u="none" strike="noStrike" kern="1200" baseline="0" dirty="0" smtClean="0">
                <a:solidFill>
                  <a:schemeClr val="tx1"/>
                </a:solidFill>
                <a:latin typeface="+mn-lt"/>
                <a:ea typeface="+mn-ea"/>
                <a:cs typeface="+mn-cs"/>
              </a:rPr>
              <a:t>light curve </a:t>
            </a:r>
            <a:r>
              <a:rPr lang="en-IN" sz="1200" b="0" i="0" u="none" strike="noStrike" kern="1200" baseline="0" dirty="0" smtClean="0">
                <a:solidFill>
                  <a:schemeClr val="tx1"/>
                </a:solidFill>
                <a:latin typeface="+mn-lt"/>
                <a:ea typeface="+mn-ea"/>
                <a:cs typeface="+mn-cs"/>
              </a:rPr>
              <a:t>of the object. Based on the type of light curves, supernovae have been classified as type I and type II.</a:t>
            </a:r>
          </a:p>
          <a:p>
            <a:r>
              <a:rPr lang="en-IN" sz="1200" b="0" i="0" u="none" strike="noStrike" kern="1200" baseline="0" dirty="0" smtClean="0">
                <a:solidFill>
                  <a:schemeClr val="tx1"/>
                </a:solidFill>
                <a:latin typeface="+mn-lt"/>
                <a:ea typeface="+mn-ea"/>
                <a:cs typeface="+mn-cs"/>
              </a:rPr>
              <a:t>Explosion of white dwarfs causes supernovae of Type Ia. As its mass increases beyond 1.4 </a:t>
            </a:r>
            <a:r>
              <a:rPr lang="en-IN" sz="1200" b="0" i="1" u="none" strike="noStrike" kern="1200" baseline="0" dirty="0" err="1" smtClean="0">
                <a:solidFill>
                  <a:schemeClr val="tx1"/>
                </a:solidFill>
                <a:latin typeface="+mn-lt"/>
                <a:ea typeface="+mn-ea"/>
                <a:cs typeface="+mn-cs"/>
              </a:rPr>
              <a:t>M</a:t>
            </a:r>
            <a:r>
              <a:rPr lang="en-IN" sz="1200" b="0" i="0" u="none" strike="noStrike" kern="1200" baseline="0" dirty="0" err="1" smtClean="0">
                <a:solidFill>
                  <a:schemeClr val="tx1"/>
                </a:solidFill>
                <a:latin typeface="+mn-lt"/>
                <a:ea typeface="+mn-ea"/>
                <a:cs typeface="+mn-cs"/>
              </a:rPr>
              <a:t>solar</a:t>
            </a:r>
            <a:r>
              <a:rPr lang="en-IN" sz="1200" b="0" i="0" u="none" strike="noStrike" kern="1200" baseline="0" dirty="0" smtClean="0">
                <a:solidFill>
                  <a:schemeClr val="tx1"/>
                </a:solidFill>
                <a:latin typeface="+mn-lt"/>
                <a:ea typeface="+mn-ea"/>
                <a:cs typeface="+mn-cs"/>
              </a:rPr>
              <a:t> due to accretion, it explodes as a supernova. Since all stars have the same mass at the time of explosion, it is possible that supernovae </a:t>
            </a:r>
            <a:r>
              <a:rPr lang="en-IN" sz="1200" b="0" i="0" u="none" strike="noStrike" kern="1200" baseline="0" dirty="0" err="1" smtClean="0">
                <a:solidFill>
                  <a:schemeClr val="tx1"/>
                </a:solidFill>
                <a:latin typeface="+mn-lt"/>
                <a:ea typeface="+mn-ea"/>
                <a:cs typeface="+mn-cs"/>
              </a:rPr>
              <a:t>Ia</a:t>
            </a:r>
            <a:r>
              <a:rPr lang="en-IN" sz="1200" b="0" i="0" u="none" strike="noStrike" kern="1200" baseline="0" dirty="0" smtClean="0">
                <a:solidFill>
                  <a:schemeClr val="tx1"/>
                </a:solidFill>
                <a:latin typeface="+mn-lt"/>
                <a:ea typeface="+mn-ea"/>
                <a:cs typeface="+mn-cs"/>
              </a:rPr>
              <a:t> reach the same brightness or absolute magnitude.</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Type </a:t>
            </a:r>
            <a:r>
              <a:rPr lang="en-IN" sz="1200" b="0" i="0" u="none" strike="noStrike" kern="1200" baseline="0" dirty="0" err="1" smtClean="0">
                <a:solidFill>
                  <a:schemeClr val="tx1"/>
                </a:solidFill>
                <a:latin typeface="+mn-lt"/>
                <a:ea typeface="+mn-ea"/>
                <a:cs typeface="+mn-cs"/>
              </a:rPr>
              <a:t>Ib</a:t>
            </a:r>
            <a:r>
              <a:rPr lang="en-IN" sz="1200" b="0" i="0" u="none" strike="noStrike" kern="1200" baseline="0" dirty="0" smtClean="0">
                <a:solidFill>
                  <a:schemeClr val="tx1"/>
                </a:solidFill>
                <a:latin typeface="+mn-lt"/>
                <a:ea typeface="+mn-ea"/>
                <a:cs typeface="+mn-cs"/>
              </a:rPr>
              <a:t> supernovae are thought to be due to carbon burning in the degenerate core of a star. Carbon burning in this situation is abrupt and very rapid. It is called a </a:t>
            </a:r>
            <a:r>
              <a:rPr lang="en-IN" sz="1200" b="1" i="0" u="none" strike="noStrike" kern="1200" baseline="0" dirty="0" smtClean="0">
                <a:solidFill>
                  <a:schemeClr val="tx1"/>
                </a:solidFill>
                <a:latin typeface="+mn-lt"/>
                <a:ea typeface="+mn-ea"/>
                <a:cs typeface="+mn-cs"/>
              </a:rPr>
              <a:t>carbon flash</a:t>
            </a:r>
            <a:r>
              <a:rPr lang="en-IN" sz="1200" b="0" i="0" u="none" strike="noStrike" kern="1200" baseline="0" dirty="0" smtClean="0">
                <a:solidFill>
                  <a:schemeClr val="tx1"/>
                </a:solidFill>
                <a:latin typeface="+mn-lt"/>
                <a:ea typeface="+mn-ea"/>
                <a:cs typeface="+mn-cs"/>
              </a:rPr>
              <a:t>. It generates so much energy that the star explodes. The stars which explode to become supernovae of type II have usually masses higher than 10 </a:t>
            </a:r>
            <a:r>
              <a:rPr lang="en-IN" sz="1200" b="0" i="1" u="none" strike="noStrike" kern="1200" baseline="0" dirty="0" smtClean="0">
                <a:solidFill>
                  <a:schemeClr val="tx1"/>
                </a:solidFill>
                <a:latin typeface="+mn-lt"/>
                <a:ea typeface="+mn-ea"/>
                <a:cs typeface="+mn-cs"/>
              </a:rPr>
              <a:t>M</a:t>
            </a:r>
            <a:r>
              <a:rPr lang="en-IN" sz="1200" b="0" i="0" u="none" strike="noStrike" kern="1200" baseline="0" dirty="0" smtClean="0">
                <a:solidFill>
                  <a:schemeClr val="tx1"/>
                </a:solidFill>
                <a:latin typeface="+mn-lt"/>
                <a:ea typeface="+mn-ea"/>
                <a:cs typeface="+mn-cs"/>
              </a:rPr>
              <a:t>Q. Their light curves are all distinct. These supernovae leave behind neutron stars or black holes, which are detected several years after the explosion.</a:t>
            </a:r>
          </a:p>
          <a:p>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23</a:t>
            </a:fld>
            <a:endParaRPr lang="en-IN"/>
          </a:p>
        </p:txBody>
      </p:sp>
    </p:spTree>
    <p:extLst>
      <p:ext uri="{BB962C8B-B14F-4D97-AF65-F5344CB8AC3E}">
        <p14:creationId xmlns:p14="http://schemas.microsoft.com/office/powerpoint/2010/main" val="4187805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Like electrons, neutrons also obey Pauli’s exclusion principle. At the extremely high density which exists in the core, neutrons become degenerate. The pressure exerted by the degenerate neutrons is sufficiently high to halt the collapse of the core. The core stabilises in the form of a </a:t>
            </a:r>
            <a:r>
              <a:rPr lang="en-IN" sz="1200" b="1" i="0" u="none" strike="noStrike" kern="1200" baseline="0" dirty="0" smtClean="0">
                <a:solidFill>
                  <a:schemeClr val="tx1"/>
                </a:solidFill>
                <a:latin typeface="+mn-lt"/>
                <a:ea typeface="+mn-ea"/>
                <a:cs typeface="+mn-cs"/>
              </a:rPr>
              <a:t>neutron star</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24</a:t>
            </a:fld>
            <a:endParaRPr lang="en-IN"/>
          </a:p>
        </p:txBody>
      </p:sp>
    </p:spTree>
    <p:extLst>
      <p:ext uri="{BB962C8B-B14F-4D97-AF65-F5344CB8AC3E}">
        <p14:creationId xmlns:p14="http://schemas.microsoft.com/office/powerpoint/2010/main" val="3657337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Please visit joinmyquiz.com</a:t>
            </a:r>
            <a:r>
              <a:rPr lang="en-IN" baseline="0" dirty="0" smtClean="0"/>
              <a:t> and enter the code which I will provide in the live chat</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25</a:t>
            </a:fld>
            <a:endParaRPr lang="en-IN"/>
          </a:p>
        </p:txBody>
      </p:sp>
    </p:spTree>
    <p:extLst>
      <p:ext uri="{BB962C8B-B14F-4D97-AF65-F5344CB8AC3E}">
        <p14:creationId xmlns:p14="http://schemas.microsoft.com/office/powerpoint/2010/main" val="225474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a:t>
            </a:r>
            <a:r>
              <a:rPr lang="en-IN" baseline="0" dirty="0" smtClean="0"/>
              <a:t> this slide I will discuss about the related fields to some of the questions</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3</a:t>
            </a:fld>
            <a:endParaRPr lang="en-IN"/>
          </a:p>
        </p:txBody>
      </p:sp>
    </p:spTree>
    <p:extLst>
      <p:ext uri="{BB962C8B-B14F-4D97-AF65-F5344CB8AC3E}">
        <p14:creationId xmlns:p14="http://schemas.microsoft.com/office/powerpoint/2010/main" val="54697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Stars emit radiation</a:t>
            </a:r>
            <a:r>
              <a:rPr lang="en-IN" baseline="0" dirty="0" smtClean="0"/>
              <a:t> not only in visible range but all kinds of wavelengths. Even in visible range, all stars do not look the same. Some are reddish and some look blue. </a:t>
            </a:r>
            <a:r>
              <a:rPr lang="en-IN" sz="1200" b="0" i="0" u="none" strike="noStrike" kern="1200" baseline="0" dirty="0" smtClean="0">
                <a:solidFill>
                  <a:schemeClr val="tx1"/>
                </a:solidFill>
                <a:latin typeface="+mn-lt"/>
                <a:ea typeface="+mn-ea"/>
                <a:cs typeface="+mn-cs"/>
              </a:rPr>
              <a:t>Spectroscopy refers to the analysis of light in terms of its wavelength and it is extensively used to obtain information regarding temperature, composition etc. of stars. Image Source-https://www.youtube.com/watch?v=gXsnPthnMnI&amp;ab_channel=KurtisWilliams</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4</a:t>
            </a:fld>
            <a:endParaRPr lang="en-IN"/>
          </a:p>
        </p:txBody>
      </p:sp>
    </p:spTree>
    <p:extLst>
      <p:ext uri="{BB962C8B-B14F-4D97-AF65-F5344CB8AC3E}">
        <p14:creationId xmlns:p14="http://schemas.microsoft.com/office/powerpoint/2010/main" val="33526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When an electron makes a transition from a higher energy level to a lower energy level, radiation is emitted. Hotter astrophysical objects radiate energy and produce emission spectra.</a:t>
            </a:r>
          </a:p>
          <a:p>
            <a:endParaRPr lang="en-IN" b="0" dirty="0"/>
          </a:p>
        </p:txBody>
      </p:sp>
      <p:sp>
        <p:nvSpPr>
          <p:cNvPr id="4" name="Slide Number Placeholder 3"/>
          <p:cNvSpPr>
            <a:spLocks noGrp="1"/>
          </p:cNvSpPr>
          <p:nvPr>
            <p:ph type="sldNum" sz="quarter" idx="10"/>
          </p:nvPr>
        </p:nvSpPr>
        <p:spPr/>
        <p:txBody>
          <a:bodyPr/>
          <a:lstStyle/>
          <a:p>
            <a:fld id="{3EBC6B83-E45F-403D-AE75-7B61E00CB0B2}" type="slidenum">
              <a:rPr lang="en-IN" smtClean="0"/>
              <a:t>5</a:t>
            </a:fld>
            <a:endParaRPr lang="en-IN"/>
          </a:p>
        </p:txBody>
      </p:sp>
    </p:spTree>
    <p:extLst>
      <p:ext uri="{BB962C8B-B14F-4D97-AF65-F5344CB8AC3E}">
        <p14:creationId xmlns:p14="http://schemas.microsoft.com/office/powerpoint/2010/main" val="273077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An electron goes from a lower energy level to a higher energy level when it absorbs energy and vice-versa. Such transitions follow certain selection rules and are always accompanied by the emission/absorption of radiation. When light from a continuous spectrum passes through a relatively cooler astrophysical gas, we get absorption spectrum. Spectrum is the fingerprint of atoms and are unique. Hence they tell us about the composition of the stars.</a:t>
            </a:r>
          </a:p>
        </p:txBody>
      </p:sp>
      <p:sp>
        <p:nvSpPr>
          <p:cNvPr id="4" name="Slide Number Placeholder 3"/>
          <p:cNvSpPr>
            <a:spLocks noGrp="1"/>
          </p:cNvSpPr>
          <p:nvPr>
            <p:ph type="sldNum" sz="quarter" idx="10"/>
          </p:nvPr>
        </p:nvSpPr>
        <p:spPr/>
        <p:txBody>
          <a:bodyPr/>
          <a:lstStyle/>
          <a:p>
            <a:fld id="{3EBC6B83-E45F-403D-AE75-7B61E00CB0B2}" type="slidenum">
              <a:rPr lang="en-IN" smtClean="0"/>
              <a:t>6</a:t>
            </a:fld>
            <a:endParaRPr lang="en-IN"/>
          </a:p>
        </p:txBody>
      </p:sp>
    </p:spTree>
    <p:extLst>
      <p:ext uri="{BB962C8B-B14F-4D97-AF65-F5344CB8AC3E}">
        <p14:creationId xmlns:p14="http://schemas.microsoft.com/office/powerpoint/2010/main" val="2362433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The stars can be classified on the basis of their spectra. </a:t>
            </a:r>
            <a:r>
              <a:rPr lang="en-IN" sz="1200" b="0" i="0" u="none" strike="noStrike" kern="1200" baseline="0" dirty="0" smtClean="0">
                <a:solidFill>
                  <a:schemeClr val="tx1"/>
                </a:solidFill>
                <a:latin typeface="+mn-lt"/>
                <a:ea typeface="+mn-ea"/>
                <a:cs typeface="+mn-cs"/>
              </a:rPr>
              <a:t> The earliest classification was done by Annie J. Cannon. She classified more than 2, 50,000 stars by observing the strength of absorption lines, particularly, the hydrogen </a:t>
            </a:r>
            <a:r>
              <a:rPr lang="en-IN" sz="1200" b="0" i="0" u="none" strike="noStrike" kern="1200" baseline="0" dirty="0" err="1" smtClean="0">
                <a:solidFill>
                  <a:schemeClr val="tx1"/>
                </a:solidFill>
                <a:latin typeface="+mn-lt"/>
                <a:ea typeface="+mn-ea"/>
                <a:cs typeface="+mn-cs"/>
              </a:rPr>
              <a:t>Balmer</a:t>
            </a:r>
            <a:r>
              <a:rPr lang="en-IN" sz="1200" b="0" i="0" u="none" strike="noStrike" kern="1200" baseline="0" dirty="0" smtClean="0">
                <a:solidFill>
                  <a:schemeClr val="tx1"/>
                </a:solidFill>
                <a:latin typeface="+mn-lt"/>
                <a:ea typeface="+mn-ea"/>
                <a:cs typeface="+mn-cs"/>
              </a:rPr>
              <a:t> lines. In this way stars have been classified into seven major spectral types, namely, O, B, A, F, G, K and M. . It was shown by M.N. </a:t>
            </a:r>
            <a:r>
              <a:rPr lang="en-IN" sz="1200" b="0" i="0" u="none" strike="noStrike" kern="1200" baseline="0" dirty="0" err="1" smtClean="0">
                <a:solidFill>
                  <a:schemeClr val="tx1"/>
                </a:solidFill>
                <a:latin typeface="+mn-lt"/>
                <a:ea typeface="+mn-ea"/>
                <a:cs typeface="+mn-cs"/>
              </a:rPr>
              <a:t>Saha</a:t>
            </a:r>
            <a:r>
              <a:rPr lang="en-IN" sz="1200" b="0" i="0" u="none" strike="noStrike" kern="1200" baseline="0" dirty="0" smtClean="0">
                <a:solidFill>
                  <a:schemeClr val="tx1"/>
                </a:solidFill>
                <a:latin typeface="+mn-lt"/>
                <a:ea typeface="+mn-ea"/>
                <a:cs typeface="+mn-cs"/>
              </a:rPr>
              <a:t>, an Indian scientist, that Cannon’s spectral classification can be explained primarily on the basis of the temperatures of stars because the intensities of spectral lines depend on the surface temperature of a star.</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7</a:t>
            </a:fld>
            <a:endParaRPr lang="en-IN"/>
          </a:p>
        </p:txBody>
      </p:sp>
    </p:spTree>
    <p:extLst>
      <p:ext uri="{BB962C8B-B14F-4D97-AF65-F5344CB8AC3E}">
        <p14:creationId xmlns:p14="http://schemas.microsoft.com/office/powerpoint/2010/main" val="400560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For greater precision, astronomers have divided each of the main spectral types into 10 sub-spectral types. For example, spectral type A consists of sub-spectral types A0, A1, A2.... A8, A9. . The advantage of the finer division is to estimate the star's temperature to accuracy within about 5 percent. The Sun, for example, is not just a G star, but a G2 star, with a surface temperature of about 5800 K</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8</a:t>
            </a:fld>
            <a:endParaRPr lang="en-IN"/>
          </a:p>
        </p:txBody>
      </p:sp>
    </p:spTree>
    <p:extLst>
      <p:ext uri="{BB962C8B-B14F-4D97-AF65-F5344CB8AC3E}">
        <p14:creationId xmlns:p14="http://schemas.microsoft.com/office/powerpoint/2010/main" val="3671066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It has been observed that the outer envelope of a star’s spectrum is quite similar to a black body spectrum at a certain temperature. Thus, a stellar spectrum can be</a:t>
            </a:r>
          </a:p>
          <a:p>
            <a:r>
              <a:rPr lang="en-IN" sz="1200" b="0" i="0" u="none" strike="noStrike" kern="1200" baseline="0" dirty="0" smtClean="0">
                <a:solidFill>
                  <a:schemeClr val="tx1"/>
                </a:solidFill>
                <a:latin typeface="+mn-lt"/>
                <a:ea typeface="+mn-ea"/>
                <a:cs typeface="+mn-cs"/>
              </a:rPr>
              <a:t>approximated to a black body spectrum. However, note that the absorption features of stellar spectra distinguish it from the black body spectrum.</a:t>
            </a:r>
            <a:endParaRPr lang="en-IN" dirty="0"/>
          </a:p>
        </p:txBody>
      </p:sp>
      <p:sp>
        <p:nvSpPr>
          <p:cNvPr id="4" name="Slide Number Placeholder 3"/>
          <p:cNvSpPr>
            <a:spLocks noGrp="1"/>
          </p:cNvSpPr>
          <p:nvPr>
            <p:ph type="sldNum" sz="quarter" idx="10"/>
          </p:nvPr>
        </p:nvSpPr>
        <p:spPr/>
        <p:txBody>
          <a:bodyPr/>
          <a:lstStyle/>
          <a:p>
            <a:fld id="{3EBC6B83-E45F-403D-AE75-7B61E00CB0B2}" type="slidenum">
              <a:rPr lang="en-IN" smtClean="0"/>
              <a:t>9</a:t>
            </a:fld>
            <a:endParaRPr lang="en-IN"/>
          </a:p>
        </p:txBody>
      </p:sp>
    </p:spTree>
    <p:extLst>
      <p:ext uri="{BB962C8B-B14F-4D97-AF65-F5344CB8AC3E}">
        <p14:creationId xmlns:p14="http://schemas.microsoft.com/office/powerpoint/2010/main" val="1471990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915D285-6E29-4EDB-87CF-062D76FCA87D}" type="slidenum">
              <a:rPr lang="en-IN" smtClean="0"/>
              <a:t>‹#›</a:t>
            </a:fld>
            <a:endParaRPr lang="en-IN"/>
          </a:p>
        </p:txBody>
      </p:sp>
    </p:spTree>
    <p:extLst>
      <p:ext uri="{BB962C8B-B14F-4D97-AF65-F5344CB8AC3E}">
        <p14:creationId xmlns:p14="http://schemas.microsoft.com/office/powerpoint/2010/main" val="180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DFA7A4-433E-41AB-A5A4-0A79341A28DC}"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247817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314499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4108344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13231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DFA7A4-433E-41AB-A5A4-0A79341A28DC}"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282589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DFA7A4-433E-41AB-A5A4-0A79341A28DC}"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132995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59659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183494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78205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DFA7A4-433E-41AB-A5A4-0A79341A28DC}"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52900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DFA7A4-433E-41AB-A5A4-0A79341A28DC}"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30721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DFA7A4-433E-41AB-A5A4-0A79341A28DC}"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253910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DFA7A4-433E-41AB-A5A4-0A79341A28DC}" type="datetimeFigureOut">
              <a:rPr lang="en-IN" smtClean="0"/>
              <a:t>27-09-2020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31719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FA7A4-433E-41AB-A5A4-0A79341A28DC}" type="datetimeFigureOut">
              <a:rPr lang="en-IN" smtClean="0"/>
              <a:t>27-09-2020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298614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DFA7A4-433E-41AB-A5A4-0A79341A28DC}"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74253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DFA7A4-433E-41AB-A5A4-0A79341A28DC}"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15D285-6E29-4EDB-87CF-062D76FCA87D}" type="slidenum">
              <a:rPr lang="en-IN" smtClean="0"/>
              <a:t>‹#›</a:t>
            </a:fld>
            <a:endParaRPr lang="en-IN"/>
          </a:p>
        </p:txBody>
      </p:sp>
    </p:spTree>
    <p:extLst>
      <p:ext uri="{BB962C8B-B14F-4D97-AF65-F5344CB8AC3E}">
        <p14:creationId xmlns:p14="http://schemas.microsoft.com/office/powerpoint/2010/main" val="253435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D2DFA7A4-433E-41AB-A5A4-0A79341A28DC}" type="datetimeFigureOut">
              <a:rPr lang="en-IN" smtClean="0"/>
              <a:t>27-09-2020</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915D285-6E29-4EDB-87CF-062D76FCA87D}" type="slidenum">
              <a:rPr lang="en-IN" smtClean="0"/>
              <a:t>‹#›</a:t>
            </a:fld>
            <a:endParaRPr lang="en-IN"/>
          </a:p>
        </p:txBody>
      </p:sp>
    </p:spTree>
    <p:extLst>
      <p:ext uri="{BB962C8B-B14F-4D97-AF65-F5344CB8AC3E}">
        <p14:creationId xmlns:p14="http://schemas.microsoft.com/office/powerpoint/2010/main" val="43133326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1.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471" y="1169835"/>
            <a:ext cx="8825658" cy="1046423"/>
          </a:xfrm>
        </p:spPr>
        <p:txBody>
          <a:bodyPr/>
          <a:lstStyle/>
          <a:p>
            <a:r>
              <a:rPr lang="en-IN" dirty="0" smtClean="0"/>
              <a:t>Stars and their evolution</a:t>
            </a:r>
            <a:endParaRPr lang="en-IN" dirty="0"/>
          </a:p>
        </p:txBody>
      </p:sp>
      <p:sp>
        <p:nvSpPr>
          <p:cNvPr id="5" name="Title 1"/>
          <p:cNvSpPr txBox="1">
            <a:spLocks/>
          </p:cNvSpPr>
          <p:nvPr/>
        </p:nvSpPr>
        <p:spPr bwMode="gray">
          <a:xfrm>
            <a:off x="5873856" y="2216258"/>
            <a:ext cx="4336647" cy="50564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smtClean="0"/>
              <a:t>-Aman Agarwal</a:t>
            </a:r>
            <a:endParaRPr lang="en-IN" sz="2000" dirty="0"/>
          </a:p>
        </p:txBody>
      </p:sp>
      <p:pic>
        <p:nvPicPr>
          <p:cNvPr id="4098" name="Picture 2" descr="Twinkle twinkle little star | LearnEnglish Kids | British Counc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518" y="2923380"/>
            <a:ext cx="40386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987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Luminosity</a:t>
            </a:r>
            <a:endParaRPr lang="en-IN" dirty="0"/>
          </a:p>
        </p:txBody>
      </p:sp>
      <p:sp>
        <p:nvSpPr>
          <p:cNvPr id="3" name="Content Placeholder 2"/>
          <p:cNvSpPr>
            <a:spLocks noGrp="1"/>
          </p:cNvSpPr>
          <p:nvPr>
            <p:ph idx="1"/>
          </p:nvPr>
        </p:nvSpPr>
        <p:spPr/>
        <p:txBody>
          <a:bodyPr/>
          <a:lstStyle/>
          <a:p>
            <a:r>
              <a:rPr lang="en-IN" i="1" dirty="0"/>
              <a:t>The luminosity (L) of a star is defined as the total energy radiated by it, in one </a:t>
            </a:r>
            <a:r>
              <a:rPr lang="en-IN" i="1" dirty="0" smtClean="0"/>
              <a:t>second, consisting </a:t>
            </a:r>
            <a:r>
              <a:rPr lang="en-IN" i="1" dirty="0"/>
              <a:t>of radiations of all wavelengths</a:t>
            </a:r>
            <a:r>
              <a:rPr lang="en-IN" dirty="0" smtClean="0"/>
              <a:t>.</a:t>
            </a:r>
          </a:p>
          <a:p>
            <a:r>
              <a:rPr lang="en-IN" dirty="0" smtClean="0"/>
              <a:t>We observe the apparent magnitude of the star in visible range. From parallax we can calculate the distance of the star and the absolute visual magnitude. We need to make corrections for radiations emitted at other </a:t>
            </a:r>
            <a:r>
              <a:rPr lang="en-IN" dirty="0"/>
              <a:t>w</a:t>
            </a:r>
            <a:r>
              <a:rPr lang="en-IN" dirty="0" smtClean="0"/>
              <a:t>avelengths. The correction is called Bolometric correction.</a:t>
            </a:r>
          </a:p>
          <a:p>
            <a:r>
              <a:rPr lang="en-IN" dirty="0" err="1" smtClean="0"/>
              <a:t>M</a:t>
            </a:r>
            <a:r>
              <a:rPr lang="en-IN" baseline="30000" dirty="0" err="1" smtClean="0"/>
              <a:t>bol</a:t>
            </a:r>
            <a:r>
              <a:rPr lang="en-IN" baseline="-25000" dirty="0" err="1" smtClean="0"/>
              <a:t>star</a:t>
            </a:r>
            <a:r>
              <a:rPr lang="en-IN" dirty="0"/>
              <a:t> </a:t>
            </a:r>
            <a:r>
              <a:rPr lang="en-IN" dirty="0" smtClean="0"/>
              <a:t>-</a:t>
            </a:r>
            <a:r>
              <a:rPr lang="en-IN" dirty="0" err="1" smtClean="0"/>
              <a:t>M</a:t>
            </a:r>
            <a:r>
              <a:rPr lang="en-IN" baseline="30000" dirty="0" err="1" smtClean="0"/>
              <a:t>bol</a:t>
            </a:r>
            <a:r>
              <a:rPr lang="en-IN" dirty="0" smtClean="0"/>
              <a:t> </a:t>
            </a:r>
            <a:r>
              <a:rPr lang="en-IN" baseline="-25000" dirty="0" smtClean="0"/>
              <a:t>sun</a:t>
            </a:r>
            <a:r>
              <a:rPr lang="en-IN" dirty="0"/>
              <a:t> </a:t>
            </a:r>
            <a:r>
              <a:rPr lang="en-IN" dirty="0" smtClean="0"/>
              <a:t>=-2.5 Log(</a:t>
            </a:r>
            <a:r>
              <a:rPr lang="en-IN" dirty="0" err="1" smtClean="0"/>
              <a:t>L</a:t>
            </a:r>
            <a:r>
              <a:rPr lang="en-IN" baseline="-25000" dirty="0" err="1" smtClean="0"/>
              <a:t>star</a:t>
            </a:r>
            <a:r>
              <a:rPr lang="en-IN" baseline="-25000" dirty="0"/>
              <a:t> </a:t>
            </a:r>
            <a:r>
              <a:rPr lang="en-IN" dirty="0" smtClean="0"/>
              <a:t>/</a:t>
            </a:r>
            <a:r>
              <a:rPr lang="en-IN" dirty="0" err="1" smtClean="0"/>
              <a:t>L</a:t>
            </a:r>
            <a:r>
              <a:rPr lang="en-IN" baseline="-25000" dirty="0" err="1" smtClean="0"/>
              <a:t>sun</a:t>
            </a:r>
            <a:r>
              <a:rPr lang="en-IN" dirty="0" smtClean="0"/>
              <a:t>)</a:t>
            </a:r>
          </a:p>
          <a:p>
            <a:r>
              <a:rPr lang="en-IN" dirty="0" smtClean="0"/>
              <a:t>L=4 </a:t>
            </a:r>
            <a:r>
              <a:rPr lang="el-GR" dirty="0" smtClean="0">
                <a:latin typeface="Times New Roman" panose="02020603050405020304" pitchFamily="18" charset="0"/>
                <a:cs typeface="Times New Roman" panose="02020603050405020304" pitchFamily="18" charset="0"/>
              </a:rPr>
              <a:t>π</a:t>
            </a:r>
            <a:r>
              <a:rPr lang="en-IN" dirty="0" smtClean="0">
                <a:latin typeface="Times New Roman" panose="02020603050405020304" pitchFamily="18" charset="0"/>
                <a:cs typeface="Times New Roman" panose="02020603050405020304" pitchFamily="18" charset="0"/>
              </a:rPr>
              <a:t> R</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a:t>
            </a:r>
            <a:r>
              <a:rPr lang="el-GR" dirty="0" smtClean="0">
                <a:latin typeface="Times New Roman" panose="02020603050405020304" pitchFamily="18" charset="0"/>
                <a:cs typeface="Times New Roman" panose="02020603050405020304" pitchFamily="18" charset="0"/>
              </a:rPr>
              <a:t>σ</a:t>
            </a:r>
            <a:r>
              <a:rPr lang="en-IN" dirty="0" smtClean="0">
                <a:latin typeface="Times New Roman" panose="02020603050405020304" pitchFamily="18" charset="0"/>
                <a:cs typeface="Times New Roman" panose="02020603050405020304" pitchFamily="18" charset="0"/>
              </a:rPr>
              <a:t> T</a:t>
            </a:r>
            <a:r>
              <a:rPr lang="en-IN" baseline="30000" dirty="0" smtClean="0">
                <a:latin typeface="Times New Roman" panose="02020603050405020304" pitchFamily="18" charset="0"/>
                <a:cs typeface="Times New Roman" panose="02020603050405020304" pitchFamily="18" charset="0"/>
              </a:rPr>
              <a:t>4</a:t>
            </a:r>
          </a:p>
          <a:p>
            <a:endParaRPr lang="en-IN" dirty="0" smtClean="0"/>
          </a:p>
        </p:txBody>
      </p:sp>
      <p:pic>
        <p:nvPicPr>
          <p:cNvPr id="6" name="Picture 5"/>
          <p:cNvPicPr>
            <a:picLocks noChangeAspect="1"/>
          </p:cNvPicPr>
          <p:nvPr/>
        </p:nvPicPr>
        <p:blipFill>
          <a:blip r:embed="rId3"/>
          <a:stretch>
            <a:fillRect/>
          </a:stretch>
        </p:blipFill>
        <p:spPr>
          <a:xfrm>
            <a:off x="4285282" y="5076825"/>
            <a:ext cx="2133600" cy="942975"/>
          </a:xfrm>
          <a:prstGeom prst="rect">
            <a:avLst/>
          </a:prstGeom>
        </p:spPr>
      </p:pic>
    </p:spTree>
    <p:extLst>
      <p:ext uri="{BB962C8B-B14F-4D97-AF65-F5344CB8AC3E}">
        <p14:creationId xmlns:p14="http://schemas.microsoft.com/office/powerpoint/2010/main" val="226145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Hertzsprung</a:t>
            </a:r>
            <a:r>
              <a:rPr lang="en-IN" dirty="0" smtClean="0"/>
              <a:t>-Russel Diagram</a:t>
            </a:r>
            <a:endParaRPr lang="en-IN" dirty="0"/>
          </a:p>
        </p:txBody>
      </p:sp>
      <p:pic>
        <p:nvPicPr>
          <p:cNvPr id="3074" name="Picture 2" descr="Essential Astronomical Systems of Measurem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5883" y="2247254"/>
            <a:ext cx="6489198" cy="461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71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Hertzsprung</a:t>
            </a:r>
            <a:r>
              <a:rPr lang="en-IN" dirty="0" smtClean="0"/>
              <a:t>-Russel Diagram</a:t>
            </a:r>
            <a:endParaRPr lang="en-IN" dirty="0"/>
          </a:p>
        </p:txBody>
      </p:sp>
      <p:pic>
        <p:nvPicPr>
          <p:cNvPr id="4" name="Content Placeholder 3"/>
          <p:cNvPicPr>
            <a:picLocks noGrp="1" noChangeAspect="1"/>
          </p:cNvPicPr>
          <p:nvPr>
            <p:ph idx="1"/>
          </p:nvPr>
        </p:nvPicPr>
        <p:blipFill>
          <a:blip r:embed="rId3"/>
          <a:stretch>
            <a:fillRect/>
          </a:stretch>
        </p:blipFill>
        <p:spPr>
          <a:xfrm>
            <a:off x="2629726" y="2239882"/>
            <a:ext cx="5811865" cy="4618118"/>
          </a:xfrm>
          <a:prstGeom prst="rect">
            <a:avLst/>
          </a:prstGeom>
        </p:spPr>
      </p:pic>
    </p:spTree>
    <p:extLst>
      <p:ext uri="{BB962C8B-B14F-4D97-AF65-F5344CB8AC3E}">
        <p14:creationId xmlns:p14="http://schemas.microsoft.com/office/powerpoint/2010/main" val="2006017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122" name="Picture 2" descr="Confused Kid Cartoon Stock Illustrations – 1,257 Confused Kid Cartoon Stock  Illustrations, Vectors &amp; Clipart - Dreamstim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88857" y="258730"/>
            <a:ext cx="3453091" cy="32348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winkle Twinkle Little Star poem | Top Teacher - Innovative and creative  early childhood curricul… | Poems about stars, Twinkle twinkle little star,  Stars class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54" y="433952"/>
            <a:ext cx="3570404" cy="30596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ssential Astronomical Systems of Measur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1949" y="255612"/>
            <a:ext cx="4306137" cy="305962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hat Escalated Quickly | Well that escalated quickly, Boy that escalated  quickly, Escalated quick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616" y="3490456"/>
            <a:ext cx="6446437" cy="336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35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Information from HR diagram</a:t>
            </a:r>
            <a:endParaRPr lang="en-IN" dirty="0"/>
          </a:p>
        </p:txBody>
      </p:sp>
      <p:sp>
        <p:nvSpPr>
          <p:cNvPr id="3" name="Content Placeholder 2"/>
          <p:cNvSpPr>
            <a:spLocks noGrp="1"/>
          </p:cNvSpPr>
          <p:nvPr>
            <p:ph idx="1"/>
          </p:nvPr>
        </p:nvSpPr>
        <p:spPr/>
        <p:txBody>
          <a:bodyPr/>
          <a:lstStyle/>
          <a:p>
            <a:r>
              <a:rPr lang="en-IN" dirty="0" smtClean="0"/>
              <a:t>Age</a:t>
            </a:r>
          </a:p>
          <a:p>
            <a:r>
              <a:rPr lang="en-IN" dirty="0" smtClean="0"/>
              <a:t>Size</a:t>
            </a:r>
          </a:p>
          <a:p>
            <a:r>
              <a:rPr lang="en-IN" dirty="0" smtClean="0"/>
              <a:t>Luminosity</a:t>
            </a:r>
          </a:p>
          <a:p>
            <a:r>
              <a:rPr lang="en-IN" dirty="0" smtClean="0"/>
              <a:t>Mass</a:t>
            </a:r>
          </a:p>
          <a:p>
            <a:r>
              <a:rPr lang="en-IN" dirty="0" smtClean="0"/>
              <a:t>Spectral Type</a:t>
            </a:r>
          </a:p>
          <a:p>
            <a:r>
              <a:rPr lang="en-IN" dirty="0" smtClean="0"/>
              <a:t>Absolute Magnitude</a:t>
            </a:r>
          </a:p>
          <a:p>
            <a:r>
              <a:rPr lang="en-IN" dirty="0" smtClean="0"/>
              <a:t>Surface </a:t>
            </a:r>
            <a:r>
              <a:rPr lang="en-IN" dirty="0" err="1" smtClean="0"/>
              <a:t>Temperatute</a:t>
            </a:r>
            <a:endParaRPr lang="en-IN" dirty="0" smtClean="0"/>
          </a:p>
          <a:p>
            <a:endParaRPr lang="en-IN" dirty="0"/>
          </a:p>
        </p:txBody>
      </p:sp>
    </p:spTree>
    <p:extLst>
      <p:ext uri="{BB962C8B-B14F-4D97-AF65-F5344CB8AC3E}">
        <p14:creationId xmlns:p14="http://schemas.microsoft.com/office/powerpoint/2010/main" val="456223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Stellar Evolution</a:t>
            </a:r>
            <a:endParaRPr lang="en-IN" dirty="0"/>
          </a:p>
        </p:txBody>
      </p:sp>
    </p:spTree>
    <p:extLst>
      <p:ext uri="{BB962C8B-B14F-4D97-AF65-F5344CB8AC3E}">
        <p14:creationId xmlns:p14="http://schemas.microsoft.com/office/powerpoint/2010/main" val="3787064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678362" cy="706964"/>
          </a:xfrm>
        </p:spPr>
        <p:txBody>
          <a:bodyPr/>
          <a:lstStyle/>
          <a:p>
            <a:r>
              <a:rPr lang="en-IN" dirty="0" smtClean="0"/>
              <a:t>Nucleosynthesis and Cosmic Abundances</a:t>
            </a:r>
            <a:endParaRPr lang="en-IN" dirty="0"/>
          </a:p>
        </p:txBody>
      </p:sp>
      <p:sp>
        <p:nvSpPr>
          <p:cNvPr id="3" name="Content Placeholder 2"/>
          <p:cNvSpPr>
            <a:spLocks noGrp="1"/>
          </p:cNvSpPr>
          <p:nvPr>
            <p:ph idx="1"/>
          </p:nvPr>
        </p:nvSpPr>
        <p:spPr>
          <a:xfrm>
            <a:off x="1154955" y="2603499"/>
            <a:ext cx="10081316" cy="4060771"/>
          </a:xfrm>
        </p:spPr>
        <p:txBody>
          <a:bodyPr>
            <a:normAutofit lnSpcReduction="10000"/>
          </a:bodyPr>
          <a:lstStyle/>
          <a:p>
            <a:r>
              <a:rPr lang="en-IN" dirty="0"/>
              <a:t>A</a:t>
            </a:r>
            <a:r>
              <a:rPr lang="en-IN" dirty="0" smtClean="0"/>
              <a:t> </a:t>
            </a:r>
            <a:r>
              <a:rPr lang="en-IN" dirty="0"/>
              <a:t>stable star is formed when an </a:t>
            </a:r>
            <a:r>
              <a:rPr lang="en-IN" dirty="0" smtClean="0"/>
              <a:t>equilibrium between </a:t>
            </a:r>
            <a:r>
              <a:rPr lang="en-IN" dirty="0"/>
              <a:t>gravitational force in the collapsing cloud and the radiation pressure due </a:t>
            </a:r>
            <a:r>
              <a:rPr lang="en-IN" dirty="0" smtClean="0"/>
              <a:t>to nuclear </a:t>
            </a:r>
            <a:r>
              <a:rPr lang="en-IN" dirty="0"/>
              <a:t>energy generated in its core is attained</a:t>
            </a:r>
            <a:r>
              <a:rPr lang="en-IN" dirty="0" smtClean="0"/>
              <a:t>.</a:t>
            </a:r>
          </a:p>
          <a:p>
            <a:r>
              <a:rPr lang="en-IN" dirty="0"/>
              <a:t>Interestingly, all </a:t>
            </a:r>
            <a:r>
              <a:rPr lang="en-IN" dirty="0" smtClean="0"/>
              <a:t>the stars </a:t>
            </a:r>
            <a:r>
              <a:rPr lang="en-IN" dirty="0"/>
              <a:t>produce the same elements which we find on the Earth. Further, we find </a:t>
            </a:r>
            <a:r>
              <a:rPr lang="en-IN" dirty="0" smtClean="0"/>
              <a:t>the same </a:t>
            </a:r>
            <a:r>
              <a:rPr lang="en-IN" dirty="0"/>
              <a:t>elements everywhere in the universe and more or less in the same </a:t>
            </a:r>
            <a:r>
              <a:rPr lang="en-IN" dirty="0" smtClean="0"/>
              <a:t>proportion. The </a:t>
            </a:r>
            <a:r>
              <a:rPr lang="en-IN" dirty="0"/>
              <a:t>relative proportion of these elements in the Universe is called </a:t>
            </a:r>
            <a:r>
              <a:rPr lang="en-IN" b="1" dirty="0" smtClean="0"/>
              <a:t>cosmic abundances.</a:t>
            </a:r>
          </a:p>
          <a:p>
            <a:r>
              <a:rPr lang="en-IN" dirty="0" smtClean="0"/>
              <a:t>From solar spectrum, meteorites and cosmic rays we gauge the relative abundances of different atoms in the universe</a:t>
            </a:r>
          </a:p>
          <a:p>
            <a:r>
              <a:rPr lang="en-IN" dirty="0" smtClean="0"/>
              <a:t> </a:t>
            </a:r>
            <a:r>
              <a:rPr lang="en-IN" dirty="0"/>
              <a:t>W</a:t>
            </a:r>
            <a:r>
              <a:rPr lang="en-IN" dirty="0" smtClean="0"/>
              <a:t>e </a:t>
            </a:r>
            <a:r>
              <a:rPr lang="en-IN" dirty="0"/>
              <a:t>observe that </a:t>
            </a:r>
            <a:r>
              <a:rPr lang="en-IN" i="1" dirty="0"/>
              <a:t>abundances generally increase </a:t>
            </a:r>
            <a:r>
              <a:rPr lang="en-IN" i="1" dirty="0" smtClean="0"/>
              <a:t>with mass </a:t>
            </a:r>
            <a:r>
              <a:rPr lang="en-IN" i="1" dirty="0"/>
              <a:t>number up to the mass number around 60</a:t>
            </a:r>
            <a:r>
              <a:rPr lang="en-IN" dirty="0"/>
              <a:t>. This is in the neighbourhood </a:t>
            </a:r>
            <a:r>
              <a:rPr lang="en-IN" dirty="0" smtClean="0"/>
              <a:t>of iron </a:t>
            </a:r>
            <a:r>
              <a:rPr lang="en-IN" dirty="0"/>
              <a:t>(Fe56). Around this mass number, there is a broad </a:t>
            </a:r>
            <a:r>
              <a:rPr lang="en-IN" dirty="0" smtClean="0"/>
              <a:t>peak.</a:t>
            </a:r>
          </a:p>
          <a:p>
            <a:r>
              <a:rPr lang="en-IN" dirty="0" smtClean="0"/>
              <a:t>Apart from H and He, most of the heavy elements synthesized in stars.</a:t>
            </a:r>
          </a:p>
          <a:p>
            <a:endParaRPr lang="en-IN" dirty="0" smtClean="0"/>
          </a:p>
          <a:p>
            <a:endParaRPr lang="en-IN" dirty="0"/>
          </a:p>
        </p:txBody>
      </p:sp>
    </p:spTree>
    <p:extLst>
      <p:ext uri="{BB962C8B-B14F-4D97-AF65-F5344CB8AC3E}">
        <p14:creationId xmlns:p14="http://schemas.microsoft.com/office/powerpoint/2010/main" val="4230675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Sequence stars</a:t>
            </a:r>
            <a:endParaRPr lang="en-IN" dirty="0"/>
          </a:p>
        </p:txBody>
      </p:sp>
      <p:pic>
        <p:nvPicPr>
          <p:cNvPr id="4" name="Content Placeholder 3"/>
          <p:cNvPicPr>
            <a:picLocks noGrp="1" noChangeAspect="1"/>
          </p:cNvPicPr>
          <p:nvPr>
            <p:ph idx="1"/>
          </p:nvPr>
        </p:nvPicPr>
        <p:blipFill>
          <a:blip r:embed="rId3"/>
          <a:stretch>
            <a:fillRect/>
          </a:stretch>
        </p:blipFill>
        <p:spPr>
          <a:xfrm>
            <a:off x="1073438" y="3037668"/>
            <a:ext cx="4093415" cy="2619213"/>
          </a:xfrm>
          <a:prstGeom prst="rect">
            <a:avLst/>
          </a:prstGeom>
        </p:spPr>
      </p:pic>
      <p:pic>
        <p:nvPicPr>
          <p:cNvPr id="5" name="Picture 4"/>
          <p:cNvPicPr>
            <a:picLocks noChangeAspect="1"/>
          </p:cNvPicPr>
          <p:nvPr/>
        </p:nvPicPr>
        <p:blipFill>
          <a:blip r:embed="rId4"/>
          <a:stretch>
            <a:fillRect/>
          </a:stretch>
        </p:blipFill>
        <p:spPr>
          <a:xfrm>
            <a:off x="6788095" y="2743199"/>
            <a:ext cx="3399295" cy="2913681"/>
          </a:xfrm>
          <a:prstGeom prst="rect">
            <a:avLst/>
          </a:prstGeom>
        </p:spPr>
      </p:pic>
    </p:spTree>
    <p:extLst>
      <p:ext uri="{BB962C8B-B14F-4D97-AF65-F5344CB8AC3E}">
        <p14:creationId xmlns:p14="http://schemas.microsoft.com/office/powerpoint/2010/main" val="3216166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a:t>
            </a:r>
            <a:r>
              <a:rPr lang="en-IN" dirty="0" smtClean="0"/>
              <a:t>fter main sequence</a:t>
            </a:r>
            <a:endParaRPr lang="en-IN" dirty="0"/>
          </a:p>
        </p:txBody>
      </p:sp>
      <p:sp>
        <p:nvSpPr>
          <p:cNvPr id="3" name="Content Placeholder 2"/>
          <p:cNvSpPr>
            <a:spLocks noGrp="1"/>
          </p:cNvSpPr>
          <p:nvPr>
            <p:ph idx="1"/>
          </p:nvPr>
        </p:nvSpPr>
        <p:spPr>
          <a:xfrm>
            <a:off x="1154954" y="2603499"/>
            <a:ext cx="10546266" cy="4014277"/>
          </a:xfrm>
        </p:spPr>
        <p:txBody>
          <a:bodyPr>
            <a:normAutofit/>
          </a:bodyPr>
          <a:lstStyle/>
          <a:p>
            <a:r>
              <a:rPr lang="en-IN" dirty="0" smtClean="0"/>
              <a:t>When hydrogen is burnt up, radiation pressure decreases, core contracts and temperature increases sometimes leading to heavier element synthesis.</a:t>
            </a:r>
          </a:p>
          <a:p>
            <a:r>
              <a:rPr lang="en-IN" dirty="0" smtClean="0"/>
              <a:t>For low mass stars the helium rich core contracts and the hydrogen in a thin shell around the core starts burning quickly. The helium made </a:t>
            </a:r>
            <a:r>
              <a:rPr lang="en-IN" dirty="0"/>
              <a:t>in the shell adds to the mass of the core whose contraction is accelerated. </a:t>
            </a:r>
            <a:r>
              <a:rPr lang="en-IN" dirty="0" smtClean="0"/>
              <a:t>The energy </a:t>
            </a:r>
            <a:r>
              <a:rPr lang="en-IN" dirty="0"/>
              <a:t>produced in the shell and the gravitational energy due to the contracting </a:t>
            </a:r>
            <a:r>
              <a:rPr lang="en-IN" dirty="0" smtClean="0"/>
              <a:t>core push </a:t>
            </a:r>
            <a:r>
              <a:rPr lang="en-IN" dirty="0"/>
              <a:t>out the envelope of the star due to radiation pressure. As a result, the </a:t>
            </a:r>
            <a:r>
              <a:rPr lang="en-IN" dirty="0" smtClean="0"/>
              <a:t>star expands </a:t>
            </a:r>
            <a:r>
              <a:rPr lang="en-IN" dirty="0"/>
              <a:t>in size. Its surface becomes cooler but its luminosity increases </a:t>
            </a:r>
            <a:r>
              <a:rPr lang="en-IN" dirty="0" smtClean="0"/>
              <a:t>enormously because </a:t>
            </a:r>
            <a:r>
              <a:rPr lang="en-IN" dirty="0"/>
              <a:t>of increased surface area. It becomes a giant star</a:t>
            </a:r>
            <a:r>
              <a:rPr lang="en-IN" dirty="0" smtClean="0"/>
              <a:t>.</a:t>
            </a:r>
            <a:endParaRPr lang="en-IN" dirty="0"/>
          </a:p>
          <a:p>
            <a:r>
              <a:rPr lang="en-IN" dirty="0" smtClean="0"/>
              <a:t>For heavier stars, this </a:t>
            </a:r>
            <a:r>
              <a:rPr lang="en-IN" dirty="0"/>
              <a:t>cycle </a:t>
            </a:r>
            <a:r>
              <a:rPr lang="en-IN" dirty="0" smtClean="0"/>
              <a:t>of contraction and heavier element synthesis continues till </a:t>
            </a:r>
            <a:r>
              <a:rPr lang="en-IN" dirty="0"/>
              <a:t>all the nuclei in the core have become iron nuclei. Elements heavier than iron require more extreme conditions to be synthesized.</a:t>
            </a:r>
          </a:p>
          <a:p>
            <a:endParaRPr lang="en-IN" dirty="0"/>
          </a:p>
          <a:p>
            <a:pPr marL="0" indent="0">
              <a:buNone/>
            </a:pPr>
            <a:endParaRPr lang="en-IN" dirty="0" smtClean="0"/>
          </a:p>
          <a:p>
            <a:endParaRPr lang="en-IN" dirty="0"/>
          </a:p>
        </p:txBody>
      </p:sp>
    </p:spTree>
    <p:extLst>
      <p:ext uri="{BB962C8B-B14F-4D97-AF65-F5344CB8AC3E}">
        <p14:creationId xmlns:p14="http://schemas.microsoft.com/office/powerpoint/2010/main" val="3479754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 of solar mass stars</a:t>
            </a:r>
            <a:endParaRPr lang="en-IN" dirty="0"/>
          </a:p>
        </p:txBody>
      </p:sp>
      <p:pic>
        <p:nvPicPr>
          <p:cNvPr id="4" name="Content Placeholder 3"/>
          <p:cNvPicPr>
            <a:picLocks noGrp="1" noChangeAspect="1"/>
          </p:cNvPicPr>
          <p:nvPr>
            <p:ph idx="1"/>
          </p:nvPr>
        </p:nvPicPr>
        <p:blipFill rotWithShape="1">
          <a:blip r:embed="rId3"/>
          <a:srcRect r="49152"/>
          <a:stretch/>
        </p:blipFill>
        <p:spPr>
          <a:xfrm>
            <a:off x="3564610" y="2269204"/>
            <a:ext cx="4649491" cy="4588796"/>
          </a:xfrm>
          <a:prstGeom prst="rect">
            <a:avLst/>
          </a:prstGeom>
        </p:spPr>
      </p:pic>
    </p:spTree>
    <p:extLst>
      <p:ext uri="{BB962C8B-B14F-4D97-AF65-F5344CB8AC3E}">
        <p14:creationId xmlns:p14="http://schemas.microsoft.com/office/powerpoint/2010/main" val="3985213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Quest</a:t>
            </a:r>
            <a:endParaRPr lang="en-IN" dirty="0"/>
          </a:p>
        </p:txBody>
      </p:sp>
      <p:sp>
        <p:nvSpPr>
          <p:cNvPr id="3" name="Content Placeholder 2"/>
          <p:cNvSpPr>
            <a:spLocks noGrp="1"/>
          </p:cNvSpPr>
          <p:nvPr>
            <p:ph idx="1"/>
          </p:nvPr>
        </p:nvSpPr>
        <p:spPr/>
        <p:txBody>
          <a:bodyPr>
            <a:normAutofit/>
          </a:bodyPr>
          <a:lstStyle/>
          <a:p>
            <a:r>
              <a:rPr lang="en-IN" dirty="0" smtClean="0"/>
              <a:t>What are stars made of?</a:t>
            </a:r>
          </a:p>
          <a:p>
            <a:r>
              <a:rPr lang="en-IN" dirty="0" smtClean="0"/>
              <a:t>How do we observe them</a:t>
            </a:r>
            <a:r>
              <a:rPr lang="en-IN" dirty="0" smtClean="0"/>
              <a:t>?</a:t>
            </a:r>
          </a:p>
          <a:p>
            <a:r>
              <a:rPr lang="en-IN" dirty="0" smtClean="0"/>
              <a:t>Where are they twinkling?</a:t>
            </a:r>
            <a:endParaRPr lang="en-IN" dirty="0" smtClean="0"/>
          </a:p>
          <a:p>
            <a:r>
              <a:rPr lang="en-IN" dirty="0" smtClean="0"/>
              <a:t>How are they formed?</a:t>
            </a:r>
          </a:p>
          <a:p>
            <a:r>
              <a:rPr lang="en-IN" dirty="0" smtClean="0"/>
              <a:t>How do they die? </a:t>
            </a:r>
          </a:p>
          <a:p>
            <a:r>
              <a:rPr lang="en-IN" dirty="0" smtClean="0"/>
              <a:t>How many types of stars are there?</a:t>
            </a:r>
          </a:p>
          <a:p>
            <a:pPr marL="0" indent="0">
              <a:buNone/>
            </a:pPr>
            <a:endParaRPr lang="en-IN" dirty="0" smtClean="0"/>
          </a:p>
          <a:p>
            <a:pPr marL="0" indent="0">
              <a:buNone/>
            </a:pPr>
            <a:r>
              <a:rPr lang="en-IN" dirty="0" smtClean="0"/>
              <a:t>And so on…..</a:t>
            </a:r>
          </a:p>
          <a:p>
            <a:endParaRPr lang="en-IN" dirty="0" smtClean="0"/>
          </a:p>
          <a:p>
            <a:endParaRPr lang="en-IN" dirty="0"/>
          </a:p>
        </p:txBody>
      </p:sp>
    </p:spTree>
    <p:extLst>
      <p:ext uri="{BB962C8B-B14F-4D97-AF65-F5344CB8AC3E}">
        <p14:creationId xmlns:p14="http://schemas.microsoft.com/office/powerpoint/2010/main" val="4266728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White Dwarfs</a:t>
            </a:r>
            <a:endParaRPr lang="en-IN" dirty="0"/>
          </a:p>
        </p:txBody>
      </p:sp>
      <p:pic>
        <p:nvPicPr>
          <p:cNvPr id="6150" name="Picture 6" descr="Subrahmanyan Chandrasekha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18727" y="2259512"/>
            <a:ext cx="3251456" cy="459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986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Massive Stars</a:t>
            </a:r>
            <a:endParaRPr lang="en-IN" dirty="0"/>
          </a:p>
        </p:txBody>
      </p:sp>
      <p:sp>
        <p:nvSpPr>
          <p:cNvPr id="3" name="Content Placeholder 2"/>
          <p:cNvSpPr>
            <a:spLocks noGrp="1"/>
          </p:cNvSpPr>
          <p:nvPr>
            <p:ph idx="1"/>
          </p:nvPr>
        </p:nvSpPr>
        <p:spPr/>
        <p:txBody>
          <a:bodyPr>
            <a:normAutofit/>
          </a:bodyPr>
          <a:lstStyle/>
          <a:p>
            <a:r>
              <a:rPr lang="en-IN" dirty="0" smtClean="0"/>
              <a:t>Iron nuclei is formed in massive stars and nuclear reactions halt.</a:t>
            </a:r>
          </a:p>
          <a:p>
            <a:r>
              <a:rPr lang="en-IN" dirty="0"/>
              <a:t>Thus, the core is forced to contract. </a:t>
            </a:r>
            <a:r>
              <a:rPr lang="en-IN" i="1" dirty="0"/>
              <a:t>The gravitational energy </a:t>
            </a:r>
            <a:r>
              <a:rPr lang="en-IN" i="1" dirty="0" smtClean="0"/>
              <a:t>heats the </a:t>
            </a:r>
            <a:r>
              <a:rPr lang="en-IN" i="1" dirty="0"/>
              <a:t>core resulting in the disintegration of iron nuclei into nuclei of helium</a:t>
            </a:r>
            <a:r>
              <a:rPr lang="en-IN" dirty="0"/>
              <a:t>. The </a:t>
            </a:r>
            <a:r>
              <a:rPr lang="en-IN" dirty="0" smtClean="0"/>
              <a:t>break up </a:t>
            </a:r>
            <a:r>
              <a:rPr lang="en-IN" dirty="0"/>
              <a:t>of iron is an </a:t>
            </a:r>
            <a:r>
              <a:rPr lang="en-IN" b="1" dirty="0"/>
              <a:t>endothermic process</a:t>
            </a:r>
            <a:r>
              <a:rPr lang="en-IN" dirty="0"/>
              <a:t>, that is, the reaction absorbs energy rather </a:t>
            </a:r>
            <a:r>
              <a:rPr lang="en-IN" dirty="0" smtClean="0"/>
              <a:t>than giving </a:t>
            </a:r>
            <a:r>
              <a:rPr lang="en-IN" dirty="0"/>
              <a:t>it out</a:t>
            </a:r>
            <a:r>
              <a:rPr lang="en-IN" dirty="0" smtClean="0"/>
              <a:t>.</a:t>
            </a:r>
          </a:p>
          <a:p>
            <a:r>
              <a:rPr lang="en-IN" dirty="0"/>
              <a:t>To feed this process, the only source of energy is the </a:t>
            </a:r>
            <a:r>
              <a:rPr lang="en-IN" dirty="0" smtClean="0"/>
              <a:t>gravitational collapse</a:t>
            </a:r>
            <a:r>
              <a:rPr lang="en-IN" dirty="0"/>
              <a:t>. As a result, the collapse of the core is accelerated. Faster release </a:t>
            </a:r>
            <a:r>
              <a:rPr lang="en-IN" dirty="0" smtClean="0"/>
              <a:t>of gravitational </a:t>
            </a:r>
            <a:r>
              <a:rPr lang="en-IN" dirty="0"/>
              <a:t>energy due to collapse gives rise to further break up of iron nuclei </a:t>
            </a:r>
            <a:r>
              <a:rPr lang="en-IN" dirty="0" smtClean="0"/>
              <a:t>into helium </a:t>
            </a:r>
            <a:r>
              <a:rPr lang="en-IN" dirty="0"/>
              <a:t>nuclei. This, in turn, accelerates the collapse. As the density of the </a:t>
            </a:r>
            <a:r>
              <a:rPr lang="en-IN" dirty="0" smtClean="0"/>
              <a:t>core continues </a:t>
            </a:r>
            <a:r>
              <a:rPr lang="en-IN" dirty="0"/>
              <a:t>to increase, even the helium nuclei cannot remain intact as nuclei. </a:t>
            </a:r>
            <a:r>
              <a:rPr lang="en-IN" dirty="0" smtClean="0"/>
              <a:t>They break </a:t>
            </a:r>
            <a:r>
              <a:rPr lang="en-IN" dirty="0"/>
              <a:t>up into protons and </a:t>
            </a:r>
            <a:r>
              <a:rPr lang="en-IN" dirty="0" smtClean="0"/>
              <a:t>neutrons</a:t>
            </a:r>
          </a:p>
          <a:p>
            <a:pPr marL="0" indent="0">
              <a:buNone/>
            </a:pPr>
            <a:endParaRPr lang="en-IN" dirty="0"/>
          </a:p>
        </p:txBody>
      </p:sp>
    </p:spTree>
    <p:extLst>
      <p:ext uri="{BB962C8B-B14F-4D97-AF65-F5344CB8AC3E}">
        <p14:creationId xmlns:p14="http://schemas.microsoft.com/office/powerpoint/2010/main" val="288046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Supernovae</a:t>
            </a:r>
            <a:endParaRPr lang="en-IN" dirty="0"/>
          </a:p>
        </p:txBody>
      </p:sp>
      <p:pic>
        <p:nvPicPr>
          <p:cNvPr id="7170" name="Picture 2" descr="NASA Releases New Images of Crab Nebula - YouTub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9773" y="2465452"/>
            <a:ext cx="7216593" cy="405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20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Supernovae Types</a:t>
            </a:r>
            <a:endParaRPr lang="en-IN" dirty="0"/>
          </a:p>
        </p:txBody>
      </p:sp>
      <p:pic>
        <p:nvPicPr>
          <p:cNvPr id="4" name="Content Placeholder 3"/>
          <p:cNvPicPr>
            <a:picLocks noGrp="1" noChangeAspect="1"/>
          </p:cNvPicPr>
          <p:nvPr>
            <p:ph idx="1"/>
          </p:nvPr>
        </p:nvPicPr>
        <p:blipFill>
          <a:blip r:embed="rId3"/>
          <a:stretch>
            <a:fillRect/>
          </a:stretch>
        </p:blipFill>
        <p:spPr>
          <a:xfrm>
            <a:off x="2309248" y="2347748"/>
            <a:ext cx="6741763" cy="4510252"/>
          </a:xfrm>
          <a:prstGeom prst="rect">
            <a:avLst/>
          </a:prstGeom>
        </p:spPr>
      </p:pic>
    </p:spTree>
    <p:extLst>
      <p:ext uri="{BB962C8B-B14F-4D97-AF65-F5344CB8AC3E}">
        <p14:creationId xmlns:p14="http://schemas.microsoft.com/office/powerpoint/2010/main" val="4189595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Compact Stars</a:t>
            </a:r>
            <a:endParaRPr lang="en-IN" dirty="0"/>
          </a:p>
        </p:txBody>
      </p:sp>
      <p:sp>
        <p:nvSpPr>
          <p:cNvPr id="3" name="Content Placeholder 2"/>
          <p:cNvSpPr>
            <a:spLocks noGrp="1"/>
          </p:cNvSpPr>
          <p:nvPr>
            <p:ph idx="1"/>
          </p:nvPr>
        </p:nvSpPr>
        <p:spPr>
          <a:xfrm>
            <a:off x="1154954" y="2355742"/>
            <a:ext cx="10019324" cy="4029560"/>
          </a:xfrm>
        </p:spPr>
        <p:txBody>
          <a:bodyPr>
            <a:normAutofit fontScale="92500" lnSpcReduction="10000"/>
          </a:bodyPr>
          <a:lstStyle/>
          <a:p>
            <a:r>
              <a:rPr lang="en-IN" sz="2400" dirty="0" smtClean="0"/>
              <a:t>Remember the supernovae is about the star’s envelope. The core is contracting while all this is happening.</a:t>
            </a:r>
          </a:p>
          <a:p>
            <a:r>
              <a:rPr lang="en-IN" sz="2400" dirty="0" smtClean="0"/>
              <a:t>The </a:t>
            </a:r>
            <a:r>
              <a:rPr lang="en-IN" sz="2400" dirty="0"/>
              <a:t>core </a:t>
            </a:r>
            <a:r>
              <a:rPr lang="en-IN" sz="2400" dirty="0" smtClean="0"/>
              <a:t>keeps collapsing</a:t>
            </a:r>
            <a:r>
              <a:rPr lang="en-IN" sz="2400" dirty="0"/>
              <a:t>. According to our present knowledge, </a:t>
            </a:r>
            <a:r>
              <a:rPr lang="en-IN" sz="2400" i="1" dirty="0"/>
              <a:t>if the initial mass of the star is up </a:t>
            </a:r>
            <a:r>
              <a:rPr lang="en-IN" sz="2400" i="1" dirty="0" smtClean="0"/>
              <a:t>to about </a:t>
            </a:r>
            <a:r>
              <a:rPr lang="en-IN" sz="2400" i="1" dirty="0"/>
              <a:t>12 </a:t>
            </a:r>
            <a:r>
              <a:rPr lang="en-IN" sz="2400" i="1" dirty="0" err="1" smtClean="0"/>
              <a:t>M</a:t>
            </a:r>
            <a:r>
              <a:rPr lang="en-IN" sz="2400" dirty="0" err="1" smtClean="0"/>
              <a:t>solar</a:t>
            </a:r>
            <a:r>
              <a:rPr lang="en-IN" sz="2400" i="1" dirty="0" smtClean="0"/>
              <a:t>, </a:t>
            </a:r>
            <a:r>
              <a:rPr lang="en-IN" sz="2400" i="1" dirty="0"/>
              <a:t>then the core is left with a mass of about </a:t>
            </a:r>
            <a:r>
              <a:rPr lang="en-IN" sz="2400" dirty="0"/>
              <a:t>2 </a:t>
            </a:r>
            <a:r>
              <a:rPr lang="en-IN" sz="2400" i="1" dirty="0" err="1" smtClean="0"/>
              <a:t>M</a:t>
            </a:r>
            <a:r>
              <a:rPr lang="en-IN" sz="2400" dirty="0" err="1" smtClean="0"/>
              <a:t>solar</a:t>
            </a:r>
            <a:r>
              <a:rPr lang="en-IN" sz="2400" dirty="0" smtClean="0"/>
              <a:t> </a:t>
            </a:r>
            <a:r>
              <a:rPr lang="en-IN" sz="2400" i="1" dirty="0"/>
              <a:t>to </a:t>
            </a:r>
            <a:r>
              <a:rPr lang="en-IN" sz="2400" dirty="0"/>
              <a:t>3 </a:t>
            </a:r>
            <a:r>
              <a:rPr lang="en-IN" sz="2400" i="1" dirty="0" err="1" smtClean="0"/>
              <a:t>Msolar</a:t>
            </a:r>
            <a:r>
              <a:rPr lang="en-IN" sz="2400" dirty="0" smtClean="0"/>
              <a:t>. </a:t>
            </a:r>
            <a:r>
              <a:rPr lang="en-IN" sz="2400" dirty="0"/>
              <a:t>The matter </a:t>
            </a:r>
            <a:r>
              <a:rPr lang="en-IN" sz="2400" dirty="0" smtClean="0"/>
              <a:t>in such </a:t>
            </a:r>
            <a:r>
              <a:rPr lang="en-IN" sz="2400" dirty="0"/>
              <a:t>stars is mostly neutrons</a:t>
            </a:r>
            <a:r>
              <a:rPr lang="en-IN" sz="2400" dirty="0" smtClean="0"/>
              <a:t>.</a:t>
            </a:r>
          </a:p>
          <a:p>
            <a:r>
              <a:rPr lang="en-IN" sz="2400" i="1" dirty="0"/>
              <a:t>If the initial mass of the </a:t>
            </a:r>
            <a:r>
              <a:rPr lang="en-IN" sz="2400" i="1" dirty="0" smtClean="0"/>
              <a:t>exploding </a:t>
            </a:r>
            <a:r>
              <a:rPr lang="en-IN" sz="2400" i="1" dirty="0"/>
              <a:t>star is close to </a:t>
            </a:r>
            <a:r>
              <a:rPr lang="en-IN" sz="2400" dirty="0"/>
              <a:t>15</a:t>
            </a:r>
            <a:r>
              <a:rPr lang="en-IN" sz="2400" i="1" dirty="0"/>
              <a:t> </a:t>
            </a:r>
            <a:r>
              <a:rPr lang="en-IN" sz="2400" i="1" dirty="0" err="1" smtClean="0"/>
              <a:t>M</a:t>
            </a:r>
            <a:r>
              <a:rPr lang="en-IN" sz="2400" dirty="0" err="1" smtClean="0"/>
              <a:t>solar</a:t>
            </a:r>
            <a:r>
              <a:rPr lang="en-IN" sz="2400" dirty="0" smtClean="0"/>
              <a:t> </a:t>
            </a:r>
            <a:r>
              <a:rPr lang="en-IN" sz="2400" i="1" dirty="0"/>
              <a:t>or more, the core that is </a:t>
            </a:r>
            <a:r>
              <a:rPr lang="en-IN" sz="2400" i="1" dirty="0" smtClean="0"/>
              <a:t>left behind </a:t>
            </a:r>
            <a:r>
              <a:rPr lang="en-IN" sz="2400" i="1" dirty="0"/>
              <a:t>has a mass more than 3 </a:t>
            </a:r>
            <a:r>
              <a:rPr lang="en-IN" sz="2400" i="1" dirty="0" err="1" smtClean="0"/>
              <a:t>M</a:t>
            </a:r>
            <a:r>
              <a:rPr lang="en-IN" sz="2400" dirty="0" err="1" smtClean="0"/>
              <a:t>solar</a:t>
            </a:r>
            <a:r>
              <a:rPr lang="en-IN" sz="2400" dirty="0" smtClean="0"/>
              <a:t>. </a:t>
            </a:r>
            <a:r>
              <a:rPr lang="en-IN" sz="2400" dirty="0"/>
              <a:t>A core of this mass cannot attain equilibrium </a:t>
            </a:r>
            <a:r>
              <a:rPr lang="en-IN" sz="2400" dirty="0" smtClean="0"/>
              <a:t>of any </a:t>
            </a:r>
            <a:r>
              <a:rPr lang="en-IN" sz="2400" dirty="0"/>
              <a:t>kind. It keeps contracting. Eventually, its gravitational field becomes so </a:t>
            </a:r>
            <a:r>
              <a:rPr lang="en-IN" sz="2400" dirty="0" smtClean="0"/>
              <a:t>strong that </a:t>
            </a:r>
            <a:r>
              <a:rPr lang="en-IN" sz="2400" dirty="0"/>
              <a:t>even light cannot escape it. It becomes a black hole.</a:t>
            </a:r>
          </a:p>
          <a:p>
            <a:pPr marL="0" indent="0">
              <a:buNone/>
            </a:pPr>
            <a:endParaRPr lang="en-IN" dirty="0" smtClean="0"/>
          </a:p>
          <a:p>
            <a:endParaRPr lang="en-IN" dirty="0"/>
          </a:p>
        </p:txBody>
      </p:sp>
    </p:spTree>
    <p:extLst>
      <p:ext uri="{BB962C8B-B14F-4D97-AF65-F5344CB8AC3E}">
        <p14:creationId xmlns:p14="http://schemas.microsoft.com/office/powerpoint/2010/main" val="666427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Quiz!!</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54" y="2692265"/>
            <a:ext cx="4752975" cy="3705225"/>
          </a:xfrm>
          <a:prstGeom prst="rect">
            <a:avLst/>
          </a:prstGeom>
        </p:spPr>
      </p:pic>
    </p:spTree>
    <p:extLst>
      <p:ext uri="{BB962C8B-B14F-4D97-AF65-F5344CB8AC3E}">
        <p14:creationId xmlns:p14="http://schemas.microsoft.com/office/powerpoint/2010/main" val="158114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pic>
        <p:nvPicPr>
          <p:cNvPr id="8194" name="Picture 2" descr="Miss K. Di Leo Class 1-103"/>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272" y="2448328"/>
            <a:ext cx="8482418" cy="36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1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Quest</a:t>
            </a:r>
            <a:endParaRPr lang="en-IN" dirty="0"/>
          </a:p>
        </p:txBody>
      </p:sp>
      <p:sp>
        <p:nvSpPr>
          <p:cNvPr id="3" name="Content Placeholder 2"/>
          <p:cNvSpPr>
            <a:spLocks noGrp="1"/>
          </p:cNvSpPr>
          <p:nvPr>
            <p:ph idx="1"/>
          </p:nvPr>
        </p:nvSpPr>
        <p:spPr>
          <a:xfrm>
            <a:off x="1154954" y="2603500"/>
            <a:ext cx="9290903" cy="3416300"/>
          </a:xfrm>
        </p:spPr>
        <p:txBody>
          <a:bodyPr>
            <a:normAutofit/>
          </a:bodyPr>
          <a:lstStyle/>
          <a:p>
            <a:r>
              <a:rPr lang="en-IN" dirty="0" smtClean="0"/>
              <a:t>What are stars made of</a:t>
            </a:r>
            <a:r>
              <a:rPr lang="en-IN" dirty="0" smtClean="0"/>
              <a:t>? </a:t>
            </a:r>
            <a:r>
              <a:rPr lang="en-IN" dirty="0" smtClean="0"/>
              <a:t>Star Formation</a:t>
            </a:r>
            <a:endParaRPr lang="en-IN" dirty="0" smtClean="0"/>
          </a:p>
          <a:p>
            <a:r>
              <a:rPr lang="en-IN" dirty="0" smtClean="0"/>
              <a:t>How do we observe them</a:t>
            </a:r>
            <a:r>
              <a:rPr lang="en-IN" dirty="0" smtClean="0"/>
              <a:t>? Astronomy and Stellar spectra</a:t>
            </a:r>
          </a:p>
          <a:p>
            <a:r>
              <a:rPr lang="en-IN" dirty="0" smtClean="0"/>
              <a:t>Where are they twinkling? Sky surveys </a:t>
            </a:r>
            <a:endParaRPr lang="en-IN" dirty="0" smtClean="0"/>
          </a:p>
          <a:p>
            <a:r>
              <a:rPr lang="en-IN" dirty="0" smtClean="0"/>
              <a:t>How are they formed</a:t>
            </a:r>
            <a:r>
              <a:rPr lang="en-IN" dirty="0" smtClean="0"/>
              <a:t>? Gravitational collapse and stellar nurseries</a:t>
            </a:r>
            <a:endParaRPr lang="en-IN" dirty="0" smtClean="0"/>
          </a:p>
          <a:p>
            <a:r>
              <a:rPr lang="en-IN" dirty="0" smtClean="0"/>
              <a:t>How do they die? </a:t>
            </a:r>
            <a:r>
              <a:rPr lang="en-IN" dirty="0" smtClean="0"/>
              <a:t>Supernovae, compact stars, gravitational waves physics</a:t>
            </a:r>
            <a:endParaRPr lang="en-IN" dirty="0" smtClean="0"/>
          </a:p>
          <a:p>
            <a:r>
              <a:rPr lang="en-IN" dirty="0" smtClean="0"/>
              <a:t>How many types of stars are there</a:t>
            </a:r>
            <a:r>
              <a:rPr lang="en-IN" dirty="0" smtClean="0"/>
              <a:t>? Stellar evolution and structure </a:t>
            </a:r>
            <a:endParaRPr lang="en-IN" dirty="0" smtClean="0"/>
          </a:p>
          <a:p>
            <a:pPr marL="0" indent="0">
              <a:buNone/>
            </a:pPr>
            <a:endParaRPr lang="en-IN" dirty="0" smtClean="0"/>
          </a:p>
          <a:p>
            <a:pPr marL="0" indent="0">
              <a:buNone/>
            </a:pPr>
            <a:r>
              <a:rPr lang="en-IN" dirty="0" smtClean="0"/>
              <a:t>And so on…..</a:t>
            </a:r>
          </a:p>
          <a:p>
            <a:endParaRPr lang="en-IN" dirty="0" smtClean="0"/>
          </a:p>
          <a:p>
            <a:endParaRPr lang="en-IN" dirty="0"/>
          </a:p>
        </p:txBody>
      </p:sp>
    </p:spTree>
    <p:extLst>
      <p:ext uri="{BB962C8B-B14F-4D97-AF65-F5344CB8AC3E}">
        <p14:creationId xmlns:p14="http://schemas.microsoft.com/office/powerpoint/2010/main" val="1196425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 we observe stars?</a:t>
            </a:r>
            <a:endParaRPr lang="en-IN" dirty="0"/>
          </a:p>
        </p:txBody>
      </p:sp>
      <p:pic>
        <p:nvPicPr>
          <p:cNvPr id="1026" name="Picture 2" descr="Unit 7 Minilecture 3: Stellar Spectral Types - YouTube"/>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2569" t="73" r="12793" b="-300"/>
          <a:stretch/>
        </p:blipFill>
        <p:spPr bwMode="auto">
          <a:xfrm>
            <a:off x="621224" y="2324746"/>
            <a:ext cx="8391337" cy="4493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16366" y="4868681"/>
            <a:ext cx="2359506" cy="958681"/>
          </a:xfrm>
          <a:prstGeom prst="rect">
            <a:avLst/>
          </a:prstGeom>
          <a:noFill/>
        </p:spPr>
        <p:txBody>
          <a:bodyPr wrap="square" rtlCol="0">
            <a:spAutoFit/>
          </a:bodyPr>
          <a:lstStyle/>
          <a:p>
            <a:r>
              <a:rPr lang="en-IN" sz="2800" dirty="0" smtClean="0"/>
              <a:t>Stellar Spectra</a:t>
            </a:r>
            <a:endParaRPr lang="en-IN" sz="2800" dirty="0"/>
          </a:p>
        </p:txBody>
      </p:sp>
    </p:spTree>
    <p:extLst>
      <p:ext uri="{BB962C8B-B14F-4D97-AF65-F5344CB8AC3E}">
        <p14:creationId xmlns:p14="http://schemas.microsoft.com/office/powerpoint/2010/main" val="3062767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Emission Spectra</a:t>
            </a:r>
            <a:endParaRPr lang="en-IN" dirty="0"/>
          </a:p>
        </p:txBody>
      </p:sp>
      <p:pic>
        <p:nvPicPr>
          <p:cNvPr id="4" name="Content Placeholder 3"/>
          <p:cNvPicPr>
            <a:picLocks noGrp="1" noChangeAspect="1"/>
          </p:cNvPicPr>
          <p:nvPr>
            <p:ph idx="1"/>
          </p:nvPr>
        </p:nvPicPr>
        <p:blipFill>
          <a:blip r:embed="rId3"/>
          <a:stretch>
            <a:fillRect/>
          </a:stretch>
        </p:blipFill>
        <p:spPr>
          <a:xfrm>
            <a:off x="1155699" y="2711487"/>
            <a:ext cx="10251053" cy="3200326"/>
          </a:xfrm>
          <a:prstGeom prst="rect">
            <a:avLst/>
          </a:prstGeom>
        </p:spPr>
      </p:pic>
    </p:spTree>
    <p:extLst>
      <p:ext uri="{BB962C8B-B14F-4D97-AF65-F5344CB8AC3E}">
        <p14:creationId xmlns:p14="http://schemas.microsoft.com/office/powerpoint/2010/main" val="435696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Absorption Spectra</a:t>
            </a:r>
            <a:endParaRPr lang="en-IN" dirty="0"/>
          </a:p>
        </p:txBody>
      </p:sp>
      <p:pic>
        <p:nvPicPr>
          <p:cNvPr id="6" name="Content Placeholder 5"/>
          <p:cNvPicPr>
            <a:picLocks noGrp="1" noChangeAspect="1"/>
          </p:cNvPicPr>
          <p:nvPr>
            <p:ph idx="1"/>
          </p:nvPr>
        </p:nvPicPr>
        <p:blipFill>
          <a:blip r:embed="rId3"/>
          <a:stretch>
            <a:fillRect/>
          </a:stretch>
        </p:blipFill>
        <p:spPr>
          <a:xfrm>
            <a:off x="1155700" y="2774115"/>
            <a:ext cx="10251053" cy="3044073"/>
          </a:xfrm>
          <a:prstGeom prst="rect">
            <a:avLst/>
          </a:prstGeom>
        </p:spPr>
      </p:pic>
    </p:spTree>
    <p:extLst>
      <p:ext uri="{BB962C8B-B14F-4D97-AF65-F5344CB8AC3E}">
        <p14:creationId xmlns:p14="http://schemas.microsoft.com/office/powerpoint/2010/main" val="2572440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many types of stars are there?</a:t>
            </a:r>
            <a:endParaRPr lang="en-IN" dirty="0"/>
          </a:p>
        </p:txBody>
      </p:sp>
      <p:pic>
        <p:nvPicPr>
          <p:cNvPr id="2050" name="Picture 2" descr="https://tse1.mm.bing.net/th?id=OIP.O4mtmZs8PHohld71TmuiCQHaFC&amp;pid=Ap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8431" y="2716133"/>
            <a:ext cx="4167228" cy="3067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V. Raman Biography - Childhood, Life Achievements &amp;amp; Timeline"/>
          <p:cNvPicPr>
            <a:picLocks noChangeAspect="1" noChangeArrowheads="1"/>
          </p:cNvPicPr>
          <p:nvPr/>
        </p:nvPicPr>
        <p:blipFill rotWithShape="1">
          <a:blip r:embed="rId4">
            <a:extLst>
              <a:ext uri="{28A0092B-C50C-407E-A947-70E740481C1C}">
                <a14:useLocalDpi xmlns:a14="http://schemas.microsoft.com/office/drawing/2010/main" val="0"/>
              </a:ext>
            </a:extLst>
          </a:blip>
          <a:srcRect l="16636" r="15610"/>
          <a:stretch/>
        </p:blipFill>
        <p:spPr bwMode="auto">
          <a:xfrm>
            <a:off x="7268705" y="2721113"/>
            <a:ext cx="3564610" cy="306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344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Spectral Types and their parameters</a:t>
            </a:r>
            <a:endParaRPr lang="en-IN" dirty="0"/>
          </a:p>
        </p:txBody>
      </p:sp>
      <p:pic>
        <p:nvPicPr>
          <p:cNvPr id="4" name="Content Placeholder 3"/>
          <p:cNvPicPr>
            <a:picLocks noGrp="1" noChangeAspect="1"/>
          </p:cNvPicPr>
          <p:nvPr>
            <p:ph idx="1"/>
          </p:nvPr>
        </p:nvPicPr>
        <p:blipFill>
          <a:blip r:embed="rId3"/>
          <a:stretch>
            <a:fillRect/>
          </a:stretch>
        </p:blipFill>
        <p:spPr>
          <a:xfrm>
            <a:off x="1517484" y="2603499"/>
            <a:ext cx="9253837" cy="3933131"/>
          </a:xfrm>
          <a:prstGeom prst="rect">
            <a:avLst/>
          </a:prstGeom>
        </p:spPr>
      </p:pic>
    </p:spTree>
    <p:extLst>
      <p:ext uri="{BB962C8B-B14F-4D97-AF65-F5344CB8AC3E}">
        <p14:creationId xmlns:p14="http://schemas.microsoft.com/office/powerpoint/2010/main" val="191376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Black Body approximation</a:t>
            </a:r>
            <a:endParaRPr lang="en-IN" dirty="0"/>
          </a:p>
        </p:txBody>
      </p:sp>
      <p:pic>
        <p:nvPicPr>
          <p:cNvPr id="4" name="Content Placeholder 3"/>
          <p:cNvPicPr>
            <a:picLocks noGrp="1" noChangeAspect="1"/>
          </p:cNvPicPr>
          <p:nvPr>
            <p:ph idx="1"/>
          </p:nvPr>
        </p:nvPicPr>
        <p:blipFill>
          <a:blip r:embed="rId3"/>
          <a:stretch>
            <a:fillRect/>
          </a:stretch>
        </p:blipFill>
        <p:spPr>
          <a:xfrm>
            <a:off x="762181" y="2244321"/>
            <a:ext cx="4773478" cy="4613679"/>
          </a:xfrm>
          <a:prstGeom prst="rect">
            <a:avLst/>
          </a:prstGeom>
        </p:spPr>
      </p:pic>
      <p:sp>
        <p:nvSpPr>
          <p:cNvPr id="5" name="TextBox 4"/>
          <p:cNvSpPr txBox="1"/>
          <p:nvPr/>
        </p:nvSpPr>
        <p:spPr>
          <a:xfrm>
            <a:off x="5858359" y="3115158"/>
            <a:ext cx="4169044" cy="553998"/>
          </a:xfrm>
          <a:prstGeom prst="rect">
            <a:avLst/>
          </a:prstGeom>
          <a:noFill/>
        </p:spPr>
        <p:txBody>
          <a:bodyPr wrap="square" lIns="0" tIns="0" rIns="0" bIns="0" rtlCol="0">
            <a:spAutoFit/>
          </a:bodyPr>
          <a:lstStyle/>
          <a:p>
            <a:r>
              <a:rPr lang="el-GR" sz="3600" dirty="0" smtClean="0">
                <a:latin typeface="Times New Roman" panose="02020603050405020304" pitchFamily="18" charset="0"/>
                <a:cs typeface="Times New Roman" panose="02020603050405020304" pitchFamily="18" charset="0"/>
              </a:rPr>
              <a:t>λ</a:t>
            </a:r>
            <a:r>
              <a:rPr lang="en-IN" sz="3600" baseline="-25000" dirty="0" smtClean="0">
                <a:latin typeface="Times New Roman" panose="02020603050405020304" pitchFamily="18" charset="0"/>
                <a:cs typeface="Times New Roman" panose="02020603050405020304" pitchFamily="18" charset="0"/>
              </a:rPr>
              <a:t>max</a:t>
            </a:r>
            <a:r>
              <a:rPr lang="en-IN" sz="3600" dirty="0" smtClean="0">
                <a:latin typeface="Times New Roman" panose="02020603050405020304" pitchFamily="18" charset="0"/>
                <a:cs typeface="Times New Roman" panose="02020603050405020304" pitchFamily="18" charset="0"/>
              </a:rPr>
              <a:t>T=0.0029mK</a:t>
            </a:r>
            <a:endParaRPr lang="en-IN" sz="3600" dirty="0"/>
          </a:p>
        </p:txBody>
      </p:sp>
    </p:spTree>
    <p:extLst>
      <p:ext uri="{BB962C8B-B14F-4D97-AF65-F5344CB8AC3E}">
        <p14:creationId xmlns:p14="http://schemas.microsoft.com/office/powerpoint/2010/main" val="15101212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652</TotalTime>
  <Words>2935</Words>
  <Application>Microsoft Office PowerPoint</Application>
  <PresentationFormat>Widescreen</PresentationFormat>
  <Paragraphs>139</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Ion Boardroom</vt:lpstr>
      <vt:lpstr>Stars and their evolution</vt:lpstr>
      <vt:lpstr>Our Quest</vt:lpstr>
      <vt:lpstr>Our Quest</vt:lpstr>
      <vt:lpstr>How do we observe stars?</vt:lpstr>
      <vt:lpstr>Emission Spectra</vt:lpstr>
      <vt:lpstr>Absorption Spectra</vt:lpstr>
      <vt:lpstr>How many types of stars are there?</vt:lpstr>
      <vt:lpstr>Spectral Types and their parameters</vt:lpstr>
      <vt:lpstr>Black Body approximation</vt:lpstr>
      <vt:lpstr>Luminosity</vt:lpstr>
      <vt:lpstr>Hertzsprung-Russel Diagram</vt:lpstr>
      <vt:lpstr>Hertzsprung-Russel Diagram</vt:lpstr>
      <vt:lpstr>PowerPoint Presentation</vt:lpstr>
      <vt:lpstr>Information from HR diagram</vt:lpstr>
      <vt:lpstr>Stellar Evolution</vt:lpstr>
      <vt:lpstr>Nucleosynthesis and Cosmic Abundances</vt:lpstr>
      <vt:lpstr>Main Sequence stars</vt:lpstr>
      <vt:lpstr>After main sequence</vt:lpstr>
      <vt:lpstr>Evolution of solar mass stars</vt:lpstr>
      <vt:lpstr>White Dwarfs</vt:lpstr>
      <vt:lpstr>Massive Stars</vt:lpstr>
      <vt:lpstr>Supernovae</vt:lpstr>
      <vt:lpstr>Supernovae Types</vt:lpstr>
      <vt:lpstr>Compact Stars</vt:lpstr>
      <vt:lpstr>Quiz!!</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Agarwal</dc:creator>
  <cp:lastModifiedBy>Aman Agarwal</cp:lastModifiedBy>
  <cp:revision>43</cp:revision>
  <dcterms:created xsi:type="dcterms:W3CDTF">2020-09-12T16:28:57Z</dcterms:created>
  <dcterms:modified xsi:type="dcterms:W3CDTF">2020-09-27T13:55:30Z</dcterms:modified>
</cp:coreProperties>
</file>