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85" r:id="rId2"/>
    <p:sldId id="298" r:id="rId3"/>
    <p:sldId id="286" r:id="rId4"/>
    <p:sldId id="297" r:id="rId5"/>
    <p:sldId id="296" r:id="rId6"/>
    <p:sldId id="289" r:id="rId7"/>
    <p:sldId id="291" r:id="rId8"/>
    <p:sldId id="290" r:id="rId9"/>
    <p:sldId id="299" r:id="rId10"/>
    <p:sldId id="295" r:id="rId11"/>
    <p:sldId id="294" r:id="rId12"/>
    <p:sldId id="300" r:id="rId13"/>
    <p:sldId id="302" r:id="rId14"/>
    <p:sldId id="303" r:id="rId15"/>
    <p:sldId id="301" r:id="rId16"/>
    <p:sldId id="27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ed Hat Display Black" panose="020B0604020202020204" charset="0"/>
      <p:bold r:id="rId23"/>
      <p:boldItalic r:id="rId24"/>
    </p:embeddedFont>
    <p:embeddedFont>
      <p:font typeface="Red Hat Tex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449320-68CA-48AD-BEC3-B3F4528DAC49}">
  <a:tblStyle styleId="{51449320-68CA-48AD-BEC3-B3F4528DAC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5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9a1df5d0a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9a1df5d0a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Text"/>
              <a:buChar char="⊚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-k112InxfY?feature=oembed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AE29-FF9E-445D-9FBB-2E9BA644C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36" y="755073"/>
            <a:ext cx="7945582" cy="1911927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Introduction to LISA and its primary sources of Gravitational Waves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665FA-0ADD-4D82-8DDF-FBB1CB4B8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96" y="3306952"/>
            <a:ext cx="7433400" cy="42684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Manas Vishal, IISER Kolkata.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A2C57FE-E59C-4782-8083-B5151A19BADC}"/>
              </a:ext>
            </a:extLst>
          </p:cNvPr>
          <p:cNvSpPr txBox="1">
            <a:spLocks/>
          </p:cNvSpPr>
          <p:nvPr/>
        </p:nvSpPr>
        <p:spPr>
          <a:xfrm>
            <a:off x="746760" y="4250574"/>
            <a:ext cx="7433400" cy="42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Text"/>
              <a:buNone/>
              <a:defRPr sz="2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Hat Text"/>
              <a:buNone/>
              <a:defRPr sz="30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Hat Text"/>
              <a:buNone/>
              <a:defRPr sz="30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Hat Text"/>
              <a:buNone/>
              <a:defRPr sz="30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Hat Text"/>
              <a:buNone/>
              <a:defRPr sz="30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Hat Text"/>
              <a:buNone/>
              <a:defRPr sz="30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Hat Text"/>
              <a:buNone/>
              <a:defRPr sz="30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Hat Text"/>
              <a:buNone/>
              <a:defRPr sz="30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Font typeface="Red Hat Text"/>
              <a:buNone/>
              <a:defRPr sz="30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Mini-Astro Workshop, October 6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, 2020</a:t>
            </a:r>
          </a:p>
        </p:txBody>
      </p:sp>
    </p:spTree>
    <p:extLst>
      <p:ext uri="{BB962C8B-B14F-4D97-AF65-F5344CB8AC3E}">
        <p14:creationId xmlns:p14="http://schemas.microsoft.com/office/powerpoint/2010/main" val="169131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7BB4A-2548-4B70-BCEC-99BAEE460A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7E250-1146-44E1-B045-518FECB7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1190801"/>
            <a:ext cx="5090160" cy="2512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BBF537-B5F2-4C54-A0AA-6D509446A7EA}"/>
              </a:ext>
            </a:extLst>
          </p:cNvPr>
          <p:cNvSpPr txBox="1"/>
          <p:nvPr/>
        </p:nvSpPr>
        <p:spPr>
          <a:xfrm>
            <a:off x="3808810" y="3952699"/>
            <a:ext cx="1930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Figure credits : Saul </a:t>
            </a:r>
            <a:r>
              <a:rPr lang="en-US" sz="1000" dirty="0" err="1">
                <a:solidFill>
                  <a:schemeClr val="tx1"/>
                </a:solidFill>
              </a:rPr>
              <a:t>Teukolsky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15373-75D2-4637-BB68-848E8A921F03}"/>
              </a:ext>
            </a:extLst>
          </p:cNvPr>
          <p:cNvSpPr txBox="1"/>
          <p:nvPr/>
        </p:nvSpPr>
        <p:spPr>
          <a:xfrm>
            <a:off x="1742029" y="193654"/>
            <a:ext cx="5370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dG</a:t>
            </a:r>
            <a:r>
              <a:rPr lang="en-US" sz="2400" dirty="0">
                <a:solidFill>
                  <a:schemeClr val="tx1"/>
                </a:solidFill>
              </a:rPr>
              <a:t> method vs other known algorithms</a:t>
            </a:r>
          </a:p>
        </p:txBody>
      </p:sp>
    </p:spTree>
    <p:extLst>
      <p:ext uri="{BB962C8B-B14F-4D97-AF65-F5344CB8AC3E}">
        <p14:creationId xmlns:p14="http://schemas.microsoft.com/office/powerpoint/2010/main" val="387952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D49EC-DAA6-4581-BAF3-C963C0DB6C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23683D1-0041-4601-BBBC-6F5DB32EB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40" y="1100012"/>
            <a:ext cx="2759720" cy="10579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27190F-906C-4565-9555-9F69D272B12B}"/>
              </a:ext>
            </a:extLst>
          </p:cNvPr>
          <p:cNvSpPr txBox="1"/>
          <p:nvPr/>
        </p:nvSpPr>
        <p:spPr>
          <a:xfrm>
            <a:off x="426720" y="361348"/>
            <a:ext cx="706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grid is unstructured. We choose lines, triangles, and tetrahedrons for 1D, 2 D, and 3D respectively.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7C3F1CE-9861-44B9-BEB9-3C1B77EB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80" y="2787383"/>
            <a:ext cx="4381500" cy="7966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D4A341C-EB99-48EF-A4C9-D10A4373BECC}"/>
              </a:ext>
            </a:extLst>
          </p:cNvPr>
          <p:cNvSpPr txBox="1"/>
          <p:nvPr/>
        </p:nvSpPr>
        <p:spPr>
          <a:xfrm>
            <a:off x="426720" y="2325380"/>
            <a:ext cx="7178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local solution is given as the sum of polynomials of degree at most N.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C1EF828-0498-4F43-8433-8071F1525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077" y="4173798"/>
            <a:ext cx="2295845" cy="81926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94AAE98-B721-45EF-9F74-6455C6EFDAED}"/>
              </a:ext>
            </a:extLst>
          </p:cNvPr>
          <p:cNvSpPr txBox="1"/>
          <p:nvPr/>
        </p:nvSpPr>
        <p:spPr>
          <a:xfrm>
            <a:off x="426720" y="3650578"/>
            <a:ext cx="5288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global solution is the direct sum of local solutions</a:t>
            </a:r>
          </a:p>
        </p:txBody>
      </p:sp>
    </p:spTree>
    <p:extLst>
      <p:ext uri="{BB962C8B-B14F-4D97-AF65-F5344CB8AC3E}">
        <p14:creationId xmlns:p14="http://schemas.microsoft.com/office/powerpoint/2010/main" val="213113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A6E3A-04AC-4C3C-B363-F7A0672904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7C3A3-14E9-4BB5-92EF-FA53E950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70" y="3047643"/>
            <a:ext cx="4549140" cy="1485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B32DD-C9D3-4622-9935-87EC7192BDBA}"/>
              </a:ext>
            </a:extLst>
          </p:cNvPr>
          <p:cNvSpPr txBox="1"/>
          <p:nvPr/>
        </p:nvSpPr>
        <p:spPr>
          <a:xfrm>
            <a:off x="3787170" y="4626740"/>
            <a:ext cx="1973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Figure credits : Francois Hebert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6E322-1F5E-4665-9264-34C254E3D6EC}"/>
              </a:ext>
            </a:extLst>
          </p:cNvPr>
          <p:cNvSpPr txBox="1"/>
          <p:nvPr/>
        </p:nvSpPr>
        <p:spPr>
          <a:xfrm>
            <a:off x="571500" y="548208"/>
            <a:ext cx="419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Finite Volume/Difference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030D8-38BC-46E3-B9D9-5FE60C21F514}"/>
              </a:ext>
            </a:extLst>
          </p:cNvPr>
          <p:cNvSpPr txBox="1"/>
          <p:nvPr/>
        </p:nvSpPr>
        <p:spPr>
          <a:xfrm>
            <a:off x="982980" y="1371421"/>
            <a:ext cx="44119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Solution represented by </a:t>
            </a:r>
            <a:r>
              <a:rPr lang="en-US" sz="1800" b="1" dirty="0">
                <a:solidFill>
                  <a:srgbClr val="FFFF00"/>
                </a:solidFill>
              </a:rPr>
              <a:t>cell averages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Flux reconstruction can handle shocks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Higher order requires wide stencils</a:t>
            </a:r>
          </a:p>
        </p:txBody>
      </p:sp>
    </p:spTree>
    <p:extLst>
      <p:ext uri="{BB962C8B-B14F-4D97-AF65-F5344CB8AC3E}">
        <p14:creationId xmlns:p14="http://schemas.microsoft.com/office/powerpoint/2010/main" val="216497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70E82-0003-4A50-B382-411375E98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5B5B4-5AC7-4960-AA99-A779C45E1AE1}"/>
              </a:ext>
            </a:extLst>
          </p:cNvPr>
          <p:cNvSpPr txBox="1"/>
          <p:nvPr/>
        </p:nvSpPr>
        <p:spPr>
          <a:xfrm>
            <a:off x="571500" y="548208"/>
            <a:ext cx="419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But what about a Black Hole?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ED212-B5C5-4578-A432-63413468E74E}"/>
              </a:ext>
            </a:extLst>
          </p:cNvPr>
          <p:cNvSpPr txBox="1"/>
          <p:nvPr/>
        </p:nvSpPr>
        <p:spPr>
          <a:xfrm>
            <a:off x="982980" y="1371421"/>
            <a:ext cx="7185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secondary black hole is represented by a delta function.</a:t>
            </a:r>
            <a:endParaRPr lang="en-US" sz="1800" b="1" dirty="0">
              <a:solidFill>
                <a:srgbClr val="FFFF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a simple hyperbolic PDE with a delta source term 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D3DB06-65CF-4843-9318-5743FFAC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803" y="2045940"/>
            <a:ext cx="3145457" cy="7898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216359-607F-4E4F-82AE-8BDCB3D3A9E1}"/>
              </a:ext>
            </a:extLst>
          </p:cNvPr>
          <p:cNvSpPr txBox="1"/>
          <p:nvPr/>
        </p:nvSpPr>
        <p:spPr>
          <a:xfrm>
            <a:off x="982980" y="3064520"/>
            <a:ext cx="6758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delta term only shows up as an extra term in the flux. The extra amount is added to the flux at the boundary.</a:t>
            </a:r>
            <a:endParaRPr lang="en-US" sz="1400" b="1" dirty="0">
              <a:solidFill>
                <a:srgbClr val="FFFF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BBEC3B-B00D-4F49-9230-4F6CC984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990" y="3587740"/>
            <a:ext cx="3793836" cy="13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3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B3A56-2BD6-4374-B580-3CE58341D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13D37-A735-4803-8B01-0D54AFBB6619}"/>
              </a:ext>
            </a:extLst>
          </p:cNvPr>
          <p:cNvSpPr txBox="1"/>
          <p:nvPr/>
        </p:nvSpPr>
        <p:spPr>
          <a:xfrm>
            <a:off x="541020" y="250738"/>
            <a:ext cx="4198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Error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0B937-1C09-4112-ACEB-0F948950389C}"/>
              </a:ext>
            </a:extLst>
          </p:cNvPr>
          <p:cNvSpPr txBox="1"/>
          <p:nvPr/>
        </p:nvSpPr>
        <p:spPr>
          <a:xfrm>
            <a:off x="541020" y="988833"/>
            <a:ext cx="4451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sufficiently smooth solutions the error decay like :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F70955-DAEE-4527-966E-D67A9BF5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363" y="888366"/>
            <a:ext cx="2566877" cy="5087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E62181-5585-4110-A25D-928E09192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540" y="1654038"/>
            <a:ext cx="3505553" cy="30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6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0757D-0C32-41A0-B807-E6E4B7FA99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D6CECE-B348-456F-81E1-5E2EC0804ED8}"/>
              </a:ext>
            </a:extLst>
          </p:cNvPr>
          <p:cNvSpPr/>
          <p:nvPr/>
        </p:nvSpPr>
        <p:spPr>
          <a:xfrm>
            <a:off x="2145695" y="1889105"/>
            <a:ext cx="4852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Tutorial Time!</a:t>
            </a:r>
          </a:p>
        </p:txBody>
      </p:sp>
    </p:spTree>
    <p:extLst>
      <p:ext uri="{BB962C8B-B14F-4D97-AF65-F5344CB8AC3E}">
        <p14:creationId xmlns:p14="http://schemas.microsoft.com/office/powerpoint/2010/main" val="4133697511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ctrTitle" idx="4294967295"/>
          </p:nvPr>
        </p:nvSpPr>
        <p:spPr>
          <a:xfrm>
            <a:off x="2282115" y="1153463"/>
            <a:ext cx="4256400" cy="134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 dirty="0"/>
              <a:t>Thanks!</a:t>
            </a:r>
            <a:endParaRPr sz="8400" dirty="0"/>
          </a:p>
        </p:txBody>
      </p:sp>
      <p:sp>
        <p:nvSpPr>
          <p:cNvPr id="302" name="Google Shape;302;p34"/>
          <p:cNvSpPr txBox="1">
            <a:spLocks noGrp="1"/>
          </p:cNvSpPr>
          <p:nvPr>
            <p:ph type="subTitle" idx="4294967295"/>
          </p:nvPr>
        </p:nvSpPr>
        <p:spPr>
          <a:xfrm>
            <a:off x="2365935" y="2571750"/>
            <a:ext cx="4256400" cy="152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br>
              <a:rPr lang="en" sz="2000" dirty="0"/>
            </a:br>
            <a:r>
              <a:rPr lang="en" sz="2000" dirty="0"/>
              <a:t>You can find me at:</a:t>
            </a: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" sz="2000" dirty="0"/>
              <a:t>Twitter @manas_vishal </a:t>
            </a: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" sz="2000" dirty="0"/>
              <a:t>vishalmanas28@gmail.com</a:t>
            </a:r>
            <a:endParaRPr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82D43-99C0-429F-B23A-BC447F98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692F1-7120-4AF6-A844-284A756FC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41" y="1486397"/>
            <a:ext cx="4910899" cy="1937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DAAA4E-EA29-4658-8B40-3566BD98E2C2}"/>
              </a:ext>
            </a:extLst>
          </p:cNvPr>
          <p:cNvSpPr txBox="1"/>
          <p:nvPr/>
        </p:nvSpPr>
        <p:spPr>
          <a:xfrm>
            <a:off x="4853940" y="3424245"/>
            <a:ext cx="35429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Credits : K. Rajesh Nayak , S. </a:t>
            </a:r>
            <a:r>
              <a:rPr lang="en-US" sz="800" dirty="0" err="1">
                <a:solidFill>
                  <a:schemeClr val="tx1"/>
                </a:solidFill>
              </a:rPr>
              <a:t>Koshti</a:t>
            </a:r>
            <a:r>
              <a:rPr lang="en-US" sz="800" dirty="0">
                <a:solidFill>
                  <a:schemeClr val="tx1"/>
                </a:solidFill>
              </a:rPr>
              <a:t> , S. V. </a:t>
            </a:r>
            <a:r>
              <a:rPr lang="en-US" sz="800" dirty="0" err="1">
                <a:solidFill>
                  <a:schemeClr val="tx1"/>
                </a:solidFill>
              </a:rPr>
              <a:t>Dhurandhar</a:t>
            </a:r>
            <a:r>
              <a:rPr lang="en-US" sz="800" dirty="0">
                <a:solidFill>
                  <a:schemeClr val="tx1"/>
                </a:solidFill>
              </a:rPr>
              <a:t> and J-Y. </a:t>
            </a:r>
            <a:r>
              <a:rPr lang="en-US" sz="800" dirty="0" err="1">
                <a:solidFill>
                  <a:schemeClr val="tx1"/>
                </a:solidFill>
              </a:rPr>
              <a:t>Vinet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C2A0A-168C-4E12-A5D5-6B279C8EB82D}"/>
              </a:ext>
            </a:extLst>
          </p:cNvPr>
          <p:cNvSpPr/>
          <p:nvPr/>
        </p:nvSpPr>
        <p:spPr>
          <a:xfrm>
            <a:off x="3574473" y="55808"/>
            <a:ext cx="2108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Part 1</a:t>
            </a:r>
          </a:p>
        </p:txBody>
      </p:sp>
      <p:sp>
        <p:nvSpPr>
          <p:cNvPr id="14" name="Google Shape;115;p17">
            <a:extLst>
              <a:ext uri="{FF2B5EF4-FFF2-40B4-BE49-F238E27FC236}">
                <a16:creationId xmlns:a16="http://schemas.microsoft.com/office/drawing/2014/main" id="{2CA1BEAD-A25B-45F5-912B-AC7575A422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460" y="1147395"/>
            <a:ext cx="3596640" cy="36024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81000">
              <a:buSzPts val="2400"/>
            </a:pPr>
            <a:r>
              <a:rPr lang="en-US" sz="2000" dirty="0">
                <a:solidFill>
                  <a:schemeClr val="tx1"/>
                </a:solidFill>
              </a:rPr>
              <a:t>LISA stands for Laser </a:t>
            </a:r>
            <a:r>
              <a:rPr lang="en-US" sz="2000" dirty="0" err="1">
                <a:solidFill>
                  <a:schemeClr val="tx1"/>
                </a:solidFill>
              </a:rPr>
              <a:t>Inteferometer</a:t>
            </a:r>
            <a:r>
              <a:rPr lang="en-US" sz="2000" dirty="0">
                <a:solidFill>
                  <a:schemeClr val="tx1"/>
                </a:solidFill>
              </a:rPr>
              <a:t> Space Antenna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-US" dirty="0"/>
              <a:t>An array of 3 spacecrafts in equilateral triangle.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-US" dirty="0"/>
              <a:t>The </a:t>
            </a:r>
            <a:r>
              <a:rPr lang="en-US" dirty="0" err="1"/>
              <a:t>CoM</a:t>
            </a:r>
            <a:r>
              <a:rPr lang="en-US" dirty="0"/>
              <a:t> is in heliocentric orbit 20° behind the Earth.</a:t>
            </a:r>
          </a:p>
          <a:p>
            <a:pPr indent="-381000">
              <a:spcBef>
                <a:spcPts val="600"/>
              </a:spcBef>
              <a:buSzPts val="2400"/>
            </a:pPr>
            <a:r>
              <a:rPr lang="en-US" sz="2000" dirty="0">
                <a:solidFill>
                  <a:schemeClr val="tx1"/>
                </a:solidFill>
              </a:rPr>
              <a:t>Calculations done in </a:t>
            </a:r>
            <a:r>
              <a:rPr lang="en-US" sz="2000" dirty="0" err="1">
                <a:solidFill>
                  <a:schemeClr val="tx1"/>
                </a:solidFill>
              </a:rPr>
              <a:t>Clohessy</a:t>
            </a:r>
            <a:r>
              <a:rPr lang="en-US" sz="2000" dirty="0">
                <a:solidFill>
                  <a:schemeClr val="tx1"/>
                </a:solidFill>
              </a:rPr>
              <a:t> Wiltshire frame.</a:t>
            </a:r>
            <a:r>
              <a:rPr lang="en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69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044CC-7B06-4E0F-AF5F-6FD2E6F306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BB359-ADA0-4A8B-85FD-08888A128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4" y="691219"/>
            <a:ext cx="4137873" cy="2826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ADEB9B-4FB3-46E6-9F5C-71DAAA6948D0}"/>
              </a:ext>
            </a:extLst>
          </p:cNvPr>
          <p:cNvSpPr txBox="1"/>
          <p:nvPr/>
        </p:nvSpPr>
        <p:spPr>
          <a:xfrm>
            <a:off x="5413439" y="3749040"/>
            <a:ext cx="322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Fig. Breathing modes of different arms</a:t>
            </a:r>
          </a:p>
        </p:txBody>
      </p:sp>
      <p:pic>
        <p:nvPicPr>
          <p:cNvPr id="13" name="Online Media 12" title="LISA mission orbits">
            <a:hlinkClick r:id="" action="ppaction://media"/>
            <a:extLst>
              <a:ext uri="{FF2B5EF4-FFF2-40B4-BE49-F238E27FC236}">
                <a16:creationId xmlns:a16="http://schemas.microsoft.com/office/drawing/2014/main" id="{7293D7CA-C879-48B9-801F-E081156216A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4780" y="805398"/>
            <a:ext cx="4515168" cy="253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0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DBD3C-ED48-48FB-956E-64D21D7EC6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C71D8-DBBC-4039-B98F-0127349E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" y="534938"/>
            <a:ext cx="7139940" cy="29016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CE1244-6612-4E67-8B42-F5D13CE960E2}"/>
              </a:ext>
            </a:extLst>
          </p:cNvPr>
          <p:cNvSpPr txBox="1"/>
          <p:nvPr/>
        </p:nvSpPr>
        <p:spPr>
          <a:xfrm>
            <a:off x="2141220" y="3756660"/>
            <a:ext cx="506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Fig. Breathing modes and its dependence over time and delta</a:t>
            </a:r>
          </a:p>
        </p:txBody>
      </p:sp>
    </p:spTree>
    <p:extLst>
      <p:ext uri="{BB962C8B-B14F-4D97-AF65-F5344CB8AC3E}">
        <p14:creationId xmlns:p14="http://schemas.microsoft.com/office/powerpoint/2010/main" val="116822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5DD5A-C079-44A0-9D89-55CA48CDC1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2665F-974F-42FC-B701-851DFBD42938}"/>
              </a:ext>
            </a:extLst>
          </p:cNvPr>
          <p:cNvSpPr txBox="1"/>
          <p:nvPr/>
        </p:nvSpPr>
        <p:spPr>
          <a:xfrm>
            <a:off x="788893" y="3885478"/>
            <a:ext cx="433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Fig. Perturbing the orbit and stabilizing the flexing in the arms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C0334-9B7F-4BC0-A4E2-BA33D0C5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52" y="564271"/>
            <a:ext cx="4627216" cy="3313948"/>
          </a:xfrm>
          <a:prstGeom prst="rect">
            <a:avLst/>
          </a:prstGeom>
        </p:spPr>
      </p:pic>
      <p:sp>
        <p:nvSpPr>
          <p:cNvPr id="12" name="Google Shape;115;p17">
            <a:extLst>
              <a:ext uri="{FF2B5EF4-FFF2-40B4-BE49-F238E27FC236}">
                <a16:creationId xmlns:a16="http://schemas.microsoft.com/office/drawing/2014/main" id="{4E60012B-C7B0-4113-AAEC-DA6CB0C5F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32644" y="564271"/>
            <a:ext cx="3322290" cy="3833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81000">
              <a:buSzPts val="2400"/>
            </a:pPr>
            <a:r>
              <a:rPr lang="en-US" sz="1800" dirty="0">
                <a:solidFill>
                  <a:schemeClr val="tx1"/>
                </a:solidFill>
              </a:rPr>
              <a:t>By introducing a slight tilting in the plane of spacecrafts, the flexing can be reduced up to a factor of 2.4 (from 115,000 Km to 48,000 Km)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-US" sz="1800" dirty="0"/>
              <a:t>Upon consideration of corresponding Doppler shifts the reduction factor can be achieved up to a value of 6.</a:t>
            </a:r>
            <a:r>
              <a:rPr lang="en" sz="1800" dirty="0"/>
              <a:t>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33801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C2446-FA99-47F3-AD90-730A580FE9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4FCB2-5F50-4BDF-BDD0-2AEC2D78F1D6}"/>
              </a:ext>
            </a:extLst>
          </p:cNvPr>
          <p:cNvSpPr txBox="1"/>
          <p:nvPr/>
        </p:nvSpPr>
        <p:spPr>
          <a:xfrm>
            <a:off x="4008120" y="1120140"/>
            <a:ext cx="4922520" cy="29108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39FF8EC-4CE7-408A-BF09-9A03EF5E0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20" y="1112520"/>
            <a:ext cx="4620630" cy="294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F8510F-FEBA-43C7-B517-D7A1E3643EBE}"/>
              </a:ext>
            </a:extLst>
          </p:cNvPr>
          <p:cNvSpPr txBox="1"/>
          <p:nvPr/>
        </p:nvSpPr>
        <p:spPr>
          <a:xfrm>
            <a:off x="4008120" y="4093905"/>
            <a:ext cx="502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tx1"/>
                </a:solidFill>
                <a:effectLst/>
                <a:latin typeface="Lato"/>
              </a:rPr>
              <a:t>Fig. Gravitational-wave sensitivity-curve plot using the energy density that cosmologists love. The quantity on the Y-axis is the critical energy density per logarithmic frequency interval multiplied by the reduced Hubble constant squared.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Lato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Lato"/>
              </a:rPr>
              <a:t>Credits : Christopher J. Moore, Robert H. Cole, Christopher P. L. Berry (arXiv:1408.0740)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2487B-02BD-4385-A889-46913BCAB45E}"/>
              </a:ext>
            </a:extLst>
          </p:cNvPr>
          <p:cNvSpPr/>
          <p:nvPr/>
        </p:nvSpPr>
        <p:spPr>
          <a:xfrm>
            <a:off x="3449285" y="0"/>
            <a:ext cx="2108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Part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0E28B7-FD00-44D7-89A9-4F285F4F9D49}"/>
              </a:ext>
            </a:extLst>
          </p:cNvPr>
          <p:cNvSpPr txBox="1"/>
          <p:nvPr/>
        </p:nvSpPr>
        <p:spPr>
          <a:xfrm>
            <a:off x="355564" y="1400235"/>
            <a:ext cx="31801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LISA is sensitive in </a:t>
            </a:r>
            <a:r>
              <a:rPr lang="en-US" sz="1600" dirty="0" err="1">
                <a:solidFill>
                  <a:schemeClr val="tx1"/>
                </a:solidFill>
              </a:rPr>
              <a:t>mHz</a:t>
            </a:r>
            <a:r>
              <a:rPr lang="en-US" sz="1600" dirty="0">
                <a:solidFill>
                  <a:schemeClr val="tx1"/>
                </a:solidFill>
              </a:rPr>
              <a:t> to a few Hz regime.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Primary sources are Extreme Mass Ratio black hole Binaries.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Modelled using Black Hole Perturbation Theory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 used </a:t>
            </a:r>
            <a:r>
              <a:rPr lang="en-US" sz="1600" dirty="0" err="1">
                <a:solidFill>
                  <a:schemeClr val="tx1"/>
                </a:solidFill>
              </a:rPr>
              <a:t>Teukolsky</a:t>
            </a:r>
            <a:r>
              <a:rPr lang="en-US" sz="1600" dirty="0">
                <a:solidFill>
                  <a:schemeClr val="tx1"/>
                </a:solidFill>
              </a:rPr>
              <a:t> formalism.</a:t>
            </a:r>
          </a:p>
          <a:p>
            <a:pPr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7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C2446-FA99-47F3-AD90-730A580FE9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8510F-FEBA-43C7-B517-D7A1E3643EBE}"/>
              </a:ext>
            </a:extLst>
          </p:cNvPr>
          <p:cNvSpPr txBox="1"/>
          <p:nvPr/>
        </p:nvSpPr>
        <p:spPr>
          <a:xfrm>
            <a:off x="3701084" y="4343907"/>
            <a:ext cx="2074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Figure credits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Lato"/>
              </a:rPr>
              <a:t> : Leor Barack , GR21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A6FD7-9390-46BC-AF0C-250881E8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03" y="294589"/>
            <a:ext cx="5276176" cy="389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8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0A75D-03D2-4B9A-928E-BAE1DF1909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F317D-2AFB-4F8A-AC2A-B7AD4A88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522" y="1508709"/>
            <a:ext cx="2038635" cy="724001"/>
          </a:xfrm>
          <a:prstGeom prst="rect">
            <a:avLst/>
          </a:prstGeom>
        </p:spPr>
      </p:pic>
      <p:sp>
        <p:nvSpPr>
          <p:cNvPr id="17" name="Google Shape;115;p17">
            <a:extLst>
              <a:ext uri="{FF2B5EF4-FFF2-40B4-BE49-F238E27FC236}">
                <a16:creationId xmlns:a16="http://schemas.microsoft.com/office/drawing/2014/main" id="{B800C438-5E9A-4C84-927D-71980C10A3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438" y="804833"/>
            <a:ext cx="8229124" cy="3613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81000"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Our final goal is to solve a wave equation which is a hyperbolic PDE </a:t>
            </a:r>
          </a:p>
        </p:txBody>
      </p:sp>
      <p:sp>
        <p:nvSpPr>
          <p:cNvPr id="20" name="Google Shape;115;p17">
            <a:extLst>
              <a:ext uri="{FF2B5EF4-FFF2-40B4-BE49-F238E27FC236}">
                <a16:creationId xmlns:a16="http://schemas.microsoft.com/office/drawing/2014/main" id="{C4D11B9C-94BA-4025-A0E8-3F77D4F9132F}"/>
              </a:ext>
            </a:extLst>
          </p:cNvPr>
          <p:cNvSpPr txBox="1">
            <a:spLocks/>
          </p:cNvSpPr>
          <p:nvPr/>
        </p:nvSpPr>
        <p:spPr>
          <a:xfrm>
            <a:off x="457438" y="2544788"/>
            <a:ext cx="8229124" cy="64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ed Hat Text"/>
              <a:buChar char="⊚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-381000"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can also have a PDE with a potential term for a more realistic situation.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417B7D5-51D7-4B86-AA08-91C093C2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56" y="3430345"/>
            <a:ext cx="3200488" cy="5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6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26340-C668-4E48-8573-916295CB3A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5562F-3BF9-4B4C-8F0E-6970CAD593F2}"/>
              </a:ext>
            </a:extLst>
          </p:cNvPr>
          <p:cNvSpPr txBox="1"/>
          <p:nvPr/>
        </p:nvSpPr>
        <p:spPr>
          <a:xfrm>
            <a:off x="708660" y="1337578"/>
            <a:ext cx="69646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Shocks               solution not smooth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Multiple time scales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Long time evaluation for better Physics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Change of geometry (merger, black hole formation, explosion)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Multiphysics (GR, hydro, MHD, neutrinos, nuclear reactions,…)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B906F25-1626-4858-ABD2-20A5C8658C03}"/>
              </a:ext>
            </a:extLst>
          </p:cNvPr>
          <p:cNvSpPr/>
          <p:nvPr/>
        </p:nvSpPr>
        <p:spPr>
          <a:xfrm>
            <a:off x="2316480" y="1451878"/>
            <a:ext cx="944880" cy="2514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B4753C-D1E7-4E75-8887-AEC033E56244}"/>
              </a:ext>
            </a:extLst>
          </p:cNvPr>
          <p:cNvSpPr/>
          <p:nvPr/>
        </p:nvSpPr>
        <p:spPr>
          <a:xfrm>
            <a:off x="0" y="450027"/>
            <a:ext cx="51860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difficulties</a:t>
            </a:r>
          </a:p>
        </p:txBody>
      </p:sp>
    </p:spTree>
    <p:extLst>
      <p:ext uri="{BB962C8B-B14F-4D97-AF65-F5344CB8AC3E}">
        <p14:creationId xmlns:p14="http://schemas.microsoft.com/office/powerpoint/2010/main" val="13694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rgilia template">
  <a:themeElements>
    <a:clrScheme name="Custom 347">
      <a:dk1>
        <a:srgbClr val="FFFFFF"/>
      </a:dk1>
      <a:lt1>
        <a:srgbClr val="01050E"/>
      </a:lt1>
      <a:dk2>
        <a:srgbClr val="DDE0EB"/>
      </a:dk2>
      <a:lt2>
        <a:srgbClr val="777FA0"/>
      </a:lt2>
      <a:accent1>
        <a:srgbClr val="0342A9"/>
      </a:accent1>
      <a:accent2>
        <a:srgbClr val="0F9EC5"/>
      </a:accent2>
      <a:accent3>
        <a:srgbClr val="023290"/>
      </a:accent3>
      <a:accent4>
        <a:srgbClr val="027190"/>
      </a:accent4>
      <a:accent5>
        <a:srgbClr val="022376"/>
      </a:accent5>
      <a:accent6>
        <a:srgbClr val="01135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521</Words>
  <Application>Microsoft Office PowerPoint</Application>
  <PresentationFormat>On-screen Show (16:9)</PresentationFormat>
  <Paragraphs>65</Paragraphs>
  <Slides>16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Lato</vt:lpstr>
      <vt:lpstr>Calibri</vt:lpstr>
      <vt:lpstr>Red Hat Text</vt:lpstr>
      <vt:lpstr>Red Hat Display Black</vt:lpstr>
      <vt:lpstr>Virgilia template</vt:lpstr>
      <vt:lpstr>Introduction to LISA and its primary sources of Gravitational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LISA and its primary sources of Gravitational Waves</dc:title>
  <dc:creator>Manas Vishal</dc:creator>
  <cp:lastModifiedBy>Manas Vishal</cp:lastModifiedBy>
  <cp:revision>30</cp:revision>
  <dcterms:modified xsi:type="dcterms:W3CDTF">2020-10-06T13:41:32Z</dcterms:modified>
</cp:coreProperties>
</file>