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20"/>
  </p:notesMasterIdLst>
  <p:sldIdLst>
    <p:sldId id="272" r:id="rId3"/>
    <p:sldId id="270" r:id="rId4"/>
    <p:sldId id="269" r:id="rId5"/>
    <p:sldId id="268" r:id="rId6"/>
    <p:sldId id="267" r:id="rId7"/>
    <p:sldId id="256" r:id="rId8"/>
    <p:sldId id="257" r:id="rId9"/>
    <p:sldId id="258" r:id="rId10"/>
    <p:sldId id="259" r:id="rId11"/>
    <p:sldId id="260" r:id="rId12"/>
    <p:sldId id="261" r:id="rId13"/>
    <p:sldId id="262" r:id="rId14"/>
    <p:sldId id="263" r:id="rId15"/>
    <p:sldId id="264" r:id="rId16"/>
    <p:sldId id="265" r:id="rId17"/>
    <p:sldId id="266" r:id="rId18"/>
    <p:sldId id="271"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32" autoAdjust="0"/>
  </p:normalViewPr>
  <p:slideViewPr>
    <p:cSldViewPr snapToGrid="0">
      <p:cViewPr varScale="1">
        <p:scale>
          <a:sx n="114" d="100"/>
          <a:sy n="114" d="100"/>
        </p:scale>
        <p:origin x="562"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476299-046D-4A18-A259-B0AB9F6C44A8}" type="doc">
      <dgm:prSet loTypeId="urn:microsoft.com/office/officeart/2005/8/layout/process1" loCatId="process" qsTypeId="urn:microsoft.com/office/officeart/2005/8/quickstyle/simple1" qsCatId="simple" csTypeId="urn:microsoft.com/office/officeart/2005/8/colors/accent0_3" csCatId="mainScheme" phldr="1"/>
      <dgm:spPr/>
    </dgm:pt>
    <dgm:pt modelId="{6C64A785-2C05-4C30-BC62-35EA8FBAD3C5}">
      <dgm:prSet phldrT="[Text]"/>
      <dgm:spPr/>
      <dgm:t>
        <a:bodyPr/>
        <a:lstStyle/>
        <a:p>
          <a:r>
            <a:rPr lang="en-US" dirty="0">
              <a:latin typeface="Times New Roman" panose="02020603050405020304" pitchFamily="18" charset="0"/>
              <a:cs typeface="Times New Roman" panose="02020603050405020304" pitchFamily="18" charset="0"/>
            </a:rPr>
            <a:t>Data Collection</a:t>
          </a:r>
        </a:p>
      </dgm:t>
    </dgm:pt>
    <dgm:pt modelId="{C07232CF-E24A-4048-A948-D22919F439FF}" type="parTrans" cxnId="{BC23B00A-6DDD-4D21-9977-2B5CC30F7258}">
      <dgm:prSet/>
      <dgm:spPr/>
      <dgm:t>
        <a:bodyPr/>
        <a:lstStyle/>
        <a:p>
          <a:endParaRPr lang="en-US"/>
        </a:p>
      </dgm:t>
    </dgm:pt>
    <dgm:pt modelId="{CC524879-F1AB-4B4F-A213-0BACE681EB84}" type="sibTrans" cxnId="{BC23B00A-6DDD-4D21-9977-2B5CC30F7258}">
      <dgm:prSet/>
      <dgm:spPr/>
      <dgm:t>
        <a:bodyPr/>
        <a:lstStyle/>
        <a:p>
          <a:endParaRPr lang="en-US"/>
        </a:p>
      </dgm:t>
    </dgm:pt>
    <dgm:pt modelId="{3DCB636D-BD26-4552-B687-B4499AEDC352}">
      <dgm:prSet phldrT="[Text]"/>
      <dgm:spPr/>
      <dgm:t>
        <a:bodyPr/>
        <a:lstStyle/>
        <a:p>
          <a:r>
            <a:rPr lang="en-US" dirty="0">
              <a:latin typeface="Times New Roman" panose="02020603050405020304" pitchFamily="18" charset="0"/>
              <a:cs typeface="Times New Roman" panose="02020603050405020304" pitchFamily="18" charset="0"/>
            </a:rPr>
            <a:t>Check for Optimized Operation</a:t>
          </a:r>
        </a:p>
      </dgm:t>
    </dgm:pt>
    <dgm:pt modelId="{96FD01CE-25E4-42FC-8025-AC69F4ED8953}" type="parTrans" cxnId="{A51DC475-8525-4D3D-92EA-B2A521B5988D}">
      <dgm:prSet/>
      <dgm:spPr/>
      <dgm:t>
        <a:bodyPr/>
        <a:lstStyle/>
        <a:p>
          <a:endParaRPr lang="en-US"/>
        </a:p>
      </dgm:t>
    </dgm:pt>
    <dgm:pt modelId="{02C5FFB0-411C-418C-9B8D-D91BEC1D694E}" type="sibTrans" cxnId="{A51DC475-8525-4D3D-92EA-B2A521B5988D}">
      <dgm:prSet/>
      <dgm:spPr/>
      <dgm:t>
        <a:bodyPr/>
        <a:lstStyle/>
        <a:p>
          <a:endParaRPr lang="en-US"/>
        </a:p>
      </dgm:t>
    </dgm:pt>
    <dgm:pt modelId="{F1DCD4E3-3B12-4831-913F-0B1A5C5B59CB}">
      <dgm:prSet phldrT="[Text]"/>
      <dgm:spPr/>
      <dgm:t>
        <a:bodyPr/>
        <a:lstStyle/>
        <a:p>
          <a:r>
            <a:rPr lang="en-US" dirty="0">
              <a:latin typeface="Times New Roman" panose="02020603050405020304" pitchFamily="18" charset="0"/>
              <a:cs typeface="Times New Roman" panose="02020603050405020304" pitchFamily="18" charset="0"/>
            </a:rPr>
            <a:t>Calculate Optimized Number of Forklift Trucks</a:t>
          </a:r>
        </a:p>
      </dgm:t>
    </dgm:pt>
    <dgm:pt modelId="{C2F51FCF-AD11-4B30-8F25-CABDD79FB50A}" type="parTrans" cxnId="{049D891D-8B29-4BF5-8F2D-394EA5DEFEA8}">
      <dgm:prSet/>
      <dgm:spPr/>
      <dgm:t>
        <a:bodyPr/>
        <a:lstStyle/>
        <a:p>
          <a:endParaRPr lang="en-US"/>
        </a:p>
      </dgm:t>
    </dgm:pt>
    <dgm:pt modelId="{64B22F4C-5809-4626-9158-D181DE30185D}" type="sibTrans" cxnId="{049D891D-8B29-4BF5-8F2D-394EA5DEFEA8}">
      <dgm:prSet/>
      <dgm:spPr/>
      <dgm:t>
        <a:bodyPr/>
        <a:lstStyle/>
        <a:p>
          <a:endParaRPr lang="en-US"/>
        </a:p>
      </dgm:t>
    </dgm:pt>
    <dgm:pt modelId="{15CC02B5-1035-4026-8C64-7F21E14BC609}">
      <dgm:prSet phldrT="[Text]"/>
      <dgm:spPr/>
      <dgm:t>
        <a:bodyPr/>
        <a:lstStyle/>
        <a:p>
          <a:r>
            <a:rPr lang="en-US" dirty="0">
              <a:latin typeface="Times New Roman" panose="02020603050405020304" pitchFamily="18" charset="0"/>
              <a:cs typeface="Times New Roman" panose="02020603050405020304" pitchFamily="18" charset="0"/>
            </a:rPr>
            <a:t>Provide Energy Savings</a:t>
          </a:r>
        </a:p>
      </dgm:t>
    </dgm:pt>
    <dgm:pt modelId="{259C9F47-DBE8-4AAD-8014-8E9F058133DB}" type="parTrans" cxnId="{E91827F8-02D0-4F12-A85B-4B7C4E8EE4A2}">
      <dgm:prSet/>
      <dgm:spPr/>
      <dgm:t>
        <a:bodyPr/>
        <a:lstStyle/>
        <a:p>
          <a:endParaRPr lang="en-US"/>
        </a:p>
      </dgm:t>
    </dgm:pt>
    <dgm:pt modelId="{4DEF4946-3FAA-48E3-A247-5F8B3A6CDFB1}" type="sibTrans" cxnId="{E91827F8-02D0-4F12-A85B-4B7C4E8EE4A2}">
      <dgm:prSet/>
      <dgm:spPr/>
      <dgm:t>
        <a:bodyPr/>
        <a:lstStyle/>
        <a:p>
          <a:endParaRPr lang="en-US"/>
        </a:p>
      </dgm:t>
    </dgm:pt>
    <dgm:pt modelId="{68C2A1E7-CD7E-40BC-9137-867AA271E644}" type="pres">
      <dgm:prSet presAssocID="{7B476299-046D-4A18-A259-B0AB9F6C44A8}" presName="Name0" presStyleCnt="0">
        <dgm:presLayoutVars>
          <dgm:dir/>
          <dgm:resizeHandles val="exact"/>
        </dgm:presLayoutVars>
      </dgm:prSet>
      <dgm:spPr/>
    </dgm:pt>
    <dgm:pt modelId="{27626AE5-8415-4513-8B97-098C04989BAC}" type="pres">
      <dgm:prSet presAssocID="{6C64A785-2C05-4C30-BC62-35EA8FBAD3C5}" presName="node" presStyleLbl="node1" presStyleIdx="0" presStyleCnt="4">
        <dgm:presLayoutVars>
          <dgm:bulletEnabled val="1"/>
        </dgm:presLayoutVars>
      </dgm:prSet>
      <dgm:spPr/>
    </dgm:pt>
    <dgm:pt modelId="{6C034B2A-6528-47F8-B6B7-356EAD53F35C}" type="pres">
      <dgm:prSet presAssocID="{CC524879-F1AB-4B4F-A213-0BACE681EB84}" presName="sibTrans" presStyleLbl="sibTrans2D1" presStyleIdx="0" presStyleCnt="3"/>
      <dgm:spPr/>
    </dgm:pt>
    <dgm:pt modelId="{F069E77D-1B8B-42D7-869D-82B529C62F5A}" type="pres">
      <dgm:prSet presAssocID="{CC524879-F1AB-4B4F-A213-0BACE681EB84}" presName="connectorText" presStyleLbl="sibTrans2D1" presStyleIdx="0" presStyleCnt="3"/>
      <dgm:spPr/>
    </dgm:pt>
    <dgm:pt modelId="{133E4DB1-D923-4926-999F-A47C81799FDF}" type="pres">
      <dgm:prSet presAssocID="{3DCB636D-BD26-4552-B687-B4499AEDC352}" presName="node" presStyleLbl="node1" presStyleIdx="1" presStyleCnt="4">
        <dgm:presLayoutVars>
          <dgm:bulletEnabled val="1"/>
        </dgm:presLayoutVars>
      </dgm:prSet>
      <dgm:spPr/>
    </dgm:pt>
    <dgm:pt modelId="{A73511FC-E1FE-474A-8E57-8ADBF76FF1EB}" type="pres">
      <dgm:prSet presAssocID="{02C5FFB0-411C-418C-9B8D-D91BEC1D694E}" presName="sibTrans" presStyleLbl="sibTrans2D1" presStyleIdx="1" presStyleCnt="3"/>
      <dgm:spPr/>
    </dgm:pt>
    <dgm:pt modelId="{C60BA36F-646E-4561-AB6E-A207A1CBB784}" type="pres">
      <dgm:prSet presAssocID="{02C5FFB0-411C-418C-9B8D-D91BEC1D694E}" presName="connectorText" presStyleLbl="sibTrans2D1" presStyleIdx="1" presStyleCnt="3"/>
      <dgm:spPr/>
    </dgm:pt>
    <dgm:pt modelId="{72E0DEB9-A7BD-4DA7-AE2F-998A15FA79BE}" type="pres">
      <dgm:prSet presAssocID="{F1DCD4E3-3B12-4831-913F-0B1A5C5B59CB}" presName="node" presStyleLbl="node1" presStyleIdx="2" presStyleCnt="4">
        <dgm:presLayoutVars>
          <dgm:bulletEnabled val="1"/>
        </dgm:presLayoutVars>
      </dgm:prSet>
      <dgm:spPr/>
    </dgm:pt>
    <dgm:pt modelId="{219642F0-A9D8-4DE8-AAA5-967C6A01F7B8}" type="pres">
      <dgm:prSet presAssocID="{64B22F4C-5809-4626-9158-D181DE30185D}" presName="sibTrans" presStyleLbl="sibTrans2D1" presStyleIdx="2" presStyleCnt="3"/>
      <dgm:spPr/>
    </dgm:pt>
    <dgm:pt modelId="{7FE575B4-A99D-4C1C-8329-BB3C01FD508B}" type="pres">
      <dgm:prSet presAssocID="{64B22F4C-5809-4626-9158-D181DE30185D}" presName="connectorText" presStyleLbl="sibTrans2D1" presStyleIdx="2" presStyleCnt="3"/>
      <dgm:spPr/>
    </dgm:pt>
    <dgm:pt modelId="{190EAC2D-289D-4C4C-9B25-1A73AB5918CA}" type="pres">
      <dgm:prSet presAssocID="{15CC02B5-1035-4026-8C64-7F21E14BC609}" presName="node" presStyleLbl="node1" presStyleIdx="3" presStyleCnt="4">
        <dgm:presLayoutVars>
          <dgm:bulletEnabled val="1"/>
        </dgm:presLayoutVars>
      </dgm:prSet>
      <dgm:spPr/>
    </dgm:pt>
  </dgm:ptLst>
  <dgm:cxnLst>
    <dgm:cxn modelId="{BC23B00A-6DDD-4D21-9977-2B5CC30F7258}" srcId="{7B476299-046D-4A18-A259-B0AB9F6C44A8}" destId="{6C64A785-2C05-4C30-BC62-35EA8FBAD3C5}" srcOrd="0" destOrd="0" parTransId="{C07232CF-E24A-4048-A948-D22919F439FF}" sibTransId="{CC524879-F1AB-4B4F-A213-0BACE681EB84}"/>
    <dgm:cxn modelId="{E0EB8B0C-2FDB-4428-9700-3FDF4B03650C}" type="presOf" srcId="{64B22F4C-5809-4626-9158-D181DE30185D}" destId="{7FE575B4-A99D-4C1C-8329-BB3C01FD508B}" srcOrd="1" destOrd="0" presId="urn:microsoft.com/office/officeart/2005/8/layout/process1"/>
    <dgm:cxn modelId="{29FB230F-D9A9-437C-BB78-C19E792E7063}" type="presOf" srcId="{F1DCD4E3-3B12-4831-913F-0B1A5C5B59CB}" destId="{72E0DEB9-A7BD-4DA7-AE2F-998A15FA79BE}" srcOrd="0" destOrd="0" presId="urn:microsoft.com/office/officeart/2005/8/layout/process1"/>
    <dgm:cxn modelId="{268ABF18-69DC-41A2-939A-FE6FCEA072DF}" type="presOf" srcId="{7B476299-046D-4A18-A259-B0AB9F6C44A8}" destId="{68C2A1E7-CD7E-40BC-9137-867AA271E644}" srcOrd="0" destOrd="0" presId="urn:microsoft.com/office/officeart/2005/8/layout/process1"/>
    <dgm:cxn modelId="{049D891D-8B29-4BF5-8F2D-394EA5DEFEA8}" srcId="{7B476299-046D-4A18-A259-B0AB9F6C44A8}" destId="{F1DCD4E3-3B12-4831-913F-0B1A5C5B59CB}" srcOrd="2" destOrd="0" parTransId="{C2F51FCF-AD11-4B30-8F25-CABDD79FB50A}" sibTransId="{64B22F4C-5809-4626-9158-D181DE30185D}"/>
    <dgm:cxn modelId="{05962034-EB08-4F7E-92DE-D61F7C4680B7}" type="presOf" srcId="{02C5FFB0-411C-418C-9B8D-D91BEC1D694E}" destId="{A73511FC-E1FE-474A-8E57-8ADBF76FF1EB}" srcOrd="0" destOrd="0" presId="urn:microsoft.com/office/officeart/2005/8/layout/process1"/>
    <dgm:cxn modelId="{3003765E-7627-4E34-83F8-25CD317220C2}" type="presOf" srcId="{64B22F4C-5809-4626-9158-D181DE30185D}" destId="{219642F0-A9D8-4DE8-AAA5-967C6A01F7B8}" srcOrd="0" destOrd="0" presId="urn:microsoft.com/office/officeart/2005/8/layout/process1"/>
    <dgm:cxn modelId="{B00BCD6D-D5E7-4E2A-BEB7-554AF3E3C0C5}" type="presOf" srcId="{02C5FFB0-411C-418C-9B8D-D91BEC1D694E}" destId="{C60BA36F-646E-4561-AB6E-A207A1CBB784}" srcOrd="1" destOrd="0" presId="urn:microsoft.com/office/officeart/2005/8/layout/process1"/>
    <dgm:cxn modelId="{2F41FF71-3F96-42D4-9F91-E1EBB252BDB8}" type="presOf" srcId="{CC524879-F1AB-4B4F-A213-0BACE681EB84}" destId="{6C034B2A-6528-47F8-B6B7-356EAD53F35C}" srcOrd="0" destOrd="0" presId="urn:microsoft.com/office/officeart/2005/8/layout/process1"/>
    <dgm:cxn modelId="{A51DC475-8525-4D3D-92EA-B2A521B5988D}" srcId="{7B476299-046D-4A18-A259-B0AB9F6C44A8}" destId="{3DCB636D-BD26-4552-B687-B4499AEDC352}" srcOrd="1" destOrd="0" parTransId="{96FD01CE-25E4-42FC-8025-AC69F4ED8953}" sibTransId="{02C5FFB0-411C-418C-9B8D-D91BEC1D694E}"/>
    <dgm:cxn modelId="{2E2592A3-E303-4D7A-AC7C-5A599796D834}" type="presOf" srcId="{CC524879-F1AB-4B4F-A213-0BACE681EB84}" destId="{F069E77D-1B8B-42D7-869D-82B529C62F5A}" srcOrd="1" destOrd="0" presId="urn:microsoft.com/office/officeart/2005/8/layout/process1"/>
    <dgm:cxn modelId="{27C794AC-BA47-442A-8CF7-1F23C7515622}" type="presOf" srcId="{3DCB636D-BD26-4552-B687-B4499AEDC352}" destId="{133E4DB1-D923-4926-999F-A47C81799FDF}" srcOrd="0" destOrd="0" presId="urn:microsoft.com/office/officeart/2005/8/layout/process1"/>
    <dgm:cxn modelId="{2BC721CD-12B7-4B5C-B023-85CE396A0082}" type="presOf" srcId="{6C64A785-2C05-4C30-BC62-35EA8FBAD3C5}" destId="{27626AE5-8415-4513-8B97-098C04989BAC}" srcOrd="0" destOrd="0" presId="urn:microsoft.com/office/officeart/2005/8/layout/process1"/>
    <dgm:cxn modelId="{E91827F8-02D0-4F12-A85B-4B7C4E8EE4A2}" srcId="{7B476299-046D-4A18-A259-B0AB9F6C44A8}" destId="{15CC02B5-1035-4026-8C64-7F21E14BC609}" srcOrd="3" destOrd="0" parTransId="{259C9F47-DBE8-4AAD-8014-8E9F058133DB}" sibTransId="{4DEF4946-3FAA-48E3-A247-5F8B3A6CDFB1}"/>
    <dgm:cxn modelId="{88C676FE-C6EC-4B29-BF21-A2B1B2D3F45A}" type="presOf" srcId="{15CC02B5-1035-4026-8C64-7F21E14BC609}" destId="{190EAC2D-289D-4C4C-9B25-1A73AB5918CA}" srcOrd="0" destOrd="0" presId="urn:microsoft.com/office/officeart/2005/8/layout/process1"/>
    <dgm:cxn modelId="{4C6F2AD5-2C5B-4BDD-B10A-D2FC3A59604C}" type="presParOf" srcId="{68C2A1E7-CD7E-40BC-9137-867AA271E644}" destId="{27626AE5-8415-4513-8B97-098C04989BAC}" srcOrd="0" destOrd="0" presId="urn:microsoft.com/office/officeart/2005/8/layout/process1"/>
    <dgm:cxn modelId="{92D9A56D-1F4A-4D6A-AD15-03FFF9F0E7E6}" type="presParOf" srcId="{68C2A1E7-CD7E-40BC-9137-867AA271E644}" destId="{6C034B2A-6528-47F8-B6B7-356EAD53F35C}" srcOrd="1" destOrd="0" presId="urn:microsoft.com/office/officeart/2005/8/layout/process1"/>
    <dgm:cxn modelId="{EC1F1245-4E58-4749-9F67-B1F37C9A49BD}" type="presParOf" srcId="{6C034B2A-6528-47F8-B6B7-356EAD53F35C}" destId="{F069E77D-1B8B-42D7-869D-82B529C62F5A}" srcOrd="0" destOrd="0" presId="urn:microsoft.com/office/officeart/2005/8/layout/process1"/>
    <dgm:cxn modelId="{C12DC99B-48AA-43B4-AA58-AE51F4C826E6}" type="presParOf" srcId="{68C2A1E7-CD7E-40BC-9137-867AA271E644}" destId="{133E4DB1-D923-4926-999F-A47C81799FDF}" srcOrd="2" destOrd="0" presId="urn:microsoft.com/office/officeart/2005/8/layout/process1"/>
    <dgm:cxn modelId="{80D51E0A-59BE-4ED4-98C1-5D883B7AC851}" type="presParOf" srcId="{68C2A1E7-CD7E-40BC-9137-867AA271E644}" destId="{A73511FC-E1FE-474A-8E57-8ADBF76FF1EB}" srcOrd="3" destOrd="0" presId="urn:microsoft.com/office/officeart/2005/8/layout/process1"/>
    <dgm:cxn modelId="{67F34C84-C9F0-4F26-A470-7BE6D854F64E}" type="presParOf" srcId="{A73511FC-E1FE-474A-8E57-8ADBF76FF1EB}" destId="{C60BA36F-646E-4561-AB6E-A207A1CBB784}" srcOrd="0" destOrd="0" presId="urn:microsoft.com/office/officeart/2005/8/layout/process1"/>
    <dgm:cxn modelId="{6C5A9794-7BCE-4B5B-8C3D-DDDC80B6067B}" type="presParOf" srcId="{68C2A1E7-CD7E-40BC-9137-867AA271E644}" destId="{72E0DEB9-A7BD-4DA7-AE2F-998A15FA79BE}" srcOrd="4" destOrd="0" presId="urn:microsoft.com/office/officeart/2005/8/layout/process1"/>
    <dgm:cxn modelId="{AE7BB1D2-55FC-4378-BA88-FD6CDDAFA7CD}" type="presParOf" srcId="{68C2A1E7-CD7E-40BC-9137-867AA271E644}" destId="{219642F0-A9D8-4DE8-AAA5-967C6A01F7B8}" srcOrd="5" destOrd="0" presId="urn:microsoft.com/office/officeart/2005/8/layout/process1"/>
    <dgm:cxn modelId="{F725B655-E56F-4FBC-A1F2-77CE3291EBCE}" type="presParOf" srcId="{219642F0-A9D8-4DE8-AAA5-967C6A01F7B8}" destId="{7FE575B4-A99D-4C1C-8329-BB3C01FD508B}" srcOrd="0" destOrd="0" presId="urn:microsoft.com/office/officeart/2005/8/layout/process1"/>
    <dgm:cxn modelId="{A6F3E9E7-766E-4D8A-B8A4-6B6D51779257}" type="presParOf" srcId="{68C2A1E7-CD7E-40BC-9137-867AA271E644}" destId="{190EAC2D-289D-4C4C-9B25-1A73AB5918CA}"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626AE5-8415-4513-8B97-098C04989BAC}">
      <dsp:nvSpPr>
        <dsp:cNvPr id="0" name=""/>
        <dsp:cNvSpPr/>
      </dsp:nvSpPr>
      <dsp:spPr>
        <a:xfrm>
          <a:off x="3118" y="1322176"/>
          <a:ext cx="1363457" cy="1419647"/>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Data Collection</a:t>
          </a:r>
        </a:p>
      </dsp:txBody>
      <dsp:txXfrm>
        <a:off x="43052" y="1362110"/>
        <a:ext cx="1283589" cy="1339779"/>
      </dsp:txXfrm>
    </dsp:sp>
    <dsp:sp modelId="{6C034B2A-6528-47F8-B6B7-356EAD53F35C}">
      <dsp:nvSpPr>
        <dsp:cNvPr id="0" name=""/>
        <dsp:cNvSpPr/>
      </dsp:nvSpPr>
      <dsp:spPr>
        <a:xfrm>
          <a:off x="1502921" y="1862931"/>
          <a:ext cx="289053" cy="33813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502921" y="1930558"/>
        <a:ext cx="202337" cy="202883"/>
      </dsp:txXfrm>
    </dsp:sp>
    <dsp:sp modelId="{133E4DB1-D923-4926-999F-A47C81799FDF}">
      <dsp:nvSpPr>
        <dsp:cNvPr id="0" name=""/>
        <dsp:cNvSpPr/>
      </dsp:nvSpPr>
      <dsp:spPr>
        <a:xfrm>
          <a:off x="1911959" y="1322176"/>
          <a:ext cx="1363457" cy="1419647"/>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Check for Optimized Operation</a:t>
          </a:r>
        </a:p>
      </dsp:txBody>
      <dsp:txXfrm>
        <a:off x="1951893" y="1362110"/>
        <a:ext cx="1283589" cy="1339779"/>
      </dsp:txXfrm>
    </dsp:sp>
    <dsp:sp modelId="{A73511FC-E1FE-474A-8E57-8ADBF76FF1EB}">
      <dsp:nvSpPr>
        <dsp:cNvPr id="0" name=""/>
        <dsp:cNvSpPr/>
      </dsp:nvSpPr>
      <dsp:spPr>
        <a:xfrm>
          <a:off x="3411762" y="1862931"/>
          <a:ext cx="289053" cy="33813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411762" y="1930558"/>
        <a:ext cx="202337" cy="202883"/>
      </dsp:txXfrm>
    </dsp:sp>
    <dsp:sp modelId="{72E0DEB9-A7BD-4DA7-AE2F-998A15FA79BE}">
      <dsp:nvSpPr>
        <dsp:cNvPr id="0" name=""/>
        <dsp:cNvSpPr/>
      </dsp:nvSpPr>
      <dsp:spPr>
        <a:xfrm>
          <a:off x="3820800" y="1322176"/>
          <a:ext cx="1363457" cy="1419647"/>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Calculate Optimized Number of Forklift Trucks</a:t>
          </a:r>
        </a:p>
      </dsp:txBody>
      <dsp:txXfrm>
        <a:off x="3860734" y="1362110"/>
        <a:ext cx="1283589" cy="1339779"/>
      </dsp:txXfrm>
    </dsp:sp>
    <dsp:sp modelId="{219642F0-A9D8-4DE8-AAA5-967C6A01F7B8}">
      <dsp:nvSpPr>
        <dsp:cNvPr id="0" name=""/>
        <dsp:cNvSpPr/>
      </dsp:nvSpPr>
      <dsp:spPr>
        <a:xfrm>
          <a:off x="5320603" y="1862931"/>
          <a:ext cx="289053" cy="33813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320603" y="1930558"/>
        <a:ext cx="202337" cy="202883"/>
      </dsp:txXfrm>
    </dsp:sp>
    <dsp:sp modelId="{190EAC2D-289D-4C4C-9B25-1A73AB5918CA}">
      <dsp:nvSpPr>
        <dsp:cNvPr id="0" name=""/>
        <dsp:cNvSpPr/>
      </dsp:nvSpPr>
      <dsp:spPr>
        <a:xfrm>
          <a:off x="5729640" y="1322176"/>
          <a:ext cx="1363457" cy="1419647"/>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Provide Energy Savings</a:t>
          </a:r>
        </a:p>
      </dsp:txBody>
      <dsp:txXfrm>
        <a:off x="5769574" y="1362110"/>
        <a:ext cx="1283589" cy="133977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ab330b08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7ab330b08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ab330b08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ab330b08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ab330b08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ab330b08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ab330b082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7ab330b08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7ab330b08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7ab330b08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ab330b08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ab330b08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ab330b082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7ab330b082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ab330b082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ab330b082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ab330b082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ab330b082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ab330b08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7ab330b08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7aa735ac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aa735ac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aa735ac7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aa735ac7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ab330b08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ab330b08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ab330b08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ab330b08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ab330b08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ab330b08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4002285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669462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8129975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0878429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9290745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12/7/2019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580118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12/7/2019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422669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12/7/2019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5882898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81095185"/>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91352034"/>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84047639"/>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2763852722"/>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37991030"/>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12/7/2019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17922067"/>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12/7/2019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08923077"/>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54388763"/>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8099546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12/7/2019</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509330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hyperlink" Target="https://www.tmhnc.com/blog/buy-propane-lp-forklift-versus-electric-forklift" TargetMode="External"/><Relationship Id="rId3" Type="http://schemas.openxmlformats.org/officeDocument/2006/relationships/hyperlink" Target="https://www.mordorintelligence.com/industry-reports/forklift-trucks-market" TargetMode="External"/><Relationship Id="rId7" Type="http://schemas.openxmlformats.org/officeDocument/2006/relationships/hyperlink" Target="https://www.nitco-lift.com/blog/diesel-propane-or-electric-forklift/" TargetMode="External"/><Relationship Id="rId12" Type="http://schemas.openxmlformats.org/officeDocument/2006/relationships/hyperlink" Target="https://www.aalhysterforklifts.com.au/index.php/about/blog-post/the_optimal_time_to_replace_your_forklift" TargetMode="External"/><Relationship Id="rId2" Type="http://schemas.openxmlformats.org/officeDocument/2006/relationships/hyperlink" Target="https://thejournal.mheda.org/2013/03/06/facts-about-forklifts/" TargetMode="External"/><Relationship Id="rId1" Type="http://schemas.openxmlformats.org/officeDocument/2006/relationships/slideLayout" Target="../slideLayouts/slideLayout3.xml"/><Relationship Id="rId6" Type="http://schemas.openxmlformats.org/officeDocument/2006/relationships/hyperlink" Target="https://people.revoledu.com/kardi/tutorial/Queuing/MM1-Queuing-System.html" TargetMode="External"/><Relationship Id="rId11" Type="http://schemas.openxmlformats.org/officeDocument/2006/relationships/hyperlink" Target="https://blog.hodgecompany.com/how-often-should-a-forklift-be-serviced" TargetMode="External"/><Relationship Id="rId5" Type="http://schemas.openxmlformats.org/officeDocument/2006/relationships/hyperlink" Target="https://www.logisticsmgmt.com/article/2019_lift_truck_survey_improving_warehouse_efficiencies_optimizing_operatio" TargetMode="External"/><Relationship Id="rId10" Type="http://schemas.openxmlformats.org/officeDocument/2006/relationships/hyperlink" Target="https://www.inchcalculator.com/convert/kilowatt-hour-to-million-btu/" TargetMode="External"/><Relationship Id="rId4" Type="http://schemas.openxmlformats.org/officeDocument/2006/relationships/hyperlink" Target="https://www.mmh.com/article/lift_truck_user_survey_readers_report_steady_growth" TargetMode="External"/><Relationship Id="rId9" Type="http://schemas.openxmlformats.org/officeDocument/2006/relationships/hyperlink" Target="https://dexing-industry.en.made-in-china.com/product/NKcnYeaWJlpE/China-CE-Certified-Yellow-3-tons-LP-Propane-Lift-Truck-Forklift-Truck-For-Sale-with-Optional-Triple-Mast-Side-Shift-Solid-Tires-Fork-Positioner-Nissan-K25-engine.html" TargetMode="External"/></Relationships>
</file>

<file path=ppt/slides/_rels/slide2.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4" name="Picture 13">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6" name="Oval 15">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20" name="Picture 19">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22" name="Rectangle 21">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BC004C91-9324-4E94-BC28-856AE162D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solidFill>
            <a:srgbClr val="FFFFFF"/>
          </a:solidFill>
          <a:ln>
            <a:noFill/>
          </a:ln>
        </p:spPr>
      </p:sp>
      <p:sp>
        <p:nvSpPr>
          <p:cNvPr id="26" name="Freeform 7">
            <a:extLst>
              <a:ext uri="{FF2B5EF4-FFF2-40B4-BE49-F238E27FC236}">
                <a16:creationId xmlns:a16="http://schemas.microsoft.com/office/drawing/2014/main" id="{5B562CD4-39C5-44ED-BD68-B789B305E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F8125A9-2AFD-4788-9598-7B8951460436}"/>
              </a:ext>
            </a:extLst>
          </p:cNvPr>
          <p:cNvSpPr>
            <a:spLocks noGrp="1"/>
          </p:cNvSpPr>
          <p:nvPr>
            <p:ph type="ctrTitle"/>
          </p:nvPr>
        </p:nvSpPr>
        <p:spPr>
          <a:xfrm>
            <a:off x="484583" y="339538"/>
            <a:ext cx="7257428" cy="1273725"/>
          </a:xfrm>
        </p:spPr>
        <p:txBody>
          <a:bodyPr vert="horz" lIns="91440" tIns="45720" rIns="91440" bIns="45720" rtlCol="0" anchor="t">
            <a:normAutofit/>
          </a:bodyPr>
          <a:lstStyle/>
          <a:p>
            <a:pPr algn="ctr" defTabSz="457200">
              <a:lnSpc>
                <a:spcPct val="90000"/>
              </a:lnSpc>
            </a:pPr>
            <a:r>
              <a:rPr lang="en-US" sz="2800" dirty="0">
                <a:latin typeface="Times New Roman" panose="02020603050405020304" pitchFamily="18" charset="0"/>
                <a:cs typeface="Times New Roman" panose="02020603050405020304" pitchFamily="18" charset="0"/>
              </a:rPr>
              <a:t>Energy savings using queueing theory models for the optimal number of Material Handling Equipment (MHE)</a:t>
            </a:r>
          </a:p>
        </p:txBody>
      </p:sp>
      <p:sp>
        <p:nvSpPr>
          <p:cNvPr id="5" name="TextBox 4">
            <a:extLst>
              <a:ext uri="{FF2B5EF4-FFF2-40B4-BE49-F238E27FC236}">
                <a16:creationId xmlns:a16="http://schemas.microsoft.com/office/drawing/2014/main" id="{7BFA2765-F016-411B-8986-D1510B1E8ADD}"/>
              </a:ext>
            </a:extLst>
          </p:cNvPr>
          <p:cNvSpPr txBox="1"/>
          <p:nvPr/>
        </p:nvSpPr>
        <p:spPr>
          <a:xfrm>
            <a:off x="199986" y="4121736"/>
            <a:ext cx="2627786" cy="778724"/>
          </a:xfrm>
          <a:prstGeom prst="rect">
            <a:avLst/>
          </a:prstGeom>
        </p:spPr>
        <p:txBody>
          <a:bodyPr vert="horz" lIns="91440" tIns="45720" rIns="91440" bIns="45720" rtlCol="0">
            <a:normAutofit/>
          </a:bodyPr>
          <a:lstStyle/>
          <a:p>
            <a:pPr defTabSz="457200">
              <a:buClr>
                <a:schemeClr val="bg2">
                  <a:lumMod val="40000"/>
                  <a:lumOff val="60000"/>
                </a:schemeClr>
              </a:buClr>
              <a:buSzPct val="80000"/>
            </a:pPr>
            <a:r>
              <a:rPr lang="en-US" kern="1200" dirty="0">
                <a:solidFill>
                  <a:schemeClr val="bg1"/>
                </a:solidFill>
                <a:latin typeface="Times New Roman" panose="02020603050405020304" pitchFamily="18" charset="0"/>
                <a:ea typeface="+mj-ea"/>
                <a:cs typeface="Times New Roman" panose="02020603050405020304" pitchFamily="18" charset="0"/>
              </a:rPr>
              <a:t>IEM – 5953</a:t>
            </a:r>
          </a:p>
          <a:p>
            <a:pPr defTabSz="457200">
              <a:buClr>
                <a:schemeClr val="bg2">
                  <a:lumMod val="40000"/>
                  <a:lumOff val="60000"/>
                </a:schemeClr>
              </a:buClr>
              <a:buSzPct val="80000"/>
            </a:pPr>
            <a:r>
              <a:rPr lang="en-US" kern="1200" dirty="0">
                <a:solidFill>
                  <a:schemeClr val="bg1"/>
                </a:solidFill>
                <a:latin typeface="Times New Roman" panose="02020603050405020304" pitchFamily="18" charset="0"/>
                <a:ea typeface="+mj-ea"/>
                <a:cs typeface="Times New Roman" panose="02020603050405020304" pitchFamily="18" charset="0"/>
              </a:rPr>
              <a:t>Date: 12/7/2019</a:t>
            </a:r>
          </a:p>
          <a:p>
            <a:pPr defTabSz="457200">
              <a:buClr>
                <a:schemeClr val="bg2">
                  <a:lumMod val="40000"/>
                  <a:lumOff val="60000"/>
                </a:schemeClr>
              </a:buClr>
              <a:buSzPct val="80000"/>
            </a:pPr>
            <a:r>
              <a:rPr lang="en-US" kern="1200" dirty="0">
                <a:solidFill>
                  <a:schemeClr val="bg1"/>
                </a:solidFill>
                <a:latin typeface="Times New Roman" panose="02020603050405020304" pitchFamily="18" charset="0"/>
                <a:ea typeface="+mj-ea"/>
                <a:cs typeface="Times New Roman" panose="02020603050405020304" pitchFamily="18" charset="0"/>
              </a:rPr>
              <a:t>Devarshi Tharwala (A 20159739)</a:t>
            </a:r>
          </a:p>
        </p:txBody>
      </p:sp>
      <p:pic>
        <p:nvPicPr>
          <p:cNvPr id="4" name="Picture 3" descr="A close up of a sign&#10;&#10;Description automatically generated">
            <a:extLst>
              <a:ext uri="{FF2B5EF4-FFF2-40B4-BE49-F238E27FC236}">
                <a16:creationId xmlns:a16="http://schemas.microsoft.com/office/drawing/2014/main" id="{60C5605E-9C9F-42C9-BA9E-914C99AAD6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91718" y="3720260"/>
            <a:ext cx="1252297" cy="1283491"/>
          </a:xfrm>
          <a:prstGeom prst="rect">
            <a:avLst/>
          </a:prstGeom>
          <a:effectLst/>
        </p:spPr>
      </p:pic>
      <p:pic>
        <p:nvPicPr>
          <p:cNvPr id="7" name="Picture 6" descr="A picture containing sky&#10;&#10;Description automatically generated">
            <a:extLst>
              <a:ext uri="{FF2B5EF4-FFF2-40B4-BE49-F238E27FC236}">
                <a16:creationId xmlns:a16="http://schemas.microsoft.com/office/drawing/2014/main" id="{A67EEFB3-40E8-4F38-B9BD-186613189F09}"/>
              </a:ext>
            </a:extLst>
          </p:cNvPr>
          <p:cNvPicPr>
            <a:picLocks noChangeAspect="1"/>
          </p:cNvPicPr>
          <p:nvPr/>
        </p:nvPicPr>
        <p:blipFill>
          <a:blip r:embed="rId8"/>
          <a:stretch>
            <a:fillRect/>
          </a:stretch>
        </p:blipFill>
        <p:spPr>
          <a:xfrm>
            <a:off x="1670346" y="1945465"/>
            <a:ext cx="5070391" cy="2522518"/>
          </a:xfrm>
          <a:prstGeom prst="rect">
            <a:avLst/>
          </a:prstGeom>
          <a:effectLst/>
        </p:spPr>
      </p:pic>
    </p:spTree>
    <p:extLst>
      <p:ext uri="{BB962C8B-B14F-4D97-AF65-F5344CB8AC3E}">
        <p14:creationId xmlns:p14="http://schemas.microsoft.com/office/powerpoint/2010/main" val="2329584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Demand Savings Calculations</a:t>
            </a:r>
            <a:endParaRPr dirty="0">
              <a:latin typeface="Times New Roman" panose="02020603050405020304" pitchFamily="18" charset="0"/>
              <a:cs typeface="Times New Roman" panose="02020603050405020304" pitchFamily="18" charset="0"/>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8450" algn="just" rtl="0">
              <a:lnSpc>
                <a:spcPct val="115000"/>
              </a:lnSpc>
              <a:spcBef>
                <a:spcPts val="1200"/>
              </a:spcBef>
              <a:spcAft>
                <a:spcPts val="0"/>
              </a:spcAft>
              <a:buClr>
                <a:schemeClr val="dk1"/>
              </a:buClr>
              <a:buSzPts val="1100"/>
              <a:buChar char="●"/>
            </a:pPr>
            <a:r>
              <a:rPr lang="en" sz="1200" b="1" dirty="0">
                <a:solidFill>
                  <a:schemeClr val="dk1"/>
                </a:solidFill>
                <a:latin typeface="Times New Roman" panose="02020603050405020304" pitchFamily="18" charset="0"/>
                <a:cs typeface="Times New Roman" panose="02020603050405020304" pitchFamily="18" charset="0"/>
              </a:rPr>
              <a:t>Peak Demand Reduction for 18 fork</a:t>
            </a:r>
            <a:r>
              <a:rPr lang="en-US" sz="1200" b="1" dirty="0">
                <a:solidFill>
                  <a:schemeClr val="dk1"/>
                </a:solidFill>
                <a:latin typeface="Times New Roman" panose="02020603050405020304" pitchFamily="18" charset="0"/>
                <a:cs typeface="Times New Roman" panose="02020603050405020304" pitchFamily="18" charset="0"/>
              </a:rPr>
              <a:t>lift </a:t>
            </a:r>
            <a:r>
              <a:rPr lang="en" sz="1200" b="1" dirty="0">
                <a:solidFill>
                  <a:schemeClr val="dk1"/>
                </a:solidFill>
                <a:latin typeface="Times New Roman" panose="02020603050405020304" pitchFamily="18" charset="0"/>
                <a:cs typeface="Times New Roman" panose="02020603050405020304" pitchFamily="18" charset="0"/>
              </a:rPr>
              <a:t>trucks in service per year</a:t>
            </a:r>
            <a:endParaRPr sz="1200" b="1" dirty="0">
              <a:solidFill>
                <a:schemeClr val="dk1"/>
              </a:solidFill>
              <a:latin typeface="Times New Roman" panose="02020603050405020304" pitchFamily="18" charset="0"/>
              <a:cs typeface="Times New Roman" panose="02020603050405020304" pitchFamily="18" charset="0"/>
            </a:endParaRPr>
          </a:p>
          <a:p>
            <a:pPr marL="914400" lvl="1" indent="-298450" algn="just" rtl="0">
              <a:lnSpc>
                <a:spcPct val="115000"/>
              </a:lnSpc>
              <a:spcBef>
                <a:spcPts val="0"/>
              </a:spcBef>
              <a:spcAft>
                <a:spcPts val="0"/>
              </a:spcAft>
              <a:buClr>
                <a:schemeClr val="dk1"/>
              </a:buClr>
              <a:buSzPts val="1100"/>
              <a:buChar char="○"/>
            </a:pPr>
            <a:r>
              <a:rPr lang="en" sz="1200" b="1" dirty="0">
                <a:solidFill>
                  <a:schemeClr val="dk1"/>
                </a:solidFill>
                <a:latin typeface="Times New Roman" panose="02020603050405020304" pitchFamily="18" charset="0"/>
                <a:cs typeface="Times New Roman" panose="02020603050405020304" pitchFamily="18" charset="0"/>
              </a:rPr>
              <a:t>= </a:t>
            </a:r>
            <a:r>
              <a:rPr lang="en" sz="1200" dirty="0">
                <a:solidFill>
                  <a:schemeClr val="dk1"/>
                </a:solidFill>
                <a:latin typeface="Times New Roman" panose="02020603050405020304" pitchFamily="18" charset="0"/>
                <a:cs typeface="Times New Roman" panose="02020603050405020304" pitchFamily="18" charset="0"/>
              </a:rPr>
              <a:t>(kW Demand per Battery) (number of fork</a:t>
            </a:r>
            <a:r>
              <a:rPr lang="en-US" sz="1200" dirty="0">
                <a:solidFill>
                  <a:schemeClr val="dk1"/>
                </a:solidFill>
                <a:latin typeface="Times New Roman" panose="02020603050405020304" pitchFamily="18" charset="0"/>
                <a:cs typeface="Times New Roman" panose="02020603050405020304" pitchFamily="18" charset="0"/>
              </a:rPr>
              <a:t>lift </a:t>
            </a:r>
            <a:r>
              <a:rPr lang="en" sz="1200" dirty="0">
                <a:solidFill>
                  <a:schemeClr val="dk1"/>
                </a:solidFill>
                <a:latin typeface="Times New Roman" panose="02020603050405020304" pitchFamily="18" charset="0"/>
                <a:cs typeface="Times New Roman" panose="02020603050405020304" pitchFamily="18" charset="0"/>
              </a:rPr>
              <a:t>trucks removed from service) (number of months per year)</a:t>
            </a:r>
            <a:endParaRPr sz="1200" dirty="0">
              <a:solidFill>
                <a:schemeClr val="dk1"/>
              </a:solidFill>
              <a:latin typeface="Times New Roman" panose="02020603050405020304" pitchFamily="18" charset="0"/>
              <a:cs typeface="Times New Roman" panose="02020603050405020304" pitchFamily="18" charset="0"/>
            </a:endParaRPr>
          </a:p>
          <a:p>
            <a:pPr marL="914400" lvl="1" indent="-298450" algn="just" rtl="0">
              <a:lnSpc>
                <a:spcPct val="115000"/>
              </a:lnSpc>
              <a:spcBef>
                <a:spcPts val="0"/>
              </a:spcBef>
              <a:spcAft>
                <a:spcPts val="0"/>
              </a:spcAft>
              <a:buClr>
                <a:schemeClr val="dk1"/>
              </a:buClr>
              <a:buSzPts val="1100"/>
              <a:buChar char="○"/>
            </a:pPr>
            <a:r>
              <a:rPr lang="en" sz="1200" dirty="0">
                <a:solidFill>
                  <a:schemeClr val="dk1"/>
                </a:solidFill>
                <a:latin typeface="Times New Roman" panose="02020603050405020304" pitchFamily="18" charset="0"/>
                <a:cs typeface="Times New Roman" panose="02020603050405020304" pitchFamily="18" charset="0"/>
              </a:rPr>
              <a:t>= (1.87 kW/ fork</a:t>
            </a:r>
            <a:r>
              <a:rPr lang="en-US" sz="1200" dirty="0">
                <a:solidFill>
                  <a:schemeClr val="dk1"/>
                </a:solidFill>
                <a:latin typeface="Times New Roman" panose="02020603050405020304" pitchFamily="18" charset="0"/>
                <a:cs typeface="Times New Roman" panose="02020603050405020304" pitchFamily="18" charset="0"/>
              </a:rPr>
              <a:t>lift </a:t>
            </a:r>
            <a:r>
              <a:rPr lang="en" sz="1200" dirty="0">
                <a:solidFill>
                  <a:schemeClr val="dk1"/>
                </a:solidFill>
                <a:latin typeface="Times New Roman" panose="02020603050405020304" pitchFamily="18" charset="0"/>
                <a:cs typeface="Times New Roman" panose="02020603050405020304" pitchFamily="18" charset="0"/>
              </a:rPr>
              <a:t>truck) (6 fork</a:t>
            </a:r>
            <a:r>
              <a:rPr lang="en-US" sz="1200" dirty="0">
                <a:solidFill>
                  <a:schemeClr val="dk1"/>
                </a:solidFill>
                <a:latin typeface="Times New Roman" panose="02020603050405020304" pitchFamily="18" charset="0"/>
                <a:cs typeface="Times New Roman" panose="02020603050405020304" pitchFamily="18" charset="0"/>
              </a:rPr>
              <a:t>lift </a:t>
            </a:r>
            <a:r>
              <a:rPr lang="en" sz="1200" dirty="0">
                <a:solidFill>
                  <a:schemeClr val="dk1"/>
                </a:solidFill>
                <a:latin typeface="Times New Roman" panose="02020603050405020304" pitchFamily="18" charset="0"/>
                <a:cs typeface="Times New Roman" panose="02020603050405020304" pitchFamily="18" charset="0"/>
              </a:rPr>
              <a:t>trucks) (12 months)</a:t>
            </a:r>
            <a:endParaRPr sz="1200" dirty="0">
              <a:solidFill>
                <a:schemeClr val="dk1"/>
              </a:solidFill>
              <a:latin typeface="Times New Roman" panose="02020603050405020304" pitchFamily="18" charset="0"/>
              <a:cs typeface="Times New Roman" panose="02020603050405020304" pitchFamily="18" charset="0"/>
            </a:endParaRPr>
          </a:p>
          <a:p>
            <a:pPr marL="914400" lvl="1" indent="-298450" algn="just" rtl="0">
              <a:lnSpc>
                <a:spcPct val="115000"/>
              </a:lnSpc>
              <a:spcBef>
                <a:spcPts val="0"/>
              </a:spcBef>
              <a:spcAft>
                <a:spcPts val="0"/>
              </a:spcAft>
              <a:buClr>
                <a:schemeClr val="dk1"/>
              </a:buClr>
              <a:buSzPts val="1100"/>
              <a:buChar char="○"/>
            </a:pPr>
            <a:r>
              <a:rPr lang="en" sz="1200" dirty="0">
                <a:solidFill>
                  <a:schemeClr val="dk1"/>
                </a:solidFill>
                <a:latin typeface="Times New Roman" panose="02020603050405020304" pitchFamily="18" charset="0"/>
                <a:cs typeface="Times New Roman" panose="02020603050405020304" pitchFamily="18" charset="0"/>
              </a:rPr>
              <a:t>= 134.64 kW</a:t>
            </a:r>
            <a:endParaRPr sz="1200" dirty="0">
              <a:solidFill>
                <a:schemeClr val="dk1"/>
              </a:solidFill>
              <a:latin typeface="Times New Roman" panose="02020603050405020304" pitchFamily="18" charset="0"/>
              <a:cs typeface="Times New Roman" panose="02020603050405020304" pitchFamily="18" charset="0"/>
            </a:endParaRPr>
          </a:p>
          <a:p>
            <a:pPr marL="457200" lvl="0" indent="-298450" algn="just" rtl="0">
              <a:lnSpc>
                <a:spcPct val="115000"/>
              </a:lnSpc>
              <a:spcBef>
                <a:spcPts val="0"/>
              </a:spcBef>
              <a:spcAft>
                <a:spcPts val="0"/>
              </a:spcAft>
              <a:buClr>
                <a:schemeClr val="dk1"/>
              </a:buClr>
              <a:buSzPts val="1100"/>
              <a:buChar char="●"/>
            </a:pPr>
            <a:r>
              <a:rPr lang="en" sz="1200" dirty="0">
                <a:solidFill>
                  <a:schemeClr val="dk1"/>
                </a:solidFill>
                <a:latin typeface="Times New Roman" panose="02020603050405020304" pitchFamily="18" charset="0"/>
                <a:cs typeface="Times New Roman" panose="02020603050405020304" pitchFamily="18" charset="0"/>
              </a:rPr>
              <a:t> </a:t>
            </a:r>
            <a:r>
              <a:rPr lang="en" sz="1200" b="1" dirty="0">
                <a:solidFill>
                  <a:schemeClr val="dk1"/>
                </a:solidFill>
                <a:latin typeface="Times New Roman" panose="02020603050405020304" pitchFamily="18" charset="0"/>
                <a:cs typeface="Times New Roman" panose="02020603050405020304" pitchFamily="18" charset="0"/>
              </a:rPr>
              <a:t>Annual Demand Savings</a:t>
            </a:r>
            <a:endParaRPr sz="1200" b="1" dirty="0">
              <a:solidFill>
                <a:schemeClr val="dk1"/>
              </a:solidFill>
              <a:latin typeface="Times New Roman" panose="02020603050405020304" pitchFamily="18" charset="0"/>
              <a:cs typeface="Times New Roman" panose="02020603050405020304" pitchFamily="18" charset="0"/>
            </a:endParaRPr>
          </a:p>
          <a:p>
            <a:pPr marL="914400" lvl="1" indent="-298450" algn="just" rtl="0">
              <a:lnSpc>
                <a:spcPct val="115000"/>
              </a:lnSpc>
              <a:spcBef>
                <a:spcPts val="0"/>
              </a:spcBef>
              <a:spcAft>
                <a:spcPts val="0"/>
              </a:spcAft>
              <a:buClr>
                <a:schemeClr val="dk1"/>
              </a:buClr>
              <a:buSzPts val="1100"/>
              <a:buChar char="○"/>
            </a:pPr>
            <a:r>
              <a:rPr lang="en" sz="1200" dirty="0">
                <a:solidFill>
                  <a:schemeClr val="dk1"/>
                </a:solidFill>
                <a:latin typeface="Times New Roman" panose="02020603050405020304" pitchFamily="18" charset="0"/>
                <a:cs typeface="Times New Roman" panose="02020603050405020304" pitchFamily="18" charset="0"/>
              </a:rPr>
              <a:t>= (Peak Demand Reduction per month) (12 months/year) (Demand charge)</a:t>
            </a:r>
            <a:endParaRPr sz="1200" dirty="0">
              <a:solidFill>
                <a:schemeClr val="dk1"/>
              </a:solidFill>
              <a:latin typeface="Times New Roman" panose="02020603050405020304" pitchFamily="18" charset="0"/>
              <a:cs typeface="Times New Roman" panose="02020603050405020304" pitchFamily="18" charset="0"/>
            </a:endParaRPr>
          </a:p>
          <a:p>
            <a:pPr marL="914400" lvl="1" indent="-298450" algn="just" rtl="0">
              <a:lnSpc>
                <a:spcPct val="115000"/>
              </a:lnSpc>
              <a:spcBef>
                <a:spcPts val="0"/>
              </a:spcBef>
              <a:spcAft>
                <a:spcPts val="0"/>
              </a:spcAft>
              <a:buClr>
                <a:schemeClr val="dk1"/>
              </a:buClr>
              <a:buSzPts val="1100"/>
              <a:buChar char="○"/>
            </a:pPr>
            <a:r>
              <a:rPr lang="en" sz="1200" dirty="0">
                <a:solidFill>
                  <a:schemeClr val="dk1"/>
                </a:solidFill>
                <a:latin typeface="Times New Roman" panose="02020603050405020304" pitchFamily="18" charset="0"/>
                <a:cs typeface="Times New Roman" panose="02020603050405020304" pitchFamily="18" charset="0"/>
              </a:rPr>
              <a:t>= (134.64 kW) (12 months/year) ($11.52/kW)</a:t>
            </a:r>
            <a:endParaRPr sz="1200" dirty="0">
              <a:solidFill>
                <a:schemeClr val="dk1"/>
              </a:solidFill>
              <a:latin typeface="Times New Roman" panose="02020603050405020304" pitchFamily="18" charset="0"/>
              <a:cs typeface="Times New Roman" panose="02020603050405020304" pitchFamily="18" charset="0"/>
            </a:endParaRPr>
          </a:p>
          <a:p>
            <a:pPr marL="914400" lvl="1" indent="-298450" algn="just" rtl="0">
              <a:lnSpc>
                <a:spcPct val="115000"/>
              </a:lnSpc>
              <a:spcBef>
                <a:spcPts val="0"/>
              </a:spcBef>
              <a:spcAft>
                <a:spcPts val="0"/>
              </a:spcAft>
              <a:buClr>
                <a:schemeClr val="dk1"/>
              </a:buClr>
              <a:buSzPts val="1100"/>
              <a:buChar char="○"/>
            </a:pPr>
            <a:r>
              <a:rPr lang="en" sz="1200" dirty="0">
                <a:solidFill>
                  <a:schemeClr val="dk1"/>
                </a:solidFill>
                <a:latin typeface="Times New Roman" panose="02020603050405020304" pitchFamily="18" charset="0"/>
                <a:cs typeface="Times New Roman" panose="02020603050405020304" pitchFamily="18" charset="0"/>
              </a:rPr>
              <a:t>= $18,613</a:t>
            </a:r>
            <a:endParaRPr sz="1200" dirty="0">
              <a:solidFill>
                <a:schemeClr val="dk1"/>
              </a:solidFill>
              <a:latin typeface="Times New Roman" panose="02020603050405020304" pitchFamily="18" charset="0"/>
              <a:cs typeface="Times New Roman" panose="02020603050405020304" pitchFamily="18" charset="0"/>
            </a:endParaRPr>
          </a:p>
          <a:p>
            <a:pPr marL="457200" lvl="0" indent="-298450" algn="just" rtl="0">
              <a:lnSpc>
                <a:spcPct val="115000"/>
              </a:lnSpc>
              <a:spcBef>
                <a:spcPts val="0"/>
              </a:spcBef>
              <a:spcAft>
                <a:spcPts val="0"/>
              </a:spcAft>
              <a:buClr>
                <a:schemeClr val="dk1"/>
              </a:buClr>
              <a:buSzPts val="1100"/>
              <a:buChar char="●"/>
            </a:pPr>
            <a:r>
              <a:rPr lang="en" sz="1200" dirty="0">
                <a:solidFill>
                  <a:schemeClr val="dk1"/>
                </a:solidFill>
                <a:latin typeface="Times New Roman" panose="02020603050405020304" pitchFamily="18" charset="0"/>
                <a:cs typeface="Times New Roman" panose="02020603050405020304" pitchFamily="18" charset="0"/>
              </a:rPr>
              <a:t>Now, the total Annual Dollar Savings is the sum of Annual kWh savings and Annual Demand Savings</a:t>
            </a:r>
            <a:endParaRPr sz="1200" dirty="0">
              <a:solidFill>
                <a:schemeClr val="dk1"/>
              </a:solidFill>
              <a:latin typeface="Times New Roman" panose="02020603050405020304" pitchFamily="18" charset="0"/>
              <a:cs typeface="Times New Roman" panose="02020603050405020304" pitchFamily="18" charset="0"/>
            </a:endParaRPr>
          </a:p>
          <a:p>
            <a:pPr marL="914400" lvl="1" indent="-298450" algn="just" rtl="0">
              <a:lnSpc>
                <a:spcPct val="115000"/>
              </a:lnSpc>
              <a:spcBef>
                <a:spcPts val="0"/>
              </a:spcBef>
              <a:spcAft>
                <a:spcPts val="0"/>
              </a:spcAft>
              <a:buClr>
                <a:schemeClr val="dk1"/>
              </a:buClr>
              <a:buSzPts val="1100"/>
              <a:buChar char="○"/>
            </a:pPr>
            <a:r>
              <a:rPr lang="en" sz="1200" b="1" dirty="0">
                <a:solidFill>
                  <a:schemeClr val="dk1"/>
                </a:solidFill>
                <a:latin typeface="Times New Roman" panose="02020603050405020304" pitchFamily="18" charset="0"/>
                <a:cs typeface="Times New Roman" panose="02020603050405020304" pitchFamily="18" charset="0"/>
              </a:rPr>
              <a:t>Annual Dollar savings</a:t>
            </a:r>
            <a:endParaRPr sz="1200" b="1" dirty="0">
              <a:solidFill>
                <a:schemeClr val="dk1"/>
              </a:solidFill>
              <a:latin typeface="Times New Roman" panose="02020603050405020304" pitchFamily="18" charset="0"/>
              <a:cs typeface="Times New Roman" panose="02020603050405020304" pitchFamily="18" charset="0"/>
            </a:endParaRPr>
          </a:p>
          <a:p>
            <a:pPr marL="914400" lvl="1" indent="-298450" algn="just" rtl="0">
              <a:lnSpc>
                <a:spcPct val="115000"/>
              </a:lnSpc>
              <a:spcBef>
                <a:spcPts val="0"/>
              </a:spcBef>
              <a:spcAft>
                <a:spcPts val="0"/>
              </a:spcAft>
              <a:buClr>
                <a:schemeClr val="dk1"/>
              </a:buClr>
              <a:buSzPts val="1100"/>
              <a:buChar char="○"/>
            </a:pPr>
            <a:r>
              <a:rPr lang="en" sz="1200" dirty="0">
                <a:solidFill>
                  <a:schemeClr val="dk1"/>
                </a:solidFill>
                <a:latin typeface="Times New Roman" panose="02020603050405020304" pitchFamily="18" charset="0"/>
                <a:ea typeface="Times New Roman"/>
                <a:cs typeface="Times New Roman" panose="02020603050405020304" pitchFamily="18" charset="0"/>
                <a:sym typeface="Times New Roman"/>
              </a:rPr>
              <a:t>= (Annual kWh Dollar savings) + (Annual Demand Savings)</a:t>
            </a:r>
            <a:endParaRPr sz="12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914400" lvl="1" indent="-304800" algn="just" rtl="0">
              <a:lnSpc>
                <a:spcPct val="115000"/>
              </a:lnSpc>
              <a:spcBef>
                <a:spcPts val="0"/>
              </a:spcBef>
              <a:spcAft>
                <a:spcPts val="0"/>
              </a:spcAft>
              <a:buClr>
                <a:schemeClr val="dk1"/>
              </a:buClr>
              <a:buSzPts val="1200"/>
              <a:buFont typeface="Times New Roman"/>
              <a:buChar char="○"/>
            </a:pPr>
            <a:r>
              <a:rPr lang="en" sz="1200" dirty="0">
                <a:solidFill>
                  <a:schemeClr val="dk1"/>
                </a:solidFill>
                <a:latin typeface="Times New Roman" panose="02020603050405020304" pitchFamily="18" charset="0"/>
                <a:ea typeface="Times New Roman"/>
                <a:cs typeface="Times New Roman" panose="02020603050405020304" pitchFamily="18" charset="0"/>
                <a:sym typeface="Times New Roman"/>
              </a:rPr>
              <a:t>= ($2,678) + ($18,613)</a:t>
            </a:r>
            <a:endParaRPr sz="12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914400" lvl="1" indent="-304800" algn="just" rtl="0">
              <a:lnSpc>
                <a:spcPct val="115000"/>
              </a:lnSpc>
              <a:spcBef>
                <a:spcPts val="0"/>
              </a:spcBef>
              <a:spcAft>
                <a:spcPts val="0"/>
              </a:spcAft>
              <a:buClr>
                <a:schemeClr val="dk1"/>
              </a:buClr>
              <a:buSzPts val="1200"/>
              <a:buFont typeface="Times New Roman"/>
              <a:buChar char="○"/>
            </a:pPr>
            <a:r>
              <a:rPr lang="en" sz="1200" dirty="0">
                <a:solidFill>
                  <a:schemeClr val="dk1"/>
                </a:solidFill>
                <a:latin typeface="Times New Roman" panose="02020603050405020304" pitchFamily="18" charset="0"/>
                <a:ea typeface="Times New Roman"/>
                <a:cs typeface="Times New Roman" panose="02020603050405020304" pitchFamily="18" charset="0"/>
                <a:sym typeface="Times New Roman"/>
              </a:rPr>
              <a:t>= $21,291 / year</a:t>
            </a:r>
            <a:endParaRPr sz="12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200"/>
              </a:spcBef>
              <a:spcAft>
                <a:spcPts val="1600"/>
              </a:spcAft>
              <a:buNone/>
            </a:pPr>
            <a:endParaRPr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Implementation Rate and Payback Period</a:t>
            </a:r>
            <a:endParaRPr dirty="0">
              <a:latin typeface="Times New Roman" panose="02020603050405020304" pitchFamily="18" charset="0"/>
              <a:cs typeface="Times New Roman" panose="02020603050405020304" pitchFamily="18" charset="0"/>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04800" algn="just" rtl="0">
              <a:spcBef>
                <a:spcPts val="0"/>
              </a:spcBef>
              <a:spcAft>
                <a:spcPts val="0"/>
              </a:spcAft>
              <a:buSzPts val="1200"/>
              <a:buChar char="●"/>
            </a:pPr>
            <a:r>
              <a:rPr lang="en" sz="1200" dirty="0">
                <a:solidFill>
                  <a:schemeClr val="tx1"/>
                </a:solidFill>
                <a:latin typeface="Times New Roman" panose="02020603050405020304" pitchFamily="18" charset="0"/>
                <a:cs typeface="Times New Roman" panose="02020603050405020304" pitchFamily="18" charset="0"/>
              </a:rPr>
              <a:t>One of the benefit of increasing the utilization rate by reducing the number of fork</a:t>
            </a:r>
            <a:r>
              <a:rPr lang="en-US" sz="1200" dirty="0">
                <a:solidFill>
                  <a:schemeClr val="tx1"/>
                </a:solidFill>
                <a:latin typeface="Times New Roman" panose="02020603050405020304" pitchFamily="18" charset="0"/>
                <a:cs typeface="Times New Roman" panose="02020603050405020304" pitchFamily="18" charset="0"/>
              </a:rPr>
              <a:t>lift</a:t>
            </a:r>
            <a:r>
              <a:rPr lang="en" sz="1200" dirty="0">
                <a:solidFill>
                  <a:schemeClr val="tx1"/>
                </a:solidFill>
                <a:latin typeface="Times New Roman" panose="02020603050405020304" pitchFamily="18" charset="0"/>
                <a:cs typeface="Times New Roman" panose="02020603050405020304" pitchFamily="18" charset="0"/>
              </a:rPr>
              <a:t> truck is that, there is no cost of implementation.</a:t>
            </a:r>
            <a:endParaRPr sz="1200" dirty="0">
              <a:solidFill>
                <a:schemeClr val="tx1"/>
              </a:solidFill>
              <a:latin typeface="Times New Roman" panose="02020603050405020304" pitchFamily="18" charset="0"/>
              <a:cs typeface="Times New Roman" panose="02020603050405020304" pitchFamily="18" charset="0"/>
            </a:endParaRPr>
          </a:p>
          <a:p>
            <a:pPr marL="457200" lvl="0" indent="-304800" algn="just" rtl="0">
              <a:spcBef>
                <a:spcPts val="0"/>
              </a:spcBef>
              <a:spcAft>
                <a:spcPts val="0"/>
              </a:spcAft>
              <a:buSzPts val="1200"/>
              <a:buChar char="●"/>
            </a:pPr>
            <a:r>
              <a:rPr lang="en" sz="1200" dirty="0">
                <a:solidFill>
                  <a:schemeClr val="tx1"/>
                </a:solidFill>
                <a:latin typeface="Times New Roman" panose="02020603050405020304" pitchFamily="18" charset="0"/>
                <a:cs typeface="Times New Roman" panose="02020603050405020304" pitchFamily="18" charset="0"/>
              </a:rPr>
              <a:t>The company may definitely keep the rest of the fleets as a backup and during the breakdown there will not be any major circumstances into the warehouse operation. </a:t>
            </a:r>
            <a:endParaRPr sz="1200" dirty="0">
              <a:solidFill>
                <a:schemeClr val="tx1"/>
              </a:solidFill>
              <a:latin typeface="Times New Roman" panose="02020603050405020304" pitchFamily="18" charset="0"/>
              <a:cs typeface="Times New Roman" panose="02020603050405020304" pitchFamily="18" charset="0"/>
            </a:endParaRPr>
          </a:p>
          <a:p>
            <a:pPr marL="457200" lvl="0" indent="-304800" algn="just" rtl="0">
              <a:spcBef>
                <a:spcPts val="0"/>
              </a:spcBef>
              <a:spcAft>
                <a:spcPts val="0"/>
              </a:spcAft>
              <a:buSzPts val="1200"/>
              <a:buChar char="●"/>
            </a:pPr>
            <a:r>
              <a:rPr lang="en" sz="1200" dirty="0">
                <a:solidFill>
                  <a:schemeClr val="tx1"/>
                </a:solidFill>
                <a:latin typeface="Times New Roman" panose="02020603050405020304" pitchFamily="18" charset="0"/>
                <a:cs typeface="Times New Roman" panose="02020603050405020304" pitchFamily="18" charset="0"/>
              </a:rPr>
              <a:t>If company wants they can even sell some of the fleets and can earn a significant amount of money from that. But this can only be practiced if company has enough fleets in operation and as well as a backup during some emergency.</a:t>
            </a:r>
            <a:endParaRPr sz="1200" dirty="0">
              <a:solidFill>
                <a:schemeClr val="tx1"/>
              </a:solidFill>
              <a:latin typeface="Times New Roman" panose="02020603050405020304" pitchFamily="18" charset="0"/>
              <a:cs typeface="Times New Roman" panose="02020603050405020304" pitchFamily="18" charset="0"/>
            </a:endParaRPr>
          </a:p>
          <a:p>
            <a:pPr marL="457200" lvl="0" indent="-304800" algn="just" rtl="0">
              <a:spcBef>
                <a:spcPts val="0"/>
              </a:spcBef>
              <a:spcAft>
                <a:spcPts val="0"/>
              </a:spcAft>
              <a:buSzPts val="1200"/>
              <a:buChar char="●"/>
            </a:pPr>
            <a:r>
              <a:rPr lang="en" sz="1200" dirty="0">
                <a:solidFill>
                  <a:schemeClr val="tx1"/>
                </a:solidFill>
                <a:latin typeface="Times New Roman" panose="02020603050405020304" pitchFamily="18" charset="0"/>
                <a:cs typeface="Times New Roman" panose="02020603050405020304" pitchFamily="18" charset="0"/>
              </a:rPr>
              <a:t>As there is no implementation rate associated with this recommendation, the payback period is considered as immediate payback. </a:t>
            </a:r>
            <a:endParaRPr sz="12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Propane Powered Fork</a:t>
            </a:r>
            <a:r>
              <a:rPr lang="en-US" dirty="0">
                <a:latin typeface="Times New Roman" panose="02020603050405020304" pitchFamily="18" charset="0"/>
                <a:cs typeface="Times New Roman" panose="02020603050405020304" pitchFamily="18" charset="0"/>
              </a:rPr>
              <a:t>lift</a:t>
            </a:r>
            <a:r>
              <a:rPr lang="en" dirty="0">
                <a:latin typeface="Times New Roman" panose="02020603050405020304" pitchFamily="18" charset="0"/>
                <a:cs typeface="Times New Roman" panose="02020603050405020304" pitchFamily="18" charset="0"/>
              </a:rPr>
              <a:t> Trucks</a:t>
            </a:r>
            <a:endParaRPr dirty="0">
              <a:latin typeface="Times New Roman" panose="02020603050405020304" pitchFamily="18" charset="0"/>
              <a:cs typeface="Times New Roman" panose="02020603050405020304" pitchFamily="18" charset="0"/>
            </a:endParaRPr>
          </a:p>
        </p:txBody>
      </p:sp>
      <p:sp>
        <p:nvSpPr>
          <p:cNvPr id="91" name="Google Shape;91;p19"/>
          <p:cNvSpPr txBox="1">
            <a:spLocks noGrp="1"/>
          </p:cNvSpPr>
          <p:nvPr>
            <p:ph type="body" idx="1"/>
          </p:nvPr>
        </p:nvSpPr>
        <p:spPr>
          <a:xfrm>
            <a:off x="311700" y="1017724"/>
            <a:ext cx="8520600" cy="4125775"/>
          </a:xfrm>
          <a:prstGeom prst="rect">
            <a:avLst/>
          </a:prstGeom>
        </p:spPr>
        <p:txBody>
          <a:bodyPr spcFirstLastPara="1" wrap="square" lIns="91425" tIns="91425" rIns="91425" bIns="91425" anchor="t" anchorCtr="0">
            <a:noAutofit/>
          </a:bodyPr>
          <a:lstStyle/>
          <a:p>
            <a:pPr marL="457200" lvl="0" indent="-304800" algn="just" rtl="0">
              <a:spcBef>
                <a:spcPts val="0"/>
              </a:spcBef>
              <a:spcAft>
                <a:spcPts val="0"/>
              </a:spcAft>
              <a:buSzPts val="1200"/>
              <a:buChar char="●"/>
            </a:pPr>
            <a:r>
              <a:rPr lang="en" sz="1200" dirty="0">
                <a:solidFill>
                  <a:schemeClr val="tx1"/>
                </a:solidFill>
                <a:latin typeface="Times New Roman" panose="02020603050405020304" pitchFamily="18" charset="0"/>
                <a:cs typeface="Times New Roman" panose="02020603050405020304" pitchFamily="18" charset="0"/>
              </a:rPr>
              <a:t>Electric fork</a:t>
            </a:r>
            <a:r>
              <a:rPr lang="en-US" sz="1200" dirty="0">
                <a:solidFill>
                  <a:schemeClr val="tx1"/>
                </a:solidFill>
                <a:latin typeface="Times New Roman" panose="02020603050405020304" pitchFamily="18" charset="0"/>
                <a:cs typeface="Times New Roman" panose="02020603050405020304" pitchFamily="18" charset="0"/>
              </a:rPr>
              <a:t>lift</a:t>
            </a:r>
            <a:r>
              <a:rPr lang="en" sz="1200" dirty="0">
                <a:solidFill>
                  <a:schemeClr val="tx1"/>
                </a:solidFill>
                <a:latin typeface="Times New Roman" panose="02020603050405020304" pitchFamily="18" charset="0"/>
                <a:cs typeface="Times New Roman" panose="02020603050405020304" pitchFamily="18" charset="0"/>
              </a:rPr>
              <a:t> truck are not the only type of fork</a:t>
            </a:r>
            <a:r>
              <a:rPr lang="en-US" sz="1200" dirty="0">
                <a:solidFill>
                  <a:schemeClr val="tx1"/>
                </a:solidFill>
                <a:latin typeface="Times New Roman" panose="02020603050405020304" pitchFamily="18" charset="0"/>
                <a:cs typeface="Times New Roman" panose="02020603050405020304" pitchFamily="18" charset="0"/>
              </a:rPr>
              <a:t>lift</a:t>
            </a:r>
            <a:r>
              <a:rPr lang="en" sz="1200" dirty="0">
                <a:solidFill>
                  <a:schemeClr val="tx1"/>
                </a:solidFill>
                <a:latin typeface="Times New Roman" panose="02020603050405020304" pitchFamily="18" charset="0"/>
                <a:cs typeface="Times New Roman" panose="02020603050405020304" pitchFamily="18" charset="0"/>
              </a:rPr>
              <a:t> truck available in the market. There are many companies which preferes Propane powered fork</a:t>
            </a:r>
            <a:r>
              <a:rPr lang="en-US" sz="1200" dirty="0">
                <a:solidFill>
                  <a:schemeClr val="tx1"/>
                </a:solidFill>
                <a:latin typeface="Times New Roman" panose="02020603050405020304" pitchFamily="18" charset="0"/>
                <a:cs typeface="Times New Roman" panose="02020603050405020304" pitchFamily="18" charset="0"/>
              </a:rPr>
              <a:t>lift</a:t>
            </a:r>
            <a:r>
              <a:rPr lang="en" sz="1200" dirty="0">
                <a:solidFill>
                  <a:schemeClr val="tx1"/>
                </a:solidFill>
                <a:latin typeface="Times New Roman" panose="02020603050405020304" pitchFamily="18" charset="0"/>
                <a:cs typeface="Times New Roman" panose="02020603050405020304" pitchFamily="18" charset="0"/>
              </a:rPr>
              <a:t> truck compare to electric battery driven fork</a:t>
            </a:r>
            <a:r>
              <a:rPr lang="en-US" sz="1200" dirty="0">
                <a:solidFill>
                  <a:schemeClr val="tx1"/>
                </a:solidFill>
                <a:latin typeface="Times New Roman" panose="02020603050405020304" pitchFamily="18" charset="0"/>
                <a:cs typeface="Times New Roman" panose="02020603050405020304" pitchFamily="18" charset="0"/>
              </a:rPr>
              <a:t>lift</a:t>
            </a:r>
            <a:r>
              <a:rPr lang="en" sz="1200" dirty="0">
                <a:solidFill>
                  <a:schemeClr val="tx1"/>
                </a:solidFill>
                <a:latin typeface="Times New Roman" panose="02020603050405020304" pitchFamily="18" charset="0"/>
                <a:cs typeface="Times New Roman" panose="02020603050405020304" pitchFamily="18" charset="0"/>
              </a:rPr>
              <a:t> trucks due to their advantages.</a:t>
            </a:r>
            <a:endParaRPr sz="1200" dirty="0">
              <a:solidFill>
                <a:schemeClr val="tx1"/>
              </a:solidFill>
              <a:latin typeface="Times New Roman" panose="02020603050405020304" pitchFamily="18" charset="0"/>
              <a:cs typeface="Times New Roman" panose="02020603050405020304" pitchFamily="18" charset="0"/>
            </a:endParaRPr>
          </a:p>
          <a:p>
            <a:pPr marL="457200" lvl="0" indent="-304800" algn="just" rtl="0">
              <a:spcBef>
                <a:spcPts val="0"/>
              </a:spcBef>
              <a:spcAft>
                <a:spcPts val="0"/>
              </a:spcAft>
              <a:buSzPts val="1200"/>
              <a:buChar char="●"/>
            </a:pPr>
            <a:r>
              <a:rPr lang="en" sz="1200" dirty="0">
                <a:solidFill>
                  <a:schemeClr val="tx1"/>
                </a:solidFill>
                <a:latin typeface="Times New Roman" panose="02020603050405020304" pitchFamily="18" charset="0"/>
                <a:cs typeface="Times New Roman" panose="02020603050405020304" pitchFamily="18" charset="0"/>
              </a:rPr>
              <a:t>The propane powered fork</a:t>
            </a:r>
            <a:r>
              <a:rPr lang="en-US" sz="1200" dirty="0">
                <a:solidFill>
                  <a:schemeClr val="tx1"/>
                </a:solidFill>
                <a:latin typeface="Times New Roman" panose="02020603050405020304" pitchFamily="18" charset="0"/>
                <a:cs typeface="Times New Roman" panose="02020603050405020304" pitchFamily="18" charset="0"/>
              </a:rPr>
              <a:t>lift</a:t>
            </a:r>
            <a:r>
              <a:rPr lang="en" sz="1200" dirty="0">
                <a:solidFill>
                  <a:schemeClr val="tx1"/>
                </a:solidFill>
                <a:latin typeface="Times New Roman" panose="02020603050405020304" pitchFamily="18" charset="0"/>
                <a:cs typeface="Times New Roman" panose="02020603050405020304" pitchFamily="18" charset="0"/>
              </a:rPr>
              <a:t> trucks are good for outdoor applications they works perfectly fine in different kinds of terrain like snow, dirt or gravel[</a:t>
            </a:r>
            <a:r>
              <a:rPr lang="en" sz="1200" dirty="0">
                <a:solidFill>
                  <a:schemeClr val="tx1"/>
                </a:solidFill>
                <a:latin typeface="Times New Roman" panose="02020603050405020304" pitchFamily="18" charset="0"/>
                <a:cs typeface="Times New Roman" panose="02020603050405020304" pitchFamily="18" charset="0"/>
                <a:hlinkClick r:id="rId3" action="ppaction://hlinksldjump"/>
              </a:rPr>
              <a:t>11</a:t>
            </a:r>
            <a:r>
              <a:rPr lang="en" sz="1200" dirty="0">
                <a:solidFill>
                  <a:schemeClr val="tx1"/>
                </a:solidFill>
                <a:latin typeface="Times New Roman" panose="02020603050405020304" pitchFamily="18" charset="0"/>
                <a:cs typeface="Times New Roman" panose="02020603050405020304" pitchFamily="18" charset="0"/>
              </a:rPr>
              <a:t>].</a:t>
            </a:r>
            <a:endParaRPr sz="1200" dirty="0">
              <a:solidFill>
                <a:schemeClr val="tx1"/>
              </a:solidFill>
              <a:latin typeface="Times New Roman" panose="02020603050405020304" pitchFamily="18" charset="0"/>
              <a:cs typeface="Times New Roman" panose="02020603050405020304" pitchFamily="18" charset="0"/>
            </a:endParaRPr>
          </a:p>
          <a:p>
            <a:pPr marL="457200" lvl="0" indent="-304800" algn="just" rtl="0">
              <a:spcBef>
                <a:spcPts val="0"/>
              </a:spcBef>
              <a:spcAft>
                <a:spcPts val="0"/>
              </a:spcAft>
              <a:buSzPts val="1200"/>
              <a:buChar char="●"/>
            </a:pPr>
            <a:r>
              <a:rPr lang="en" sz="1200" dirty="0">
                <a:solidFill>
                  <a:schemeClr val="tx1"/>
                </a:solidFill>
                <a:latin typeface="Times New Roman" panose="02020603050405020304" pitchFamily="18" charset="0"/>
                <a:cs typeface="Times New Roman" panose="02020603050405020304" pitchFamily="18" charset="0"/>
              </a:rPr>
              <a:t>It it convenient to change the propane cylinder and then ready to use the fork</a:t>
            </a:r>
            <a:r>
              <a:rPr lang="en-US" sz="1200" dirty="0">
                <a:solidFill>
                  <a:schemeClr val="tx1"/>
                </a:solidFill>
                <a:latin typeface="Times New Roman" panose="02020603050405020304" pitchFamily="18" charset="0"/>
                <a:cs typeface="Times New Roman" panose="02020603050405020304" pitchFamily="18" charset="0"/>
              </a:rPr>
              <a:t>lift</a:t>
            </a:r>
            <a:r>
              <a:rPr lang="en" sz="1200" dirty="0">
                <a:solidFill>
                  <a:schemeClr val="tx1"/>
                </a:solidFill>
                <a:latin typeface="Times New Roman" panose="02020603050405020304" pitchFamily="18" charset="0"/>
                <a:cs typeface="Times New Roman" panose="02020603050405020304" pitchFamily="18" charset="0"/>
              </a:rPr>
              <a:t> truck and not to worry about charging like in battery powered fleets[</a:t>
            </a:r>
            <a:r>
              <a:rPr lang="en" sz="1200" dirty="0">
                <a:solidFill>
                  <a:schemeClr val="tx1"/>
                </a:solidFill>
                <a:latin typeface="Times New Roman" panose="02020603050405020304" pitchFamily="18" charset="0"/>
                <a:cs typeface="Times New Roman" panose="02020603050405020304" pitchFamily="18" charset="0"/>
                <a:hlinkClick r:id="rId3" action="ppaction://hlinksldjump"/>
              </a:rPr>
              <a:t>12</a:t>
            </a:r>
            <a:r>
              <a:rPr lang="en" sz="1200" dirty="0">
                <a:solidFill>
                  <a:schemeClr val="tx1"/>
                </a:solidFill>
                <a:latin typeface="Times New Roman" panose="02020603050405020304" pitchFamily="18" charset="0"/>
                <a:cs typeface="Times New Roman" panose="02020603050405020304" pitchFamily="18" charset="0"/>
              </a:rPr>
              <a:t>].</a:t>
            </a:r>
            <a:endParaRPr sz="1200" dirty="0">
              <a:solidFill>
                <a:schemeClr val="tx1"/>
              </a:solidFill>
              <a:latin typeface="Times New Roman" panose="02020603050405020304" pitchFamily="18" charset="0"/>
              <a:cs typeface="Times New Roman" panose="02020603050405020304" pitchFamily="18" charset="0"/>
            </a:endParaRPr>
          </a:p>
          <a:p>
            <a:pPr marL="457200" lvl="0" indent="-304800" algn="just" rtl="0">
              <a:spcBef>
                <a:spcPts val="0"/>
              </a:spcBef>
              <a:spcAft>
                <a:spcPts val="0"/>
              </a:spcAft>
              <a:buSzPts val="1200"/>
              <a:buChar char="●"/>
            </a:pPr>
            <a:r>
              <a:rPr lang="en" sz="1200" dirty="0">
                <a:solidFill>
                  <a:schemeClr val="tx1"/>
                </a:solidFill>
                <a:latin typeface="Times New Roman" panose="02020603050405020304" pitchFamily="18" charset="0"/>
                <a:cs typeface="Times New Roman" panose="02020603050405020304" pitchFamily="18" charset="0"/>
              </a:rPr>
              <a:t>Figure 1.1 shows the propane powered fork</a:t>
            </a:r>
            <a:r>
              <a:rPr lang="en-US" sz="1200" dirty="0">
                <a:solidFill>
                  <a:schemeClr val="tx1"/>
                </a:solidFill>
                <a:latin typeface="Times New Roman" panose="02020603050405020304" pitchFamily="18" charset="0"/>
                <a:cs typeface="Times New Roman" panose="02020603050405020304" pitchFamily="18" charset="0"/>
              </a:rPr>
              <a:t>lift</a:t>
            </a:r>
            <a:r>
              <a:rPr lang="en" sz="1200" dirty="0">
                <a:solidFill>
                  <a:schemeClr val="tx1"/>
                </a:solidFill>
                <a:latin typeface="Times New Roman" panose="02020603050405020304" pitchFamily="18" charset="0"/>
                <a:cs typeface="Times New Roman" panose="02020603050405020304" pitchFamily="18" charset="0"/>
              </a:rPr>
              <a:t> trucks.</a:t>
            </a:r>
            <a:endParaRPr sz="1200"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1600"/>
              </a:spcBef>
              <a:spcAft>
                <a:spcPts val="0"/>
              </a:spcAft>
              <a:buNone/>
            </a:pPr>
            <a:endParaRPr sz="1200"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1600"/>
              </a:spcBef>
              <a:spcAft>
                <a:spcPts val="0"/>
              </a:spcAft>
              <a:buNone/>
            </a:pPr>
            <a:endParaRPr sz="1200"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1600"/>
              </a:spcBef>
              <a:spcAft>
                <a:spcPts val="0"/>
              </a:spcAft>
              <a:buNone/>
            </a:pPr>
            <a:endParaRPr sz="1200"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1600"/>
              </a:spcBef>
              <a:spcAft>
                <a:spcPts val="0"/>
              </a:spcAft>
              <a:buNone/>
            </a:pPr>
            <a:endParaRPr sz="1200"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1600"/>
              </a:spcBef>
              <a:spcAft>
                <a:spcPts val="0"/>
              </a:spcAft>
              <a:buNone/>
            </a:pPr>
            <a:endParaRPr lang="en" sz="1200" dirty="0">
              <a:solidFill>
                <a:schemeClr val="tx1"/>
              </a:solidFill>
              <a:latin typeface="Times New Roman" panose="02020603050405020304" pitchFamily="18" charset="0"/>
              <a:cs typeface="Times New Roman" panose="02020603050405020304" pitchFamily="18" charset="0"/>
            </a:endParaRPr>
          </a:p>
          <a:p>
            <a:pPr marL="0" lvl="0" indent="0" algn="ctr" rtl="0">
              <a:spcBef>
                <a:spcPts val="1600"/>
              </a:spcBef>
              <a:spcAft>
                <a:spcPts val="0"/>
              </a:spcAft>
              <a:buNone/>
            </a:pPr>
            <a:r>
              <a:rPr lang="en" sz="1200" dirty="0">
                <a:solidFill>
                  <a:schemeClr val="tx1"/>
                </a:solidFill>
                <a:latin typeface="Times New Roman" panose="02020603050405020304" pitchFamily="18" charset="0"/>
                <a:cs typeface="Times New Roman" panose="02020603050405020304" pitchFamily="18" charset="0"/>
              </a:rPr>
              <a:t>Figure 1.1: Propane powered fork</a:t>
            </a:r>
            <a:r>
              <a:rPr lang="en-US" sz="1200" dirty="0">
                <a:solidFill>
                  <a:schemeClr val="tx1"/>
                </a:solidFill>
                <a:latin typeface="Times New Roman" panose="02020603050405020304" pitchFamily="18" charset="0"/>
                <a:cs typeface="Times New Roman" panose="02020603050405020304" pitchFamily="18" charset="0"/>
              </a:rPr>
              <a:t>lift</a:t>
            </a:r>
            <a:r>
              <a:rPr lang="en" sz="1200" dirty="0">
                <a:solidFill>
                  <a:schemeClr val="tx1"/>
                </a:solidFill>
                <a:latin typeface="Times New Roman" panose="02020603050405020304" pitchFamily="18" charset="0"/>
                <a:cs typeface="Times New Roman" panose="02020603050405020304" pitchFamily="18" charset="0"/>
              </a:rPr>
              <a:t> trucks[</a:t>
            </a:r>
            <a:r>
              <a:rPr lang="en" sz="1200" dirty="0">
                <a:solidFill>
                  <a:schemeClr val="tx1"/>
                </a:solidFill>
                <a:latin typeface="Times New Roman" panose="02020603050405020304" pitchFamily="18" charset="0"/>
                <a:cs typeface="Times New Roman" panose="02020603050405020304" pitchFamily="18" charset="0"/>
                <a:hlinkClick r:id="rId3" action="ppaction://hlinksldjump"/>
              </a:rPr>
              <a:t>13</a:t>
            </a:r>
            <a:r>
              <a:rPr lang="en" sz="1200" dirty="0">
                <a:solidFill>
                  <a:schemeClr val="tx1"/>
                </a:solidFill>
                <a:latin typeface="Times New Roman" panose="02020603050405020304" pitchFamily="18" charset="0"/>
                <a:cs typeface="Times New Roman" panose="02020603050405020304" pitchFamily="18" charset="0"/>
              </a:rPr>
              <a:t>] </a:t>
            </a:r>
            <a:endParaRPr sz="1200"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1600"/>
              </a:spcBef>
              <a:spcAft>
                <a:spcPts val="1600"/>
              </a:spcAft>
              <a:buNone/>
            </a:pPr>
            <a:endParaRPr sz="1200" dirty="0">
              <a:solidFill>
                <a:schemeClr val="tx1"/>
              </a:solidFill>
              <a:latin typeface="Times New Roman" panose="02020603050405020304" pitchFamily="18" charset="0"/>
              <a:cs typeface="Times New Roman" panose="02020603050405020304" pitchFamily="18" charset="0"/>
            </a:endParaRPr>
          </a:p>
        </p:txBody>
      </p:sp>
      <p:pic>
        <p:nvPicPr>
          <p:cNvPr id="92" name="Google Shape;92;p19"/>
          <p:cNvPicPr preferRelativeResize="0"/>
          <p:nvPr/>
        </p:nvPicPr>
        <p:blipFill>
          <a:blip r:embed="rId4">
            <a:alphaModFix/>
          </a:blip>
          <a:stretch>
            <a:fillRect/>
          </a:stretch>
        </p:blipFill>
        <p:spPr>
          <a:xfrm>
            <a:off x="3525663" y="2747205"/>
            <a:ext cx="2092674" cy="2066050"/>
          </a:xfrm>
          <a:prstGeom prst="rect">
            <a:avLst/>
          </a:prstGeom>
          <a:noFill/>
          <a:ln>
            <a:solidFill>
              <a:schemeClr val="tx1"/>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latin typeface="Times New Roman" panose="02020603050405020304" pitchFamily="18" charset="0"/>
                <a:cs typeface="Times New Roman" panose="02020603050405020304" pitchFamily="18" charset="0"/>
              </a:rPr>
              <a:t>Energy Savings Calculation for Propane powered Fork</a:t>
            </a:r>
            <a:r>
              <a:rPr lang="en-US" sz="2400" dirty="0">
                <a:latin typeface="Times New Roman" panose="02020603050405020304" pitchFamily="18" charset="0"/>
                <a:cs typeface="Times New Roman" panose="02020603050405020304" pitchFamily="18" charset="0"/>
              </a:rPr>
              <a:t>lift</a:t>
            </a:r>
            <a:r>
              <a:rPr lang="en" sz="2400" dirty="0">
                <a:latin typeface="Times New Roman" panose="02020603050405020304" pitchFamily="18" charset="0"/>
                <a:cs typeface="Times New Roman" panose="02020603050405020304" pitchFamily="18" charset="0"/>
              </a:rPr>
              <a:t> Trucks </a:t>
            </a:r>
            <a:endParaRPr sz="2400" dirty="0">
              <a:latin typeface="Times New Roman" panose="02020603050405020304" pitchFamily="18" charset="0"/>
              <a:cs typeface="Times New Roman" panose="02020603050405020304" pitchFamily="18" charset="0"/>
            </a:endParaRPr>
          </a:p>
        </p:txBody>
      </p:sp>
      <p:sp>
        <p:nvSpPr>
          <p:cNvPr id="98" name="Google Shape;98;p20"/>
          <p:cNvSpPr txBox="1">
            <a:spLocks noGrp="1"/>
          </p:cNvSpPr>
          <p:nvPr>
            <p:ph type="body" idx="1"/>
          </p:nvPr>
        </p:nvSpPr>
        <p:spPr>
          <a:xfrm>
            <a:off x="311700" y="1162325"/>
            <a:ext cx="8520600" cy="3416400"/>
          </a:xfrm>
          <a:prstGeom prst="rect">
            <a:avLst/>
          </a:prstGeom>
        </p:spPr>
        <p:txBody>
          <a:bodyPr spcFirstLastPara="1" wrap="square" lIns="91425" tIns="91425" rIns="91425" bIns="91425" anchor="t" anchorCtr="0">
            <a:noAutofit/>
          </a:bodyPr>
          <a:lstStyle/>
          <a:p>
            <a:pPr marL="457200" lvl="0" indent="-304800" algn="just" rtl="0">
              <a:spcBef>
                <a:spcPts val="0"/>
              </a:spcBef>
              <a:spcAft>
                <a:spcPts val="0"/>
              </a:spcAft>
              <a:buSzPts val="1200"/>
              <a:buFont typeface="Times New Roman"/>
              <a:buChar char="●"/>
            </a:pPr>
            <a:r>
              <a:rPr lang="en" sz="1200" dirty="0">
                <a:solidFill>
                  <a:schemeClr val="tx1"/>
                </a:solidFill>
                <a:latin typeface="Times New Roman" panose="02020603050405020304" pitchFamily="18" charset="0"/>
                <a:ea typeface="Times New Roman"/>
                <a:cs typeface="Times New Roman" panose="02020603050405020304" pitchFamily="18" charset="0"/>
                <a:sym typeface="Times New Roman"/>
              </a:rPr>
              <a:t>The company for which energy savings was calculated earlier is also equipped with 6 propane powered fork</a:t>
            </a:r>
            <a:r>
              <a:rPr lang="en-US" sz="1200" dirty="0">
                <a:solidFill>
                  <a:schemeClr val="tx1"/>
                </a:solidFill>
                <a:latin typeface="Times New Roman" panose="02020603050405020304" pitchFamily="18" charset="0"/>
                <a:ea typeface="Times New Roman"/>
                <a:cs typeface="Times New Roman" panose="02020603050405020304" pitchFamily="18" charset="0"/>
                <a:sym typeface="Times New Roman"/>
              </a:rPr>
              <a:t>lift</a:t>
            </a:r>
            <a:r>
              <a:rPr lang="en" sz="1200" dirty="0">
                <a:solidFill>
                  <a:schemeClr val="tx1"/>
                </a:solidFill>
                <a:latin typeface="Times New Roman" panose="02020603050405020304" pitchFamily="18" charset="0"/>
                <a:ea typeface="Times New Roman"/>
                <a:cs typeface="Times New Roman" panose="02020603050405020304" pitchFamily="18" charset="0"/>
                <a:sym typeface="Times New Roman"/>
              </a:rPr>
              <a:t> trucks.</a:t>
            </a:r>
            <a:endParaRPr sz="12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457200" lvl="0" indent="-304800" algn="just" rtl="0">
              <a:spcBef>
                <a:spcPts val="0"/>
              </a:spcBef>
              <a:spcAft>
                <a:spcPts val="0"/>
              </a:spcAft>
              <a:buSzPts val="1200"/>
              <a:buFont typeface="Times New Roman"/>
              <a:buChar char="●"/>
            </a:pPr>
            <a:r>
              <a:rPr lang="en" sz="1200" dirty="0">
                <a:solidFill>
                  <a:schemeClr val="tx1"/>
                </a:solidFill>
                <a:latin typeface="Times New Roman" panose="02020603050405020304" pitchFamily="18" charset="0"/>
                <a:ea typeface="Times New Roman"/>
                <a:cs typeface="Times New Roman" panose="02020603050405020304" pitchFamily="18" charset="0"/>
                <a:sym typeface="Times New Roman"/>
              </a:rPr>
              <a:t> Standard 33 lb propane tanks are mounted on the fork</a:t>
            </a:r>
            <a:r>
              <a:rPr lang="en-US" sz="1200" dirty="0">
                <a:solidFill>
                  <a:schemeClr val="tx1"/>
                </a:solidFill>
                <a:latin typeface="Times New Roman" panose="02020603050405020304" pitchFamily="18" charset="0"/>
                <a:ea typeface="Times New Roman"/>
                <a:cs typeface="Times New Roman" panose="02020603050405020304" pitchFamily="18" charset="0"/>
                <a:sym typeface="Times New Roman"/>
              </a:rPr>
              <a:t>lift</a:t>
            </a:r>
            <a:r>
              <a:rPr lang="en" sz="1200" dirty="0">
                <a:solidFill>
                  <a:schemeClr val="tx1"/>
                </a:solidFill>
                <a:latin typeface="Times New Roman" panose="02020603050405020304" pitchFamily="18" charset="0"/>
                <a:ea typeface="Times New Roman"/>
                <a:cs typeface="Times New Roman" panose="02020603050405020304" pitchFamily="18" charset="0"/>
                <a:sym typeface="Times New Roman"/>
              </a:rPr>
              <a:t> trucks for the operation.</a:t>
            </a:r>
            <a:endParaRPr sz="12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457200" lvl="0" indent="-304800" algn="just" rtl="0">
              <a:spcBef>
                <a:spcPts val="0"/>
              </a:spcBef>
              <a:spcAft>
                <a:spcPts val="0"/>
              </a:spcAft>
              <a:buSzPts val="1200"/>
              <a:buFont typeface="Times New Roman"/>
              <a:buChar char="●"/>
            </a:pPr>
            <a:r>
              <a:rPr lang="en" sz="1200" dirty="0">
                <a:solidFill>
                  <a:schemeClr val="tx1"/>
                </a:solidFill>
                <a:latin typeface="Times New Roman" panose="02020603050405020304" pitchFamily="18" charset="0"/>
                <a:ea typeface="Times New Roman"/>
                <a:cs typeface="Times New Roman" panose="02020603050405020304" pitchFamily="18" charset="0"/>
                <a:sym typeface="Times New Roman"/>
              </a:rPr>
              <a:t>Cost per MMBtu obtained during the energy assessment for the company is $17.19/MMBtu of propane.</a:t>
            </a:r>
            <a:endParaRPr sz="12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457200" lvl="0" indent="-304800" algn="just" rtl="0">
              <a:spcBef>
                <a:spcPts val="0"/>
              </a:spcBef>
              <a:spcAft>
                <a:spcPts val="0"/>
              </a:spcAft>
              <a:buSzPts val="1200"/>
              <a:buFont typeface="Times New Roman"/>
              <a:buChar char="●"/>
            </a:pPr>
            <a:r>
              <a:rPr lang="en" sz="1200" dirty="0">
                <a:solidFill>
                  <a:schemeClr val="tx1"/>
                </a:solidFill>
                <a:latin typeface="Times New Roman" panose="02020603050405020304" pitchFamily="18" charset="0"/>
                <a:ea typeface="Times New Roman"/>
                <a:cs typeface="Times New Roman" panose="02020603050405020304" pitchFamily="18" charset="0"/>
                <a:sym typeface="Times New Roman"/>
              </a:rPr>
              <a:t>Now, converting the total annual kWh energy savings into MMBtu</a:t>
            </a:r>
            <a:endParaRPr sz="12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914400" lvl="1" indent="-304800" algn="just" rtl="0">
              <a:spcBef>
                <a:spcPts val="0"/>
              </a:spcBef>
              <a:spcAft>
                <a:spcPts val="0"/>
              </a:spcAft>
              <a:buSzPts val="1200"/>
              <a:buFont typeface="Times New Roman"/>
              <a:buChar char="○"/>
            </a:pPr>
            <a:r>
              <a:rPr lang="en" sz="1200" dirty="0">
                <a:solidFill>
                  <a:schemeClr val="tx1"/>
                </a:solidFill>
                <a:latin typeface="Times New Roman" panose="02020603050405020304" pitchFamily="18" charset="0"/>
                <a:ea typeface="Times New Roman"/>
                <a:cs typeface="Times New Roman" panose="02020603050405020304" pitchFamily="18" charset="0"/>
                <a:sym typeface="Times New Roman"/>
              </a:rPr>
              <a:t>Total annual MMBtu savings = total annual kWh savings * 0.003412 MMBtu/kWh</a:t>
            </a:r>
            <a:endParaRPr sz="12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914400" lvl="1" indent="-304800" algn="just" rtl="0">
              <a:spcBef>
                <a:spcPts val="0"/>
              </a:spcBef>
              <a:spcAft>
                <a:spcPts val="0"/>
              </a:spcAft>
              <a:buSzPts val="1200"/>
              <a:buFont typeface="Times New Roman"/>
              <a:buChar char="○"/>
            </a:pPr>
            <a:r>
              <a:rPr lang="en" sz="1200" dirty="0">
                <a:solidFill>
                  <a:schemeClr val="tx1"/>
                </a:solidFill>
                <a:latin typeface="Times New Roman" panose="02020603050405020304" pitchFamily="18" charset="0"/>
                <a:ea typeface="Times New Roman"/>
                <a:cs typeface="Times New Roman" panose="02020603050405020304" pitchFamily="18" charset="0"/>
                <a:sym typeface="Times New Roman"/>
              </a:rPr>
              <a:t>Total annual MMBtu savings = 52,510 kWh * 0.003412 MMBtu/kWh[</a:t>
            </a:r>
            <a:r>
              <a:rPr lang="en" sz="1200" dirty="0">
                <a:solidFill>
                  <a:schemeClr val="tx1"/>
                </a:solidFill>
                <a:latin typeface="Times New Roman" panose="02020603050405020304" pitchFamily="18" charset="0"/>
                <a:ea typeface="Times New Roman"/>
                <a:cs typeface="Times New Roman" panose="02020603050405020304" pitchFamily="18" charset="0"/>
                <a:sym typeface="Times New Roman"/>
                <a:hlinkClick r:id="rId3" action="ppaction://hlinksldjump"/>
              </a:rPr>
              <a:t>14</a:t>
            </a:r>
            <a:r>
              <a:rPr lang="en" sz="1200" dirty="0">
                <a:solidFill>
                  <a:schemeClr val="tx1"/>
                </a:solidFill>
                <a:latin typeface="Times New Roman" panose="02020603050405020304" pitchFamily="18" charset="0"/>
                <a:ea typeface="Times New Roman"/>
                <a:cs typeface="Times New Roman" panose="02020603050405020304" pitchFamily="18" charset="0"/>
                <a:sym typeface="Times New Roman"/>
              </a:rPr>
              <a:t>]</a:t>
            </a:r>
            <a:endParaRPr sz="12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914400" lvl="1" indent="-304800" algn="just" rtl="0">
              <a:spcBef>
                <a:spcPts val="0"/>
              </a:spcBef>
              <a:spcAft>
                <a:spcPts val="0"/>
              </a:spcAft>
              <a:buSzPts val="1200"/>
              <a:buFont typeface="Times New Roman"/>
              <a:buChar char="○"/>
            </a:pPr>
            <a:r>
              <a:rPr lang="en" sz="1200" dirty="0">
                <a:solidFill>
                  <a:schemeClr val="tx1"/>
                </a:solidFill>
                <a:latin typeface="Times New Roman" panose="02020603050405020304" pitchFamily="18" charset="0"/>
                <a:ea typeface="Times New Roman"/>
                <a:cs typeface="Times New Roman" panose="02020603050405020304" pitchFamily="18" charset="0"/>
                <a:sym typeface="Times New Roman"/>
              </a:rPr>
              <a:t>Total annual MMBtu savings = 179.17 MMBtu / year</a:t>
            </a:r>
            <a:endParaRPr sz="12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457200" lvl="0" indent="-304800" algn="just" rtl="0">
              <a:lnSpc>
                <a:spcPct val="115000"/>
              </a:lnSpc>
              <a:spcBef>
                <a:spcPts val="0"/>
              </a:spcBef>
              <a:spcAft>
                <a:spcPts val="0"/>
              </a:spcAft>
              <a:buClr>
                <a:schemeClr val="dk1"/>
              </a:buClr>
              <a:buSzPts val="1200"/>
              <a:buFont typeface="Times New Roman"/>
              <a:buChar char="●"/>
            </a:pPr>
            <a:r>
              <a:rPr lang="en"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Annual MMBtu Dollar savings</a:t>
            </a: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914400" lvl="1" indent="-304800" algn="just" rtl="0">
              <a:lnSpc>
                <a:spcPct val="115000"/>
              </a:lnSpc>
              <a:spcBef>
                <a:spcPts val="0"/>
              </a:spcBef>
              <a:spcAft>
                <a:spcPts val="0"/>
              </a:spcAft>
              <a:buClr>
                <a:schemeClr val="dk1"/>
              </a:buClr>
              <a:buSzPts val="1200"/>
              <a:buFont typeface="Times New Roman"/>
              <a:buChar char="○"/>
            </a:pPr>
            <a:r>
              <a:rPr lang="en" sz="1200" dirty="0">
                <a:solidFill>
                  <a:schemeClr val="tx1"/>
                </a:solidFill>
                <a:latin typeface="Times New Roman" panose="02020603050405020304" pitchFamily="18" charset="0"/>
                <a:ea typeface="Times New Roman"/>
                <a:cs typeface="Times New Roman" panose="02020603050405020304" pitchFamily="18" charset="0"/>
                <a:sym typeface="Times New Roman"/>
              </a:rPr>
              <a:t>= (Total Annual Electricity Savings) (MMBtu cost)</a:t>
            </a:r>
            <a:endParaRPr sz="12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914400" lvl="1" indent="-304800" algn="just" rtl="0">
              <a:lnSpc>
                <a:spcPct val="115000"/>
              </a:lnSpc>
              <a:spcBef>
                <a:spcPts val="0"/>
              </a:spcBef>
              <a:spcAft>
                <a:spcPts val="0"/>
              </a:spcAft>
              <a:buClr>
                <a:schemeClr val="dk1"/>
              </a:buClr>
              <a:buSzPts val="1200"/>
              <a:buFont typeface="Times New Roman"/>
              <a:buChar char="○"/>
            </a:pPr>
            <a:r>
              <a:rPr lang="en" sz="1200" dirty="0">
                <a:solidFill>
                  <a:schemeClr val="tx1"/>
                </a:solidFill>
                <a:latin typeface="Times New Roman" panose="02020603050405020304" pitchFamily="18" charset="0"/>
                <a:ea typeface="Times New Roman"/>
                <a:cs typeface="Times New Roman" panose="02020603050405020304" pitchFamily="18" charset="0"/>
                <a:sym typeface="Times New Roman"/>
              </a:rPr>
              <a:t>= (179.17 MMBtu / year) * ($17.19/MMBtu)</a:t>
            </a:r>
            <a:endParaRPr sz="12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914400" lvl="1" indent="-304800" algn="just" rtl="0">
              <a:lnSpc>
                <a:spcPct val="115000"/>
              </a:lnSpc>
              <a:spcBef>
                <a:spcPts val="0"/>
              </a:spcBef>
              <a:spcAft>
                <a:spcPts val="0"/>
              </a:spcAft>
              <a:buClr>
                <a:schemeClr val="dk1"/>
              </a:buClr>
              <a:buSzPts val="1200"/>
              <a:buFont typeface="Times New Roman"/>
              <a:buChar char="○"/>
            </a:pPr>
            <a:r>
              <a:rPr lang="en" sz="1200" dirty="0">
                <a:solidFill>
                  <a:schemeClr val="tx1"/>
                </a:solidFill>
                <a:latin typeface="Times New Roman" panose="02020603050405020304" pitchFamily="18" charset="0"/>
                <a:ea typeface="Times New Roman"/>
                <a:cs typeface="Times New Roman" panose="02020603050405020304" pitchFamily="18" charset="0"/>
                <a:sym typeface="Times New Roman"/>
              </a:rPr>
              <a:t>= $3,080/year.</a:t>
            </a:r>
            <a:endParaRPr sz="12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457200" lvl="0" indent="-304800" algn="just" rtl="0">
              <a:lnSpc>
                <a:spcPct val="115000"/>
              </a:lnSpc>
              <a:spcBef>
                <a:spcPts val="0"/>
              </a:spcBef>
              <a:spcAft>
                <a:spcPts val="0"/>
              </a:spcAft>
              <a:buClr>
                <a:schemeClr val="dk1"/>
              </a:buClr>
              <a:buSzPts val="1200"/>
              <a:buFont typeface="Times New Roman"/>
              <a:buChar char="●"/>
            </a:pPr>
            <a:r>
              <a:rPr lang="en" sz="1200" dirty="0">
                <a:solidFill>
                  <a:schemeClr val="tx1"/>
                </a:solidFill>
                <a:latin typeface="Times New Roman" panose="02020603050405020304" pitchFamily="18" charset="0"/>
                <a:ea typeface="Times New Roman"/>
                <a:cs typeface="Times New Roman" panose="02020603050405020304" pitchFamily="18" charset="0"/>
                <a:sym typeface="Times New Roman"/>
              </a:rPr>
              <a:t>Thus on the basis of application and requirements company can either reduce the electric battery powered fork</a:t>
            </a:r>
            <a:r>
              <a:rPr lang="en-US" sz="1200" dirty="0">
                <a:solidFill>
                  <a:schemeClr val="tx1"/>
                </a:solidFill>
                <a:latin typeface="Times New Roman" panose="02020603050405020304" pitchFamily="18" charset="0"/>
                <a:ea typeface="Times New Roman"/>
                <a:cs typeface="Times New Roman" panose="02020603050405020304" pitchFamily="18" charset="0"/>
                <a:sym typeface="Times New Roman"/>
              </a:rPr>
              <a:t>lift</a:t>
            </a:r>
            <a:r>
              <a:rPr lang="en" sz="1200" dirty="0">
                <a:solidFill>
                  <a:schemeClr val="tx1"/>
                </a:solidFill>
                <a:latin typeface="Times New Roman" panose="02020603050405020304" pitchFamily="18" charset="0"/>
                <a:ea typeface="Times New Roman"/>
                <a:cs typeface="Times New Roman" panose="02020603050405020304" pitchFamily="18" charset="0"/>
                <a:sym typeface="Times New Roman"/>
              </a:rPr>
              <a:t> trucks to save $2,678 per year or by reducing propane powered fork</a:t>
            </a:r>
            <a:r>
              <a:rPr lang="en-US" sz="1200" dirty="0">
                <a:solidFill>
                  <a:schemeClr val="tx1"/>
                </a:solidFill>
                <a:latin typeface="Times New Roman" panose="02020603050405020304" pitchFamily="18" charset="0"/>
                <a:ea typeface="Times New Roman"/>
                <a:cs typeface="Times New Roman" panose="02020603050405020304" pitchFamily="18" charset="0"/>
                <a:sym typeface="Times New Roman"/>
              </a:rPr>
              <a:t>lift</a:t>
            </a:r>
            <a:r>
              <a:rPr lang="en" sz="1200" dirty="0">
                <a:solidFill>
                  <a:schemeClr val="tx1"/>
                </a:solidFill>
                <a:latin typeface="Times New Roman" panose="02020603050405020304" pitchFamily="18" charset="0"/>
                <a:ea typeface="Times New Roman"/>
                <a:cs typeface="Times New Roman" panose="02020603050405020304" pitchFamily="18" charset="0"/>
                <a:sym typeface="Times New Roman"/>
              </a:rPr>
              <a:t> trucks to save $3,080/year.</a:t>
            </a:r>
            <a:endParaRPr sz="12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15000"/>
              </a:lnSpc>
              <a:spcBef>
                <a:spcPts val="1200"/>
              </a:spcBef>
              <a:spcAft>
                <a:spcPts val="1200"/>
              </a:spcAft>
              <a:buNone/>
            </a:pPr>
            <a:endParaRPr sz="12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Scenario when Utilization factor is above 80%</a:t>
            </a:r>
            <a:endParaRPr dirty="0">
              <a:latin typeface="Times New Roman" panose="02020603050405020304" pitchFamily="18" charset="0"/>
              <a:cs typeface="Times New Roman" panose="02020603050405020304" pitchFamily="18" charset="0"/>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04800" algn="just" rtl="0">
              <a:lnSpc>
                <a:spcPct val="115000"/>
              </a:lnSpc>
              <a:spcBef>
                <a:spcPts val="1200"/>
              </a:spcBef>
              <a:spcAft>
                <a:spcPts val="0"/>
              </a:spcAft>
              <a:buSzPts val="1200"/>
              <a:buChar char="●"/>
            </a:pPr>
            <a:r>
              <a:rPr lang="en" sz="1200" dirty="0">
                <a:solidFill>
                  <a:schemeClr val="dk1"/>
                </a:solidFill>
                <a:latin typeface="Times New Roman" panose="02020603050405020304" pitchFamily="18" charset="0"/>
                <a:cs typeface="Times New Roman" panose="02020603050405020304" pitchFamily="18" charset="0"/>
              </a:rPr>
              <a:t>For better operating life cycle of the fork</a:t>
            </a:r>
            <a:r>
              <a:rPr lang="en-US" sz="1200" dirty="0">
                <a:solidFill>
                  <a:schemeClr val="dk1"/>
                </a:solidFill>
                <a:latin typeface="Times New Roman" panose="02020603050405020304" pitchFamily="18" charset="0"/>
                <a:cs typeface="Times New Roman" panose="02020603050405020304" pitchFamily="18" charset="0"/>
              </a:rPr>
              <a:t>lift</a:t>
            </a:r>
            <a:r>
              <a:rPr lang="en" sz="1200" dirty="0">
                <a:solidFill>
                  <a:schemeClr val="dk1"/>
                </a:solidFill>
                <a:latin typeface="Times New Roman" panose="02020603050405020304" pitchFamily="18" charset="0"/>
                <a:cs typeface="Times New Roman" panose="02020603050405020304" pitchFamily="18" charset="0"/>
              </a:rPr>
              <a:t> trucks, maintenance schedule is must.</a:t>
            </a:r>
            <a:endParaRPr sz="1200" dirty="0">
              <a:solidFill>
                <a:schemeClr val="dk1"/>
              </a:solidFill>
              <a:latin typeface="Times New Roman" panose="02020603050405020304" pitchFamily="18" charset="0"/>
              <a:cs typeface="Times New Roman" panose="02020603050405020304" pitchFamily="18" charset="0"/>
            </a:endParaRPr>
          </a:p>
          <a:p>
            <a:pPr marL="457200" lvl="0" indent="-298450" algn="just" rtl="0">
              <a:lnSpc>
                <a:spcPct val="115000"/>
              </a:lnSpc>
              <a:spcBef>
                <a:spcPts val="0"/>
              </a:spcBef>
              <a:spcAft>
                <a:spcPts val="0"/>
              </a:spcAft>
              <a:buClr>
                <a:schemeClr val="dk1"/>
              </a:buClr>
              <a:buSzPts val="1100"/>
              <a:buChar char="●"/>
            </a:pPr>
            <a:r>
              <a:rPr lang="en" sz="1200" dirty="0">
                <a:solidFill>
                  <a:schemeClr val="dk1"/>
                </a:solidFill>
                <a:latin typeface="Times New Roman" panose="02020603050405020304" pitchFamily="18" charset="0"/>
                <a:cs typeface="Times New Roman" panose="02020603050405020304" pitchFamily="18" charset="0"/>
              </a:rPr>
              <a:t>It is recommended to have a full service after 200 hours of operation and full hydraulic system checkup after 600 hours of operation[</a:t>
            </a:r>
            <a:r>
              <a:rPr lang="en" sz="1200" dirty="0">
                <a:solidFill>
                  <a:schemeClr val="dk1"/>
                </a:solidFill>
                <a:latin typeface="Times New Roman" panose="02020603050405020304" pitchFamily="18" charset="0"/>
                <a:cs typeface="Times New Roman" panose="02020603050405020304" pitchFamily="18" charset="0"/>
                <a:hlinkClick r:id="rId3" action="ppaction://hlinksldjump"/>
              </a:rPr>
              <a:t>15</a:t>
            </a:r>
            <a:r>
              <a:rPr lang="en" sz="1200" dirty="0">
                <a:solidFill>
                  <a:schemeClr val="dk1"/>
                </a:solidFill>
                <a:latin typeface="Times New Roman" panose="02020603050405020304" pitchFamily="18" charset="0"/>
                <a:cs typeface="Times New Roman" panose="02020603050405020304" pitchFamily="18" charset="0"/>
              </a:rPr>
              <a:t>].</a:t>
            </a:r>
            <a:endParaRPr sz="1200" dirty="0">
              <a:solidFill>
                <a:schemeClr val="dk1"/>
              </a:solidFill>
              <a:latin typeface="Times New Roman" panose="02020603050405020304" pitchFamily="18" charset="0"/>
              <a:cs typeface="Times New Roman" panose="02020603050405020304" pitchFamily="18" charset="0"/>
            </a:endParaRPr>
          </a:p>
          <a:p>
            <a:pPr marL="457200" lvl="0" indent="-298450" algn="just" rtl="0">
              <a:lnSpc>
                <a:spcPct val="115000"/>
              </a:lnSpc>
              <a:spcBef>
                <a:spcPts val="0"/>
              </a:spcBef>
              <a:spcAft>
                <a:spcPts val="0"/>
              </a:spcAft>
              <a:buClr>
                <a:schemeClr val="dk1"/>
              </a:buClr>
              <a:buSzPts val="1100"/>
              <a:buChar char="●"/>
            </a:pPr>
            <a:r>
              <a:rPr lang="en" sz="1200" dirty="0">
                <a:solidFill>
                  <a:schemeClr val="dk1"/>
                </a:solidFill>
                <a:latin typeface="Times New Roman" panose="02020603050405020304" pitchFamily="18" charset="0"/>
                <a:cs typeface="Times New Roman" panose="02020603050405020304" pitchFamily="18" charset="0"/>
              </a:rPr>
              <a:t>Due to extensive operation of fork</a:t>
            </a:r>
            <a:r>
              <a:rPr lang="en-US" sz="1200" dirty="0">
                <a:solidFill>
                  <a:schemeClr val="dk1"/>
                </a:solidFill>
                <a:latin typeface="Times New Roman" panose="02020603050405020304" pitchFamily="18" charset="0"/>
                <a:cs typeface="Times New Roman" panose="02020603050405020304" pitchFamily="18" charset="0"/>
              </a:rPr>
              <a:t>lift</a:t>
            </a:r>
            <a:r>
              <a:rPr lang="en" sz="1200" dirty="0">
                <a:solidFill>
                  <a:schemeClr val="dk1"/>
                </a:solidFill>
                <a:latin typeface="Times New Roman" panose="02020603050405020304" pitchFamily="18" charset="0"/>
                <a:cs typeface="Times New Roman" panose="02020603050405020304" pitchFamily="18" charset="0"/>
              </a:rPr>
              <a:t> trucks, it result in accelatte the optimal time to replace the fork</a:t>
            </a:r>
            <a:r>
              <a:rPr lang="en-US" sz="1200" dirty="0">
                <a:solidFill>
                  <a:schemeClr val="dk1"/>
                </a:solidFill>
                <a:latin typeface="Times New Roman" panose="02020603050405020304" pitchFamily="18" charset="0"/>
                <a:cs typeface="Times New Roman" panose="02020603050405020304" pitchFamily="18" charset="0"/>
              </a:rPr>
              <a:t>lift</a:t>
            </a:r>
            <a:r>
              <a:rPr lang="en" sz="1200" dirty="0">
                <a:solidFill>
                  <a:schemeClr val="dk1"/>
                </a:solidFill>
                <a:latin typeface="Times New Roman" panose="02020603050405020304" pitchFamily="18" charset="0"/>
                <a:cs typeface="Times New Roman" panose="02020603050405020304" pitchFamily="18" charset="0"/>
              </a:rPr>
              <a:t> truck, thereby reducing the lifespan of the equipment[</a:t>
            </a:r>
            <a:r>
              <a:rPr lang="en" sz="1200" dirty="0">
                <a:solidFill>
                  <a:schemeClr val="dk1"/>
                </a:solidFill>
                <a:latin typeface="Times New Roman" panose="02020603050405020304" pitchFamily="18" charset="0"/>
                <a:cs typeface="Times New Roman" panose="02020603050405020304" pitchFamily="18" charset="0"/>
                <a:hlinkClick r:id="rId3" action="ppaction://hlinksldjump"/>
              </a:rPr>
              <a:t>16</a:t>
            </a:r>
            <a:r>
              <a:rPr lang="en" sz="1200" dirty="0">
                <a:solidFill>
                  <a:schemeClr val="dk1"/>
                </a:solidFill>
                <a:latin typeface="Times New Roman" panose="02020603050405020304" pitchFamily="18" charset="0"/>
                <a:cs typeface="Times New Roman" panose="02020603050405020304" pitchFamily="18" charset="0"/>
              </a:rPr>
              <a:t>].</a:t>
            </a:r>
            <a:endParaRPr lang="en-US" sz="1200" dirty="0">
              <a:solidFill>
                <a:schemeClr val="dk1"/>
              </a:solidFill>
              <a:latin typeface="Times New Roman" panose="02020603050405020304" pitchFamily="18" charset="0"/>
              <a:cs typeface="Times New Roman" panose="02020603050405020304" pitchFamily="18" charset="0"/>
            </a:endParaRPr>
          </a:p>
          <a:p>
            <a:pPr marL="457200" lvl="0" indent="-298450" algn="just" rtl="0">
              <a:lnSpc>
                <a:spcPct val="115000"/>
              </a:lnSpc>
              <a:spcBef>
                <a:spcPts val="0"/>
              </a:spcBef>
              <a:spcAft>
                <a:spcPts val="0"/>
              </a:spcAft>
              <a:buClr>
                <a:schemeClr val="dk1"/>
              </a:buClr>
              <a:buSzPts val="1100"/>
              <a:buChar char="●"/>
            </a:pPr>
            <a:r>
              <a:rPr lang="en-US" sz="1200" dirty="0">
                <a:solidFill>
                  <a:schemeClr val="dk1"/>
                </a:solidFill>
                <a:latin typeface="Times New Roman" panose="02020603050405020304" pitchFamily="18" charset="0"/>
                <a:cs typeface="Times New Roman" panose="02020603050405020304" pitchFamily="18" charset="0"/>
              </a:rPr>
              <a:t> The following calculation shows the optimal number of forklift trucks requires for one of the ice cream manufacturing industries in Oklahoma during the energy audit of IAC. </a:t>
            </a:r>
          </a:p>
          <a:p>
            <a:pPr marL="457200" lvl="0" indent="-304800" algn="just" rtl="0">
              <a:lnSpc>
                <a:spcPct val="115000"/>
              </a:lnSpc>
              <a:spcBef>
                <a:spcPts val="0"/>
              </a:spcBef>
              <a:spcAft>
                <a:spcPts val="0"/>
              </a:spcAft>
              <a:buSzPts val="1200"/>
              <a:buChar char="●"/>
            </a:pPr>
            <a:r>
              <a:rPr lang="en" sz="1200" b="1" dirty="0">
                <a:solidFill>
                  <a:schemeClr val="dk1"/>
                </a:solidFill>
                <a:latin typeface="Times New Roman" panose="02020603050405020304" pitchFamily="18" charset="0"/>
                <a:cs typeface="Times New Roman" panose="02020603050405020304" pitchFamily="18" charset="0"/>
              </a:rPr>
              <a:t>Utilization rate of fork</a:t>
            </a:r>
            <a:r>
              <a:rPr lang="en-US" sz="1200" b="1" dirty="0">
                <a:solidFill>
                  <a:schemeClr val="dk1"/>
                </a:solidFill>
                <a:latin typeface="Times New Roman" panose="02020603050405020304" pitchFamily="18" charset="0"/>
                <a:cs typeface="Times New Roman" panose="02020603050405020304" pitchFamily="18" charset="0"/>
              </a:rPr>
              <a:t>lift </a:t>
            </a:r>
            <a:r>
              <a:rPr lang="en" sz="1200" b="1" dirty="0">
                <a:solidFill>
                  <a:schemeClr val="dk1"/>
                </a:solidFill>
                <a:latin typeface="Times New Roman" panose="02020603050405020304" pitchFamily="18" charset="0"/>
                <a:cs typeface="Times New Roman" panose="02020603050405020304" pitchFamily="18" charset="0"/>
              </a:rPr>
              <a:t>truck at present</a:t>
            </a:r>
            <a:endParaRPr sz="1200" b="1" dirty="0">
              <a:solidFill>
                <a:schemeClr val="dk1"/>
              </a:solidFill>
              <a:latin typeface="Times New Roman" panose="02020603050405020304" pitchFamily="18" charset="0"/>
              <a:cs typeface="Times New Roman" panose="02020603050405020304" pitchFamily="18" charset="0"/>
            </a:endParaRPr>
          </a:p>
          <a:p>
            <a:pPr marL="914400" lvl="1" indent="-304800" algn="just" rtl="0">
              <a:lnSpc>
                <a:spcPct val="115000"/>
              </a:lnSpc>
              <a:spcBef>
                <a:spcPts val="0"/>
              </a:spcBef>
              <a:spcAft>
                <a:spcPts val="0"/>
              </a:spcAft>
              <a:buSzPts val="1200"/>
              <a:buChar char="○"/>
            </a:pPr>
            <a:r>
              <a:rPr lang="en" sz="1200" dirty="0">
                <a:solidFill>
                  <a:schemeClr val="dk1"/>
                </a:solidFill>
                <a:latin typeface="Times New Roman" panose="02020603050405020304" pitchFamily="18" charset="0"/>
                <a:cs typeface="Times New Roman" panose="02020603050405020304" pitchFamily="18" charset="0"/>
              </a:rPr>
              <a:t>= (Storage or Retrieval request (min)) / (# of fork</a:t>
            </a:r>
            <a:r>
              <a:rPr lang="en-US" sz="1200" dirty="0">
                <a:solidFill>
                  <a:schemeClr val="dk1"/>
                </a:solidFill>
                <a:latin typeface="Times New Roman" panose="02020603050405020304" pitchFamily="18" charset="0"/>
                <a:cs typeface="Times New Roman" panose="02020603050405020304" pitchFamily="18" charset="0"/>
              </a:rPr>
              <a:t>lift </a:t>
            </a:r>
            <a:r>
              <a:rPr lang="en" sz="1200" dirty="0">
                <a:solidFill>
                  <a:schemeClr val="dk1"/>
                </a:solidFill>
                <a:latin typeface="Times New Roman" panose="02020603050405020304" pitchFamily="18" charset="0"/>
                <a:cs typeface="Times New Roman" panose="02020603050405020304" pitchFamily="18" charset="0"/>
              </a:rPr>
              <a:t>trucks) * (service rate)</a:t>
            </a:r>
            <a:endParaRPr sz="1200" dirty="0">
              <a:solidFill>
                <a:schemeClr val="dk1"/>
              </a:solidFill>
              <a:latin typeface="Times New Roman" panose="02020603050405020304" pitchFamily="18" charset="0"/>
              <a:cs typeface="Times New Roman" panose="02020603050405020304" pitchFamily="18" charset="0"/>
            </a:endParaRPr>
          </a:p>
          <a:p>
            <a:pPr marL="914400" lvl="1" indent="-304800" algn="just" rtl="0">
              <a:lnSpc>
                <a:spcPct val="115000"/>
              </a:lnSpc>
              <a:spcBef>
                <a:spcPts val="0"/>
              </a:spcBef>
              <a:spcAft>
                <a:spcPts val="0"/>
              </a:spcAft>
              <a:buSzPts val="1200"/>
              <a:buChar char="○"/>
            </a:pPr>
            <a:r>
              <a:rPr lang="en" sz="1200" dirty="0">
                <a:solidFill>
                  <a:schemeClr val="dk1"/>
                </a:solidFill>
                <a:latin typeface="Times New Roman" panose="02020603050405020304" pitchFamily="18" charset="0"/>
                <a:cs typeface="Times New Roman" panose="02020603050405020304" pitchFamily="18" charset="0"/>
              </a:rPr>
              <a:t>= (3.6) / (12) *(1/3) = 90%</a:t>
            </a:r>
            <a:endParaRPr sz="1200" b="1" dirty="0">
              <a:solidFill>
                <a:schemeClr val="dk1"/>
              </a:solidFill>
              <a:latin typeface="Times New Roman" panose="02020603050405020304" pitchFamily="18" charset="0"/>
              <a:cs typeface="Times New Roman" panose="02020603050405020304" pitchFamily="18" charset="0"/>
            </a:endParaRPr>
          </a:p>
          <a:p>
            <a:pPr marL="457200" lvl="0" indent="-304800" algn="just" rtl="0">
              <a:lnSpc>
                <a:spcPct val="115000"/>
              </a:lnSpc>
              <a:spcBef>
                <a:spcPts val="0"/>
              </a:spcBef>
              <a:spcAft>
                <a:spcPts val="0"/>
              </a:spcAft>
              <a:buSzPts val="1200"/>
              <a:buChar char="●"/>
            </a:pPr>
            <a:r>
              <a:rPr lang="en" sz="1200" b="1" dirty="0">
                <a:solidFill>
                  <a:schemeClr val="dk1"/>
                </a:solidFill>
                <a:latin typeface="Times New Roman" panose="02020603050405020304" pitchFamily="18" charset="0"/>
                <a:cs typeface="Times New Roman" panose="02020603050405020304" pitchFamily="18" charset="0"/>
              </a:rPr>
              <a:t>Optimal Number of forklifts </a:t>
            </a:r>
            <a:r>
              <a:rPr lang="en-US" sz="1200" b="1" dirty="0">
                <a:solidFill>
                  <a:schemeClr val="dk1"/>
                </a:solidFill>
                <a:latin typeface="Times New Roman" panose="02020603050405020304" pitchFamily="18" charset="0"/>
                <a:cs typeface="Times New Roman" panose="02020603050405020304" pitchFamily="18" charset="0"/>
              </a:rPr>
              <a:t>trucks</a:t>
            </a:r>
            <a:endParaRPr sz="1200" b="1" dirty="0">
              <a:solidFill>
                <a:schemeClr val="dk1"/>
              </a:solidFill>
              <a:latin typeface="Times New Roman" panose="02020603050405020304" pitchFamily="18" charset="0"/>
              <a:cs typeface="Times New Roman" panose="02020603050405020304" pitchFamily="18" charset="0"/>
            </a:endParaRPr>
          </a:p>
          <a:p>
            <a:pPr marL="914400" lvl="1" indent="-304800" algn="just" rtl="0">
              <a:lnSpc>
                <a:spcPct val="115000"/>
              </a:lnSpc>
              <a:spcBef>
                <a:spcPts val="0"/>
              </a:spcBef>
              <a:spcAft>
                <a:spcPts val="0"/>
              </a:spcAft>
              <a:buSzPts val="1200"/>
              <a:buChar char="○"/>
            </a:pPr>
            <a:r>
              <a:rPr lang="en" sz="1200" dirty="0">
                <a:solidFill>
                  <a:schemeClr val="dk1"/>
                </a:solidFill>
                <a:latin typeface="Times New Roman" panose="02020603050405020304" pitchFamily="18" charset="0"/>
                <a:cs typeface="Times New Roman" panose="02020603050405020304" pitchFamily="18" charset="0"/>
              </a:rPr>
              <a:t>= (Storage or Retrieval request (min)) / (Optimal Utilization rate) (service rate)</a:t>
            </a:r>
            <a:endParaRPr sz="1200" dirty="0">
              <a:solidFill>
                <a:schemeClr val="dk1"/>
              </a:solidFill>
              <a:latin typeface="Times New Roman" panose="02020603050405020304" pitchFamily="18" charset="0"/>
              <a:cs typeface="Times New Roman" panose="02020603050405020304" pitchFamily="18" charset="0"/>
            </a:endParaRPr>
          </a:p>
          <a:p>
            <a:pPr marL="914400" lvl="1" indent="-304800" algn="just" rtl="0">
              <a:lnSpc>
                <a:spcPct val="115000"/>
              </a:lnSpc>
              <a:spcBef>
                <a:spcPts val="0"/>
              </a:spcBef>
              <a:spcAft>
                <a:spcPts val="0"/>
              </a:spcAft>
              <a:buSzPts val="1200"/>
              <a:buChar char="○"/>
            </a:pPr>
            <a:r>
              <a:rPr lang="en" sz="1200" dirty="0">
                <a:solidFill>
                  <a:schemeClr val="dk1"/>
                </a:solidFill>
                <a:latin typeface="Times New Roman" panose="02020603050405020304" pitchFamily="18" charset="0"/>
                <a:cs typeface="Times New Roman" panose="02020603050405020304" pitchFamily="18" charset="0"/>
              </a:rPr>
              <a:t>= 3.6 / (0.75) (1/3) = 14.4 ~ 15 fork</a:t>
            </a:r>
            <a:r>
              <a:rPr lang="en-US" sz="1200" dirty="0">
                <a:solidFill>
                  <a:schemeClr val="dk1"/>
                </a:solidFill>
                <a:latin typeface="Times New Roman" panose="02020603050405020304" pitchFamily="18" charset="0"/>
                <a:cs typeface="Times New Roman" panose="02020603050405020304" pitchFamily="18" charset="0"/>
              </a:rPr>
              <a:t>lift</a:t>
            </a:r>
            <a:r>
              <a:rPr lang="en" sz="1200" dirty="0">
                <a:solidFill>
                  <a:schemeClr val="dk1"/>
                </a:solidFill>
                <a:latin typeface="Times New Roman" panose="02020603050405020304" pitchFamily="18" charset="0"/>
                <a:cs typeface="Times New Roman" panose="02020603050405020304" pitchFamily="18" charset="0"/>
              </a:rPr>
              <a:t> trucks</a:t>
            </a:r>
            <a:endParaRPr sz="1200" dirty="0">
              <a:solidFill>
                <a:schemeClr val="dk1"/>
              </a:solidFill>
              <a:latin typeface="Times New Roman" panose="02020603050405020304" pitchFamily="18" charset="0"/>
              <a:cs typeface="Times New Roman" panose="02020603050405020304" pitchFamily="18" charset="0"/>
            </a:endParaRPr>
          </a:p>
          <a:p>
            <a:pPr marL="457200" lvl="0" indent="-298450" algn="just" rtl="0">
              <a:lnSpc>
                <a:spcPct val="115000"/>
              </a:lnSpc>
              <a:spcBef>
                <a:spcPts val="0"/>
              </a:spcBef>
              <a:spcAft>
                <a:spcPts val="0"/>
              </a:spcAft>
              <a:buClr>
                <a:schemeClr val="dk1"/>
              </a:buClr>
              <a:buSzPts val="1100"/>
              <a:buChar char="●"/>
            </a:pPr>
            <a:r>
              <a:rPr lang="en" sz="1200" dirty="0">
                <a:solidFill>
                  <a:schemeClr val="dk1"/>
                </a:solidFill>
                <a:latin typeface="Times New Roman" panose="02020603050405020304" pitchFamily="18" charset="0"/>
                <a:cs typeface="Times New Roman" panose="02020603050405020304" pitchFamily="18" charset="0"/>
              </a:rPr>
              <a:t>Thus, currently the company is highly likely to spend more money in  terms of maintenance cost and also reducing the life span of the fork</a:t>
            </a:r>
            <a:r>
              <a:rPr lang="en-US" sz="1200" dirty="0">
                <a:solidFill>
                  <a:schemeClr val="dk1"/>
                </a:solidFill>
                <a:latin typeface="Times New Roman" panose="02020603050405020304" pitchFamily="18" charset="0"/>
                <a:cs typeface="Times New Roman" panose="02020603050405020304" pitchFamily="18" charset="0"/>
              </a:rPr>
              <a:t>lift</a:t>
            </a:r>
            <a:r>
              <a:rPr lang="en" sz="1200" dirty="0">
                <a:solidFill>
                  <a:schemeClr val="dk1"/>
                </a:solidFill>
                <a:latin typeface="Times New Roman" panose="02020603050405020304" pitchFamily="18" charset="0"/>
                <a:cs typeface="Times New Roman" panose="02020603050405020304" pitchFamily="18" charset="0"/>
              </a:rPr>
              <a:t> truck and thereby arising the need to buy new equipment earlier.</a:t>
            </a:r>
            <a:endParaRPr sz="1200"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Summary</a:t>
            </a:r>
            <a:endParaRPr dirty="0">
              <a:latin typeface="Times New Roman" panose="02020603050405020304" pitchFamily="18" charset="0"/>
              <a:cs typeface="Times New Roman" panose="02020603050405020304" pitchFamily="18" charset="0"/>
            </a:endParaRPr>
          </a:p>
        </p:txBody>
      </p:sp>
      <p:sp>
        <p:nvSpPr>
          <p:cNvPr id="110" name="Google Shape;110;p22"/>
          <p:cNvSpPr txBox="1">
            <a:spLocks noGrp="1"/>
          </p:cNvSpPr>
          <p:nvPr>
            <p:ph type="body" idx="1"/>
          </p:nvPr>
        </p:nvSpPr>
        <p:spPr>
          <a:xfrm>
            <a:off x="311700" y="1152475"/>
            <a:ext cx="5021700" cy="3416400"/>
          </a:xfrm>
          <a:prstGeom prst="rect">
            <a:avLst/>
          </a:prstGeom>
        </p:spPr>
        <p:txBody>
          <a:bodyPr spcFirstLastPara="1" wrap="square" lIns="91425" tIns="91425" rIns="91425" bIns="91425" anchor="t" anchorCtr="0">
            <a:noAutofit/>
          </a:bodyPr>
          <a:lstStyle/>
          <a:p>
            <a:pPr marL="457200" lvl="0" indent="-304800" algn="just" rtl="0">
              <a:spcBef>
                <a:spcPts val="0"/>
              </a:spcBef>
              <a:spcAft>
                <a:spcPts val="0"/>
              </a:spcAft>
              <a:buSzPts val="1200"/>
              <a:buChar char="●"/>
            </a:pPr>
            <a:r>
              <a:rPr lang="en" sz="1200" dirty="0">
                <a:solidFill>
                  <a:schemeClr val="tx1"/>
                </a:solidFill>
                <a:latin typeface="Times New Roman" panose="02020603050405020304" pitchFamily="18" charset="0"/>
                <a:cs typeface="Times New Roman" panose="02020603050405020304" pitchFamily="18" charset="0"/>
              </a:rPr>
              <a:t>From the earlier calculation it can be observed that the company is likely to spend more money if the operation is not optimized</a:t>
            </a:r>
            <a:endParaRPr sz="1200" dirty="0">
              <a:solidFill>
                <a:schemeClr val="tx1"/>
              </a:solidFill>
              <a:latin typeface="Times New Roman" panose="02020603050405020304" pitchFamily="18" charset="0"/>
              <a:cs typeface="Times New Roman" panose="02020603050405020304" pitchFamily="18" charset="0"/>
            </a:endParaRPr>
          </a:p>
          <a:p>
            <a:pPr marL="457200" lvl="0" indent="-304800" algn="just" rtl="0">
              <a:spcBef>
                <a:spcPts val="0"/>
              </a:spcBef>
              <a:spcAft>
                <a:spcPts val="0"/>
              </a:spcAft>
              <a:buSzPts val="1200"/>
              <a:buChar char="●"/>
            </a:pPr>
            <a:r>
              <a:rPr lang="en" sz="1200" dirty="0">
                <a:solidFill>
                  <a:schemeClr val="tx1"/>
                </a:solidFill>
                <a:latin typeface="Times New Roman" panose="02020603050405020304" pitchFamily="18" charset="0"/>
                <a:cs typeface="Times New Roman" panose="02020603050405020304" pitchFamily="18" charset="0"/>
              </a:rPr>
              <a:t>Figure shows the approximate idea about the total cost vs the utilization factor.</a:t>
            </a:r>
            <a:endParaRPr sz="1200" dirty="0">
              <a:solidFill>
                <a:schemeClr val="tx1"/>
              </a:solidFill>
              <a:latin typeface="Times New Roman" panose="02020603050405020304" pitchFamily="18" charset="0"/>
              <a:cs typeface="Times New Roman" panose="02020603050405020304" pitchFamily="18" charset="0"/>
            </a:endParaRPr>
          </a:p>
          <a:p>
            <a:pPr marL="457200" lvl="0" indent="-304800" algn="just" rtl="0">
              <a:spcBef>
                <a:spcPts val="0"/>
              </a:spcBef>
              <a:spcAft>
                <a:spcPts val="0"/>
              </a:spcAft>
              <a:buSzPts val="1200"/>
              <a:buChar char="●"/>
            </a:pPr>
            <a:r>
              <a:rPr lang="en" sz="1200" dirty="0">
                <a:solidFill>
                  <a:schemeClr val="tx1"/>
                </a:solidFill>
                <a:latin typeface="Times New Roman" panose="02020603050405020304" pitchFamily="18" charset="0"/>
                <a:cs typeface="Times New Roman" panose="02020603050405020304" pitchFamily="18" charset="0"/>
              </a:rPr>
              <a:t>The company operating at either side of the curve is willing to spend more.</a:t>
            </a:r>
            <a:endParaRPr sz="1200" dirty="0">
              <a:solidFill>
                <a:schemeClr val="tx1"/>
              </a:solidFill>
              <a:latin typeface="Times New Roman" panose="02020603050405020304" pitchFamily="18" charset="0"/>
              <a:cs typeface="Times New Roman" panose="02020603050405020304" pitchFamily="18" charset="0"/>
            </a:endParaRPr>
          </a:p>
          <a:p>
            <a:pPr marL="457200" lvl="0" indent="-304800" algn="just" rtl="0">
              <a:spcBef>
                <a:spcPts val="0"/>
              </a:spcBef>
              <a:spcAft>
                <a:spcPts val="0"/>
              </a:spcAft>
              <a:buSzPts val="1200"/>
              <a:buChar char="●"/>
            </a:pPr>
            <a:r>
              <a:rPr lang="en" sz="1200" dirty="0">
                <a:solidFill>
                  <a:schemeClr val="tx1"/>
                </a:solidFill>
                <a:latin typeface="Times New Roman" panose="02020603050405020304" pitchFamily="18" charset="0"/>
                <a:cs typeface="Times New Roman" panose="02020603050405020304" pitchFamily="18" charset="0"/>
              </a:rPr>
              <a:t>Also, in real life scenario there is constant change in demand and accordingly the production plan is changed.</a:t>
            </a:r>
            <a:endParaRPr sz="1200" dirty="0">
              <a:solidFill>
                <a:schemeClr val="tx1"/>
              </a:solidFill>
              <a:latin typeface="Times New Roman" panose="02020603050405020304" pitchFamily="18" charset="0"/>
              <a:cs typeface="Times New Roman" panose="02020603050405020304" pitchFamily="18" charset="0"/>
            </a:endParaRPr>
          </a:p>
          <a:p>
            <a:pPr marL="457200" lvl="0" indent="-304800" algn="just" rtl="0">
              <a:spcBef>
                <a:spcPts val="0"/>
              </a:spcBef>
              <a:spcAft>
                <a:spcPts val="0"/>
              </a:spcAft>
              <a:buSzPts val="1200"/>
              <a:buChar char="●"/>
            </a:pPr>
            <a:r>
              <a:rPr lang="en" sz="1200" dirty="0">
                <a:solidFill>
                  <a:schemeClr val="tx1"/>
                </a:solidFill>
                <a:latin typeface="Times New Roman" panose="02020603050405020304" pitchFamily="18" charset="0"/>
                <a:cs typeface="Times New Roman" panose="02020603050405020304" pitchFamily="18" charset="0"/>
              </a:rPr>
              <a:t>Due to this variable nature of the market, the company must check for the optimal utilization factor on regular basis. </a:t>
            </a:r>
            <a:endParaRPr sz="1200" dirty="0">
              <a:solidFill>
                <a:schemeClr val="tx1"/>
              </a:solidFill>
              <a:latin typeface="Times New Roman" panose="02020603050405020304" pitchFamily="18" charset="0"/>
              <a:cs typeface="Times New Roman" panose="02020603050405020304" pitchFamily="18" charset="0"/>
            </a:endParaRPr>
          </a:p>
        </p:txBody>
      </p:sp>
      <p:pic>
        <p:nvPicPr>
          <p:cNvPr id="111" name="Google Shape;111;p22"/>
          <p:cNvPicPr preferRelativeResize="0"/>
          <p:nvPr/>
        </p:nvPicPr>
        <p:blipFill>
          <a:blip r:embed="rId3">
            <a:alphaModFix/>
          </a:blip>
          <a:stretch>
            <a:fillRect/>
          </a:stretch>
        </p:blipFill>
        <p:spPr>
          <a:xfrm>
            <a:off x="5263350" y="445025"/>
            <a:ext cx="3880650" cy="4032601"/>
          </a:xfrm>
          <a:prstGeom prst="rect">
            <a:avLst/>
          </a:prstGeom>
          <a:noFill/>
          <a:ln>
            <a:noFill/>
          </a:ln>
        </p:spPr>
      </p:pic>
      <p:sp>
        <p:nvSpPr>
          <p:cNvPr id="112" name="Google Shape;112;p22"/>
          <p:cNvSpPr txBox="1"/>
          <p:nvPr/>
        </p:nvSpPr>
        <p:spPr>
          <a:xfrm>
            <a:off x="6391925" y="4254750"/>
            <a:ext cx="1078500" cy="51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Times New Roman"/>
                <a:ea typeface="Times New Roman"/>
                <a:cs typeface="Times New Roman"/>
                <a:sym typeface="Times New Roman"/>
              </a:rPr>
              <a:t>Optimal utilization factor</a:t>
            </a:r>
            <a:endParaRPr sz="800">
              <a:latin typeface="Times New Roman"/>
              <a:ea typeface="Times New Roman"/>
              <a:cs typeface="Times New Roman"/>
              <a:sym typeface="Times New Roman"/>
            </a:endParaRPr>
          </a:p>
        </p:txBody>
      </p:sp>
      <p:sp>
        <p:nvSpPr>
          <p:cNvPr id="113" name="Google Shape;113;p22"/>
          <p:cNvSpPr txBox="1"/>
          <p:nvPr/>
        </p:nvSpPr>
        <p:spPr>
          <a:xfrm>
            <a:off x="5549175" y="4254750"/>
            <a:ext cx="1078500" cy="51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Times New Roman"/>
                <a:ea typeface="Times New Roman"/>
                <a:cs typeface="Times New Roman"/>
                <a:sym typeface="Times New Roman"/>
              </a:rPr>
              <a:t>High utilization factor</a:t>
            </a:r>
            <a:endParaRPr sz="800">
              <a:latin typeface="Times New Roman"/>
              <a:ea typeface="Times New Roman"/>
              <a:cs typeface="Times New Roman"/>
              <a:sym typeface="Times New Roman"/>
            </a:endParaRPr>
          </a:p>
        </p:txBody>
      </p:sp>
      <p:sp>
        <p:nvSpPr>
          <p:cNvPr id="114" name="Google Shape;114;p22"/>
          <p:cNvSpPr txBox="1"/>
          <p:nvPr/>
        </p:nvSpPr>
        <p:spPr>
          <a:xfrm>
            <a:off x="7335925" y="4254750"/>
            <a:ext cx="983700" cy="51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Times New Roman"/>
                <a:ea typeface="Times New Roman"/>
                <a:cs typeface="Times New Roman"/>
                <a:sym typeface="Times New Roman"/>
              </a:rPr>
              <a:t>Low utilization factor</a:t>
            </a:r>
            <a:endParaRPr sz="800">
              <a:latin typeface="Times New Roman"/>
              <a:ea typeface="Times New Roman"/>
              <a:cs typeface="Times New Roman"/>
              <a:sym typeface="Times New Roman"/>
            </a:endParaRPr>
          </a:p>
        </p:txBody>
      </p:sp>
      <p:sp>
        <p:nvSpPr>
          <p:cNvPr id="115" name="Google Shape;115;p22"/>
          <p:cNvSpPr txBox="1"/>
          <p:nvPr/>
        </p:nvSpPr>
        <p:spPr>
          <a:xfrm>
            <a:off x="5173475" y="713750"/>
            <a:ext cx="1078500" cy="51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latin typeface="Times New Roman"/>
                <a:ea typeface="Times New Roman"/>
                <a:cs typeface="Times New Roman"/>
                <a:sym typeface="Times New Roman"/>
              </a:rPr>
              <a:t>Total cost</a:t>
            </a:r>
            <a:endParaRPr sz="800" b="1">
              <a:latin typeface="Times New Roman"/>
              <a:ea typeface="Times New Roman"/>
              <a:cs typeface="Times New Roman"/>
              <a:sym typeface="Times New Roman"/>
            </a:endParaRPr>
          </a:p>
        </p:txBody>
      </p:sp>
      <p:sp>
        <p:nvSpPr>
          <p:cNvPr id="116" name="Google Shape;116;p22"/>
          <p:cNvSpPr txBox="1"/>
          <p:nvPr/>
        </p:nvSpPr>
        <p:spPr>
          <a:xfrm>
            <a:off x="8157350" y="3608025"/>
            <a:ext cx="891300" cy="51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latin typeface="Times New Roman"/>
                <a:ea typeface="Times New Roman"/>
                <a:cs typeface="Times New Roman"/>
                <a:sym typeface="Times New Roman"/>
              </a:rPr>
              <a:t>Utilization factor</a:t>
            </a:r>
            <a:endParaRPr sz="800" b="1">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Conclusion</a:t>
            </a:r>
            <a:endParaRPr dirty="0">
              <a:latin typeface="Times New Roman" panose="02020603050405020304" pitchFamily="18" charset="0"/>
              <a:cs typeface="Times New Roman" panose="02020603050405020304" pitchFamily="18" charset="0"/>
            </a:endParaRPr>
          </a:p>
        </p:txBody>
      </p:sp>
      <p:sp>
        <p:nvSpPr>
          <p:cNvPr id="122" name="Google Shape;122;p23"/>
          <p:cNvSpPr txBox="1">
            <a:spLocks noGrp="1"/>
          </p:cNvSpPr>
          <p:nvPr>
            <p:ph type="body" idx="1"/>
          </p:nvPr>
        </p:nvSpPr>
        <p:spPr>
          <a:xfrm>
            <a:off x="311700" y="1152475"/>
            <a:ext cx="8520600" cy="1419300"/>
          </a:xfrm>
          <a:prstGeom prst="rect">
            <a:avLst/>
          </a:prstGeom>
        </p:spPr>
        <p:txBody>
          <a:bodyPr spcFirstLastPara="1" wrap="square" lIns="91425" tIns="91425" rIns="91425" bIns="91425" anchor="t" anchorCtr="0">
            <a:noAutofit/>
          </a:bodyPr>
          <a:lstStyle/>
          <a:p>
            <a:pPr marL="457200" lvl="0" indent="-304800" algn="just" rtl="0">
              <a:spcBef>
                <a:spcPts val="0"/>
              </a:spcBef>
              <a:spcAft>
                <a:spcPts val="0"/>
              </a:spcAft>
              <a:buSzPts val="1200"/>
              <a:buChar char="●"/>
            </a:pPr>
            <a:r>
              <a:rPr lang="en" sz="1200" dirty="0">
                <a:solidFill>
                  <a:schemeClr val="tx1"/>
                </a:solidFill>
                <a:latin typeface="Times New Roman" panose="02020603050405020304" pitchFamily="18" charset="0"/>
                <a:cs typeface="Times New Roman" panose="02020603050405020304" pitchFamily="18" charset="0"/>
              </a:rPr>
              <a:t>Thus, the theory explained earlier can be easily implement into the company relaying highly on material handling equipments. </a:t>
            </a:r>
            <a:endParaRPr sz="1200" dirty="0">
              <a:solidFill>
                <a:schemeClr val="tx1"/>
              </a:solidFill>
              <a:latin typeface="Times New Roman" panose="02020603050405020304" pitchFamily="18" charset="0"/>
              <a:cs typeface="Times New Roman" panose="02020603050405020304" pitchFamily="18" charset="0"/>
            </a:endParaRPr>
          </a:p>
          <a:p>
            <a:pPr marL="457200" lvl="0" indent="-304800" algn="just" rtl="0">
              <a:spcBef>
                <a:spcPts val="0"/>
              </a:spcBef>
              <a:spcAft>
                <a:spcPts val="0"/>
              </a:spcAft>
              <a:buSzPts val="1200"/>
              <a:buChar char="●"/>
            </a:pPr>
            <a:r>
              <a:rPr lang="en" sz="1200" dirty="0">
                <a:solidFill>
                  <a:schemeClr val="tx1"/>
                </a:solidFill>
                <a:latin typeface="Times New Roman" panose="02020603050405020304" pitchFamily="18" charset="0"/>
                <a:cs typeface="Times New Roman" panose="02020603050405020304" pitchFamily="18" charset="0"/>
              </a:rPr>
              <a:t>The methodology is versitylein the sense that it can be applied to any type of material handling equipments like electric fork</a:t>
            </a:r>
            <a:r>
              <a:rPr lang="en-US" sz="1200" dirty="0">
                <a:solidFill>
                  <a:schemeClr val="tx1"/>
                </a:solidFill>
                <a:latin typeface="Times New Roman" panose="02020603050405020304" pitchFamily="18" charset="0"/>
                <a:cs typeface="Times New Roman" panose="02020603050405020304" pitchFamily="18" charset="0"/>
              </a:rPr>
              <a:t>lift</a:t>
            </a:r>
            <a:r>
              <a:rPr lang="en" sz="1200" dirty="0">
                <a:solidFill>
                  <a:schemeClr val="tx1"/>
                </a:solidFill>
                <a:latin typeface="Times New Roman" panose="02020603050405020304" pitchFamily="18" charset="0"/>
                <a:cs typeface="Times New Roman" panose="02020603050405020304" pitchFamily="18" charset="0"/>
              </a:rPr>
              <a:t> trucks, propane fork</a:t>
            </a:r>
            <a:r>
              <a:rPr lang="en-US" sz="1200" dirty="0">
                <a:solidFill>
                  <a:schemeClr val="tx1"/>
                </a:solidFill>
                <a:latin typeface="Times New Roman" panose="02020603050405020304" pitchFamily="18" charset="0"/>
                <a:cs typeface="Times New Roman" panose="02020603050405020304" pitchFamily="18" charset="0"/>
              </a:rPr>
              <a:t>lift</a:t>
            </a:r>
            <a:r>
              <a:rPr lang="en" sz="1200" dirty="0">
                <a:solidFill>
                  <a:schemeClr val="tx1"/>
                </a:solidFill>
                <a:latin typeface="Times New Roman" panose="02020603050405020304" pitchFamily="18" charset="0"/>
                <a:cs typeface="Times New Roman" panose="02020603050405020304" pitchFamily="18" charset="0"/>
              </a:rPr>
              <a:t> trucks, trolleys, hand carts, AGVs etc.</a:t>
            </a:r>
            <a:endParaRPr sz="1200" dirty="0">
              <a:solidFill>
                <a:schemeClr val="tx1"/>
              </a:solidFill>
              <a:latin typeface="Times New Roman" panose="02020603050405020304" pitchFamily="18" charset="0"/>
              <a:cs typeface="Times New Roman" panose="02020603050405020304" pitchFamily="18" charset="0"/>
            </a:endParaRPr>
          </a:p>
          <a:p>
            <a:pPr marL="457200" lvl="0" indent="-304800" algn="just" rtl="0">
              <a:spcBef>
                <a:spcPts val="0"/>
              </a:spcBef>
              <a:spcAft>
                <a:spcPts val="0"/>
              </a:spcAft>
              <a:buSzPts val="1200"/>
              <a:buChar char="●"/>
            </a:pPr>
            <a:r>
              <a:rPr lang="en" sz="1200" dirty="0">
                <a:solidFill>
                  <a:schemeClr val="tx1"/>
                </a:solidFill>
                <a:latin typeface="Times New Roman" panose="02020603050405020304" pitchFamily="18" charset="0"/>
                <a:cs typeface="Times New Roman" panose="02020603050405020304" pitchFamily="18" charset="0"/>
              </a:rPr>
              <a:t>Furthermore, though most of the industries experienced high cost due to lower utilization factor, the very high utilization factor is also equally contributing toward higher operating costs.</a:t>
            </a:r>
            <a:endParaRPr sz="1200"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1600"/>
              </a:spcBef>
              <a:spcAft>
                <a:spcPts val="1600"/>
              </a:spcAft>
              <a:buNone/>
            </a:pPr>
            <a:endParaRPr sz="1200" dirty="0">
              <a:solidFill>
                <a:schemeClr val="tx1"/>
              </a:solidFill>
              <a:latin typeface="Times New Roman" panose="02020603050405020304" pitchFamily="18" charset="0"/>
              <a:cs typeface="Times New Roman" panose="02020603050405020304" pitchFamily="18" charset="0"/>
            </a:endParaRPr>
          </a:p>
        </p:txBody>
      </p:sp>
      <p:sp>
        <p:nvSpPr>
          <p:cNvPr id="123" name="Google Shape;123;p23"/>
          <p:cNvSpPr txBox="1">
            <a:spLocks noGrp="1"/>
          </p:cNvSpPr>
          <p:nvPr>
            <p:ph type="title"/>
          </p:nvPr>
        </p:nvSpPr>
        <p:spPr>
          <a:xfrm>
            <a:off x="194425" y="2574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Future Research</a:t>
            </a:r>
            <a:endParaRPr dirty="0">
              <a:latin typeface="Times New Roman" panose="02020603050405020304" pitchFamily="18" charset="0"/>
              <a:cs typeface="Times New Roman" panose="02020603050405020304" pitchFamily="18" charset="0"/>
            </a:endParaRPr>
          </a:p>
        </p:txBody>
      </p:sp>
      <p:sp>
        <p:nvSpPr>
          <p:cNvPr id="124" name="Google Shape;124;p23"/>
          <p:cNvSpPr txBox="1">
            <a:spLocks noGrp="1"/>
          </p:cNvSpPr>
          <p:nvPr>
            <p:ph type="body" idx="1"/>
          </p:nvPr>
        </p:nvSpPr>
        <p:spPr>
          <a:xfrm>
            <a:off x="311700" y="3242425"/>
            <a:ext cx="8520600" cy="1419300"/>
          </a:xfrm>
          <a:prstGeom prst="rect">
            <a:avLst/>
          </a:prstGeom>
        </p:spPr>
        <p:txBody>
          <a:bodyPr spcFirstLastPara="1" wrap="square" lIns="91425" tIns="91425" rIns="91425" bIns="91425" anchor="t" anchorCtr="0">
            <a:noAutofit/>
          </a:bodyPr>
          <a:lstStyle/>
          <a:p>
            <a:pPr marL="457200" lvl="0" indent="-304800" algn="just" rtl="0">
              <a:spcBef>
                <a:spcPts val="0"/>
              </a:spcBef>
              <a:spcAft>
                <a:spcPts val="0"/>
              </a:spcAft>
              <a:buSzPts val="1200"/>
              <a:buChar char="●"/>
            </a:pPr>
            <a:r>
              <a:rPr lang="en" sz="1200" dirty="0">
                <a:solidFill>
                  <a:schemeClr val="tx1"/>
                </a:solidFill>
                <a:latin typeface="Times New Roman" panose="02020603050405020304" pitchFamily="18" charset="0"/>
                <a:cs typeface="Times New Roman" panose="02020603050405020304" pitchFamily="18" charset="0"/>
              </a:rPr>
              <a:t>For future research there could be a study regarding what can be the optimal method of transition when the company is trying to make some changes in the number of material handling equipment in operation. </a:t>
            </a:r>
            <a:endParaRPr sz="1200" dirty="0">
              <a:solidFill>
                <a:schemeClr val="tx1"/>
              </a:solidFill>
              <a:latin typeface="Times New Roman" panose="02020603050405020304" pitchFamily="18" charset="0"/>
              <a:cs typeface="Times New Roman" panose="02020603050405020304" pitchFamily="18" charset="0"/>
            </a:endParaRPr>
          </a:p>
          <a:p>
            <a:pPr marL="457200" lvl="0" indent="-304800" algn="just" rtl="0">
              <a:spcBef>
                <a:spcPts val="0"/>
              </a:spcBef>
              <a:spcAft>
                <a:spcPts val="0"/>
              </a:spcAft>
              <a:buSzPts val="1200"/>
              <a:buChar char="●"/>
            </a:pPr>
            <a:r>
              <a:rPr lang="en" sz="1200" dirty="0">
                <a:solidFill>
                  <a:schemeClr val="tx1"/>
                </a:solidFill>
                <a:latin typeface="Times New Roman" panose="02020603050405020304" pitchFamily="18" charset="0"/>
                <a:cs typeface="Times New Roman" panose="02020603050405020304" pitchFamily="18" charset="0"/>
              </a:rPr>
              <a:t> Moreover, research regarding what could be the optimal time cycle to look for energy savings opportunities using the described method can be achieved due to varying number of factors in the real world market scenerio. </a:t>
            </a:r>
            <a:endParaRPr sz="1200"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1600"/>
              </a:spcBef>
              <a:spcAft>
                <a:spcPts val="1600"/>
              </a:spcAft>
              <a:buNone/>
            </a:pPr>
            <a:endParaRPr sz="12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E3682-D4CE-474E-B7B6-F208E13B77F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p>
        </p:txBody>
      </p:sp>
      <p:sp>
        <p:nvSpPr>
          <p:cNvPr id="3" name="Text Placeholder 2">
            <a:extLst>
              <a:ext uri="{FF2B5EF4-FFF2-40B4-BE49-F238E27FC236}">
                <a16:creationId xmlns:a16="http://schemas.microsoft.com/office/drawing/2014/main" id="{7C6658AF-D686-4C70-BED4-A4DFA9EDC2AF}"/>
              </a:ext>
            </a:extLst>
          </p:cNvPr>
          <p:cNvSpPr>
            <a:spLocks noGrp="1"/>
          </p:cNvSpPr>
          <p:nvPr>
            <p:ph type="body" idx="1"/>
          </p:nvPr>
        </p:nvSpPr>
        <p:spPr/>
        <p:txBody>
          <a:bodyPr/>
          <a:lstStyle/>
          <a:p>
            <a:pPr marL="114300" indent="0">
              <a:buNone/>
            </a:pPr>
            <a:endParaRPr lang="en-US" dirty="0"/>
          </a:p>
          <a:p>
            <a:pPr marL="114300" indent="0">
              <a:buNone/>
            </a:pPr>
            <a:endParaRPr lang="en-US" dirty="0"/>
          </a:p>
          <a:p>
            <a:pPr marL="114300" indent="0">
              <a:buNone/>
            </a:pPr>
            <a:endParaRPr lang="en-US" dirty="0"/>
          </a:p>
        </p:txBody>
      </p:sp>
      <p:sp>
        <p:nvSpPr>
          <p:cNvPr id="5" name="TextBox 4">
            <a:extLst>
              <a:ext uri="{FF2B5EF4-FFF2-40B4-BE49-F238E27FC236}">
                <a16:creationId xmlns:a16="http://schemas.microsoft.com/office/drawing/2014/main" id="{340CC00D-F4A0-47A7-8882-6E0086EC3C6E}"/>
              </a:ext>
            </a:extLst>
          </p:cNvPr>
          <p:cNvSpPr txBox="1"/>
          <p:nvPr/>
        </p:nvSpPr>
        <p:spPr>
          <a:xfrm>
            <a:off x="311700" y="1269507"/>
            <a:ext cx="8520600" cy="3170099"/>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1.Riedel, R., </a:t>
            </a:r>
            <a:r>
              <a:rPr lang="en-US" sz="1000" i="1" dirty="0">
                <a:latin typeface="Times New Roman" panose="02020603050405020304" pitchFamily="18" charset="0"/>
                <a:cs typeface="Times New Roman" panose="02020603050405020304" pitchFamily="18" charset="0"/>
              </a:rPr>
              <a:t>Facilities planning - 4th edition by J.A. Tompkins, J.A. White, Y.A. </a:t>
            </a:r>
            <a:r>
              <a:rPr lang="en-US" sz="1000" i="1" dirty="0" err="1">
                <a:latin typeface="Times New Roman" panose="02020603050405020304" pitchFamily="18" charset="0"/>
                <a:cs typeface="Times New Roman" panose="02020603050405020304" pitchFamily="18" charset="0"/>
              </a:rPr>
              <a:t>Bozer</a:t>
            </a:r>
            <a:r>
              <a:rPr lang="en-US" sz="1000" i="1" dirty="0">
                <a:latin typeface="Times New Roman" panose="02020603050405020304" pitchFamily="18" charset="0"/>
                <a:cs typeface="Times New Roman" panose="02020603050405020304" pitchFamily="18" charset="0"/>
              </a:rPr>
              <a:t> and J.M.A. </a:t>
            </a:r>
            <a:r>
              <a:rPr lang="en-US" sz="1000" i="1" dirty="0" err="1">
                <a:latin typeface="Times New Roman" panose="02020603050405020304" pitchFamily="18" charset="0"/>
                <a:cs typeface="Times New Roman" panose="02020603050405020304" pitchFamily="18" charset="0"/>
              </a:rPr>
              <a:t>Tanchoco</a:t>
            </a:r>
            <a:r>
              <a:rPr lang="en-US" sz="1000" dirty="0">
                <a:latin typeface="Times New Roman" panose="02020603050405020304" pitchFamily="18" charset="0"/>
                <a:cs typeface="Times New Roman" panose="02020603050405020304" pitchFamily="18" charset="0"/>
              </a:rPr>
              <a:t>. 2011. p. 7519-7520.</a:t>
            </a:r>
          </a:p>
          <a:p>
            <a:r>
              <a:rPr lang="en-US" sz="1000" dirty="0">
                <a:latin typeface="Times New Roman" panose="02020603050405020304" pitchFamily="18" charset="0"/>
                <a:cs typeface="Times New Roman" panose="02020603050405020304" pitchFamily="18" charset="0"/>
              </a:rPr>
              <a:t>2.Chittratanawat, S., </a:t>
            </a:r>
            <a:r>
              <a:rPr lang="en-US" sz="1000" i="1" dirty="0">
                <a:latin typeface="Times New Roman" panose="02020603050405020304" pitchFamily="18" charset="0"/>
                <a:cs typeface="Times New Roman" panose="02020603050405020304" pitchFamily="18" charset="0"/>
              </a:rPr>
              <a:t>An integrated approach for facility layout, P/D location and material handling system design.</a:t>
            </a:r>
            <a:r>
              <a:rPr lang="en-US" sz="1000" dirty="0">
                <a:latin typeface="Times New Roman" panose="02020603050405020304" pitchFamily="18" charset="0"/>
                <a:cs typeface="Times New Roman" panose="02020603050405020304" pitchFamily="18" charset="0"/>
              </a:rPr>
              <a:t> International Journal of Production Research, 1999. </a:t>
            </a:r>
            <a:r>
              <a:rPr lang="en-US" sz="1000" b="1" dirty="0">
                <a:latin typeface="Times New Roman" panose="02020603050405020304" pitchFamily="18" charset="0"/>
                <a:cs typeface="Times New Roman" panose="02020603050405020304" pitchFamily="18" charset="0"/>
              </a:rPr>
              <a:t>37</a:t>
            </a:r>
            <a:r>
              <a:rPr lang="en-US" sz="1000" dirty="0">
                <a:latin typeface="Times New Roman" panose="02020603050405020304" pitchFamily="18" charset="0"/>
                <a:cs typeface="Times New Roman" panose="02020603050405020304" pitchFamily="18" charset="0"/>
              </a:rPr>
              <a:t>(3): p. 683-706.</a:t>
            </a:r>
          </a:p>
          <a:p>
            <a:r>
              <a:rPr lang="en-US" sz="1000" dirty="0">
                <a:latin typeface="Times New Roman" panose="02020603050405020304" pitchFamily="18" charset="0"/>
                <a:cs typeface="Times New Roman" panose="02020603050405020304" pitchFamily="18" charset="0"/>
              </a:rPr>
              <a:t>3.Onut, S., S.S. Kara, and S. </a:t>
            </a:r>
            <a:r>
              <a:rPr lang="en-US" sz="1000" dirty="0" err="1">
                <a:latin typeface="Times New Roman" panose="02020603050405020304" pitchFamily="18" charset="0"/>
                <a:cs typeface="Times New Roman" panose="02020603050405020304" pitchFamily="18" charset="0"/>
              </a:rPr>
              <a:t>Mert</a:t>
            </a:r>
            <a:r>
              <a:rPr lang="en-US" sz="1000" dirty="0">
                <a:latin typeface="Times New Roman" panose="02020603050405020304" pitchFamily="18" charset="0"/>
                <a:cs typeface="Times New Roman" panose="02020603050405020304" pitchFamily="18" charset="0"/>
              </a:rPr>
              <a:t>, </a:t>
            </a:r>
            <a:r>
              <a:rPr lang="en-US" sz="1000" i="1" dirty="0">
                <a:latin typeface="Times New Roman" panose="02020603050405020304" pitchFamily="18" charset="0"/>
                <a:cs typeface="Times New Roman" panose="02020603050405020304" pitchFamily="18" charset="0"/>
              </a:rPr>
              <a:t>Selecting the suitable material handling equipment in the presence of vagueness.</a:t>
            </a:r>
            <a:r>
              <a:rPr lang="en-US" sz="1000" dirty="0">
                <a:latin typeface="Times New Roman" panose="02020603050405020304" pitchFamily="18" charset="0"/>
                <a:cs typeface="Times New Roman" panose="02020603050405020304" pitchFamily="18" charset="0"/>
              </a:rPr>
              <a:t> The International Journal of Advanced Manufacturing Technology, 2009. </a:t>
            </a:r>
            <a:r>
              <a:rPr lang="en-US" sz="1000" b="1" dirty="0">
                <a:latin typeface="Times New Roman" panose="02020603050405020304" pitchFamily="18" charset="0"/>
                <a:cs typeface="Times New Roman" panose="02020603050405020304" pitchFamily="18" charset="0"/>
              </a:rPr>
              <a:t>44</a:t>
            </a:r>
            <a:r>
              <a:rPr lang="en-US" sz="1000" dirty="0">
                <a:latin typeface="Times New Roman" panose="02020603050405020304" pitchFamily="18" charset="0"/>
                <a:cs typeface="Times New Roman" panose="02020603050405020304" pitchFamily="18" charset="0"/>
              </a:rPr>
              <a:t>(7-8): p. 818-828.</a:t>
            </a:r>
          </a:p>
          <a:p>
            <a:r>
              <a:rPr lang="en-US" sz="1000" dirty="0">
                <a:latin typeface="Times New Roman" panose="02020603050405020304" pitchFamily="18" charset="0"/>
                <a:cs typeface="Times New Roman" panose="02020603050405020304" pitchFamily="18" charset="0"/>
              </a:rPr>
              <a:t>4.Thiriez, H., </a:t>
            </a:r>
            <a:r>
              <a:rPr lang="en-US" sz="1000" i="1" dirty="0">
                <a:latin typeface="Times New Roman" panose="02020603050405020304" pitchFamily="18" charset="0"/>
                <a:cs typeface="Times New Roman" panose="02020603050405020304" pitchFamily="18" charset="0"/>
              </a:rPr>
              <a:t>Introduction to operations research: F.S. HILLIER and G.J. LIEBERMAN Fourth Edition, Holden-Day, San Francisco, 1987, 900 pages</a:t>
            </a:r>
            <a:r>
              <a:rPr lang="en-US" sz="1000" dirty="0">
                <a:latin typeface="Times New Roman" panose="02020603050405020304" pitchFamily="18" charset="0"/>
                <a:cs typeface="Times New Roman" panose="02020603050405020304" pitchFamily="18" charset="0"/>
              </a:rPr>
              <a:t>. 1988. p. 351-352.</a:t>
            </a:r>
          </a:p>
          <a:p>
            <a:r>
              <a:rPr lang="en-US" sz="1000" dirty="0">
                <a:latin typeface="Times New Roman" panose="02020603050405020304" pitchFamily="18" charset="0"/>
                <a:cs typeface="Times New Roman" panose="02020603050405020304" pitchFamily="18" charset="0"/>
              </a:rPr>
              <a:t>5. ; Available from: </a:t>
            </a:r>
            <a:r>
              <a:rPr lang="en-US" sz="1000" dirty="0">
                <a:latin typeface="Times New Roman" panose="02020603050405020304" pitchFamily="18" charset="0"/>
                <a:cs typeface="Times New Roman" panose="02020603050405020304" pitchFamily="18" charset="0"/>
                <a:hlinkClick r:id="rId2"/>
              </a:rPr>
              <a:t>https://thejournal.mheda.org/2013/03/06/facts-about-forklifts/</a:t>
            </a:r>
            <a:r>
              <a:rPr lang="en-US" sz="1000" dirty="0">
                <a:latin typeface="Times New Roman" panose="02020603050405020304" pitchFamily="18" charset="0"/>
                <a:cs typeface="Times New Roman" panose="02020603050405020304" pitchFamily="18" charset="0"/>
              </a:rPr>
              <a:t>.</a:t>
            </a:r>
          </a:p>
          <a:p>
            <a:r>
              <a:rPr lang="en-US" sz="1000" dirty="0">
                <a:latin typeface="Times New Roman" panose="02020603050405020304" pitchFamily="18" charset="0"/>
                <a:cs typeface="Times New Roman" panose="02020603050405020304" pitchFamily="18" charset="0"/>
              </a:rPr>
              <a:t>6. ; Available from: </a:t>
            </a:r>
            <a:r>
              <a:rPr lang="en-US" sz="1000" dirty="0">
                <a:latin typeface="Times New Roman" panose="02020603050405020304" pitchFamily="18" charset="0"/>
                <a:cs typeface="Times New Roman" panose="02020603050405020304" pitchFamily="18" charset="0"/>
                <a:hlinkClick r:id="rId3"/>
              </a:rPr>
              <a:t>https://www.mordorintelligence.com/industry-reports/forklift-trucks-market</a:t>
            </a:r>
            <a:r>
              <a:rPr lang="en-US" sz="1000" dirty="0">
                <a:latin typeface="Times New Roman" panose="02020603050405020304" pitchFamily="18" charset="0"/>
                <a:cs typeface="Times New Roman" panose="02020603050405020304" pitchFamily="18" charset="0"/>
              </a:rPr>
              <a:t>.</a:t>
            </a:r>
          </a:p>
          <a:p>
            <a:r>
              <a:rPr lang="en-US" sz="1000" dirty="0">
                <a:latin typeface="Times New Roman" panose="02020603050405020304" pitchFamily="18" charset="0"/>
                <a:cs typeface="Times New Roman" panose="02020603050405020304" pitchFamily="18" charset="0"/>
              </a:rPr>
              <a:t>7. ; Available from: </a:t>
            </a:r>
            <a:r>
              <a:rPr lang="en-US" sz="1000" dirty="0">
                <a:latin typeface="Times New Roman" panose="02020603050405020304" pitchFamily="18" charset="0"/>
                <a:cs typeface="Times New Roman" panose="02020603050405020304" pitchFamily="18" charset="0"/>
                <a:hlinkClick r:id="rId4"/>
              </a:rPr>
              <a:t>https://www.mmh.com/article/lift_truck_user_survey_readers_report_steady_growth</a:t>
            </a:r>
            <a:r>
              <a:rPr lang="en-US" sz="1000" dirty="0">
                <a:latin typeface="Times New Roman" panose="02020603050405020304" pitchFamily="18" charset="0"/>
                <a:cs typeface="Times New Roman" panose="02020603050405020304" pitchFamily="18" charset="0"/>
              </a:rPr>
              <a:t>.</a:t>
            </a:r>
          </a:p>
          <a:p>
            <a:r>
              <a:rPr lang="en-US" sz="1000" dirty="0">
                <a:latin typeface="Times New Roman" panose="02020603050405020304" pitchFamily="18" charset="0"/>
                <a:cs typeface="Times New Roman" panose="02020603050405020304" pitchFamily="18" charset="0"/>
              </a:rPr>
              <a:t>8. ; Available from: </a:t>
            </a:r>
            <a:r>
              <a:rPr lang="en-US" sz="1000" dirty="0">
                <a:latin typeface="Times New Roman" panose="02020603050405020304" pitchFamily="18" charset="0"/>
                <a:cs typeface="Times New Roman" panose="02020603050405020304" pitchFamily="18" charset="0"/>
                <a:hlinkClick r:id="rId5"/>
              </a:rPr>
              <a:t>https://www.logisticsmgmt.com/article/2019_lift_truck_survey_improving_warehouse_efficiencies_optimizing_operatio</a:t>
            </a:r>
            <a:r>
              <a:rPr lang="en-US" sz="1000" dirty="0">
                <a:latin typeface="Times New Roman" panose="02020603050405020304" pitchFamily="18" charset="0"/>
                <a:cs typeface="Times New Roman" panose="02020603050405020304" pitchFamily="18" charset="0"/>
              </a:rPr>
              <a:t>.</a:t>
            </a:r>
          </a:p>
          <a:p>
            <a:r>
              <a:rPr lang="en-US" sz="1000" dirty="0">
                <a:latin typeface="Times New Roman" panose="02020603050405020304" pitchFamily="18" charset="0"/>
                <a:cs typeface="Times New Roman" panose="02020603050405020304" pitchFamily="18" charset="0"/>
              </a:rPr>
              <a:t>9.manager, </a:t>
            </a:r>
            <a:r>
              <a:rPr lang="en-US" sz="1000" dirty="0" err="1">
                <a:latin typeface="Times New Roman" panose="02020603050405020304" pitchFamily="18" charset="0"/>
                <a:cs typeface="Times New Roman" panose="02020603050405020304" pitchFamily="18" charset="0"/>
              </a:rPr>
              <a:t>F.t.d.a.p.m</a:t>
            </a:r>
            <a:r>
              <a:rPr lang="en-US" sz="1000" dirty="0">
                <a:latin typeface="Times New Roman" panose="02020603050405020304" pitchFamily="18" charset="0"/>
                <a:cs typeface="Times New Roman" panose="02020603050405020304" pitchFamily="18" charset="0"/>
              </a:rPr>
              <a:t>., </a:t>
            </a:r>
            <a:r>
              <a:rPr lang="en-US" sz="1000" i="1" dirty="0" err="1">
                <a:latin typeface="Times New Roman" panose="02020603050405020304" pitchFamily="18" charset="0"/>
                <a:cs typeface="Times New Roman" panose="02020603050405020304" pitchFamily="18" charset="0"/>
              </a:rPr>
              <a:t>Forktruck</a:t>
            </a:r>
            <a:r>
              <a:rPr lang="en-US" sz="1000" i="1" dirty="0">
                <a:latin typeface="Times New Roman" panose="02020603050405020304" pitchFamily="18" charset="0"/>
                <a:cs typeface="Times New Roman" panose="02020603050405020304" pitchFamily="18" charset="0"/>
              </a:rPr>
              <a:t> lift data</a:t>
            </a:r>
            <a:r>
              <a:rPr lang="en-US" sz="1000" dirty="0">
                <a:latin typeface="Times New Roman" panose="02020603050405020304" pitchFamily="18" charset="0"/>
                <a:cs typeface="Times New Roman" panose="02020603050405020304" pitchFamily="18" charset="0"/>
              </a:rPr>
              <a:t>, in </a:t>
            </a:r>
            <a:r>
              <a:rPr lang="en-US" sz="1000" i="1" dirty="0">
                <a:latin typeface="Times New Roman" panose="02020603050405020304" pitchFamily="18" charset="0"/>
                <a:cs typeface="Times New Roman" panose="02020603050405020304" pitchFamily="18" charset="0"/>
              </a:rPr>
              <a:t>Industrial Assessment Center (IAC)-OSU</a:t>
            </a:r>
            <a:r>
              <a:rPr lang="en-US" sz="1000" dirty="0">
                <a:latin typeface="Times New Roman" panose="02020603050405020304" pitchFamily="18" charset="0"/>
                <a:cs typeface="Times New Roman" panose="02020603050405020304" pitchFamily="18" charset="0"/>
              </a:rPr>
              <a:t>, I.E.A. Team, Editor. 2019.</a:t>
            </a:r>
          </a:p>
          <a:p>
            <a:r>
              <a:rPr lang="en-US" sz="1000" dirty="0">
                <a:latin typeface="Times New Roman" panose="02020603050405020304" pitchFamily="18" charset="0"/>
                <a:cs typeface="Times New Roman" panose="02020603050405020304" pitchFamily="18" charset="0"/>
              </a:rPr>
              <a:t>10. ; Available from: </a:t>
            </a:r>
            <a:r>
              <a:rPr lang="en-US" sz="1000" dirty="0">
                <a:latin typeface="Times New Roman" panose="02020603050405020304" pitchFamily="18" charset="0"/>
                <a:cs typeface="Times New Roman" panose="02020603050405020304" pitchFamily="18" charset="0"/>
                <a:hlinkClick r:id="rId6"/>
              </a:rPr>
              <a:t>https://people.revoledu.com/kardi/tutorial/Queuing/MM1-Queuing-System.html</a:t>
            </a:r>
            <a:r>
              <a:rPr lang="en-US" sz="1000" dirty="0">
                <a:latin typeface="Times New Roman" panose="02020603050405020304" pitchFamily="18" charset="0"/>
                <a:cs typeface="Times New Roman" panose="02020603050405020304" pitchFamily="18" charset="0"/>
              </a:rPr>
              <a:t>.</a:t>
            </a:r>
          </a:p>
          <a:p>
            <a:r>
              <a:rPr lang="en-US" sz="1000" dirty="0">
                <a:latin typeface="Times New Roman" panose="02020603050405020304" pitchFamily="18" charset="0"/>
                <a:cs typeface="Times New Roman" panose="02020603050405020304" pitchFamily="18" charset="0"/>
              </a:rPr>
              <a:t>11. ; Available from: </a:t>
            </a:r>
            <a:r>
              <a:rPr lang="en-US" sz="1000" dirty="0">
                <a:latin typeface="Times New Roman" panose="02020603050405020304" pitchFamily="18" charset="0"/>
                <a:cs typeface="Times New Roman" panose="02020603050405020304" pitchFamily="18" charset="0"/>
                <a:hlinkClick r:id="rId7"/>
              </a:rPr>
              <a:t>https://www.nitco-lift.com/blog/diesel-propane-or-electric-forklift/</a:t>
            </a:r>
            <a:r>
              <a:rPr lang="en-US" sz="1000" dirty="0">
                <a:latin typeface="Times New Roman" panose="02020603050405020304" pitchFamily="18" charset="0"/>
                <a:cs typeface="Times New Roman" panose="02020603050405020304" pitchFamily="18" charset="0"/>
              </a:rPr>
              <a:t>.</a:t>
            </a:r>
          </a:p>
          <a:p>
            <a:r>
              <a:rPr lang="en-US" sz="1000" dirty="0">
                <a:latin typeface="Times New Roman" panose="02020603050405020304" pitchFamily="18" charset="0"/>
                <a:cs typeface="Times New Roman" panose="02020603050405020304" pitchFamily="18" charset="0"/>
              </a:rPr>
              <a:t>12. ; Available from: </a:t>
            </a:r>
            <a:r>
              <a:rPr lang="en-US" sz="1000" dirty="0">
                <a:latin typeface="Times New Roman" panose="02020603050405020304" pitchFamily="18" charset="0"/>
                <a:cs typeface="Times New Roman" panose="02020603050405020304" pitchFamily="18" charset="0"/>
                <a:hlinkClick r:id="rId8"/>
              </a:rPr>
              <a:t>https://www.tmhnc.com/blog/buy-propane-lp-forklift-versus-electric-forklift</a:t>
            </a:r>
            <a:r>
              <a:rPr lang="en-US" sz="1000" dirty="0">
                <a:latin typeface="Times New Roman" panose="02020603050405020304" pitchFamily="18" charset="0"/>
                <a:cs typeface="Times New Roman" panose="02020603050405020304" pitchFamily="18" charset="0"/>
              </a:rPr>
              <a:t>.</a:t>
            </a:r>
          </a:p>
          <a:p>
            <a:r>
              <a:rPr lang="en-US" sz="1000" dirty="0">
                <a:latin typeface="Times New Roman" panose="02020603050405020304" pitchFamily="18" charset="0"/>
                <a:cs typeface="Times New Roman" panose="02020603050405020304" pitchFamily="18" charset="0"/>
              </a:rPr>
              <a:t>13. ; Available from: </a:t>
            </a:r>
            <a:r>
              <a:rPr lang="en-US" sz="1000" dirty="0">
                <a:latin typeface="Times New Roman" panose="02020603050405020304" pitchFamily="18" charset="0"/>
                <a:cs typeface="Times New Roman" panose="02020603050405020304" pitchFamily="18" charset="0"/>
                <a:hlinkClick r:id="rId9"/>
              </a:rPr>
              <a:t>https://dexing-industry.en.made-in-china.com/product/NKcnYeaWJlpE/China-CE-Certified-Yellow-3-tons-LP-Propane-Lift-Truck-Forklift-Truck-For-Sale-with-Optional-Triple-Mast-Side-Shift-Solid-Tires-Fork-Positioner-Nissan-K25-engine.html</a:t>
            </a:r>
            <a:r>
              <a:rPr lang="en-US" sz="1000" dirty="0">
                <a:latin typeface="Times New Roman" panose="02020603050405020304" pitchFamily="18" charset="0"/>
                <a:cs typeface="Times New Roman" panose="02020603050405020304" pitchFamily="18" charset="0"/>
              </a:rPr>
              <a:t>.</a:t>
            </a:r>
          </a:p>
          <a:p>
            <a:r>
              <a:rPr lang="en-US" sz="1000" dirty="0">
                <a:latin typeface="Times New Roman" panose="02020603050405020304" pitchFamily="18" charset="0"/>
                <a:cs typeface="Times New Roman" panose="02020603050405020304" pitchFamily="18" charset="0"/>
              </a:rPr>
              <a:t>14. ; Available from: </a:t>
            </a:r>
            <a:r>
              <a:rPr lang="en-US" sz="1000" dirty="0">
                <a:latin typeface="Times New Roman" panose="02020603050405020304" pitchFamily="18" charset="0"/>
                <a:cs typeface="Times New Roman" panose="02020603050405020304" pitchFamily="18" charset="0"/>
                <a:hlinkClick r:id="rId10"/>
              </a:rPr>
              <a:t>https://www.inchcalculator.com/convert/kilowatt-hour-to-million-btu/</a:t>
            </a:r>
            <a:r>
              <a:rPr lang="en-US" sz="1000" dirty="0">
                <a:latin typeface="Times New Roman" panose="02020603050405020304" pitchFamily="18" charset="0"/>
                <a:cs typeface="Times New Roman" panose="02020603050405020304" pitchFamily="18" charset="0"/>
              </a:rPr>
              <a:t>.</a:t>
            </a:r>
          </a:p>
          <a:p>
            <a:r>
              <a:rPr lang="en-US" sz="1000" dirty="0">
                <a:latin typeface="Times New Roman" panose="02020603050405020304" pitchFamily="18" charset="0"/>
                <a:cs typeface="Times New Roman" panose="02020603050405020304" pitchFamily="18" charset="0"/>
              </a:rPr>
              <a:t>15. ; Available from: </a:t>
            </a:r>
            <a:r>
              <a:rPr lang="en-US" sz="1000" dirty="0">
                <a:latin typeface="Times New Roman" panose="02020603050405020304" pitchFamily="18" charset="0"/>
                <a:cs typeface="Times New Roman" panose="02020603050405020304" pitchFamily="18" charset="0"/>
                <a:hlinkClick r:id="rId11"/>
              </a:rPr>
              <a:t>https://blog.hodgecompany.com/how-often-should-a-forklift-be-serviced</a:t>
            </a:r>
            <a:endParaRPr lang="en-US" sz="1000"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rPr>
              <a:t>16. ; Available from: </a:t>
            </a:r>
            <a:r>
              <a:rPr lang="en-US" sz="1000" dirty="0">
                <a:latin typeface="Times New Roman" panose="02020603050405020304" pitchFamily="18" charset="0"/>
                <a:cs typeface="Times New Roman" panose="02020603050405020304" pitchFamily="18" charset="0"/>
                <a:hlinkClick r:id="rId12"/>
              </a:rPr>
              <a:t>https://www.aalhysterforklifts.com.au/index.php/about/blog-post/the_optimal_time_to_replace_your_forklift</a:t>
            </a:r>
            <a:r>
              <a:rPr lang="en-US" sz="1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7455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Introduction</a:t>
            </a:r>
          </a:p>
        </p:txBody>
      </p:sp>
      <p:sp>
        <p:nvSpPr>
          <p:cNvPr id="151" name="Google Shape;151;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04800" algn="just" rtl="0">
              <a:spcBef>
                <a:spcPts val="1200"/>
              </a:spcBef>
              <a:spcAft>
                <a:spcPts val="0"/>
              </a:spcAft>
              <a:buSzPts val="1200"/>
              <a:buFont typeface="Times New Roman"/>
              <a:buChar char="●"/>
            </a:pPr>
            <a:r>
              <a:rPr lang="en-US" sz="1200" dirty="0">
                <a:solidFill>
                  <a:schemeClr val="dk1"/>
                </a:solidFill>
                <a:latin typeface="Times New Roman"/>
                <a:ea typeface="Times New Roman"/>
                <a:cs typeface="Times New Roman"/>
                <a:sym typeface="Times New Roman"/>
              </a:rPr>
              <a:t>Material handling activities can be observed in almost all the industries and it accounts for 15-70% of the total production cost[</a:t>
            </a:r>
            <a:r>
              <a:rPr lang="en-US" sz="1200" dirty="0">
                <a:solidFill>
                  <a:schemeClr val="dk1"/>
                </a:solidFill>
                <a:latin typeface="Times New Roman"/>
                <a:ea typeface="Times New Roman"/>
                <a:cs typeface="Times New Roman"/>
                <a:sym typeface="Times New Roman"/>
                <a:hlinkClick r:id="rId3" action="ppaction://hlinksldjump"/>
              </a:rPr>
              <a:t>1</a:t>
            </a:r>
            <a:r>
              <a:rPr lang="en-US" sz="1200" dirty="0">
                <a:solidFill>
                  <a:schemeClr val="dk1"/>
                </a:solidFill>
                <a:latin typeface="Times New Roman"/>
                <a:ea typeface="Times New Roman"/>
                <a:cs typeface="Times New Roman"/>
                <a:sym typeface="Times New Roman"/>
              </a:rPr>
              <a:t>].</a:t>
            </a:r>
          </a:p>
          <a:p>
            <a:pPr marL="457200" lvl="0" indent="-304800" algn="just" rtl="0">
              <a:spcBef>
                <a:spcPts val="0"/>
              </a:spcBef>
              <a:spcAft>
                <a:spcPts val="0"/>
              </a:spcAft>
              <a:buClr>
                <a:schemeClr val="dk1"/>
              </a:buClr>
              <a:buSzPts val="1200"/>
              <a:buFont typeface="Times New Roman"/>
              <a:buChar char="●"/>
            </a:pPr>
            <a:r>
              <a:rPr lang="en-US" sz="1200" dirty="0">
                <a:solidFill>
                  <a:schemeClr val="dk1"/>
                </a:solidFill>
                <a:latin typeface="Times New Roman"/>
                <a:ea typeface="Times New Roman"/>
                <a:cs typeface="Times New Roman"/>
                <a:sym typeface="Times New Roman"/>
              </a:rPr>
              <a:t>There have been many research conducted for the design of Material Handling Equipment (MHE)[</a:t>
            </a:r>
            <a:r>
              <a:rPr lang="en-US" sz="1200" dirty="0">
                <a:solidFill>
                  <a:schemeClr val="dk1"/>
                </a:solidFill>
                <a:latin typeface="Times New Roman"/>
                <a:ea typeface="Times New Roman"/>
                <a:cs typeface="Times New Roman"/>
                <a:sym typeface="Times New Roman"/>
                <a:hlinkClick r:id="rId3" action="ppaction://hlinksldjump"/>
              </a:rPr>
              <a:t>2</a:t>
            </a:r>
            <a:r>
              <a:rPr lang="en-US" sz="1200" dirty="0">
                <a:solidFill>
                  <a:schemeClr val="dk1"/>
                </a:solidFill>
                <a:latin typeface="Times New Roman"/>
                <a:ea typeface="Times New Roman"/>
                <a:cs typeface="Times New Roman"/>
                <a:sym typeface="Times New Roman"/>
              </a:rPr>
              <a:t>] and the selection of optimal MHE amongst ton of variety available in market[</a:t>
            </a:r>
            <a:r>
              <a:rPr lang="en-US" sz="1200" dirty="0">
                <a:solidFill>
                  <a:schemeClr val="dk1"/>
                </a:solidFill>
                <a:latin typeface="Times New Roman"/>
                <a:ea typeface="Times New Roman"/>
                <a:cs typeface="Times New Roman"/>
                <a:sym typeface="Times New Roman"/>
                <a:hlinkClick r:id="rId3" action="ppaction://hlinksldjump"/>
              </a:rPr>
              <a:t>3</a:t>
            </a:r>
            <a:r>
              <a:rPr lang="en-US" sz="1200" dirty="0">
                <a:solidFill>
                  <a:schemeClr val="dk1"/>
                </a:solidFill>
                <a:latin typeface="Times New Roman"/>
                <a:ea typeface="Times New Roman"/>
                <a:cs typeface="Times New Roman"/>
                <a:sym typeface="Times New Roman"/>
              </a:rPr>
              <a:t>].</a:t>
            </a:r>
          </a:p>
          <a:p>
            <a:pPr marL="457200" lvl="0" indent="-304800" algn="just" rtl="0">
              <a:spcBef>
                <a:spcPts val="0"/>
              </a:spcBef>
              <a:spcAft>
                <a:spcPts val="0"/>
              </a:spcAft>
              <a:buClr>
                <a:schemeClr val="dk1"/>
              </a:buClr>
              <a:buSzPts val="1200"/>
              <a:buFont typeface="Times New Roman"/>
              <a:buChar char="●"/>
            </a:pPr>
            <a:r>
              <a:rPr lang="en-US" sz="1200" dirty="0">
                <a:solidFill>
                  <a:schemeClr val="dk1"/>
                </a:solidFill>
                <a:latin typeface="Times New Roman"/>
                <a:ea typeface="Times New Roman"/>
                <a:cs typeface="Times New Roman"/>
                <a:sym typeface="Times New Roman"/>
              </a:rPr>
              <a:t>Research about M/M/S Queueing model helps to determine the optimal number of forklift trucks required[</a:t>
            </a:r>
            <a:r>
              <a:rPr lang="en-US" sz="1200" dirty="0">
                <a:solidFill>
                  <a:schemeClr val="dk1"/>
                </a:solidFill>
                <a:latin typeface="Times New Roman"/>
                <a:ea typeface="Times New Roman"/>
                <a:cs typeface="Times New Roman"/>
                <a:sym typeface="Times New Roman"/>
                <a:hlinkClick r:id="rId3" action="ppaction://hlinksldjump"/>
              </a:rPr>
              <a:t>4</a:t>
            </a:r>
            <a:r>
              <a:rPr lang="en-US" sz="1200" dirty="0">
                <a:solidFill>
                  <a:schemeClr val="dk1"/>
                </a:solidFill>
                <a:latin typeface="Times New Roman"/>
                <a:ea typeface="Times New Roman"/>
                <a:cs typeface="Times New Roman"/>
                <a:sym typeface="Times New Roman"/>
              </a:rPr>
              <a:t>]. </a:t>
            </a:r>
          </a:p>
          <a:p>
            <a:pPr marL="457200" lvl="0" indent="-304800" algn="just" rtl="0">
              <a:spcBef>
                <a:spcPts val="0"/>
              </a:spcBef>
              <a:spcAft>
                <a:spcPts val="0"/>
              </a:spcAft>
              <a:buSzPts val="1200"/>
              <a:buFont typeface="Times New Roman"/>
              <a:buChar char="●"/>
            </a:pPr>
            <a:r>
              <a:rPr lang="en-US" sz="1200" dirty="0">
                <a:solidFill>
                  <a:schemeClr val="dk1"/>
                </a:solidFill>
                <a:latin typeface="Times New Roman"/>
                <a:ea typeface="Times New Roman"/>
                <a:cs typeface="Times New Roman"/>
                <a:sym typeface="Times New Roman"/>
              </a:rPr>
              <a:t>Optimizing number of material handling equipment can be calculated easily using M/M/S queuing model of operations research. </a:t>
            </a:r>
          </a:p>
          <a:p>
            <a:pPr marL="457200" lvl="0" indent="-304800" algn="just" rtl="0">
              <a:spcBef>
                <a:spcPts val="0"/>
              </a:spcBef>
              <a:spcAft>
                <a:spcPts val="0"/>
              </a:spcAft>
              <a:buSzPts val="1200"/>
              <a:buFont typeface="Times New Roman"/>
              <a:buChar char="●"/>
            </a:pPr>
            <a:r>
              <a:rPr lang="en-US" sz="1200" dirty="0">
                <a:solidFill>
                  <a:schemeClr val="dk1"/>
                </a:solidFill>
                <a:latin typeface="Times New Roman"/>
                <a:ea typeface="Times New Roman"/>
                <a:cs typeface="Times New Roman"/>
                <a:sym typeface="Times New Roman"/>
              </a:rPr>
              <a:t>With that said, in real world industrial environment, to convince the management or the executive personnel, strong evidence is required to get approval to implement the warehouse operations with optimal number of material handling equipment calculated by queuing model. </a:t>
            </a:r>
          </a:p>
          <a:p>
            <a:pPr marL="457200" lvl="0" indent="-304800" algn="just" rtl="0">
              <a:spcBef>
                <a:spcPts val="0"/>
              </a:spcBef>
              <a:spcAft>
                <a:spcPts val="0"/>
              </a:spcAft>
              <a:buSzPts val="1200"/>
              <a:buFont typeface="Times New Roman"/>
              <a:buChar char="●"/>
            </a:pPr>
            <a:r>
              <a:rPr lang="en-US" sz="1200" dirty="0">
                <a:solidFill>
                  <a:schemeClr val="dk1"/>
                </a:solidFill>
                <a:latin typeface="Times New Roman"/>
                <a:ea typeface="Times New Roman"/>
                <a:cs typeface="Times New Roman"/>
                <a:sym typeface="Times New Roman"/>
              </a:rPr>
              <a:t>This research shows how much energy can be saved and how much dollar savings can be achieved by implementation of queuing model in the real world of warehouse operations.</a:t>
            </a:r>
          </a:p>
          <a:p>
            <a:pPr marL="0" lvl="0" indent="0" algn="just" rtl="0">
              <a:spcBef>
                <a:spcPts val="1200"/>
              </a:spcBef>
              <a:spcAft>
                <a:spcPts val="0"/>
              </a:spcAft>
              <a:buNone/>
            </a:pPr>
            <a:r>
              <a:rPr lang="en-US" sz="1200" b="1" dirty="0">
                <a:solidFill>
                  <a:schemeClr val="dk1"/>
                </a:solidFill>
                <a:latin typeface="Times New Roman"/>
                <a:ea typeface="Times New Roman"/>
                <a:cs typeface="Times New Roman"/>
                <a:sym typeface="Times New Roman"/>
              </a:rPr>
              <a:t>Keywords</a:t>
            </a:r>
            <a:r>
              <a:rPr lang="en-US" sz="1200" dirty="0">
                <a:solidFill>
                  <a:schemeClr val="dk1"/>
                </a:solidFill>
                <a:latin typeface="Times New Roman"/>
                <a:ea typeface="Times New Roman"/>
                <a:cs typeface="Times New Roman"/>
                <a:sym typeface="Times New Roman"/>
              </a:rPr>
              <a:t>: Forklift trucks, M/M/S Queueing Model, Material Handling Equipment, Energy Savings, Optimization, Warehouse Operation</a:t>
            </a:r>
          </a:p>
          <a:p>
            <a:pPr marL="0" lvl="0" indent="0" algn="just" rtl="0">
              <a:spcBef>
                <a:spcPts val="1200"/>
              </a:spcBef>
              <a:spcAft>
                <a:spcPts val="1200"/>
              </a:spcAft>
              <a:buNone/>
            </a:pPr>
            <a:endParaRPr lang="en-US" sz="12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311700" y="445025"/>
            <a:ext cx="4906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Importance</a:t>
            </a:r>
            <a:endParaRPr dirty="0">
              <a:latin typeface="Times New Roman" panose="02020603050405020304" pitchFamily="18" charset="0"/>
              <a:cs typeface="Times New Roman" panose="02020603050405020304" pitchFamily="18" charset="0"/>
            </a:endParaRPr>
          </a:p>
        </p:txBody>
      </p:sp>
      <p:sp>
        <p:nvSpPr>
          <p:cNvPr id="143" name="Google Shape;143;p26"/>
          <p:cNvSpPr txBox="1">
            <a:spLocks noGrp="1"/>
          </p:cNvSpPr>
          <p:nvPr>
            <p:ph type="body" idx="1"/>
          </p:nvPr>
        </p:nvSpPr>
        <p:spPr>
          <a:xfrm>
            <a:off x="311700" y="1152475"/>
            <a:ext cx="4906500" cy="3416400"/>
          </a:xfrm>
          <a:prstGeom prst="rect">
            <a:avLst/>
          </a:prstGeom>
        </p:spPr>
        <p:txBody>
          <a:bodyPr spcFirstLastPara="1" wrap="square" lIns="91425" tIns="91425" rIns="91425" bIns="91425" anchor="t" anchorCtr="0">
            <a:noAutofit/>
          </a:bodyPr>
          <a:lstStyle/>
          <a:p>
            <a:pPr marL="457200" lvl="0" indent="-304800" algn="just" rtl="0">
              <a:spcBef>
                <a:spcPts val="0"/>
              </a:spcBef>
              <a:spcAft>
                <a:spcPts val="0"/>
              </a:spcAft>
              <a:buClr>
                <a:srgbClr val="333333"/>
              </a:buClr>
              <a:buSzPts val="1200"/>
              <a:buChar char="●"/>
            </a:pPr>
            <a:r>
              <a:rPr lang="en" sz="1200" dirty="0">
                <a:solidFill>
                  <a:srgbClr val="333333"/>
                </a:solidFill>
                <a:highlight>
                  <a:srgbClr val="FFFFFF"/>
                </a:highlight>
                <a:latin typeface="Times New Roman" panose="02020603050405020304" pitchFamily="18" charset="0"/>
                <a:cs typeface="Times New Roman" panose="02020603050405020304" pitchFamily="18" charset="0"/>
              </a:rPr>
              <a:t>Forklift trucks is an integral part of the warehouse operation.</a:t>
            </a:r>
            <a:endParaRPr sz="1200" dirty="0">
              <a:solidFill>
                <a:srgbClr val="333333"/>
              </a:solidFill>
              <a:highlight>
                <a:srgbClr val="FFFFFF"/>
              </a:highlight>
              <a:latin typeface="Times New Roman" panose="02020603050405020304" pitchFamily="18" charset="0"/>
              <a:cs typeface="Times New Roman" panose="02020603050405020304" pitchFamily="18" charset="0"/>
            </a:endParaRPr>
          </a:p>
          <a:p>
            <a:pPr marL="457200" lvl="0" indent="-304800" algn="just" rtl="0">
              <a:spcBef>
                <a:spcPts val="0"/>
              </a:spcBef>
              <a:spcAft>
                <a:spcPts val="0"/>
              </a:spcAft>
              <a:buClr>
                <a:srgbClr val="333333"/>
              </a:buClr>
              <a:buSzPts val="1200"/>
              <a:buChar char="●"/>
            </a:pPr>
            <a:r>
              <a:rPr lang="en" sz="1200" dirty="0">
                <a:solidFill>
                  <a:srgbClr val="333333"/>
                </a:solidFill>
                <a:highlight>
                  <a:srgbClr val="FFFFFF"/>
                </a:highlight>
                <a:latin typeface="Times New Roman" panose="02020603050405020304" pitchFamily="18" charset="0"/>
                <a:cs typeface="Times New Roman" panose="02020603050405020304" pitchFamily="18" charset="0"/>
              </a:rPr>
              <a:t>These trucks can lift loads and can efficiently move the material from one location to another. The forklift </a:t>
            </a:r>
            <a:r>
              <a:rPr lang="en-US" sz="1200" dirty="0">
                <a:solidFill>
                  <a:srgbClr val="333333"/>
                </a:solidFill>
                <a:highlight>
                  <a:srgbClr val="FFFFFF"/>
                </a:highlight>
                <a:latin typeface="Times New Roman" panose="02020603050405020304" pitchFamily="18" charset="0"/>
                <a:cs typeface="Times New Roman" panose="02020603050405020304" pitchFamily="18" charset="0"/>
              </a:rPr>
              <a:t>trucks</a:t>
            </a:r>
            <a:r>
              <a:rPr lang="en" sz="1200" dirty="0">
                <a:solidFill>
                  <a:srgbClr val="333333"/>
                </a:solidFill>
                <a:highlight>
                  <a:srgbClr val="FFFFFF"/>
                </a:highlight>
                <a:latin typeface="Times New Roman" panose="02020603050405020304" pitchFamily="18" charset="0"/>
                <a:cs typeface="Times New Roman" panose="02020603050405020304" pitchFamily="18" charset="0"/>
              </a:rPr>
              <a:t> thus does the work equivalent of twenty men[</a:t>
            </a:r>
            <a:r>
              <a:rPr lang="en" sz="1200" dirty="0">
                <a:solidFill>
                  <a:srgbClr val="333333"/>
                </a:solidFill>
                <a:highlight>
                  <a:srgbClr val="FFFFFF"/>
                </a:highlight>
                <a:latin typeface="Times New Roman" panose="02020603050405020304" pitchFamily="18" charset="0"/>
                <a:cs typeface="Times New Roman" panose="02020603050405020304" pitchFamily="18" charset="0"/>
                <a:hlinkClick r:id="rId3" action="ppaction://hlinksldjump"/>
              </a:rPr>
              <a:t>5</a:t>
            </a:r>
            <a:r>
              <a:rPr lang="en" sz="1200" dirty="0">
                <a:solidFill>
                  <a:srgbClr val="333333"/>
                </a:solidFill>
                <a:highlight>
                  <a:srgbClr val="FFFFFF"/>
                </a:highlight>
                <a:latin typeface="Times New Roman" panose="02020603050405020304" pitchFamily="18" charset="0"/>
                <a:cs typeface="Times New Roman" panose="02020603050405020304" pitchFamily="18" charset="0"/>
              </a:rPr>
              <a:t>].</a:t>
            </a:r>
            <a:endParaRPr sz="1200" dirty="0">
              <a:solidFill>
                <a:srgbClr val="333333"/>
              </a:solidFill>
              <a:highlight>
                <a:srgbClr val="FFFFFF"/>
              </a:highlight>
              <a:latin typeface="Times New Roman" panose="02020603050405020304" pitchFamily="18" charset="0"/>
              <a:cs typeface="Times New Roman" panose="02020603050405020304" pitchFamily="18" charset="0"/>
            </a:endParaRPr>
          </a:p>
          <a:p>
            <a:pPr marL="457200" lvl="0" indent="-304800" algn="just" rtl="0">
              <a:spcBef>
                <a:spcPts val="0"/>
              </a:spcBef>
              <a:spcAft>
                <a:spcPts val="0"/>
              </a:spcAft>
              <a:buClr>
                <a:srgbClr val="333333"/>
              </a:buClr>
              <a:buSzPts val="1200"/>
              <a:buChar char="●"/>
            </a:pPr>
            <a:r>
              <a:rPr lang="en" sz="1200" dirty="0">
                <a:solidFill>
                  <a:srgbClr val="333333"/>
                </a:solidFill>
                <a:highlight>
                  <a:srgbClr val="FFFFFF"/>
                </a:highlight>
                <a:latin typeface="Times New Roman" panose="02020603050405020304" pitchFamily="18" charset="0"/>
                <a:cs typeface="Times New Roman" panose="02020603050405020304" pitchFamily="18" charset="0"/>
              </a:rPr>
              <a:t>Most of the industries are equipped with forklift trucks because of the advantages like better ergonomics, Flexibility in operation, better productivity.</a:t>
            </a:r>
            <a:endParaRPr sz="1200" dirty="0">
              <a:solidFill>
                <a:srgbClr val="333333"/>
              </a:solidFill>
              <a:highlight>
                <a:srgbClr val="FFFFFF"/>
              </a:highlight>
              <a:latin typeface="Times New Roman" panose="02020603050405020304" pitchFamily="18" charset="0"/>
              <a:cs typeface="Times New Roman" panose="02020603050405020304" pitchFamily="18" charset="0"/>
            </a:endParaRPr>
          </a:p>
          <a:p>
            <a:pPr marL="457200" lvl="0" indent="-304800" algn="just" rtl="0">
              <a:spcBef>
                <a:spcPts val="0"/>
              </a:spcBef>
              <a:spcAft>
                <a:spcPts val="0"/>
              </a:spcAft>
              <a:buClr>
                <a:srgbClr val="333333"/>
              </a:buClr>
              <a:buSzPts val="1200"/>
              <a:buChar char="●"/>
            </a:pPr>
            <a:r>
              <a:rPr lang="en" sz="1200" dirty="0">
                <a:solidFill>
                  <a:srgbClr val="333333"/>
                </a:solidFill>
                <a:highlight>
                  <a:srgbClr val="FFFFFF"/>
                </a:highlight>
                <a:latin typeface="Times New Roman" panose="02020603050405020304" pitchFamily="18" charset="0"/>
                <a:cs typeface="Times New Roman" panose="02020603050405020304" pitchFamily="18" charset="0"/>
              </a:rPr>
              <a:t>According to the survey by Mordor Intelligence, the market of fork</a:t>
            </a:r>
            <a:r>
              <a:rPr lang="en-US" sz="1200" dirty="0">
                <a:solidFill>
                  <a:srgbClr val="333333"/>
                </a:solidFill>
                <a:highlight>
                  <a:srgbClr val="FFFFFF"/>
                </a:highlight>
                <a:latin typeface="Times New Roman" panose="02020603050405020304" pitchFamily="18" charset="0"/>
                <a:cs typeface="Times New Roman" panose="02020603050405020304" pitchFamily="18" charset="0"/>
              </a:rPr>
              <a:t>lift</a:t>
            </a:r>
            <a:r>
              <a:rPr lang="en" sz="1200" dirty="0">
                <a:solidFill>
                  <a:srgbClr val="333333"/>
                </a:solidFill>
                <a:highlight>
                  <a:srgbClr val="FFFFFF"/>
                </a:highlight>
                <a:latin typeface="Times New Roman" panose="02020603050405020304" pitchFamily="18" charset="0"/>
                <a:cs typeface="Times New Roman" panose="02020603050405020304" pitchFamily="18" charset="0"/>
              </a:rPr>
              <a:t> trucks will increase by 6% CAGR by 2024[</a:t>
            </a:r>
            <a:r>
              <a:rPr lang="en" sz="1200" dirty="0">
                <a:solidFill>
                  <a:srgbClr val="333333"/>
                </a:solidFill>
                <a:highlight>
                  <a:srgbClr val="FFFFFF"/>
                </a:highlight>
                <a:latin typeface="Times New Roman" panose="02020603050405020304" pitchFamily="18" charset="0"/>
                <a:cs typeface="Times New Roman" panose="02020603050405020304" pitchFamily="18" charset="0"/>
                <a:hlinkClick r:id="rId3" action="ppaction://hlinksldjump"/>
              </a:rPr>
              <a:t>6</a:t>
            </a:r>
            <a:r>
              <a:rPr lang="en" sz="1200" dirty="0">
                <a:solidFill>
                  <a:srgbClr val="333333"/>
                </a:solidFill>
                <a:highlight>
                  <a:srgbClr val="FFFFFF"/>
                </a:highlight>
                <a:latin typeface="Times New Roman" panose="02020603050405020304" pitchFamily="18" charset="0"/>
                <a:cs typeface="Times New Roman" panose="02020603050405020304" pitchFamily="18" charset="0"/>
              </a:rPr>
              <a:t>].</a:t>
            </a:r>
            <a:endParaRPr sz="1200" dirty="0">
              <a:solidFill>
                <a:srgbClr val="333333"/>
              </a:solidFill>
              <a:highlight>
                <a:srgbClr val="FFFFFF"/>
              </a:highlight>
              <a:latin typeface="Times New Roman" panose="02020603050405020304" pitchFamily="18" charset="0"/>
              <a:cs typeface="Times New Roman" panose="02020603050405020304" pitchFamily="18" charset="0"/>
            </a:endParaRPr>
          </a:p>
          <a:p>
            <a:pPr marL="914400" lvl="1" indent="-304800" algn="just" rtl="0">
              <a:spcBef>
                <a:spcPts val="0"/>
              </a:spcBef>
              <a:spcAft>
                <a:spcPts val="0"/>
              </a:spcAft>
              <a:buClr>
                <a:srgbClr val="333333"/>
              </a:buClr>
              <a:buSzPts val="1200"/>
              <a:buChar char="○"/>
            </a:pPr>
            <a:r>
              <a:rPr lang="en" sz="1200" dirty="0">
                <a:solidFill>
                  <a:srgbClr val="333333"/>
                </a:solidFill>
                <a:highlight>
                  <a:srgbClr val="FFFFFF"/>
                </a:highlight>
                <a:latin typeface="Times New Roman" panose="02020603050405020304" pitchFamily="18" charset="0"/>
                <a:cs typeface="Times New Roman" panose="02020603050405020304" pitchFamily="18" charset="0"/>
              </a:rPr>
              <a:t>CAGR: Compound Annual Growth Rate</a:t>
            </a:r>
            <a:endParaRPr sz="1200" dirty="0">
              <a:solidFill>
                <a:srgbClr val="333333"/>
              </a:solidFill>
              <a:highlight>
                <a:srgbClr val="FFFFFF"/>
              </a:highlight>
              <a:latin typeface="Times New Roman" panose="02020603050405020304" pitchFamily="18" charset="0"/>
              <a:cs typeface="Times New Roman" panose="02020603050405020304" pitchFamily="18" charset="0"/>
            </a:endParaRPr>
          </a:p>
          <a:p>
            <a:pPr marL="457200" lvl="0" indent="-304800" algn="just" rtl="0">
              <a:spcBef>
                <a:spcPts val="0"/>
              </a:spcBef>
              <a:spcAft>
                <a:spcPts val="0"/>
              </a:spcAft>
              <a:buClr>
                <a:srgbClr val="333333"/>
              </a:buClr>
              <a:buSzPts val="1200"/>
              <a:buChar char="●"/>
            </a:pPr>
            <a:r>
              <a:rPr lang="en" sz="1200" dirty="0">
                <a:solidFill>
                  <a:srgbClr val="333333"/>
                </a:solidFill>
                <a:highlight>
                  <a:srgbClr val="FFFFFF"/>
                </a:highlight>
                <a:latin typeface="Times New Roman" panose="02020603050405020304" pitchFamily="18" charset="0"/>
                <a:cs typeface="Times New Roman" panose="02020603050405020304" pitchFamily="18" charset="0"/>
              </a:rPr>
              <a:t>Also, according to the survey by Peerless Research Group that there were 63% positive response when asked about the willingness to buy or lease the forklift trucks in 12-24 monts[</a:t>
            </a:r>
            <a:r>
              <a:rPr lang="en" sz="1200" dirty="0">
                <a:solidFill>
                  <a:srgbClr val="333333"/>
                </a:solidFill>
                <a:highlight>
                  <a:srgbClr val="FFFFFF"/>
                </a:highlight>
                <a:latin typeface="Times New Roman" panose="02020603050405020304" pitchFamily="18" charset="0"/>
                <a:cs typeface="Times New Roman" panose="02020603050405020304" pitchFamily="18" charset="0"/>
                <a:hlinkClick r:id="rId3" action="ppaction://hlinksldjump"/>
              </a:rPr>
              <a:t>7</a:t>
            </a:r>
            <a:r>
              <a:rPr lang="en" sz="1200" dirty="0">
                <a:solidFill>
                  <a:srgbClr val="333333"/>
                </a:solidFill>
                <a:highlight>
                  <a:srgbClr val="FFFFFF"/>
                </a:highlight>
                <a:latin typeface="Times New Roman" panose="02020603050405020304" pitchFamily="18" charset="0"/>
                <a:cs typeface="Times New Roman" panose="02020603050405020304" pitchFamily="18" charset="0"/>
              </a:rPr>
              <a:t>].</a:t>
            </a:r>
            <a:endParaRPr sz="1200" dirty="0">
              <a:solidFill>
                <a:srgbClr val="333333"/>
              </a:solidFill>
              <a:highlight>
                <a:srgbClr val="FFFFFF"/>
              </a:highlight>
              <a:latin typeface="Times New Roman" panose="02020603050405020304" pitchFamily="18" charset="0"/>
              <a:cs typeface="Times New Roman" panose="02020603050405020304" pitchFamily="18" charset="0"/>
            </a:endParaRPr>
          </a:p>
          <a:p>
            <a:pPr marL="457200" lvl="0" indent="-304800" algn="just" rtl="0">
              <a:spcBef>
                <a:spcPts val="0"/>
              </a:spcBef>
              <a:spcAft>
                <a:spcPts val="0"/>
              </a:spcAft>
              <a:buClr>
                <a:srgbClr val="333333"/>
              </a:buClr>
              <a:buSzPts val="1200"/>
              <a:buChar char="●"/>
            </a:pPr>
            <a:r>
              <a:rPr lang="en" sz="1200" dirty="0">
                <a:solidFill>
                  <a:srgbClr val="333333"/>
                </a:solidFill>
                <a:highlight>
                  <a:srgbClr val="FFFFFF"/>
                </a:highlight>
                <a:latin typeface="Times New Roman" panose="02020603050405020304" pitchFamily="18" charset="0"/>
                <a:cs typeface="Times New Roman" panose="02020603050405020304" pitchFamily="18" charset="0"/>
              </a:rPr>
              <a:t>Thus, it becomes important that one should focus on this growing market and try to optimize the operation to benefit the industries related to the domain of forklift truck operation. </a:t>
            </a:r>
            <a:endParaRPr sz="1200" dirty="0">
              <a:solidFill>
                <a:srgbClr val="333333"/>
              </a:solidFill>
              <a:highlight>
                <a:srgbClr val="FFFFFF"/>
              </a:highlight>
              <a:latin typeface="Times New Roman" panose="02020603050405020304" pitchFamily="18" charset="0"/>
              <a:cs typeface="Times New Roman" panose="02020603050405020304" pitchFamily="18" charset="0"/>
            </a:endParaRPr>
          </a:p>
        </p:txBody>
      </p:sp>
      <p:pic>
        <p:nvPicPr>
          <p:cNvPr id="144" name="Google Shape;144;p26"/>
          <p:cNvPicPr preferRelativeResize="0"/>
          <p:nvPr/>
        </p:nvPicPr>
        <p:blipFill>
          <a:blip r:embed="rId4">
            <a:alphaModFix/>
          </a:blip>
          <a:stretch>
            <a:fillRect/>
          </a:stretch>
        </p:blipFill>
        <p:spPr>
          <a:xfrm>
            <a:off x="6197450" y="3230903"/>
            <a:ext cx="2946550" cy="1912594"/>
          </a:xfrm>
          <a:prstGeom prst="rect">
            <a:avLst/>
          </a:prstGeom>
          <a:noFill/>
          <a:ln>
            <a:solidFill>
              <a:schemeClr val="tx1"/>
            </a:solidFill>
          </a:ln>
        </p:spPr>
      </p:pic>
      <p:pic>
        <p:nvPicPr>
          <p:cNvPr id="145" name="Google Shape;145;p26"/>
          <p:cNvPicPr preferRelativeResize="0"/>
          <p:nvPr/>
        </p:nvPicPr>
        <p:blipFill>
          <a:blip r:embed="rId5">
            <a:alphaModFix/>
          </a:blip>
          <a:stretch>
            <a:fillRect/>
          </a:stretch>
        </p:blipFill>
        <p:spPr>
          <a:xfrm>
            <a:off x="6197450" y="0"/>
            <a:ext cx="2946550" cy="3230900"/>
          </a:xfrm>
          <a:prstGeom prst="rect">
            <a:avLst/>
          </a:prstGeom>
          <a:noFill/>
          <a:ln>
            <a:solidFill>
              <a:schemeClr val="tx1"/>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311700" y="445025"/>
            <a:ext cx="3763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latin typeface="Times New Roman" panose="02020603050405020304" pitchFamily="18" charset="0"/>
                <a:cs typeface="Times New Roman" panose="02020603050405020304" pitchFamily="18" charset="0"/>
              </a:rPr>
              <a:t>Types of Fork</a:t>
            </a:r>
            <a:r>
              <a:rPr lang="en-US" sz="2000" dirty="0">
                <a:latin typeface="Times New Roman" panose="02020603050405020304" pitchFamily="18" charset="0"/>
                <a:cs typeface="Times New Roman" panose="02020603050405020304" pitchFamily="18" charset="0"/>
              </a:rPr>
              <a:t>lift</a:t>
            </a:r>
            <a:r>
              <a:rPr lang="en" sz="2000" dirty="0">
                <a:latin typeface="Times New Roman" panose="02020603050405020304" pitchFamily="18" charset="0"/>
                <a:cs typeface="Times New Roman" panose="02020603050405020304" pitchFamily="18" charset="0"/>
              </a:rPr>
              <a:t> Truck in used by different companies</a:t>
            </a:r>
            <a:r>
              <a:rPr lang="en" sz="1800" dirty="0">
                <a:latin typeface="Times New Roman" panose="02020603050405020304" pitchFamily="18" charset="0"/>
                <a:cs typeface="Times New Roman" panose="02020603050405020304" pitchFamily="18" charset="0"/>
              </a:rPr>
              <a:t>  </a:t>
            </a:r>
            <a:endParaRPr sz="1800" dirty="0">
              <a:latin typeface="Times New Roman" panose="02020603050405020304" pitchFamily="18" charset="0"/>
              <a:cs typeface="Times New Roman" panose="02020603050405020304" pitchFamily="18" charset="0"/>
            </a:endParaRPr>
          </a:p>
        </p:txBody>
      </p:sp>
      <p:sp>
        <p:nvSpPr>
          <p:cNvPr id="136" name="Google Shape;136;p25"/>
          <p:cNvSpPr txBox="1">
            <a:spLocks noGrp="1"/>
          </p:cNvSpPr>
          <p:nvPr>
            <p:ph type="body" idx="1"/>
          </p:nvPr>
        </p:nvSpPr>
        <p:spPr>
          <a:xfrm>
            <a:off x="311700" y="1597981"/>
            <a:ext cx="3852000" cy="2970894"/>
          </a:xfrm>
          <a:prstGeom prst="rect">
            <a:avLst/>
          </a:prstGeom>
        </p:spPr>
        <p:txBody>
          <a:bodyPr spcFirstLastPara="1" wrap="square" lIns="91425" tIns="91425" rIns="91425" bIns="91425" anchor="t" anchorCtr="0">
            <a:noAutofit/>
          </a:bodyPr>
          <a:lstStyle/>
          <a:p>
            <a:pPr marL="457200" lvl="0" indent="-304800" algn="just" rtl="0">
              <a:spcBef>
                <a:spcPts val="0"/>
              </a:spcBef>
              <a:spcAft>
                <a:spcPts val="0"/>
              </a:spcAft>
              <a:buSzPts val="1200"/>
              <a:buChar char="●"/>
            </a:pPr>
            <a:r>
              <a:rPr lang="en" sz="1200" dirty="0">
                <a:solidFill>
                  <a:schemeClr val="tx1"/>
                </a:solidFill>
                <a:latin typeface="Times New Roman" panose="02020603050405020304" pitchFamily="18" charset="0"/>
                <a:cs typeface="Times New Roman" panose="02020603050405020304" pitchFamily="18" charset="0"/>
              </a:rPr>
              <a:t>The figure here </a:t>
            </a:r>
            <a:r>
              <a:rPr lang="en-US" sz="1200" dirty="0">
                <a:solidFill>
                  <a:schemeClr val="tx1"/>
                </a:solidFill>
                <a:latin typeface="Times New Roman" panose="02020603050405020304" pitchFamily="18" charset="0"/>
                <a:cs typeface="Times New Roman" panose="02020603050405020304" pitchFamily="18" charset="0"/>
              </a:rPr>
              <a:t>s</a:t>
            </a:r>
            <a:r>
              <a:rPr lang="en" sz="1200" dirty="0">
                <a:solidFill>
                  <a:schemeClr val="tx1"/>
                </a:solidFill>
                <a:latin typeface="Times New Roman" panose="02020603050405020304" pitchFamily="18" charset="0"/>
                <a:cs typeface="Times New Roman" panose="02020603050405020304" pitchFamily="18" charset="0"/>
              </a:rPr>
              <a:t>hows the distribution of different types of fork</a:t>
            </a:r>
            <a:r>
              <a:rPr lang="en-US" sz="1200" dirty="0">
                <a:solidFill>
                  <a:schemeClr val="tx1"/>
                </a:solidFill>
                <a:latin typeface="Times New Roman" panose="02020603050405020304" pitchFamily="18" charset="0"/>
                <a:cs typeface="Times New Roman" panose="02020603050405020304" pitchFamily="18" charset="0"/>
              </a:rPr>
              <a:t>lift</a:t>
            </a:r>
            <a:r>
              <a:rPr lang="en" sz="1200" dirty="0">
                <a:solidFill>
                  <a:schemeClr val="tx1"/>
                </a:solidFill>
                <a:latin typeface="Times New Roman" panose="02020603050405020304" pitchFamily="18" charset="0"/>
                <a:cs typeface="Times New Roman" panose="02020603050405020304" pitchFamily="18" charset="0"/>
              </a:rPr>
              <a:t> trucks used by different companies for last 3 years[</a:t>
            </a:r>
            <a:r>
              <a:rPr lang="en" sz="1200" dirty="0">
                <a:solidFill>
                  <a:schemeClr val="tx1"/>
                </a:solidFill>
                <a:latin typeface="Times New Roman" panose="02020603050405020304" pitchFamily="18" charset="0"/>
                <a:cs typeface="Times New Roman" panose="02020603050405020304" pitchFamily="18" charset="0"/>
                <a:hlinkClick r:id="rId3" action="ppaction://hlinksldjump"/>
              </a:rPr>
              <a:t>8</a:t>
            </a:r>
            <a:r>
              <a:rPr lang="en" sz="1200" dirty="0">
                <a:solidFill>
                  <a:schemeClr val="tx1"/>
                </a:solidFill>
                <a:latin typeface="Times New Roman" panose="02020603050405020304" pitchFamily="18" charset="0"/>
                <a:cs typeface="Times New Roman" panose="02020603050405020304" pitchFamily="18" charset="0"/>
              </a:rPr>
              <a:t>].</a:t>
            </a:r>
            <a:endParaRPr sz="1200" dirty="0">
              <a:solidFill>
                <a:schemeClr val="tx1"/>
              </a:solidFill>
              <a:latin typeface="Times New Roman" panose="02020603050405020304" pitchFamily="18" charset="0"/>
              <a:cs typeface="Times New Roman" panose="02020603050405020304" pitchFamily="18" charset="0"/>
            </a:endParaRPr>
          </a:p>
          <a:p>
            <a:pPr marL="457200" lvl="0" indent="-304800" algn="just" rtl="0">
              <a:spcBef>
                <a:spcPts val="0"/>
              </a:spcBef>
              <a:spcAft>
                <a:spcPts val="0"/>
              </a:spcAft>
              <a:buSzPts val="1200"/>
              <a:buChar char="●"/>
            </a:pPr>
            <a:r>
              <a:rPr lang="en" sz="1200" dirty="0">
                <a:solidFill>
                  <a:schemeClr val="tx1"/>
                </a:solidFill>
                <a:latin typeface="Times New Roman" panose="02020603050405020304" pitchFamily="18" charset="0"/>
                <a:cs typeface="Times New Roman" panose="02020603050405020304" pitchFamily="18" charset="0"/>
              </a:rPr>
              <a:t>It can be observed that  the most used fork</a:t>
            </a:r>
            <a:r>
              <a:rPr lang="en-US" sz="1200" dirty="0">
                <a:solidFill>
                  <a:schemeClr val="tx1"/>
                </a:solidFill>
                <a:latin typeface="Times New Roman" panose="02020603050405020304" pitchFamily="18" charset="0"/>
                <a:cs typeface="Times New Roman" panose="02020603050405020304" pitchFamily="18" charset="0"/>
              </a:rPr>
              <a:t>lift</a:t>
            </a:r>
            <a:r>
              <a:rPr lang="en" sz="1200" dirty="0">
                <a:solidFill>
                  <a:schemeClr val="tx1"/>
                </a:solidFill>
                <a:latin typeface="Times New Roman" panose="02020603050405020304" pitchFamily="18" charset="0"/>
                <a:cs typeface="Times New Roman" panose="02020603050405020304" pitchFamily="18" charset="0"/>
              </a:rPr>
              <a:t> trucks are electric powered type.</a:t>
            </a:r>
            <a:endParaRPr sz="1200" dirty="0">
              <a:solidFill>
                <a:schemeClr val="tx1"/>
              </a:solidFill>
              <a:latin typeface="Times New Roman" panose="02020603050405020304" pitchFamily="18" charset="0"/>
              <a:cs typeface="Times New Roman" panose="02020603050405020304" pitchFamily="18" charset="0"/>
            </a:endParaRPr>
          </a:p>
          <a:p>
            <a:pPr marL="457200" lvl="0" indent="-304800" algn="just" rtl="0">
              <a:spcBef>
                <a:spcPts val="0"/>
              </a:spcBef>
              <a:spcAft>
                <a:spcPts val="0"/>
              </a:spcAft>
              <a:buSzPts val="1200"/>
              <a:buChar char="●"/>
            </a:pPr>
            <a:r>
              <a:rPr lang="en" sz="1200" dirty="0">
                <a:solidFill>
                  <a:schemeClr val="tx1"/>
                </a:solidFill>
                <a:latin typeface="Times New Roman" panose="02020603050405020304" pitchFamily="18" charset="0"/>
                <a:cs typeface="Times New Roman" panose="02020603050405020304" pitchFamily="18" charset="0"/>
              </a:rPr>
              <a:t>Also, for most of the type of fork</a:t>
            </a:r>
            <a:r>
              <a:rPr lang="en-US" sz="1200" dirty="0">
                <a:solidFill>
                  <a:schemeClr val="tx1"/>
                </a:solidFill>
                <a:latin typeface="Times New Roman" panose="02020603050405020304" pitchFamily="18" charset="0"/>
                <a:cs typeface="Times New Roman" panose="02020603050405020304" pitchFamily="18" charset="0"/>
              </a:rPr>
              <a:t>lift</a:t>
            </a:r>
            <a:r>
              <a:rPr lang="en" sz="1200" dirty="0">
                <a:solidFill>
                  <a:schemeClr val="tx1"/>
                </a:solidFill>
                <a:latin typeface="Times New Roman" panose="02020603050405020304" pitchFamily="18" charset="0"/>
                <a:cs typeface="Times New Roman" panose="02020603050405020304" pitchFamily="18" charset="0"/>
              </a:rPr>
              <a:t> trucks the growth rate is in the increasing order.</a:t>
            </a:r>
            <a:endParaRPr sz="1200" dirty="0">
              <a:solidFill>
                <a:schemeClr val="tx1"/>
              </a:solidFill>
              <a:latin typeface="Times New Roman" panose="02020603050405020304" pitchFamily="18" charset="0"/>
              <a:cs typeface="Times New Roman" panose="02020603050405020304" pitchFamily="18" charset="0"/>
            </a:endParaRPr>
          </a:p>
          <a:p>
            <a:pPr marL="457200" lvl="0" indent="-304800" algn="just" rtl="0">
              <a:spcBef>
                <a:spcPts val="0"/>
              </a:spcBef>
              <a:spcAft>
                <a:spcPts val="0"/>
              </a:spcAft>
              <a:buSzPts val="1200"/>
              <a:buChar char="●"/>
            </a:pPr>
            <a:r>
              <a:rPr lang="en" sz="1200" dirty="0">
                <a:solidFill>
                  <a:schemeClr val="tx1"/>
                </a:solidFill>
                <a:latin typeface="Times New Roman" panose="02020603050405020304" pitchFamily="18" charset="0"/>
                <a:cs typeface="Times New Roman" panose="02020603050405020304" pitchFamily="18" charset="0"/>
              </a:rPr>
              <a:t>Thus, for the calculation point of view, electric powered fork</a:t>
            </a:r>
            <a:r>
              <a:rPr lang="en-US" sz="1200" dirty="0">
                <a:solidFill>
                  <a:schemeClr val="tx1"/>
                </a:solidFill>
                <a:latin typeface="Times New Roman" panose="02020603050405020304" pitchFamily="18" charset="0"/>
                <a:cs typeface="Times New Roman" panose="02020603050405020304" pitchFamily="18" charset="0"/>
              </a:rPr>
              <a:t>lift</a:t>
            </a:r>
            <a:r>
              <a:rPr lang="en" sz="1200" dirty="0">
                <a:solidFill>
                  <a:schemeClr val="tx1"/>
                </a:solidFill>
                <a:latin typeface="Times New Roman" panose="02020603050405020304" pitchFamily="18" charset="0"/>
                <a:cs typeface="Times New Roman" panose="02020603050405020304" pitchFamily="18" charset="0"/>
              </a:rPr>
              <a:t> trucks are used to calculate the energy savings. </a:t>
            </a:r>
            <a:endParaRPr sz="1200" dirty="0">
              <a:solidFill>
                <a:schemeClr val="tx1"/>
              </a:solidFill>
              <a:latin typeface="Times New Roman" panose="02020603050405020304" pitchFamily="18" charset="0"/>
              <a:cs typeface="Times New Roman" panose="02020603050405020304" pitchFamily="18" charset="0"/>
            </a:endParaRPr>
          </a:p>
        </p:txBody>
      </p:sp>
      <p:pic>
        <p:nvPicPr>
          <p:cNvPr id="137" name="Google Shape;137;p25"/>
          <p:cNvPicPr preferRelativeResize="0"/>
          <p:nvPr/>
        </p:nvPicPr>
        <p:blipFill>
          <a:blip r:embed="rId4">
            <a:alphaModFix/>
          </a:blip>
          <a:stretch>
            <a:fillRect/>
          </a:stretch>
        </p:blipFill>
        <p:spPr>
          <a:xfrm>
            <a:off x="4855777" y="784775"/>
            <a:ext cx="4069698" cy="3891651"/>
          </a:xfrm>
          <a:prstGeom prst="rect">
            <a:avLst/>
          </a:prstGeom>
          <a:noFill/>
          <a:ln>
            <a:solidFill>
              <a:schemeClr val="tx1"/>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Methodology </a:t>
            </a:r>
            <a:endParaRPr dirty="0">
              <a:latin typeface="Times New Roman" panose="02020603050405020304" pitchFamily="18" charset="0"/>
              <a:cs typeface="Times New Roman" panose="02020603050405020304" pitchFamily="18" charset="0"/>
            </a:endParaRPr>
          </a:p>
        </p:txBody>
      </p:sp>
      <p:sp>
        <p:nvSpPr>
          <p:cNvPr id="130" name="Google Shape;130;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tx1"/>
                </a:solidFill>
                <a:latin typeface="Times New Roman" panose="02020603050405020304" pitchFamily="18" charset="0"/>
                <a:cs typeface="Times New Roman" panose="02020603050405020304" pitchFamily="18" charset="0"/>
              </a:rPr>
              <a:t>Figure </a:t>
            </a:r>
            <a:r>
              <a:rPr lang="en-US" sz="1200" dirty="0">
                <a:solidFill>
                  <a:schemeClr val="tx1"/>
                </a:solidFill>
                <a:latin typeface="Times New Roman" panose="02020603050405020304" pitchFamily="18" charset="0"/>
                <a:cs typeface="Times New Roman" panose="02020603050405020304" pitchFamily="18" charset="0"/>
              </a:rPr>
              <a:t>shown here</a:t>
            </a:r>
            <a:r>
              <a:rPr lang="en" sz="1200" dirty="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describes</a:t>
            </a:r>
            <a:r>
              <a:rPr lang="en" sz="1200" dirty="0">
                <a:solidFill>
                  <a:schemeClr val="tx1"/>
                </a:solidFill>
                <a:latin typeface="Times New Roman" panose="02020603050405020304" pitchFamily="18" charset="0"/>
                <a:cs typeface="Times New Roman" panose="02020603050405020304" pitchFamily="18" charset="0"/>
              </a:rPr>
              <a:t> the methodology to calculate the energy savings on the basis of utilization factor</a:t>
            </a: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1600"/>
              </a:spcBef>
              <a:spcAft>
                <a:spcPts val="1600"/>
              </a:spcAft>
              <a:buNone/>
            </a:pPr>
            <a:endParaRPr sz="120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AE3CCEEF-EFD0-4C80-81D1-52FBF931C01D}"/>
              </a:ext>
            </a:extLst>
          </p:cNvPr>
          <p:cNvGraphicFramePr/>
          <p:nvPr>
            <p:extLst>
              <p:ext uri="{D42A27DB-BD31-4B8C-83A1-F6EECF244321}">
                <p14:modId xmlns:p14="http://schemas.microsoft.com/office/powerpoint/2010/main" val="1316065810"/>
              </p:ext>
            </p:extLst>
          </p:nvPr>
        </p:nvGraphicFramePr>
        <p:xfrm>
          <a:off x="1023891" y="731375"/>
          <a:ext cx="7096217"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a:ea typeface="Times New Roman"/>
                <a:cs typeface="Times New Roman"/>
                <a:sym typeface="Times New Roman"/>
              </a:rPr>
              <a:t>Data Collection</a:t>
            </a:r>
            <a:endParaRPr dirty="0">
              <a:latin typeface="Times New Roman"/>
              <a:ea typeface="Times New Roman"/>
              <a:cs typeface="Times New Roman"/>
              <a:sym typeface="Times New Roman"/>
            </a:endParaRPr>
          </a:p>
        </p:txBody>
      </p:sp>
      <p:sp>
        <p:nvSpPr>
          <p:cNvPr id="55" name="Google Shape;55;p1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04800" algn="just" rtl="0">
              <a:spcBef>
                <a:spcPts val="0"/>
              </a:spcBef>
              <a:spcAft>
                <a:spcPts val="0"/>
              </a:spcAft>
              <a:buSzPts val="1200"/>
              <a:buFont typeface="Times New Roman"/>
              <a:buChar char="●"/>
            </a:pPr>
            <a:r>
              <a:rPr lang="en" sz="1200" dirty="0">
                <a:solidFill>
                  <a:schemeClr val="tx1"/>
                </a:solidFill>
                <a:latin typeface="Times New Roman" panose="02020603050405020304" pitchFamily="18" charset="0"/>
                <a:ea typeface="Times New Roman"/>
                <a:cs typeface="Times New Roman" panose="02020603050405020304" pitchFamily="18" charset="0"/>
                <a:sym typeface="Times New Roman"/>
              </a:rPr>
              <a:t>All the data for the given example are collected during the energy audit for Industrial Assessment Center (</a:t>
            </a:r>
            <a:r>
              <a:rPr lang="en-US" sz="1200" dirty="0">
                <a:solidFill>
                  <a:schemeClr val="tx1"/>
                </a:solidFill>
                <a:latin typeface="Times New Roman" panose="02020603050405020304" pitchFamily="18" charset="0"/>
                <a:ea typeface="Times New Roman"/>
                <a:cs typeface="Times New Roman" panose="02020603050405020304" pitchFamily="18" charset="0"/>
                <a:sym typeface="Times New Roman"/>
              </a:rPr>
              <a:t>IAC)</a:t>
            </a:r>
            <a:r>
              <a:rPr lang="en" sz="1200" dirty="0">
                <a:solidFill>
                  <a:schemeClr val="tx1"/>
                </a:solidFill>
                <a:latin typeface="Times New Roman" panose="02020603050405020304" pitchFamily="18" charset="0"/>
                <a:ea typeface="Times New Roman"/>
                <a:cs typeface="Times New Roman" panose="02020603050405020304" pitchFamily="18" charset="0"/>
                <a:sym typeface="Times New Roman"/>
              </a:rPr>
              <a:t> at Oklahoma State University.</a:t>
            </a:r>
            <a:endParaRPr sz="12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457200" lvl="0" indent="-304800" algn="just" rtl="0">
              <a:spcBef>
                <a:spcPts val="0"/>
              </a:spcBef>
              <a:spcAft>
                <a:spcPts val="0"/>
              </a:spcAft>
              <a:buSzPts val="1200"/>
              <a:buFont typeface="Times New Roman"/>
              <a:buChar char="●"/>
            </a:pPr>
            <a:r>
              <a:rPr lang="en" sz="1200" dirty="0">
                <a:solidFill>
                  <a:schemeClr val="tx1"/>
                </a:solidFill>
                <a:latin typeface="Times New Roman" panose="02020603050405020304" pitchFamily="18" charset="0"/>
                <a:ea typeface="Times New Roman"/>
                <a:cs typeface="Times New Roman" panose="02020603050405020304" pitchFamily="18" charset="0"/>
                <a:sym typeface="Times New Roman"/>
              </a:rPr>
              <a:t>The data is from the roofing solution company located in central Oklahoma, interviewed directly to the fork</a:t>
            </a:r>
            <a:r>
              <a:rPr lang="en-US" sz="1200" dirty="0">
                <a:solidFill>
                  <a:schemeClr val="tx1"/>
                </a:solidFill>
                <a:latin typeface="Times New Roman" panose="02020603050405020304" pitchFamily="18" charset="0"/>
                <a:ea typeface="Times New Roman"/>
                <a:cs typeface="Times New Roman" panose="02020603050405020304" pitchFamily="18" charset="0"/>
                <a:sym typeface="Times New Roman"/>
              </a:rPr>
              <a:t>lift </a:t>
            </a:r>
            <a:r>
              <a:rPr lang="en" sz="1200" dirty="0">
                <a:solidFill>
                  <a:schemeClr val="tx1"/>
                </a:solidFill>
                <a:latin typeface="Times New Roman" panose="02020603050405020304" pitchFamily="18" charset="0"/>
                <a:ea typeface="Times New Roman"/>
                <a:cs typeface="Times New Roman" panose="02020603050405020304" pitchFamily="18" charset="0"/>
                <a:sym typeface="Times New Roman"/>
              </a:rPr>
              <a:t>truck operator and maintenance manager[</a:t>
            </a:r>
            <a:r>
              <a:rPr lang="en" sz="1200" dirty="0">
                <a:solidFill>
                  <a:schemeClr val="tx1"/>
                </a:solidFill>
                <a:latin typeface="Times New Roman" panose="02020603050405020304" pitchFamily="18" charset="0"/>
                <a:ea typeface="Times New Roman"/>
                <a:cs typeface="Times New Roman" panose="02020603050405020304" pitchFamily="18" charset="0"/>
                <a:sym typeface="Times New Roman"/>
                <a:hlinkClick r:id="rId3" action="ppaction://hlinksldjump"/>
              </a:rPr>
              <a:t>9</a:t>
            </a:r>
            <a:r>
              <a:rPr lang="en" sz="1200" dirty="0">
                <a:solidFill>
                  <a:schemeClr val="tx1"/>
                </a:solidFill>
                <a:latin typeface="Times New Roman" panose="02020603050405020304" pitchFamily="18" charset="0"/>
                <a:ea typeface="Times New Roman"/>
                <a:cs typeface="Times New Roman" panose="02020603050405020304" pitchFamily="18" charset="0"/>
                <a:sym typeface="Times New Roman"/>
              </a:rPr>
              <a:t>].</a:t>
            </a:r>
            <a:endParaRPr sz="12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457200" lvl="0" indent="-304800" algn="just" rtl="0">
              <a:spcBef>
                <a:spcPts val="0"/>
              </a:spcBef>
              <a:spcAft>
                <a:spcPts val="0"/>
              </a:spcAft>
              <a:buSzPts val="1200"/>
              <a:buFont typeface="Times New Roman"/>
              <a:buChar char="●"/>
            </a:pPr>
            <a:r>
              <a:rPr lang="en" sz="1200" dirty="0">
                <a:solidFill>
                  <a:schemeClr val="tx1"/>
                </a:solidFill>
                <a:latin typeface="Times New Roman" panose="02020603050405020304" pitchFamily="18" charset="0"/>
                <a:ea typeface="Times New Roman"/>
                <a:cs typeface="Times New Roman" panose="02020603050405020304" pitchFamily="18" charset="0"/>
                <a:sym typeface="Times New Roman"/>
              </a:rPr>
              <a:t>Data:</a:t>
            </a:r>
            <a:endParaRPr sz="12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914400" marR="0" lvl="1" indent="-304800" algn="just" rtl="0">
              <a:lnSpc>
                <a:spcPct val="115000"/>
              </a:lnSpc>
              <a:spcBef>
                <a:spcPts val="0"/>
              </a:spcBef>
              <a:spcAft>
                <a:spcPts val="0"/>
              </a:spcAft>
              <a:buSzPts val="1200"/>
              <a:buFont typeface="Times New Roman"/>
              <a:buChar char="○"/>
            </a:pPr>
            <a:r>
              <a:rPr lang="en" sz="1200" dirty="0">
                <a:solidFill>
                  <a:schemeClr val="tx1"/>
                </a:solidFill>
                <a:latin typeface="Times New Roman" panose="02020603050405020304" pitchFamily="18" charset="0"/>
                <a:cs typeface="Times New Roman" panose="02020603050405020304" pitchFamily="18" charset="0"/>
              </a:rPr>
              <a:t>Electricity consumption cost</a:t>
            </a:r>
            <a:r>
              <a:rPr lang="en" sz="1200" dirty="0">
                <a:solidFill>
                  <a:schemeClr val="tx1"/>
                </a:solidFill>
                <a:latin typeface="Times New Roman" panose="02020603050405020304" pitchFamily="18" charset="0"/>
                <a:ea typeface="Times New Roman"/>
                <a:cs typeface="Times New Roman" panose="02020603050405020304" pitchFamily="18" charset="0"/>
                <a:sym typeface="Times New Roman"/>
              </a:rPr>
              <a:t>….</a:t>
            </a:r>
            <a:r>
              <a:rPr lang="en" sz="1200" dirty="0">
                <a:solidFill>
                  <a:schemeClr val="tx1"/>
                </a:solidFill>
                <a:latin typeface="Times New Roman" panose="02020603050405020304" pitchFamily="18" charset="0"/>
                <a:cs typeface="Times New Roman" panose="02020603050405020304" pitchFamily="18" charset="0"/>
              </a:rPr>
              <a:t>..................................................... $0.051/kWh</a:t>
            </a:r>
            <a:endParaRPr sz="1200" dirty="0">
              <a:solidFill>
                <a:schemeClr val="tx1"/>
              </a:solidFill>
              <a:latin typeface="Times New Roman" panose="02020603050405020304" pitchFamily="18" charset="0"/>
              <a:cs typeface="Times New Roman" panose="02020603050405020304" pitchFamily="18" charset="0"/>
            </a:endParaRPr>
          </a:p>
          <a:p>
            <a:pPr marL="914400" marR="0" lvl="1" indent="-304800" algn="just" rtl="0">
              <a:lnSpc>
                <a:spcPct val="115000"/>
              </a:lnSpc>
              <a:spcBef>
                <a:spcPts val="0"/>
              </a:spcBef>
              <a:spcAft>
                <a:spcPts val="0"/>
              </a:spcAft>
              <a:buSzPts val="1200"/>
              <a:buFont typeface="Times New Roman"/>
              <a:buChar char="○"/>
            </a:pPr>
            <a:r>
              <a:rPr lang="en" sz="1200" dirty="0">
                <a:solidFill>
                  <a:schemeClr val="tx1"/>
                </a:solidFill>
                <a:latin typeface="Times New Roman" panose="02020603050405020304" pitchFamily="18" charset="0"/>
                <a:cs typeface="Times New Roman" panose="02020603050405020304" pitchFamily="18" charset="0"/>
              </a:rPr>
              <a:t>Electricity demand charge…......................................................... $11.52/kW</a:t>
            </a:r>
            <a:endParaRPr sz="1200" dirty="0">
              <a:solidFill>
                <a:schemeClr val="tx1"/>
              </a:solidFill>
              <a:latin typeface="Times New Roman" panose="02020603050405020304" pitchFamily="18" charset="0"/>
              <a:cs typeface="Times New Roman" panose="02020603050405020304" pitchFamily="18" charset="0"/>
            </a:endParaRPr>
          </a:p>
          <a:p>
            <a:pPr marL="914400" marR="0" lvl="1" indent="-304800" algn="just" rtl="0">
              <a:lnSpc>
                <a:spcPct val="115000"/>
              </a:lnSpc>
              <a:spcBef>
                <a:spcPts val="0"/>
              </a:spcBef>
              <a:spcAft>
                <a:spcPts val="0"/>
              </a:spcAft>
              <a:buSzPts val="1200"/>
              <a:buFont typeface="Times New Roman"/>
              <a:buChar char="○"/>
            </a:pPr>
            <a:r>
              <a:rPr lang="en" sz="1200" dirty="0">
                <a:solidFill>
                  <a:schemeClr val="tx1"/>
                </a:solidFill>
                <a:latin typeface="Times New Roman" panose="02020603050405020304" pitchFamily="18" charset="0"/>
                <a:cs typeface="Times New Roman" panose="02020603050405020304" pitchFamily="18" charset="0"/>
              </a:rPr>
              <a:t>Number of fork</a:t>
            </a:r>
            <a:r>
              <a:rPr lang="en-US" sz="1200" dirty="0">
                <a:solidFill>
                  <a:schemeClr val="tx1"/>
                </a:solidFill>
                <a:latin typeface="Times New Roman" panose="02020603050405020304" pitchFamily="18" charset="0"/>
                <a:cs typeface="Times New Roman" panose="02020603050405020304" pitchFamily="18" charset="0"/>
              </a:rPr>
              <a:t>lift</a:t>
            </a:r>
            <a:r>
              <a:rPr lang="en" sz="1200" dirty="0">
                <a:solidFill>
                  <a:schemeClr val="tx1"/>
                </a:solidFill>
                <a:latin typeface="Times New Roman" panose="02020603050405020304" pitchFamily="18" charset="0"/>
                <a:cs typeface="Times New Roman" panose="02020603050405020304" pitchFamily="18" charset="0"/>
              </a:rPr>
              <a:t> trucks currently in operation</a:t>
            </a:r>
            <a:r>
              <a:rPr lang="en" sz="1200" dirty="0">
                <a:solidFill>
                  <a:schemeClr val="tx1"/>
                </a:solidFill>
                <a:latin typeface="Times New Roman" panose="02020603050405020304" pitchFamily="18" charset="0"/>
                <a:ea typeface="Times New Roman"/>
                <a:cs typeface="Times New Roman" panose="02020603050405020304" pitchFamily="18" charset="0"/>
                <a:sym typeface="Times New Roman"/>
              </a:rPr>
              <a:t>….</a:t>
            </a:r>
            <a:r>
              <a:rPr lang="en" sz="1200" dirty="0">
                <a:solidFill>
                  <a:schemeClr val="tx1"/>
                </a:solidFill>
                <a:latin typeface="Times New Roman" panose="02020603050405020304" pitchFamily="18" charset="0"/>
                <a:cs typeface="Times New Roman" panose="02020603050405020304" pitchFamily="18" charset="0"/>
              </a:rPr>
              <a:t>....................... 24</a:t>
            </a:r>
            <a:endParaRPr sz="1200" dirty="0">
              <a:solidFill>
                <a:schemeClr val="tx1"/>
              </a:solidFill>
              <a:latin typeface="Times New Roman" panose="02020603050405020304" pitchFamily="18" charset="0"/>
              <a:cs typeface="Times New Roman" panose="02020603050405020304" pitchFamily="18" charset="0"/>
            </a:endParaRPr>
          </a:p>
          <a:p>
            <a:pPr marL="914400" marR="0" lvl="1" indent="-304800" algn="just" rtl="0">
              <a:lnSpc>
                <a:spcPct val="115000"/>
              </a:lnSpc>
              <a:spcBef>
                <a:spcPts val="0"/>
              </a:spcBef>
              <a:spcAft>
                <a:spcPts val="0"/>
              </a:spcAft>
              <a:buSzPts val="1200"/>
              <a:buFont typeface="Times New Roman"/>
              <a:buChar char="○"/>
            </a:pPr>
            <a:r>
              <a:rPr lang="en" sz="1200" dirty="0">
                <a:solidFill>
                  <a:schemeClr val="tx1"/>
                </a:solidFill>
                <a:latin typeface="Times New Roman" panose="02020603050405020304" pitchFamily="18" charset="0"/>
                <a:cs typeface="Times New Roman" panose="02020603050405020304" pitchFamily="18" charset="0"/>
              </a:rPr>
              <a:t>Charging time of battery</a:t>
            </a:r>
            <a:r>
              <a:rPr lang="en" sz="1200" dirty="0">
                <a:solidFill>
                  <a:schemeClr val="tx1"/>
                </a:solidFill>
                <a:latin typeface="Times New Roman" panose="02020603050405020304" pitchFamily="18" charset="0"/>
                <a:ea typeface="Times New Roman"/>
                <a:cs typeface="Times New Roman" panose="02020603050405020304" pitchFamily="18" charset="0"/>
                <a:sym typeface="Times New Roman"/>
              </a:rPr>
              <a:t>….</a:t>
            </a:r>
            <a:r>
              <a:rPr lang="en" sz="1200" dirty="0">
                <a:solidFill>
                  <a:schemeClr val="tx1"/>
                </a:solidFill>
                <a:latin typeface="Times New Roman" panose="02020603050405020304" pitchFamily="18" charset="0"/>
                <a:cs typeface="Times New Roman" panose="02020603050405020304" pitchFamily="18" charset="0"/>
              </a:rPr>
              <a:t>........................................................... 9 hours</a:t>
            </a:r>
            <a:endParaRPr sz="1200" dirty="0">
              <a:solidFill>
                <a:schemeClr val="tx1"/>
              </a:solidFill>
              <a:latin typeface="Times New Roman" panose="02020603050405020304" pitchFamily="18" charset="0"/>
              <a:cs typeface="Times New Roman" panose="02020603050405020304" pitchFamily="18" charset="0"/>
            </a:endParaRPr>
          </a:p>
          <a:p>
            <a:pPr marL="914400" marR="0" lvl="1" indent="-304800" algn="just" rtl="0">
              <a:lnSpc>
                <a:spcPct val="115000"/>
              </a:lnSpc>
              <a:spcBef>
                <a:spcPts val="0"/>
              </a:spcBef>
              <a:spcAft>
                <a:spcPts val="0"/>
              </a:spcAft>
              <a:buSzPts val="1200"/>
              <a:buFont typeface="Times New Roman"/>
              <a:buChar char="○"/>
            </a:pPr>
            <a:r>
              <a:rPr lang="en" sz="1200" dirty="0">
                <a:solidFill>
                  <a:schemeClr val="tx1"/>
                </a:solidFill>
                <a:latin typeface="Times New Roman" panose="02020603050405020304" pitchFamily="18" charset="0"/>
                <a:cs typeface="Times New Roman" panose="02020603050405020304" pitchFamily="18" charset="0"/>
              </a:rPr>
              <a:t>Finish Rate of Battery</a:t>
            </a:r>
            <a:r>
              <a:rPr lang="en" sz="1200" dirty="0">
                <a:solidFill>
                  <a:schemeClr val="tx1"/>
                </a:solidFill>
                <a:latin typeface="Times New Roman" panose="02020603050405020304" pitchFamily="18" charset="0"/>
                <a:ea typeface="Times New Roman"/>
                <a:cs typeface="Times New Roman" panose="02020603050405020304" pitchFamily="18" charset="0"/>
                <a:sym typeface="Times New Roman"/>
              </a:rPr>
              <a:t>….</a:t>
            </a:r>
            <a:r>
              <a:rPr lang="en" sz="1200" dirty="0">
                <a:solidFill>
                  <a:schemeClr val="tx1"/>
                </a:solidFill>
                <a:latin typeface="Times New Roman" panose="02020603050405020304" pitchFamily="18" charset="0"/>
                <a:cs typeface="Times New Roman" panose="02020603050405020304" pitchFamily="18" charset="0"/>
              </a:rPr>
              <a:t>.............................................................. 39 Amps</a:t>
            </a:r>
            <a:endParaRPr sz="1200" dirty="0">
              <a:solidFill>
                <a:schemeClr val="tx1"/>
              </a:solidFill>
              <a:latin typeface="Times New Roman" panose="02020603050405020304" pitchFamily="18" charset="0"/>
              <a:cs typeface="Times New Roman" panose="02020603050405020304" pitchFamily="18" charset="0"/>
            </a:endParaRPr>
          </a:p>
          <a:p>
            <a:pPr marL="914400" marR="0" lvl="1" indent="-304800" algn="just" rtl="0">
              <a:lnSpc>
                <a:spcPct val="115000"/>
              </a:lnSpc>
              <a:spcBef>
                <a:spcPts val="0"/>
              </a:spcBef>
              <a:spcAft>
                <a:spcPts val="0"/>
              </a:spcAft>
              <a:buSzPts val="1200"/>
              <a:buFont typeface="Times New Roman"/>
              <a:buChar char="○"/>
            </a:pPr>
            <a:r>
              <a:rPr lang="en" sz="1200" dirty="0">
                <a:solidFill>
                  <a:schemeClr val="tx1"/>
                </a:solidFill>
                <a:latin typeface="Times New Roman" panose="02020603050405020304" pitchFamily="18" charset="0"/>
                <a:cs typeface="Times New Roman" panose="02020603050405020304" pitchFamily="18" charset="0"/>
              </a:rPr>
              <a:t>Nominal Battery Voltage</a:t>
            </a:r>
            <a:r>
              <a:rPr lang="en" sz="1200" dirty="0">
                <a:solidFill>
                  <a:schemeClr val="tx1"/>
                </a:solidFill>
                <a:latin typeface="Times New Roman" panose="02020603050405020304" pitchFamily="18" charset="0"/>
                <a:ea typeface="Times New Roman"/>
                <a:cs typeface="Times New Roman" panose="02020603050405020304" pitchFamily="18" charset="0"/>
                <a:sym typeface="Times New Roman"/>
              </a:rPr>
              <a:t>….</a:t>
            </a:r>
            <a:r>
              <a:rPr lang="en" sz="1200" dirty="0">
                <a:solidFill>
                  <a:schemeClr val="tx1"/>
                </a:solidFill>
                <a:latin typeface="Times New Roman" panose="02020603050405020304" pitchFamily="18" charset="0"/>
                <a:cs typeface="Times New Roman" panose="02020603050405020304" pitchFamily="18" charset="0"/>
              </a:rPr>
              <a:t>.......................................................... 48 Volts</a:t>
            </a:r>
            <a:endParaRPr sz="1200" dirty="0">
              <a:solidFill>
                <a:schemeClr val="tx1"/>
              </a:solidFill>
              <a:latin typeface="Times New Roman" panose="02020603050405020304" pitchFamily="18" charset="0"/>
              <a:cs typeface="Times New Roman" panose="02020603050405020304" pitchFamily="18" charset="0"/>
            </a:endParaRPr>
          </a:p>
          <a:p>
            <a:pPr marL="914400" marR="0" lvl="1" indent="-304800" algn="just" rtl="0">
              <a:lnSpc>
                <a:spcPct val="115000"/>
              </a:lnSpc>
              <a:spcBef>
                <a:spcPts val="0"/>
              </a:spcBef>
              <a:spcAft>
                <a:spcPts val="0"/>
              </a:spcAft>
              <a:buSzPts val="1200"/>
              <a:buFont typeface="Times New Roman"/>
              <a:buChar char="○"/>
            </a:pPr>
            <a:r>
              <a:rPr lang="en" sz="1200" dirty="0">
                <a:solidFill>
                  <a:schemeClr val="tx1"/>
                </a:solidFill>
                <a:latin typeface="Times New Roman" panose="02020603050405020304" pitchFamily="18" charset="0"/>
                <a:cs typeface="Times New Roman" panose="02020603050405020304" pitchFamily="18" charset="0"/>
              </a:rPr>
              <a:t>Average Storage or Retrieval request for each fork</a:t>
            </a:r>
            <a:r>
              <a:rPr lang="en-US" sz="1200" dirty="0">
                <a:solidFill>
                  <a:schemeClr val="tx1"/>
                </a:solidFill>
                <a:latin typeface="Times New Roman" panose="02020603050405020304" pitchFamily="18" charset="0"/>
                <a:cs typeface="Times New Roman" panose="02020603050405020304" pitchFamily="18" charset="0"/>
              </a:rPr>
              <a:t>truck </a:t>
            </a:r>
            <a:r>
              <a:rPr lang="en" sz="1200" dirty="0">
                <a:solidFill>
                  <a:schemeClr val="tx1"/>
                </a:solidFill>
                <a:latin typeface="Times New Roman" panose="02020603050405020304" pitchFamily="18" charset="0"/>
                <a:cs typeface="Times New Roman" panose="02020603050405020304" pitchFamily="18" charset="0"/>
              </a:rPr>
              <a:t>truck</a:t>
            </a:r>
            <a:r>
              <a:rPr lang="en" sz="1200" dirty="0">
                <a:solidFill>
                  <a:schemeClr val="tx1"/>
                </a:solidFill>
                <a:latin typeface="Times New Roman" panose="02020603050405020304" pitchFamily="18" charset="0"/>
                <a:ea typeface="Times New Roman"/>
                <a:cs typeface="Times New Roman" panose="02020603050405020304" pitchFamily="18" charset="0"/>
                <a:sym typeface="Times New Roman"/>
              </a:rPr>
              <a:t>…...</a:t>
            </a:r>
            <a:r>
              <a:rPr lang="en" sz="1200" dirty="0">
                <a:solidFill>
                  <a:schemeClr val="tx1"/>
                </a:solidFill>
                <a:latin typeface="Times New Roman" panose="02020603050405020304" pitchFamily="18" charset="0"/>
                <a:cs typeface="Times New Roman" panose="02020603050405020304" pitchFamily="18" charset="0"/>
              </a:rPr>
              <a:t>8 / hour</a:t>
            </a:r>
            <a:endParaRPr sz="1200" dirty="0">
              <a:solidFill>
                <a:schemeClr val="tx1"/>
              </a:solidFill>
              <a:latin typeface="Times New Roman" panose="02020603050405020304" pitchFamily="18" charset="0"/>
              <a:cs typeface="Times New Roman" panose="02020603050405020304" pitchFamily="18" charset="0"/>
            </a:endParaRPr>
          </a:p>
          <a:p>
            <a:pPr marL="914400" marR="0" lvl="1" indent="-304800" algn="just" rtl="0">
              <a:lnSpc>
                <a:spcPct val="115000"/>
              </a:lnSpc>
              <a:spcBef>
                <a:spcPts val="0"/>
              </a:spcBef>
              <a:spcAft>
                <a:spcPts val="0"/>
              </a:spcAft>
              <a:buSzPts val="1200"/>
              <a:buFont typeface="Times New Roman"/>
              <a:buChar char="○"/>
            </a:pPr>
            <a:r>
              <a:rPr lang="en" sz="1200" dirty="0">
                <a:solidFill>
                  <a:schemeClr val="tx1"/>
                </a:solidFill>
                <a:latin typeface="Times New Roman" panose="02020603050405020304" pitchFamily="18" charset="0"/>
                <a:cs typeface="Times New Roman" panose="02020603050405020304" pitchFamily="18" charset="0"/>
              </a:rPr>
              <a:t>Total Storage or Retrieval request ..................................................24 fork</a:t>
            </a:r>
            <a:r>
              <a:rPr lang="en-US" sz="1200" dirty="0">
                <a:solidFill>
                  <a:schemeClr val="tx1"/>
                </a:solidFill>
                <a:latin typeface="Times New Roman" panose="02020603050405020304" pitchFamily="18" charset="0"/>
                <a:cs typeface="Times New Roman" panose="02020603050405020304" pitchFamily="18" charset="0"/>
              </a:rPr>
              <a:t>lift </a:t>
            </a:r>
            <a:r>
              <a:rPr lang="en" sz="1200" dirty="0">
                <a:solidFill>
                  <a:schemeClr val="tx1"/>
                </a:solidFill>
                <a:latin typeface="Times New Roman" panose="02020603050405020304" pitchFamily="18" charset="0"/>
                <a:cs typeface="Times New Roman" panose="02020603050405020304" pitchFamily="18" charset="0"/>
              </a:rPr>
              <a:t>truck*8 = 192 requests per hr</a:t>
            </a:r>
            <a:endParaRPr sz="1200" dirty="0">
              <a:solidFill>
                <a:schemeClr val="tx1"/>
              </a:solidFill>
              <a:latin typeface="Times New Roman" panose="02020603050405020304" pitchFamily="18" charset="0"/>
              <a:cs typeface="Times New Roman" panose="02020603050405020304" pitchFamily="18" charset="0"/>
            </a:endParaRPr>
          </a:p>
          <a:p>
            <a:pPr marL="914400" marR="0" lvl="1" indent="-298450" algn="just" rtl="0">
              <a:lnSpc>
                <a:spcPct val="115000"/>
              </a:lnSpc>
              <a:spcBef>
                <a:spcPts val="0"/>
              </a:spcBef>
              <a:spcAft>
                <a:spcPts val="0"/>
              </a:spcAft>
              <a:buClr>
                <a:schemeClr val="dk1"/>
              </a:buClr>
              <a:buSzPts val="1100"/>
              <a:buChar char="○"/>
            </a:pPr>
            <a:r>
              <a:rPr lang="en" sz="1200" dirty="0">
                <a:solidFill>
                  <a:schemeClr val="tx1"/>
                </a:solidFill>
                <a:latin typeface="Times New Roman" panose="02020603050405020304" pitchFamily="18" charset="0"/>
                <a:cs typeface="Times New Roman" panose="02020603050405020304" pitchFamily="18" charset="0"/>
              </a:rPr>
              <a:t>Frequency of charging a battery in a day…………………………2 times / day                                                                                                    </a:t>
            </a:r>
            <a:endParaRPr sz="1200" dirty="0">
              <a:solidFill>
                <a:schemeClr val="tx1"/>
              </a:solidFill>
              <a:latin typeface="Times New Roman" panose="02020603050405020304" pitchFamily="18" charset="0"/>
              <a:cs typeface="Times New Roman" panose="02020603050405020304" pitchFamily="18" charset="0"/>
            </a:endParaRPr>
          </a:p>
          <a:p>
            <a:pPr marL="914400" marR="0" lvl="1" indent="-304800" algn="just" rtl="0">
              <a:lnSpc>
                <a:spcPct val="115000"/>
              </a:lnSpc>
              <a:spcBef>
                <a:spcPts val="0"/>
              </a:spcBef>
              <a:spcAft>
                <a:spcPts val="0"/>
              </a:spcAft>
              <a:buSzPts val="1200"/>
              <a:buFont typeface="Times New Roman"/>
              <a:buChar char="○"/>
            </a:pPr>
            <a:r>
              <a:rPr lang="en" sz="1200" dirty="0">
                <a:solidFill>
                  <a:schemeClr val="tx1"/>
                </a:solidFill>
                <a:latin typeface="Times New Roman" panose="02020603050405020304" pitchFamily="18" charset="0"/>
                <a:cs typeface="Times New Roman" panose="02020603050405020304" pitchFamily="18" charset="0"/>
              </a:rPr>
              <a:t>Average Service time.................................................................... 4 min</a:t>
            </a:r>
            <a:endParaRPr sz="1200" dirty="0">
              <a:solidFill>
                <a:schemeClr val="tx1"/>
              </a:solidFill>
              <a:latin typeface="Times New Roman" panose="02020603050405020304" pitchFamily="18" charset="0"/>
              <a:cs typeface="Times New Roman" panose="02020603050405020304" pitchFamily="18" charset="0"/>
            </a:endParaRPr>
          </a:p>
          <a:p>
            <a:pPr marL="914400" marR="0" lvl="1" indent="-304800" algn="just" rtl="0">
              <a:lnSpc>
                <a:spcPct val="115000"/>
              </a:lnSpc>
              <a:spcBef>
                <a:spcPts val="0"/>
              </a:spcBef>
              <a:spcAft>
                <a:spcPts val="0"/>
              </a:spcAft>
              <a:buSzPts val="1200"/>
              <a:buFont typeface="Times New Roman"/>
              <a:buChar char="○"/>
            </a:pPr>
            <a:r>
              <a:rPr lang="en" sz="1200" dirty="0">
                <a:solidFill>
                  <a:schemeClr val="tx1"/>
                </a:solidFill>
                <a:latin typeface="Times New Roman" panose="02020603050405020304" pitchFamily="18" charset="0"/>
                <a:cs typeface="Times New Roman" panose="02020603050405020304" pitchFamily="18" charset="0"/>
              </a:rPr>
              <a:t>Average Service rate.................................................................... 1 / 4 min</a:t>
            </a:r>
            <a:endParaRPr sz="12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Checking for Optimized Operation</a:t>
            </a:r>
            <a:endParaRPr dirty="0">
              <a:latin typeface="Times New Roman" panose="02020603050405020304" pitchFamily="18" charset="0"/>
              <a:cs typeface="Times New Roman" panose="02020603050405020304" pitchFamily="18" charset="0"/>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04800" algn="just" rtl="0">
              <a:spcBef>
                <a:spcPts val="0"/>
              </a:spcBef>
              <a:spcAft>
                <a:spcPts val="0"/>
              </a:spcAft>
              <a:buSzPts val="1200"/>
              <a:buChar char="●"/>
            </a:pPr>
            <a:r>
              <a:rPr lang="en" sz="1200" dirty="0">
                <a:solidFill>
                  <a:schemeClr val="tx1"/>
                </a:solidFill>
                <a:latin typeface="Times New Roman" panose="02020603050405020304" pitchFamily="18" charset="0"/>
                <a:cs typeface="Times New Roman" panose="02020603050405020304" pitchFamily="18" charset="0"/>
              </a:rPr>
              <a:t>On the basis of queueing theory model the utilization rate can be calculated as[</a:t>
            </a:r>
            <a:r>
              <a:rPr lang="en" sz="1200" dirty="0">
                <a:solidFill>
                  <a:schemeClr val="tx1"/>
                </a:solidFill>
                <a:latin typeface="Times New Roman" panose="02020603050405020304" pitchFamily="18" charset="0"/>
                <a:cs typeface="Times New Roman" panose="02020603050405020304" pitchFamily="18" charset="0"/>
                <a:hlinkClick r:id="rId3" action="ppaction://hlinksldjump"/>
              </a:rPr>
              <a:t>10</a:t>
            </a:r>
            <a:r>
              <a:rPr lang="en" sz="1200" dirty="0">
                <a:solidFill>
                  <a:schemeClr val="tx1"/>
                </a:solidFill>
                <a:latin typeface="Times New Roman" panose="02020603050405020304" pitchFamily="18" charset="0"/>
                <a:cs typeface="Times New Roman" panose="02020603050405020304" pitchFamily="18" charset="0"/>
              </a:rPr>
              <a:t>]:</a:t>
            </a:r>
            <a:endParaRPr sz="1200" dirty="0">
              <a:solidFill>
                <a:schemeClr val="tx1"/>
              </a:solidFill>
              <a:latin typeface="Times New Roman" panose="02020603050405020304" pitchFamily="18" charset="0"/>
              <a:cs typeface="Times New Roman" panose="02020603050405020304" pitchFamily="18" charset="0"/>
            </a:endParaRPr>
          </a:p>
          <a:p>
            <a:pPr marL="914400" lvl="1" indent="-304800" algn="just" rtl="0">
              <a:spcBef>
                <a:spcPts val="0"/>
              </a:spcBef>
              <a:spcAft>
                <a:spcPts val="0"/>
              </a:spcAft>
              <a:buSzPts val="1200"/>
              <a:buChar char="○"/>
            </a:pPr>
            <a:r>
              <a:rPr lang="en" sz="1200" dirty="0">
                <a:solidFill>
                  <a:schemeClr val="tx1"/>
                </a:solidFill>
                <a:latin typeface="Times New Roman" panose="02020603050405020304" pitchFamily="18" charset="0"/>
                <a:cs typeface="Times New Roman" panose="02020603050405020304" pitchFamily="18" charset="0"/>
              </a:rPr>
              <a:t>Utilization rate = (Total # of storage or retrieval requests) / [(# of fork</a:t>
            </a:r>
            <a:r>
              <a:rPr lang="en-US" sz="1200" dirty="0">
                <a:solidFill>
                  <a:schemeClr val="tx1"/>
                </a:solidFill>
                <a:latin typeface="Times New Roman" panose="02020603050405020304" pitchFamily="18" charset="0"/>
                <a:cs typeface="Times New Roman" panose="02020603050405020304" pitchFamily="18" charset="0"/>
              </a:rPr>
              <a:t>lift </a:t>
            </a:r>
            <a:r>
              <a:rPr lang="en" sz="1200" dirty="0">
                <a:solidFill>
                  <a:schemeClr val="tx1"/>
                </a:solidFill>
                <a:latin typeface="Times New Roman" panose="02020603050405020304" pitchFamily="18" charset="0"/>
                <a:cs typeface="Times New Roman" panose="02020603050405020304" pitchFamily="18" charset="0"/>
              </a:rPr>
              <a:t>trucks)  * (service rate)]</a:t>
            </a:r>
            <a:endParaRPr sz="1200" dirty="0">
              <a:solidFill>
                <a:schemeClr val="tx1"/>
              </a:solidFill>
              <a:latin typeface="Times New Roman" panose="02020603050405020304" pitchFamily="18" charset="0"/>
              <a:cs typeface="Times New Roman" panose="02020603050405020304" pitchFamily="18" charset="0"/>
            </a:endParaRPr>
          </a:p>
          <a:p>
            <a:pPr marL="457200" lvl="0" indent="-304800" algn="just" rtl="0">
              <a:spcBef>
                <a:spcPts val="0"/>
              </a:spcBef>
              <a:spcAft>
                <a:spcPts val="0"/>
              </a:spcAft>
              <a:buSzPts val="1200"/>
              <a:buChar char="●"/>
            </a:pPr>
            <a:endParaRPr lang="en" sz="1200" dirty="0">
              <a:solidFill>
                <a:schemeClr val="tx1"/>
              </a:solidFill>
              <a:latin typeface="Times New Roman" panose="02020603050405020304" pitchFamily="18" charset="0"/>
              <a:cs typeface="Times New Roman" panose="02020603050405020304" pitchFamily="18" charset="0"/>
            </a:endParaRPr>
          </a:p>
          <a:p>
            <a:pPr marL="457200" lvl="0" indent="-304800" algn="just" rtl="0">
              <a:spcBef>
                <a:spcPts val="0"/>
              </a:spcBef>
              <a:spcAft>
                <a:spcPts val="0"/>
              </a:spcAft>
              <a:buSzPts val="1200"/>
              <a:buChar char="●"/>
            </a:pPr>
            <a:r>
              <a:rPr lang="en" sz="1200" dirty="0">
                <a:solidFill>
                  <a:schemeClr val="tx1"/>
                </a:solidFill>
                <a:latin typeface="Times New Roman" panose="02020603050405020304" pitchFamily="18" charset="0"/>
                <a:cs typeface="Times New Roman" panose="02020603050405020304" pitchFamily="18" charset="0"/>
              </a:rPr>
              <a:t>Here the units of total # of storage and retrieval requests and service rate should be same.</a:t>
            </a:r>
            <a:endParaRPr sz="1200" dirty="0">
              <a:solidFill>
                <a:schemeClr val="tx1"/>
              </a:solidFill>
              <a:latin typeface="Times New Roman" panose="02020603050405020304" pitchFamily="18" charset="0"/>
              <a:cs typeface="Times New Roman" panose="02020603050405020304" pitchFamily="18" charset="0"/>
            </a:endParaRPr>
          </a:p>
          <a:p>
            <a:pPr marL="457200" lvl="0" indent="-304800" algn="just" rtl="0">
              <a:spcBef>
                <a:spcPts val="0"/>
              </a:spcBef>
              <a:spcAft>
                <a:spcPts val="0"/>
              </a:spcAft>
              <a:buSzPts val="1200"/>
              <a:buChar char="●"/>
            </a:pPr>
            <a:r>
              <a:rPr lang="en" sz="1200" dirty="0">
                <a:solidFill>
                  <a:schemeClr val="tx1"/>
                </a:solidFill>
                <a:latin typeface="Times New Roman" panose="02020603050405020304" pitchFamily="18" charset="0"/>
                <a:cs typeface="Times New Roman" panose="02020603050405020304" pitchFamily="18" charset="0"/>
              </a:rPr>
              <a:t>Thus, total # of storage and retrieval requests = 192 requests per hr / 60 mins = 3.2 requests per min.</a:t>
            </a:r>
            <a:endParaRPr sz="1200" dirty="0">
              <a:solidFill>
                <a:schemeClr val="tx1"/>
              </a:solidFill>
              <a:latin typeface="Times New Roman" panose="02020603050405020304" pitchFamily="18" charset="0"/>
              <a:cs typeface="Times New Roman" panose="02020603050405020304" pitchFamily="18" charset="0"/>
            </a:endParaRPr>
          </a:p>
          <a:p>
            <a:pPr marL="457200" lvl="0" indent="-304800" algn="just" rtl="0">
              <a:spcBef>
                <a:spcPts val="0"/>
              </a:spcBef>
              <a:spcAft>
                <a:spcPts val="0"/>
              </a:spcAft>
              <a:buSzPts val="1200"/>
              <a:buChar char="●"/>
            </a:pPr>
            <a:endParaRPr lang="en" sz="1200" dirty="0">
              <a:solidFill>
                <a:schemeClr val="tx1"/>
              </a:solidFill>
              <a:latin typeface="Times New Roman" panose="02020603050405020304" pitchFamily="18" charset="0"/>
              <a:cs typeface="Times New Roman" panose="02020603050405020304" pitchFamily="18" charset="0"/>
            </a:endParaRPr>
          </a:p>
          <a:p>
            <a:pPr marL="457200" lvl="0" indent="-304800" algn="just" rtl="0">
              <a:spcBef>
                <a:spcPts val="0"/>
              </a:spcBef>
              <a:spcAft>
                <a:spcPts val="0"/>
              </a:spcAft>
              <a:buSzPts val="1200"/>
              <a:buChar char="●"/>
            </a:pPr>
            <a:r>
              <a:rPr lang="en" sz="1200" dirty="0">
                <a:solidFill>
                  <a:schemeClr val="tx1"/>
                </a:solidFill>
                <a:latin typeface="Times New Roman" panose="02020603050405020304" pitchFamily="18" charset="0"/>
                <a:cs typeface="Times New Roman" panose="02020603050405020304" pitchFamily="18" charset="0"/>
              </a:rPr>
              <a:t>Calculating Utilization rate:</a:t>
            </a:r>
            <a:endParaRPr sz="1200" dirty="0">
              <a:solidFill>
                <a:schemeClr val="tx1"/>
              </a:solidFill>
              <a:latin typeface="Times New Roman" panose="02020603050405020304" pitchFamily="18" charset="0"/>
              <a:cs typeface="Times New Roman" panose="02020603050405020304" pitchFamily="18" charset="0"/>
            </a:endParaRPr>
          </a:p>
          <a:p>
            <a:pPr marL="914400" lvl="1" indent="-304800" algn="just" rtl="0">
              <a:spcBef>
                <a:spcPts val="0"/>
              </a:spcBef>
              <a:spcAft>
                <a:spcPts val="0"/>
              </a:spcAft>
              <a:buSzPts val="1200"/>
              <a:buChar char="○"/>
            </a:pPr>
            <a:r>
              <a:rPr lang="en" sz="1200" dirty="0">
                <a:solidFill>
                  <a:schemeClr val="tx1"/>
                </a:solidFill>
                <a:latin typeface="Times New Roman" panose="02020603050405020304" pitchFamily="18" charset="0"/>
                <a:cs typeface="Times New Roman" panose="02020603050405020304" pitchFamily="18" charset="0"/>
              </a:rPr>
              <a:t>Utilization rate = (Total # of storage or retrieval requests) / [(# of fork</a:t>
            </a:r>
            <a:r>
              <a:rPr lang="en-US" sz="1200" dirty="0">
                <a:solidFill>
                  <a:schemeClr val="tx1"/>
                </a:solidFill>
                <a:latin typeface="Times New Roman" panose="02020603050405020304" pitchFamily="18" charset="0"/>
                <a:cs typeface="Times New Roman" panose="02020603050405020304" pitchFamily="18" charset="0"/>
              </a:rPr>
              <a:t>lift </a:t>
            </a:r>
            <a:r>
              <a:rPr lang="en" sz="1200" dirty="0">
                <a:solidFill>
                  <a:schemeClr val="tx1"/>
                </a:solidFill>
                <a:latin typeface="Times New Roman" panose="02020603050405020304" pitchFamily="18" charset="0"/>
                <a:cs typeface="Times New Roman" panose="02020603050405020304" pitchFamily="18" charset="0"/>
              </a:rPr>
              <a:t>trucks)  * (service rate)]</a:t>
            </a:r>
            <a:endParaRPr sz="1200" dirty="0">
              <a:solidFill>
                <a:schemeClr val="tx1"/>
              </a:solidFill>
              <a:latin typeface="Times New Roman" panose="02020603050405020304" pitchFamily="18" charset="0"/>
              <a:cs typeface="Times New Roman" panose="02020603050405020304" pitchFamily="18" charset="0"/>
            </a:endParaRPr>
          </a:p>
          <a:p>
            <a:pPr marL="914400" lvl="1" indent="-304800" algn="just" rtl="0">
              <a:spcBef>
                <a:spcPts val="0"/>
              </a:spcBef>
              <a:spcAft>
                <a:spcPts val="0"/>
              </a:spcAft>
              <a:buSzPts val="1200"/>
              <a:buChar char="○"/>
            </a:pPr>
            <a:r>
              <a:rPr lang="en" sz="1200" dirty="0">
                <a:solidFill>
                  <a:schemeClr val="tx1"/>
                </a:solidFill>
                <a:latin typeface="Times New Roman" panose="02020603050405020304" pitchFamily="18" charset="0"/>
                <a:cs typeface="Times New Roman" panose="02020603050405020304" pitchFamily="18" charset="0"/>
              </a:rPr>
              <a:t>Utilization rate = (3.2 requests per min) / [(24 fork</a:t>
            </a:r>
            <a:r>
              <a:rPr lang="en-US" sz="1200" dirty="0">
                <a:solidFill>
                  <a:schemeClr val="tx1"/>
                </a:solidFill>
                <a:latin typeface="Times New Roman" panose="02020603050405020304" pitchFamily="18" charset="0"/>
                <a:cs typeface="Times New Roman" panose="02020603050405020304" pitchFamily="18" charset="0"/>
              </a:rPr>
              <a:t>lift</a:t>
            </a:r>
            <a:r>
              <a:rPr lang="en" sz="1200" dirty="0">
                <a:solidFill>
                  <a:schemeClr val="tx1"/>
                </a:solidFill>
                <a:latin typeface="Times New Roman" panose="02020603050405020304" pitchFamily="18" charset="0"/>
                <a:cs typeface="Times New Roman" panose="02020603050405020304" pitchFamily="18" charset="0"/>
              </a:rPr>
              <a:t> trucks)  * (0.25 min)]</a:t>
            </a:r>
            <a:endParaRPr sz="1200" dirty="0">
              <a:solidFill>
                <a:schemeClr val="tx1"/>
              </a:solidFill>
              <a:latin typeface="Times New Roman" panose="02020603050405020304" pitchFamily="18" charset="0"/>
              <a:cs typeface="Times New Roman" panose="02020603050405020304" pitchFamily="18" charset="0"/>
            </a:endParaRPr>
          </a:p>
          <a:p>
            <a:pPr marL="914400" lvl="1" indent="-304800" algn="just" rtl="0">
              <a:spcBef>
                <a:spcPts val="0"/>
              </a:spcBef>
              <a:spcAft>
                <a:spcPts val="0"/>
              </a:spcAft>
              <a:buSzPts val="1200"/>
              <a:buChar char="○"/>
            </a:pPr>
            <a:r>
              <a:rPr lang="en" sz="1200" dirty="0">
                <a:solidFill>
                  <a:schemeClr val="tx1"/>
                </a:solidFill>
                <a:latin typeface="Times New Roman" panose="02020603050405020304" pitchFamily="18" charset="0"/>
                <a:cs typeface="Times New Roman" panose="02020603050405020304" pitchFamily="18" charset="0"/>
              </a:rPr>
              <a:t>Utilization rate = 53%</a:t>
            </a:r>
            <a:endParaRPr sz="1200" dirty="0">
              <a:solidFill>
                <a:schemeClr val="tx1"/>
              </a:solidFill>
              <a:latin typeface="Times New Roman" panose="02020603050405020304" pitchFamily="18" charset="0"/>
              <a:cs typeface="Times New Roman" panose="02020603050405020304" pitchFamily="18" charset="0"/>
            </a:endParaRPr>
          </a:p>
          <a:p>
            <a:pPr marL="457200" lvl="0" indent="-304800" algn="just" rtl="0">
              <a:spcBef>
                <a:spcPts val="0"/>
              </a:spcBef>
              <a:spcAft>
                <a:spcPts val="0"/>
              </a:spcAft>
              <a:buSzPts val="1200"/>
              <a:buChar char="●"/>
            </a:pPr>
            <a:endParaRPr lang="en" sz="1200" dirty="0">
              <a:solidFill>
                <a:schemeClr val="tx1"/>
              </a:solidFill>
              <a:latin typeface="Times New Roman" panose="02020603050405020304" pitchFamily="18" charset="0"/>
              <a:cs typeface="Times New Roman" panose="02020603050405020304" pitchFamily="18" charset="0"/>
            </a:endParaRPr>
          </a:p>
          <a:p>
            <a:pPr marL="457200" lvl="0" indent="-304800" algn="just" rtl="0">
              <a:spcBef>
                <a:spcPts val="0"/>
              </a:spcBef>
              <a:spcAft>
                <a:spcPts val="0"/>
              </a:spcAft>
              <a:buSzPts val="1200"/>
              <a:buChar char="●"/>
            </a:pPr>
            <a:r>
              <a:rPr lang="en" sz="1200" dirty="0">
                <a:solidFill>
                  <a:schemeClr val="tx1"/>
                </a:solidFill>
                <a:latin typeface="Times New Roman" panose="02020603050405020304" pitchFamily="18" charset="0"/>
                <a:cs typeface="Times New Roman" panose="02020603050405020304" pitchFamily="18" charset="0"/>
              </a:rPr>
              <a:t>The optimal utilization rate should be in between 70-80% for the warehouse management.</a:t>
            </a:r>
            <a:endParaRPr sz="1200" dirty="0">
              <a:solidFill>
                <a:schemeClr val="tx1"/>
              </a:solidFill>
              <a:latin typeface="Times New Roman" panose="02020603050405020304" pitchFamily="18" charset="0"/>
              <a:cs typeface="Times New Roman" panose="02020603050405020304" pitchFamily="18" charset="0"/>
            </a:endParaRPr>
          </a:p>
          <a:p>
            <a:pPr marL="457200" lvl="0" indent="-304800" algn="just" rtl="0">
              <a:spcBef>
                <a:spcPts val="0"/>
              </a:spcBef>
              <a:spcAft>
                <a:spcPts val="0"/>
              </a:spcAft>
              <a:buSzPts val="1200"/>
              <a:buChar char="●"/>
            </a:pPr>
            <a:r>
              <a:rPr lang="en" sz="1200" dirty="0">
                <a:solidFill>
                  <a:schemeClr val="tx1"/>
                </a:solidFill>
                <a:latin typeface="Times New Roman" panose="02020603050405020304" pitchFamily="18" charset="0"/>
                <a:cs typeface="Times New Roman" panose="02020603050405020304" pitchFamily="18" charset="0"/>
              </a:rPr>
              <a:t>Here, the warehouse operations is underutilized and actually the operation need less fork</a:t>
            </a:r>
            <a:r>
              <a:rPr lang="en-US" sz="1200" dirty="0">
                <a:solidFill>
                  <a:schemeClr val="tx1"/>
                </a:solidFill>
                <a:latin typeface="Times New Roman" panose="02020603050405020304" pitchFamily="18" charset="0"/>
                <a:cs typeface="Times New Roman" panose="02020603050405020304" pitchFamily="18" charset="0"/>
              </a:rPr>
              <a:t>lift</a:t>
            </a:r>
            <a:r>
              <a:rPr lang="en" sz="1200" dirty="0">
                <a:solidFill>
                  <a:schemeClr val="tx1"/>
                </a:solidFill>
                <a:latin typeface="Times New Roman" panose="02020603050405020304" pitchFamily="18" charset="0"/>
                <a:cs typeface="Times New Roman" panose="02020603050405020304" pitchFamily="18" charset="0"/>
              </a:rPr>
              <a:t> trucks than currently in operation.  </a:t>
            </a:r>
            <a:endParaRPr sz="1200"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1600"/>
              </a:spcBef>
              <a:spcAft>
                <a:spcPts val="0"/>
              </a:spcAft>
              <a:buNone/>
            </a:pPr>
            <a:endParaRPr sz="1200" dirty="0">
              <a:solidFill>
                <a:schemeClr val="tx1"/>
              </a:solidFill>
              <a:latin typeface="Times New Roman" panose="02020603050405020304" pitchFamily="18" charset="0"/>
              <a:cs typeface="Times New Roman" panose="02020603050405020304" pitchFamily="18" charset="0"/>
            </a:endParaRPr>
          </a:p>
          <a:p>
            <a:pPr marL="0" lvl="0" indent="0" algn="just" rtl="0">
              <a:lnSpc>
                <a:spcPct val="100000"/>
              </a:lnSpc>
              <a:spcBef>
                <a:spcPts val="1600"/>
              </a:spcBef>
              <a:spcAft>
                <a:spcPts val="0"/>
              </a:spcAft>
              <a:buClr>
                <a:schemeClr val="dk1"/>
              </a:buClr>
              <a:buSzPts val="1100"/>
              <a:buFont typeface="Arial"/>
              <a:buNone/>
            </a:pPr>
            <a:endParaRPr sz="1200" dirty="0">
              <a:solidFill>
                <a:schemeClr val="tx1"/>
              </a:solidFill>
              <a:latin typeface="Times New Roman" panose="02020603050405020304" pitchFamily="18" charset="0"/>
              <a:cs typeface="Times New Roman" panose="02020603050405020304" pitchFamily="18" charset="0"/>
            </a:endParaRPr>
          </a:p>
          <a:p>
            <a:pPr marL="2286000" lvl="0" indent="0" algn="just" rtl="0">
              <a:spcBef>
                <a:spcPts val="0"/>
              </a:spcBef>
              <a:spcAft>
                <a:spcPts val="1600"/>
              </a:spcAft>
              <a:buNone/>
            </a:pPr>
            <a:endParaRPr sz="12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Optimized Number of Fork</a:t>
            </a:r>
            <a:r>
              <a:rPr lang="en-US" dirty="0">
                <a:latin typeface="Times New Roman" panose="02020603050405020304" pitchFamily="18" charset="0"/>
                <a:cs typeface="Times New Roman" panose="02020603050405020304" pitchFamily="18" charset="0"/>
              </a:rPr>
              <a:t>lift </a:t>
            </a:r>
            <a:r>
              <a:rPr lang="en" dirty="0">
                <a:latin typeface="Times New Roman" panose="02020603050405020304" pitchFamily="18" charset="0"/>
                <a:cs typeface="Times New Roman" panose="02020603050405020304" pitchFamily="18" charset="0"/>
              </a:rPr>
              <a:t>trucks	</a:t>
            </a:r>
            <a:endParaRPr dirty="0">
              <a:latin typeface="Times New Roman" panose="02020603050405020304" pitchFamily="18" charset="0"/>
              <a:cs typeface="Times New Roman" panose="02020603050405020304" pitchFamily="18" charset="0"/>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04800" algn="just" rtl="0">
              <a:lnSpc>
                <a:spcPct val="115000"/>
              </a:lnSpc>
              <a:spcBef>
                <a:spcPts val="1200"/>
              </a:spcBef>
              <a:spcAft>
                <a:spcPts val="0"/>
              </a:spcAft>
              <a:buClr>
                <a:schemeClr val="dk1"/>
              </a:buClr>
              <a:buSzPts val="1200"/>
              <a:buChar char="●"/>
            </a:pPr>
            <a:r>
              <a:rPr lang="en" sz="1200" dirty="0">
                <a:solidFill>
                  <a:schemeClr val="dk1"/>
                </a:solidFill>
                <a:latin typeface="Times New Roman" panose="02020603050405020304" pitchFamily="18" charset="0"/>
                <a:cs typeface="Times New Roman" panose="02020603050405020304" pitchFamily="18" charset="0"/>
              </a:rPr>
              <a:t>Next step is to calculate the optimal number of fork</a:t>
            </a:r>
            <a:r>
              <a:rPr lang="en-US" sz="1200" dirty="0">
                <a:solidFill>
                  <a:schemeClr val="dk1"/>
                </a:solidFill>
                <a:latin typeface="Times New Roman" panose="02020603050405020304" pitchFamily="18" charset="0"/>
                <a:cs typeface="Times New Roman" panose="02020603050405020304" pitchFamily="18" charset="0"/>
              </a:rPr>
              <a:t>lift</a:t>
            </a:r>
            <a:r>
              <a:rPr lang="en" sz="1200" dirty="0">
                <a:solidFill>
                  <a:schemeClr val="dk1"/>
                </a:solidFill>
                <a:latin typeface="Times New Roman" panose="02020603050405020304" pitchFamily="18" charset="0"/>
                <a:cs typeface="Times New Roman" panose="02020603050405020304" pitchFamily="18" charset="0"/>
              </a:rPr>
              <a:t> trucks needed for the operation</a:t>
            </a:r>
            <a:endParaRPr sz="1200" dirty="0">
              <a:solidFill>
                <a:schemeClr val="dk1"/>
              </a:solidFill>
              <a:latin typeface="Times New Roman" panose="02020603050405020304" pitchFamily="18" charset="0"/>
              <a:cs typeface="Times New Roman" panose="02020603050405020304" pitchFamily="18" charset="0"/>
            </a:endParaRPr>
          </a:p>
          <a:p>
            <a:pPr marL="457200" lvl="0" indent="-304800" algn="just" rtl="0">
              <a:lnSpc>
                <a:spcPct val="115000"/>
              </a:lnSpc>
              <a:spcBef>
                <a:spcPts val="0"/>
              </a:spcBef>
              <a:spcAft>
                <a:spcPts val="0"/>
              </a:spcAft>
              <a:buClr>
                <a:schemeClr val="dk1"/>
              </a:buClr>
              <a:buSzPts val="1200"/>
              <a:buChar char="●"/>
            </a:pPr>
            <a:r>
              <a:rPr lang="en" sz="1200" dirty="0">
                <a:solidFill>
                  <a:schemeClr val="dk1"/>
                </a:solidFill>
                <a:latin typeface="Times New Roman" panose="02020603050405020304" pitchFamily="18" charset="0"/>
                <a:cs typeface="Times New Roman" panose="02020603050405020304" pitchFamily="18" charset="0"/>
              </a:rPr>
              <a:t>Using the same formula of queueing model we can derive the equation for optimal number of fork</a:t>
            </a:r>
            <a:r>
              <a:rPr lang="en-US" sz="1200" dirty="0">
                <a:solidFill>
                  <a:schemeClr val="dk1"/>
                </a:solidFill>
                <a:latin typeface="Times New Roman" panose="02020603050405020304" pitchFamily="18" charset="0"/>
                <a:cs typeface="Times New Roman" panose="02020603050405020304" pitchFamily="18" charset="0"/>
              </a:rPr>
              <a:t>lift</a:t>
            </a:r>
            <a:r>
              <a:rPr lang="en" sz="1200" dirty="0">
                <a:solidFill>
                  <a:schemeClr val="dk1"/>
                </a:solidFill>
                <a:latin typeface="Times New Roman" panose="02020603050405020304" pitchFamily="18" charset="0"/>
                <a:cs typeface="Times New Roman" panose="02020603050405020304" pitchFamily="18" charset="0"/>
              </a:rPr>
              <a:t> trucks required.</a:t>
            </a:r>
            <a:endParaRPr sz="1200" dirty="0">
              <a:solidFill>
                <a:schemeClr val="dk1"/>
              </a:solidFill>
              <a:latin typeface="Times New Roman" panose="02020603050405020304" pitchFamily="18" charset="0"/>
              <a:cs typeface="Times New Roman" panose="02020603050405020304" pitchFamily="18" charset="0"/>
            </a:endParaRPr>
          </a:p>
          <a:p>
            <a:pPr marL="457200" lvl="0" indent="-304800" algn="just" rtl="0">
              <a:lnSpc>
                <a:spcPct val="115000"/>
              </a:lnSpc>
              <a:spcBef>
                <a:spcPts val="0"/>
              </a:spcBef>
              <a:spcAft>
                <a:spcPts val="0"/>
              </a:spcAft>
              <a:buSzPts val="1200"/>
              <a:buChar char="●"/>
            </a:pPr>
            <a:endParaRPr lang="en" sz="1200" b="1" dirty="0">
              <a:solidFill>
                <a:schemeClr val="dk1"/>
              </a:solidFill>
              <a:latin typeface="Times New Roman" panose="02020603050405020304" pitchFamily="18" charset="0"/>
              <a:cs typeface="Times New Roman" panose="02020603050405020304" pitchFamily="18" charset="0"/>
            </a:endParaRPr>
          </a:p>
          <a:p>
            <a:pPr marL="457200" lvl="0" indent="-304800" algn="just" rtl="0">
              <a:lnSpc>
                <a:spcPct val="115000"/>
              </a:lnSpc>
              <a:spcBef>
                <a:spcPts val="0"/>
              </a:spcBef>
              <a:spcAft>
                <a:spcPts val="0"/>
              </a:spcAft>
              <a:buSzPts val="1200"/>
              <a:buChar char="●"/>
            </a:pPr>
            <a:r>
              <a:rPr lang="en" sz="1200" b="1" dirty="0">
                <a:solidFill>
                  <a:schemeClr val="dk1"/>
                </a:solidFill>
                <a:latin typeface="Times New Roman" panose="02020603050405020304" pitchFamily="18" charset="0"/>
                <a:cs typeface="Times New Roman" panose="02020603050405020304" pitchFamily="18" charset="0"/>
              </a:rPr>
              <a:t>Calculation for optimal number of fork</a:t>
            </a:r>
            <a:r>
              <a:rPr lang="en-US" sz="1200" b="1" dirty="0">
                <a:solidFill>
                  <a:schemeClr val="dk1"/>
                </a:solidFill>
                <a:latin typeface="Times New Roman" panose="02020603050405020304" pitchFamily="18" charset="0"/>
                <a:cs typeface="Times New Roman" panose="02020603050405020304" pitchFamily="18" charset="0"/>
              </a:rPr>
              <a:t>lift </a:t>
            </a:r>
            <a:r>
              <a:rPr lang="en" sz="1200" b="1" dirty="0">
                <a:solidFill>
                  <a:schemeClr val="dk1"/>
                </a:solidFill>
                <a:latin typeface="Times New Roman" panose="02020603050405020304" pitchFamily="18" charset="0"/>
                <a:cs typeface="Times New Roman" panose="02020603050405020304" pitchFamily="18" charset="0"/>
              </a:rPr>
              <a:t>trucks </a:t>
            </a:r>
            <a:endParaRPr sz="1200" b="1" dirty="0">
              <a:solidFill>
                <a:schemeClr val="dk1"/>
              </a:solidFill>
              <a:latin typeface="Times New Roman" panose="02020603050405020304" pitchFamily="18" charset="0"/>
              <a:cs typeface="Times New Roman" panose="02020603050405020304" pitchFamily="18" charset="0"/>
            </a:endParaRPr>
          </a:p>
          <a:p>
            <a:pPr marL="914400" lvl="1" indent="-304800" algn="just" rtl="0">
              <a:lnSpc>
                <a:spcPct val="115000"/>
              </a:lnSpc>
              <a:spcBef>
                <a:spcPts val="0"/>
              </a:spcBef>
              <a:spcAft>
                <a:spcPts val="0"/>
              </a:spcAft>
              <a:buSzPts val="1200"/>
              <a:buChar char="○"/>
            </a:pPr>
            <a:r>
              <a:rPr lang="en" sz="1200" dirty="0">
                <a:solidFill>
                  <a:schemeClr val="dk1"/>
                </a:solidFill>
                <a:latin typeface="Times New Roman" panose="02020603050405020304" pitchFamily="18" charset="0"/>
                <a:cs typeface="Times New Roman" panose="02020603050405020304" pitchFamily="18" charset="0"/>
              </a:rPr>
              <a:t>Optimal Number of forklifts </a:t>
            </a:r>
            <a:r>
              <a:rPr lang="en-US" sz="1200" dirty="0">
                <a:solidFill>
                  <a:schemeClr val="dk1"/>
                </a:solidFill>
                <a:latin typeface="Times New Roman" panose="02020603050405020304" pitchFamily="18" charset="0"/>
                <a:cs typeface="Times New Roman" panose="02020603050405020304" pitchFamily="18" charset="0"/>
              </a:rPr>
              <a:t>trucks</a:t>
            </a:r>
            <a:r>
              <a:rPr lang="en" sz="1200" b="1" dirty="0">
                <a:solidFill>
                  <a:schemeClr val="dk1"/>
                </a:solidFill>
                <a:latin typeface="Times New Roman" panose="02020603050405020304" pitchFamily="18" charset="0"/>
                <a:cs typeface="Times New Roman" panose="02020603050405020304" pitchFamily="18" charset="0"/>
              </a:rPr>
              <a:t> </a:t>
            </a:r>
            <a:r>
              <a:rPr lang="en" sz="1200" dirty="0">
                <a:solidFill>
                  <a:schemeClr val="dk1"/>
                </a:solidFill>
                <a:latin typeface="Times New Roman" panose="02020603050405020304" pitchFamily="18" charset="0"/>
                <a:cs typeface="Times New Roman" panose="02020603050405020304" pitchFamily="18" charset="0"/>
              </a:rPr>
              <a:t>= (Storage or Retrieval request) / (Optimal Utilization rate) (service rate)</a:t>
            </a:r>
            <a:endParaRPr sz="1200" dirty="0">
              <a:solidFill>
                <a:schemeClr val="dk1"/>
              </a:solidFill>
              <a:latin typeface="Times New Roman" panose="02020603050405020304" pitchFamily="18" charset="0"/>
              <a:cs typeface="Times New Roman" panose="02020603050405020304" pitchFamily="18" charset="0"/>
            </a:endParaRPr>
          </a:p>
          <a:p>
            <a:pPr marL="914400" lvl="1" indent="-304800" algn="just" rtl="0">
              <a:lnSpc>
                <a:spcPct val="115000"/>
              </a:lnSpc>
              <a:spcBef>
                <a:spcPts val="0"/>
              </a:spcBef>
              <a:spcAft>
                <a:spcPts val="0"/>
              </a:spcAft>
              <a:buSzPts val="1200"/>
              <a:buChar char="○"/>
            </a:pPr>
            <a:r>
              <a:rPr lang="en" sz="1200" dirty="0">
                <a:solidFill>
                  <a:schemeClr val="dk1"/>
                </a:solidFill>
                <a:latin typeface="Times New Roman" panose="02020603050405020304" pitchFamily="18" charset="0"/>
                <a:cs typeface="Times New Roman" panose="02020603050405020304" pitchFamily="18" charset="0"/>
              </a:rPr>
              <a:t>Optimal Number of forklifts </a:t>
            </a:r>
            <a:r>
              <a:rPr lang="en-US" sz="1200" dirty="0">
                <a:solidFill>
                  <a:schemeClr val="dk1"/>
                </a:solidFill>
                <a:latin typeface="Times New Roman" panose="02020603050405020304" pitchFamily="18" charset="0"/>
                <a:cs typeface="Times New Roman" panose="02020603050405020304" pitchFamily="18" charset="0"/>
              </a:rPr>
              <a:t>trucks </a:t>
            </a:r>
            <a:r>
              <a:rPr lang="en" sz="1200" dirty="0">
                <a:solidFill>
                  <a:schemeClr val="dk1"/>
                </a:solidFill>
                <a:latin typeface="Times New Roman" panose="02020603050405020304" pitchFamily="18" charset="0"/>
                <a:cs typeface="Times New Roman" panose="02020603050405020304" pitchFamily="18" charset="0"/>
              </a:rPr>
              <a:t>= 3.2 / (0.70) (0.25)</a:t>
            </a:r>
            <a:endParaRPr sz="1200" dirty="0">
              <a:solidFill>
                <a:schemeClr val="dk1"/>
              </a:solidFill>
              <a:latin typeface="Times New Roman" panose="02020603050405020304" pitchFamily="18" charset="0"/>
              <a:cs typeface="Times New Roman" panose="02020603050405020304" pitchFamily="18" charset="0"/>
            </a:endParaRPr>
          </a:p>
          <a:p>
            <a:pPr marL="914400" lvl="1" indent="-304800" algn="just" rtl="0">
              <a:lnSpc>
                <a:spcPct val="115000"/>
              </a:lnSpc>
              <a:spcBef>
                <a:spcPts val="0"/>
              </a:spcBef>
              <a:spcAft>
                <a:spcPts val="0"/>
              </a:spcAft>
              <a:buSzPts val="1200"/>
              <a:buChar char="○"/>
            </a:pPr>
            <a:r>
              <a:rPr lang="en" sz="1200" dirty="0">
                <a:solidFill>
                  <a:schemeClr val="dk1"/>
                </a:solidFill>
                <a:latin typeface="Times New Roman" panose="02020603050405020304" pitchFamily="18" charset="0"/>
                <a:cs typeface="Times New Roman" panose="02020603050405020304" pitchFamily="18" charset="0"/>
              </a:rPr>
              <a:t>Optimal Number of forklifts </a:t>
            </a:r>
            <a:r>
              <a:rPr lang="en-US" sz="1200" dirty="0">
                <a:solidFill>
                  <a:schemeClr val="dk1"/>
                </a:solidFill>
                <a:latin typeface="Times New Roman" panose="02020603050405020304" pitchFamily="18" charset="0"/>
                <a:cs typeface="Times New Roman" panose="02020603050405020304" pitchFamily="18" charset="0"/>
              </a:rPr>
              <a:t>trucks </a:t>
            </a:r>
            <a:r>
              <a:rPr lang="en" sz="1200" dirty="0">
                <a:solidFill>
                  <a:schemeClr val="dk1"/>
                </a:solidFill>
                <a:latin typeface="Times New Roman" panose="02020603050405020304" pitchFamily="18" charset="0"/>
                <a:cs typeface="Times New Roman" panose="02020603050405020304" pitchFamily="18" charset="0"/>
              </a:rPr>
              <a:t>= 18.2 ~ 18 fork</a:t>
            </a:r>
            <a:r>
              <a:rPr lang="en-US" sz="1200" dirty="0">
                <a:solidFill>
                  <a:schemeClr val="dk1"/>
                </a:solidFill>
                <a:latin typeface="Times New Roman" panose="02020603050405020304" pitchFamily="18" charset="0"/>
                <a:cs typeface="Times New Roman" panose="02020603050405020304" pitchFamily="18" charset="0"/>
              </a:rPr>
              <a:t>lift </a:t>
            </a:r>
            <a:r>
              <a:rPr lang="en" sz="1200" dirty="0">
                <a:solidFill>
                  <a:schemeClr val="dk1"/>
                </a:solidFill>
                <a:latin typeface="Times New Roman" panose="02020603050405020304" pitchFamily="18" charset="0"/>
                <a:cs typeface="Times New Roman" panose="02020603050405020304" pitchFamily="18" charset="0"/>
              </a:rPr>
              <a:t>trucks</a:t>
            </a:r>
            <a:endParaRPr sz="1200" dirty="0">
              <a:solidFill>
                <a:schemeClr val="dk1"/>
              </a:solidFill>
              <a:latin typeface="Times New Roman" panose="02020603050405020304" pitchFamily="18" charset="0"/>
              <a:cs typeface="Times New Roman" panose="02020603050405020304" pitchFamily="18" charset="0"/>
            </a:endParaRPr>
          </a:p>
          <a:p>
            <a:pPr marL="457200" lvl="0" indent="-304800" algn="just" rtl="0">
              <a:lnSpc>
                <a:spcPct val="115000"/>
              </a:lnSpc>
              <a:spcBef>
                <a:spcPts val="0"/>
              </a:spcBef>
              <a:spcAft>
                <a:spcPts val="0"/>
              </a:spcAft>
              <a:buClr>
                <a:schemeClr val="dk1"/>
              </a:buClr>
              <a:buSzPts val="1200"/>
              <a:buChar char="●"/>
            </a:pPr>
            <a:endParaRPr lang="en" sz="1200" dirty="0">
              <a:solidFill>
                <a:schemeClr val="dk1"/>
              </a:solidFill>
              <a:latin typeface="Times New Roman" panose="02020603050405020304" pitchFamily="18" charset="0"/>
              <a:cs typeface="Times New Roman" panose="02020603050405020304" pitchFamily="18" charset="0"/>
            </a:endParaRPr>
          </a:p>
          <a:p>
            <a:pPr marL="457200" lvl="0" indent="-304800" algn="just" rtl="0">
              <a:lnSpc>
                <a:spcPct val="115000"/>
              </a:lnSpc>
              <a:spcBef>
                <a:spcPts val="0"/>
              </a:spcBef>
              <a:spcAft>
                <a:spcPts val="0"/>
              </a:spcAft>
              <a:buClr>
                <a:schemeClr val="dk1"/>
              </a:buClr>
              <a:buSzPts val="1200"/>
              <a:buChar char="●"/>
            </a:pPr>
            <a:r>
              <a:rPr lang="en" sz="1200" dirty="0">
                <a:solidFill>
                  <a:schemeClr val="dk1"/>
                </a:solidFill>
                <a:latin typeface="Times New Roman" panose="02020603050405020304" pitchFamily="18" charset="0"/>
                <a:cs typeface="Times New Roman" panose="02020603050405020304" pitchFamily="18" charset="0"/>
              </a:rPr>
              <a:t>Here, 70% utilization rate is used for the calculation because now each fleet of material handling system has to do the same amount of work with less resources compared to before. </a:t>
            </a:r>
            <a:endParaRPr sz="1200" dirty="0">
              <a:solidFill>
                <a:schemeClr val="dk1"/>
              </a:solidFill>
              <a:latin typeface="Times New Roman" panose="02020603050405020304" pitchFamily="18" charset="0"/>
              <a:cs typeface="Times New Roman" panose="02020603050405020304" pitchFamily="18" charset="0"/>
            </a:endParaRPr>
          </a:p>
          <a:p>
            <a:pPr marL="457200" lvl="0" indent="-304800" algn="just" rtl="0">
              <a:lnSpc>
                <a:spcPct val="115000"/>
              </a:lnSpc>
              <a:spcBef>
                <a:spcPts val="0"/>
              </a:spcBef>
              <a:spcAft>
                <a:spcPts val="0"/>
              </a:spcAft>
              <a:buClr>
                <a:schemeClr val="dk1"/>
              </a:buClr>
              <a:buSzPts val="1200"/>
              <a:buChar char="●"/>
            </a:pPr>
            <a:r>
              <a:rPr lang="en" sz="1200" dirty="0">
                <a:solidFill>
                  <a:schemeClr val="dk1"/>
                </a:solidFill>
                <a:latin typeface="Times New Roman" panose="02020603050405020304" pitchFamily="18" charset="0"/>
                <a:cs typeface="Times New Roman" panose="02020603050405020304" pitchFamily="18" charset="0"/>
              </a:rPr>
              <a:t>There will be always a resistance from the workers due to reduction in resource but the higher authority always should try to show them the positive aspects of the optimized operation. </a:t>
            </a:r>
            <a:endParaRPr sz="1200" dirty="0">
              <a:solidFill>
                <a:schemeClr val="dk1"/>
              </a:solidFill>
              <a:latin typeface="Times New Roman" panose="02020603050405020304" pitchFamily="18" charset="0"/>
              <a:cs typeface="Times New Roman" panose="02020603050405020304" pitchFamily="18" charset="0"/>
            </a:endParaRPr>
          </a:p>
          <a:p>
            <a:pPr marL="457200" lvl="0" indent="-304800" algn="just" rtl="0">
              <a:lnSpc>
                <a:spcPct val="115000"/>
              </a:lnSpc>
              <a:spcBef>
                <a:spcPts val="0"/>
              </a:spcBef>
              <a:spcAft>
                <a:spcPts val="0"/>
              </a:spcAft>
              <a:buClr>
                <a:schemeClr val="dk1"/>
              </a:buClr>
              <a:buSzPts val="1200"/>
              <a:buChar char="●"/>
            </a:pPr>
            <a:r>
              <a:rPr lang="en" sz="1200" dirty="0">
                <a:solidFill>
                  <a:schemeClr val="dk1"/>
                </a:solidFill>
                <a:latin typeface="Times New Roman" panose="02020603050405020304" pitchFamily="18" charset="0"/>
                <a:cs typeface="Times New Roman" panose="02020603050405020304" pitchFamily="18" charset="0"/>
              </a:rPr>
              <a:t>The plan here is to gradually increase the utilization rate so make the transition smoother for the whole company. </a:t>
            </a:r>
            <a:endParaRPr sz="1200" dirty="0">
              <a:solidFill>
                <a:schemeClr val="dk1"/>
              </a:solidFill>
              <a:latin typeface="Times New Roman" panose="02020603050405020304" pitchFamily="18" charset="0"/>
              <a:cs typeface="Times New Roman" panose="02020603050405020304" pitchFamily="18" charset="0"/>
            </a:endParaRPr>
          </a:p>
          <a:p>
            <a:pPr marL="457200" lvl="0" indent="-304800" algn="just" rtl="0">
              <a:lnSpc>
                <a:spcPct val="115000"/>
              </a:lnSpc>
              <a:spcBef>
                <a:spcPts val="0"/>
              </a:spcBef>
              <a:spcAft>
                <a:spcPts val="0"/>
              </a:spcAft>
              <a:buClr>
                <a:schemeClr val="dk1"/>
              </a:buClr>
              <a:buSzPts val="1200"/>
              <a:buChar char="●"/>
            </a:pPr>
            <a:r>
              <a:rPr lang="en" sz="1200" dirty="0">
                <a:solidFill>
                  <a:schemeClr val="dk1"/>
                </a:solidFill>
                <a:latin typeface="Times New Roman" panose="02020603050405020304" pitchFamily="18" charset="0"/>
                <a:cs typeface="Times New Roman" panose="02020603050405020304" pitchFamily="18" charset="0"/>
              </a:rPr>
              <a:t>Using this methodology the company may go higher in terms of utilization rate upto 80%. </a:t>
            </a:r>
            <a:endParaRPr sz="1200" dirty="0">
              <a:solidFill>
                <a:schemeClr val="dk1"/>
              </a:solidFill>
              <a:latin typeface="Times New Roman" panose="02020603050405020304" pitchFamily="18" charset="0"/>
              <a:cs typeface="Times New Roman" panose="02020603050405020304" pitchFamily="18" charset="0"/>
            </a:endParaRPr>
          </a:p>
          <a:p>
            <a:pPr marL="0" lvl="0" indent="0" algn="just" rtl="0">
              <a:lnSpc>
                <a:spcPct val="115000"/>
              </a:lnSpc>
              <a:spcBef>
                <a:spcPts val="1200"/>
              </a:spcBef>
              <a:spcAft>
                <a:spcPts val="0"/>
              </a:spcAft>
              <a:buNone/>
            </a:pPr>
            <a:endParaRPr sz="1200" dirty="0">
              <a:latin typeface="Times New Roman" panose="02020603050405020304" pitchFamily="18" charset="0"/>
              <a:cs typeface="Times New Roman" panose="02020603050405020304" pitchFamily="18" charset="0"/>
            </a:endParaRPr>
          </a:p>
          <a:p>
            <a:pPr marL="0" lvl="0" indent="0" algn="just" rtl="0">
              <a:lnSpc>
                <a:spcPct val="115000"/>
              </a:lnSpc>
              <a:spcBef>
                <a:spcPts val="1200"/>
              </a:spcBef>
              <a:spcAft>
                <a:spcPts val="0"/>
              </a:spcAft>
              <a:buClr>
                <a:schemeClr val="dk1"/>
              </a:buClr>
              <a:buSzPts val="1100"/>
              <a:buFont typeface="Arial"/>
              <a:buNone/>
            </a:pPr>
            <a:endParaRPr sz="12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1200"/>
              </a:spcBef>
              <a:spcAft>
                <a:spcPts val="1600"/>
              </a:spcAft>
              <a:buNone/>
            </a:pPr>
            <a:endParaRPr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Energy Savings Calculations</a:t>
            </a:r>
            <a:endParaRPr dirty="0">
              <a:latin typeface="Times New Roman" panose="02020603050405020304" pitchFamily="18" charset="0"/>
              <a:cs typeface="Times New Roman" panose="02020603050405020304" pitchFamily="18" charset="0"/>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04800" algn="just" rtl="0">
              <a:lnSpc>
                <a:spcPct val="115000"/>
              </a:lnSpc>
              <a:spcBef>
                <a:spcPts val="1200"/>
              </a:spcBef>
              <a:spcAft>
                <a:spcPts val="0"/>
              </a:spcAft>
              <a:buClr>
                <a:schemeClr val="dk1"/>
              </a:buClr>
              <a:buSzPts val="1200"/>
              <a:buFont typeface="Times New Roman"/>
              <a:buChar char="●"/>
            </a:pPr>
            <a:r>
              <a:rPr lang="en" sz="1200" b="1" dirty="0">
                <a:solidFill>
                  <a:schemeClr val="dk1"/>
                </a:solidFill>
                <a:latin typeface="Times New Roman"/>
                <a:ea typeface="Times New Roman"/>
                <a:cs typeface="Times New Roman"/>
                <a:sym typeface="Times New Roman"/>
              </a:rPr>
              <a:t>kW Demand required per battery charge</a:t>
            </a:r>
            <a:endParaRPr sz="1200" b="1" dirty="0">
              <a:solidFill>
                <a:schemeClr val="dk1"/>
              </a:solidFill>
              <a:latin typeface="Times New Roman"/>
              <a:ea typeface="Times New Roman"/>
              <a:cs typeface="Times New Roman"/>
              <a:sym typeface="Times New Roman"/>
            </a:endParaRPr>
          </a:p>
          <a:p>
            <a:pPr marL="914400" lvl="1" indent="-304800" algn="just" rtl="0">
              <a:lnSpc>
                <a:spcPct val="115000"/>
              </a:lnSpc>
              <a:spcBef>
                <a:spcPts val="0"/>
              </a:spcBef>
              <a:spcAft>
                <a:spcPts val="0"/>
              </a:spcAft>
              <a:buClr>
                <a:schemeClr val="dk1"/>
              </a:buClr>
              <a:buSzPts val="1200"/>
              <a:buFont typeface="Times New Roman"/>
              <a:buChar char="○"/>
            </a:pPr>
            <a:r>
              <a:rPr lang="en" sz="1200" dirty="0">
                <a:solidFill>
                  <a:schemeClr val="dk1"/>
                </a:solidFill>
                <a:latin typeface="Times New Roman"/>
                <a:ea typeface="Times New Roman"/>
                <a:cs typeface="Times New Roman"/>
                <a:sym typeface="Times New Roman"/>
              </a:rPr>
              <a:t>= (Amps per battery) (Battery Voltage) / (1000 Watts per kW)</a:t>
            </a:r>
            <a:endParaRPr sz="1200" dirty="0">
              <a:solidFill>
                <a:schemeClr val="dk1"/>
              </a:solidFill>
              <a:latin typeface="Times New Roman"/>
              <a:ea typeface="Times New Roman"/>
              <a:cs typeface="Times New Roman"/>
              <a:sym typeface="Times New Roman"/>
            </a:endParaRPr>
          </a:p>
          <a:p>
            <a:pPr marL="914400" lvl="1" indent="-304800" algn="just" rtl="0">
              <a:lnSpc>
                <a:spcPct val="115000"/>
              </a:lnSpc>
              <a:spcBef>
                <a:spcPts val="0"/>
              </a:spcBef>
              <a:spcAft>
                <a:spcPts val="0"/>
              </a:spcAft>
              <a:buClr>
                <a:schemeClr val="dk1"/>
              </a:buClr>
              <a:buSzPts val="1200"/>
              <a:buFont typeface="Times New Roman"/>
              <a:buChar char="○"/>
            </a:pPr>
            <a:r>
              <a:rPr lang="en" sz="1200" dirty="0">
                <a:solidFill>
                  <a:schemeClr val="dk1"/>
                </a:solidFill>
                <a:latin typeface="Times New Roman"/>
                <a:ea typeface="Times New Roman"/>
                <a:cs typeface="Times New Roman"/>
                <a:sym typeface="Times New Roman"/>
              </a:rPr>
              <a:t>= (39 Amps) (48 Volts) / (1000 W per kW)</a:t>
            </a:r>
            <a:endParaRPr sz="1200" dirty="0">
              <a:solidFill>
                <a:schemeClr val="dk1"/>
              </a:solidFill>
              <a:latin typeface="Times New Roman"/>
              <a:ea typeface="Times New Roman"/>
              <a:cs typeface="Times New Roman"/>
              <a:sym typeface="Times New Roman"/>
            </a:endParaRPr>
          </a:p>
          <a:p>
            <a:pPr marL="914400" lvl="1" indent="-304800" algn="just" rtl="0">
              <a:lnSpc>
                <a:spcPct val="115000"/>
              </a:lnSpc>
              <a:spcBef>
                <a:spcPts val="0"/>
              </a:spcBef>
              <a:spcAft>
                <a:spcPts val="0"/>
              </a:spcAft>
              <a:buClr>
                <a:schemeClr val="dk1"/>
              </a:buClr>
              <a:buSzPts val="1200"/>
              <a:buFont typeface="Times New Roman"/>
              <a:buChar char="○"/>
            </a:pPr>
            <a:r>
              <a:rPr lang="en" sz="1200" dirty="0">
                <a:solidFill>
                  <a:schemeClr val="dk1"/>
                </a:solidFill>
                <a:latin typeface="Times New Roman"/>
                <a:ea typeface="Times New Roman"/>
                <a:cs typeface="Times New Roman"/>
                <a:sym typeface="Times New Roman"/>
              </a:rPr>
              <a:t>= 1.87 kW</a:t>
            </a:r>
            <a:endParaRPr sz="1200" dirty="0">
              <a:solidFill>
                <a:schemeClr val="dk1"/>
              </a:solidFill>
              <a:latin typeface="Times New Roman"/>
              <a:ea typeface="Times New Roman"/>
              <a:cs typeface="Times New Roman"/>
              <a:sym typeface="Times New Roman"/>
            </a:endParaRPr>
          </a:p>
          <a:p>
            <a:pPr marL="457200" lvl="0" indent="-304800" algn="just" rtl="0">
              <a:lnSpc>
                <a:spcPct val="115000"/>
              </a:lnSpc>
              <a:spcBef>
                <a:spcPts val="0"/>
              </a:spcBef>
              <a:spcAft>
                <a:spcPts val="0"/>
              </a:spcAft>
              <a:buClr>
                <a:schemeClr val="dk1"/>
              </a:buClr>
              <a:buSzPts val="1200"/>
              <a:buFont typeface="Times New Roman"/>
              <a:buChar char="●"/>
            </a:pPr>
            <a:r>
              <a:rPr lang="en" sz="1200" dirty="0">
                <a:solidFill>
                  <a:schemeClr val="dk1"/>
                </a:solidFill>
                <a:latin typeface="Times New Roman"/>
                <a:ea typeface="Times New Roman"/>
                <a:cs typeface="Times New Roman"/>
                <a:sym typeface="Times New Roman"/>
              </a:rPr>
              <a:t> </a:t>
            </a:r>
            <a:r>
              <a:rPr lang="en" sz="1200" b="1" dirty="0">
                <a:solidFill>
                  <a:schemeClr val="dk1"/>
                </a:solidFill>
                <a:latin typeface="Times New Roman"/>
                <a:ea typeface="Times New Roman"/>
                <a:cs typeface="Times New Roman"/>
                <a:sym typeface="Times New Roman"/>
              </a:rPr>
              <a:t>Annual Electricity kWh savings for 18 fork</a:t>
            </a:r>
            <a:r>
              <a:rPr lang="en-US" sz="1200" b="1" dirty="0">
                <a:solidFill>
                  <a:schemeClr val="dk1"/>
                </a:solidFill>
                <a:latin typeface="Times New Roman"/>
                <a:ea typeface="Times New Roman"/>
                <a:cs typeface="Times New Roman"/>
                <a:sym typeface="Times New Roman"/>
              </a:rPr>
              <a:t>lift </a:t>
            </a:r>
            <a:r>
              <a:rPr lang="en" sz="1200" b="1" dirty="0">
                <a:solidFill>
                  <a:schemeClr val="dk1"/>
                </a:solidFill>
                <a:latin typeface="Times New Roman"/>
                <a:ea typeface="Times New Roman"/>
                <a:cs typeface="Times New Roman"/>
                <a:sym typeface="Times New Roman"/>
              </a:rPr>
              <a:t>trucks in service</a:t>
            </a:r>
            <a:endParaRPr sz="1200" b="1" dirty="0">
              <a:solidFill>
                <a:schemeClr val="dk1"/>
              </a:solidFill>
              <a:latin typeface="Times New Roman"/>
              <a:ea typeface="Times New Roman"/>
              <a:cs typeface="Times New Roman"/>
              <a:sym typeface="Times New Roman"/>
            </a:endParaRPr>
          </a:p>
          <a:p>
            <a:pPr marL="914400" lvl="1" indent="-304800" algn="just" rtl="0">
              <a:lnSpc>
                <a:spcPct val="115000"/>
              </a:lnSpc>
              <a:spcBef>
                <a:spcPts val="0"/>
              </a:spcBef>
              <a:spcAft>
                <a:spcPts val="0"/>
              </a:spcAft>
              <a:buClr>
                <a:schemeClr val="dk1"/>
              </a:buClr>
              <a:buSzPts val="1200"/>
              <a:buFont typeface="Times New Roman"/>
              <a:buChar char="○"/>
            </a:pPr>
            <a:r>
              <a:rPr lang="en" sz="1200" dirty="0">
                <a:solidFill>
                  <a:schemeClr val="dk1"/>
                </a:solidFill>
                <a:latin typeface="Times New Roman"/>
                <a:ea typeface="Times New Roman"/>
                <a:cs typeface="Times New Roman"/>
                <a:sym typeface="Times New Roman"/>
              </a:rPr>
              <a:t>= (kW of one time charging of battery) * (# hours required to charge battery) * (Reduced number of frequencies of charging in a day) * (# of operating days in a year)</a:t>
            </a:r>
            <a:endParaRPr sz="1200" dirty="0">
              <a:solidFill>
                <a:schemeClr val="dk1"/>
              </a:solidFill>
              <a:latin typeface="Times New Roman"/>
              <a:ea typeface="Times New Roman"/>
              <a:cs typeface="Times New Roman"/>
              <a:sym typeface="Times New Roman"/>
            </a:endParaRPr>
          </a:p>
          <a:p>
            <a:pPr marL="914400" lvl="1" indent="-304800" algn="just" rtl="0">
              <a:lnSpc>
                <a:spcPct val="115000"/>
              </a:lnSpc>
              <a:spcBef>
                <a:spcPts val="0"/>
              </a:spcBef>
              <a:spcAft>
                <a:spcPts val="0"/>
              </a:spcAft>
              <a:buClr>
                <a:schemeClr val="dk1"/>
              </a:buClr>
              <a:buSzPts val="1200"/>
              <a:buFont typeface="Times New Roman"/>
              <a:buChar char="○"/>
            </a:pPr>
            <a:r>
              <a:rPr lang="en" sz="1200" dirty="0">
                <a:solidFill>
                  <a:schemeClr val="dk1"/>
                </a:solidFill>
                <a:latin typeface="Times New Roman"/>
                <a:ea typeface="Times New Roman"/>
                <a:cs typeface="Times New Roman"/>
                <a:sym typeface="Times New Roman"/>
              </a:rPr>
              <a:t>= (1.87) *(9) *(12) *(260) </a:t>
            </a:r>
            <a:endParaRPr sz="1200" dirty="0">
              <a:solidFill>
                <a:schemeClr val="dk1"/>
              </a:solidFill>
              <a:latin typeface="Times New Roman"/>
              <a:ea typeface="Times New Roman"/>
              <a:cs typeface="Times New Roman"/>
              <a:sym typeface="Times New Roman"/>
            </a:endParaRPr>
          </a:p>
          <a:p>
            <a:pPr marL="914400" lvl="1" indent="-304800" algn="just" rtl="0">
              <a:lnSpc>
                <a:spcPct val="115000"/>
              </a:lnSpc>
              <a:spcBef>
                <a:spcPts val="0"/>
              </a:spcBef>
              <a:spcAft>
                <a:spcPts val="0"/>
              </a:spcAft>
              <a:buClr>
                <a:schemeClr val="dk1"/>
              </a:buClr>
              <a:buSzPts val="1200"/>
              <a:buFont typeface="Times New Roman"/>
              <a:buChar char="○"/>
            </a:pPr>
            <a:r>
              <a:rPr lang="en" sz="1200" dirty="0">
                <a:solidFill>
                  <a:schemeClr val="dk1"/>
                </a:solidFill>
                <a:latin typeface="Times New Roman"/>
                <a:ea typeface="Times New Roman"/>
                <a:cs typeface="Times New Roman"/>
                <a:sym typeface="Times New Roman"/>
              </a:rPr>
              <a:t>= 52,510 kWh</a:t>
            </a:r>
            <a:endParaRPr sz="1200" dirty="0">
              <a:solidFill>
                <a:schemeClr val="dk1"/>
              </a:solidFill>
              <a:latin typeface="Times New Roman"/>
              <a:ea typeface="Times New Roman"/>
              <a:cs typeface="Times New Roman"/>
              <a:sym typeface="Times New Roman"/>
            </a:endParaRPr>
          </a:p>
          <a:p>
            <a:pPr marL="457200" lvl="0" indent="-304800" algn="just" rtl="0">
              <a:lnSpc>
                <a:spcPct val="115000"/>
              </a:lnSpc>
              <a:spcBef>
                <a:spcPts val="0"/>
              </a:spcBef>
              <a:spcAft>
                <a:spcPts val="0"/>
              </a:spcAft>
              <a:buClr>
                <a:schemeClr val="dk1"/>
              </a:buClr>
              <a:buSzPts val="1200"/>
              <a:buFont typeface="Times New Roman"/>
              <a:buChar char="●"/>
            </a:pPr>
            <a:r>
              <a:rPr lang="en" sz="1200" b="1" dirty="0">
                <a:solidFill>
                  <a:schemeClr val="dk1"/>
                </a:solidFill>
                <a:latin typeface="Times New Roman"/>
                <a:ea typeface="Times New Roman"/>
                <a:cs typeface="Times New Roman"/>
                <a:sym typeface="Times New Roman"/>
              </a:rPr>
              <a:t>Annual kWh Dollar savings</a:t>
            </a:r>
            <a:endParaRPr sz="1200" b="1" dirty="0">
              <a:solidFill>
                <a:schemeClr val="dk1"/>
              </a:solidFill>
              <a:latin typeface="Times New Roman"/>
              <a:ea typeface="Times New Roman"/>
              <a:cs typeface="Times New Roman"/>
              <a:sym typeface="Times New Roman"/>
            </a:endParaRPr>
          </a:p>
          <a:p>
            <a:pPr marL="914400" lvl="1" indent="-304800" algn="just" rtl="0">
              <a:lnSpc>
                <a:spcPct val="115000"/>
              </a:lnSpc>
              <a:spcBef>
                <a:spcPts val="0"/>
              </a:spcBef>
              <a:spcAft>
                <a:spcPts val="0"/>
              </a:spcAft>
              <a:buClr>
                <a:schemeClr val="dk1"/>
              </a:buClr>
              <a:buSzPts val="1200"/>
              <a:buFont typeface="Times New Roman"/>
              <a:buChar char="○"/>
            </a:pPr>
            <a:r>
              <a:rPr lang="en" sz="1200" dirty="0">
                <a:solidFill>
                  <a:schemeClr val="dk1"/>
                </a:solidFill>
                <a:latin typeface="Times New Roman"/>
                <a:ea typeface="Times New Roman"/>
                <a:cs typeface="Times New Roman"/>
                <a:sym typeface="Times New Roman"/>
              </a:rPr>
              <a:t>= (Total Annual Electricity Savings) (Electricity cost)</a:t>
            </a:r>
            <a:endParaRPr sz="1200" dirty="0">
              <a:solidFill>
                <a:schemeClr val="dk1"/>
              </a:solidFill>
              <a:latin typeface="Times New Roman"/>
              <a:ea typeface="Times New Roman"/>
              <a:cs typeface="Times New Roman"/>
              <a:sym typeface="Times New Roman"/>
            </a:endParaRPr>
          </a:p>
          <a:p>
            <a:pPr marL="914400" lvl="1" indent="-304800" algn="just" rtl="0">
              <a:lnSpc>
                <a:spcPct val="115000"/>
              </a:lnSpc>
              <a:spcBef>
                <a:spcPts val="0"/>
              </a:spcBef>
              <a:spcAft>
                <a:spcPts val="0"/>
              </a:spcAft>
              <a:buClr>
                <a:schemeClr val="dk1"/>
              </a:buClr>
              <a:buSzPts val="1200"/>
              <a:buFont typeface="Times New Roman"/>
              <a:buChar char="○"/>
            </a:pPr>
            <a:r>
              <a:rPr lang="en" sz="1200" dirty="0">
                <a:solidFill>
                  <a:schemeClr val="dk1"/>
                </a:solidFill>
                <a:latin typeface="Times New Roman"/>
                <a:ea typeface="Times New Roman"/>
                <a:cs typeface="Times New Roman"/>
                <a:sym typeface="Times New Roman"/>
              </a:rPr>
              <a:t>= (52,510 kWh) * ($0.051 / kWh)</a:t>
            </a:r>
            <a:endParaRPr sz="1200" dirty="0">
              <a:solidFill>
                <a:schemeClr val="dk1"/>
              </a:solidFill>
              <a:latin typeface="Times New Roman"/>
              <a:ea typeface="Times New Roman"/>
              <a:cs typeface="Times New Roman"/>
              <a:sym typeface="Times New Roman"/>
            </a:endParaRPr>
          </a:p>
          <a:p>
            <a:pPr marL="914400" lvl="1" indent="-304800" algn="just" rtl="0">
              <a:lnSpc>
                <a:spcPct val="115000"/>
              </a:lnSpc>
              <a:spcBef>
                <a:spcPts val="0"/>
              </a:spcBef>
              <a:spcAft>
                <a:spcPts val="0"/>
              </a:spcAft>
              <a:buClr>
                <a:schemeClr val="dk1"/>
              </a:buClr>
              <a:buSzPts val="1200"/>
              <a:buFont typeface="Times New Roman"/>
              <a:buChar char="○"/>
            </a:pPr>
            <a:r>
              <a:rPr lang="en" sz="1200" dirty="0">
                <a:solidFill>
                  <a:schemeClr val="dk1"/>
                </a:solidFill>
                <a:latin typeface="Times New Roman"/>
                <a:ea typeface="Times New Roman"/>
                <a:cs typeface="Times New Roman"/>
                <a:sym typeface="Times New Roman"/>
              </a:rPr>
              <a:t>= $2,678</a:t>
            </a:r>
            <a:endParaRPr sz="1200"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endParaRPr sz="1200"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 sz="1200" dirty="0">
                <a:solidFill>
                  <a:schemeClr val="dk1"/>
                </a:solidFill>
                <a:latin typeface="Times New Roman"/>
                <a:ea typeface="Times New Roman"/>
                <a:cs typeface="Times New Roman"/>
                <a:sym typeface="Times New Roman"/>
              </a:rPr>
              <a:t> </a:t>
            </a:r>
            <a:endParaRPr sz="1200"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endParaRPr sz="1200" dirty="0">
              <a:solidFill>
                <a:schemeClr val="dk1"/>
              </a:solidFill>
              <a:latin typeface="Times New Roman"/>
              <a:ea typeface="Times New Roman"/>
              <a:cs typeface="Times New Roman"/>
              <a:sym typeface="Times New Roman"/>
            </a:endParaRPr>
          </a:p>
          <a:p>
            <a:pPr marL="0" lvl="0" indent="0" algn="l" rtl="0">
              <a:spcBef>
                <a:spcPts val="1200"/>
              </a:spcBef>
              <a:spcAft>
                <a:spcPts val="1600"/>
              </a:spcAft>
              <a:buNone/>
            </a:pPr>
            <a:endParaRPr sz="1200" dirty="0">
              <a:latin typeface="Times New Roman"/>
              <a:ea typeface="Times New Roman"/>
              <a:cs typeface="Times New Roman"/>
              <a:sym typeface="Times New Roman"/>
            </a:endParaRP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TotalTime>
  <Words>2761</Words>
  <Application>Microsoft Office PowerPoint</Application>
  <PresentationFormat>On-screen Show (16:9)</PresentationFormat>
  <Paragraphs>181</Paragraphs>
  <Slides>17</Slides>
  <Notes>15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Century Gothic</vt:lpstr>
      <vt:lpstr>Times New Roman</vt:lpstr>
      <vt:lpstr>Wingdings 3</vt:lpstr>
      <vt:lpstr>Simple Light</vt:lpstr>
      <vt:lpstr>Ion</vt:lpstr>
      <vt:lpstr>Energy savings using queueing theory models for the optimal number of Material Handling Equipment (MHE)</vt:lpstr>
      <vt:lpstr>Introduction</vt:lpstr>
      <vt:lpstr>Importance</vt:lpstr>
      <vt:lpstr>Types of Forklift Truck in used by different companies  </vt:lpstr>
      <vt:lpstr>Methodology </vt:lpstr>
      <vt:lpstr>Data Collection</vt:lpstr>
      <vt:lpstr>Checking for Optimized Operation</vt:lpstr>
      <vt:lpstr>Optimized Number of Forklift trucks </vt:lpstr>
      <vt:lpstr>Energy Savings Calculations</vt:lpstr>
      <vt:lpstr>Demand Savings Calculations</vt:lpstr>
      <vt:lpstr>Implementation Rate and Payback Period</vt:lpstr>
      <vt:lpstr>Propane Powered Forklift Trucks</vt:lpstr>
      <vt:lpstr>Energy Savings Calculation for Propane powered Forklift Trucks </vt:lpstr>
      <vt:lpstr>Scenario when Utilization factor is above 80%</vt:lpstr>
      <vt:lpstr>Summary</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savings using queueing theory models for the optimal number of Material Handling Equipment (MHE)</dc:title>
  <dc:creator>Tharwala, devarshi</dc:creator>
  <cp:lastModifiedBy>Tharwala, devarshi</cp:lastModifiedBy>
  <cp:revision>5</cp:revision>
  <dcterms:created xsi:type="dcterms:W3CDTF">2019-12-07T09:32:33Z</dcterms:created>
  <dcterms:modified xsi:type="dcterms:W3CDTF">2019-12-07T19:07:56Z</dcterms:modified>
</cp:coreProperties>
</file>