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65" r:id="rId6"/>
    <p:sldId id="266" r:id="rId7"/>
    <p:sldId id="268" r:id="rId8"/>
    <p:sldId id="267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 snapToObjects="1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85255-75CD-5B49-9849-5A9A98BF0B15}" type="datetimeFigureOut">
              <a:rPr lang="en-US" smtClean="0"/>
              <a:t>3/17/19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A6F41-61A6-4740-8316-91CFA1F08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13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D4A28-7ACA-0143-87E6-D8D4D2B5063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ED6DDA8-7429-D84F-B0DC-E5F672D75F32}" type="slidenum">
              <a:t>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6D7088-6E21-114F-802F-1E82D69F87F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79F088-1159-C242-ABC1-A2C540FB2BD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669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care about writing a good code / software. Best practices to writing a code.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A6F41-61A6-4740-8316-91CFA1F08C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88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A10EA-69CD-F34C-A2ED-11A67E65A82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52D5918-D808-1F4E-BD26-DF377E9473B5}" type="slidenum">
              <a:t>5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262C9E-7EE0-0E4B-8DE6-8CB0FFEA5D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91162B-1BBE-6B44-A3C7-78F9BCFABD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33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437A2-44B1-AE4B-81B5-AEDF508311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FC4DDDD-74CD-2443-BBA3-2F76DE76694C}" type="slidenum">
              <a:t>6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1D849D-D531-1E49-83ED-8289B56249A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159FD2-2CA0-E94F-96DF-03A5852BB81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335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2EC6E-3664-494E-A1EB-E494EE5C347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B7A986F-CBA4-B441-8DBE-B91033C18F53}" type="slidenum">
              <a:t>8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84A375-01FF-0F46-BB47-21040D5E14B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8DFFDD-CF00-3C4E-9D94-A551B47AD8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27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9E85-724E-0F4C-99BD-5CB87F2C7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1A079-3C31-7D4A-BDF8-1BAEB84A3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0D591-11A6-2040-839E-C867A95B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D31C-33BA-B54E-9FA6-FD6AE8B6D125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93BFF-A566-C94D-912A-9A5107E3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E9F95-C339-DB40-B413-5AFEB18E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1D3C-B6DA-6945-8A09-06ECEF1B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2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7039-8E22-574F-A7C7-95412FA7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C49CD-76E2-954E-8BF4-0CBCFF4C9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EE03E-E344-724A-9A9B-9CA7591E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D31C-33BA-B54E-9FA6-FD6AE8B6D125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19B7E-60BC-1046-9C74-FED78D51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A941E-CF2F-3040-BDC0-71F3DB813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1D3C-B6DA-6945-8A09-06ECEF1B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6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01A94E-674D-384F-BE6C-F716D8834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AB7D7-AB0A-9247-A49B-26006B32F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3A604-D22D-5149-9710-DFE05075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D31C-33BA-B54E-9FA6-FD6AE8B6D125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74CCE-3E61-6B49-8051-A039BBF8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DDBBD-23B7-D14F-BEB4-79DEEFEF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1D3C-B6DA-6945-8A09-06ECEF1B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2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AE1E-D664-6E40-B0CA-800C9E74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0AA58-D27D-F346-8848-096B266A8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44ABA-E09B-E046-ACF7-92F724CC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D31C-33BA-B54E-9FA6-FD6AE8B6D125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28EFE-97E6-D04B-AD52-884D54B2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56D9-DBD8-EA4E-9171-460052E9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1D3C-B6DA-6945-8A09-06ECEF1B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3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8DEF-0F6B-F146-BE8E-CCA2B1F62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2698C-58AA-E34A-9859-724CCADEC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75679-C796-524C-8F5F-C87CF5F9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D31C-33BA-B54E-9FA6-FD6AE8B6D125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77C35-7965-AB4B-8BE2-0B0D064E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A5DF0-7B6C-4C43-9416-52FA9D2D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1D3C-B6DA-6945-8A09-06ECEF1B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0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115A-CE01-D34D-8212-E027BE0D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B39A5-535D-8D4A-AF65-E53BC885A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7CA63-D302-6540-AFA7-48311D3D6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D74D8-88F2-0B44-B54D-E7886151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D31C-33BA-B54E-9FA6-FD6AE8B6D125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94C80-3E3B-5641-8A48-BCE40CD3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EC2CA-3E46-3348-8C83-2F72E59B6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1D3C-B6DA-6945-8A09-06ECEF1B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D27A-0EC6-2D4F-8AD0-4B851900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4FD18-0489-424B-88EC-517349133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403AA-73C8-AC46-B119-64702AD95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D8965-EEA6-7440-98CF-FADD47DDB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04789-43DF-A248-B2E8-A587490D2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FCD09A-79EF-964B-9F64-56D403EE1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D31C-33BA-B54E-9FA6-FD6AE8B6D125}" type="datetimeFigureOut">
              <a:rPr lang="en-US" smtClean="0"/>
              <a:t>3/17/19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7A6353-01BE-0648-9F4B-E5088900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A6B2DA-20F9-C54D-89EC-19C20785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1D3C-B6DA-6945-8A09-06ECEF1B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7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B8C2-9E22-8F48-B5EC-EFA00808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5AB66-7DA6-EA43-B8CA-C960B174D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D31C-33BA-B54E-9FA6-FD6AE8B6D125}" type="datetimeFigureOut">
              <a:rPr lang="en-US" smtClean="0"/>
              <a:t>3/17/19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EF723-B418-8B4E-B40F-F12B633B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5FC04-3551-504E-B269-DB5A6A8C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1D3C-B6DA-6945-8A09-06ECEF1B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3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A7B0D-058B-3C46-B13F-451516DB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D31C-33BA-B54E-9FA6-FD6AE8B6D125}" type="datetimeFigureOut">
              <a:rPr lang="en-US" smtClean="0"/>
              <a:t>3/17/19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7376A-0DE4-014F-9CDB-B68D54276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D7293-81A9-4F49-99B8-4CB76A1B9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1D3C-B6DA-6945-8A09-06ECEF1B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1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6C8A-0270-6748-9589-906A4D06B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3E1F6-41F9-9242-A9B9-204CD94DD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6FB9D-3936-A04A-A9A5-B06A3CAD9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9793D-54A5-FB45-9385-AEC7C244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D31C-33BA-B54E-9FA6-FD6AE8B6D125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39831-754A-7B48-823A-9B07DDD0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0CAEC-B789-3E46-9390-0A32D893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1D3C-B6DA-6945-8A09-06ECEF1B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5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FAE79-2768-F543-BF96-36A5E17B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55A059-A3D2-834E-AE50-F35796085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42C69-2C17-474D-92F1-E0435B79A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B8871-9701-1A46-80B6-BF97A90B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D31C-33BA-B54E-9FA6-FD6AE8B6D125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5336A-A121-E543-A10B-93FF4B59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6F8CF-422B-3F4A-92E2-7B1102B0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1D3C-B6DA-6945-8A09-06ECEF1B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7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A049-C560-0A48-85BC-F6C261AF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36FAA-D033-9643-9CF2-503A43D0E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A361B-0ACB-624E-9E41-A20BDE886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2D31C-33BA-B54E-9FA6-FD6AE8B6D125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42B5-2581-0646-8467-2E3094918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8A5D1-A42B-4E42-A6C7-C4EE854C2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51D3C-B6DA-6945-8A09-06ECEF1B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W46mzN" TargetMode="External"/><Relationship Id="rId2" Type="http://schemas.openxmlformats.org/officeDocument/2006/relationships/hyperlink" Target="https://bit.ly/2UFPm2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FB17-2256-AE42-9B59-F5F8CB3EA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2812"/>
            <a:ext cx="9144000" cy="16954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Software Carpentry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3805E-FF12-9A4A-BFC4-03958F759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Jasmine Kirby, Erin Thomas, Arne </a:t>
            </a:r>
            <a:r>
              <a:rPr lang="en-US" dirty="0" err="1"/>
              <a:t>Grimstrup</a:t>
            </a:r>
            <a:r>
              <a:rPr lang="en-US" dirty="0"/>
              <a:t> and </a:t>
            </a:r>
            <a:r>
              <a:rPr lang="en-US" dirty="0" err="1"/>
              <a:t>Devasena</a:t>
            </a:r>
            <a:r>
              <a:rPr lang="en-US" dirty="0"/>
              <a:t> </a:t>
            </a:r>
            <a:r>
              <a:rPr lang="en-US" dirty="0" err="1"/>
              <a:t>Inupakutika</a:t>
            </a:r>
            <a:endParaRPr lang="en-US" dirty="0"/>
          </a:p>
          <a:p>
            <a:pPr algn="l"/>
            <a:r>
              <a:rPr lang="en-US" dirty="0"/>
              <a:t>18–19 March 2019</a:t>
            </a:r>
          </a:p>
          <a:p>
            <a:pPr algn="l"/>
            <a:r>
              <a:rPr lang="en-US" dirty="0"/>
              <a:t>@Iowa State University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A7EADE-CC95-A44F-BFCB-6BFA36FD866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48780" y="208012"/>
            <a:ext cx="2494440" cy="114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789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DEFA-86AA-AE44-99B0-5EDE93E5E9C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58613" y="174623"/>
            <a:ext cx="6083999" cy="1142640"/>
          </a:xfrm>
          <a:noFill/>
          <a:ln>
            <a:noFill/>
          </a:ln>
        </p:spPr>
        <p:txBody>
          <a:bodyPr wrap="square">
            <a:noAutofit/>
          </a:bodyPr>
          <a:lstStyle/>
          <a:p>
            <a:pPr lvl="0" hangingPunct="0">
              <a:lnSpc>
                <a:spcPct val="100000"/>
              </a:lnSpc>
            </a:pP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Calibri" pitchFamily="34"/>
                <a:ea typeface="MS PGothic" pitchFamily="49"/>
              </a:rPr>
              <a:t>Software Carpentry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E7C5E-0A25-4E40-8401-6A1D7D49583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8613" y="1195086"/>
            <a:ext cx="8353080" cy="470880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00000"/>
              </a:lnSpc>
              <a:spcBef>
                <a:spcPts val="2835"/>
              </a:spcBef>
              <a:spcAft>
                <a:spcPts val="1417"/>
              </a:spcAft>
              <a:buSzPct val="45000"/>
            </a:pPr>
            <a:r>
              <a:rPr lang="en-US" sz="2600" dirty="0">
                <a:highlight>
                  <a:scrgbClr r="0" g="0" b="0">
                    <a:alpha val="0"/>
                  </a:scrgbClr>
                </a:highlight>
                <a:latin typeface="Calibri" pitchFamily="34"/>
                <a:ea typeface="MS PGothic" pitchFamily="49"/>
              </a:rPr>
              <a:t>“Teaching researchers the computing skills they need to get more done in less time and with less pain”</a:t>
            </a:r>
          </a:p>
          <a:p>
            <a:pPr>
              <a:lnSpc>
                <a:spcPct val="100000"/>
              </a:lnSpc>
              <a:spcBef>
                <a:spcPts val="2835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2600" dirty="0">
                <a:highlight>
                  <a:scrgbClr r="0" g="0" b="0">
                    <a:alpha val="0"/>
                  </a:scrgbClr>
                </a:highlight>
                <a:latin typeface="Calibri" pitchFamily="34"/>
                <a:ea typeface="MS PGothic" pitchFamily="49"/>
              </a:rPr>
              <a:t>27,000 + Researchers taught since 1998 in 35 Countries</a:t>
            </a:r>
          </a:p>
          <a:p>
            <a:pPr>
              <a:lnSpc>
                <a:spcPct val="100000"/>
              </a:lnSpc>
              <a:spcBef>
                <a:spcPts val="2835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2600" dirty="0">
                <a:highlight>
                  <a:scrgbClr r="0" g="0" b="0">
                    <a:alpha val="0"/>
                  </a:scrgbClr>
                </a:highlight>
                <a:latin typeface="Calibri" pitchFamily="34"/>
                <a:ea typeface="MS PGothic" pitchFamily="49"/>
              </a:rPr>
              <a:t>Materials are freely reusable (CCA license)</a:t>
            </a:r>
          </a:p>
          <a:p>
            <a:pPr marL="0" indent="0">
              <a:lnSpc>
                <a:spcPct val="100000"/>
              </a:lnSpc>
              <a:spcBef>
                <a:spcPts val="1417"/>
              </a:spcBef>
              <a:buSzPct val="45000"/>
              <a:buNone/>
            </a:pPr>
            <a:endParaRPr lang="en-US" sz="2400" dirty="0">
              <a:solidFill>
                <a:srgbClr val="575656"/>
              </a:solidFill>
              <a:highlight>
                <a:scrgbClr r="0" g="0" b="0">
                  <a:alpha val="0"/>
                </a:scrgbClr>
              </a:highlight>
              <a:latin typeface="Calibri" pitchFamily="34"/>
              <a:ea typeface="MS PGothic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768421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371D-EAB1-0A44-A49F-7E2A518C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First Things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2DDBC-31E4-6149-BEA5-443408201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3200" dirty="0">
                <a:highlight>
                  <a:scrgbClr r="0" g="0" b="0">
                    <a:alpha val="0"/>
                  </a:scrgbClr>
                </a:highlight>
                <a:ea typeface="MS PGothic" pitchFamily="49"/>
              </a:rPr>
              <a:t>Please ensure you’ve installed the software prerequisites</a:t>
            </a:r>
          </a:p>
          <a:p>
            <a:pPr lvl="1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3200" dirty="0">
                <a:solidFill>
                  <a:srgbClr val="575656"/>
                </a:solidFill>
                <a:ea typeface="MS PGothic" pitchFamily="49"/>
                <a:hlinkClick r:id="rId2"/>
              </a:rPr>
              <a:t>https://bit.ly/2UFPm2L</a:t>
            </a:r>
            <a:endParaRPr lang="en-US" sz="3200" dirty="0">
              <a:solidFill>
                <a:srgbClr val="575656"/>
              </a:solidFill>
              <a:ea typeface="MS PGothic" pitchFamily="49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SzPct val="75000"/>
            </a:pPr>
            <a:r>
              <a:rPr lang="en-US" sz="3200" dirty="0">
                <a:highlight>
                  <a:scrgbClr r="0" g="0" b="0">
                    <a:alpha val="0"/>
                  </a:scrgbClr>
                </a:highlight>
                <a:ea typeface="MS PGothic" pitchFamily="49"/>
              </a:rPr>
              <a:t>Follow the instructions on the </a:t>
            </a:r>
            <a:r>
              <a:rPr lang="en-US" sz="3200" dirty="0" err="1">
                <a:highlight>
                  <a:scrgbClr r="0" g="0" b="0">
                    <a:alpha val="0"/>
                  </a:scrgbClr>
                </a:highlight>
                <a:ea typeface="MS PGothic" pitchFamily="49"/>
              </a:rPr>
              <a:t>Etherpad</a:t>
            </a:r>
            <a:r>
              <a:rPr lang="en-US" sz="3200" dirty="0">
                <a:highlight>
                  <a:scrgbClr r="0" g="0" b="0">
                    <a:alpha val="0"/>
                  </a:scrgbClr>
                </a:highlight>
                <a:ea typeface="MS PGothic" pitchFamily="49"/>
              </a:rPr>
              <a:t> to download the repository for data:</a:t>
            </a:r>
          </a:p>
          <a:p>
            <a:pPr lvl="1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3200" dirty="0">
                <a:solidFill>
                  <a:srgbClr val="575656"/>
                </a:solidFill>
                <a:ea typeface="MS PGothic" pitchFamily="49"/>
                <a:hlinkClick r:id="rId3"/>
              </a:rPr>
              <a:t>https://bit.ly/2W46mzN</a:t>
            </a:r>
            <a:endParaRPr lang="en-US" sz="3200" dirty="0">
              <a:solidFill>
                <a:srgbClr val="575656"/>
              </a:solidFill>
              <a:ea typeface="MS PGothic" pitchFamily="49"/>
            </a:endParaRPr>
          </a:p>
          <a:p>
            <a:pPr marL="457200" lvl="1" indent="0">
              <a:lnSpc>
                <a:spcPct val="100000"/>
              </a:lnSpc>
              <a:spcBef>
                <a:spcPts val="1417"/>
              </a:spcBef>
              <a:buSzPct val="75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2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4B17-6658-1B4A-86B5-C48979C2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are we here?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E76EA-9F14-F34A-B9C2-C7AAE84BE98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99320" y="1512000"/>
            <a:ext cx="10744943" cy="4655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5286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BB1E-660E-3746-823F-2D5E46F214D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44132" y="120185"/>
            <a:ext cx="6083999" cy="1142640"/>
          </a:xfrm>
          <a:noFill/>
          <a:ln>
            <a:noFill/>
          </a:ln>
        </p:spPr>
        <p:txBody>
          <a:bodyPr wrap="square">
            <a:noAutofit/>
          </a:bodyPr>
          <a:lstStyle/>
          <a:p>
            <a:pPr lvl="0" hangingPunct="0">
              <a:lnSpc>
                <a:spcPct val="100000"/>
              </a:lnSpc>
            </a:pPr>
            <a:r>
              <a:rPr lang="en-US" b="1" dirty="0">
                <a:highlight>
                  <a:scrgbClr r="0" g="0" b="0">
                    <a:alpha val="0"/>
                  </a:scrgbClr>
                </a:highlight>
                <a:latin typeface="Calibri" pitchFamily="34"/>
                <a:ea typeface="MS PGothic" pitchFamily="49"/>
              </a:rPr>
              <a:t>Bash Shell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DB5FAC-1ADD-2A4B-B7DD-E7E869064EE3}"/>
              </a:ext>
            </a:extLst>
          </p:cNvPr>
          <p:cNvSpPr txBox="1"/>
          <p:nvPr/>
        </p:nvSpPr>
        <p:spPr>
          <a:xfrm>
            <a:off x="463170" y="1262825"/>
            <a:ext cx="10845296" cy="277321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457200" indent="-457200" hangingPunct="0">
              <a:spcBef>
                <a:spcPts val="2268"/>
              </a:spcBef>
              <a:spcAft>
                <a:spcPts val="2268"/>
              </a:spcAft>
              <a:buSzPct val="45000"/>
              <a:buFont typeface="Arial" panose="020B0604020202020204" pitchFamily="34" charset="0"/>
              <a:buChar char="•"/>
            </a:pPr>
            <a:r>
              <a:rPr lang="en-GB" sz="3200" dirty="0">
                <a:latin typeface="Calibri" pitchFamily="34"/>
                <a:ea typeface="Arial Unicode MS" pitchFamily="2"/>
                <a:cs typeface="Mangal" pitchFamily="2"/>
              </a:rPr>
              <a:t>Day 1: Morning Session</a:t>
            </a:r>
          </a:p>
          <a:p>
            <a:pPr marL="914400" lvl="1" indent="-457200" hangingPunct="0">
              <a:spcBef>
                <a:spcPts val="2268"/>
              </a:spcBef>
              <a:spcAft>
                <a:spcPts val="2268"/>
              </a:spcAft>
              <a:buSzPct val="45000"/>
              <a:buFont typeface="Arial" panose="020B0604020202020204" pitchFamily="34" charset="0"/>
              <a:buChar char="•"/>
            </a:pPr>
            <a:r>
              <a:rPr lang="en-GB" sz="3200" dirty="0" err="1">
                <a:latin typeface="Calibri" pitchFamily="34"/>
                <a:ea typeface="Arial Unicode MS" pitchFamily="2"/>
                <a:cs typeface="Mangal" pitchFamily="2"/>
              </a:rPr>
              <a:t>Devasena</a:t>
            </a:r>
            <a:r>
              <a:rPr lang="en-GB" sz="3200" dirty="0">
                <a:latin typeface="Calibri" pitchFamily="34"/>
                <a:ea typeface="Arial Unicode MS" pitchFamily="2"/>
                <a:cs typeface="Mangal" pitchFamily="2"/>
              </a:rPr>
              <a:t> </a:t>
            </a:r>
            <a:r>
              <a:rPr lang="en-GB" sz="3200" dirty="0" err="1">
                <a:latin typeface="Calibri" pitchFamily="34"/>
                <a:ea typeface="Arial Unicode MS" pitchFamily="2"/>
                <a:cs typeface="Mangal" pitchFamily="2"/>
              </a:rPr>
              <a:t>Inupakutika</a:t>
            </a:r>
            <a:endParaRPr lang="en-GB" sz="3200" dirty="0">
              <a:latin typeface="Calibri" pitchFamily="34"/>
              <a:ea typeface="Arial Unicode MS" pitchFamily="2"/>
              <a:cs typeface="Mangal" pitchFamily="2"/>
            </a:endParaRPr>
          </a:p>
          <a:p>
            <a:pPr marL="914400" lvl="1" indent="-457200" hangingPunct="0">
              <a:spcBef>
                <a:spcPts val="2268"/>
              </a:spcBef>
              <a:spcAft>
                <a:spcPts val="2268"/>
              </a:spcAft>
              <a:buSzPct val="45000"/>
              <a:buFont typeface="Arial" panose="020B0604020202020204" pitchFamily="34" charset="0"/>
              <a:buChar char="•"/>
            </a:pPr>
            <a:r>
              <a:rPr lang="en-GB" sz="3200" dirty="0">
                <a:latin typeface="Calibri" pitchFamily="34"/>
                <a:ea typeface="Arial Unicode MS" pitchFamily="2"/>
                <a:cs typeface="Mangal" pitchFamily="2"/>
              </a:rPr>
              <a:t>Automation with shell scripting</a:t>
            </a:r>
          </a:p>
        </p:txBody>
      </p:sp>
    </p:spTree>
    <p:extLst>
      <p:ext uri="{BB962C8B-B14F-4D97-AF65-F5344CB8AC3E}">
        <p14:creationId xmlns:p14="http://schemas.microsoft.com/office/powerpoint/2010/main" val="8233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EBB6-1660-5A44-8D3E-1A3B5111277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0642" y="143335"/>
            <a:ext cx="6083999" cy="1142640"/>
          </a:xfrm>
          <a:noFill/>
          <a:ln>
            <a:noFill/>
          </a:ln>
        </p:spPr>
        <p:txBody>
          <a:bodyPr wrap="square">
            <a:noAutofit/>
          </a:bodyPr>
          <a:lstStyle/>
          <a:p>
            <a:pPr lvl="0" hangingPunct="0">
              <a:lnSpc>
                <a:spcPct val="100000"/>
              </a:lnSpc>
            </a:pPr>
            <a:r>
              <a:rPr lang="en-US" b="1" dirty="0">
                <a:highlight>
                  <a:scrgbClr r="0" g="0" b="0">
                    <a:alpha val="0"/>
                  </a:scrgbClr>
                </a:highlight>
                <a:latin typeface="Calibri" pitchFamily="34"/>
                <a:ea typeface="MS PGothic" pitchFamily="49"/>
              </a:rPr>
              <a:t>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AF105-977C-1C48-BE02-72C49297AE14}"/>
              </a:ext>
            </a:extLst>
          </p:cNvPr>
          <p:cNvSpPr txBox="1"/>
          <p:nvPr/>
        </p:nvSpPr>
        <p:spPr>
          <a:xfrm>
            <a:off x="220642" y="1493953"/>
            <a:ext cx="11466533" cy="296628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457200" indent="-457200" hangingPunct="0">
              <a:spcBef>
                <a:spcPts val="1701"/>
              </a:spcBef>
              <a:spcAft>
                <a:spcPts val="1701"/>
              </a:spcAft>
              <a:buSzPct val="45000"/>
              <a:buFont typeface="Arial" panose="020B0604020202020204" pitchFamily="34" charset="0"/>
              <a:buChar char="•"/>
            </a:pPr>
            <a:r>
              <a:rPr lang="en-GB" sz="3200" dirty="0">
                <a:latin typeface="Calibri" pitchFamily="34"/>
                <a:ea typeface="Arial Unicode MS" pitchFamily="2"/>
                <a:cs typeface="Mangal" pitchFamily="2"/>
              </a:rPr>
              <a:t>Day 1: Afternoon Session &amp; Day 2: Afternoon Session</a:t>
            </a:r>
          </a:p>
          <a:p>
            <a:pPr marL="914400" lvl="1" indent="-457200" hangingPunct="0">
              <a:spcBef>
                <a:spcPts val="1701"/>
              </a:spcBef>
              <a:spcAft>
                <a:spcPts val="1701"/>
              </a:spcAft>
              <a:buSzPct val="45000"/>
              <a:buFont typeface="Arial" panose="020B0604020202020204" pitchFamily="34" charset="0"/>
              <a:buChar char="•"/>
            </a:pPr>
            <a:r>
              <a:rPr lang="en-GB" sz="3200" dirty="0">
                <a:latin typeface="Calibri" pitchFamily="34"/>
                <a:ea typeface="Arial Unicode MS" pitchFamily="2"/>
                <a:cs typeface="Mangal" pitchFamily="2"/>
              </a:rPr>
              <a:t> Arne </a:t>
            </a:r>
            <a:r>
              <a:rPr lang="en-GB" sz="3200" dirty="0" err="1">
                <a:latin typeface="Calibri" pitchFamily="34"/>
                <a:ea typeface="Arial Unicode MS" pitchFamily="2"/>
                <a:cs typeface="Mangal" pitchFamily="2"/>
              </a:rPr>
              <a:t>Grimstrup</a:t>
            </a:r>
            <a:r>
              <a:rPr lang="en-GB" sz="3200" dirty="0">
                <a:latin typeface="Calibri" pitchFamily="34"/>
                <a:ea typeface="Arial Unicode MS" pitchFamily="2"/>
                <a:cs typeface="Mangal" pitchFamily="2"/>
              </a:rPr>
              <a:t>/ </a:t>
            </a:r>
            <a:r>
              <a:rPr lang="en-GB" sz="3200" dirty="0" err="1">
                <a:latin typeface="Calibri" pitchFamily="34"/>
                <a:ea typeface="Arial Unicode MS" pitchFamily="2"/>
                <a:cs typeface="Mangal" pitchFamily="2"/>
              </a:rPr>
              <a:t>Devasena</a:t>
            </a:r>
            <a:r>
              <a:rPr lang="en-GB" sz="3200" dirty="0">
                <a:latin typeface="Calibri" pitchFamily="34"/>
                <a:ea typeface="Arial Unicode MS" pitchFamily="2"/>
                <a:cs typeface="Mangal" pitchFamily="2"/>
              </a:rPr>
              <a:t> </a:t>
            </a:r>
            <a:r>
              <a:rPr lang="en-GB" sz="3200" dirty="0" err="1">
                <a:latin typeface="Calibri" pitchFamily="34"/>
                <a:ea typeface="Arial Unicode MS" pitchFamily="2"/>
                <a:cs typeface="Mangal" pitchFamily="2"/>
              </a:rPr>
              <a:t>Inupakutika</a:t>
            </a:r>
            <a:endParaRPr lang="en-GB" sz="3200" dirty="0">
              <a:latin typeface="Calibri" pitchFamily="34"/>
              <a:ea typeface="Arial Unicode MS" pitchFamily="2"/>
              <a:cs typeface="Mangal" pitchFamily="2"/>
            </a:endParaRPr>
          </a:p>
          <a:p>
            <a:pPr marL="914400" lvl="1" indent="-457200" hangingPunct="0">
              <a:spcBef>
                <a:spcPts val="1701"/>
              </a:spcBef>
              <a:spcAft>
                <a:spcPts val="1701"/>
              </a:spcAft>
              <a:buSzPct val="45000"/>
              <a:buFont typeface="Arial" panose="020B0604020202020204" pitchFamily="34" charset="0"/>
              <a:buChar char="•"/>
            </a:pPr>
            <a:r>
              <a:rPr lang="en-GB" sz="3200" dirty="0">
                <a:latin typeface="Calibri" pitchFamily="34"/>
                <a:ea typeface="Arial Unicode MS" pitchFamily="2"/>
                <a:cs typeface="Mangal" pitchFamily="2"/>
              </a:rPr>
              <a:t>Writing Python programs step-by-step, Analysing data and advanced programming (if time permits)</a:t>
            </a:r>
          </a:p>
        </p:txBody>
      </p:sp>
    </p:spTree>
    <p:extLst>
      <p:ext uri="{BB962C8B-B14F-4D97-AF65-F5344CB8AC3E}">
        <p14:creationId xmlns:p14="http://schemas.microsoft.com/office/powerpoint/2010/main" val="405083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A76434-C357-7349-BBD6-477BFE109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6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8378-16EE-2C49-B8AE-F9241E92D5C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9082" y="153166"/>
            <a:ext cx="6083999" cy="1142640"/>
          </a:xfrm>
          <a:noFill/>
          <a:ln>
            <a:noFill/>
          </a:ln>
        </p:spPr>
        <p:txBody>
          <a:bodyPr wrap="square">
            <a:noAutofit/>
          </a:bodyPr>
          <a:lstStyle/>
          <a:p>
            <a:pPr lvl="0" hangingPunct="0">
              <a:lnSpc>
                <a:spcPct val="100000"/>
              </a:lnSpc>
            </a:pPr>
            <a:r>
              <a:rPr lang="en-US" b="1" dirty="0">
                <a:highlight>
                  <a:scrgbClr r="0" g="0" b="0">
                    <a:alpha val="0"/>
                  </a:scrgbClr>
                </a:highlight>
                <a:latin typeface="Calibri" pitchFamily="34"/>
                <a:ea typeface="MS PGothic" pitchFamily="49"/>
              </a:rPr>
              <a:t>Version Control (Git)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74DFC-803F-0C45-B4BD-E04D1BCC1837}"/>
              </a:ext>
            </a:extLst>
          </p:cNvPr>
          <p:cNvSpPr txBox="1"/>
          <p:nvPr/>
        </p:nvSpPr>
        <p:spPr>
          <a:xfrm>
            <a:off x="409082" y="1274207"/>
            <a:ext cx="11078587" cy="558379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457200" indent="-457200" hangingPunct="0">
              <a:spcBef>
                <a:spcPts val="1134"/>
              </a:spcBef>
              <a:spcAft>
                <a:spcPts val="1134"/>
              </a:spcAft>
              <a:buSzPct val="45000"/>
              <a:buFont typeface="Arial" panose="020B0604020202020204" pitchFamily="34" charset="0"/>
              <a:buChar char="•"/>
            </a:pPr>
            <a:r>
              <a:rPr lang="en-GB" sz="3200" dirty="0">
                <a:latin typeface="Calibri" pitchFamily="34"/>
                <a:ea typeface="Arial Unicode MS" pitchFamily="2"/>
                <a:cs typeface="Mangal" pitchFamily="2"/>
              </a:rPr>
              <a:t>Day 2 – Morning Session</a:t>
            </a:r>
          </a:p>
          <a:p>
            <a:pPr marL="914400" lvl="1" indent="-457200" hangingPunct="0">
              <a:spcBef>
                <a:spcPts val="1134"/>
              </a:spcBef>
              <a:spcAft>
                <a:spcPts val="1134"/>
              </a:spcAft>
              <a:buSzPct val="45000"/>
              <a:buFont typeface="Arial" panose="020B0604020202020204" pitchFamily="34" charset="0"/>
              <a:buChar char="•"/>
            </a:pPr>
            <a:r>
              <a:rPr lang="en-GB" sz="3200" dirty="0">
                <a:latin typeface="Calibri" pitchFamily="34"/>
                <a:ea typeface="Arial Unicode MS" pitchFamily="2"/>
                <a:cs typeface="Mangal" pitchFamily="2"/>
              </a:rPr>
              <a:t>Arne </a:t>
            </a:r>
            <a:r>
              <a:rPr lang="en-GB" sz="3200" dirty="0" err="1">
                <a:latin typeface="Calibri" pitchFamily="34"/>
                <a:ea typeface="Arial Unicode MS" pitchFamily="2"/>
                <a:cs typeface="Mangal" pitchFamily="2"/>
              </a:rPr>
              <a:t>Grimstrup</a:t>
            </a:r>
            <a:endParaRPr lang="en-GB" sz="3200" dirty="0">
              <a:latin typeface="Calibri" pitchFamily="34"/>
              <a:ea typeface="Arial Unicode MS" pitchFamily="2"/>
              <a:cs typeface="Mangal" pitchFamily="2"/>
            </a:endParaRPr>
          </a:p>
          <a:p>
            <a:pPr marL="914400" lvl="1" indent="-457200" hangingPunct="0">
              <a:spcBef>
                <a:spcPts val="2268"/>
              </a:spcBef>
              <a:spcAft>
                <a:spcPts val="2268"/>
              </a:spcAft>
              <a:buSzPct val="45000"/>
              <a:buFont typeface="Arial" panose="020B0604020202020204" pitchFamily="34" charset="0"/>
              <a:buChar char="•"/>
            </a:pPr>
            <a:r>
              <a:rPr lang="en-GB" sz="3200" dirty="0">
                <a:latin typeface="Calibri" pitchFamily="34"/>
                <a:ea typeface="MS PGothic" pitchFamily="2"/>
                <a:cs typeface="DejaVu Sans" pitchFamily="2"/>
              </a:rPr>
              <a:t>How has this code changed?</a:t>
            </a:r>
          </a:p>
          <a:p>
            <a:pPr marL="914400" lvl="1" indent="-457200" hangingPunct="0">
              <a:spcBef>
                <a:spcPts val="2268"/>
              </a:spcBef>
              <a:spcAft>
                <a:spcPts val="2268"/>
              </a:spcAft>
              <a:buSzPct val="45000"/>
              <a:buFont typeface="Arial" panose="020B0604020202020204" pitchFamily="34" charset="0"/>
              <a:buChar char="•"/>
            </a:pPr>
            <a:r>
              <a:rPr lang="en-GB" sz="3200" dirty="0">
                <a:latin typeface="Calibri" pitchFamily="34"/>
                <a:ea typeface="MS PGothic" pitchFamily="2"/>
                <a:cs typeface="DejaVu Sans" pitchFamily="2"/>
              </a:rPr>
              <a:t>Who made this change?</a:t>
            </a:r>
          </a:p>
          <a:p>
            <a:pPr marL="914400" lvl="1" indent="-457200" hangingPunct="0">
              <a:spcBef>
                <a:spcPts val="2268"/>
              </a:spcBef>
              <a:spcAft>
                <a:spcPts val="2268"/>
              </a:spcAft>
              <a:buSzPct val="45000"/>
              <a:buFont typeface="Arial" panose="020B0604020202020204" pitchFamily="34" charset="0"/>
              <a:buChar char="•"/>
            </a:pPr>
            <a:r>
              <a:rPr lang="en-GB" sz="3200" dirty="0">
                <a:latin typeface="Calibri" pitchFamily="34"/>
                <a:ea typeface="MS PGothic" pitchFamily="2"/>
                <a:cs typeface="DejaVu Sans" pitchFamily="2"/>
              </a:rPr>
              <a:t>Which version of this code was used to generate this result?</a:t>
            </a:r>
          </a:p>
          <a:p>
            <a:pPr marL="914400" lvl="1" indent="-457200" hangingPunct="0">
              <a:spcBef>
                <a:spcPts val="2268"/>
              </a:spcBef>
              <a:spcAft>
                <a:spcPts val="2268"/>
              </a:spcAft>
              <a:buSzPct val="45000"/>
              <a:buFont typeface="Arial" panose="020B0604020202020204" pitchFamily="34" charset="0"/>
              <a:buChar char="•"/>
            </a:pPr>
            <a:r>
              <a:rPr lang="en-GB" sz="3200" dirty="0">
                <a:latin typeface="Calibri" pitchFamily="34"/>
                <a:ea typeface="MS PGothic" pitchFamily="2"/>
                <a:cs typeface="DejaVu Sans" pitchFamily="2"/>
              </a:rPr>
              <a:t>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4065989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F074-A6EF-4647-A4E1-D74A925A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5225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Let’s get started!</a:t>
            </a:r>
          </a:p>
        </p:txBody>
      </p:sp>
    </p:spTree>
    <p:extLst>
      <p:ext uri="{BB962C8B-B14F-4D97-AF65-F5344CB8AC3E}">
        <p14:creationId xmlns:p14="http://schemas.microsoft.com/office/powerpoint/2010/main" val="110209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210</Words>
  <Application>Microsoft Macintosh PowerPoint</Application>
  <PresentationFormat>Widescreen</PresentationFormat>
  <Paragraphs>36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StarSymbol</vt:lpstr>
      <vt:lpstr>Office Theme</vt:lpstr>
      <vt:lpstr>Software Carpentry Workshop</vt:lpstr>
      <vt:lpstr>Software Carpentry</vt:lpstr>
      <vt:lpstr>First Things First</vt:lpstr>
      <vt:lpstr>Why are we here? </vt:lpstr>
      <vt:lpstr>Bash Shell</vt:lpstr>
      <vt:lpstr>Python</vt:lpstr>
      <vt:lpstr>PowerPoint Presentation</vt:lpstr>
      <vt:lpstr>Version Control (Git)</vt:lpstr>
      <vt:lpstr>Let’s get started!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Carpentry Workshop</dc:title>
  <dc:creator>Microsoft Office User</dc:creator>
  <cp:lastModifiedBy>Microsoft Office User</cp:lastModifiedBy>
  <cp:revision>4</cp:revision>
  <dcterms:created xsi:type="dcterms:W3CDTF">2019-03-18T02:03:43Z</dcterms:created>
  <dcterms:modified xsi:type="dcterms:W3CDTF">2019-03-18T02:40:31Z</dcterms:modified>
</cp:coreProperties>
</file>