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5.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6.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8.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9.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0.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20" r:id="rId3"/>
    <p:sldMasterId id="2147483733" r:id="rId4"/>
    <p:sldMasterId id="2147483763" r:id="rId5"/>
    <p:sldMasterId id="2147483783" r:id="rId6"/>
    <p:sldMasterId id="2147483803" r:id="rId7"/>
    <p:sldMasterId id="2147483823" r:id="rId8"/>
    <p:sldMasterId id="2147483843" r:id="rId9"/>
    <p:sldMasterId id="2147483863" r:id="rId10"/>
    <p:sldMasterId id="2147483883" r:id="rId11"/>
  </p:sldMasterIdLst>
  <p:notesMasterIdLst>
    <p:notesMasterId r:id="rId28"/>
  </p:notesMasterIdLst>
  <p:sldIdLst>
    <p:sldId id="350" r:id="rId12"/>
    <p:sldId id="349" r:id="rId13"/>
    <p:sldId id="268" r:id="rId14"/>
    <p:sldId id="271" r:id="rId15"/>
    <p:sldId id="353" r:id="rId16"/>
    <p:sldId id="358" r:id="rId17"/>
    <p:sldId id="344" r:id="rId18"/>
    <p:sldId id="355" r:id="rId19"/>
    <p:sldId id="356" r:id="rId20"/>
    <p:sldId id="346" r:id="rId21"/>
    <p:sldId id="345" r:id="rId22"/>
    <p:sldId id="347" r:id="rId23"/>
    <p:sldId id="348" r:id="rId24"/>
    <p:sldId id="343" r:id="rId25"/>
    <p:sldId id="351" r:id="rId26"/>
    <p:sldId id="35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87" autoAdjust="0"/>
    <p:restoredTop sz="64483" autoAdjust="0"/>
  </p:normalViewPr>
  <p:slideViewPr>
    <p:cSldViewPr snapToGrid="0">
      <p:cViewPr varScale="1">
        <p:scale>
          <a:sx n="59" d="100"/>
          <a:sy n="59" d="100"/>
        </p:scale>
        <p:origin x="1686" y="72"/>
      </p:cViewPr>
      <p:guideLst/>
    </p:cSldViewPr>
  </p:slideViewPr>
  <p:outlineViewPr>
    <p:cViewPr>
      <p:scale>
        <a:sx n="33" d="100"/>
        <a:sy n="33" d="100"/>
      </p:scale>
      <p:origin x="0" y="-9048"/>
    </p:cViewPr>
  </p:outlin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14/12/2013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ithub.com/nathanmarz/storm-kestre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ithub.com/nathanmarz/storm-kestre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nathanmarz/storm/wiki/Serializ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7254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65513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12/14/2013</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139622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55490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090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689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r>
              <a:rPr lang="en-US" dirty="0" smtClean="0"/>
              <a:t>The core abstraction in Storm is the "stream". A stream is an unbounded sequence of tuples. Storm provides the primitives for transforming a stream into a new stream in a distributed and reliable way. For example, you may transform a stream of tweets into a stream of trending topics.</a:t>
            </a:r>
          </a:p>
          <a:p>
            <a:pPr marL="0" indent="0">
              <a:buFont typeface="Arial" pitchFamily="34" charset="0"/>
              <a:buNone/>
            </a:pPr>
            <a:endParaRPr lang="en-US" dirty="0" smtClean="0"/>
          </a:p>
          <a:p>
            <a:pPr marL="0" indent="0">
              <a:buFont typeface="Arial" pitchFamily="34" charset="0"/>
              <a:buNone/>
            </a:pPr>
            <a:r>
              <a:rPr lang="en-US" dirty="0" smtClean="0"/>
              <a:t>A spout is a source of streams. For example, a spout may read tuples off of a </a:t>
            </a:r>
            <a:r>
              <a:rPr lang="en-US" dirty="0" smtClean="0">
                <a:hlinkClick r:id="rId3"/>
              </a:rPr>
              <a:t>Kestrel</a:t>
            </a:r>
            <a:r>
              <a:rPr lang="en-US" dirty="0" smtClean="0"/>
              <a:t> queue and emit them as a stream. Or a spout may connect to the Twitter API and emit a stream of tweets.</a:t>
            </a:r>
          </a:p>
          <a:p>
            <a:pPr marL="0" indent="0">
              <a:buFont typeface="Arial" pitchFamily="34" charset="0"/>
              <a:buNone/>
            </a:pPr>
            <a:endParaRPr lang="en-US" dirty="0" smtClean="0"/>
          </a:p>
          <a:p>
            <a:r>
              <a:rPr lang="en-US" dirty="0" smtClean="0"/>
              <a:t>A bolt consumes any number of input streams, does some processing, and possibly emits new streams. Complex stream transformations, like computing a stream of trending topics from a stream of tweets, require multiple steps and thus multiple bolts. Bolts can do anything from run functions, filter tuples, do streaming aggregations, do streaming joins, talk to databases, and more.</a:t>
            </a:r>
          </a:p>
          <a:p>
            <a:endParaRPr lang="en-US" dirty="0" smtClean="0"/>
          </a:p>
          <a:p>
            <a:r>
              <a:rPr lang="en-US" dirty="0" smtClean="0"/>
              <a:t>Networks of spouts and bolts are packaged into a "topology" which is the top-level abstraction that you submit to Storm clusters for execution. A topology is a graph of stream transformations where each node is a spout or bolt. Edges in the graph indicate which bolts are subscribing to which streams. When a spout or bolt emits a tuple to a stream, it sends the tuple to every bolt that subscribed to that stream.</a:t>
            </a:r>
          </a:p>
          <a:p>
            <a:pPr marL="0" indent="0">
              <a:buFont typeface="Arial" pitchFamily="34" charset="0"/>
              <a:buNone/>
            </a:pPr>
            <a:endParaRPr lang="en-US" dirty="0" smtClean="0"/>
          </a:p>
        </p:txBody>
      </p:sp>
      <p:sp>
        <p:nvSpPr>
          <p:cNvPr id="4" name="灯片编号占位符 3"/>
          <p:cNvSpPr>
            <a:spLocks noGrp="1"/>
          </p:cNvSpPr>
          <p:nvPr>
            <p:ph type="sldNum" sz="quarter" idx="10"/>
          </p:nvPr>
        </p:nvSpPr>
        <p:spPr/>
        <p:txBody>
          <a:bodyPr/>
          <a:lstStyle/>
          <a:p>
            <a:fld id="{2F8B2DBC-4761-4AFA-8E4B-8D7C098108C2}" type="slidenum">
              <a:rPr lang="en-GB" smtClean="0"/>
              <a:t>8</a:t>
            </a:fld>
            <a:endParaRPr lang="en-GB"/>
          </a:p>
        </p:txBody>
      </p:sp>
    </p:spTree>
    <p:extLst>
      <p:ext uri="{BB962C8B-B14F-4D97-AF65-F5344CB8AC3E}">
        <p14:creationId xmlns:p14="http://schemas.microsoft.com/office/powerpoint/2010/main" val="3200255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r>
              <a:rPr lang="en-US" dirty="0" smtClean="0"/>
              <a:t>A spout is a source of streams. For example, a spout may read tuples off of a </a:t>
            </a:r>
            <a:r>
              <a:rPr lang="en-US" dirty="0" smtClean="0">
                <a:hlinkClick r:id="rId3"/>
              </a:rPr>
              <a:t>Kestrel</a:t>
            </a:r>
            <a:r>
              <a:rPr lang="en-US" dirty="0" smtClean="0"/>
              <a:t> queue and emit them as a stream. Or a spout may connect to the Twitter API and emit a stream of tweets.</a:t>
            </a:r>
          </a:p>
          <a:p>
            <a:pPr marL="0" indent="0">
              <a:buFont typeface="Arial" pitchFamily="34" charset="0"/>
              <a:buNone/>
            </a:pPr>
            <a:endParaRPr lang="en-US" dirty="0" smtClean="0"/>
          </a:p>
          <a:p>
            <a:r>
              <a:rPr lang="en-US" dirty="0" smtClean="0"/>
              <a:t>A bolt consumes any number of input streams, does some processing, and possibly emits new streams. Complex stream transformations, like computing a stream of trending topics from a stream of tweets, require multiple steps and thus multiple bolts. Bolts can do anything from run functions, filter tuples, do streaming aggregations, do streaming joins, talk to databases, and more.</a:t>
            </a:r>
          </a:p>
          <a:p>
            <a:endParaRPr lang="en-US" dirty="0" smtClean="0"/>
          </a:p>
          <a:p>
            <a:r>
              <a:rPr lang="en-US" dirty="0" smtClean="0"/>
              <a:t>Networks of spouts and bolts are packaged into a "topology" which is the top-level abstraction that you submit to Storm clusters for execution. A topology is a graph of stream transformations where each node is a spout or bolt. Edges in the graph indicate which bolts are subscribing to which streams. When a spout or bolt emits a tuple to a stream, it sends the tuple to every bolt that subscribed to that stream.</a:t>
            </a:r>
          </a:p>
          <a:p>
            <a:endParaRPr lang="en-US" dirty="0" smtClean="0"/>
          </a:p>
          <a:p>
            <a:r>
              <a:rPr lang="en-US" dirty="0" smtClean="0"/>
              <a:t>Storm uses tuples as its data model. A tuple is a named list of values, and a field in a tuple can be an object of any type. Out of the box, Storm supports all the primitive types, strings, and byte arrays as tuple field values. To use an object of another type, you just need to implement </a:t>
            </a:r>
            <a:r>
              <a:rPr lang="en-US" dirty="0" smtClean="0">
                <a:hlinkClick r:id="rId4"/>
              </a:rPr>
              <a:t>a </a:t>
            </a:r>
            <a:r>
              <a:rPr lang="en-US" dirty="0" err="1" smtClean="0">
                <a:hlinkClick r:id="rId4"/>
              </a:rPr>
              <a:t>serializer</a:t>
            </a:r>
            <a:r>
              <a:rPr lang="en-US" dirty="0" smtClean="0"/>
              <a:t> for the type.</a:t>
            </a:r>
            <a:endParaRPr lang="en-US" dirty="0" smtClean="0"/>
          </a:p>
          <a:p>
            <a:endParaRPr lang="en-US" dirty="0"/>
          </a:p>
        </p:txBody>
      </p:sp>
      <p:sp>
        <p:nvSpPr>
          <p:cNvPr id="4" name="灯片编号占位符 3"/>
          <p:cNvSpPr>
            <a:spLocks noGrp="1"/>
          </p:cNvSpPr>
          <p:nvPr>
            <p:ph type="sldNum" sz="quarter" idx="10"/>
          </p:nvPr>
        </p:nvSpPr>
        <p:spPr/>
        <p:txBody>
          <a:bodyPr/>
          <a:lstStyle/>
          <a:p>
            <a:fld id="{2F8B2DBC-4761-4AFA-8E4B-8D7C098108C2}" type="slidenum">
              <a:rPr lang="en-GB" smtClean="0"/>
              <a:t>9</a:t>
            </a:fld>
            <a:endParaRPr lang="en-GB"/>
          </a:p>
        </p:txBody>
      </p:sp>
    </p:spTree>
    <p:extLst>
      <p:ext uri="{BB962C8B-B14F-4D97-AF65-F5344CB8AC3E}">
        <p14:creationId xmlns:p14="http://schemas.microsoft.com/office/powerpoint/2010/main" val="390465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71840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88095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1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8.xml"/><Relationship Id="rId4" Type="http://schemas.microsoft.com/office/2007/relationships/hdphoto" Target="../media/hdphoto2.wdp"/></Relationships>
</file>

<file path=ppt/slideLayouts/_rels/slideLayout1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9.xml"/><Relationship Id="rId4" Type="http://schemas.microsoft.com/office/2007/relationships/hdphoto" Target="../media/hdphoto2.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0.xml"/><Relationship Id="rId4" Type="http://schemas.microsoft.com/office/2007/relationships/hdphoto" Target="../media/hdphoto2.wdp"/></Relationships>
</file>

<file path=ppt/slideLayouts/_rels/slideLayout1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1.xml"/><Relationship Id="rId4" Type="http://schemas.microsoft.com/office/2007/relationships/hdphoto" Target="../media/hdphoto2.wdp"/></Relationships>
</file>

<file path=ppt/slideLayouts/_rels/slideLayout2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0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8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52025142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010111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11054535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9930892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8942271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0043209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175327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82929474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8514356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8175282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1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451310212"/>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55509679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798994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491878894"/>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616756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1753762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111797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71061822"/>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22562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858394"/>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244147" y="6566925"/>
            <a:ext cx="3703710"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8192277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30774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17942"/>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317942"/>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4147" y="6566925"/>
            <a:ext cx="3703710"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16021261"/>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900273881"/>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7358709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56161482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73630749"/>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6379895"/>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50063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971157"/>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202674995"/>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77308382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15821768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38507538"/>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853460"/>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524200539"/>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034536809"/>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8582170"/>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09013151"/>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352064105"/>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4224334"/>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08180287"/>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42436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625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11716180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8306768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99059318"/>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8175437"/>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0203402"/>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6730298"/>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3350992"/>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42768889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61925743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02281726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289394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165576"/>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887969356"/>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051118418"/>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53970143"/>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32419376"/>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351850510"/>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799563"/>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57049643"/>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58559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7916018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8833987"/>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60705579"/>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727689"/>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0427830"/>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03184690"/>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9819546"/>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2453558"/>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17346300"/>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280969068"/>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746812362"/>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7162102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008189"/>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986924092"/>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202032737"/>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90240926"/>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97996575"/>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66745848"/>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278713"/>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4287254"/>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2718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667902533"/>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06117156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2727232"/>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75281728"/>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8142058"/>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52010304"/>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7948194"/>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53995996"/>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022108019"/>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313828831"/>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189814847"/>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361002770"/>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03453806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9757909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24363595"/>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060753680"/>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21679044"/>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096255174"/>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687657"/>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78225056"/>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9735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76786082"/>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64335046"/>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16552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86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3096385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55536348"/>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916779608"/>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39472133"/>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86413530"/>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637780207"/>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43962972"/>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855922466"/>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218229117"/>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51849448"/>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10335991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934591104"/>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1516929723"/>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21400184"/>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921662577"/>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76367"/>
      </p:ext>
    </p:extLst>
  </p:cSld>
  <p:clrMapOvr>
    <a:masterClrMapping/>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605356669"/>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6727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02010081"/>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58096032"/>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857395383"/>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002666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55805098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3126631"/>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65006861"/>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2482207"/>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445403063"/>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602808456"/>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191947511"/>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744392183"/>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213598519"/>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284396700"/>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97940506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057484930"/>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8665237"/>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065632364"/>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174931"/>
      </p:ext>
    </p:extLst>
  </p:cSld>
  <p:clrMapOvr>
    <a:masterClrMapping/>
  </p:clrMapOvr>
  <p:transition>
    <p:fade/>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55999198"/>
      </p:ext>
    </p:extLst>
  </p:cSld>
  <p:clrMapOvr>
    <a:masterClrMapping/>
  </p:clrMapOvr>
  <p:transition>
    <p:fade/>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89174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879959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83264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28091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822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80591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50334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3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75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10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150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60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8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893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72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69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18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16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053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71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895712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5434714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85870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489686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946172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378221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607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3897485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14248128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160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19909078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43252768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32067457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846048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3094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52545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88017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083876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067746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356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92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746813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31055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088819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1410246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95162423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532700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768479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49813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3332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315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61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260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586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73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0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677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11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4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364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28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08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053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141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405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514132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98094709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468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739827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2019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302928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0616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447850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29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421571452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4945487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5032645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14495821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00914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26884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5611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0513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739803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0115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4.xml"/><Relationship Id="rId13" Type="http://schemas.openxmlformats.org/officeDocument/2006/relationships/slideLayout" Target="../slideLayouts/slideLayout209.xml"/><Relationship Id="rId18" Type="http://schemas.openxmlformats.org/officeDocument/2006/relationships/slideLayout" Target="../slideLayouts/slideLayout21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slideLayout" Target="../slideLayouts/slideLayout208.xml"/><Relationship Id="rId17" Type="http://schemas.openxmlformats.org/officeDocument/2006/relationships/slideLayout" Target="../slideLayouts/slideLayout213.xml"/><Relationship Id="rId2" Type="http://schemas.openxmlformats.org/officeDocument/2006/relationships/slideLayout" Target="../slideLayouts/slideLayout198.xml"/><Relationship Id="rId16" Type="http://schemas.openxmlformats.org/officeDocument/2006/relationships/slideLayout" Target="../slideLayouts/slideLayout212.xml"/><Relationship Id="rId20" Type="http://schemas.openxmlformats.org/officeDocument/2006/relationships/theme" Target="../theme/theme10.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5" Type="http://schemas.openxmlformats.org/officeDocument/2006/relationships/slideLayout" Target="../slideLayouts/slideLayout211.xml"/><Relationship Id="rId10" Type="http://schemas.openxmlformats.org/officeDocument/2006/relationships/slideLayout" Target="../slideLayouts/slideLayout206.xml"/><Relationship Id="rId19" Type="http://schemas.openxmlformats.org/officeDocument/2006/relationships/slideLayout" Target="../slideLayouts/slideLayout215.xml"/><Relationship Id="rId4" Type="http://schemas.openxmlformats.org/officeDocument/2006/relationships/slideLayout" Target="../slideLayouts/slideLayout200.xml"/><Relationship Id="rId9" Type="http://schemas.openxmlformats.org/officeDocument/2006/relationships/slideLayout" Target="../slideLayouts/slideLayout205.xml"/><Relationship Id="rId14" Type="http://schemas.openxmlformats.org/officeDocument/2006/relationships/slideLayout" Target="../slideLayouts/slideLayout2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slideLayout" Target="../slideLayouts/slideLayout228.xml"/><Relationship Id="rId18" Type="http://schemas.openxmlformats.org/officeDocument/2006/relationships/slideLayout" Target="../slideLayouts/slideLayout233.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17" Type="http://schemas.openxmlformats.org/officeDocument/2006/relationships/slideLayout" Target="../slideLayouts/slideLayout232.xml"/><Relationship Id="rId2" Type="http://schemas.openxmlformats.org/officeDocument/2006/relationships/slideLayout" Target="../slideLayouts/slideLayout217.xml"/><Relationship Id="rId16" Type="http://schemas.openxmlformats.org/officeDocument/2006/relationships/slideLayout" Target="../slideLayouts/slideLayout231.xml"/><Relationship Id="rId20" Type="http://schemas.openxmlformats.org/officeDocument/2006/relationships/theme" Target="../theme/theme11.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5" Type="http://schemas.openxmlformats.org/officeDocument/2006/relationships/slideLayout" Target="../slideLayouts/slideLayout230.xml"/><Relationship Id="rId10" Type="http://schemas.openxmlformats.org/officeDocument/2006/relationships/slideLayout" Target="../slideLayouts/slideLayout225.xml"/><Relationship Id="rId19" Type="http://schemas.openxmlformats.org/officeDocument/2006/relationships/slideLayout" Target="../slideLayouts/slideLayout234.xml"/><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3.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21" Type="http://schemas.openxmlformats.org/officeDocument/2006/relationships/slideLayout" Target="../slideLayouts/slideLayout120.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theme" Target="../theme/theme6.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theme" Target="../theme/theme7.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18" Type="http://schemas.openxmlformats.org/officeDocument/2006/relationships/slideLayout" Target="../slideLayouts/slideLayout176.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slideLayout" Target="../slideLayouts/slideLayout175.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20" Type="http://schemas.openxmlformats.org/officeDocument/2006/relationships/theme" Target="../theme/theme8.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10" Type="http://schemas.openxmlformats.org/officeDocument/2006/relationships/slideLayout" Target="../slideLayouts/slideLayout168.xml"/><Relationship Id="rId19" Type="http://schemas.openxmlformats.org/officeDocument/2006/relationships/slideLayout" Target="../slideLayouts/slideLayout177.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slideLayout" Target="../slideLayouts/slideLayout190.xml"/><Relationship Id="rId18" Type="http://schemas.openxmlformats.org/officeDocument/2006/relationships/slideLayout" Target="../slideLayouts/slideLayout195.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17" Type="http://schemas.openxmlformats.org/officeDocument/2006/relationships/slideLayout" Target="../slideLayouts/slideLayout194.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20" Type="http://schemas.openxmlformats.org/officeDocument/2006/relationships/theme" Target="../theme/theme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10" Type="http://schemas.openxmlformats.org/officeDocument/2006/relationships/slideLayout" Target="../slideLayouts/slideLayout187.xml"/><Relationship Id="rId19" Type="http://schemas.openxmlformats.org/officeDocument/2006/relationships/slideLayout" Target="../slideLayouts/slideLayout196.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685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70640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52450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6261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20060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05061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39316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903" r:id="rId20"/>
    <p:sldLayoutId id="2147483904" r:id="rId2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49363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35348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02403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5063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thanmarz/storm-contrib/tree/master/storm-kafka" TargetMode="External"/><Relationship Id="rId2" Type="http://schemas.openxmlformats.org/officeDocument/2006/relationships/notesSlide" Target="../notesSlides/notesSlide9.xml"/><Relationship Id="rId1" Type="http://schemas.openxmlformats.org/officeDocument/2006/relationships/slideLayout" Target="../slideLayouts/slideLayout101.xml"/><Relationship Id="rId5" Type="http://schemas.openxmlformats.org/officeDocument/2006/relationships/hyperlink" Target="http://mesos.apache.org/" TargetMode="External"/><Relationship Id="rId4" Type="http://schemas.openxmlformats.org/officeDocument/2006/relationships/hyperlink" Target="https://github.com/amplab/shark/wiki"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3" Type="http://schemas.openxmlformats.org/officeDocument/2006/relationships/hyperlink" Target="http://kafka.apache.org/" TargetMode="External"/><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3" Type="http://schemas.openxmlformats.org/officeDocument/2006/relationships/hyperlink" Target="http://storm-project.net/" TargetMode="External"/><Relationship Id="rId2" Type="http://schemas.openxmlformats.org/officeDocument/2006/relationships/notesSlide" Target="../notesSlides/notesSlide5.xml"/><Relationship Id="rId1" Type="http://schemas.openxmlformats.org/officeDocument/2006/relationships/slideLayout" Target="../slideLayouts/slideLayout101.xml"/><Relationship Id="rId4" Type="http://schemas.openxmlformats.org/officeDocument/2006/relationships/image" Target="../media/image2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9.xml"/></Relationships>
</file>

<file path=ppt/slides/_rels/slide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7.xml"/><Relationship Id="rId1" Type="http://schemas.openxmlformats.org/officeDocument/2006/relationships/slideLayout" Target="../slideLayouts/slideLayout1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sz="6000" dirty="0"/>
              <a:t>Streaming data from instruments and the Internet of things</a:t>
            </a:r>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26448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Pre-installed for demo</a:t>
            </a:r>
            <a:endParaRPr lang="en-GB" dirty="0"/>
          </a:p>
        </p:txBody>
      </p:sp>
      <p:sp>
        <p:nvSpPr>
          <p:cNvPr id="3" name="Text Placeholder 2"/>
          <p:cNvSpPr>
            <a:spLocks noGrp="1"/>
          </p:cNvSpPr>
          <p:nvPr>
            <p:ph type="body" sz="quarter" idx="10"/>
          </p:nvPr>
        </p:nvSpPr>
        <p:spPr>
          <a:xfrm>
            <a:off x="519248" y="1143000"/>
            <a:ext cx="11151917" cy="6578724"/>
          </a:xfrm>
        </p:spPr>
        <p:txBody>
          <a:bodyPr/>
          <a:lstStyle/>
          <a:p>
            <a:pPr marL="746125" indent="-742950">
              <a:buFont typeface="+mj-lt"/>
              <a:buAutoNum type="arabicPeriod"/>
            </a:pPr>
            <a:r>
              <a:rPr lang="en-US" dirty="0"/>
              <a:t>g</a:t>
            </a:r>
            <a:r>
              <a:rPr lang="en-US" dirty="0" smtClean="0"/>
              <a:t>++</a:t>
            </a:r>
          </a:p>
          <a:p>
            <a:pPr marL="746125" indent="-742950">
              <a:buFont typeface="+mj-lt"/>
              <a:buAutoNum type="arabicPeriod"/>
            </a:pPr>
            <a:r>
              <a:rPr lang="en-US" dirty="0" smtClean="0"/>
              <a:t>Node.js + NPM</a:t>
            </a:r>
          </a:p>
          <a:p>
            <a:pPr marL="746125" indent="-742950">
              <a:buFont typeface="+mj-lt"/>
              <a:buAutoNum type="arabicPeriod"/>
            </a:pPr>
            <a:r>
              <a:rPr lang="en-US" dirty="0" err="1" smtClean="0"/>
              <a:t>Redis</a:t>
            </a:r>
            <a:r>
              <a:rPr lang="en-US" dirty="0"/>
              <a:t> </a:t>
            </a:r>
            <a:r>
              <a:rPr lang="en-US" dirty="0" smtClean="0"/>
              <a:t>Server</a:t>
            </a:r>
          </a:p>
          <a:p>
            <a:pPr marL="746125" indent="-742950">
              <a:buFont typeface="+mj-lt"/>
              <a:buAutoNum type="arabicPeriod"/>
            </a:pPr>
            <a:r>
              <a:rPr lang="en-US" dirty="0" smtClean="0"/>
              <a:t>Storm </a:t>
            </a:r>
          </a:p>
          <a:p>
            <a:pPr marL="746125" indent="-742950">
              <a:buFont typeface="+mj-lt"/>
              <a:buAutoNum type="arabicPeriod"/>
            </a:pPr>
            <a:r>
              <a:rPr lang="en-US" dirty="0" smtClean="0"/>
              <a:t>Kafka client/server</a:t>
            </a:r>
          </a:p>
          <a:p>
            <a:pPr marL="746125" indent="-742950">
              <a:buFont typeface="+mj-lt"/>
              <a:buAutoNum type="arabicPeriod"/>
            </a:pPr>
            <a:r>
              <a:rPr lang="en-US" dirty="0" smtClean="0"/>
              <a:t>Open JDK </a:t>
            </a:r>
          </a:p>
          <a:p>
            <a:pPr marL="746125" indent="-742950">
              <a:buFont typeface="+mj-lt"/>
              <a:buAutoNum type="arabicPeriod"/>
            </a:pPr>
            <a:r>
              <a:rPr lang="en-US" dirty="0" smtClean="0"/>
              <a:t>Maven</a:t>
            </a:r>
          </a:p>
          <a:p>
            <a:pPr marL="746125" indent="-742950">
              <a:buFont typeface="+mj-lt"/>
              <a:buAutoNum type="arabicPeriod"/>
            </a:pPr>
            <a:r>
              <a:rPr lang="en-US" dirty="0" err="1" smtClean="0"/>
              <a:t>Leiningen</a:t>
            </a:r>
            <a:endParaRPr lang="en-US" dirty="0" smtClean="0"/>
          </a:p>
          <a:p>
            <a:r>
              <a:rPr lang="en-US" dirty="0" smtClean="0"/>
              <a:t> </a:t>
            </a:r>
          </a:p>
          <a:p>
            <a:endParaRPr lang="en-GB" dirty="0"/>
          </a:p>
        </p:txBody>
      </p:sp>
    </p:spTree>
    <p:extLst>
      <p:ext uri="{BB962C8B-B14F-4D97-AF65-F5344CB8AC3E}">
        <p14:creationId xmlns:p14="http://schemas.microsoft.com/office/powerpoint/2010/main" val="1824814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146" y="193409"/>
            <a:ext cx="12012046" cy="6240845"/>
          </a:xfrm>
          <a:prstGeom prst="rect">
            <a:avLst/>
          </a:prstGeom>
        </p:spPr>
      </p:pic>
    </p:spTree>
    <p:extLst>
      <p:ext uri="{BB962C8B-B14F-4D97-AF65-F5344CB8AC3E}">
        <p14:creationId xmlns:p14="http://schemas.microsoft.com/office/powerpoint/2010/main" val="6744784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Configuration</a:t>
            </a:r>
            <a:endParaRPr lang="en-GB" dirty="0"/>
          </a:p>
        </p:txBody>
      </p:sp>
      <p:pic>
        <p:nvPicPr>
          <p:cNvPr id="4" name="Picture 3"/>
          <p:cNvPicPr>
            <a:picLocks noChangeAspect="1"/>
          </p:cNvPicPr>
          <p:nvPr/>
        </p:nvPicPr>
        <p:blipFill>
          <a:blip r:embed="rId2"/>
          <a:stretch>
            <a:fillRect/>
          </a:stretch>
        </p:blipFill>
        <p:spPr>
          <a:xfrm>
            <a:off x="2433984" y="1220134"/>
            <a:ext cx="7322443" cy="5115352"/>
          </a:xfrm>
          <a:prstGeom prst="rect">
            <a:avLst/>
          </a:prstGeom>
        </p:spPr>
      </p:pic>
    </p:spTree>
    <p:extLst>
      <p:ext uri="{BB962C8B-B14F-4D97-AF65-F5344CB8AC3E}">
        <p14:creationId xmlns:p14="http://schemas.microsoft.com/office/powerpoint/2010/main" val="38351386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lstStyle/>
          <a:p>
            <a:r>
              <a:rPr lang="en-US" dirty="0" smtClean="0">
                <a:gradFill>
                  <a:gsLst>
                    <a:gs pos="1250">
                      <a:srgbClr val="FFFFFF"/>
                    </a:gs>
                    <a:gs pos="100000">
                      <a:srgbClr val="FFFFFF"/>
                    </a:gs>
                  </a:gsLst>
                  <a:lin ang="5400000" scaled="0"/>
                </a:gradFill>
              </a:rPr>
              <a:t>A GPS Demo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Storm</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953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Useful links</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4985980"/>
          </a:xfrm>
        </p:spPr>
        <p:txBody>
          <a:bodyPr/>
          <a:lstStyle/>
          <a:p>
            <a:pPr lvl="1"/>
            <a:endParaRPr lang="en-US" sz="3200" dirty="0" smtClean="0"/>
          </a:p>
          <a:p>
            <a:pPr lvl="1"/>
            <a:r>
              <a:rPr lang="en-US" sz="3200" dirty="0" smtClean="0"/>
              <a:t>Kafka spout: </a:t>
            </a:r>
            <a:br>
              <a:rPr lang="en-US" sz="3200" dirty="0" smtClean="0"/>
            </a:br>
            <a:r>
              <a:rPr lang="en-GB" sz="3200" dirty="0" smtClean="0">
                <a:hlinkClick r:id="rId3"/>
              </a:rPr>
              <a:t>https</a:t>
            </a:r>
            <a:r>
              <a:rPr lang="en-GB" sz="3200" dirty="0">
                <a:hlinkClick r:id="rId3"/>
              </a:rPr>
              <a:t>://</a:t>
            </a:r>
            <a:r>
              <a:rPr lang="en-GB" sz="3200" dirty="0" smtClean="0">
                <a:hlinkClick r:id="rId3"/>
              </a:rPr>
              <a:t>github.com/nathanmarz/storm-contrib/tree/master/storm-kafka</a:t>
            </a:r>
            <a:endParaRPr lang="en-GB" sz="3200" dirty="0" smtClean="0"/>
          </a:p>
          <a:p>
            <a:pPr lvl="1"/>
            <a:endParaRPr lang="en-US" sz="3200" dirty="0" smtClean="0"/>
          </a:p>
          <a:p>
            <a:pPr lvl="1"/>
            <a:r>
              <a:rPr lang="en-US" sz="3200" dirty="0" smtClean="0"/>
              <a:t>Storm: </a:t>
            </a:r>
            <a:br>
              <a:rPr lang="en-US" sz="3200" dirty="0" smtClean="0"/>
            </a:br>
            <a:r>
              <a:rPr lang="en-GB" sz="3200" dirty="0" smtClean="0">
                <a:hlinkClick r:id="rId4"/>
              </a:rPr>
              <a:t>https</a:t>
            </a:r>
            <a:r>
              <a:rPr lang="en-GB" sz="3200" dirty="0">
                <a:hlinkClick r:id="rId4"/>
              </a:rPr>
              <a:t>://</a:t>
            </a:r>
            <a:r>
              <a:rPr lang="en-GB" sz="3200" dirty="0" smtClean="0">
                <a:hlinkClick r:id="rId4"/>
              </a:rPr>
              <a:t>github.com/amplab/shark/wiki</a:t>
            </a:r>
            <a:endParaRPr lang="en-GB" sz="3200" dirty="0" smtClean="0"/>
          </a:p>
          <a:p>
            <a:pPr lvl="1"/>
            <a:r>
              <a:rPr lang="en-US" sz="3200" dirty="0" smtClean="0"/>
              <a:t/>
            </a:r>
            <a:br>
              <a:rPr lang="en-US" sz="3200" dirty="0" smtClean="0"/>
            </a:br>
            <a:r>
              <a:rPr lang="en-US" sz="3200" dirty="0" smtClean="0"/>
              <a:t>Apache Kafka: </a:t>
            </a:r>
            <a:br>
              <a:rPr lang="en-US" sz="3200" dirty="0" smtClean="0"/>
            </a:br>
            <a:r>
              <a:rPr lang="en-GB" sz="3200" dirty="0" smtClean="0">
                <a:hlinkClick r:id="rId5"/>
              </a:rPr>
              <a:t>http</a:t>
            </a:r>
            <a:r>
              <a:rPr lang="en-GB" sz="3200" dirty="0">
                <a:hlinkClick r:id="rId5"/>
              </a:rPr>
              <a:t>://mesos.apache.org</a:t>
            </a:r>
            <a:r>
              <a:rPr lang="en-GB" sz="3200" dirty="0" smtClean="0">
                <a:hlinkClick r:id="rId5"/>
              </a:rPr>
              <a:t>/</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9363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a:t>
            </a:r>
            <a:r>
              <a:rPr lang="en-US" sz="3600" dirty="0" smtClean="0"/>
              <a:t>we have learned:</a:t>
            </a:r>
            <a:endParaRPr lang="en-US" sz="3600" dirty="0"/>
          </a:p>
          <a:p>
            <a:pPr marL="574675" indent="-571500">
              <a:buFont typeface="Arial" panose="020B0604020202020204" pitchFamily="34" charset="0"/>
              <a:buChar char="•"/>
            </a:pPr>
            <a:r>
              <a:rPr lang="en-US" sz="2800" dirty="0" smtClean="0"/>
              <a:t>A </a:t>
            </a:r>
            <a:r>
              <a:rPr lang="en-US" sz="2800" dirty="0"/>
              <a:t>design pattern for collecting streaming data into the </a:t>
            </a:r>
            <a:r>
              <a:rPr lang="en-US" sz="2800" dirty="0" smtClean="0"/>
              <a:t>cloud</a:t>
            </a:r>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2524974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chemeClr val="tx1"/>
                    </a:gs>
                    <a:gs pos="100000">
                      <a:schemeClr val="tx1"/>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4844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1495794"/>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520701" y="2140526"/>
            <a:ext cx="11149013" cy="1505027"/>
          </a:xfrm>
        </p:spPr>
        <p:txBody>
          <a:bodyPr/>
          <a:lstStyle/>
          <a:p>
            <a:r>
              <a:rPr lang="en-US" sz="3600" dirty="0"/>
              <a:t>Learning objectives – what you will learn:</a:t>
            </a:r>
          </a:p>
          <a:p>
            <a:pPr marL="574675" indent="-571500">
              <a:buFont typeface="Arial" panose="020B0604020202020204" pitchFamily="34" charset="0"/>
              <a:buChar char="•"/>
            </a:pPr>
            <a:r>
              <a:rPr lang="en-US" sz="2800" dirty="0" smtClean="0"/>
              <a:t>A </a:t>
            </a:r>
            <a:r>
              <a:rPr lang="en-US" sz="2800" dirty="0"/>
              <a:t>design pattern for collecting streaming data into the </a:t>
            </a:r>
            <a:r>
              <a:rPr lang="en-US" sz="2800" dirty="0" smtClean="0"/>
              <a:t>cloud</a:t>
            </a:r>
          </a:p>
          <a:p>
            <a:pPr marL="574675" indent="-571500">
              <a:buFont typeface="Arial" panose="020B0604020202020204" pitchFamily="34" charset="0"/>
              <a:buChar char="•"/>
            </a:pPr>
            <a:r>
              <a:rPr lang="en-US" sz="2800" dirty="0" smtClean="0"/>
              <a:t>Examples </a:t>
            </a:r>
            <a:r>
              <a:rPr lang="en-US" sz="2800" dirty="0"/>
              <a:t>of when this is useful for research </a:t>
            </a:r>
            <a:r>
              <a:rPr lang="en-US" sz="2800" dirty="0" smtClean="0"/>
              <a:t>scientists</a:t>
            </a:r>
          </a:p>
        </p:txBody>
      </p:sp>
    </p:spTree>
    <p:extLst>
      <p:ext uri="{BB962C8B-B14F-4D97-AF65-F5344CB8AC3E}">
        <p14:creationId xmlns:p14="http://schemas.microsoft.com/office/powerpoint/2010/main" val="40441257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392" y="2742862"/>
            <a:ext cx="6945312" cy="2591479"/>
          </a:xfrm>
        </p:spPr>
        <p:txBody>
          <a:bodyPr/>
          <a:lstStyle/>
          <a:p>
            <a:r>
              <a:rPr lang="en-US" dirty="0" smtClean="0"/>
              <a:t>Kafka</a:t>
            </a:r>
          </a:p>
          <a:p>
            <a:r>
              <a:rPr lang="en-US" dirty="0" smtClean="0"/>
              <a:t>Storm</a:t>
            </a:r>
          </a:p>
          <a:p>
            <a:r>
              <a:rPr lang="en-US" dirty="0" smtClean="0"/>
              <a:t>The demo</a:t>
            </a:r>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994392"/>
          </a:xfrm>
        </p:spPr>
        <p:txBody>
          <a:bodyPr/>
          <a:lstStyle/>
          <a:p>
            <a:r>
              <a:rPr lang="en-US" dirty="0" smtClean="0"/>
              <a:t>Apache </a:t>
            </a:r>
            <a:r>
              <a:rPr lang="en-US" dirty="0" smtClean="0"/>
              <a:t>Kafka</a:t>
            </a:r>
            <a:br>
              <a:rPr lang="en-US" dirty="0" smtClean="0"/>
            </a:b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3741" y="1329211"/>
            <a:ext cx="11149013" cy="4265783"/>
          </a:xfrm>
        </p:spPr>
        <p:txBody>
          <a:bodyPr/>
          <a:lstStyle/>
          <a:p>
            <a:pPr marL="460375" lvl="1" indent="-457200">
              <a:buFont typeface="Arial" panose="020B0604020202020204" pitchFamily="34" charset="0"/>
              <a:buChar char="•"/>
            </a:pPr>
            <a:r>
              <a:rPr lang="en-US" sz="2800" dirty="0" smtClean="0"/>
              <a:t>Stream processes in real-time</a:t>
            </a:r>
          </a:p>
          <a:p>
            <a:pPr marL="460375" lvl="1" indent="-457200">
              <a:buFont typeface="Arial" panose="020B0604020202020204" pitchFamily="34" charset="0"/>
              <a:buChar char="•"/>
            </a:pPr>
            <a:r>
              <a:rPr lang="en-US" sz="2800" dirty="0" smtClean="0"/>
              <a:t>Developed by LinkedIn</a:t>
            </a:r>
          </a:p>
          <a:p>
            <a:pPr marL="460375" lvl="1" indent="-457200">
              <a:buFont typeface="Arial" panose="020B0604020202020204" pitchFamily="34" charset="0"/>
              <a:buChar char="•"/>
            </a:pPr>
            <a:r>
              <a:rPr lang="en-US" sz="2800" dirty="0" smtClean="0"/>
              <a:t>Messages persisted to disk </a:t>
            </a:r>
          </a:p>
          <a:p>
            <a:pPr marL="460375" lvl="1" indent="-457200">
              <a:buFont typeface="Arial" panose="020B0604020202020204" pitchFamily="34" charset="0"/>
              <a:buChar char="•"/>
            </a:pPr>
            <a:r>
              <a:rPr lang="en-US" sz="2800" dirty="0" smtClean="0"/>
              <a:t>Messages can be unwound to view histories</a:t>
            </a:r>
          </a:p>
          <a:p>
            <a:pPr marL="460375" lvl="1" indent="-457200">
              <a:buFont typeface="Arial" panose="020B0604020202020204" pitchFamily="34" charset="0"/>
              <a:buChar char="•"/>
            </a:pPr>
            <a:r>
              <a:rPr lang="en-US" sz="2800" dirty="0" smtClean="0"/>
              <a:t>Batch importing into HDFS</a:t>
            </a:r>
          </a:p>
          <a:p>
            <a:pPr marL="460375" lvl="1" indent="-457200">
              <a:buFont typeface="Arial" panose="020B0604020202020204" pitchFamily="34" charset="0"/>
              <a:buChar char="•"/>
            </a:pPr>
            <a:r>
              <a:rPr lang="en-US" sz="2800" dirty="0" smtClean="0"/>
              <a:t>Operates on batches of messages</a:t>
            </a:r>
          </a:p>
          <a:p>
            <a:pPr marL="460375" lvl="1" indent="-457200">
              <a:buFont typeface="Arial" panose="020B0604020202020204" pitchFamily="34" charset="0"/>
              <a:buChar char="•"/>
            </a:pPr>
            <a:r>
              <a:rPr lang="en-US" sz="2800" dirty="0" smtClean="0"/>
              <a:t>High throughput sequential access</a:t>
            </a:r>
          </a:p>
          <a:p>
            <a:pPr marL="460375" lvl="1" indent="-457200">
              <a:buFont typeface="Arial" panose="020B0604020202020204" pitchFamily="34" charset="0"/>
              <a:buChar char="•"/>
            </a:pPr>
            <a:r>
              <a:rPr lang="en-US" sz="2800" dirty="0" smtClean="0"/>
              <a:t>Clients can re-consume message streams</a:t>
            </a:r>
          </a:p>
          <a:p>
            <a:pPr marL="460375" lvl="1" indent="-457200">
              <a:buFont typeface="Arial" panose="020B0604020202020204" pitchFamily="34" charset="0"/>
              <a:buChar char="•"/>
            </a:pPr>
            <a:r>
              <a:rPr lang="en-US" sz="2800" dirty="0" smtClean="0"/>
              <a:t>Supports publisher-subscriber </a:t>
            </a:r>
            <a:r>
              <a:rPr lang="en-US" sz="2800" dirty="0" smtClean="0"/>
              <a:t>model</a:t>
            </a:r>
          </a:p>
          <a:p>
            <a:pPr marL="460375" lvl="1" indent="-457200">
              <a:buFont typeface="Arial" panose="020B0604020202020204" pitchFamily="34" charset="0"/>
              <a:buChar char="•"/>
            </a:pPr>
            <a:endParaRPr lang="en-US" sz="2800" dirty="0"/>
          </a:p>
          <a:p>
            <a:pPr marL="460375" lvl="1" indent="-457200">
              <a:buFont typeface="Arial" panose="020B0604020202020204" pitchFamily="34" charset="0"/>
              <a:buChar char="•"/>
            </a:pPr>
            <a:r>
              <a:rPr lang="en-US" sz="2800" dirty="0">
                <a:hlinkClick r:id="rId3"/>
              </a:rPr>
              <a:t>http://kafka.apache.org</a:t>
            </a:r>
            <a:r>
              <a:rPr lang="en-US" sz="2800" dirty="0" smtClean="0">
                <a:hlinkClick r:id="rId3"/>
              </a:rPr>
              <a:t>/</a:t>
            </a:r>
            <a:r>
              <a:rPr lang="en-US" sz="2800" dirty="0" smtClean="0"/>
              <a:t> </a:t>
            </a:r>
            <a:endParaRPr lang="en-US" sz="2800" dirty="0"/>
          </a:p>
        </p:txBody>
      </p:sp>
      <p:sp>
        <p:nvSpPr>
          <p:cNvPr id="3" name="矩形 2"/>
          <p:cNvSpPr/>
          <p:nvPr/>
        </p:nvSpPr>
        <p:spPr bwMode="auto">
          <a:xfrm>
            <a:off x="520837" y="5594994"/>
            <a:ext cx="11284720" cy="63681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i="1" dirty="0" err="1" smtClean="0">
                <a:solidFill>
                  <a:schemeClr val="tx1"/>
                </a:solidFill>
              </a:rPr>
              <a:t>git</a:t>
            </a:r>
            <a:r>
              <a:rPr lang="en-US" sz="2400" i="1" dirty="0" smtClean="0">
                <a:solidFill>
                  <a:schemeClr val="tx1"/>
                </a:solidFill>
              </a:rPr>
              <a:t> </a:t>
            </a:r>
            <a:r>
              <a:rPr lang="en-US" sz="2400" i="1" dirty="0">
                <a:solidFill>
                  <a:schemeClr val="tx1"/>
                </a:solidFill>
              </a:rPr>
              <a:t>clone http://git-wip-us.apache.org/repos/asf/kafka.git </a:t>
            </a:r>
            <a:r>
              <a:rPr lang="en-US" sz="2400" i="1" dirty="0" err="1">
                <a:solidFill>
                  <a:schemeClr val="tx1"/>
                </a:solidFill>
              </a:rPr>
              <a:t>kafka</a:t>
            </a:r>
            <a:endParaRPr lang="en-US" sz="2200" i="1" dirty="0" smtClean="0">
              <a:solidFill>
                <a:schemeClr val="tx1"/>
              </a:solidFill>
            </a:endParaRPr>
          </a:p>
        </p:txBody>
      </p:sp>
    </p:spTree>
    <p:extLst>
      <p:ext uri="{BB962C8B-B14F-4D97-AF65-F5344CB8AC3E}">
        <p14:creationId xmlns:p14="http://schemas.microsoft.com/office/powerpoint/2010/main" val="1111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1000"/>
                                        <p:tgtEl>
                                          <p:spTgt spid="4">
                                            <p:txEl>
                                              <p:pRg st="10" end="10"/>
                                            </p:txEl>
                                          </p:spTgt>
                                        </p:tgtEl>
                                      </p:cBhvr>
                                    </p:animEffect>
                                    <p:anim calcmode="lin" valueType="num">
                                      <p:cBhvr>
                                        <p:cTn id="5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4" name="Picture 2" descr="http://www.sentric.ch/wp-content/uploads/2012/07/tracking_high_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110" y="1266729"/>
            <a:ext cx="7091992" cy="544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241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861" y="1872343"/>
            <a:ext cx="7764690" cy="3516086"/>
          </a:xfrm>
          <a:prstGeom prst="rect">
            <a:avLst/>
          </a:prstGeom>
        </p:spPr>
      </p:pic>
    </p:spTree>
    <p:extLst>
      <p:ext uri="{BB962C8B-B14F-4D97-AF65-F5344CB8AC3E}">
        <p14:creationId xmlns:p14="http://schemas.microsoft.com/office/powerpoint/2010/main" val="45603023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a:t>STORM (</a:t>
            </a:r>
            <a:r>
              <a:rPr lang="en-US" dirty="0">
                <a:hlinkClick r:id="rId3"/>
              </a:rPr>
              <a:t>http://storm-project.net</a:t>
            </a:r>
            <a:r>
              <a:rPr lang="en-US" dirty="0" smtClean="0">
                <a:hlinkClick r:id="rId3"/>
              </a:rPr>
              <a:t>/</a:t>
            </a:r>
            <a:r>
              <a:rPr lang="en-US" dirty="0" smtClean="0"/>
              <a:t>) </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5373779"/>
          </a:xfrm>
        </p:spPr>
        <p:txBody>
          <a:bodyPr/>
          <a:lstStyle/>
          <a:p>
            <a:pPr marL="460375" lvl="1" indent="-457200">
              <a:buFont typeface="Arial" panose="020B0604020202020204" pitchFamily="34" charset="0"/>
              <a:buChar char="•"/>
            </a:pPr>
            <a:r>
              <a:rPr lang="en-US" sz="3200" dirty="0" smtClean="0"/>
              <a:t>Converts a stream of messages into new streams</a:t>
            </a:r>
          </a:p>
          <a:p>
            <a:pPr marL="460375" lvl="1" indent="-457200">
              <a:buFont typeface="Arial" panose="020B0604020202020204" pitchFamily="34" charset="0"/>
              <a:buChar char="•"/>
            </a:pPr>
            <a:r>
              <a:rPr lang="en-US" sz="3200" dirty="0" smtClean="0"/>
              <a:t>Maintained and used by Twitter</a:t>
            </a:r>
          </a:p>
          <a:p>
            <a:pPr marL="460375" lvl="1" indent="-457200">
              <a:buFont typeface="Arial" panose="020B0604020202020204" pitchFamily="34" charset="0"/>
              <a:buChar char="•"/>
            </a:pPr>
            <a:r>
              <a:rPr lang="en-US" sz="3200" dirty="0" smtClean="0"/>
              <a:t>Topologies are created to handle stream </a:t>
            </a:r>
          </a:p>
          <a:p>
            <a:pPr marL="460375" lvl="1" indent="-457200">
              <a:buFont typeface="Arial" panose="020B0604020202020204" pitchFamily="34" charset="0"/>
              <a:buChar char="•"/>
            </a:pPr>
            <a:r>
              <a:rPr lang="en-US" sz="3200" dirty="0" smtClean="0"/>
              <a:t>Spouts are the stream source, ingest data</a:t>
            </a:r>
          </a:p>
          <a:p>
            <a:pPr marL="460375" lvl="1" indent="-457200">
              <a:buFont typeface="Arial" panose="020B0604020202020204" pitchFamily="34" charset="0"/>
              <a:buChar char="•"/>
            </a:pPr>
            <a:r>
              <a:rPr lang="en-US" sz="3200" dirty="0" smtClean="0"/>
              <a:t>Bolts are transformations</a:t>
            </a:r>
          </a:p>
          <a:p>
            <a:pPr marL="460375" lvl="1" indent="-457200">
              <a:buFont typeface="Arial" panose="020B0604020202020204" pitchFamily="34" charset="0"/>
              <a:buChar char="•"/>
            </a:pPr>
            <a:r>
              <a:rPr lang="en-US" sz="3200" dirty="0" smtClean="0"/>
              <a:t>Multiple spouts can feed bolts</a:t>
            </a:r>
          </a:p>
          <a:p>
            <a:pPr marL="460375" lvl="1" indent="-457200">
              <a:buFont typeface="Arial" panose="020B0604020202020204" pitchFamily="34" charset="0"/>
              <a:buChar char="•"/>
            </a:pPr>
            <a:r>
              <a:rPr lang="en-US" sz="3200" dirty="0" smtClean="0"/>
              <a:t>Bolts can feed other bolts</a:t>
            </a:r>
          </a:p>
          <a:p>
            <a:pPr marL="460375" lvl="1" indent="-457200">
              <a:buFont typeface="Arial" panose="020B0604020202020204" pitchFamily="34" charset="0"/>
              <a:buChar char="•"/>
            </a:pPr>
            <a:r>
              <a:rPr lang="en-US" sz="3200" dirty="0" smtClean="0"/>
              <a:t>Clients can re-consume message streams</a:t>
            </a:r>
          </a:p>
          <a:p>
            <a:pPr marL="460375" lvl="1" indent="-457200">
              <a:buFont typeface="Arial" panose="020B0604020202020204" pitchFamily="34" charset="0"/>
              <a:buChar char="•"/>
            </a:pPr>
            <a:r>
              <a:rPr lang="en-US" sz="3200" dirty="0" smtClean="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9905" y="1475097"/>
            <a:ext cx="1921329" cy="2700535"/>
          </a:xfrm>
          <a:prstGeom prst="rect">
            <a:avLst/>
          </a:prstGeom>
        </p:spPr>
      </p:pic>
      <p:sp>
        <p:nvSpPr>
          <p:cNvPr id="5" name="矩形 4"/>
          <p:cNvSpPr/>
          <p:nvPr/>
        </p:nvSpPr>
        <p:spPr bwMode="auto">
          <a:xfrm>
            <a:off x="9749905" y="4330630"/>
            <a:ext cx="1919809" cy="4373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Nathan </a:t>
            </a:r>
            <a:r>
              <a:rPr lang="en-US" sz="2000" dirty="0" err="1">
                <a:solidFill>
                  <a:schemeClr val="tx1"/>
                </a:solidFill>
              </a:rPr>
              <a:t>Marz</a:t>
            </a:r>
            <a:endParaRPr lang="en-US" sz="2000" dirty="0" smtClean="0">
              <a:solidFill>
                <a:schemeClr val="tx1"/>
              </a:solidFill>
            </a:endParaRPr>
          </a:p>
        </p:txBody>
      </p:sp>
      <p:sp>
        <p:nvSpPr>
          <p:cNvPr id="6" name="矩形 5"/>
          <p:cNvSpPr/>
          <p:nvPr/>
        </p:nvSpPr>
        <p:spPr bwMode="auto">
          <a:xfrm>
            <a:off x="520837" y="5594994"/>
            <a:ext cx="11284720" cy="63681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400" i="1" smtClean="0">
                <a:solidFill>
                  <a:schemeClr val="tx1"/>
                </a:solidFill>
              </a:rPr>
              <a:t>https</a:t>
            </a:r>
            <a:r>
              <a:rPr lang="en-US" sz="2400" i="1" dirty="0">
                <a:solidFill>
                  <a:schemeClr val="tx1"/>
                </a:solidFill>
              </a:rPr>
              <a:t>://github.com/nathanmarz/storm</a:t>
            </a:r>
            <a:endParaRPr lang="en-US" sz="2200" i="1" dirty="0" smtClean="0">
              <a:solidFill>
                <a:schemeClr val="tx1"/>
              </a:solidFill>
            </a:endParaRPr>
          </a:p>
        </p:txBody>
      </p:sp>
    </p:spTree>
    <p:extLst>
      <p:ext uri="{BB962C8B-B14F-4D97-AF65-F5344CB8AC3E}">
        <p14:creationId xmlns:p14="http://schemas.microsoft.com/office/powerpoint/2010/main" val="40234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0703" y="1448596"/>
            <a:ext cx="11149013" cy="3553280"/>
          </a:xfrm>
        </p:spPr>
        <p:txBody>
          <a:bodyPr/>
          <a:lstStyle/>
          <a:p>
            <a:pPr marL="571386" indent="-571386">
              <a:buFont typeface="Arial"/>
              <a:buChar char="•"/>
            </a:pPr>
            <a:r>
              <a:rPr lang="en-US" sz="3724" dirty="0"/>
              <a:t>Streams</a:t>
            </a:r>
          </a:p>
          <a:p>
            <a:pPr marL="571386" indent="-571386">
              <a:buFont typeface="Arial"/>
              <a:buChar char="•"/>
            </a:pPr>
            <a:endParaRPr lang="en-US" sz="3724" dirty="0"/>
          </a:p>
          <a:p>
            <a:pPr marL="571386" indent="-571386">
              <a:buFont typeface="Arial"/>
              <a:buChar char="•"/>
            </a:pPr>
            <a:r>
              <a:rPr lang="en-US" sz="3724" dirty="0"/>
              <a:t>Spouts: Source of streams</a:t>
            </a:r>
          </a:p>
          <a:p>
            <a:pPr marL="571386" indent="-571386">
              <a:buFont typeface="Arial"/>
              <a:buChar char="•"/>
            </a:pPr>
            <a:r>
              <a:rPr lang="en-US" sz="3724" dirty="0"/>
              <a:t>Bolts: Functions, Filters, Aggregation, Joins, DB R/W</a:t>
            </a:r>
          </a:p>
          <a:p>
            <a:pPr marL="571386" indent="-571386">
              <a:buFont typeface="Arial"/>
              <a:buChar char="•"/>
            </a:pPr>
            <a:r>
              <a:rPr lang="en-US" sz="3724" dirty="0"/>
              <a:t>Topologies: Grouping of Spouts and Bolts</a:t>
            </a:r>
          </a:p>
        </p:txBody>
      </p:sp>
      <p:sp>
        <p:nvSpPr>
          <p:cNvPr id="2" name="Title 1"/>
          <p:cNvSpPr>
            <a:spLocks noGrp="1"/>
          </p:cNvSpPr>
          <p:nvPr>
            <p:ph type="title"/>
          </p:nvPr>
        </p:nvSpPr>
        <p:spPr/>
        <p:txBody>
          <a:bodyPr/>
          <a:lstStyle/>
          <a:p>
            <a:r>
              <a:rPr lang="en-US" dirty="0" smtClean="0"/>
              <a:t>STORM Concepts</a:t>
            </a:r>
            <a:endParaRPr lang="en-US" dirty="0"/>
          </a:p>
        </p:txBody>
      </p:sp>
      <p:sp>
        <p:nvSpPr>
          <p:cNvPr id="4" name="Rectangle 3"/>
          <p:cNvSpPr/>
          <p:nvPr/>
        </p:nvSpPr>
        <p:spPr bwMode="auto">
          <a:xfrm>
            <a:off x="3228219"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5" name="Rectangle 4"/>
          <p:cNvSpPr/>
          <p:nvPr/>
        </p:nvSpPr>
        <p:spPr bwMode="auto">
          <a:xfrm>
            <a:off x="4662110"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6" name="Rectangle 5"/>
          <p:cNvSpPr/>
          <p:nvPr/>
        </p:nvSpPr>
        <p:spPr bwMode="auto">
          <a:xfrm>
            <a:off x="6111833"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7" name="Rectangle 6"/>
          <p:cNvSpPr/>
          <p:nvPr/>
        </p:nvSpPr>
        <p:spPr bwMode="auto">
          <a:xfrm>
            <a:off x="7561557"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sp>
        <p:nvSpPr>
          <p:cNvPr id="8" name="Rectangle 7"/>
          <p:cNvSpPr/>
          <p:nvPr/>
        </p:nvSpPr>
        <p:spPr bwMode="auto">
          <a:xfrm>
            <a:off x="9011281" y="1636638"/>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Tuples</a:t>
            </a:r>
          </a:p>
        </p:txBody>
      </p:sp>
      <p:cxnSp>
        <p:nvCxnSpPr>
          <p:cNvPr id="10" name="Straight Arrow Connector 9"/>
          <p:cNvCxnSpPr/>
          <p:nvPr/>
        </p:nvCxnSpPr>
        <p:spPr>
          <a:xfrm>
            <a:off x="3228220" y="2174346"/>
            <a:ext cx="7079834"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5131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Topology: Network of Spouts and Bolts</a:t>
            </a:r>
            <a:endParaRPr lang="en-US" dirty="0"/>
          </a:p>
        </p:txBody>
      </p:sp>
      <p:sp>
        <p:nvSpPr>
          <p:cNvPr id="8" name="Lightning Bolt 7"/>
          <p:cNvSpPr/>
          <p:nvPr/>
        </p:nvSpPr>
        <p:spPr bwMode="auto">
          <a:xfrm>
            <a:off x="4930965" y="1457400"/>
            <a:ext cx="1344272" cy="1075418"/>
          </a:xfrm>
          <a:prstGeom prst="lightningBol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1943" y="1671868"/>
            <a:ext cx="1344272" cy="136343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1943" y="3517088"/>
            <a:ext cx="1344272" cy="1363431"/>
          </a:xfrm>
          <a:prstGeom prst="rect">
            <a:avLst/>
          </a:prstGeom>
        </p:spPr>
      </p:pic>
      <p:cxnSp>
        <p:nvCxnSpPr>
          <p:cNvPr id="14" name="Straight Arrow Connector 13"/>
          <p:cNvCxnSpPr/>
          <p:nvPr/>
        </p:nvCxnSpPr>
        <p:spPr>
          <a:xfrm flipV="1">
            <a:off x="2859472" y="1985133"/>
            <a:ext cx="2071492" cy="44253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859474" y="3429000"/>
            <a:ext cx="2250727" cy="53771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59474" y="4377418"/>
            <a:ext cx="2250727" cy="752797"/>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7162" y="2112378"/>
            <a:ext cx="2221287" cy="557649"/>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275237" y="3102258"/>
            <a:ext cx="2076155" cy="53209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097162" y="4880519"/>
            <a:ext cx="2404875" cy="46066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auto">
          <a:xfrm>
            <a:off x="8346729" y="2353582"/>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7" name="Lightning Bolt 36"/>
          <p:cNvSpPr/>
          <p:nvPr/>
        </p:nvSpPr>
        <p:spPr bwMode="auto">
          <a:xfrm>
            <a:off x="4951648" y="4592505"/>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8" name="Lightning Bolt 37"/>
          <p:cNvSpPr/>
          <p:nvPr/>
        </p:nvSpPr>
        <p:spPr bwMode="auto">
          <a:xfrm>
            <a:off x="5020583" y="3098700"/>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39" name="Lightning Bolt 38"/>
          <p:cNvSpPr/>
          <p:nvPr/>
        </p:nvSpPr>
        <p:spPr bwMode="auto">
          <a:xfrm>
            <a:off x="8502036" y="4449556"/>
            <a:ext cx="1344272" cy="1075418"/>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solidFill>
                <a:schemeClr val="tx1"/>
              </a:solidFill>
            </a:endParaRPr>
          </a:p>
        </p:txBody>
      </p:sp>
      <p:sp>
        <p:nvSpPr>
          <p:cNvPr id="41" name="Rectangle 40"/>
          <p:cNvSpPr/>
          <p:nvPr/>
        </p:nvSpPr>
        <p:spPr bwMode="auto">
          <a:xfrm rot="20838986">
            <a:off x="2887753" y="1704247"/>
            <a:ext cx="1254654" cy="35847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r>
              <a:rPr lang="en-US" sz="1960" dirty="0">
                <a:gradFill>
                  <a:gsLst>
                    <a:gs pos="0">
                      <a:srgbClr val="FFFFFF"/>
                    </a:gs>
                    <a:gs pos="100000">
                      <a:srgbClr val="FFFFFF"/>
                    </a:gs>
                  </a:gsLst>
                  <a:lin ang="5400000" scaled="0"/>
                </a:gradFill>
              </a:rPr>
              <a:t>stream</a:t>
            </a:r>
          </a:p>
        </p:txBody>
      </p:sp>
    </p:spTree>
    <p:extLst>
      <p:ext uri="{BB962C8B-B14F-4D97-AF65-F5344CB8AC3E}">
        <p14:creationId xmlns:p14="http://schemas.microsoft.com/office/powerpoint/2010/main" val="335861800"/>
      </p:ext>
    </p:extLst>
  </p:cSld>
  <p:clrMapOvr>
    <a:masterClrMapping/>
  </p:clrMapOvr>
  <p:transition>
    <p:fade/>
  </p:transition>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4.png"/></Relationships>
</file>

<file path=ppt/theme/_rels/theme11.xml.rels><?xml version="1.0" encoding="UTF-8" standalone="yes"?>
<Relationships xmlns="http://schemas.openxmlformats.org/package/2006/relationships"><Relationship Id="rId1" Type="http://schemas.openxmlformats.org/officeDocument/2006/relationships/image" Target="../media/image14.png"/></Relationships>
</file>

<file path=ppt/theme/_rels/theme5.xml.rels><?xml version="1.0" encoding="UTF-8" standalone="yes"?>
<Relationships xmlns="http://schemas.openxmlformats.org/package/2006/relationships"><Relationship Id="rId1" Type="http://schemas.openxmlformats.org/officeDocument/2006/relationships/image" Target="../media/image14.png"/></Relationships>
</file>

<file path=ppt/theme/_rels/theme6.xml.rels><?xml version="1.0" encoding="UTF-8" standalone="yes"?>
<Relationships xmlns="http://schemas.openxmlformats.org/package/2006/relationships"><Relationship Id="rId1" Type="http://schemas.openxmlformats.org/officeDocument/2006/relationships/image" Target="../media/image14.png"/></Relationships>
</file>

<file path=ppt/theme/_rels/theme7.xml.rels><?xml version="1.0" encoding="UTF-8" standalone="yes"?>
<Relationships xmlns="http://schemas.openxmlformats.org/package/2006/relationships"><Relationship Id="rId1" Type="http://schemas.openxmlformats.org/officeDocument/2006/relationships/image" Target="../media/image14.png"/></Relationships>
</file>

<file path=ppt/theme/_rels/theme8.xml.rels><?xml version="1.0" encoding="UTF-8" standalone="yes"?>
<Relationships xmlns="http://schemas.openxmlformats.org/package/2006/relationships"><Relationship Id="rId1" Type="http://schemas.openxmlformats.org/officeDocument/2006/relationships/image" Target="../media/image14.png"/></Relationships>
</file>

<file path=ppt/theme/_rels/theme9.xml.rels><?xml version="1.0" encoding="UTF-8" standalone="yes"?>
<Relationships xmlns="http://schemas.openxmlformats.org/package/2006/relationships"><Relationship Id="rId1" Type="http://schemas.openxmlformats.org/officeDocument/2006/relationships/image" Target="../media/image14.png"/></Relationships>
</file>

<file path=ppt/theme/theme1.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5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1.xml><?xml version="1.0" encoding="utf-8"?>
<a:theme xmlns:a="http://schemas.openxmlformats.org/drawingml/2006/main" name="6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857</TotalTime>
  <Words>1232</Words>
  <Application>Microsoft Office PowerPoint</Application>
  <PresentationFormat>宽屏</PresentationFormat>
  <Paragraphs>133</Paragraphs>
  <Slides>16</Slides>
  <Notes>11</Notes>
  <HiddenSlides>1</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16</vt:i4>
      </vt:variant>
    </vt:vector>
  </HeadingPairs>
  <TitlesOfParts>
    <vt:vector size="34" baseType="lpstr">
      <vt:lpstr>Segoe Semibold</vt:lpstr>
      <vt:lpstr>Arial</vt:lpstr>
      <vt:lpstr>Calibri</vt:lpstr>
      <vt:lpstr>Consolas</vt:lpstr>
      <vt:lpstr>Segoe UI</vt:lpstr>
      <vt:lpstr>Segoe UI Light</vt:lpstr>
      <vt:lpstr>Wingdings</vt:lpstr>
      <vt:lpstr>Windows_Azure_DevCamp_16x9_Template - FINAL2</vt:lpstr>
      <vt:lpstr>1_Windows_Azure_DevCamp_16x9_Template - FINAL2</vt:lpstr>
      <vt:lpstr>1_Accent Color Transition Slides</vt:lpstr>
      <vt:lpstr>2_Windows_Azure_DevCamp_16x9_Template - FINAL2</vt:lpstr>
      <vt:lpstr>MS1444_Windows Azure Template 16x9_r08b</vt:lpstr>
      <vt:lpstr>1_MS1444_Windows Azure Template 16x9_r08b</vt:lpstr>
      <vt:lpstr>2_MS1444_Windows Azure Template 16x9_r08b</vt:lpstr>
      <vt:lpstr>3_MS1444_Windows Azure Template 16x9_r08b</vt:lpstr>
      <vt:lpstr>4_MS1444_Windows Azure Template 16x9_r08b</vt:lpstr>
      <vt:lpstr>5_MS1444_Windows Azure Template 16x9_r08b</vt:lpstr>
      <vt:lpstr>6_MS1444_Windows Azure Template 16x9_r08b</vt:lpstr>
      <vt:lpstr>Streaming data from instruments and the Internet of things</vt:lpstr>
      <vt:lpstr>Streaming data from instruments and the Internet of things</vt:lpstr>
      <vt:lpstr>Agenda</vt:lpstr>
      <vt:lpstr>Apache Kafka  </vt:lpstr>
      <vt:lpstr>Kafka Architecture</vt:lpstr>
      <vt:lpstr>Kafka Architecture</vt:lpstr>
      <vt:lpstr>STORM (http://storm-project.net/)  </vt:lpstr>
      <vt:lpstr>STORM Concepts</vt:lpstr>
      <vt:lpstr>Topology: Network of Spouts and Bolts</vt:lpstr>
      <vt:lpstr>Pre-installed for demo</vt:lpstr>
      <vt:lpstr>PowerPoint 演示文稿</vt:lpstr>
      <vt:lpstr>Endpoint Configuration</vt:lpstr>
      <vt:lpstr>A GPS Demo with  Storm</vt:lpstr>
      <vt:lpstr>Useful links </vt:lpstr>
      <vt:lpstr>Streaming data from instruments and the Internet of things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Junsheng Hao</cp:lastModifiedBy>
  <cp:revision>56</cp:revision>
  <dcterms:created xsi:type="dcterms:W3CDTF">2013-08-21T10:51:45Z</dcterms:created>
  <dcterms:modified xsi:type="dcterms:W3CDTF">2013-12-14T03:59:55Z</dcterms:modified>
</cp:coreProperties>
</file>