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Lst>
  <p:notesMasterIdLst>
    <p:notesMasterId r:id="rId15"/>
  </p:notesMasterIdLst>
  <p:sldIdLst>
    <p:sldId id="263" r:id="rId3"/>
    <p:sldId id="264" r:id="rId4"/>
    <p:sldId id="275" r:id="rId5"/>
    <p:sldId id="282" r:id="rId6"/>
    <p:sldId id="277" r:id="rId7"/>
    <p:sldId id="281" r:id="rId8"/>
    <p:sldId id="278" r:id="rId9"/>
    <p:sldId id="280" r:id="rId10"/>
    <p:sldId id="276" r:id="rId11"/>
    <p:sldId id="271" r:id="rId12"/>
    <p:sldId id="274"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50704" autoAdjust="0"/>
  </p:normalViewPr>
  <p:slideViewPr>
    <p:cSldViewPr snapToGrid="0">
      <p:cViewPr varScale="1">
        <p:scale>
          <a:sx n="67" d="100"/>
          <a:sy n="67" d="100"/>
        </p:scale>
        <p:origin x="20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5DD48-A958-4081-9BCA-FC35F1C86DBF}" type="datetimeFigureOut">
              <a:rPr lang="en-US" smtClean="0"/>
              <a:t>11/18/2013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EEC4F-15FD-4DD0-B0F4-B4A50A18A20A}" type="slidenum">
              <a:rPr lang="en-US" smtClean="0"/>
              <a:t>‹#›</a:t>
            </a:fld>
            <a:endParaRPr lang="en-US"/>
          </a:p>
        </p:txBody>
      </p:sp>
    </p:spTree>
    <p:extLst>
      <p:ext uri="{BB962C8B-B14F-4D97-AF65-F5344CB8AC3E}">
        <p14:creationId xmlns:p14="http://schemas.microsoft.com/office/powerpoint/2010/main" val="419017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504871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452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Date Placeholder 5"/>
          <p:cNvSpPr>
            <a:spLocks noGrp="1"/>
          </p:cNvSpPr>
          <p:nvPr>
            <p:ph type="dt" idx="10"/>
          </p:nvPr>
        </p:nvSpPr>
        <p:spPr/>
        <p:txBody>
          <a:bodyPr/>
          <a:lstStyle/>
          <a:p>
            <a:fld id="{51CE3BB4-AC9E-4243-9B0E-69D5AFF7BD13}" type="datetime1">
              <a:rPr lang="en-US" smtClean="0">
                <a:solidFill>
                  <a:prstClr val="black"/>
                </a:solidFill>
              </a:rPr>
              <a:pPr/>
              <a:t>11/18/2013</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Microsoft Research</a:t>
            </a:r>
            <a:endParaRPr lang="en-US" dirty="0">
              <a:solidFill>
                <a:prstClr val="black"/>
              </a:solidFill>
            </a:endParaRPr>
          </a:p>
        </p:txBody>
      </p:sp>
    </p:spTree>
    <p:extLst>
      <p:ext uri="{BB962C8B-B14F-4D97-AF65-F5344CB8AC3E}">
        <p14:creationId xmlns:p14="http://schemas.microsoft.com/office/powerpoint/2010/main" val="115558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6068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3</a:t>
            </a:fld>
            <a:endParaRPr lang="en-US"/>
          </a:p>
        </p:txBody>
      </p:sp>
    </p:spTree>
    <p:extLst>
      <p:ext uri="{BB962C8B-B14F-4D97-AF65-F5344CB8AC3E}">
        <p14:creationId xmlns:p14="http://schemas.microsoft.com/office/powerpoint/2010/main" val="53198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4</a:t>
            </a:fld>
            <a:endParaRPr lang="en-US"/>
          </a:p>
        </p:txBody>
      </p:sp>
    </p:spTree>
    <p:extLst>
      <p:ext uri="{BB962C8B-B14F-4D97-AF65-F5344CB8AC3E}">
        <p14:creationId xmlns:p14="http://schemas.microsoft.com/office/powerpoint/2010/main" val="50591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6</a:t>
            </a:fld>
            <a:endParaRPr lang="en-US"/>
          </a:p>
        </p:txBody>
      </p:sp>
    </p:spTree>
    <p:extLst>
      <p:ext uri="{BB962C8B-B14F-4D97-AF65-F5344CB8AC3E}">
        <p14:creationId xmlns:p14="http://schemas.microsoft.com/office/powerpoint/2010/main" val="1778300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MSR is doing</a:t>
            </a:r>
            <a:endParaRPr lang="en-US" dirty="0"/>
          </a:p>
        </p:txBody>
      </p:sp>
      <p:sp>
        <p:nvSpPr>
          <p:cNvPr id="4" name="Slide Number Placeholder 3"/>
          <p:cNvSpPr>
            <a:spLocks noGrp="1"/>
          </p:cNvSpPr>
          <p:nvPr>
            <p:ph type="sldNum" sz="quarter" idx="10"/>
          </p:nvPr>
        </p:nvSpPr>
        <p:spPr/>
        <p:txBody>
          <a:bodyPr/>
          <a:lstStyle/>
          <a:p>
            <a:fld id="{763EEC4F-15FD-4DD0-B0F4-B4A50A18A20A}" type="slidenum">
              <a:rPr lang="en-US" smtClean="0"/>
              <a:t>7</a:t>
            </a:fld>
            <a:endParaRPr lang="en-US"/>
          </a:p>
        </p:txBody>
      </p:sp>
    </p:spTree>
    <p:extLst>
      <p:ext uri="{BB962C8B-B14F-4D97-AF65-F5344CB8AC3E}">
        <p14:creationId xmlns:p14="http://schemas.microsoft.com/office/powerpoint/2010/main" val="3407419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send people here – URL</a:t>
            </a:r>
            <a:r>
              <a:rPr lang="en-US" baseline="0" dirty="0" smtClean="0"/>
              <a:t> for the previous slide</a:t>
            </a:r>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641441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54673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937686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 Id="rId4" Type="http://schemas.microsoft.com/office/2007/relationships/hdphoto" Target="../media/hdphoto2.wdp"/></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40754752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5622867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18841249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290854676"/>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7078018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7434564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92317121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349950494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087093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5452546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2513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8804938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49" y="2234114"/>
            <a:ext cx="8375702"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49" y="4612342"/>
            <a:ext cx="5455754"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2116683983"/>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67378708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7724398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13340459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29941181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78038404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29054966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107225077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886606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Tree>
    <p:extLst>
      <p:ext uri="{BB962C8B-B14F-4D97-AF65-F5344CB8AC3E}">
        <p14:creationId xmlns:p14="http://schemas.microsoft.com/office/powerpoint/2010/main" val="32974453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46709665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87"/>
              <a:endParaRPr lang="en-US" sz="1600">
                <a:solidFill>
                  <a:srgbClr val="292929"/>
                </a:solidFill>
              </a:endParaRPr>
            </a:p>
          </p:txBody>
        </p:sp>
      </p:grpSp>
    </p:spTree>
    <p:extLst>
      <p:ext uri="{BB962C8B-B14F-4D97-AF65-F5344CB8AC3E}">
        <p14:creationId xmlns:p14="http://schemas.microsoft.com/office/powerpoint/2010/main" val="337045496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3"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41912837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2"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07121074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1905000"/>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3951" y="6338048"/>
            <a:ext cx="2507214" cy="291353"/>
          </a:xfrm>
          <a:prstGeom prst="rect">
            <a:avLst/>
          </a:prstGeom>
        </p:spPr>
      </p:pic>
    </p:spTree>
    <p:extLst>
      <p:ext uri="{BB962C8B-B14F-4D97-AF65-F5344CB8AC3E}">
        <p14:creationId xmlns:p14="http://schemas.microsoft.com/office/powerpoint/2010/main" val="25112765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2299" y="3140274"/>
            <a:ext cx="3547400" cy="577452"/>
          </a:xfrm>
          <a:prstGeom prst="rect">
            <a:avLst/>
          </a:prstGeom>
          <a:noFill/>
          <a:ln>
            <a:noFill/>
          </a:ln>
        </p:spPr>
      </p:pic>
      <p:sp>
        <p:nvSpPr>
          <p:cNvPr id="3" name="Text Box 3"/>
          <p:cNvSpPr txBox="1">
            <a:spLocks noChangeArrowheads="1"/>
          </p:cNvSpPr>
          <p:nvPr userDrawn="1"/>
        </p:nvSpPr>
        <p:spPr bwMode="blackWhite">
          <a:xfrm>
            <a:off x="508001" y="6083573"/>
            <a:ext cx="1117600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400936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1"/>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7" y="4343400"/>
            <a:ext cx="7515594"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1"/>
            <a:ext cx="1596068"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49" y="228600"/>
            <a:ext cx="2498478" cy="290338"/>
          </a:xfrm>
          <a:prstGeom prst="rect">
            <a:avLst/>
          </a:prstGeom>
        </p:spPr>
      </p:pic>
    </p:spTree>
    <p:extLst>
      <p:ext uri="{BB962C8B-B14F-4D97-AF65-F5344CB8AC3E}">
        <p14:creationId xmlns:p14="http://schemas.microsoft.com/office/powerpoint/2010/main" val="159187717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55900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799"/>
            <a:ext cx="11151917"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3956704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897" y="2892712"/>
            <a:ext cx="11231365"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898" y="4343402"/>
            <a:ext cx="7515594"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847" y="6364652"/>
            <a:ext cx="1596068"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250" y="228601"/>
            <a:ext cx="2498478" cy="290339"/>
          </a:xfrm>
          <a:prstGeom prst="rect">
            <a:avLst/>
          </a:prstGeom>
        </p:spPr>
      </p:pic>
    </p:spTree>
    <p:extLst>
      <p:ext uri="{BB962C8B-B14F-4D97-AF65-F5344CB8AC3E}">
        <p14:creationId xmlns:p14="http://schemas.microsoft.com/office/powerpoint/2010/main" val="265410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0598100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266796"/>
            <a:ext cx="5486400"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80462811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26919721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254566529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4709" y="3417661"/>
            <a:ext cx="6947121"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333432163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87"/>
              <a:endParaRPr lang="en-US" sz="2400">
                <a:solidFill>
                  <a:srgbClr val="292929"/>
                </a:solidFill>
              </a:endParaRPr>
            </a:p>
          </p:txBody>
        </p:sp>
      </p:grpSp>
    </p:spTree>
    <p:extLst>
      <p:ext uri="{BB962C8B-B14F-4D97-AF65-F5344CB8AC3E}">
        <p14:creationId xmlns:p14="http://schemas.microsoft.com/office/powerpoint/2010/main" val="215064728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0910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66229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7" Type="http://schemas.openxmlformats.org/officeDocument/2006/relationships/hyperlink" Target="http://www.windowsazur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windowsazure.com/en-us/support/forums/" TargetMode="External"/><Relationship Id="rId5" Type="http://schemas.openxmlformats.org/officeDocument/2006/relationships/hyperlink" Target="http://azure4research.com/" TargetMode="External"/><Relationship Id="rId4" Type="http://schemas.openxmlformats.org/officeDocument/2006/relationships/hyperlink" Target="http://www.windowsazurepass.com/research"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windowsazure.com/en-us/develop/net/other-resources/training-k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www.windowsazurepass.com/research"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research.microsoft.com/en-us/projects/azure/training.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microsoft.com/enterprise/events/make-it-happen" TargetMode="External"/><Relationship Id="rId5" Type="http://schemas.openxmlformats.org/officeDocument/2006/relationships/hyperlink" Target="http://www.windowsazure.com/en-us/community/education/" TargetMode="External"/><Relationship Id="rId4" Type="http://schemas.openxmlformats.org/officeDocument/2006/relationships/hyperlink" Target="http://www.microsoft.com/education/facultyconnection/WinAzure.asp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b="1" i="1" dirty="0" smtClean="0">
                <a:latin typeface="Segoe UI" panose="020B0502040204020203" pitchFamily="34" charset="0"/>
                <a:cs typeface="Segoe UI" panose="020B0502040204020203" pitchFamily="34" charset="0"/>
              </a:rPr>
              <a:t>Conclusion to</a:t>
            </a:r>
            <a:r>
              <a:rPr lang="en-US" i="1" dirty="0" smtClean="0"/>
              <a:t/>
            </a:r>
            <a:br>
              <a:rPr lang="en-US" i="1" dirty="0" smtClean="0"/>
            </a:br>
            <a:r>
              <a:rPr lang="en-US" sz="5400" i="1" dirty="0" smtClean="0"/>
              <a:t>Windows </a:t>
            </a:r>
            <a:r>
              <a:rPr lang="en-US" sz="5400" i="1" dirty="0"/>
              <a:t>Azure for Research </a:t>
            </a:r>
            <a:r>
              <a:rPr lang="en-US" sz="5400" i="1" dirty="0" smtClean="0"/>
              <a:t>Training!</a:t>
            </a:r>
            <a:endParaRPr lang="en-US" sz="5400" i="1"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42723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249" y="3282328"/>
            <a:ext cx="8375702" cy="1359196"/>
          </a:xfrm>
        </p:spPr>
        <p:txBody>
          <a:bodyPr/>
          <a:lstStyle/>
          <a:p>
            <a:r>
              <a:rPr lang="en-US" dirty="0" smtClean="0"/>
              <a:t>Any final </a:t>
            </a:r>
            <a:r>
              <a:rPr lang="en-US" dirty="0"/>
              <a:t>q</a:t>
            </a:r>
            <a:r>
              <a:rPr lang="en-US" dirty="0" smtClean="0"/>
              <a:t>uestions?</a:t>
            </a:r>
            <a:br>
              <a:rPr lang="en-US" dirty="0" smtClean="0"/>
            </a:br>
            <a:r>
              <a:rPr lang="en-US" dirty="0"/>
              <a:t/>
            </a:r>
            <a:br>
              <a:rPr lang="en-US" dirty="0"/>
            </a:br>
            <a:r>
              <a:rPr lang="en-US" sz="4400" dirty="0" smtClean="0"/>
              <a:t>azuretraining@microsoft.com</a:t>
            </a:r>
            <a:endParaRPr lang="en-US" sz="4400" dirty="0"/>
          </a:p>
        </p:txBody>
      </p:sp>
    </p:spTree>
    <p:extLst>
      <p:ext uri="{BB962C8B-B14F-4D97-AF65-F5344CB8AC3E}">
        <p14:creationId xmlns:p14="http://schemas.microsoft.com/office/powerpoint/2010/main" val="82416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0701" y="2234114"/>
            <a:ext cx="10329400" cy="1359196"/>
          </a:xfrm>
        </p:spPr>
        <p:txBody>
          <a:bodyPr/>
          <a:lstStyle/>
          <a:p>
            <a:r>
              <a:rPr lang="en-US" b="1" i="1" dirty="0" smtClean="0">
                <a:latin typeface="Segoe UI" panose="020B0502040204020203" pitchFamily="34" charset="0"/>
                <a:cs typeface="Segoe UI" panose="020B0502040204020203" pitchFamily="34" charset="0"/>
              </a:rPr>
              <a:t>Goodbye! </a:t>
            </a:r>
            <a:br>
              <a:rPr lang="en-US" b="1" i="1" dirty="0" smtClean="0">
                <a:latin typeface="Segoe UI" panose="020B0502040204020203" pitchFamily="34" charset="0"/>
                <a:cs typeface="Segoe UI" panose="020B0502040204020203" pitchFamily="34" charset="0"/>
              </a:rPr>
            </a:br>
            <a:r>
              <a:rPr lang="en-US" i="1" dirty="0" smtClean="0">
                <a:latin typeface="Segoe UI" panose="020B0502040204020203" pitchFamily="34" charset="0"/>
                <a:cs typeface="Segoe UI" panose="020B0502040204020203" pitchFamily="34" charset="0"/>
              </a:rPr>
              <a:t>Have a safe trip home!</a:t>
            </a:r>
            <a:endParaRPr lang="en-US" sz="5400" i="1" dirty="0"/>
          </a:p>
        </p:txBody>
      </p:sp>
      <p:sp>
        <p:nvSpPr>
          <p:cNvPr id="2"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 Training</a:t>
            </a:r>
            <a:endParaRPr lang="en-US" dirty="0"/>
          </a:p>
        </p:txBody>
      </p:sp>
    </p:spTree>
    <p:extLst>
      <p:ext uri="{BB962C8B-B14F-4D97-AF65-F5344CB8AC3E}">
        <p14:creationId xmlns:p14="http://schemas.microsoft.com/office/powerpoint/2010/main" val="73213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1724517" y="3169190"/>
            <a:ext cx="2436488" cy="519627"/>
            <a:chOff x="4846638" y="3441700"/>
            <a:chExt cx="5910262" cy="1260475"/>
          </a:xfrm>
        </p:grpSpPr>
        <p:sp>
          <p:nvSpPr>
            <p:cNvPr id="6"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7"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8"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9"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sp>
          <p:nvSpPr>
            <p:cNvPr id="10"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3" dirty="0">
                <a:solidFill>
                  <a:srgbClr val="292929"/>
                </a:solidFill>
              </a:endParaRPr>
            </a:p>
          </p:txBody>
        </p:sp>
      </p:grpSp>
      <p:sp>
        <p:nvSpPr>
          <p:cNvPr id="3" name="Text Box 3"/>
          <p:cNvSpPr txBox="1">
            <a:spLocks noChangeArrowheads="1"/>
          </p:cNvSpPr>
          <p:nvPr/>
        </p:nvSpPr>
        <p:spPr bwMode="blackWhite">
          <a:xfrm>
            <a:off x="1527293" y="4024005"/>
            <a:ext cx="8927142" cy="720585"/>
          </a:xfrm>
          <a:prstGeom prst="rect">
            <a:avLst/>
          </a:prstGeom>
          <a:noFill/>
          <a:ln w="12700">
            <a:noFill/>
            <a:miter lim="800000"/>
            <a:headEnd type="none" w="sm" len="sm"/>
            <a:tailEnd type="none" w="sm" len="sm"/>
          </a:ln>
          <a:effectLst/>
        </p:spPr>
        <p:txBody>
          <a:bodyPr vert="horz" wrap="square" lIns="179310" tIns="143448" rIns="179310" bIns="143448" numCol="1" anchor="t" anchorCtr="0" compatLnSpc="1">
            <a:prstTxWarp prst="textNoShape">
              <a:avLst/>
            </a:prstTxWarp>
            <a:spAutoFit/>
          </a:bodyPr>
          <a:lstStyle/>
          <a:p>
            <a:pPr defTabSz="914110" eaLnBrk="0" hangingPunct="0"/>
            <a:r>
              <a:rPr lang="en-US" sz="700" dirty="0">
                <a:gradFill>
                  <a:gsLst>
                    <a:gs pos="0">
                      <a:srgbClr val="292929"/>
                    </a:gs>
                    <a:gs pos="100000">
                      <a:srgbClr val="292929"/>
                    </a:gs>
                  </a:gsLst>
                  <a:lin ang="5400000" scaled="0"/>
                </a:gradFill>
                <a:cs typeface="Segoe UI" pitchFamily="34" charset="0"/>
              </a:rPr>
              <a:t>© 2013 Microsoft Corporation. All rights reserved. Microsoft, Windows, Windows Vista and other product names are or may be registered trademarks and/or trademarks in the U.S. and/or other countries.</a:t>
            </a:r>
          </a:p>
          <a:p>
            <a:pPr defTabSz="914110"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0663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for Research</a:t>
            </a:r>
            <a:endParaRPr lang="en-US" dirty="0"/>
          </a:p>
        </p:txBody>
      </p:sp>
      <p:sp>
        <p:nvSpPr>
          <p:cNvPr id="3" name="Text Placeholder 2"/>
          <p:cNvSpPr>
            <a:spLocks noGrp="1"/>
          </p:cNvSpPr>
          <p:nvPr>
            <p:ph type="body" sz="quarter" idx="10"/>
          </p:nvPr>
        </p:nvSpPr>
        <p:spPr>
          <a:xfrm>
            <a:off x="520701" y="1447799"/>
            <a:ext cx="11149013" cy="3905685"/>
          </a:xfrm>
        </p:spPr>
        <p:txBody>
          <a:bodyPr/>
          <a:lstStyle/>
          <a:p>
            <a:r>
              <a:rPr lang="en-US" sz="3600" dirty="0"/>
              <a:t>Learning objectives – what </a:t>
            </a:r>
            <a:r>
              <a:rPr lang="en-US" sz="3600" dirty="0" smtClean="0"/>
              <a:t>you have learned from the class:</a:t>
            </a:r>
            <a:endParaRPr lang="en-US" sz="3600" dirty="0"/>
          </a:p>
          <a:p>
            <a:pPr marL="574675" indent="-571500">
              <a:buFont typeface="Arial" panose="020B0604020202020204" pitchFamily="34" charset="0"/>
              <a:buChar char="•"/>
            </a:pPr>
            <a:r>
              <a:rPr lang="en-US" sz="2800" dirty="0" smtClean="0"/>
              <a:t>An understanding </a:t>
            </a:r>
            <a:r>
              <a:rPr lang="en-US" sz="2800" dirty="0"/>
              <a:t>of cloud computing </a:t>
            </a:r>
            <a:endParaRPr lang="en-US" sz="2800" dirty="0" smtClean="0"/>
          </a:p>
          <a:p>
            <a:pPr marL="574675" indent="-571500">
              <a:buFont typeface="Arial" panose="020B0604020202020204" pitchFamily="34" charset="0"/>
              <a:buChar char="•"/>
            </a:pPr>
            <a:r>
              <a:rPr lang="en-US" sz="2800" dirty="0"/>
              <a:t>W</a:t>
            </a:r>
            <a:r>
              <a:rPr lang="en-US" sz="2800" dirty="0" smtClean="0"/>
              <a:t>hy </a:t>
            </a:r>
            <a:r>
              <a:rPr lang="en-US" sz="2800" dirty="0"/>
              <a:t>and when you would use it in scientific or other research</a:t>
            </a:r>
          </a:p>
          <a:p>
            <a:pPr marL="574675" indent="-571500">
              <a:buFont typeface="Arial" panose="020B0604020202020204" pitchFamily="34" charset="0"/>
              <a:buChar char="•"/>
            </a:pPr>
            <a:r>
              <a:rPr lang="en-US" sz="2800" dirty="0" smtClean="0"/>
              <a:t>Hands-on </a:t>
            </a:r>
            <a:r>
              <a:rPr lang="en-US" sz="2800" dirty="0"/>
              <a:t>experience in </a:t>
            </a:r>
            <a:r>
              <a:rPr lang="en-US" sz="2800" dirty="0" smtClean="0"/>
              <a:t>major patterns </a:t>
            </a:r>
            <a:r>
              <a:rPr lang="en-US" sz="2800" dirty="0"/>
              <a:t>for successful cloud applications</a:t>
            </a:r>
          </a:p>
          <a:p>
            <a:pPr marL="574675" indent="-571500">
              <a:buFont typeface="Arial" panose="020B0604020202020204" pitchFamily="34" charset="0"/>
              <a:buChar char="•"/>
            </a:pPr>
            <a:r>
              <a:rPr lang="en-US" sz="2800" dirty="0" smtClean="0"/>
              <a:t>Skills </a:t>
            </a:r>
            <a:r>
              <a:rPr lang="en-US" sz="2800" dirty="0"/>
              <a:t>to run your own </a:t>
            </a:r>
            <a:r>
              <a:rPr lang="en-US" sz="2800" dirty="0" smtClean="0"/>
              <a:t>applications/services </a:t>
            </a:r>
            <a:r>
              <a:rPr lang="en-US" sz="2800" dirty="0"/>
              <a:t>on Windows Azure</a:t>
            </a:r>
          </a:p>
          <a:p>
            <a:pPr marL="574675" indent="-571500">
              <a:buFont typeface="Arial" panose="020B0604020202020204" pitchFamily="34" charset="0"/>
              <a:buChar char="•"/>
            </a:pPr>
            <a:endParaRPr lang="en-US" sz="2800" dirty="0" smtClean="0"/>
          </a:p>
          <a:p>
            <a:pPr marL="574675" indent="-571500">
              <a:buFont typeface="Arial" panose="020B0604020202020204" pitchFamily="34" charset="0"/>
              <a:buChar char="•"/>
            </a:pPr>
            <a:r>
              <a:rPr lang="en-US" sz="2800" dirty="0" smtClean="0">
                <a:latin typeface="Segoe UI" panose="020B0502040204020203" pitchFamily="34" charset="0"/>
                <a:cs typeface="Segoe UI" panose="020B0502040204020203" pitchFamily="34" charset="0"/>
              </a:rPr>
              <a:t>Ultimately: researchers </a:t>
            </a:r>
            <a:r>
              <a:rPr lang="en-US" sz="2800" dirty="0">
                <a:latin typeface="Segoe UI" panose="020B0502040204020203" pitchFamily="34" charset="0"/>
                <a:cs typeface="Segoe UI" panose="020B0502040204020203" pitchFamily="34" charset="0"/>
              </a:rPr>
              <a:t>will feel confident in applying cloud computing in their current and future </a:t>
            </a:r>
            <a:r>
              <a:rPr lang="en-US" sz="2800" dirty="0" smtClean="0">
                <a:latin typeface="Segoe UI" panose="020B0502040204020203" pitchFamily="34" charset="0"/>
                <a:cs typeface="Segoe UI" panose="020B0502040204020203" pitchFamily="34" charset="0"/>
              </a:rPr>
              <a:t>research </a:t>
            </a:r>
          </a:p>
        </p:txBody>
      </p:sp>
    </p:spTree>
    <p:extLst>
      <p:ext uri="{BB962C8B-B14F-4D97-AF65-F5344CB8AC3E}">
        <p14:creationId xmlns:p14="http://schemas.microsoft.com/office/powerpoint/2010/main" val="35600416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 Placeholder 2"/>
          <p:cNvSpPr>
            <a:spLocks noGrp="1"/>
          </p:cNvSpPr>
          <p:nvPr>
            <p:ph type="body" sz="quarter" idx="10"/>
          </p:nvPr>
        </p:nvSpPr>
        <p:spPr>
          <a:xfrm>
            <a:off x="519248" y="1247078"/>
            <a:ext cx="11151917" cy="5840060"/>
          </a:xfrm>
        </p:spPr>
        <p:txBody>
          <a:bodyPr/>
          <a:lstStyle/>
          <a:p>
            <a:pPr marL="574675" indent="-571500">
              <a:buFont typeface="Arial" panose="020B0604020202020204" pitchFamily="34" charset="0"/>
              <a:buChar char="•"/>
            </a:pPr>
            <a:r>
              <a:rPr lang="en-US" sz="3200" dirty="0" smtClean="0"/>
              <a:t>Use Windows Azure! Use your Training Pass for the next 180 days!</a:t>
            </a:r>
            <a:br>
              <a:rPr lang="en-US" sz="3200" dirty="0" smtClean="0"/>
            </a:br>
            <a:r>
              <a:rPr lang="en-US" sz="2400" dirty="0" smtClean="0">
                <a:hlinkClick r:id="rId3"/>
              </a:rPr>
              <a:t>https</a:t>
            </a:r>
            <a:r>
              <a:rPr lang="en-US" sz="2400" dirty="0">
                <a:hlinkClick r:id="rId3"/>
              </a:rPr>
              <a:t>://manage.windowsazure.com</a:t>
            </a:r>
            <a:r>
              <a:rPr lang="en-US" sz="2400" dirty="0" smtClean="0">
                <a:hlinkClick r:id="rId3"/>
              </a:rPr>
              <a:t>/</a:t>
            </a:r>
            <a:r>
              <a:rPr lang="en-US" sz="2400" dirty="0" smtClean="0"/>
              <a:t>  </a:t>
            </a:r>
          </a:p>
          <a:p>
            <a:pPr marL="574675" indent="-571500">
              <a:buFont typeface="Arial" panose="020B0604020202020204" pitchFamily="34" charset="0"/>
              <a:buChar char="•"/>
            </a:pPr>
            <a:r>
              <a:rPr lang="en-US" sz="3200" dirty="0" smtClean="0"/>
              <a:t>Apply for a Research Award from Microsoft Research</a:t>
            </a:r>
            <a:r>
              <a:rPr lang="en-US" sz="3200" dirty="0"/>
              <a:t/>
            </a:r>
            <a:br>
              <a:rPr lang="en-US" sz="3200" dirty="0"/>
            </a:br>
            <a:r>
              <a:rPr lang="en-US" sz="2400" dirty="0">
                <a:hlinkClick r:id="rId4"/>
              </a:rPr>
              <a:t>http://</a:t>
            </a:r>
            <a:r>
              <a:rPr lang="en-US" sz="2400" dirty="0" smtClean="0">
                <a:hlinkClick r:id="rId4"/>
              </a:rPr>
              <a:t>www.windowsazurepass.com/research</a:t>
            </a:r>
            <a:r>
              <a:rPr lang="en-US" sz="2400" dirty="0" smtClean="0"/>
              <a:t> (see next slide)</a:t>
            </a:r>
          </a:p>
          <a:p>
            <a:pPr marL="574675" indent="-571500">
              <a:buFont typeface="Arial" panose="020B0604020202020204" pitchFamily="34" charset="0"/>
              <a:buChar char="•"/>
            </a:pPr>
            <a:r>
              <a:rPr lang="en-US" sz="3200" dirty="0" smtClean="0"/>
              <a:t>More information on Windows Azure for Research</a:t>
            </a:r>
            <a:br>
              <a:rPr lang="en-US" sz="3200" dirty="0" smtClean="0"/>
            </a:br>
            <a:r>
              <a:rPr lang="en-US" sz="2400" dirty="0" smtClean="0">
                <a:hlinkClick r:id="rId5"/>
              </a:rPr>
              <a:t>http://azure4research.com</a:t>
            </a:r>
            <a:r>
              <a:rPr lang="en-US" sz="2400" dirty="0" smtClean="0"/>
              <a:t> (more research-specific resources coming)</a:t>
            </a:r>
          </a:p>
          <a:p>
            <a:pPr marL="574675" indent="-571500">
              <a:buFont typeface="Arial" panose="020B0604020202020204" pitchFamily="34" charset="0"/>
              <a:buChar char="•"/>
            </a:pPr>
            <a:r>
              <a:rPr lang="en-US" sz="3200" dirty="0" smtClean="0"/>
              <a:t>Join </a:t>
            </a:r>
            <a:r>
              <a:rPr lang="en-US" sz="3200" dirty="0"/>
              <a:t>the </a:t>
            </a:r>
            <a:r>
              <a:rPr lang="en-US" sz="3200" dirty="0" smtClean="0"/>
              <a:t>community</a:t>
            </a:r>
            <a:r>
              <a:rPr lang="en-US" sz="3200" dirty="0"/>
              <a:t/>
            </a:r>
            <a:br>
              <a:rPr lang="en-US" sz="3200" dirty="0"/>
            </a:br>
            <a:r>
              <a:rPr lang="en-US" sz="2400" dirty="0">
                <a:hlinkClick r:id="rId6"/>
              </a:rPr>
              <a:t>http://www.windowsazure.com/en-us/support/forums</a:t>
            </a:r>
            <a:r>
              <a:rPr lang="en-US" sz="2400" dirty="0" smtClean="0">
                <a:hlinkClick r:id="rId6"/>
              </a:rPr>
              <a:t>/</a:t>
            </a:r>
            <a:r>
              <a:rPr lang="en-US" sz="2400" dirty="0" smtClean="0"/>
              <a:t> (research and non-research)</a:t>
            </a:r>
            <a:endParaRPr lang="en-US" sz="2400" dirty="0"/>
          </a:p>
          <a:p>
            <a:pPr marL="574675" indent="-571500">
              <a:buFont typeface="Arial" panose="020B0604020202020204" pitchFamily="34" charset="0"/>
              <a:buChar char="•"/>
            </a:pPr>
            <a:r>
              <a:rPr lang="en-US" sz="3200" dirty="0" smtClean="0"/>
              <a:t>Other resources, including full documentation, curriculum materials, etc.</a:t>
            </a:r>
            <a:br>
              <a:rPr lang="en-US" sz="3200" dirty="0" smtClean="0"/>
            </a:br>
            <a:r>
              <a:rPr lang="en-US" sz="2400" dirty="0" smtClean="0">
                <a:hlinkClick r:id="rId7"/>
              </a:rPr>
              <a:t>http://www.windowsazure.com</a:t>
            </a:r>
            <a:r>
              <a:rPr lang="en-US" sz="2400" dirty="0" smtClean="0"/>
              <a:t> </a:t>
            </a:r>
            <a:r>
              <a:rPr lang="en-US" sz="2400" dirty="0" smtClean="0"/>
              <a:t> </a:t>
            </a:r>
            <a:r>
              <a:rPr lang="en-US" sz="3200" dirty="0" smtClean="0"/>
              <a:t/>
            </a:r>
            <a:br>
              <a:rPr lang="en-US" sz="3200" dirty="0" smtClean="0"/>
            </a:br>
            <a:endParaRPr lang="en-US" sz="3200" dirty="0"/>
          </a:p>
          <a:p>
            <a:pPr marL="574675" indent="-571500">
              <a:buFont typeface="Arial" panose="020B0604020202020204" pitchFamily="34" charset="0"/>
              <a:buChar char="•"/>
            </a:pPr>
            <a:endParaRPr lang="en-US" sz="3600" dirty="0"/>
          </a:p>
        </p:txBody>
      </p:sp>
    </p:spTree>
    <p:extLst>
      <p:ext uri="{BB962C8B-B14F-4D97-AF65-F5344CB8AC3E}">
        <p14:creationId xmlns:p14="http://schemas.microsoft.com/office/powerpoint/2010/main" val="374363983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r>
              <a:rPr lang="en-US" dirty="0" smtClean="0"/>
              <a:t>Steps (Continued)</a:t>
            </a:r>
            <a:endParaRPr lang="en-US" dirty="0"/>
          </a:p>
        </p:txBody>
      </p:sp>
      <p:sp>
        <p:nvSpPr>
          <p:cNvPr id="3" name="Text Placeholder 2"/>
          <p:cNvSpPr>
            <a:spLocks noGrp="1"/>
          </p:cNvSpPr>
          <p:nvPr>
            <p:ph type="body" sz="quarter" idx="10"/>
          </p:nvPr>
        </p:nvSpPr>
        <p:spPr>
          <a:xfrm>
            <a:off x="519248" y="1247078"/>
            <a:ext cx="11151917" cy="3337837"/>
          </a:xfrm>
        </p:spPr>
        <p:txBody>
          <a:bodyPr/>
          <a:lstStyle/>
          <a:p>
            <a:pPr marL="574675" indent="-571500">
              <a:buFont typeface="Arial" panose="020B0604020202020204" pitchFamily="34" charset="0"/>
              <a:buChar char="•"/>
            </a:pPr>
            <a:r>
              <a:rPr lang="en-US" sz="3600" dirty="0" smtClean="0"/>
              <a:t>Windows Azure Training Kit For developers!</a:t>
            </a:r>
          </a:p>
          <a:p>
            <a:pPr marL="574675" indent="-571500">
              <a:buFont typeface="Arial" panose="020B0604020202020204" pitchFamily="34" charset="0"/>
              <a:buChar char="•"/>
            </a:pPr>
            <a:r>
              <a:rPr lang="en-US" sz="3600" dirty="0">
                <a:hlinkClick r:id="rId3"/>
              </a:rPr>
              <a:t>http://www.windowsazure.com/en-us/develop/net/other-resources/training-kit</a:t>
            </a:r>
            <a:r>
              <a:rPr lang="en-US" sz="3600" dirty="0" smtClean="0">
                <a:hlinkClick r:id="rId3"/>
              </a:rPr>
              <a:t>/</a:t>
            </a:r>
            <a:endParaRPr lang="en-US" sz="3600" dirty="0" smtClean="0"/>
          </a:p>
          <a:p>
            <a:pPr marL="574675" indent="-571500">
              <a:buFont typeface="Arial" panose="020B0604020202020204" pitchFamily="34" charset="0"/>
              <a:buChar char="•"/>
            </a:pPr>
            <a:r>
              <a:rPr lang="en-US" sz="3600" dirty="0" smtClean="0"/>
              <a:t>More on Architecture, Reference, Best Practice, Code samples on WindowsAzure.com Developer Center.</a:t>
            </a:r>
          </a:p>
          <a:p>
            <a:pPr marL="574675" indent="-571500">
              <a:buFont typeface="Arial" panose="020B0604020202020204" pitchFamily="34" charset="0"/>
              <a:buChar char="•"/>
            </a:pPr>
            <a:endParaRPr lang="en-US" sz="3600" dirty="0"/>
          </a:p>
        </p:txBody>
      </p:sp>
      <p:sp>
        <p:nvSpPr>
          <p:cNvPr id="5" name="Rectangle 4"/>
          <p:cNvSpPr/>
          <p:nvPr/>
        </p:nvSpPr>
        <p:spPr bwMode="auto">
          <a:xfrm>
            <a:off x="5357542" y="4558598"/>
            <a:ext cx="1343025" cy="314325"/>
          </a:xfrm>
          <a:prstGeom prst="rect">
            <a:avLst/>
          </a:prstGeom>
          <a:noFill/>
          <a:ln w="762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4"/>
          <a:stretch>
            <a:fillRect/>
          </a:stretch>
        </p:blipFill>
        <p:spPr>
          <a:xfrm>
            <a:off x="0" y="4114801"/>
            <a:ext cx="12192000" cy="2743200"/>
          </a:xfrm>
          <a:prstGeom prst="rect">
            <a:avLst/>
          </a:prstGeom>
        </p:spPr>
      </p:pic>
    </p:spTree>
    <p:extLst>
      <p:ext uri="{BB962C8B-B14F-4D97-AF65-F5344CB8AC3E}">
        <p14:creationId xmlns:p14="http://schemas.microsoft.com/office/powerpoint/2010/main" val="91848996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Research Awards</a:t>
            </a:r>
            <a:endParaRPr lang="en-US" dirty="0"/>
          </a:p>
        </p:txBody>
      </p:sp>
      <p:sp>
        <p:nvSpPr>
          <p:cNvPr id="3" name="Text Placeholder 2"/>
          <p:cNvSpPr>
            <a:spLocks noGrp="1"/>
          </p:cNvSpPr>
          <p:nvPr>
            <p:ph type="body" sz="quarter" idx="10"/>
          </p:nvPr>
        </p:nvSpPr>
        <p:spPr>
          <a:xfrm>
            <a:off x="519248" y="1447800"/>
            <a:ext cx="11151917" cy="4796698"/>
          </a:xfrm>
        </p:spPr>
        <p:txBody>
          <a:bodyPr/>
          <a:lstStyle/>
          <a:p>
            <a:pPr marL="574675" indent="-571500">
              <a:buFont typeface="Arial" panose="020B0604020202020204" pitchFamily="34" charset="0"/>
              <a:buChar char="•"/>
            </a:pPr>
            <a:r>
              <a:rPr lang="en-US" sz="2800" dirty="0" smtClean="0"/>
              <a:t>2-month recurring RFP</a:t>
            </a:r>
          </a:p>
          <a:p>
            <a:pPr marL="574675" indent="-571500">
              <a:buFont typeface="Arial" panose="020B0604020202020204" pitchFamily="34" charset="0"/>
              <a:buChar char="•"/>
            </a:pPr>
            <a:r>
              <a:rPr lang="en-US" sz="2800" dirty="0" smtClean="0"/>
              <a:t>3-page max proposal</a:t>
            </a:r>
          </a:p>
          <a:p>
            <a:pPr marL="574675" indent="-571500">
              <a:buFont typeface="Arial" panose="020B0604020202020204" pitchFamily="34" charset="0"/>
              <a:buChar char="•"/>
            </a:pPr>
            <a:r>
              <a:rPr lang="en-US" sz="2800" dirty="0" smtClean="0"/>
              <a:t>Compelling research</a:t>
            </a:r>
          </a:p>
          <a:p>
            <a:pPr marL="574675" indent="-571500">
              <a:buFont typeface="Arial" panose="020B0604020202020204" pitchFamily="34" charset="0"/>
              <a:buChar char="•"/>
            </a:pPr>
            <a:r>
              <a:rPr lang="en-US" sz="2800" dirty="0" smtClean="0"/>
              <a:t>State Azure needs</a:t>
            </a:r>
          </a:p>
          <a:p>
            <a:pPr marL="574675" indent="-571500">
              <a:buFont typeface="Arial" panose="020B0604020202020204" pitchFamily="34" charset="0"/>
              <a:buChar char="•"/>
            </a:pPr>
            <a:r>
              <a:rPr lang="en-US" sz="2800" dirty="0" smtClean="0"/>
              <a:t>Training helps!</a:t>
            </a:r>
          </a:p>
          <a:p>
            <a:pPr marL="574675" indent="-571500">
              <a:buFont typeface="Arial" panose="020B0604020202020204" pitchFamily="34" charset="0"/>
              <a:buChar char="•"/>
            </a:pPr>
            <a:endParaRPr lang="en-US" sz="3200" dirty="0"/>
          </a:p>
          <a:p>
            <a:pPr marL="574675" indent="-571500">
              <a:buFont typeface="Arial" panose="020B0604020202020204" pitchFamily="34" charset="0"/>
              <a:buChar char="•"/>
            </a:pPr>
            <a:r>
              <a:rPr lang="en-US" sz="2800" dirty="0" smtClean="0"/>
              <a:t>Awards:</a:t>
            </a:r>
            <a:br>
              <a:rPr lang="en-US" sz="2800" dirty="0" smtClean="0"/>
            </a:br>
            <a:r>
              <a:rPr lang="en-US" sz="2800" dirty="0" smtClean="0"/>
              <a:t>1 </a:t>
            </a:r>
            <a:r>
              <a:rPr lang="en-US" sz="2800" dirty="0"/>
              <a:t>year Research </a:t>
            </a:r>
            <a:r>
              <a:rPr lang="en-US" sz="2800" dirty="0" smtClean="0"/>
              <a:t>Pass</a:t>
            </a:r>
            <a:br>
              <a:rPr lang="en-US" sz="2800" dirty="0" smtClean="0"/>
            </a:br>
            <a:r>
              <a:rPr lang="en-US" sz="2800" dirty="0" smtClean="0"/>
              <a:t>(worth up to $40,000)</a:t>
            </a:r>
            <a:endParaRPr lang="en-US" sz="2800" dirty="0"/>
          </a:p>
          <a:p>
            <a:endParaRPr lang="en-US" sz="3200" dirty="0"/>
          </a:p>
        </p:txBody>
      </p:sp>
      <p:pic>
        <p:nvPicPr>
          <p:cNvPr id="4" name="Picture 3"/>
          <p:cNvPicPr>
            <a:picLocks noChangeAspect="1"/>
          </p:cNvPicPr>
          <p:nvPr/>
        </p:nvPicPr>
        <p:blipFill>
          <a:blip r:embed="rId2"/>
          <a:stretch>
            <a:fillRect/>
          </a:stretch>
        </p:blipFill>
        <p:spPr>
          <a:xfrm>
            <a:off x="4874125" y="1447800"/>
            <a:ext cx="6797040" cy="332232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625653" y="5218768"/>
            <a:ext cx="7293984" cy="523220"/>
          </a:xfrm>
          <a:prstGeom prst="rect">
            <a:avLst/>
          </a:prstGeom>
        </p:spPr>
        <p:txBody>
          <a:bodyPr wrap="none">
            <a:spAutoFit/>
          </a:bodyPr>
          <a:lstStyle/>
          <a:p>
            <a:pPr algn="ctr"/>
            <a:r>
              <a:rPr lang="en-US" sz="2800" dirty="0">
                <a:hlinkClick r:id="rId3"/>
              </a:rPr>
              <a:t>http://</a:t>
            </a:r>
            <a:r>
              <a:rPr lang="en-US" sz="2800" dirty="0" smtClean="0">
                <a:hlinkClick r:id="rId3"/>
              </a:rPr>
              <a:t>www.windowsazurepass.com/research</a:t>
            </a:r>
            <a:r>
              <a:rPr lang="en-US" sz="2800" dirty="0" smtClean="0"/>
              <a:t> </a:t>
            </a:r>
            <a:endParaRPr lang="en-US" sz="2800" dirty="0"/>
          </a:p>
        </p:txBody>
      </p:sp>
    </p:spTree>
    <p:extLst>
      <p:ext uri="{BB962C8B-B14F-4D97-AF65-F5344CB8AC3E}">
        <p14:creationId xmlns:p14="http://schemas.microsoft.com/office/powerpoint/2010/main" val="2712329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training</a:t>
            </a:r>
            <a:endParaRPr lang="en-US" dirty="0"/>
          </a:p>
        </p:txBody>
      </p:sp>
      <p:sp>
        <p:nvSpPr>
          <p:cNvPr id="3" name="Text Placeholder 2"/>
          <p:cNvSpPr>
            <a:spLocks noGrp="1"/>
          </p:cNvSpPr>
          <p:nvPr>
            <p:ph type="body" sz="quarter" idx="10"/>
          </p:nvPr>
        </p:nvSpPr>
        <p:spPr>
          <a:xfrm>
            <a:off x="519248" y="1447800"/>
            <a:ext cx="11151917" cy="4561249"/>
          </a:xfrm>
        </p:spPr>
        <p:txBody>
          <a:bodyPr/>
          <a:lstStyle/>
          <a:p>
            <a:r>
              <a:rPr lang="en-US" dirty="0" smtClean="0"/>
              <a:t>For you, your colleagues, your students, your contacts…</a:t>
            </a:r>
            <a:endParaRPr lang="en-US" dirty="0"/>
          </a:p>
          <a:p>
            <a:pPr marL="574675" indent="-571500">
              <a:buFont typeface="Arial" panose="020B0604020202020204" pitchFamily="34" charset="0"/>
              <a:buChar char="•"/>
            </a:pPr>
            <a:r>
              <a:rPr lang="en-US" sz="3600" b="1" dirty="0" smtClean="0"/>
              <a:t>Academic Research</a:t>
            </a:r>
            <a:r>
              <a:rPr lang="en-US" sz="3600" dirty="0"/>
              <a:t/>
            </a:r>
            <a:br>
              <a:rPr lang="en-US" sz="3600" dirty="0"/>
            </a:br>
            <a:r>
              <a:rPr lang="en-US" sz="2800" dirty="0">
                <a:hlinkClick r:id="rId3"/>
              </a:rPr>
              <a:t>http://</a:t>
            </a:r>
            <a:r>
              <a:rPr lang="en-US" sz="2800" dirty="0" smtClean="0">
                <a:hlinkClick r:id="rId3"/>
              </a:rPr>
              <a:t>research.microsoft.com/en-us/projects/azure/training.aspx</a:t>
            </a:r>
            <a:r>
              <a:rPr lang="en-US" sz="2800" dirty="0" smtClean="0"/>
              <a:t> </a:t>
            </a:r>
            <a:endParaRPr lang="en-US" sz="2800" dirty="0"/>
          </a:p>
          <a:p>
            <a:pPr marL="574675" indent="-571500">
              <a:buFont typeface="Arial" panose="020B0604020202020204" pitchFamily="34" charset="0"/>
              <a:buChar char="•"/>
            </a:pPr>
            <a:r>
              <a:rPr lang="en-US" sz="3600" b="1" dirty="0" smtClean="0"/>
              <a:t>Academic Teaching</a:t>
            </a:r>
            <a:r>
              <a:rPr lang="en-US" sz="2800" dirty="0"/>
              <a:t/>
            </a:r>
            <a:br>
              <a:rPr lang="en-US" sz="2800" dirty="0"/>
            </a:br>
            <a:r>
              <a:rPr lang="en-US" sz="2800" dirty="0">
                <a:hlinkClick r:id="rId4"/>
              </a:rPr>
              <a:t>http://</a:t>
            </a:r>
            <a:r>
              <a:rPr lang="en-US" sz="2800" dirty="0" smtClean="0">
                <a:hlinkClick r:id="rId4"/>
              </a:rPr>
              <a:t>www.microsoft.com/education/facultyconnection/WinAzure.aspx</a:t>
            </a:r>
            <a:r>
              <a:rPr lang="en-US" sz="2800" dirty="0" smtClean="0"/>
              <a:t/>
            </a:r>
            <a:br>
              <a:rPr lang="en-US" sz="2800" dirty="0" smtClean="0"/>
            </a:br>
            <a:r>
              <a:rPr lang="en-US" sz="2800" dirty="0" smtClean="0">
                <a:hlinkClick r:id="rId5"/>
              </a:rPr>
              <a:t>http</a:t>
            </a:r>
            <a:r>
              <a:rPr lang="en-US" sz="2800" dirty="0">
                <a:hlinkClick r:id="rId5"/>
              </a:rPr>
              <a:t>://www.windowsazure.com/en-us/community/education</a:t>
            </a:r>
            <a:r>
              <a:rPr lang="en-US" sz="2800" dirty="0" smtClean="0">
                <a:hlinkClick r:id="rId5"/>
              </a:rPr>
              <a:t>/</a:t>
            </a:r>
            <a:r>
              <a:rPr lang="en-US" sz="2800" dirty="0" smtClean="0"/>
              <a:t> </a:t>
            </a:r>
            <a:endParaRPr lang="en-US" sz="3600" dirty="0" smtClean="0"/>
          </a:p>
          <a:p>
            <a:pPr marL="574675" indent="-571500">
              <a:buFont typeface="Arial" panose="020B0604020202020204" pitchFamily="34" charset="0"/>
              <a:buChar char="•"/>
            </a:pPr>
            <a:endParaRPr lang="en-US" sz="3600" dirty="0" smtClean="0"/>
          </a:p>
          <a:p>
            <a:pPr marL="574675" indent="-571500">
              <a:buFont typeface="Arial" panose="020B0604020202020204" pitchFamily="34" charset="0"/>
              <a:buChar char="•"/>
            </a:pPr>
            <a:r>
              <a:rPr lang="en-US" sz="3600" b="1" dirty="0"/>
              <a:t>Everyone - Microsoft Developer </a:t>
            </a:r>
            <a:r>
              <a:rPr lang="en-US" sz="3600" b="1" dirty="0" smtClean="0"/>
              <a:t>Camps</a:t>
            </a:r>
            <a:r>
              <a:rPr lang="en-US" sz="3600" dirty="0" smtClean="0"/>
              <a:t/>
            </a:r>
            <a:br>
              <a:rPr lang="en-US" sz="3600" dirty="0" smtClean="0"/>
            </a:br>
            <a:r>
              <a:rPr lang="en-US" sz="2800" dirty="0" smtClean="0">
                <a:hlinkClick r:id="rId6"/>
              </a:rPr>
              <a:t>http</a:t>
            </a:r>
            <a:r>
              <a:rPr lang="en-US" sz="2800" dirty="0">
                <a:hlinkClick r:id="rId6"/>
              </a:rPr>
              <a:t>://</a:t>
            </a:r>
            <a:r>
              <a:rPr lang="en-US" sz="2800" dirty="0" smtClean="0">
                <a:hlinkClick r:id="rId6"/>
              </a:rPr>
              <a:t>www.microsoft.com/enterprise/events/make-it-happen</a:t>
            </a:r>
            <a:r>
              <a:rPr lang="en-US" sz="2800" dirty="0" smtClean="0"/>
              <a:t> </a:t>
            </a:r>
            <a:endParaRPr lang="en-US" sz="2800" dirty="0"/>
          </a:p>
        </p:txBody>
      </p:sp>
    </p:spTree>
    <p:extLst>
      <p:ext uri="{BB962C8B-B14F-4D97-AF65-F5344CB8AC3E}">
        <p14:creationId xmlns:p14="http://schemas.microsoft.com/office/powerpoint/2010/main" val="270050484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27" name="TextBox 26"/>
          <p:cNvSpPr txBox="1"/>
          <p:nvPr/>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Windows </a:t>
            </a:r>
            <a:r>
              <a:rPr lang="en-US" sz="4000" dirty="0">
                <a:solidFill>
                  <a:schemeClr val="bg1"/>
                </a:solidFill>
                <a:latin typeface="Segoe UI Light" panose="020B0502040204020203" pitchFamily="34" charset="0"/>
              </a:rPr>
              <a:t>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6108" y="3294450"/>
            <a:ext cx="2471351" cy="592882"/>
          </a:xfrm>
          <a:prstGeom prst="rect">
            <a:avLst/>
          </a:prstGeom>
        </p:spPr>
      </p:pic>
      <p:sp>
        <p:nvSpPr>
          <p:cNvPr id="8" name="Rectangle 7"/>
          <p:cNvSpPr/>
          <p:nvPr/>
        </p:nvSpPr>
        <p:spPr>
          <a:xfrm>
            <a:off x="279908" y="1455951"/>
            <a:ext cx="5800280" cy="917971"/>
          </a:xfrm>
          <a:prstGeom prst="rect">
            <a:avLst/>
          </a:prstGeom>
        </p:spPr>
        <p:txBody>
          <a:bodyPr wrap="square">
            <a:spAutoFit/>
          </a:bodyPr>
          <a:lstStyle/>
          <a:p>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Windows Azure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9" name="Rectangle 8"/>
          <p:cNvSpPr/>
          <p:nvPr/>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Windows Azure for Research program:</a:t>
            </a:r>
            <a:endParaRPr lang="en-US" sz="3200" baseline="30000" dirty="0">
              <a:solidFill>
                <a:srgbClr val="C60651"/>
              </a:solidFill>
              <a:latin typeface="Segoe UI Light" panose="020B0502040204020203" pitchFamily="34" charset="0"/>
            </a:endParaRPr>
          </a:p>
        </p:txBody>
      </p:sp>
      <p:sp>
        <p:nvSpPr>
          <p:cNvPr id="10" name="Rectangle 9"/>
          <p:cNvSpPr/>
          <p:nvPr/>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Windows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Windows Azure Research Awards)</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Windows 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11" name="Rectangle 10"/>
          <p:cNvSpPr/>
          <p:nvPr/>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spTree>
    <p:extLst>
      <p:ext uri="{BB962C8B-B14F-4D97-AF65-F5344CB8AC3E}">
        <p14:creationId xmlns:p14="http://schemas.microsoft.com/office/powerpoint/2010/main" val="4802032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07708" y="2492494"/>
            <a:ext cx="9033178" cy="923330"/>
          </a:xfrm>
          <a:prstGeom prst="rect">
            <a:avLst/>
          </a:prstGeom>
        </p:spPr>
        <p:txBody>
          <a:bodyPr wrap="none">
            <a:spAutoFit/>
          </a:bodyPr>
          <a:lstStyle/>
          <a:p>
            <a:pPr marL="3175"/>
            <a:r>
              <a:rPr lang="en-US" sz="5400" b="1" dirty="0">
                <a:solidFill>
                  <a:schemeClr val="bg1"/>
                </a:solidFill>
              </a:rPr>
              <a:t>http://azure4research.com </a:t>
            </a:r>
          </a:p>
        </p:txBody>
      </p:sp>
      <p:sp>
        <p:nvSpPr>
          <p:cNvPr id="6" name="Text Placeholder 1"/>
          <p:cNvSpPr>
            <a:spLocks noGrp="1"/>
          </p:cNvSpPr>
          <p:nvPr>
            <p:ph type="body" sz="quarter" idx="11"/>
          </p:nvPr>
        </p:nvSpPr>
        <p:spPr>
          <a:xfrm>
            <a:off x="520701" y="4863354"/>
            <a:ext cx="9019334" cy="738664"/>
          </a:xfrm>
        </p:spPr>
        <p:txBody>
          <a:bodyPr/>
          <a:lstStyle/>
          <a:p>
            <a:r>
              <a:rPr lang="en-US" b="1" dirty="0" smtClean="0"/>
              <a:t>Microsoft Research</a:t>
            </a:r>
          </a:p>
          <a:p>
            <a:r>
              <a:rPr lang="en-US" dirty="0" smtClean="0"/>
              <a:t>Windows Azure for Research</a:t>
            </a:r>
            <a:endParaRPr lang="en-US" dirty="0"/>
          </a:p>
        </p:txBody>
      </p:sp>
    </p:spTree>
    <p:extLst>
      <p:ext uri="{BB962C8B-B14F-4D97-AF65-F5344CB8AC3E}">
        <p14:creationId xmlns:p14="http://schemas.microsoft.com/office/powerpoint/2010/main" val="214570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248" y="2234114"/>
            <a:ext cx="9843951" cy="1359196"/>
          </a:xfrm>
        </p:spPr>
        <p:txBody>
          <a:bodyPr/>
          <a:lstStyle/>
          <a:p>
            <a:r>
              <a:rPr lang="en-US" dirty="0" smtClean="0"/>
              <a:t>Course evaluation survey</a:t>
            </a:r>
            <a:endParaRPr lang="en-US" dirty="0"/>
          </a:p>
        </p:txBody>
      </p:sp>
    </p:spTree>
    <p:extLst>
      <p:ext uri="{BB962C8B-B14F-4D97-AF65-F5344CB8AC3E}">
        <p14:creationId xmlns:p14="http://schemas.microsoft.com/office/powerpoint/2010/main" val="26788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556</Words>
  <Application>Microsoft Office PowerPoint</Application>
  <PresentationFormat>Widescreen</PresentationFormat>
  <Paragraphs>72</Paragraphs>
  <Slides>12</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Segoe UI</vt:lpstr>
      <vt:lpstr>Segoe UI Light</vt:lpstr>
      <vt:lpstr>Segoe UI Semibold</vt:lpstr>
      <vt:lpstr>Wingdings</vt:lpstr>
      <vt:lpstr>MS1444_Windows Azure Template 16x9_r08a</vt:lpstr>
      <vt:lpstr>MS1444_Windows Azure Template 16x9_r08b</vt:lpstr>
      <vt:lpstr>Conclusion to Windows Azure for Research Training!</vt:lpstr>
      <vt:lpstr>Windows Azure for Research</vt:lpstr>
      <vt:lpstr>Next Steps</vt:lpstr>
      <vt:lpstr>Next Steps (Continued)</vt:lpstr>
      <vt:lpstr>Windows Azure Research Awards</vt:lpstr>
      <vt:lpstr>More training</vt:lpstr>
      <vt:lpstr>PowerPoint Presentation</vt:lpstr>
      <vt:lpstr>PowerPoint Presentation</vt:lpstr>
      <vt:lpstr>Course evaluation survey</vt:lpstr>
      <vt:lpstr>Any final questions?  azuretraining@microsoft.com</vt:lpstr>
      <vt:lpstr>Goodbye!  Have a safe trip home!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for Research</dc:title>
  <dc:creator>Stewart Tansley</dc:creator>
  <cp:lastModifiedBy>Wenming Ye</cp:lastModifiedBy>
  <cp:revision>22</cp:revision>
  <dcterms:created xsi:type="dcterms:W3CDTF">2013-09-16T16:47:37Z</dcterms:created>
  <dcterms:modified xsi:type="dcterms:W3CDTF">2013-11-18T16:26:02Z</dcterms:modified>
</cp:coreProperties>
</file>