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4"/>
  </p:notesMasterIdLst>
  <p:sldIdLst>
    <p:sldId id="285" r:id="rId5"/>
    <p:sldId id="332" r:id="rId6"/>
    <p:sldId id="310" r:id="rId7"/>
    <p:sldId id="328" r:id="rId8"/>
    <p:sldId id="302" r:id="rId9"/>
    <p:sldId id="304" r:id="rId10"/>
    <p:sldId id="305" r:id="rId11"/>
    <p:sldId id="324" r:id="rId12"/>
    <p:sldId id="29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042"/>
    <a:srgbClr val="595A5D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4" autoAdjust="0"/>
    <p:restoredTop sz="73556" autoAdjust="0"/>
  </p:normalViewPr>
  <p:slideViewPr>
    <p:cSldViewPr snapToGrid="0" showGuides="1">
      <p:cViewPr varScale="1">
        <p:scale>
          <a:sx n="112" d="100"/>
          <a:sy n="112" d="100"/>
        </p:scale>
        <p:origin x="600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33093-E2CD-E646-8C2D-61BED8D04169}" type="doc">
      <dgm:prSet loTypeId="urn:microsoft.com/office/officeart/2005/8/layout/cycle1" loCatId="" qsTypeId="urn:microsoft.com/office/officeart/2005/8/quickstyle/3D1" qsCatId="3D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E2D2FA4-36D3-244B-A772-5D1285421059}">
      <dgm:prSet phldrT="[Text]"/>
      <dgm:spPr>
        <a:xfrm>
          <a:off x="1224605" y="13949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5A3A3E91-656A-5845-B738-4E3D867DAFD9}" type="parTrans" cxnId="{8779A3CA-0546-4A46-8021-218EF2353FFB}">
      <dgm:prSet/>
      <dgm:spPr/>
      <dgm:t>
        <a:bodyPr/>
        <a:lstStyle/>
        <a:p>
          <a:endParaRPr lang="en-US"/>
        </a:p>
      </dgm:t>
    </dgm:pt>
    <dgm:pt modelId="{AB9C67A3-3C05-A744-9A8E-77150C595418}" type="sibTrans" cxnId="{8779A3CA-0546-4A46-8021-218EF2353FFB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35FEA102-5B53-7A4C-A608-88B59EAB07FB}">
      <dgm:prSet phldrT="[Text]"/>
      <dgm:spPr>
        <a:xfrm>
          <a:off x="1500955" y="864464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6B7036E1-F8F6-A847-8FF4-A67CC1E4D988}" type="parTrans" cxnId="{9468D467-F38E-A74F-88E0-8B39920BE590}">
      <dgm:prSet/>
      <dgm:spPr/>
      <dgm:t>
        <a:bodyPr/>
        <a:lstStyle/>
        <a:p>
          <a:endParaRPr lang="en-US"/>
        </a:p>
      </dgm:t>
    </dgm:pt>
    <dgm:pt modelId="{A261C99D-B882-0D49-99C5-E860AD54D66B}" type="sibTrans" cxnId="{9468D467-F38E-A74F-88E0-8B39920BE590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4AA57AB5-773C-B44B-9B6E-969946EA0D43}">
      <dgm:prSet phldrT="[Text]"/>
      <dgm:spPr>
        <a:xfrm>
          <a:off x="777463" y="1390112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33F196E8-009B-8846-A524-15E88167F083}" type="parTrans" cxnId="{938C444A-DD23-CE4F-AA09-26051AE07B3D}">
      <dgm:prSet/>
      <dgm:spPr/>
      <dgm:t>
        <a:bodyPr/>
        <a:lstStyle/>
        <a:p>
          <a:endParaRPr lang="en-US"/>
        </a:p>
      </dgm:t>
    </dgm:pt>
    <dgm:pt modelId="{19C5531D-A71D-4D4C-9A9D-420B3E0D7E2C}" type="sibTrans" cxnId="{938C444A-DD23-CE4F-AA09-26051AE07B3D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8CEA2C35-0774-BE43-8ADF-372C0A395BE7}">
      <dgm:prSet phldrT="[Text]"/>
      <dgm:spPr>
        <a:xfrm>
          <a:off x="53971" y="864464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3D526615-192E-5C4F-AE2C-F52B8611FAE6}" type="parTrans" cxnId="{D47544DD-7E75-BE41-BA69-5CE6CDE497C9}">
      <dgm:prSet/>
      <dgm:spPr/>
      <dgm:t>
        <a:bodyPr/>
        <a:lstStyle/>
        <a:p>
          <a:endParaRPr lang="en-US"/>
        </a:p>
      </dgm:t>
    </dgm:pt>
    <dgm:pt modelId="{4FEB82CC-12B6-E341-89C1-80C98831FB9A}" type="sibTrans" cxnId="{D47544DD-7E75-BE41-BA69-5CE6CDE497C9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5C1C90D3-2171-5345-9A4B-4790457AC992}">
      <dgm:prSet phldrT="[Text]"/>
      <dgm:spPr>
        <a:xfrm>
          <a:off x="330320" y="13949"/>
          <a:ext cx="456753" cy="456753"/>
        </a:xfrm>
        <a:noFill/>
        <a:ln>
          <a:noFill/>
        </a:ln>
        <a:effectLst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gm:t>
    </dgm:pt>
    <dgm:pt modelId="{D614D42E-35B9-C440-8E85-2460B2FA62C9}" type="parTrans" cxnId="{783DE017-989F-5E4A-8722-C173BF91A035}">
      <dgm:prSet/>
      <dgm:spPr/>
      <dgm:t>
        <a:bodyPr/>
        <a:lstStyle/>
        <a:p>
          <a:endParaRPr lang="en-US"/>
        </a:p>
      </dgm:t>
    </dgm:pt>
    <dgm:pt modelId="{1AF5E0D1-6701-A346-9169-A8C002BAB561}" type="sibTrans" cxnId="{783DE017-989F-5E4A-8722-C173BF91A035}">
      <dgm:prSet/>
      <dgm:spPr>
        <a:xfrm>
          <a:off x="148626" y="551"/>
          <a:ext cx="1714426" cy="1714426"/>
        </a:xfr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93C4186F-7E9E-1A4A-BC83-D5498E54393F}" type="pres">
      <dgm:prSet presAssocID="{88E33093-E2CD-E646-8C2D-61BED8D04169}" presName="cycle" presStyleCnt="0">
        <dgm:presLayoutVars>
          <dgm:dir/>
          <dgm:resizeHandles val="exact"/>
        </dgm:presLayoutVars>
      </dgm:prSet>
      <dgm:spPr/>
    </dgm:pt>
    <dgm:pt modelId="{D61957E7-743B-3145-A812-46BB867D608A}" type="pres">
      <dgm:prSet presAssocID="{1E2D2FA4-36D3-244B-A772-5D1285421059}" presName="dummy" presStyleCnt="0"/>
      <dgm:spPr/>
    </dgm:pt>
    <dgm:pt modelId="{7B1288D2-9B21-884E-91E1-939ED351FF94}" type="pres">
      <dgm:prSet presAssocID="{1E2D2FA4-36D3-244B-A772-5D1285421059}" presName="node" presStyleLbl="revTx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BDACE3E8-F829-2D4D-81A1-728B7C061E15}" type="pres">
      <dgm:prSet presAssocID="{AB9C67A3-3C05-A744-9A8E-77150C595418}" presName="sibTrans" presStyleLbl="node1" presStyleIdx="0" presStyleCnt="5"/>
      <dgm:spPr>
        <a:prstGeom prst="circularArrow">
          <a:avLst>
            <a:gd name="adj1" fmla="val 5195"/>
            <a:gd name="adj2" fmla="val 335548"/>
            <a:gd name="adj3" fmla="val 21294730"/>
            <a:gd name="adj4" fmla="val 19764935"/>
            <a:gd name="adj5" fmla="val 6061"/>
          </a:avLst>
        </a:prstGeom>
      </dgm:spPr>
    </dgm:pt>
    <dgm:pt modelId="{1723261B-F05A-2E43-B898-DD23A65AA86E}" type="pres">
      <dgm:prSet presAssocID="{35FEA102-5B53-7A4C-A608-88B59EAB07FB}" presName="dummy" presStyleCnt="0"/>
      <dgm:spPr/>
    </dgm:pt>
    <dgm:pt modelId="{EEF085F5-3467-9B47-B661-9BC1E94798E2}" type="pres">
      <dgm:prSet presAssocID="{35FEA102-5B53-7A4C-A608-88B59EAB07FB}" presName="node" presStyleLbl="revTx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730E9FDA-E027-A546-90EF-6D539727D1E5}" type="pres">
      <dgm:prSet presAssocID="{A261C99D-B882-0D49-99C5-E860AD54D66B}" presName="sibTrans" presStyleLbl="node1" presStyleIdx="1" presStyleCnt="5"/>
      <dgm:spPr>
        <a:prstGeom prst="circularArrow">
          <a:avLst>
            <a:gd name="adj1" fmla="val 5195"/>
            <a:gd name="adj2" fmla="val 335548"/>
            <a:gd name="adj3" fmla="val 4016241"/>
            <a:gd name="adj4" fmla="val 2252016"/>
            <a:gd name="adj5" fmla="val 6061"/>
          </a:avLst>
        </a:prstGeom>
      </dgm:spPr>
    </dgm:pt>
    <dgm:pt modelId="{23DA14D1-8B61-4A47-B10B-08E3ACDE562E}" type="pres">
      <dgm:prSet presAssocID="{4AA57AB5-773C-B44B-9B6E-969946EA0D43}" presName="dummy" presStyleCnt="0"/>
      <dgm:spPr/>
    </dgm:pt>
    <dgm:pt modelId="{FDC2BA97-E289-674C-93A1-5B6CD5E2D038}" type="pres">
      <dgm:prSet presAssocID="{4AA57AB5-773C-B44B-9B6E-969946EA0D43}" presName="node" presStyleLbl="revTx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3E02F9F9-0E7E-4843-B26F-72200D5BA5D7}" type="pres">
      <dgm:prSet presAssocID="{19C5531D-A71D-4D4C-9A9D-420B3E0D7E2C}" presName="sibTrans" presStyleLbl="node1" presStyleIdx="2" presStyleCnt="5"/>
      <dgm:spPr>
        <a:prstGeom prst="circularArrow">
          <a:avLst>
            <a:gd name="adj1" fmla="val 5195"/>
            <a:gd name="adj2" fmla="val 335548"/>
            <a:gd name="adj3" fmla="val 8212436"/>
            <a:gd name="adj4" fmla="val 6448212"/>
            <a:gd name="adj5" fmla="val 6061"/>
          </a:avLst>
        </a:prstGeom>
      </dgm:spPr>
    </dgm:pt>
    <dgm:pt modelId="{DA53E554-06F2-BF4B-90D2-0DCB57E63D86}" type="pres">
      <dgm:prSet presAssocID="{8CEA2C35-0774-BE43-8ADF-372C0A395BE7}" presName="dummy" presStyleCnt="0"/>
      <dgm:spPr/>
    </dgm:pt>
    <dgm:pt modelId="{3766753A-ADA7-9144-956E-EDE764270DEE}" type="pres">
      <dgm:prSet presAssocID="{8CEA2C35-0774-BE43-8ADF-372C0A395BE7}" presName="node" presStyleLbl="revTx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1B3D7A0B-F81C-6443-ABE1-1493FF2BEE46}" type="pres">
      <dgm:prSet presAssocID="{4FEB82CC-12B6-E341-89C1-80C98831FB9A}" presName="sibTrans" presStyleLbl="node1" presStyleIdx="3" presStyleCnt="5"/>
      <dgm:spPr>
        <a:prstGeom prst="circularArrow">
          <a:avLst>
            <a:gd name="adj1" fmla="val 5195"/>
            <a:gd name="adj2" fmla="val 335548"/>
            <a:gd name="adj3" fmla="val 12299518"/>
            <a:gd name="adj4" fmla="val 10769722"/>
            <a:gd name="adj5" fmla="val 6061"/>
          </a:avLst>
        </a:prstGeom>
      </dgm:spPr>
    </dgm:pt>
    <dgm:pt modelId="{50572329-0086-0C46-A01B-F9CD60D254DB}" type="pres">
      <dgm:prSet presAssocID="{5C1C90D3-2171-5345-9A4B-4790457AC992}" presName="dummy" presStyleCnt="0"/>
      <dgm:spPr/>
    </dgm:pt>
    <dgm:pt modelId="{6E37CDF1-8458-DA40-B9FE-04F2FA41A9C8}" type="pres">
      <dgm:prSet presAssocID="{5C1C90D3-2171-5345-9A4B-4790457AC992}" presName="node" presStyleLbl="revTx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512D9E47-DB1C-6D41-A248-D1048F741040}" type="pres">
      <dgm:prSet presAssocID="{1AF5E0D1-6701-A346-9169-A8C002BAB561}" presName="sibTrans" presStyleLbl="node1" presStyleIdx="4" presStyleCnt="5"/>
      <dgm:spPr>
        <a:prstGeom prst="circularArrow">
          <a:avLst>
            <a:gd name="adj1" fmla="val 5195"/>
            <a:gd name="adj2" fmla="val 335548"/>
            <a:gd name="adj3" fmla="val 16867224"/>
            <a:gd name="adj4" fmla="val 15197228"/>
            <a:gd name="adj5" fmla="val 6061"/>
          </a:avLst>
        </a:prstGeom>
      </dgm:spPr>
    </dgm:pt>
  </dgm:ptLst>
  <dgm:cxnLst>
    <dgm:cxn modelId="{3F494207-A2E7-8242-A477-7EF4B826FEE7}" type="presOf" srcId="{1AF5E0D1-6701-A346-9169-A8C002BAB561}" destId="{512D9E47-DB1C-6D41-A248-D1048F741040}" srcOrd="0" destOrd="0" presId="urn:microsoft.com/office/officeart/2005/8/layout/cycle1"/>
    <dgm:cxn modelId="{783DE017-989F-5E4A-8722-C173BF91A035}" srcId="{88E33093-E2CD-E646-8C2D-61BED8D04169}" destId="{5C1C90D3-2171-5345-9A4B-4790457AC992}" srcOrd="4" destOrd="0" parTransId="{D614D42E-35B9-C440-8E85-2460B2FA62C9}" sibTransId="{1AF5E0D1-6701-A346-9169-A8C002BAB561}"/>
    <dgm:cxn modelId="{3595403E-401A-6842-96D2-C07DE3C9A3F1}" type="presOf" srcId="{4FEB82CC-12B6-E341-89C1-80C98831FB9A}" destId="{1B3D7A0B-F81C-6443-ABE1-1493FF2BEE46}" srcOrd="0" destOrd="0" presId="urn:microsoft.com/office/officeart/2005/8/layout/cycle1"/>
    <dgm:cxn modelId="{A94B613F-3541-CB42-9311-A4BA70C03028}" type="presOf" srcId="{35FEA102-5B53-7A4C-A608-88B59EAB07FB}" destId="{EEF085F5-3467-9B47-B661-9BC1E94798E2}" srcOrd="0" destOrd="0" presId="urn:microsoft.com/office/officeart/2005/8/layout/cycle1"/>
    <dgm:cxn modelId="{938C444A-DD23-CE4F-AA09-26051AE07B3D}" srcId="{88E33093-E2CD-E646-8C2D-61BED8D04169}" destId="{4AA57AB5-773C-B44B-9B6E-969946EA0D43}" srcOrd="2" destOrd="0" parTransId="{33F196E8-009B-8846-A524-15E88167F083}" sibTransId="{19C5531D-A71D-4D4C-9A9D-420B3E0D7E2C}"/>
    <dgm:cxn modelId="{5B34525C-2D09-6F42-8379-252E5093C55B}" type="presOf" srcId="{4AA57AB5-773C-B44B-9B6E-969946EA0D43}" destId="{FDC2BA97-E289-674C-93A1-5B6CD5E2D038}" srcOrd="0" destOrd="0" presId="urn:microsoft.com/office/officeart/2005/8/layout/cycle1"/>
    <dgm:cxn modelId="{9468D467-F38E-A74F-88E0-8B39920BE590}" srcId="{88E33093-E2CD-E646-8C2D-61BED8D04169}" destId="{35FEA102-5B53-7A4C-A608-88B59EAB07FB}" srcOrd="1" destOrd="0" parTransId="{6B7036E1-F8F6-A847-8FF4-A67CC1E4D988}" sibTransId="{A261C99D-B882-0D49-99C5-E860AD54D66B}"/>
    <dgm:cxn modelId="{0DD1BC6A-8954-CF40-9F43-913FCB5F48BC}" type="presOf" srcId="{8CEA2C35-0774-BE43-8ADF-372C0A395BE7}" destId="{3766753A-ADA7-9144-956E-EDE764270DEE}" srcOrd="0" destOrd="0" presId="urn:microsoft.com/office/officeart/2005/8/layout/cycle1"/>
    <dgm:cxn modelId="{7D3FE772-7AD5-E543-A65C-B5E010224DFC}" type="presOf" srcId="{88E33093-E2CD-E646-8C2D-61BED8D04169}" destId="{93C4186F-7E9E-1A4A-BC83-D5498E54393F}" srcOrd="0" destOrd="0" presId="urn:microsoft.com/office/officeart/2005/8/layout/cycle1"/>
    <dgm:cxn modelId="{1CCFC874-F323-324E-AB45-22F557999910}" type="presOf" srcId="{19C5531D-A71D-4D4C-9A9D-420B3E0D7E2C}" destId="{3E02F9F9-0E7E-4843-B26F-72200D5BA5D7}" srcOrd="0" destOrd="0" presId="urn:microsoft.com/office/officeart/2005/8/layout/cycle1"/>
    <dgm:cxn modelId="{9CC11E78-1BC0-D847-88B8-4A0130EB9024}" type="presOf" srcId="{AB9C67A3-3C05-A744-9A8E-77150C595418}" destId="{BDACE3E8-F829-2D4D-81A1-728B7C061E15}" srcOrd="0" destOrd="0" presId="urn:microsoft.com/office/officeart/2005/8/layout/cycle1"/>
    <dgm:cxn modelId="{883FB19D-9206-A347-8E09-F6DBF979AC11}" type="presOf" srcId="{A261C99D-B882-0D49-99C5-E860AD54D66B}" destId="{730E9FDA-E027-A546-90EF-6D539727D1E5}" srcOrd="0" destOrd="0" presId="urn:microsoft.com/office/officeart/2005/8/layout/cycle1"/>
    <dgm:cxn modelId="{525E4FC4-A830-B04B-9557-5330ADF70DE9}" type="presOf" srcId="{1E2D2FA4-36D3-244B-A772-5D1285421059}" destId="{7B1288D2-9B21-884E-91E1-939ED351FF94}" srcOrd="0" destOrd="0" presId="urn:microsoft.com/office/officeart/2005/8/layout/cycle1"/>
    <dgm:cxn modelId="{8779A3CA-0546-4A46-8021-218EF2353FFB}" srcId="{88E33093-E2CD-E646-8C2D-61BED8D04169}" destId="{1E2D2FA4-36D3-244B-A772-5D1285421059}" srcOrd="0" destOrd="0" parTransId="{5A3A3E91-656A-5845-B738-4E3D867DAFD9}" sibTransId="{AB9C67A3-3C05-A744-9A8E-77150C595418}"/>
    <dgm:cxn modelId="{A3C2C3D6-F211-C341-93AE-266E0EC55389}" type="presOf" srcId="{5C1C90D3-2171-5345-9A4B-4790457AC992}" destId="{6E37CDF1-8458-DA40-B9FE-04F2FA41A9C8}" srcOrd="0" destOrd="0" presId="urn:microsoft.com/office/officeart/2005/8/layout/cycle1"/>
    <dgm:cxn modelId="{D47544DD-7E75-BE41-BA69-5CE6CDE497C9}" srcId="{88E33093-E2CD-E646-8C2D-61BED8D04169}" destId="{8CEA2C35-0774-BE43-8ADF-372C0A395BE7}" srcOrd="3" destOrd="0" parTransId="{3D526615-192E-5C4F-AE2C-F52B8611FAE6}" sibTransId="{4FEB82CC-12B6-E341-89C1-80C98831FB9A}"/>
    <dgm:cxn modelId="{22F9AFA3-7EEE-B746-A036-9AE50E74FCE3}" type="presParOf" srcId="{93C4186F-7E9E-1A4A-BC83-D5498E54393F}" destId="{D61957E7-743B-3145-A812-46BB867D608A}" srcOrd="0" destOrd="0" presId="urn:microsoft.com/office/officeart/2005/8/layout/cycle1"/>
    <dgm:cxn modelId="{2A7A4D61-9E7A-7B4F-A5E8-0F36B4B6FF79}" type="presParOf" srcId="{93C4186F-7E9E-1A4A-BC83-D5498E54393F}" destId="{7B1288D2-9B21-884E-91E1-939ED351FF94}" srcOrd="1" destOrd="0" presId="urn:microsoft.com/office/officeart/2005/8/layout/cycle1"/>
    <dgm:cxn modelId="{70425523-00EE-A84A-BE73-EB7808FE52FC}" type="presParOf" srcId="{93C4186F-7E9E-1A4A-BC83-D5498E54393F}" destId="{BDACE3E8-F829-2D4D-81A1-728B7C061E15}" srcOrd="2" destOrd="0" presId="urn:microsoft.com/office/officeart/2005/8/layout/cycle1"/>
    <dgm:cxn modelId="{C91B2879-3A45-A64F-9633-CB186D47DFF2}" type="presParOf" srcId="{93C4186F-7E9E-1A4A-BC83-D5498E54393F}" destId="{1723261B-F05A-2E43-B898-DD23A65AA86E}" srcOrd="3" destOrd="0" presId="urn:microsoft.com/office/officeart/2005/8/layout/cycle1"/>
    <dgm:cxn modelId="{8BCC1A92-119B-E14F-915D-F206C2AECC2F}" type="presParOf" srcId="{93C4186F-7E9E-1A4A-BC83-D5498E54393F}" destId="{EEF085F5-3467-9B47-B661-9BC1E94798E2}" srcOrd="4" destOrd="0" presId="urn:microsoft.com/office/officeart/2005/8/layout/cycle1"/>
    <dgm:cxn modelId="{66D9D63B-9613-9548-8F99-A064EAA2046E}" type="presParOf" srcId="{93C4186F-7E9E-1A4A-BC83-D5498E54393F}" destId="{730E9FDA-E027-A546-90EF-6D539727D1E5}" srcOrd="5" destOrd="0" presId="urn:microsoft.com/office/officeart/2005/8/layout/cycle1"/>
    <dgm:cxn modelId="{B9C0E927-32D9-984B-B945-370D3EB7C4E2}" type="presParOf" srcId="{93C4186F-7E9E-1A4A-BC83-D5498E54393F}" destId="{23DA14D1-8B61-4A47-B10B-08E3ACDE562E}" srcOrd="6" destOrd="0" presId="urn:microsoft.com/office/officeart/2005/8/layout/cycle1"/>
    <dgm:cxn modelId="{8E32015C-EC01-4E44-95CB-64815452650E}" type="presParOf" srcId="{93C4186F-7E9E-1A4A-BC83-D5498E54393F}" destId="{FDC2BA97-E289-674C-93A1-5B6CD5E2D038}" srcOrd="7" destOrd="0" presId="urn:microsoft.com/office/officeart/2005/8/layout/cycle1"/>
    <dgm:cxn modelId="{2E3C479B-C82A-564E-B7B9-4802E3F299BB}" type="presParOf" srcId="{93C4186F-7E9E-1A4A-BC83-D5498E54393F}" destId="{3E02F9F9-0E7E-4843-B26F-72200D5BA5D7}" srcOrd="8" destOrd="0" presId="urn:microsoft.com/office/officeart/2005/8/layout/cycle1"/>
    <dgm:cxn modelId="{60487980-E358-D942-82CB-7BDC17FD7F5C}" type="presParOf" srcId="{93C4186F-7E9E-1A4A-BC83-D5498E54393F}" destId="{DA53E554-06F2-BF4B-90D2-0DCB57E63D86}" srcOrd="9" destOrd="0" presId="urn:microsoft.com/office/officeart/2005/8/layout/cycle1"/>
    <dgm:cxn modelId="{23653423-F9A4-7B49-901E-60FA8DFCAF56}" type="presParOf" srcId="{93C4186F-7E9E-1A4A-BC83-D5498E54393F}" destId="{3766753A-ADA7-9144-956E-EDE764270DEE}" srcOrd="10" destOrd="0" presId="urn:microsoft.com/office/officeart/2005/8/layout/cycle1"/>
    <dgm:cxn modelId="{DA38A342-978D-214F-A038-A521DA8BB827}" type="presParOf" srcId="{93C4186F-7E9E-1A4A-BC83-D5498E54393F}" destId="{1B3D7A0B-F81C-6443-ABE1-1493FF2BEE46}" srcOrd="11" destOrd="0" presId="urn:microsoft.com/office/officeart/2005/8/layout/cycle1"/>
    <dgm:cxn modelId="{ABE9A6E4-A721-854F-A374-C53A5908485F}" type="presParOf" srcId="{93C4186F-7E9E-1A4A-BC83-D5498E54393F}" destId="{50572329-0086-0C46-A01B-F9CD60D254DB}" srcOrd="12" destOrd="0" presId="urn:microsoft.com/office/officeart/2005/8/layout/cycle1"/>
    <dgm:cxn modelId="{D65FCA02-BF17-FE4C-8ABB-2E171E3093A7}" type="presParOf" srcId="{93C4186F-7E9E-1A4A-BC83-D5498E54393F}" destId="{6E37CDF1-8458-DA40-B9FE-04F2FA41A9C8}" srcOrd="13" destOrd="0" presId="urn:microsoft.com/office/officeart/2005/8/layout/cycle1"/>
    <dgm:cxn modelId="{DCAF4C9C-E521-2F49-ABFF-2BCD7F305B7C}" type="presParOf" srcId="{93C4186F-7E9E-1A4A-BC83-D5498E54393F}" destId="{512D9E47-DB1C-6D41-A248-D1048F741040}" srcOrd="14" destOrd="0" presId="urn:microsoft.com/office/officeart/2005/8/layout/cycle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288D2-9B21-884E-91E1-939ED351FF94}">
      <dsp:nvSpPr>
        <dsp:cNvPr id="0" name=""/>
        <dsp:cNvSpPr/>
      </dsp:nvSpPr>
      <dsp:spPr>
        <a:xfrm>
          <a:off x="1224605" y="13949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1224605" y="13949"/>
        <a:ext cx="456753" cy="456753"/>
      </dsp:txXfrm>
    </dsp:sp>
    <dsp:sp modelId="{BDACE3E8-F829-2D4D-81A1-728B7C061E15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21294730"/>
            <a:gd name="adj4" fmla="val 19764935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085F5-3467-9B47-B661-9BC1E94798E2}">
      <dsp:nvSpPr>
        <dsp:cNvPr id="0" name=""/>
        <dsp:cNvSpPr/>
      </dsp:nvSpPr>
      <dsp:spPr>
        <a:xfrm>
          <a:off x="1500955" y="864464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1500955" y="864464"/>
        <a:ext cx="456753" cy="456753"/>
      </dsp:txXfrm>
    </dsp:sp>
    <dsp:sp modelId="{730E9FDA-E027-A546-90EF-6D539727D1E5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4016241"/>
            <a:gd name="adj4" fmla="val 2252016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C2BA97-E289-674C-93A1-5B6CD5E2D038}">
      <dsp:nvSpPr>
        <dsp:cNvPr id="0" name=""/>
        <dsp:cNvSpPr/>
      </dsp:nvSpPr>
      <dsp:spPr>
        <a:xfrm>
          <a:off x="777463" y="1390112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777463" y="1390112"/>
        <a:ext cx="456753" cy="456753"/>
      </dsp:txXfrm>
    </dsp:sp>
    <dsp:sp modelId="{3E02F9F9-0E7E-4843-B26F-72200D5BA5D7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8212436"/>
            <a:gd name="adj4" fmla="val 6448212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66753A-ADA7-9144-956E-EDE764270DEE}">
      <dsp:nvSpPr>
        <dsp:cNvPr id="0" name=""/>
        <dsp:cNvSpPr/>
      </dsp:nvSpPr>
      <dsp:spPr>
        <a:xfrm>
          <a:off x="53971" y="864464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53971" y="864464"/>
        <a:ext cx="456753" cy="456753"/>
      </dsp:txXfrm>
    </dsp:sp>
    <dsp:sp modelId="{1B3D7A0B-F81C-6443-ABE1-1493FF2BEE46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12299518"/>
            <a:gd name="adj4" fmla="val 10769722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7CDF1-8458-DA40-B9FE-04F2FA41A9C8}">
      <dsp:nvSpPr>
        <dsp:cNvPr id="0" name=""/>
        <dsp:cNvSpPr/>
      </dsp:nvSpPr>
      <dsp:spPr>
        <a:xfrm>
          <a:off x="330320" y="13949"/>
          <a:ext cx="456753" cy="45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Helvetica Neue"/>
            <a:ea typeface="Helvetica Neue"/>
            <a:cs typeface="Helvetica Neue"/>
          </a:endParaRPr>
        </a:p>
      </dsp:txBody>
      <dsp:txXfrm>
        <a:off x="330320" y="13949"/>
        <a:ext cx="456753" cy="456753"/>
      </dsp:txXfrm>
    </dsp:sp>
    <dsp:sp modelId="{512D9E47-DB1C-6D41-A248-D1048F741040}">
      <dsp:nvSpPr>
        <dsp:cNvPr id="0" name=""/>
        <dsp:cNvSpPr/>
      </dsp:nvSpPr>
      <dsp:spPr>
        <a:xfrm>
          <a:off x="148626" y="551"/>
          <a:ext cx="1714426" cy="1714426"/>
        </a:xfrm>
        <a:prstGeom prst="circularArrow">
          <a:avLst>
            <a:gd name="adj1" fmla="val 5195"/>
            <a:gd name="adj2" fmla="val 335548"/>
            <a:gd name="adj3" fmla="val 16867224"/>
            <a:gd name="adj4" fmla="val 15197228"/>
            <a:gd name="adj5" fmla="val 6061"/>
          </a:avLst>
        </a:prstGeom>
        <a:gradFill rotWithShape="0">
          <a:gsLst>
            <a:gs pos="0">
              <a:srgbClr val="BC8027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rgbClr>
            </a:gs>
            <a:gs pos="100000">
              <a:srgbClr val="BC8027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8/16/18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0" r="1151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647" y="1582279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382630" y="4917710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700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6615" y="978407"/>
            <a:ext cx="4171299" cy="3227832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4592177" y="978407"/>
            <a:ext cx="4213493" cy="3232085"/>
          </a:xfrm>
        </p:spPr>
        <p:txBody>
          <a:bodyPr/>
          <a:lstStyle>
            <a:lvl1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200" b="0" i="0" spc="5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47472"/>
            <a:ext cx="8449056" cy="469830"/>
          </a:xfrm>
        </p:spPr>
        <p:txBody>
          <a:bodyPr lIns="91440" tIns="45720" rIns="91440" bIns="45720"/>
          <a:lstStyle>
            <a:lvl1pPr>
              <a:defRPr b="0" i="0" spc="30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4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86" r:id="rId14"/>
    <p:sldLayoutId id="2147483687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accent6">
              <a:lumMod val="50000"/>
            </a:schemeClr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openxmlformats.org/officeDocument/2006/relationships/image" Target="../media/image16.tiff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tiff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rehend" TargetMode="External"/><Relationship Id="rId2" Type="http://schemas.openxmlformats.org/officeDocument/2006/relationships/hyperlink" Target="https://github.com/aws-samples/aws-nlp-workshop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aws.amazon.com/sagema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898" y="3482770"/>
            <a:ext cx="4587021" cy="6625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646680"/>
            <a:ext cx="8235478" cy="1267970"/>
          </a:xfrm>
        </p:spPr>
        <p:txBody>
          <a:bodyPr/>
          <a:lstStyle/>
          <a:p>
            <a:pPr algn="ctr"/>
            <a:r>
              <a:rPr lang="en-US" dirty="0"/>
              <a:t>AWS NLP workshop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B94A-2A01-9F43-9500-375518BB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606A-6972-5A45-A5DF-AAD63D1EE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Introduction – 5 mins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 the application using CloudFormation – 15 mins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Amazon Comprehend – 30 mins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Amazon </a:t>
            </a:r>
            <a:r>
              <a:rPr lang="en-US" sz="2000" dirty="0" err="1"/>
              <a:t>Sagemaker</a:t>
            </a:r>
            <a:r>
              <a:rPr lang="en-US" sz="2000" dirty="0"/>
              <a:t> Model Training – 30 min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Amazon </a:t>
            </a:r>
            <a:r>
              <a:rPr lang="en-US" sz="2000" dirty="0" err="1"/>
              <a:t>Sagemaker</a:t>
            </a:r>
            <a:r>
              <a:rPr lang="en-US" sz="2000" dirty="0"/>
              <a:t> Model Deployment – 30 mins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37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13174" y="4202669"/>
            <a:ext cx="2506697" cy="5787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088" y="954456"/>
            <a:ext cx="2514599" cy="3827006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" y="1554468"/>
            <a:ext cx="309372" cy="309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088" y="1551491"/>
            <a:ext cx="832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Internal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2" y="3249674"/>
            <a:ext cx="373610" cy="3654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13175" y="947621"/>
            <a:ext cx="2514599" cy="3803020"/>
          </a:xfrm>
          <a:prstGeom prst="rect">
            <a:avLst/>
          </a:prstGeom>
          <a:noFill/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6574" y="159345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NLP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13175" y="568215"/>
            <a:ext cx="2514599" cy="307777"/>
          </a:xfrm>
          <a:prstGeom prst="rect">
            <a:avLst/>
          </a:prstGeom>
          <a:solidFill>
            <a:schemeClr val="accent1"/>
          </a:solidFill>
          <a:ln>
            <a:solidFill>
              <a:srgbClr val="30394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/>
              <a:t>Transform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2240" y="956298"/>
            <a:ext cx="2514599" cy="3825163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378612" y="2107357"/>
            <a:ext cx="238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22240" y="576893"/>
            <a:ext cx="2514599" cy="307777"/>
          </a:xfrm>
          <a:prstGeom prst="rect">
            <a:avLst/>
          </a:prstGeom>
          <a:solidFill>
            <a:schemeClr val="accent1"/>
          </a:solidFill>
          <a:ln>
            <a:solidFill>
              <a:srgbClr val="30394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/>
              <a:t>Deliver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088" y="956050"/>
            <a:ext cx="2514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Gather customer feedback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313174" y="951585"/>
            <a:ext cx="2514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Process Categorize and Score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22242" y="971462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Distill Actionable Insight and make it accessible</a:t>
            </a:r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9288" y="1927038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556" y="1927038"/>
            <a:ext cx="235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Email / Chat Transcripts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Online Return Center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Tickets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 Hoc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Survey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880" y="3242050"/>
            <a:ext cx="128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External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07556" y="362305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1186" y="3680419"/>
            <a:ext cx="235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Social 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Forums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Customer Reviews</a:t>
            </a: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3389376" y="1566163"/>
            <a:ext cx="351552" cy="310896"/>
            <a:chOff x="2292" y="1640"/>
            <a:chExt cx="1176" cy="1040"/>
          </a:xfrm>
        </p:grpSpPr>
        <p:sp>
          <p:nvSpPr>
            <p:cNvPr id="2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92" y="1640"/>
              <a:ext cx="1176" cy="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2878" y="1936"/>
              <a:ext cx="590" cy="744"/>
            </a:xfrm>
            <a:custGeom>
              <a:avLst/>
              <a:gdLst>
                <a:gd name="T0" fmla="*/ 42 w 590"/>
                <a:gd name="T1" fmla="*/ 728 h 744"/>
                <a:gd name="T2" fmla="*/ 0 w 590"/>
                <a:gd name="T3" fmla="*/ 648 h 744"/>
                <a:gd name="T4" fmla="*/ 4 w 590"/>
                <a:gd name="T5" fmla="*/ 480 h 744"/>
                <a:gd name="T6" fmla="*/ 20 w 590"/>
                <a:gd name="T7" fmla="*/ 440 h 744"/>
                <a:gd name="T8" fmla="*/ 50 w 590"/>
                <a:gd name="T9" fmla="*/ 408 h 744"/>
                <a:gd name="T10" fmla="*/ 92 w 590"/>
                <a:gd name="T11" fmla="*/ 394 h 744"/>
                <a:gd name="T12" fmla="*/ 160 w 590"/>
                <a:gd name="T13" fmla="*/ 394 h 744"/>
                <a:gd name="T14" fmla="*/ 186 w 590"/>
                <a:gd name="T15" fmla="*/ 424 h 744"/>
                <a:gd name="T16" fmla="*/ 176 w 590"/>
                <a:gd name="T17" fmla="*/ 446 h 744"/>
                <a:gd name="T18" fmla="*/ 154 w 590"/>
                <a:gd name="T19" fmla="*/ 456 h 744"/>
                <a:gd name="T20" fmla="*/ 86 w 590"/>
                <a:gd name="T21" fmla="*/ 458 h 744"/>
                <a:gd name="T22" fmla="*/ 74 w 590"/>
                <a:gd name="T23" fmla="*/ 470 h 744"/>
                <a:gd name="T24" fmla="*/ 62 w 590"/>
                <a:gd name="T25" fmla="*/ 508 h 744"/>
                <a:gd name="T26" fmla="*/ 64 w 590"/>
                <a:gd name="T27" fmla="*/ 662 h 744"/>
                <a:gd name="T28" fmla="*/ 88 w 590"/>
                <a:gd name="T29" fmla="*/ 682 h 744"/>
                <a:gd name="T30" fmla="*/ 502 w 590"/>
                <a:gd name="T31" fmla="*/ 682 h 744"/>
                <a:gd name="T32" fmla="*/ 526 w 590"/>
                <a:gd name="T33" fmla="*/ 662 h 744"/>
                <a:gd name="T34" fmla="*/ 528 w 590"/>
                <a:gd name="T35" fmla="*/ 490 h 744"/>
                <a:gd name="T36" fmla="*/ 514 w 590"/>
                <a:gd name="T37" fmla="*/ 462 h 744"/>
                <a:gd name="T38" fmla="*/ 434 w 590"/>
                <a:gd name="T39" fmla="*/ 456 h 744"/>
                <a:gd name="T40" fmla="*/ 370 w 590"/>
                <a:gd name="T41" fmla="*/ 436 h 744"/>
                <a:gd name="T42" fmla="*/ 342 w 590"/>
                <a:gd name="T43" fmla="*/ 388 h 744"/>
                <a:gd name="T44" fmla="*/ 356 w 590"/>
                <a:gd name="T45" fmla="*/ 280 h 744"/>
                <a:gd name="T46" fmla="*/ 362 w 590"/>
                <a:gd name="T47" fmla="*/ 274 h 744"/>
                <a:gd name="T48" fmla="*/ 382 w 590"/>
                <a:gd name="T49" fmla="*/ 256 h 744"/>
                <a:gd name="T50" fmla="*/ 410 w 590"/>
                <a:gd name="T51" fmla="*/ 192 h 744"/>
                <a:gd name="T52" fmla="*/ 408 w 590"/>
                <a:gd name="T53" fmla="*/ 156 h 744"/>
                <a:gd name="T54" fmla="*/ 338 w 590"/>
                <a:gd name="T55" fmla="*/ 70 h 744"/>
                <a:gd name="T56" fmla="*/ 294 w 590"/>
                <a:gd name="T57" fmla="*/ 62 h 744"/>
                <a:gd name="T58" fmla="*/ 210 w 590"/>
                <a:gd name="T59" fmla="*/ 96 h 744"/>
                <a:gd name="T60" fmla="*/ 176 w 590"/>
                <a:gd name="T61" fmla="*/ 178 h 744"/>
                <a:gd name="T62" fmla="*/ 182 w 590"/>
                <a:gd name="T63" fmla="*/ 218 h 744"/>
                <a:gd name="T64" fmla="*/ 220 w 590"/>
                <a:gd name="T65" fmla="*/ 270 h 744"/>
                <a:gd name="T66" fmla="*/ 232 w 590"/>
                <a:gd name="T67" fmla="*/ 290 h 744"/>
                <a:gd name="T68" fmla="*/ 224 w 590"/>
                <a:gd name="T69" fmla="*/ 314 h 744"/>
                <a:gd name="T70" fmla="*/ 186 w 590"/>
                <a:gd name="T71" fmla="*/ 322 h 744"/>
                <a:gd name="T72" fmla="*/ 154 w 590"/>
                <a:gd name="T73" fmla="*/ 290 h 744"/>
                <a:gd name="T74" fmla="*/ 116 w 590"/>
                <a:gd name="T75" fmla="*/ 200 h 744"/>
                <a:gd name="T76" fmla="*/ 118 w 590"/>
                <a:gd name="T77" fmla="*/ 142 h 744"/>
                <a:gd name="T78" fmla="*/ 156 w 590"/>
                <a:gd name="T79" fmla="*/ 64 h 744"/>
                <a:gd name="T80" fmla="*/ 224 w 590"/>
                <a:gd name="T81" fmla="*/ 14 h 744"/>
                <a:gd name="T82" fmla="*/ 294 w 590"/>
                <a:gd name="T83" fmla="*/ 0 h 744"/>
                <a:gd name="T84" fmla="*/ 364 w 590"/>
                <a:gd name="T85" fmla="*/ 14 h 744"/>
                <a:gd name="T86" fmla="*/ 432 w 590"/>
                <a:gd name="T87" fmla="*/ 64 h 744"/>
                <a:gd name="T88" fmla="*/ 468 w 590"/>
                <a:gd name="T89" fmla="*/ 142 h 744"/>
                <a:gd name="T90" fmla="*/ 472 w 590"/>
                <a:gd name="T91" fmla="*/ 198 h 744"/>
                <a:gd name="T92" fmla="*/ 446 w 590"/>
                <a:gd name="T93" fmla="*/ 276 h 744"/>
                <a:gd name="T94" fmla="*/ 402 w 590"/>
                <a:gd name="T95" fmla="*/ 324 h 744"/>
                <a:gd name="T96" fmla="*/ 404 w 590"/>
                <a:gd name="T97" fmla="*/ 380 h 744"/>
                <a:gd name="T98" fmla="*/ 426 w 590"/>
                <a:gd name="T99" fmla="*/ 394 h 744"/>
                <a:gd name="T100" fmla="*/ 514 w 590"/>
                <a:gd name="T101" fmla="*/ 396 h 744"/>
                <a:gd name="T102" fmla="*/ 582 w 590"/>
                <a:gd name="T103" fmla="*/ 454 h 744"/>
                <a:gd name="T104" fmla="*/ 590 w 590"/>
                <a:gd name="T105" fmla="*/ 648 h 744"/>
                <a:gd name="T106" fmla="*/ 548 w 590"/>
                <a:gd name="T107" fmla="*/ 728 h 744"/>
                <a:gd name="T108" fmla="*/ 94 w 590"/>
                <a:gd name="T10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0" h="744">
                  <a:moveTo>
                    <a:pt x="94" y="744"/>
                  </a:moveTo>
                  <a:lnTo>
                    <a:pt x="94" y="744"/>
                  </a:lnTo>
                  <a:lnTo>
                    <a:pt x="76" y="742"/>
                  </a:lnTo>
                  <a:lnTo>
                    <a:pt x="58" y="736"/>
                  </a:lnTo>
                  <a:lnTo>
                    <a:pt x="42" y="728"/>
                  </a:lnTo>
                  <a:lnTo>
                    <a:pt x="28" y="716"/>
                  </a:lnTo>
                  <a:lnTo>
                    <a:pt x="16" y="702"/>
                  </a:lnTo>
                  <a:lnTo>
                    <a:pt x="6" y="686"/>
                  </a:lnTo>
                  <a:lnTo>
                    <a:pt x="2" y="668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0" y="494"/>
                  </a:lnTo>
                  <a:lnTo>
                    <a:pt x="4" y="480"/>
                  </a:lnTo>
                  <a:lnTo>
                    <a:pt x="8" y="466"/>
                  </a:lnTo>
                  <a:lnTo>
                    <a:pt x="14" y="452"/>
                  </a:lnTo>
                  <a:lnTo>
                    <a:pt x="14" y="452"/>
                  </a:lnTo>
                  <a:lnTo>
                    <a:pt x="14" y="452"/>
                  </a:lnTo>
                  <a:lnTo>
                    <a:pt x="20" y="440"/>
                  </a:lnTo>
                  <a:lnTo>
                    <a:pt x="28" y="428"/>
                  </a:lnTo>
                  <a:lnTo>
                    <a:pt x="38" y="418"/>
                  </a:lnTo>
                  <a:lnTo>
                    <a:pt x="50" y="408"/>
                  </a:lnTo>
                  <a:lnTo>
                    <a:pt x="50" y="408"/>
                  </a:lnTo>
                  <a:lnTo>
                    <a:pt x="50" y="408"/>
                  </a:lnTo>
                  <a:lnTo>
                    <a:pt x="60" y="402"/>
                  </a:lnTo>
                  <a:lnTo>
                    <a:pt x="70" y="398"/>
                  </a:lnTo>
                  <a:lnTo>
                    <a:pt x="80" y="394"/>
                  </a:lnTo>
                  <a:lnTo>
                    <a:pt x="92" y="394"/>
                  </a:lnTo>
                  <a:lnTo>
                    <a:pt x="92" y="394"/>
                  </a:lnTo>
                  <a:lnTo>
                    <a:pt x="92" y="394"/>
                  </a:lnTo>
                  <a:lnTo>
                    <a:pt x="154" y="394"/>
                  </a:lnTo>
                  <a:lnTo>
                    <a:pt x="154" y="394"/>
                  </a:lnTo>
                  <a:lnTo>
                    <a:pt x="154" y="394"/>
                  </a:lnTo>
                  <a:lnTo>
                    <a:pt x="160" y="394"/>
                  </a:lnTo>
                  <a:lnTo>
                    <a:pt x="166" y="396"/>
                  </a:lnTo>
                  <a:lnTo>
                    <a:pt x="176" y="402"/>
                  </a:lnTo>
                  <a:lnTo>
                    <a:pt x="182" y="412"/>
                  </a:lnTo>
                  <a:lnTo>
                    <a:pt x="184" y="418"/>
                  </a:lnTo>
                  <a:lnTo>
                    <a:pt x="186" y="424"/>
                  </a:lnTo>
                  <a:lnTo>
                    <a:pt x="186" y="424"/>
                  </a:lnTo>
                  <a:lnTo>
                    <a:pt x="186" y="424"/>
                  </a:lnTo>
                  <a:lnTo>
                    <a:pt x="184" y="432"/>
                  </a:lnTo>
                  <a:lnTo>
                    <a:pt x="182" y="436"/>
                  </a:lnTo>
                  <a:lnTo>
                    <a:pt x="176" y="446"/>
                  </a:lnTo>
                  <a:lnTo>
                    <a:pt x="166" y="454"/>
                  </a:lnTo>
                  <a:lnTo>
                    <a:pt x="160" y="456"/>
                  </a:lnTo>
                  <a:lnTo>
                    <a:pt x="154" y="456"/>
                  </a:lnTo>
                  <a:lnTo>
                    <a:pt x="154" y="456"/>
                  </a:lnTo>
                  <a:lnTo>
                    <a:pt x="154" y="456"/>
                  </a:lnTo>
                  <a:lnTo>
                    <a:pt x="92" y="456"/>
                  </a:lnTo>
                  <a:lnTo>
                    <a:pt x="92" y="456"/>
                  </a:lnTo>
                  <a:lnTo>
                    <a:pt x="92" y="456"/>
                  </a:lnTo>
                  <a:lnTo>
                    <a:pt x="90" y="456"/>
                  </a:lnTo>
                  <a:lnTo>
                    <a:pt x="86" y="458"/>
                  </a:lnTo>
                  <a:lnTo>
                    <a:pt x="86" y="458"/>
                  </a:lnTo>
                  <a:lnTo>
                    <a:pt x="86" y="458"/>
                  </a:lnTo>
                  <a:lnTo>
                    <a:pt x="80" y="464"/>
                  </a:lnTo>
                  <a:lnTo>
                    <a:pt x="74" y="470"/>
                  </a:lnTo>
                  <a:lnTo>
                    <a:pt x="74" y="470"/>
                  </a:lnTo>
                  <a:lnTo>
                    <a:pt x="74" y="470"/>
                  </a:lnTo>
                  <a:lnTo>
                    <a:pt x="68" y="480"/>
                  </a:lnTo>
                  <a:lnTo>
                    <a:pt x="64" y="490"/>
                  </a:lnTo>
                  <a:lnTo>
                    <a:pt x="62" y="500"/>
                  </a:lnTo>
                  <a:lnTo>
                    <a:pt x="62" y="508"/>
                  </a:lnTo>
                  <a:lnTo>
                    <a:pt x="62" y="508"/>
                  </a:lnTo>
                  <a:lnTo>
                    <a:pt x="62" y="648"/>
                  </a:lnTo>
                  <a:lnTo>
                    <a:pt x="62" y="648"/>
                  </a:lnTo>
                  <a:lnTo>
                    <a:pt x="62" y="656"/>
                  </a:lnTo>
                  <a:lnTo>
                    <a:pt x="64" y="662"/>
                  </a:lnTo>
                  <a:lnTo>
                    <a:pt x="68" y="668"/>
                  </a:lnTo>
                  <a:lnTo>
                    <a:pt x="72" y="672"/>
                  </a:lnTo>
                  <a:lnTo>
                    <a:pt x="76" y="676"/>
                  </a:lnTo>
                  <a:lnTo>
                    <a:pt x="82" y="680"/>
                  </a:lnTo>
                  <a:lnTo>
                    <a:pt x="88" y="682"/>
                  </a:lnTo>
                  <a:lnTo>
                    <a:pt x="94" y="682"/>
                  </a:lnTo>
                  <a:lnTo>
                    <a:pt x="94" y="682"/>
                  </a:lnTo>
                  <a:lnTo>
                    <a:pt x="494" y="682"/>
                  </a:lnTo>
                  <a:lnTo>
                    <a:pt x="494" y="682"/>
                  </a:lnTo>
                  <a:lnTo>
                    <a:pt x="502" y="682"/>
                  </a:lnTo>
                  <a:lnTo>
                    <a:pt x="508" y="680"/>
                  </a:lnTo>
                  <a:lnTo>
                    <a:pt x="514" y="676"/>
                  </a:lnTo>
                  <a:lnTo>
                    <a:pt x="518" y="672"/>
                  </a:lnTo>
                  <a:lnTo>
                    <a:pt x="522" y="668"/>
                  </a:lnTo>
                  <a:lnTo>
                    <a:pt x="526" y="662"/>
                  </a:lnTo>
                  <a:lnTo>
                    <a:pt x="528" y="656"/>
                  </a:lnTo>
                  <a:lnTo>
                    <a:pt x="528" y="648"/>
                  </a:lnTo>
                  <a:lnTo>
                    <a:pt x="528" y="648"/>
                  </a:lnTo>
                  <a:lnTo>
                    <a:pt x="528" y="490"/>
                  </a:lnTo>
                  <a:lnTo>
                    <a:pt x="528" y="490"/>
                  </a:lnTo>
                  <a:lnTo>
                    <a:pt x="528" y="484"/>
                  </a:lnTo>
                  <a:lnTo>
                    <a:pt x="526" y="478"/>
                  </a:lnTo>
                  <a:lnTo>
                    <a:pt x="522" y="472"/>
                  </a:lnTo>
                  <a:lnTo>
                    <a:pt x="518" y="466"/>
                  </a:lnTo>
                  <a:lnTo>
                    <a:pt x="514" y="462"/>
                  </a:lnTo>
                  <a:lnTo>
                    <a:pt x="508" y="460"/>
                  </a:lnTo>
                  <a:lnTo>
                    <a:pt x="502" y="458"/>
                  </a:lnTo>
                  <a:lnTo>
                    <a:pt x="494" y="456"/>
                  </a:lnTo>
                  <a:lnTo>
                    <a:pt x="494" y="456"/>
                  </a:lnTo>
                  <a:lnTo>
                    <a:pt x="434" y="456"/>
                  </a:lnTo>
                  <a:lnTo>
                    <a:pt x="434" y="456"/>
                  </a:lnTo>
                  <a:lnTo>
                    <a:pt x="418" y="456"/>
                  </a:lnTo>
                  <a:lnTo>
                    <a:pt x="400" y="452"/>
                  </a:lnTo>
                  <a:lnTo>
                    <a:pt x="384" y="446"/>
                  </a:lnTo>
                  <a:lnTo>
                    <a:pt x="370" y="436"/>
                  </a:lnTo>
                  <a:lnTo>
                    <a:pt x="370" y="436"/>
                  </a:lnTo>
                  <a:lnTo>
                    <a:pt x="370" y="436"/>
                  </a:lnTo>
                  <a:lnTo>
                    <a:pt x="356" y="422"/>
                  </a:lnTo>
                  <a:lnTo>
                    <a:pt x="348" y="406"/>
                  </a:lnTo>
                  <a:lnTo>
                    <a:pt x="342" y="388"/>
                  </a:lnTo>
                  <a:lnTo>
                    <a:pt x="340" y="368"/>
                  </a:lnTo>
                  <a:lnTo>
                    <a:pt x="340" y="368"/>
                  </a:lnTo>
                  <a:lnTo>
                    <a:pt x="340" y="288"/>
                  </a:lnTo>
                  <a:lnTo>
                    <a:pt x="356" y="280"/>
                  </a:lnTo>
                  <a:lnTo>
                    <a:pt x="356" y="280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8"/>
                  </a:lnTo>
                  <a:lnTo>
                    <a:pt x="356" y="278"/>
                  </a:lnTo>
                  <a:lnTo>
                    <a:pt x="362" y="274"/>
                  </a:lnTo>
                  <a:lnTo>
                    <a:pt x="362" y="274"/>
                  </a:lnTo>
                  <a:lnTo>
                    <a:pt x="362" y="274"/>
                  </a:lnTo>
                  <a:lnTo>
                    <a:pt x="372" y="268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92" y="242"/>
                  </a:lnTo>
                  <a:lnTo>
                    <a:pt x="402" y="226"/>
                  </a:lnTo>
                  <a:lnTo>
                    <a:pt x="408" y="204"/>
                  </a:lnTo>
                  <a:lnTo>
                    <a:pt x="410" y="192"/>
                  </a:lnTo>
                  <a:lnTo>
                    <a:pt x="410" y="178"/>
                  </a:lnTo>
                  <a:lnTo>
                    <a:pt x="410" y="178"/>
                  </a:lnTo>
                  <a:lnTo>
                    <a:pt x="410" y="178"/>
                  </a:lnTo>
                  <a:lnTo>
                    <a:pt x="410" y="166"/>
                  </a:lnTo>
                  <a:lnTo>
                    <a:pt x="408" y="156"/>
                  </a:lnTo>
                  <a:lnTo>
                    <a:pt x="402" y="134"/>
                  </a:lnTo>
                  <a:lnTo>
                    <a:pt x="390" y="114"/>
                  </a:lnTo>
                  <a:lnTo>
                    <a:pt x="376" y="96"/>
                  </a:lnTo>
                  <a:lnTo>
                    <a:pt x="358" y="82"/>
                  </a:lnTo>
                  <a:lnTo>
                    <a:pt x="338" y="70"/>
                  </a:lnTo>
                  <a:lnTo>
                    <a:pt x="316" y="64"/>
                  </a:lnTo>
                  <a:lnTo>
                    <a:pt x="306" y="62"/>
                  </a:lnTo>
                  <a:lnTo>
                    <a:pt x="294" y="62"/>
                  </a:lnTo>
                  <a:lnTo>
                    <a:pt x="294" y="62"/>
                  </a:lnTo>
                  <a:lnTo>
                    <a:pt x="294" y="62"/>
                  </a:lnTo>
                  <a:lnTo>
                    <a:pt x="282" y="62"/>
                  </a:lnTo>
                  <a:lnTo>
                    <a:pt x="270" y="64"/>
                  </a:lnTo>
                  <a:lnTo>
                    <a:pt x="248" y="70"/>
                  </a:lnTo>
                  <a:lnTo>
                    <a:pt x="228" y="82"/>
                  </a:lnTo>
                  <a:lnTo>
                    <a:pt x="210" y="96"/>
                  </a:lnTo>
                  <a:lnTo>
                    <a:pt x="196" y="114"/>
                  </a:lnTo>
                  <a:lnTo>
                    <a:pt x="186" y="134"/>
                  </a:lnTo>
                  <a:lnTo>
                    <a:pt x="178" y="156"/>
                  </a:lnTo>
                  <a:lnTo>
                    <a:pt x="176" y="166"/>
                  </a:lnTo>
                  <a:lnTo>
                    <a:pt x="176" y="178"/>
                  </a:lnTo>
                  <a:lnTo>
                    <a:pt x="176" y="178"/>
                  </a:lnTo>
                  <a:lnTo>
                    <a:pt x="176" y="178"/>
                  </a:lnTo>
                  <a:lnTo>
                    <a:pt x="176" y="192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8" y="230"/>
                  </a:lnTo>
                  <a:lnTo>
                    <a:pt x="194" y="242"/>
                  </a:lnTo>
                  <a:lnTo>
                    <a:pt x="202" y="252"/>
                  </a:lnTo>
                  <a:lnTo>
                    <a:pt x="210" y="262"/>
                  </a:lnTo>
                  <a:lnTo>
                    <a:pt x="220" y="270"/>
                  </a:lnTo>
                  <a:lnTo>
                    <a:pt x="220" y="270"/>
                  </a:lnTo>
                  <a:lnTo>
                    <a:pt x="220" y="270"/>
                  </a:lnTo>
                  <a:lnTo>
                    <a:pt x="224" y="274"/>
                  </a:lnTo>
                  <a:lnTo>
                    <a:pt x="228" y="280"/>
                  </a:lnTo>
                  <a:lnTo>
                    <a:pt x="232" y="290"/>
                  </a:lnTo>
                  <a:lnTo>
                    <a:pt x="230" y="302"/>
                  </a:lnTo>
                  <a:lnTo>
                    <a:pt x="228" y="308"/>
                  </a:lnTo>
                  <a:lnTo>
                    <a:pt x="224" y="314"/>
                  </a:lnTo>
                  <a:lnTo>
                    <a:pt x="224" y="314"/>
                  </a:lnTo>
                  <a:lnTo>
                    <a:pt x="224" y="314"/>
                  </a:lnTo>
                  <a:lnTo>
                    <a:pt x="220" y="318"/>
                  </a:lnTo>
                  <a:lnTo>
                    <a:pt x="216" y="322"/>
                  </a:lnTo>
                  <a:lnTo>
                    <a:pt x="204" y="326"/>
                  </a:lnTo>
                  <a:lnTo>
                    <a:pt x="192" y="324"/>
                  </a:lnTo>
                  <a:lnTo>
                    <a:pt x="186" y="322"/>
                  </a:lnTo>
                  <a:lnTo>
                    <a:pt x="180" y="318"/>
                  </a:lnTo>
                  <a:lnTo>
                    <a:pt x="180" y="318"/>
                  </a:lnTo>
                  <a:lnTo>
                    <a:pt x="180" y="318"/>
                  </a:lnTo>
                  <a:lnTo>
                    <a:pt x="166" y="306"/>
                  </a:lnTo>
                  <a:lnTo>
                    <a:pt x="154" y="290"/>
                  </a:lnTo>
                  <a:lnTo>
                    <a:pt x="142" y="274"/>
                  </a:lnTo>
                  <a:lnTo>
                    <a:pt x="132" y="258"/>
                  </a:lnTo>
                  <a:lnTo>
                    <a:pt x="124" y="240"/>
                  </a:lnTo>
                  <a:lnTo>
                    <a:pt x="118" y="220"/>
                  </a:lnTo>
                  <a:lnTo>
                    <a:pt x="116" y="200"/>
                  </a:lnTo>
                  <a:lnTo>
                    <a:pt x="114" y="178"/>
                  </a:lnTo>
                  <a:lnTo>
                    <a:pt x="114" y="178"/>
                  </a:lnTo>
                  <a:lnTo>
                    <a:pt x="114" y="178"/>
                  </a:lnTo>
                  <a:lnTo>
                    <a:pt x="116" y="160"/>
                  </a:lnTo>
                  <a:lnTo>
                    <a:pt x="118" y="142"/>
                  </a:lnTo>
                  <a:lnTo>
                    <a:pt x="122" y="126"/>
                  </a:lnTo>
                  <a:lnTo>
                    <a:pt x="128" y="110"/>
                  </a:lnTo>
                  <a:lnTo>
                    <a:pt x="136" y="94"/>
                  </a:lnTo>
                  <a:lnTo>
                    <a:pt x="144" y="78"/>
                  </a:lnTo>
                  <a:lnTo>
                    <a:pt x="156" y="64"/>
                  </a:lnTo>
                  <a:lnTo>
                    <a:pt x="166" y="52"/>
                  </a:lnTo>
                  <a:lnTo>
                    <a:pt x="180" y="40"/>
                  </a:lnTo>
                  <a:lnTo>
                    <a:pt x="194" y="30"/>
                  </a:lnTo>
                  <a:lnTo>
                    <a:pt x="208" y="22"/>
                  </a:lnTo>
                  <a:lnTo>
                    <a:pt x="224" y="14"/>
                  </a:lnTo>
                  <a:lnTo>
                    <a:pt x="240" y="8"/>
                  </a:lnTo>
                  <a:lnTo>
                    <a:pt x="258" y="4"/>
                  </a:lnTo>
                  <a:lnTo>
                    <a:pt x="27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12" y="0"/>
                  </a:lnTo>
                  <a:lnTo>
                    <a:pt x="330" y="4"/>
                  </a:lnTo>
                  <a:lnTo>
                    <a:pt x="346" y="8"/>
                  </a:lnTo>
                  <a:lnTo>
                    <a:pt x="364" y="14"/>
                  </a:lnTo>
                  <a:lnTo>
                    <a:pt x="378" y="22"/>
                  </a:lnTo>
                  <a:lnTo>
                    <a:pt x="394" y="30"/>
                  </a:lnTo>
                  <a:lnTo>
                    <a:pt x="408" y="40"/>
                  </a:lnTo>
                  <a:lnTo>
                    <a:pt x="420" y="52"/>
                  </a:lnTo>
                  <a:lnTo>
                    <a:pt x="432" y="64"/>
                  </a:lnTo>
                  <a:lnTo>
                    <a:pt x="442" y="78"/>
                  </a:lnTo>
                  <a:lnTo>
                    <a:pt x="450" y="94"/>
                  </a:lnTo>
                  <a:lnTo>
                    <a:pt x="458" y="110"/>
                  </a:lnTo>
                  <a:lnTo>
                    <a:pt x="464" y="126"/>
                  </a:lnTo>
                  <a:lnTo>
                    <a:pt x="468" y="142"/>
                  </a:lnTo>
                  <a:lnTo>
                    <a:pt x="472" y="160"/>
                  </a:lnTo>
                  <a:lnTo>
                    <a:pt x="472" y="178"/>
                  </a:lnTo>
                  <a:lnTo>
                    <a:pt x="472" y="178"/>
                  </a:lnTo>
                  <a:lnTo>
                    <a:pt x="472" y="178"/>
                  </a:lnTo>
                  <a:lnTo>
                    <a:pt x="472" y="198"/>
                  </a:lnTo>
                  <a:lnTo>
                    <a:pt x="468" y="216"/>
                  </a:lnTo>
                  <a:lnTo>
                    <a:pt x="464" y="234"/>
                  </a:lnTo>
                  <a:lnTo>
                    <a:pt x="460" y="248"/>
                  </a:lnTo>
                  <a:lnTo>
                    <a:pt x="452" y="262"/>
                  </a:lnTo>
                  <a:lnTo>
                    <a:pt x="446" y="276"/>
                  </a:lnTo>
                  <a:lnTo>
                    <a:pt x="430" y="296"/>
                  </a:lnTo>
                  <a:lnTo>
                    <a:pt x="430" y="296"/>
                  </a:lnTo>
                  <a:lnTo>
                    <a:pt x="430" y="296"/>
                  </a:lnTo>
                  <a:lnTo>
                    <a:pt x="414" y="312"/>
                  </a:lnTo>
                  <a:lnTo>
                    <a:pt x="402" y="324"/>
                  </a:lnTo>
                  <a:lnTo>
                    <a:pt x="402" y="324"/>
                  </a:lnTo>
                  <a:lnTo>
                    <a:pt x="402" y="368"/>
                  </a:lnTo>
                  <a:lnTo>
                    <a:pt x="402" y="368"/>
                  </a:lnTo>
                  <a:lnTo>
                    <a:pt x="402" y="376"/>
                  </a:lnTo>
                  <a:lnTo>
                    <a:pt x="404" y="380"/>
                  </a:lnTo>
                  <a:lnTo>
                    <a:pt x="408" y="388"/>
                  </a:lnTo>
                  <a:lnTo>
                    <a:pt x="408" y="388"/>
                  </a:lnTo>
                  <a:lnTo>
                    <a:pt x="408" y="388"/>
                  </a:lnTo>
                  <a:lnTo>
                    <a:pt x="418" y="392"/>
                  </a:lnTo>
                  <a:lnTo>
                    <a:pt x="426" y="394"/>
                  </a:lnTo>
                  <a:lnTo>
                    <a:pt x="434" y="394"/>
                  </a:lnTo>
                  <a:lnTo>
                    <a:pt x="434" y="394"/>
                  </a:lnTo>
                  <a:lnTo>
                    <a:pt x="494" y="394"/>
                  </a:lnTo>
                  <a:lnTo>
                    <a:pt x="494" y="394"/>
                  </a:lnTo>
                  <a:lnTo>
                    <a:pt x="514" y="396"/>
                  </a:lnTo>
                  <a:lnTo>
                    <a:pt x="532" y="402"/>
                  </a:lnTo>
                  <a:lnTo>
                    <a:pt x="548" y="412"/>
                  </a:lnTo>
                  <a:lnTo>
                    <a:pt x="562" y="422"/>
                  </a:lnTo>
                  <a:lnTo>
                    <a:pt x="574" y="436"/>
                  </a:lnTo>
                  <a:lnTo>
                    <a:pt x="582" y="454"/>
                  </a:lnTo>
                  <a:lnTo>
                    <a:pt x="588" y="472"/>
                  </a:lnTo>
                  <a:lnTo>
                    <a:pt x="590" y="490"/>
                  </a:lnTo>
                  <a:lnTo>
                    <a:pt x="590" y="490"/>
                  </a:lnTo>
                  <a:lnTo>
                    <a:pt x="590" y="648"/>
                  </a:lnTo>
                  <a:lnTo>
                    <a:pt x="590" y="648"/>
                  </a:lnTo>
                  <a:lnTo>
                    <a:pt x="588" y="668"/>
                  </a:lnTo>
                  <a:lnTo>
                    <a:pt x="582" y="686"/>
                  </a:lnTo>
                  <a:lnTo>
                    <a:pt x="574" y="702"/>
                  </a:lnTo>
                  <a:lnTo>
                    <a:pt x="562" y="716"/>
                  </a:lnTo>
                  <a:lnTo>
                    <a:pt x="548" y="728"/>
                  </a:lnTo>
                  <a:lnTo>
                    <a:pt x="532" y="736"/>
                  </a:lnTo>
                  <a:lnTo>
                    <a:pt x="514" y="742"/>
                  </a:lnTo>
                  <a:lnTo>
                    <a:pt x="494" y="744"/>
                  </a:lnTo>
                  <a:lnTo>
                    <a:pt x="494" y="744"/>
                  </a:lnTo>
                  <a:lnTo>
                    <a:pt x="94" y="744"/>
                  </a:lnTo>
                  <a:lnTo>
                    <a:pt x="94" y="74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292" y="1640"/>
              <a:ext cx="698" cy="640"/>
            </a:xfrm>
            <a:custGeom>
              <a:avLst/>
              <a:gdLst>
                <a:gd name="T0" fmla="*/ 426 w 698"/>
                <a:gd name="T1" fmla="*/ 514 h 640"/>
                <a:gd name="T2" fmla="*/ 348 w 698"/>
                <a:gd name="T3" fmla="*/ 520 h 640"/>
                <a:gd name="T4" fmla="*/ 280 w 698"/>
                <a:gd name="T5" fmla="*/ 516 h 640"/>
                <a:gd name="T6" fmla="*/ 184 w 698"/>
                <a:gd name="T7" fmla="*/ 490 h 640"/>
                <a:gd name="T8" fmla="*/ 104 w 698"/>
                <a:gd name="T9" fmla="*/ 448 h 640"/>
                <a:gd name="T10" fmla="*/ 82 w 698"/>
                <a:gd name="T11" fmla="*/ 430 h 640"/>
                <a:gd name="T12" fmla="*/ 28 w 698"/>
                <a:gd name="T13" fmla="*/ 364 h 640"/>
                <a:gd name="T14" fmla="*/ 2 w 698"/>
                <a:gd name="T15" fmla="*/ 288 h 640"/>
                <a:gd name="T16" fmla="*/ 0 w 698"/>
                <a:gd name="T17" fmla="*/ 260 h 640"/>
                <a:gd name="T18" fmla="*/ 16 w 698"/>
                <a:gd name="T19" fmla="*/ 180 h 640"/>
                <a:gd name="T20" fmla="*/ 62 w 698"/>
                <a:gd name="T21" fmla="*/ 112 h 640"/>
                <a:gd name="T22" fmla="*/ 104 w 698"/>
                <a:gd name="T23" fmla="*/ 74 h 640"/>
                <a:gd name="T24" fmla="*/ 156 w 698"/>
                <a:gd name="T25" fmla="*/ 42 h 640"/>
                <a:gd name="T26" fmla="*/ 246 w 698"/>
                <a:gd name="T27" fmla="*/ 12 h 640"/>
                <a:gd name="T28" fmla="*/ 348 w 698"/>
                <a:gd name="T29" fmla="*/ 0 h 640"/>
                <a:gd name="T30" fmla="*/ 384 w 698"/>
                <a:gd name="T31" fmla="*/ 2 h 640"/>
                <a:gd name="T32" fmla="*/ 482 w 698"/>
                <a:gd name="T33" fmla="*/ 20 h 640"/>
                <a:gd name="T34" fmla="*/ 568 w 698"/>
                <a:gd name="T35" fmla="*/ 58 h 640"/>
                <a:gd name="T36" fmla="*/ 592 w 698"/>
                <a:gd name="T37" fmla="*/ 74 h 640"/>
                <a:gd name="T38" fmla="*/ 654 w 698"/>
                <a:gd name="T39" fmla="*/ 132 h 640"/>
                <a:gd name="T40" fmla="*/ 690 w 698"/>
                <a:gd name="T41" fmla="*/ 206 h 640"/>
                <a:gd name="T42" fmla="*/ 698 w 698"/>
                <a:gd name="T43" fmla="*/ 260 h 640"/>
                <a:gd name="T44" fmla="*/ 694 w 698"/>
                <a:gd name="T45" fmla="*/ 292 h 640"/>
                <a:gd name="T46" fmla="*/ 676 w 698"/>
                <a:gd name="T47" fmla="*/ 352 h 640"/>
                <a:gd name="T48" fmla="*/ 618 w 698"/>
                <a:gd name="T49" fmla="*/ 426 h 640"/>
                <a:gd name="T50" fmla="*/ 564 w 698"/>
                <a:gd name="T51" fmla="*/ 466 h 640"/>
                <a:gd name="T52" fmla="*/ 542 w 698"/>
                <a:gd name="T53" fmla="*/ 468 h 640"/>
                <a:gd name="T54" fmla="*/ 526 w 698"/>
                <a:gd name="T55" fmla="*/ 456 h 640"/>
                <a:gd name="T56" fmla="*/ 524 w 698"/>
                <a:gd name="T57" fmla="*/ 436 h 640"/>
                <a:gd name="T58" fmla="*/ 536 w 698"/>
                <a:gd name="T59" fmla="*/ 420 h 640"/>
                <a:gd name="T60" fmla="*/ 582 w 698"/>
                <a:gd name="T61" fmla="*/ 386 h 640"/>
                <a:gd name="T62" fmla="*/ 628 w 698"/>
                <a:gd name="T63" fmla="*/ 328 h 640"/>
                <a:gd name="T64" fmla="*/ 644 w 698"/>
                <a:gd name="T65" fmla="*/ 260 h 640"/>
                <a:gd name="T66" fmla="*/ 642 w 698"/>
                <a:gd name="T67" fmla="*/ 240 h 640"/>
                <a:gd name="T68" fmla="*/ 622 w 698"/>
                <a:gd name="T69" fmla="*/ 184 h 640"/>
                <a:gd name="T70" fmla="*/ 578 w 698"/>
                <a:gd name="T71" fmla="*/ 132 h 640"/>
                <a:gd name="T72" fmla="*/ 560 w 698"/>
                <a:gd name="T73" fmla="*/ 118 h 640"/>
                <a:gd name="T74" fmla="*/ 492 w 698"/>
                <a:gd name="T75" fmla="*/ 80 h 640"/>
                <a:gd name="T76" fmla="*/ 410 w 698"/>
                <a:gd name="T77" fmla="*/ 58 h 640"/>
                <a:gd name="T78" fmla="*/ 348 w 698"/>
                <a:gd name="T79" fmla="*/ 54 h 640"/>
                <a:gd name="T80" fmla="*/ 288 w 698"/>
                <a:gd name="T81" fmla="*/ 58 h 640"/>
                <a:gd name="T82" fmla="*/ 204 w 698"/>
                <a:gd name="T83" fmla="*/ 80 h 640"/>
                <a:gd name="T84" fmla="*/ 136 w 698"/>
                <a:gd name="T85" fmla="*/ 118 h 640"/>
                <a:gd name="T86" fmla="*/ 118 w 698"/>
                <a:gd name="T87" fmla="*/ 132 h 640"/>
                <a:gd name="T88" fmla="*/ 76 w 698"/>
                <a:gd name="T89" fmla="*/ 184 h 640"/>
                <a:gd name="T90" fmla="*/ 54 w 698"/>
                <a:gd name="T91" fmla="*/ 240 h 640"/>
                <a:gd name="T92" fmla="*/ 54 w 698"/>
                <a:gd name="T93" fmla="*/ 260 h 640"/>
                <a:gd name="T94" fmla="*/ 66 w 698"/>
                <a:gd name="T95" fmla="*/ 320 h 640"/>
                <a:gd name="T96" fmla="*/ 102 w 698"/>
                <a:gd name="T97" fmla="*/ 372 h 640"/>
                <a:gd name="T98" fmla="*/ 136 w 698"/>
                <a:gd name="T99" fmla="*/ 404 h 640"/>
                <a:gd name="T100" fmla="*/ 180 w 698"/>
                <a:gd name="T101" fmla="*/ 430 h 640"/>
                <a:gd name="T102" fmla="*/ 258 w 698"/>
                <a:gd name="T103" fmla="*/ 456 h 640"/>
                <a:gd name="T104" fmla="*/ 348 w 698"/>
                <a:gd name="T105" fmla="*/ 466 h 640"/>
                <a:gd name="T106" fmla="*/ 390 w 698"/>
                <a:gd name="T107" fmla="*/ 464 h 640"/>
                <a:gd name="T108" fmla="*/ 440 w 698"/>
                <a:gd name="T109" fmla="*/ 456 h 640"/>
                <a:gd name="T110" fmla="*/ 636 w 698"/>
                <a:gd name="T111" fmla="*/ 600 h 640"/>
                <a:gd name="T112" fmla="*/ 634 w 698"/>
                <a:gd name="T113" fmla="*/ 630 h 640"/>
                <a:gd name="T114" fmla="*/ 630 w 698"/>
                <a:gd name="T115" fmla="*/ 634 h 640"/>
                <a:gd name="T116" fmla="*/ 612 w 698"/>
                <a:gd name="T117" fmla="*/ 640 h 640"/>
                <a:gd name="T118" fmla="*/ 604 w 698"/>
                <a:gd name="T119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8" h="640">
                  <a:moveTo>
                    <a:pt x="596" y="636"/>
                  </a:moveTo>
                  <a:lnTo>
                    <a:pt x="426" y="514"/>
                  </a:lnTo>
                  <a:lnTo>
                    <a:pt x="426" y="514"/>
                  </a:lnTo>
                  <a:lnTo>
                    <a:pt x="388" y="520"/>
                  </a:lnTo>
                  <a:lnTo>
                    <a:pt x="348" y="520"/>
                  </a:lnTo>
                  <a:lnTo>
                    <a:pt x="348" y="520"/>
                  </a:lnTo>
                  <a:lnTo>
                    <a:pt x="348" y="520"/>
                  </a:lnTo>
                  <a:lnTo>
                    <a:pt x="314" y="520"/>
                  </a:lnTo>
                  <a:lnTo>
                    <a:pt x="280" y="516"/>
                  </a:lnTo>
                  <a:lnTo>
                    <a:pt x="246" y="510"/>
                  </a:lnTo>
                  <a:lnTo>
                    <a:pt x="216" y="502"/>
                  </a:lnTo>
                  <a:lnTo>
                    <a:pt x="184" y="490"/>
                  </a:lnTo>
                  <a:lnTo>
                    <a:pt x="156" y="478"/>
                  </a:lnTo>
                  <a:lnTo>
                    <a:pt x="130" y="464"/>
                  </a:lnTo>
                  <a:lnTo>
                    <a:pt x="104" y="448"/>
                  </a:lnTo>
                  <a:lnTo>
                    <a:pt x="104" y="448"/>
                  </a:lnTo>
                  <a:lnTo>
                    <a:pt x="104" y="448"/>
                  </a:lnTo>
                  <a:lnTo>
                    <a:pt x="82" y="430"/>
                  </a:lnTo>
                  <a:lnTo>
                    <a:pt x="62" y="410"/>
                  </a:lnTo>
                  <a:lnTo>
                    <a:pt x="44" y="388"/>
                  </a:lnTo>
                  <a:lnTo>
                    <a:pt x="28" y="364"/>
                  </a:lnTo>
                  <a:lnTo>
                    <a:pt x="16" y="340"/>
                  </a:lnTo>
                  <a:lnTo>
                    <a:pt x="6" y="314"/>
                  </a:lnTo>
                  <a:lnTo>
                    <a:pt x="2" y="288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32"/>
                  </a:lnTo>
                  <a:lnTo>
                    <a:pt x="6" y="206"/>
                  </a:lnTo>
                  <a:lnTo>
                    <a:pt x="16" y="180"/>
                  </a:lnTo>
                  <a:lnTo>
                    <a:pt x="28" y="156"/>
                  </a:lnTo>
                  <a:lnTo>
                    <a:pt x="44" y="132"/>
                  </a:lnTo>
                  <a:lnTo>
                    <a:pt x="62" y="112"/>
                  </a:lnTo>
                  <a:lnTo>
                    <a:pt x="82" y="92"/>
                  </a:lnTo>
                  <a:lnTo>
                    <a:pt x="104" y="74"/>
                  </a:lnTo>
                  <a:lnTo>
                    <a:pt x="104" y="74"/>
                  </a:lnTo>
                  <a:lnTo>
                    <a:pt x="104" y="74"/>
                  </a:lnTo>
                  <a:lnTo>
                    <a:pt x="130" y="58"/>
                  </a:lnTo>
                  <a:lnTo>
                    <a:pt x="156" y="42"/>
                  </a:lnTo>
                  <a:lnTo>
                    <a:pt x="184" y="30"/>
                  </a:lnTo>
                  <a:lnTo>
                    <a:pt x="216" y="20"/>
                  </a:lnTo>
                  <a:lnTo>
                    <a:pt x="246" y="12"/>
                  </a:lnTo>
                  <a:lnTo>
                    <a:pt x="280" y="6"/>
                  </a:lnTo>
                  <a:lnTo>
                    <a:pt x="314" y="2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84" y="2"/>
                  </a:lnTo>
                  <a:lnTo>
                    <a:pt x="418" y="6"/>
                  </a:lnTo>
                  <a:lnTo>
                    <a:pt x="450" y="12"/>
                  </a:lnTo>
                  <a:lnTo>
                    <a:pt x="482" y="20"/>
                  </a:lnTo>
                  <a:lnTo>
                    <a:pt x="512" y="30"/>
                  </a:lnTo>
                  <a:lnTo>
                    <a:pt x="540" y="42"/>
                  </a:lnTo>
                  <a:lnTo>
                    <a:pt x="568" y="58"/>
                  </a:lnTo>
                  <a:lnTo>
                    <a:pt x="592" y="74"/>
                  </a:lnTo>
                  <a:lnTo>
                    <a:pt x="592" y="74"/>
                  </a:lnTo>
                  <a:lnTo>
                    <a:pt x="592" y="74"/>
                  </a:lnTo>
                  <a:lnTo>
                    <a:pt x="614" y="92"/>
                  </a:lnTo>
                  <a:lnTo>
                    <a:pt x="636" y="112"/>
                  </a:lnTo>
                  <a:lnTo>
                    <a:pt x="654" y="132"/>
                  </a:lnTo>
                  <a:lnTo>
                    <a:pt x="668" y="156"/>
                  </a:lnTo>
                  <a:lnTo>
                    <a:pt x="680" y="180"/>
                  </a:lnTo>
                  <a:lnTo>
                    <a:pt x="690" y="206"/>
                  </a:lnTo>
                  <a:lnTo>
                    <a:pt x="696" y="232"/>
                  </a:lnTo>
                  <a:lnTo>
                    <a:pt x="698" y="260"/>
                  </a:lnTo>
                  <a:lnTo>
                    <a:pt x="698" y="260"/>
                  </a:lnTo>
                  <a:lnTo>
                    <a:pt x="698" y="260"/>
                  </a:lnTo>
                  <a:lnTo>
                    <a:pt x="696" y="276"/>
                  </a:lnTo>
                  <a:lnTo>
                    <a:pt x="694" y="292"/>
                  </a:lnTo>
                  <a:lnTo>
                    <a:pt x="692" y="308"/>
                  </a:lnTo>
                  <a:lnTo>
                    <a:pt x="688" y="322"/>
                  </a:lnTo>
                  <a:lnTo>
                    <a:pt x="676" y="352"/>
                  </a:lnTo>
                  <a:lnTo>
                    <a:pt x="660" y="378"/>
                  </a:lnTo>
                  <a:lnTo>
                    <a:pt x="640" y="404"/>
                  </a:lnTo>
                  <a:lnTo>
                    <a:pt x="618" y="426"/>
                  </a:lnTo>
                  <a:lnTo>
                    <a:pt x="592" y="448"/>
                  </a:lnTo>
                  <a:lnTo>
                    <a:pt x="564" y="466"/>
                  </a:lnTo>
                  <a:lnTo>
                    <a:pt x="564" y="466"/>
                  </a:lnTo>
                  <a:lnTo>
                    <a:pt x="564" y="466"/>
                  </a:lnTo>
                  <a:lnTo>
                    <a:pt x="554" y="470"/>
                  </a:lnTo>
                  <a:lnTo>
                    <a:pt x="542" y="468"/>
                  </a:lnTo>
                  <a:lnTo>
                    <a:pt x="534" y="464"/>
                  </a:lnTo>
                  <a:lnTo>
                    <a:pt x="526" y="456"/>
                  </a:lnTo>
                  <a:lnTo>
                    <a:pt x="526" y="456"/>
                  </a:lnTo>
                  <a:lnTo>
                    <a:pt x="526" y="456"/>
                  </a:lnTo>
                  <a:lnTo>
                    <a:pt x="522" y="446"/>
                  </a:lnTo>
                  <a:lnTo>
                    <a:pt x="524" y="436"/>
                  </a:lnTo>
                  <a:lnTo>
                    <a:pt x="528" y="426"/>
                  </a:lnTo>
                  <a:lnTo>
                    <a:pt x="536" y="420"/>
                  </a:lnTo>
                  <a:lnTo>
                    <a:pt x="536" y="420"/>
                  </a:lnTo>
                  <a:lnTo>
                    <a:pt x="536" y="420"/>
                  </a:lnTo>
                  <a:lnTo>
                    <a:pt x="560" y="404"/>
                  </a:lnTo>
                  <a:lnTo>
                    <a:pt x="582" y="386"/>
                  </a:lnTo>
                  <a:lnTo>
                    <a:pt x="600" y="368"/>
                  </a:lnTo>
                  <a:lnTo>
                    <a:pt x="616" y="348"/>
                  </a:lnTo>
                  <a:lnTo>
                    <a:pt x="628" y="328"/>
                  </a:lnTo>
                  <a:lnTo>
                    <a:pt x="636" y="306"/>
                  </a:lnTo>
                  <a:lnTo>
                    <a:pt x="642" y="284"/>
                  </a:lnTo>
                  <a:lnTo>
                    <a:pt x="644" y="260"/>
                  </a:lnTo>
                  <a:lnTo>
                    <a:pt x="644" y="260"/>
                  </a:lnTo>
                  <a:lnTo>
                    <a:pt x="644" y="260"/>
                  </a:lnTo>
                  <a:lnTo>
                    <a:pt x="642" y="240"/>
                  </a:lnTo>
                  <a:lnTo>
                    <a:pt x="638" y="220"/>
                  </a:lnTo>
                  <a:lnTo>
                    <a:pt x="630" y="202"/>
                  </a:lnTo>
                  <a:lnTo>
                    <a:pt x="622" y="184"/>
                  </a:lnTo>
                  <a:lnTo>
                    <a:pt x="610" y="166"/>
                  </a:lnTo>
                  <a:lnTo>
                    <a:pt x="596" y="148"/>
                  </a:lnTo>
                  <a:lnTo>
                    <a:pt x="578" y="132"/>
                  </a:lnTo>
                  <a:lnTo>
                    <a:pt x="560" y="118"/>
                  </a:lnTo>
                  <a:lnTo>
                    <a:pt x="560" y="118"/>
                  </a:lnTo>
                  <a:lnTo>
                    <a:pt x="560" y="118"/>
                  </a:lnTo>
                  <a:lnTo>
                    <a:pt x="540" y="104"/>
                  </a:lnTo>
                  <a:lnTo>
                    <a:pt x="516" y="92"/>
                  </a:lnTo>
                  <a:lnTo>
                    <a:pt x="492" y="80"/>
                  </a:lnTo>
                  <a:lnTo>
                    <a:pt x="466" y="72"/>
                  </a:lnTo>
                  <a:lnTo>
                    <a:pt x="438" y="64"/>
                  </a:lnTo>
                  <a:lnTo>
                    <a:pt x="410" y="58"/>
                  </a:lnTo>
                  <a:lnTo>
                    <a:pt x="380" y="56"/>
                  </a:lnTo>
                  <a:lnTo>
                    <a:pt x="348" y="54"/>
                  </a:lnTo>
                  <a:lnTo>
                    <a:pt x="348" y="54"/>
                  </a:lnTo>
                  <a:lnTo>
                    <a:pt x="348" y="54"/>
                  </a:lnTo>
                  <a:lnTo>
                    <a:pt x="318" y="56"/>
                  </a:lnTo>
                  <a:lnTo>
                    <a:pt x="288" y="58"/>
                  </a:lnTo>
                  <a:lnTo>
                    <a:pt x="258" y="64"/>
                  </a:lnTo>
                  <a:lnTo>
                    <a:pt x="230" y="72"/>
                  </a:lnTo>
                  <a:lnTo>
                    <a:pt x="204" y="80"/>
                  </a:lnTo>
                  <a:lnTo>
                    <a:pt x="180" y="92"/>
                  </a:lnTo>
                  <a:lnTo>
                    <a:pt x="158" y="104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18" y="132"/>
                  </a:lnTo>
                  <a:lnTo>
                    <a:pt x="102" y="148"/>
                  </a:lnTo>
                  <a:lnTo>
                    <a:pt x="86" y="166"/>
                  </a:lnTo>
                  <a:lnTo>
                    <a:pt x="76" y="184"/>
                  </a:lnTo>
                  <a:lnTo>
                    <a:pt x="66" y="202"/>
                  </a:lnTo>
                  <a:lnTo>
                    <a:pt x="60" y="220"/>
                  </a:lnTo>
                  <a:lnTo>
                    <a:pt x="54" y="240"/>
                  </a:lnTo>
                  <a:lnTo>
                    <a:pt x="54" y="260"/>
                  </a:lnTo>
                  <a:lnTo>
                    <a:pt x="54" y="260"/>
                  </a:lnTo>
                  <a:lnTo>
                    <a:pt x="54" y="260"/>
                  </a:lnTo>
                  <a:lnTo>
                    <a:pt x="54" y="280"/>
                  </a:lnTo>
                  <a:lnTo>
                    <a:pt x="60" y="300"/>
                  </a:lnTo>
                  <a:lnTo>
                    <a:pt x="66" y="320"/>
                  </a:lnTo>
                  <a:lnTo>
                    <a:pt x="76" y="338"/>
                  </a:lnTo>
                  <a:lnTo>
                    <a:pt x="86" y="356"/>
                  </a:lnTo>
                  <a:lnTo>
                    <a:pt x="102" y="372"/>
                  </a:lnTo>
                  <a:lnTo>
                    <a:pt x="118" y="388"/>
                  </a:lnTo>
                  <a:lnTo>
                    <a:pt x="136" y="404"/>
                  </a:lnTo>
                  <a:lnTo>
                    <a:pt x="136" y="404"/>
                  </a:lnTo>
                  <a:lnTo>
                    <a:pt x="136" y="404"/>
                  </a:lnTo>
                  <a:lnTo>
                    <a:pt x="158" y="418"/>
                  </a:lnTo>
                  <a:lnTo>
                    <a:pt x="180" y="430"/>
                  </a:lnTo>
                  <a:lnTo>
                    <a:pt x="204" y="440"/>
                  </a:lnTo>
                  <a:lnTo>
                    <a:pt x="230" y="450"/>
                  </a:lnTo>
                  <a:lnTo>
                    <a:pt x="258" y="456"/>
                  </a:lnTo>
                  <a:lnTo>
                    <a:pt x="288" y="462"/>
                  </a:lnTo>
                  <a:lnTo>
                    <a:pt x="318" y="466"/>
                  </a:lnTo>
                  <a:lnTo>
                    <a:pt x="348" y="466"/>
                  </a:lnTo>
                  <a:lnTo>
                    <a:pt x="348" y="466"/>
                  </a:lnTo>
                  <a:lnTo>
                    <a:pt x="348" y="466"/>
                  </a:lnTo>
                  <a:lnTo>
                    <a:pt x="390" y="464"/>
                  </a:lnTo>
                  <a:lnTo>
                    <a:pt x="428" y="458"/>
                  </a:lnTo>
                  <a:lnTo>
                    <a:pt x="428" y="458"/>
                  </a:lnTo>
                  <a:lnTo>
                    <a:pt x="440" y="456"/>
                  </a:lnTo>
                  <a:lnTo>
                    <a:pt x="628" y="592"/>
                  </a:lnTo>
                  <a:lnTo>
                    <a:pt x="628" y="592"/>
                  </a:lnTo>
                  <a:lnTo>
                    <a:pt x="636" y="600"/>
                  </a:lnTo>
                  <a:lnTo>
                    <a:pt x="640" y="610"/>
                  </a:lnTo>
                  <a:lnTo>
                    <a:pt x="638" y="620"/>
                  </a:lnTo>
                  <a:lnTo>
                    <a:pt x="634" y="630"/>
                  </a:lnTo>
                  <a:lnTo>
                    <a:pt x="634" y="630"/>
                  </a:lnTo>
                  <a:lnTo>
                    <a:pt x="634" y="630"/>
                  </a:lnTo>
                  <a:lnTo>
                    <a:pt x="630" y="634"/>
                  </a:lnTo>
                  <a:lnTo>
                    <a:pt x="624" y="638"/>
                  </a:lnTo>
                  <a:lnTo>
                    <a:pt x="618" y="640"/>
                  </a:lnTo>
                  <a:lnTo>
                    <a:pt x="612" y="640"/>
                  </a:lnTo>
                  <a:lnTo>
                    <a:pt x="612" y="640"/>
                  </a:lnTo>
                  <a:lnTo>
                    <a:pt x="612" y="640"/>
                  </a:lnTo>
                  <a:lnTo>
                    <a:pt x="604" y="640"/>
                  </a:lnTo>
                  <a:lnTo>
                    <a:pt x="596" y="636"/>
                  </a:lnTo>
                  <a:lnTo>
                    <a:pt x="596" y="63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3389373" y="1933449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34851" y="2126851"/>
            <a:ext cx="1617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Structured Data Joiner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377650" y="248005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7" y="2692642"/>
            <a:ext cx="310384" cy="31089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54479" y="2701385"/>
            <a:ext cx="1355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Sentiment Scoring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397278" y="3041383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9"/>
          <p:cNvGrpSpPr>
            <a:grpSpLocks noChangeAspect="1"/>
          </p:cNvGrpSpPr>
          <p:nvPr/>
        </p:nvGrpSpPr>
        <p:grpSpPr bwMode="auto">
          <a:xfrm>
            <a:off x="3465576" y="2099049"/>
            <a:ext cx="344063" cy="310896"/>
            <a:chOff x="2309" y="1630"/>
            <a:chExt cx="1142" cy="1060"/>
          </a:xfrm>
        </p:grpSpPr>
        <p:sp>
          <p:nvSpPr>
            <p:cNvPr id="35" name="AutoShape 8"/>
            <p:cNvSpPr>
              <a:spLocks noChangeAspect="1" noChangeArrowheads="1" noTextEdit="1"/>
            </p:cNvSpPr>
            <p:nvPr/>
          </p:nvSpPr>
          <p:spPr bwMode="auto">
            <a:xfrm>
              <a:off x="2309" y="1630"/>
              <a:ext cx="1142" cy="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2309" y="1630"/>
              <a:ext cx="840" cy="1060"/>
            </a:xfrm>
            <a:custGeom>
              <a:avLst/>
              <a:gdLst>
                <a:gd name="T0" fmla="*/ 82 w 840"/>
                <a:gd name="T1" fmla="*/ 1050 h 1060"/>
                <a:gd name="T2" fmla="*/ 22 w 840"/>
                <a:gd name="T3" fmla="*/ 1002 h 1060"/>
                <a:gd name="T4" fmla="*/ 0 w 840"/>
                <a:gd name="T5" fmla="*/ 928 h 1060"/>
                <a:gd name="T6" fmla="*/ 6 w 840"/>
                <a:gd name="T7" fmla="*/ 660 h 1060"/>
                <a:gd name="T8" fmla="*/ 48 w 840"/>
                <a:gd name="T9" fmla="*/ 598 h 1060"/>
                <a:gd name="T10" fmla="*/ 120 w 840"/>
                <a:gd name="T11" fmla="*/ 568 h 1060"/>
                <a:gd name="T12" fmla="*/ 242 w 840"/>
                <a:gd name="T13" fmla="*/ 564 h 1060"/>
                <a:gd name="T14" fmla="*/ 266 w 840"/>
                <a:gd name="T15" fmla="*/ 544 h 1060"/>
                <a:gd name="T16" fmla="*/ 250 w 840"/>
                <a:gd name="T17" fmla="*/ 444 h 1060"/>
                <a:gd name="T18" fmla="*/ 196 w 840"/>
                <a:gd name="T19" fmla="*/ 372 h 1060"/>
                <a:gd name="T20" fmla="*/ 168 w 840"/>
                <a:gd name="T21" fmla="*/ 254 h 1060"/>
                <a:gd name="T22" fmla="*/ 198 w 840"/>
                <a:gd name="T23" fmla="*/ 134 h 1060"/>
                <a:gd name="T24" fmla="*/ 300 w 840"/>
                <a:gd name="T25" fmla="*/ 32 h 1060"/>
                <a:gd name="T26" fmla="*/ 422 w 840"/>
                <a:gd name="T27" fmla="*/ 0 h 1060"/>
                <a:gd name="T28" fmla="*/ 542 w 840"/>
                <a:gd name="T29" fmla="*/ 32 h 1060"/>
                <a:gd name="T30" fmla="*/ 644 w 840"/>
                <a:gd name="T31" fmla="*/ 134 h 1060"/>
                <a:gd name="T32" fmla="*/ 674 w 840"/>
                <a:gd name="T33" fmla="*/ 254 h 1060"/>
                <a:gd name="T34" fmla="*/ 636 w 840"/>
                <a:gd name="T35" fmla="*/ 390 h 1060"/>
                <a:gd name="T36" fmla="*/ 574 w 840"/>
                <a:gd name="T37" fmla="*/ 456 h 1060"/>
                <a:gd name="T38" fmla="*/ 528 w 840"/>
                <a:gd name="T39" fmla="*/ 452 h 1060"/>
                <a:gd name="T40" fmla="*/ 514 w 840"/>
                <a:gd name="T41" fmla="*/ 424 h 1060"/>
                <a:gd name="T42" fmla="*/ 528 w 840"/>
                <a:gd name="T43" fmla="*/ 388 h 1060"/>
                <a:gd name="T44" fmla="*/ 582 w 840"/>
                <a:gd name="T45" fmla="*/ 312 h 1060"/>
                <a:gd name="T46" fmla="*/ 592 w 840"/>
                <a:gd name="T47" fmla="*/ 236 h 1060"/>
                <a:gd name="T48" fmla="*/ 554 w 840"/>
                <a:gd name="T49" fmla="*/ 146 h 1060"/>
                <a:gd name="T50" fmla="*/ 472 w 840"/>
                <a:gd name="T51" fmla="*/ 90 h 1060"/>
                <a:gd name="T52" fmla="*/ 404 w 840"/>
                <a:gd name="T53" fmla="*/ 84 h 1060"/>
                <a:gd name="T54" fmla="*/ 312 w 840"/>
                <a:gd name="T55" fmla="*/ 122 h 1060"/>
                <a:gd name="T56" fmla="*/ 258 w 840"/>
                <a:gd name="T57" fmla="*/ 204 h 1060"/>
                <a:gd name="T58" fmla="*/ 252 w 840"/>
                <a:gd name="T59" fmla="*/ 272 h 1060"/>
                <a:gd name="T60" fmla="*/ 288 w 840"/>
                <a:gd name="T61" fmla="*/ 362 h 1060"/>
                <a:gd name="T62" fmla="*/ 352 w 840"/>
                <a:gd name="T63" fmla="*/ 414 h 1060"/>
                <a:gd name="T64" fmla="*/ 342 w 840"/>
                <a:gd name="T65" fmla="*/ 578 h 1060"/>
                <a:gd name="T66" fmla="*/ 310 w 840"/>
                <a:gd name="T67" fmla="*/ 618 h 1060"/>
                <a:gd name="T68" fmla="*/ 218 w 840"/>
                <a:gd name="T69" fmla="*/ 650 h 1060"/>
                <a:gd name="T70" fmla="*/ 96 w 840"/>
                <a:gd name="T71" fmla="*/ 664 h 1060"/>
                <a:gd name="T72" fmla="*/ 82 w 840"/>
                <a:gd name="T73" fmla="*/ 928 h 1060"/>
                <a:gd name="T74" fmla="*/ 104 w 840"/>
                <a:gd name="T75" fmla="*/ 970 h 1060"/>
                <a:gd name="T76" fmla="*/ 706 w 840"/>
                <a:gd name="T77" fmla="*/ 978 h 1060"/>
                <a:gd name="T78" fmla="*/ 752 w 840"/>
                <a:gd name="T79" fmla="*/ 946 h 1060"/>
                <a:gd name="T80" fmla="*/ 756 w 840"/>
                <a:gd name="T81" fmla="*/ 718 h 1060"/>
                <a:gd name="T82" fmla="*/ 740 w 840"/>
                <a:gd name="T83" fmla="*/ 674 h 1060"/>
                <a:gd name="T84" fmla="*/ 714 w 840"/>
                <a:gd name="T85" fmla="*/ 648 h 1060"/>
                <a:gd name="T86" fmla="*/ 620 w 840"/>
                <a:gd name="T87" fmla="*/ 648 h 1060"/>
                <a:gd name="T88" fmla="*/ 582 w 840"/>
                <a:gd name="T89" fmla="*/ 622 h 1060"/>
                <a:gd name="T90" fmla="*/ 582 w 840"/>
                <a:gd name="T91" fmla="*/ 590 h 1060"/>
                <a:gd name="T92" fmla="*/ 620 w 840"/>
                <a:gd name="T93" fmla="*/ 566 h 1060"/>
                <a:gd name="T94" fmla="*/ 726 w 840"/>
                <a:gd name="T95" fmla="*/ 566 h 1060"/>
                <a:gd name="T96" fmla="*/ 778 w 840"/>
                <a:gd name="T97" fmla="*/ 594 h 1060"/>
                <a:gd name="T98" fmla="*/ 830 w 840"/>
                <a:gd name="T99" fmla="*/ 674 h 1060"/>
                <a:gd name="T100" fmla="*/ 838 w 840"/>
                <a:gd name="T101" fmla="*/ 940 h 1060"/>
                <a:gd name="T102" fmla="*/ 808 w 840"/>
                <a:gd name="T103" fmla="*/ 1012 h 1060"/>
                <a:gd name="T104" fmla="*/ 746 w 840"/>
                <a:gd name="T105" fmla="*/ 1054 h 1060"/>
                <a:gd name="T106" fmla="*/ 132 w 840"/>
                <a:gd name="T107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0" h="1060">
                  <a:moveTo>
                    <a:pt x="132" y="1060"/>
                  </a:moveTo>
                  <a:lnTo>
                    <a:pt x="132" y="1060"/>
                  </a:lnTo>
                  <a:lnTo>
                    <a:pt x="120" y="1060"/>
                  </a:lnTo>
                  <a:lnTo>
                    <a:pt x="106" y="1058"/>
                  </a:lnTo>
                  <a:lnTo>
                    <a:pt x="94" y="1054"/>
                  </a:lnTo>
                  <a:lnTo>
                    <a:pt x="82" y="1050"/>
                  </a:lnTo>
                  <a:lnTo>
                    <a:pt x="70" y="1044"/>
                  </a:lnTo>
                  <a:lnTo>
                    <a:pt x="58" y="1038"/>
                  </a:lnTo>
                  <a:lnTo>
                    <a:pt x="48" y="1030"/>
                  </a:lnTo>
                  <a:lnTo>
                    <a:pt x="38" y="1022"/>
                  </a:lnTo>
                  <a:lnTo>
                    <a:pt x="30" y="1012"/>
                  </a:lnTo>
                  <a:lnTo>
                    <a:pt x="22" y="1002"/>
                  </a:lnTo>
                  <a:lnTo>
                    <a:pt x="16" y="990"/>
                  </a:lnTo>
                  <a:lnTo>
                    <a:pt x="10" y="980"/>
                  </a:lnTo>
                  <a:lnTo>
                    <a:pt x="6" y="966"/>
                  </a:lnTo>
                  <a:lnTo>
                    <a:pt x="2" y="954"/>
                  </a:lnTo>
                  <a:lnTo>
                    <a:pt x="0" y="940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0" y="700"/>
                  </a:lnTo>
                  <a:lnTo>
                    <a:pt x="0" y="700"/>
                  </a:lnTo>
                  <a:lnTo>
                    <a:pt x="0" y="686"/>
                  </a:lnTo>
                  <a:lnTo>
                    <a:pt x="2" y="674"/>
                  </a:lnTo>
                  <a:lnTo>
                    <a:pt x="6" y="660"/>
                  </a:lnTo>
                  <a:lnTo>
                    <a:pt x="10" y="648"/>
                  </a:lnTo>
                  <a:lnTo>
                    <a:pt x="16" y="636"/>
                  </a:lnTo>
                  <a:lnTo>
                    <a:pt x="22" y="626"/>
                  </a:lnTo>
                  <a:lnTo>
                    <a:pt x="30" y="616"/>
                  </a:lnTo>
                  <a:lnTo>
                    <a:pt x="38" y="606"/>
                  </a:lnTo>
                  <a:lnTo>
                    <a:pt x="48" y="598"/>
                  </a:lnTo>
                  <a:lnTo>
                    <a:pt x="58" y="590"/>
                  </a:lnTo>
                  <a:lnTo>
                    <a:pt x="70" y="584"/>
                  </a:lnTo>
                  <a:lnTo>
                    <a:pt x="82" y="578"/>
                  </a:lnTo>
                  <a:lnTo>
                    <a:pt x="94" y="572"/>
                  </a:lnTo>
                  <a:lnTo>
                    <a:pt x="106" y="570"/>
                  </a:lnTo>
                  <a:lnTo>
                    <a:pt x="120" y="568"/>
                  </a:lnTo>
                  <a:lnTo>
                    <a:pt x="132" y="566"/>
                  </a:lnTo>
                  <a:lnTo>
                    <a:pt x="132" y="566"/>
                  </a:lnTo>
                  <a:lnTo>
                    <a:pt x="218" y="566"/>
                  </a:lnTo>
                  <a:lnTo>
                    <a:pt x="218" y="566"/>
                  </a:lnTo>
                  <a:lnTo>
                    <a:pt x="232" y="566"/>
                  </a:lnTo>
                  <a:lnTo>
                    <a:pt x="242" y="564"/>
                  </a:lnTo>
                  <a:lnTo>
                    <a:pt x="252" y="560"/>
                  </a:lnTo>
                  <a:lnTo>
                    <a:pt x="258" y="556"/>
                  </a:lnTo>
                  <a:lnTo>
                    <a:pt x="258" y="556"/>
                  </a:lnTo>
                  <a:lnTo>
                    <a:pt x="258" y="556"/>
                  </a:lnTo>
                  <a:lnTo>
                    <a:pt x="262" y="550"/>
                  </a:lnTo>
                  <a:lnTo>
                    <a:pt x="266" y="544"/>
                  </a:lnTo>
                  <a:lnTo>
                    <a:pt x="268" y="536"/>
                  </a:lnTo>
                  <a:lnTo>
                    <a:pt x="270" y="524"/>
                  </a:lnTo>
                  <a:lnTo>
                    <a:pt x="270" y="524"/>
                  </a:lnTo>
                  <a:lnTo>
                    <a:pt x="270" y="460"/>
                  </a:lnTo>
                  <a:lnTo>
                    <a:pt x="270" y="460"/>
                  </a:lnTo>
                  <a:lnTo>
                    <a:pt x="250" y="444"/>
                  </a:lnTo>
                  <a:lnTo>
                    <a:pt x="228" y="422"/>
                  </a:lnTo>
                  <a:lnTo>
                    <a:pt x="228" y="422"/>
                  </a:lnTo>
                  <a:lnTo>
                    <a:pt x="228" y="422"/>
                  </a:lnTo>
                  <a:lnTo>
                    <a:pt x="218" y="408"/>
                  </a:lnTo>
                  <a:lnTo>
                    <a:pt x="206" y="390"/>
                  </a:lnTo>
                  <a:lnTo>
                    <a:pt x="196" y="372"/>
                  </a:lnTo>
                  <a:lnTo>
                    <a:pt x="186" y="352"/>
                  </a:lnTo>
                  <a:lnTo>
                    <a:pt x="180" y="330"/>
                  </a:lnTo>
                  <a:lnTo>
                    <a:pt x="174" y="308"/>
                  </a:lnTo>
                  <a:lnTo>
                    <a:pt x="170" y="282"/>
                  </a:lnTo>
                  <a:lnTo>
                    <a:pt x="168" y="254"/>
                  </a:lnTo>
                  <a:lnTo>
                    <a:pt x="168" y="254"/>
                  </a:lnTo>
                  <a:lnTo>
                    <a:pt x="168" y="254"/>
                  </a:lnTo>
                  <a:lnTo>
                    <a:pt x="170" y="228"/>
                  </a:lnTo>
                  <a:lnTo>
                    <a:pt x="172" y="204"/>
                  </a:lnTo>
                  <a:lnTo>
                    <a:pt x="180" y="178"/>
                  </a:lnTo>
                  <a:lnTo>
                    <a:pt x="188" y="156"/>
                  </a:lnTo>
                  <a:lnTo>
                    <a:pt x="198" y="134"/>
                  </a:lnTo>
                  <a:lnTo>
                    <a:pt x="212" y="112"/>
                  </a:lnTo>
                  <a:lnTo>
                    <a:pt x="226" y="92"/>
                  </a:lnTo>
                  <a:lnTo>
                    <a:pt x="242" y="74"/>
                  </a:lnTo>
                  <a:lnTo>
                    <a:pt x="260" y="58"/>
                  </a:lnTo>
                  <a:lnTo>
                    <a:pt x="280" y="44"/>
                  </a:lnTo>
                  <a:lnTo>
                    <a:pt x="300" y="32"/>
                  </a:lnTo>
                  <a:lnTo>
                    <a:pt x="322" y="20"/>
                  </a:lnTo>
                  <a:lnTo>
                    <a:pt x="346" y="12"/>
                  </a:lnTo>
                  <a:lnTo>
                    <a:pt x="370" y="6"/>
                  </a:lnTo>
                  <a:lnTo>
                    <a:pt x="396" y="2"/>
                  </a:lnTo>
                  <a:lnTo>
                    <a:pt x="422" y="0"/>
                  </a:lnTo>
                  <a:lnTo>
                    <a:pt x="422" y="0"/>
                  </a:lnTo>
                  <a:lnTo>
                    <a:pt x="422" y="0"/>
                  </a:lnTo>
                  <a:lnTo>
                    <a:pt x="448" y="2"/>
                  </a:lnTo>
                  <a:lnTo>
                    <a:pt x="472" y="6"/>
                  </a:lnTo>
                  <a:lnTo>
                    <a:pt x="496" y="12"/>
                  </a:lnTo>
                  <a:lnTo>
                    <a:pt x="520" y="20"/>
                  </a:lnTo>
                  <a:lnTo>
                    <a:pt x="542" y="32"/>
                  </a:lnTo>
                  <a:lnTo>
                    <a:pt x="564" y="44"/>
                  </a:lnTo>
                  <a:lnTo>
                    <a:pt x="582" y="58"/>
                  </a:lnTo>
                  <a:lnTo>
                    <a:pt x="600" y="74"/>
                  </a:lnTo>
                  <a:lnTo>
                    <a:pt x="616" y="92"/>
                  </a:lnTo>
                  <a:lnTo>
                    <a:pt x="632" y="112"/>
                  </a:lnTo>
                  <a:lnTo>
                    <a:pt x="644" y="134"/>
                  </a:lnTo>
                  <a:lnTo>
                    <a:pt x="654" y="156"/>
                  </a:lnTo>
                  <a:lnTo>
                    <a:pt x="664" y="178"/>
                  </a:lnTo>
                  <a:lnTo>
                    <a:pt x="670" y="204"/>
                  </a:lnTo>
                  <a:lnTo>
                    <a:pt x="674" y="228"/>
                  </a:lnTo>
                  <a:lnTo>
                    <a:pt x="674" y="254"/>
                  </a:lnTo>
                  <a:lnTo>
                    <a:pt x="674" y="254"/>
                  </a:lnTo>
                  <a:lnTo>
                    <a:pt x="674" y="254"/>
                  </a:lnTo>
                  <a:lnTo>
                    <a:pt x="674" y="284"/>
                  </a:lnTo>
                  <a:lnTo>
                    <a:pt x="668" y="312"/>
                  </a:lnTo>
                  <a:lnTo>
                    <a:pt x="660" y="340"/>
                  </a:lnTo>
                  <a:lnTo>
                    <a:pt x="650" y="366"/>
                  </a:lnTo>
                  <a:lnTo>
                    <a:pt x="636" y="390"/>
                  </a:lnTo>
                  <a:lnTo>
                    <a:pt x="620" y="412"/>
                  </a:lnTo>
                  <a:lnTo>
                    <a:pt x="600" y="434"/>
                  </a:lnTo>
                  <a:lnTo>
                    <a:pt x="580" y="452"/>
                  </a:lnTo>
                  <a:lnTo>
                    <a:pt x="580" y="452"/>
                  </a:lnTo>
                  <a:lnTo>
                    <a:pt x="580" y="452"/>
                  </a:lnTo>
                  <a:lnTo>
                    <a:pt x="574" y="456"/>
                  </a:lnTo>
                  <a:lnTo>
                    <a:pt x="566" y="460"/>
                  </a:lnTo>
                  <a:lnTo>
                    <a:pt x="558" y="460"/>
                  </a:lnTo>
                  <a:lnTo>
                    <a:pt x="550" y="460"/>
                  </a:lnTo>
                  <a:lnTo>
                    <a:pt x="542" y="458"/>
                  </a:lnTo>
                  <a:lnTo>
                    <a:pt x="534" y="456"/>
                  </a:lnTo>
                  <a:lnTo>
                    <a:pt x="528" y="452"/>
                  </a:lnTo>
                  <a:lnTo>
                    <a:pt x="522" y="446"/>
                  </a:lnTo>
                  <a:lnTo>
                    <a:pt x="522" y="446"/>
                  </a:lnTo>
                  <a:lnTo>
                    <a:pt x="522" y="446"/>
                  </a:lnTo>
                  <a:lnTo>
                    <a:pt x="518" y="438"/>
                  </a:lnTo>
                  <a:lnTo>
                    <a:pt x="514" y="430"/>
                  </a:lnTo>
                  <a:lnTo>
                    <a:pt x="514" y="424"/>
                  </a:lnTo>
                  <a:lnTo>
                    <a:pt x="514" y="416"/>
                  </a:lnTo>
                  <a:lnTo>
                    <a:pt x="516" y="408"/>
                  </a:lnTo>
                  <a:lnTo>
                    <a:pt x="518" y="400"/>
                  </a:lnTo>
                  <a:lnTo>
                    <a:pt x="522" y="394"/>
                  </a:lnTo>
                  <a:lnTo>
                    <a:pt x="528" y="388"/>
                  </a:lnTo>
                  <a:lnTo>
                    <a:pt x="528" y="388"/>
                  </a:lnTo>
                  <a:lnTo>
                    <a:pt x="528" y="388"/>
                  </a:lnTo>
                  <a:lnTo>
                    <a:pt x="542" y="374"/>
                  </a:lnTo>
                  <a:lnTo>
                    <a:pt x="556" y="360"/>
                  </a:lnTo>
                  <a:lnTo>
                    <a:pt x="566" y="346"/>
                  </a:lnTo>
                  <a:lnTo>
                    <a:pt x="576" y="330"/>
                  </a:lnTo>
                  <a:lnTo>
                    <a:pt x="582" y="312"/>
                  </a:lnTo>
                  <a:lnTo>
                    <a:pt x="588" y="294"/>
                  </a:lnTo>
                  <a:lnTo>
                    <a:pt x="592" y="274"/>
                  </a:lnTo>
                  <a:lnTo>
                    <a:pt x="592" y="254"/>
                  </a:lnTo>
                  <a:lnTo>
                    <a:pt x="592" y="254"/>
                  </a:lnTo>
                  <a:lnTo>
                    <a:pt x="592" y="254"/>
                  </a:lnTo>
                  <a:lnTo>
                    <a:pt x="592" y="236"/>
                  </a:lnTo>
                  <a:lnTo>
                    <a:pt x="588" y="220"/>
                  </a:lnTo>
                  <a:lnTo>
                    <a:pt x="584" y="204"/>
                  </a:lnTo>
                  <a:lnTo>
                    <a:pt x="578" y="188"/>
                  </a:lnTo>
                  <a:lnTo>
                    <a:pt x="572" y="172"/>
                  </a:lnTo>
                  <a:lnTo>
                    <a:pt x="564" y="158"/>
                  </a:lnTo>
                  <a:lnTo>
                    <a:pt x="554" y="146"/>
                  </a:lnTo>
                  <a:lnTo>
                    <a:pt x="542" y="134"/>
                  </a:lnTo>
                  <a:lnTo>
                    <a:pt x="530" y="122"/>
                  </a:lnTo>
                  <a:lnTo>
                    <a:pt x="516" y="112"/>
                  </a:lnTo>
                  <a:lnTo>
                    <a:pt x="502" y="104"/>
                  </a:lnTo>
                  <a:lnTo>
                    <a:pt x="488" y="96"/>
                  </a:lnTo>
                  <a:lnTo>
                    <a:pt x="472" y="90"/>
                  </a:lnTo>
                  <a:lnTo>
                    <a:pt x="456" y="86"/>
                  </a:lnTo>
                  <a:lnTo>
                    <a:pt x="438" y="84"/>
                  </a:lnTo>
                  <a:lnTo>
                    <a:pt x="422" y="82"/>
                  </a:lnTo>
                  <a:lnTo>
                    <a:pt x="422" y="82"/>
                  </a:lnTo>
                  <a:lnTo>
                    <a:pt x="422" y="82"/>
                  </a:lnTo>
                  <a:lnTo>
                    <a:pt x="404" y="84"/>
                  </a:lnTo>
                  <a:lnTo>
                    <a:pt x="386" y="86"/>
                  </a:lnTo>
                  <a:lnTo>
                    <a:pt x="370" y="90"/>
                  </a:lnTo>
                  <a:lnTo>
                    <a:pt x="354" y="96"/>
                  </a:lnTo>
                  <a:lnTo>
                    <a:pt x="340" y="104"/>
                  </a:lnTo>
                  <a:lnTo>
                    <a:pt x="326" y="112"/>
                  </a:lnTo>
                  <a:lnTo>
                    <a:pt x="312" y="122"/>
                  </a:lnTo>
                  <a:lnTo>
                    <a:pt x="300" y="134"/>
                  </a:lnTo>
                  <a:lnTo>
                    <a:pt x="290" y="146"/>
                  </a:lnTo>
                  <a:lnTo>
                    <a:pt x="280" y="158"/>
                  </a:lnTo>
                  <a:lnTo>
                    <a:pt x="270" y="172"/>
                  </a:lnTo>
                  <a:lnTo>
                    <a:pt x="264" y="188"/>
                  </a:lnTo>
                  <a:lnTo>
                    <a:pt x="258" y="204"/>
                  </a:lnTo>
                  <a:lnTo>
                    <a:pt x="254" y="220"/>
                  </a:lnTo>
                  <a:lnTo>
                    <a:pt x="252" y="236"/>
                  </a:lnTo>
                  <a:lnTo>
                    <a:pt x="250" y="254"/>
                  </a:lnTo>
                  <a:lnTo>
                    <a:pt x="250" y="254"/>
                  </a:lnTo>
                  <a:lnTo>
                    <a:pt x="250" y="254"/>
                  </a:lnTo>
                  <a:lnTo>
                    <a:pt x="252" y="272"/>
                  </a:lnTo>
                  <a:lnTo>
                    <a:pt x="254" y="288"/>
                  </a:lnTo>
                  <a:lnTo>
                    <a:pt x="256" y="304"/>
                  </a:lnTo>
                  <a:lnTo>
                    <a:pt x="262" y="318"/>
                  </a:lnTo>
                  <a:lnTo>
                    <a:pt x="274" y="342"/>
                  </a:lnTo>
                  <a:lnTo>
                    <a:pt x="288" y="362"/>
                  </a:lnTo>
                  <a:lnTo>
                    <a:pt x="288" y="362"/>
                  </a:lnTo>
                  <a:lnTo>
                    <a:pt x="288" y="362"/>
                  </a:lnTo>
                  <a:lnTo>
                    <a:pt x="302" y="378"/>
                  </a:lnTo>
                  <a:lnTo>
                    <a:pt x="316" y="390"/>
                  </a:lnTo>
                  <a:lnTo>
                    <a:pt x="330" y="402"/>
                  </a:lnTo>
                  <a:lnTo>
                    <a:pt x="330" y="402"/>
                  </a:lnTo>
                  <a:lnTo>
                    <a:pt x="352" y="414"/>
                  </a:lnTo>
                  <a:lnTo>
                    <a:pt x="352" y="524"/>
                  </a:lnTo>
                  <a:lnTo>
                    <a:pt x="352" y="524"/>
                  </a:lnTo>
                  <a:lnTo>
                    <a:pt x="352" y="538"/>
                  </a:lnTo>
                  <a:lnTo>
                    <a:pt x="350" y="552"/>
                  </a:lnTo>
                  <a:lnTo>
                    <a:pt x="346" y="566"/>
                  </a:lnTo>
                  <a:lnTo>
                    <a:pt x="342" y="578"/>
                  </a:lnTo>
                  <a:lnTo>
                    <a:pt x="336" y="590"/>
                  </a:lnTo>
                  <a:lnTo>
                    <a:pt x="328" y="600"/>
                  </a:lnTo>
                  <a:lnTo>
                    <a:pt x="320" y="610"/>
                  </a:lnTo>
                  <a:lnTo>
                    <a:pt x="310" y="618"/>
                  </a:lnTo>
                  <a:lnTo>
                    <a:pt x="310" y="618"/>
                  </a:lnTo>
                  <a:lnTo>
                    <a:pt x="310" y="618"/>
                  </a:lnTo>
                  <a:lnTo>
                    <a:pt x="300" y="626"/>
                  </a:lnTo>
                  <a:lnTo>
                    <a:pt x="290" y="632"/>
                  </a:lnTo>
                  <a:lnTo>
                    <a:pt x="266" y="642"/>
                  </a:lnTo>
                  <a:lnTo>
                    <a:pt x="244" y="648"/>
                  </a:lnTo>
                  <a:lnTo>
                    <a:pt x="218" y="650"/>
                  </a:lnTo>
                  <a:lnTo>
                    <a:pt x="218" y="650"/>
                  </a:lnTo>
                  <a:lnTo>
                    <a:pt x="132" y="650"/>
                  </a:lnTo>
                  <a:lnTo>
                    <a:pt x="132" y="650"/>
                  </a:lnTo>
                  <a:lnTo>
                    <a:pt x="122" y="650"/>
                  </a:lnTo>
                  <a:lnTo>
                    <a:pt x="114" y="654"/>
                  </a:lnTo>
                  <a:lnTo>
                    <a:pt x="104" y="658"/>
                  </a:lnTo>
                  <a:lnTo>
                    <a:pt x="96" y="664"/>
                  </a:lnTo>
                  <a:lnTo>
                    <a:pt x="90" y="672"/>
                  </a:lnTo>
                  <a:lnTo>
                    <a:pt x="86" y="680"/>
                  </a:lnTo>
                  <a:lnTo>
                    <a:pt x="82" y="690"/>
                  </a:lnTo>
                  <a:lnTo>
                    <a:pt x="82" y="700"/>
                  </a:lnTo>
                  <a:lnTo>
                    <a:pt x="82" y="700"/>
                  </a:lnTo>
                  <a:lnTo>
                    <a:pt x="82" y="928"/>
                  </a:lnTo>
                  <a:lnTo>
                    <a:pt x="82" y="928"/>
                  </a:lnTo>
                  <a:lnTo>
                    <a:pt x="82" y="938"/>
                  </a:lnTo>
                  <a:lnTo>
                    <a:pt x="86" y="946"/>
                  </a:lnTo>
                  <a:lnTo>
                    <a:pt x="90" y="956"/>
                  </a:lnTo>
                  <a:lnTo>
                    <a:pt x="96" y="964"/>
                  </a:lnTo>
                  <a:lnTo>
                    <a:pt x="104" y="970"/>
                  </a:lnTo>
                  <a:lnTo>
                    <a:pt x="114" y="974"/>
                  </a:lnTo>
                  <a:lnTo>
                    <a:pt x="122" y="978"/>
                  </a:lnTo>
                  <a:lnTo>
                    <a:pt x="132" y="978"/>
                  </a:lnTo>
                  <a:lnTo>
                    <a:pt x="132" y="978"/>
                  </a:lnTo>
                  <a:lnTo>
                    <a:pt x="706" y="978"/>
                  </a:lnTo>
                  <a:lnTo>
                    <a:pt x="706" y="978"/>
                  </a:lnTo>
                  <a:lnTo>
                    <a:pt x="716" y="978"/>
                  </a:lnTo>
                  <a:lnTo>
                    <a:pt x="726" y="974"/>
                  </a:lnTo>
                  <a:lnTo>
                    <a:pt x="734" y="970"/>
                  </a:lnTo>
                  <a:lnTo>
                    <a:pt x="742" y="964"/>
                  </a:lnTo>
                  <a:lnTo>
                    <a:pt x="748" y="956"/>
                  </a:lnTo>
                  <a:lnTo>
                    <a:pt x="752" y="946"/>
                  </a:lnTo>
                  <a:lnTo>
                    <a:pt x="756" y="938"/>
                  </a:lnTo>
                  <a:lnTo>
                    <a:pt x="756" y="928"/>
                  </a:lnTo>
                  <a:lnTo>
                    <a:pt x="756" y="928"/>
                  </a:lnTo>
                  <a:lnTo>
                    <a:pt x="756" y="726"/>
                  </a:lnTo>
                  <a:lnTo>
                    <a:pt x="756" y="726"/>
                  </a:lnTo>
                  <a:lnTo>
                    <a:pt x="756" y="718"/>
                  </a:lnTo>
                  <a:lnTo>
                    <a:pt x="754" y="706"/>
                  </a:lnTo>
                  <a:lnTo>
                    <a:pt x="750" y="696"/>
                  </a:lnTo>
                  <a:lnTo>
                    <a:pt x="746" y="684"/>
                  </a:lnTo>
                  <a:lnTo>
                    <a:pt x="746" y="684"/>
                  </a:lnTo>
                  <a:lnTo>
                    <a:pt x="746" y="684"/>
                  </a:lnTo>
                  <a:lnTo>
                    <a:pt x="740" y="674"/>
                  </a:lnTo>
                  <a:lnTo>
                    <a:pt x="734" y="664"/>
                  </a:lnTo>
                  <a:lnTo>
                    <a:pt x="726" y="658"/>
                  </a:lnTo>
                  <a:lnTo>
                    <a:pt x="720" y="652"/>
                  </a:lnTo>
                  <a:lnTo>
                    <a:pt x="720" y="652"/>
                  </a:lnTo>
                  <a:lnTo>
                    <a:pt x="720" y="652"/>
                  </a:lnTo>
                  <a:lnTo>
                    <a:pt x="714" y="648"/>
                  </a:lnTo>
                  <a:lnTo>
                    <a:pt x="710" y="648"/>
                  </a:lnTo>
                  <a:lnTo>
                    <a:pt x="710" y="648"/>
                  </a:lnTo>
                  <a:lnTo>
                    <a:pt x="710" y="648"/>
                  </a:lnTo>
                  <a:lnTo>
                    <a:pt x="620" y="648"/>
                  </a:lnTo>
                  <a:lnTo>
                    <a:pt x="620" y="648"/>
                  </a:lnTo>
                  <a:lnTo>
                    <a:pt x="620" y="648"/>
                  </a:lnTo>
                  <a:lnTo>
                    <a:pt x="612" y="648"/>
                  </a:lnTo>
                  <a:lnTo>
                    <a:pt x="604" y="644"/>
                  </a:lnTo>
                  <a:lnTo>
                    <a:pt x="598" y="640"/>
                  </a:lnTo>
                  <a:lnTo>
                    <a:pt x="592" y="636"/>
                  </a:lnTo>
                  <a:lnTo>
                    <a:pt x="586" y="630"/>
                  </a:lnTo>
                  <a:lnTo>
                    <a:pt x="582" y="622"/>
                  </a:lnTo>
                  <a:lnTo>
                    <a:pt x="580" y="614"/>
                  </a:lnTo>
                  <a:lnTo>
                    <a:pt x="580" y="606"/>
                  </a:lnTo>
                  <a:lnTo>
                    <a:pt x="580" y="606"/>
                  </a:lnTo>
                  <a:lnTo>
                    <a:pt x="580" y="606"/>
                  </a:lnTo>
                  <a:lnTo>
                    <a:pt x="580" y="598"/>
                  </a:lnTo>
                  <a:lnTo>
                    <a:pt x="582" y="590"/>
                  </a:lnTo>
                  <a:lnTo>
                    <a:pt x="586" y="584"/>
                  </a:lnTo>
                  <a:lnTo>
                    <a:pt x="592" y="578"/>
                  </a:lnTo>
                  <a:lnTo>
                    <a:pt x="598" y="572"/>
                  </a:lnTo>
                  <a:lnTo>
                    <a:pt x="604" y="568"/>
                  </a:lnTo>
                  <a:lnTo>
                    <a:pt x="612" y="566"/>
                  </a:lnTo>
                  <a:lnTo>
                    <a:pt x="620" y="566"/>
                  </a:lnTo>
                  <a:lnTo>
                    <a:pt x="620" y="566"/>
                  </a:lnTo>
                  <a:lnTo>
                    <a:pt x="620" y="566"/>
                  </a:lnTo>
                  <a:lnTo>
                    <a:pt x="710" y="566"/>
                  </a:lnTo>
                  <a:lnTo>
                    <a:pt x="710" y="566"/>
                  </a:lnTo>
                  <a:lnTo>
                    <a:pt x="710" y="566"/>
                  </a:lnTo>
                  <a:lnTo>
                    <a:pt x="726" y="566"/>
                  </a:lnTo>
                  <a:lnTo>
                    <a:pt x="740" y="570"/>
                  </a:lnTo>
                  <a:lnTo>
                    <a:pt x="754" y="576"/>
                  </a:lnTo>
                  <a:lnTo>
                    <a:pt x="768" y="584"/>
                  </a:lnTo>
                  <a:lnTo>
                    <a:pt x="768" y="584"/>
                  </a:lnTo>
                  <a:lnTo>
                    <a:pt x="768" y="584"/>
                  </a:lnTo>
                  <a:lnTo>
                    <a:pt x="778" y="594"/>
                  </a:lnTo>
                  <a:lnTo>
                    <a:pt x="788" y="602"/>
                  </a:lnTo>
                  <a:lnTo>
                    <a:pt x="806" y="624"/>
                  </a:lnTo>
                  <a:lnTo>
                    <a:pt x="806" y="624"/>
                  </a:lnTo>
                  <a:lnTo>
                    <a:pt x="806" y="624"/>
                  </a:lnTo>
                  <a:lnTo>
                    <a:pt x="820" y="648"/>
                  </a:lnTo>
                  <a:lnTo>
                    <a:pt x="830" y="674"/>
                  </a:lnTo>
                  <a:lnTo>
                    <a:pt x="836" y="700"/>
                  </a:lnTo>
                  <a:lnTo>
                    <a:pt x="840" y="726"/>
                  </a:lnTo>
                  <a:lnTo>
                    <a:pt x="840" y="726"/>
                  </a:lnTo>
                  <a:lnTo>
                    <a:pt x="840" y="928"/>
                  </a:lnTo>
                  <a:lnTo>
                    <a:pt x="840" y="928"/>
                  </a:lnTo>
                  <a:lnTo>
                    <a:pt x="838" y="940"/>
                  </a:lnTo>
                  <a:lnTo>
                    <a:pt x="836" y="954"/>
                  </a:lnTo>
                  <a:lnTo>
                    <a:pt x="834" y="966"/>
                  </a:lnTo>
                  <a:lnTo>
                    <a:pt x="828" y="980"/>
                  </a:lnTo>
                  <a:lnTo>
                    <a:pt x="824" y="990"/>
                  </a:lnTo>
                  <a:lnTo>
                    <a:pt x="816" y="1002"/>
                  </a:lnTo>
                  <a:lnTo>
                    <a:pt x="808" y="1012"/>
                  </a:lnTo>
                  <a:lnTo>
                    <a:pt x="800" y="1022"/>
                  </a:lnTo>
                  <a:lnTo>
                    <a:pt x="790" y="1030"/>
                  </a:lnTo>
                  <a:lnTo>
                    <a:pt x="780" y="1038"/>
                  </a:lnTo>
                  <a:lnTo>
                    <a:pt x="770" y="1044"/>
                  </a:lnTo>
                  <a:lnTo>
                    <a:pt x="758" y="1050"/>
                  </a:lnTo>
                  <a:lnTo>
                    <a:pt x="746" y="1054"/>
                  </a:lnTo>
                  <a:lnTo>
                    <a:pt x="732" y="1058"/>
                  </a:lnTo>
                  <a:lnTo>
                    <a:pt x="720" y="1060"/>
                  </a:lnTo>
                  <a:lnTo>
                    <a:pt x="706" y="1060"/>
                  </a:lnTo>
                  <a:lnTo>
                    <a:pt x="706" y="1060"/>
                  </a:lnTo>
                  <a:lnTo>
                    <a:pt x="132" y="1060"/>
                  </a:lnTo>
                  <a:lnTo>
                    <a:pt x="132" y="106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3209" y="1680"/>
              <a:ext cx="82" cy="442"/>
            </a:xfrm>
            <a:custGeom>
              <a:avLst/>
              <a:gdLst>
                <a:gd name="T0" fmla="*/ 0 w 82"/>
                <a:gd name="T1" fmla="*/ 400 h 442"/>
                <a:gd name="T2" fmla="*/ 0 w 82"/>
                <a:gd name="T3" fmla="*/ 42 h 442"/>
                <a:gd name="T4" fmla="*/ 0 w 82"/>
                <a:gd name="T5" fmla="*/ 42 h 442"/>
                <a:gd name="T6" fmla="*/ 0 w 82"/>
                <a:gd name="T7" fmla="*/ 34 h 442"/>
                <a:gd name="T8" fmla="*/ 4 w 82"/>
                <a:gd name="T9" fmla="*/ 26 h 442"/>
                <a:gd name="T10" fmla="*/ 6 w 82"/>
                <a:gd name="T11" fmla="*/ 18 h 442"/>
                <a:gd name="T12" fmla="*/ 12 w 82"/>
                <a:gd name="T13" fmla="*/ 12 h 442"/>
                <a:gd name="T14" fmla="*/ 18 w 82"/>
                <a:gd name="T15" fmla="*/ 8 h 442"/>
                <a:gd name="T16" fmla="*/ 24 w 82"/>
                <a:gd name="T17" fmla="*/ 4 h 442"/>
                <a:gd name="T18" fmla="*/ 32 w 82"/>
                <a:gd name="T19" fmla="*/ 2 h 442"/>
                <a:gd name="T20" fmla="*/ 40 w 82"/>
                <a:gd name="T21" fmla="*/ 0 h 442"/>
                <a:gd name="T22" fmla="*/ 40 w 82"/>
                <a:gd name="T23" fmla="*/ 0 h 442"/>
                <a:gd name="T24" fmla="*/ 40 w 82"/>
                <a:gd name="T25" fmla="*/ 0 h 442"/>
                <a:gd name="T26" fmla="*/ 50 w 82"/>
                <a:gd name="T27" fmla="*/ 2 h 442"/>
                <a:gd name="T28" fmla="*/ 56 w 82"/>
                <a:gd name="T29" fmla="*/ 4 h 442"/>
                <a:gd name="T30" fmla="*/ 64 w 82"/>
                <a:gd name="T31" fmla="*/ 8 h 442"/>
                <a:gd name="T32" fmla="*/ 70 w 82"/>
                <a:gd name="T33" fmla="*/ 12 h 442"/>
                <a:gd name="T34" fmla="*/ 76 w 82"/>
                <a:gd name="T35" fmla="*/ 18 h 442"/>
                <a:gd name="T36" fmla="*/ 78 w 82"/>
                <a:gd name="T37" fmla="*/ 26 h 442"/>
                <a:gd name="T38" fmla="*/ 82 w 82"/>
                <a:gd name="T39" fmla="*/ 34 h 442"/>
                <a:gd name="T40" fmla="*/ 82 w 82"/>
                <a:gd name="T41" fmla="*/ 42 h 442"/>
                <a:gd name="T42" fmla="*/ 82 w 82"/>
                <a:gd name="T43" fmla="*/ 42 h 442"/>
                <a:gd name="T44" fmla="*/ 82 w 82"/>
                <a:gd name="T45" fmla="*/ 400 h 442"/>
                <a:gd name="T46" fmla="*/ 82 w 82"/>
                <a:gd name="T47" fmla="*/ 400 h 442"/>
                <a:gd name="T48" fmla="*/ 82 w 82"/>
                <a:gd name="T49" fmla="*/ 408 h 442"/>
                <a:gd name="T50" fmla="*/ 78 w 82"/>
                <a:gd name="T51" fmla="*/ 416 h 442"/>
                <a:gd name="T52" fmla="*/ 76 w 82"/>
                <a:gd name="T53" fmla="*/ 424 h 442"/>
                <a:gd name="T54" fmla="*/ 70 w 82"/>
                <a:gd name="T55" fmla="*/ 430 h 442"/>
                <a:gd name="T56" fmla="*/ 64 w 82"/>
                <a:gd name="T57" fmla="*/ 434 h 442"/>
                <a:gd name="T58" fmla="*/ 56 w 82"/>
                <a:gd name="T59" fmla="*/ 438 h 442"/>
                <a:gd name="T60" fmla="*/ 50 w 82"/>
                <a:gd name="T61" fmla="*/ 440 h 442"/>
                <a:gd name="T62" fmla="*/ 40 w 82"/>
                <a:gd name="T63" fmla="*/ 442 h 442"/>
                <a:gd name="T64" fmla="*/ 40 w 82"/>
                <a:gd name="T65" fmla="*/ 442 h 442"/>
                <a:gd name="T66" fmla="*/ 40 w 82"/>
                <a:gd name="T67" fmla="*/ 442 h 442"/>
                <a:gd name="T68" fmla="*/ 32 w 82"/>
                <a:gd name="T69" fmla="*/ 440 h 442"/>
                <a:gd name="T70" fmla="*/ 24 w 82"/>
                <a:gd name="T71" fmla="*/ 438 h 442"/>
                <a:gd name="T72" fmla="*/ 18 w 82"/>
                <a:gd name="T73" fmla="*/ 434 h 442"/>
                <a:gd name="T74" fmla="*/ 12 w 82"/>
                <a:gd name="T75" fmla="*/ 430 h 442"/>
                <a:gd name="T76" fmla="*/ 6 w 82"/>
                <a:gd name="T77" fmla="*/ 424 h 442"/>
                <a:gd name="T78" fmla="*/ 4 w 82"/>
                <a:gd name="T79" fmla="*/ 416 h 442"/>
                <a:gd name="T80" fmla="*/ 0 w 82"/>
                <a:gd name="T81" fmla="*/ 408 h 442"/>
                <a:gd name="T82" fmla="*/ 0 w 82"/>
                <a:gd name="T83" fmla="*/ 400 h 442"/>
                <a:gd name="T84" fmla="*/ 0 w 82"/>
                <a:gd name="T85" fmla="*/ 40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" h="442">
                  <a:moveTo>
                    <a:pt x="0" y="400"/>
                  </a:moveTo>
                  <a:lnTo>
                    <a:pt x="0" y="42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4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70" y="12"/>
                  </a:lnTo>
                  <a:lnTo>
                    <a:pt x="76" y="18"/>
                  </a:lnTo>
                  <a:lnTo>
                    <a:pt x="78" y="26"/>
                  </a:lnTo>
                  <a:lnTo>
                    <a:pt x="82" y="34"/>
                  </a:lnTo>
                  <a:lnTo>
                    <a:pt x="82" y="42"/>
                  </a:lnTo>
                  <a:lnTo>
                    <a:pt x="82" y="42"/>
                  </a:lnTo>
                  <a:lnTo>
                    <a:pt x="82" y="400"/>
                  </a:lnTo>
                  <a:lnTo>
                    <a:pt x="82" y="400"/>
                  </a:lnTo>
                  <a:lnTo>
                    <a:pt x="82" y="408"/>
                  </a:lnTo>
                  <a:lnTo>
                    <a:pt x="78" y="416"/>
                  </a:lnTo>
                  <a:lnTo>
                    <a:pt x="76" y="424"/>
                  </a:lnTo>
                  <a:lnTo>
                    <a:pt x="70" y="430"/>
                  </a:lnTo>
                  <a:lnTo>
                    <a:pt x="64" y="434"/>
                  </a:lnTo>
                  <a:lnTo>
                    <a:pt x="56" y="438"/>
                  </a:lnTo>
                  <a:lnTo>
                    <a:pt x="50" y="440"/>
                  </a:lnTo>
                  <a:lnTo>
                    <a:pt x="40" y="442"/>
                  </a:lnTo>
                  <a:lnTo>
                    <a:pt x="40" y="442"/>
                  </a:lnTo>
                  <a:lnTo>
                    <a:pt x="40" y="442"/>
                  </a:lnTo>
                  <a:lnTo>
                    <a:pt x="32" y="440"/>
                  </a:lnTo>
                  <a:lnTo>
                    <a:pt x="24" y="438"/>
                  </a:lnTo>
                  <a:lnTo>
                    <a:pt x="18" y="434"/>
                  </a:lnTo>
                  <a:lnTo>
                    <a:pt x="12" y="430"/>
                  </a:lnTo>
                  <a:lnTo>
                    <a:pt x="6" y="424"/>
                  </a:lnTo>
                  <a:lnTo>
                    <a:pt x="4" y="416"/>
                  </a:lnTo>
                  <a:lnTo>
                    <a:pt x="0" y="408"/>
                  </a:lnTo>
                  <a:lnTo>
                    <a:pt x="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3057" y="1864"/>
              <a:ext cx="394" cy="84"/>
            </a:xfrm>
            <a:custGeom>
              <a:avLst/>
              <a:gdLst>
                <a:gd name="T0" fmla="*/ 42 w 394"/>
                <a:gd name="T1" fmla="*/ 84 h 84"/>
                <a:gd name="T2" fmla="*/ 42 w 394"/>
                <a:gd name="T3" fmla="*/ 84 h 84"/>
                <a:gd name="T4" fmla="*/ 32 w 394"/>
                <a:gd name="T5" fmla="*/ 82 h 84"/>
                <a:gd name="T6" fmla="*/ 26 w 394"/>
                <a:gd name="T7" fmla="*/ 80 h 84"/>
                <a:gd name="T8" fmla="*/ 18 w 394"/>
                <a:gd name="T9" fmla="*/ 76 h 84"/>
                <a:gd name="T10" fmla="*/ 12 w 394"/>
                <a:gd name="T11" fmla="*/ 72 h 84"/>
                <a:gd name="T12" fmla="*/ 8 w 394"/>
                <a:gd name="T13" fmla="*/ 66 h 84"/>
                <a:gd name="T14" fmla="*/ 4 w 394"/>
                <a:gd name="T15" fmla="*/ 58 h 84"/>
                <a:gd name="T16" fmla="*/ 0 w 394"/>
                <a:gd name="T17" fmla="*/ 50 h 84"/>
                <a:gd name="T18" fmla="*/ 0 w 394"/>
                <a:gd name="T19" fmla="*/ 42 h 84"/>
                <a:gd name="T20" fmla="*/ 0 w 394"/>
                <a:gd name="T21" fmla="*/ 42 h 84"/>
                <a:gd name="T22" fmla="*/ 0 w 394"/>
                <a:gd name="T23" fmla="*/ 42 h 84"/>
                <a:gd name="T24" fmla="*/ 0 w 394"/>
                <a:gd name="T25" fmla="*/ 34 h 84"/>
                <a:gd name="T26" fmla="*/ 4 w 394"/>
                <a:gd name="T27" fmla="*/ 26 h 84"/>
                <a:gd name="T28" fmla="*/ 8 w 394"/>
                <a:gd name="T29" fmla="*/ 20 h 84"/>
                <a:gd name="T30" fmla="*/ 12 w 394"/>
                <a:gd name="T31" fmla="*/ 14 h 84"/>
                <a:gd name="T32" fmla="*/ 18 w 394"/>
                <a:gd name="T33" fmla="*/ 8 h 84"/>
                <a:gd name="T34" fmla="*/ 26 w 394"/>
                <a:gd name="T35" fmla="*/ 4 h 84"/>
                <a:gd name="T36" fmla="*/ 32 w 394"/>
                <a:gd name="T37" fmla="*/ 2 h 84"/>
                <a:gd name="T38" fmla="*/ 42 w 394"/>
                <a:gd name="T39" fmla="*/ 0 h 84"/>
                <a:gd name="T40" fmla="*/ 42 w 394"/>
                <a:gd name="T41" fmla="*/ 0 h 84"/>
                <a:gd name="T42" fmla="*/ 352 w 394"/>
                <a:gd name="T43" fmla="*/ 0 h 84"/>
                <a:gd name="T44" fmla="*/ 352 w 394"/>
                <a:gd name="T45" fmla="*/ 0 h 84"/>
                <a:gd name="T46" fmla="*/ 362 w 394"/>
                <a:gd name="T47" fmla="*/ 2 h 84"/>
                <a:gd name="T48" fmla="*/ 368 w 394"/>
                <a:gd name="T49" fmla="*/ 4 h 84"/>
                <a:gd name="T50" fmla="*/ 376 w 394"/>
                <a:gd name="T51" fmla="*/ 8 h 84"/>
                <a:gd name="T52" fmla="*/ 382 w 394"/>
                <a:gd name="T53" fmla="*/ 14 h 84"/>
                <a:gd name="T54" fmla="*/ 386 w 394"/>
                <a:gd name="T55" fmla="*/ 20 h 84"/>
                <a:gd name="T56" fmla="*/ 390 w 394"/>
                <a:gd name="T57" fmla="*/ 26 h 84"/>
                <a:gd name="T58" fmla="*/ 394 w 394"/>
                <a:gd name="T59" fmla="*/ 34 h 84"/>
                <a:gd name="T60" fmla="*/ 394 w 394"/>
                <a:gd name="T61" fmla="*/ 42 h 84"/>
                <a:gd name="T62" fmla="*/ 394 w 394"/>
                <a:gd name="T63" fmla="*/ 42 h 84"/>
                <a:gd name="T64" fmla="*/ 394 w 394"/>
                <a:gd name="T65" fmla="*/ 42 h 84"/>
                <a:gd name="T66" fmla="*/ 394 w 394"/>
                <a:gd name="T67" fmla="*/ 50 h 84"/>
                <a:gd name="T68" fmla="*/ 390 w 394"/>
                <a:gd name="T69" fmla="*/ 58 h 84"/>
                <a:gd name="T70" fmla="*/ 386 w 394"/>
                <a:gd name="T71" fmla="*/ 66 h 84"/>
                <a:gd name="T72" fmla="*/ 382 w 394"/>
                <a:gd name="T73" fmla="*/ 72 h 84"/>
                <a:gd name="T74" fmla="*/ 376 w 394"/>
                <a:gd name="T75" fmla="*/ 76 h 84"/>
                <a:gd name="T76" fmla="*/ 368 w 394"/>
                <a:gd name="T77" fmla="*/ 80 h 84"/>
                <a:gd name="T78" fmla="*/ 362 w 394"/>
                <a:gd name="T79" fmla="*/ 82 h 84"/>
                <a:gd name="T80" fmla="*/ 352 w 394"/>
                <a:gd name="T81" fmla="*/ 84 h 84"/>
                <a:gd name="T82" fmla="*/ 352 w 394"/>
                <a:gd name="T83" fmla="*/ 84 h 84"/>
                <a:gd name="T84" fmla="*/ 42 w 394"/>
                <a:gd name="T85" fmla="*/ 84 h 84"/>
                <a:gd name="T86" fmla="*/ 42 w 394"/>
                <a:gd name="T8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4" h="84">
                  <a:moveTo>
                    <a:pt x="42" y="84"/>
                  </a:moveTo>
                  <a:lnTo>
                    <a:pt x="42" y="84"/>
                  </a:lnTo>
                  <a:lnTo>
                    <a:pt x="32" y="82"/>
                  </a:lnTo>
                  <a:lnTo>
                    <a:pt x="26" y="80"/>
                  </a:lnTo>
                  <a:lnTo>
                    <a:pt x="18" y="76"/>
                  </a:lnTo>
                  <a:lnTo>
                    <a:pt x="12" y="72"/>
                  </a:lnTo>
                  <a:lnTo>
                    <a:pt x="8" y="66"/>
                  </a:lnTo>
                  <a:lnTo>
                    <a:pt x="4" y="58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4" y="26"/>
                  </a:lnTo>
                  <a:lnTo>
                    <a:pt x="8" y="20"/>
                  </a:lnTo>
                  <a:lnTo>
                    <a:pt x="12" y="14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62" y="2"/>
                  </a:lnTo>
                  <a:lnTo>
                    <a:pt x="368" y="4"/>
                  </a:lnTo>
                  <a:lnTo>
                    <a:pt x="376" y="8"/>
                  </a:lnTo>
                  <a:lnTo>
                    <a:pt x="382" y="14"/>
                  </a:lnTo>
                  <a:lnTo>
                    <a:pt x="386" y="20"/>
                  </a:lnTo>
                  <a:lnTo>
                    <a:pt x="390" y="26"/>
                  </a:lnTo>
                  <a:lnTo>
                    <a:pt x="394" y="34"/>
                  </a:lnTo>
                  <a:lnTo>
                    <a:pt x="394" y="42"/>
                  </a:lnTo>
                  <a:lnTo>
                    <a:pt x="394" y="42"/>
                  </a:lnTo>
                  <a:lnTo>
                    <a:pt x="394" y="42"/>
                  </a:lnTo>
                  <a:lnTo>
                    <a:pt x="394" y="50"/>
                  </a:lnTo>
                  <a:lnTo>
                    <a:pt x="390" y="58"/>
                  </a:lnTo>
                  <a:lnTo>
                    <a:pt x="386" y="66"/>
                  </a:lnTo>
                  <a:lnTo>
                    <a:pt x="382" y="72"/>
                  </a:lnTo>
                  <a:lnTo>
                    <a:pt x="376" y="76"/>
                  </a:lnTo>
                  <a:lnTo>
                    <a:pt x="368" y="80"/>
                  </a:lnTo>
                  <a:lnTo>
                    <a:pt x="362" y="82"/>
                  </a:lnTo>
                  <a:lnTo>
                    <a:pt x="352" y="84"/>
                  </a:lnTo>
                  <a:lnTo>
                    <a:pt x="352" y="84"/>
                  </a:lnTo>
                  <a:lnTo>
                    <a:pt x="42" y="84"/>
                  </a:lnTo>
                  <a:lnTo>
                    <a:pt x="42" y="8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51532" y="3242050"/>
            <a:ext cx="310896" cy="310896"/>
            <a:chOff x="-219075" y="488950"/>
            <a:chExt cx="1419225" cy="1430338"/>
          </a:xfrm>
        </p:grpSpPr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-219075" y="488950"/>
              <a:ext cx="1419225" cy="1430338"/>
            </a:xfrm>
            <a:custGeom>
              <a:avLst/>
              <a:gdLst>
                <a:gd name="T0" fmla="*/ 170 w 894"/>
                <a:gd name="T1" fmla="*/ 0 h 901"/>
                <a:gd name="T2" fmla="*/ 170 w 894"/>
                <a:gd name="T3" fmla="*/ 47 h 901"/>
                <a:gd name="T4" fmla="*/ 846 w 894"/>
                <a:gd name="T5" fmla="*/ 47 h 901"/>
                <a:gd name="T6" fmla="*/ 846 w 894"/>
                <a:gd name="T7" fmla="*/ 855 h 901"/>
                <a:gd name="T8" fmla="*/ 48 w 894"/>
                <a:gd name="T9" fmla="*/ 855 h 901"/>
                <a:gd name="T10" fmla="*/ 48 w 894"/>
                <a:gd name="T11" fmla="*/ 47 h 901"/>
                <a:gd name="T12" fmla="*/ 170 w 894"/>
                <a:gd name="T13" fmla="*/ 47 h 901"/>
                <a:gd name="T14" fmla="*/ 170 w 894"/>
                <a:gd name="T15" fmla="*/ 0 h 901"/>
                <a:gd name="T16" fmla="*/ 0 w 894"/>
                <a:gd name="T17" fmla="*/ 0 h 901"/>
                <a:gd name="T18" fmla="*/ 0 w 894"/>
                <a:gd name="T19" fmla="*/ 901 h 901"/>
                <a:gd name="T20" fmla="*/ 894 w 894"/>
                <a:gd name="T21" fmla="*/ 901 h 901"/>
                <a:gd name="T22" fmla="*/ 894 w 894"/>
                <a:gd name="T23" fmla="*/ 0 h 901"/>
                <a:gd name="T24" fmla="*/ 170 w 894"/>
                <a:gd name="T2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4" h="901">
                  <a:moveTo>
                    <a:pt x="170" y="0"/>
                  </a:moveTo>
                  <a:lnTo>
                    <a:pt x="170" y="47"/>
                  </a:lnTo>
                  <a:lnTo>
                    <a:pt x="846" y="47"/>
                  </a:lnTo>
                  <a:lnTo>
                    <a:pt x="846" y="855"/>
                  </a:lnTo>
                  <a:lnTo>
                    <a:pt x="48" y="855"/>
                  </a:lnTo>
                  <a:lnTo>
                    <a:pt x="48" y="47"/>
                  </a:lnTo>
                  <a:lnTo>
                    <a:pt x="170" y="47"/>
                  </a:lnTo>
                  <a:lnTo>
                    <a:pt x="170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894" y="901"/>
                  </a:lnTo>
                  <a:lnTo>
                    <a:pt x="894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63500" y="1423988"/>
              <a:ext cx="227013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63500" y="1527175"/>
              <a:ext cx="227013" cy="6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576263" y="1535113"/>
              <a:ext cx="165100" cy="168275"/>
            </a:xfrm>
            <a:custGeom>
              <a:avLst/>
              <a:gdLst>
                <a:gd name="T0" fmla="*/ 52 w 104"/>
                <a:gd name="T1" fmla="*/ 0 h 106"/>
                <a:gd name="T2" fmla="*/ 41 w 104"/>
                <a:gd name="T3" fmla="*/ 1 h 106"/>
                <a:gd name="T4" fmla="*/ 32 w 104"/>
                <a:gd name="T5" fmla="*/ 5 h 106"/>
                <a:gd name="T6" fmla="*/ 23 w 104"/>
                <a:gd name="T7" fmla="*/ 9 h 106"/>
                <a:gd name="T8" fmla="*/ 15 w 104"/>
                <a:gd name="T9" fmla="*/ 15 h 106"/>
                <a:gd name="T10" fmla="*/ 8 w 104"/>
                <a:gd name="T11" fmla="*/ 24 h 106"/>
                <a:gd name="T12" fmla="*/ 4 w 104"/>
                <a:gd name="T13" fmla="*/ 32 h 106"/>
                <a:gd name="T14" fmla="*/ 1 w 104"/>
                <a:gd name="T15" fmla="*/ 42 h 106"/>
                <a:gd name="T16" fmla="*/ 0 w 104"/>
                <a:gd name="T17" fmla="*/ 52 h 106"/>
                <a:gd name="T18" fmla="*/ 1 w 104"/>
                <a:gd name="T19" fmla="*/ 63 h 106"/>
                <a:gd name="T20" fmla="*/ 4 w 104"/>
                <a:gd name="T21" fmla="*/ 74 h 106"/>
                <a:gd name="T22" fmla="*/ 8 w 104"/>
                <a:gd name="T23" fmla="*/ 82 h 106"/>
                <a:gd name="T24" fmla="*/ 15 w 104"/>
                <a:gd name="T25" fmla="*/ 90 h 106"/>
                <a:gd name="T26" fmla="*/ 23 w 104"/>
                <a:gd name="T27" fmla="*/ 97 h 106"/>
                <a:gd name="T28" fmla="*/ 32 w 104"/>
                <a:gd name="T29" fmla="*/ 101 h 106"/>
                <a:gd name="T30" fmla="*/ 41 w 104"/>
                <a:gd name="T31" fmla="*/ 104 h 106"/>
                <a:gd name="T32" fmla="*/ 52 w 104"/>
                <a:gd name="T33" fmla="*/ 106 h 106"/>
                <a:gd name="T34" fmla="*/ 62 w 104"/>
                <a:gd name="T35" fmla="*/ 104 h 106"/>
                <a:gd name="T36" fmla="*/ 72 w 104"/>
                <a:gd name="T37" fmla="*/ 101 h 106"/>
                <a:gd name="T38" fmla="*/ 81 w 104"/>
                <a:gd name="T39" fmla="*/ 97 h 106"/>
                <a:gd name="T40" fmla="*/ 89 w 104"/>
                <a:gd name="T41" fmla="*/ 90 h 106"/>
                <a:gd name="T42" fmla="*/ 95 w 104"/>
                <a:gd name="T43" fmla="*/ 82 h 106"/>
                <a:gd name="T44" fmla="*/ 100 w 104"/>
                <a:gd name="T45" fmla="*/ 74 h 106"/>
                <a:gd name="T46" fmla="*/ 103 w 104"/>
                <a:gd name="T47" fmla="*/ 63 h 106"/>
                <a:gd name="T48" fmla="*/ 104 w 104"/>
                <a:gd name="T49" fmla="*/ 52 h 106"/>
                <a:gd name="T50" fmla="*/ 103 w 104"/>
                <a:gd name="T51" fmla="*/ 42 h 106"/>
                <a:gd name="T52" fmla="*/ 100 w 104"/>
                <a:gd name="T53" fmla="*/ 32 h 106"/>
                <a:gd name="T54" fmla="*/ 95 w 104"/>
                <a:gd name="T55" fmla="*/ 24 h 106"/>
                <a:gd name="T56" fmla="*/ 89 w 104"/>
                <a:gd name="T57" fmla="*/ 15 h 106"/>
                <a:gd name="T58" fmla="*/ 81 w 104"/>
                <a:gd name="T59" fmla="*/ 9 h 106"/>
                <a:gd name="T60" fmla="*/ 72 w 104"/>
                <a:gd name="T61" fmla="*/ 5 h 106"/>
                <a:gd name="T62" fmla="*/ 62 w 104"/>
                <a:gd name="T63" fmla="*/ 1 h 106"/>
                <a:gd name="T64" fmla="*/ 52 w 104"/>
                <a:gd name="T6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6">
                  <a:moveTo>
                    <a:pt x="52" y="0"/>
                  </a:moveTo>
                  <a:lnTo>
                    <a:pt x="41" y="1"/>
                  </a:lnTo>
                  <a:lnTo>
                    <a:pt x="32" y="5"/>
                  </a:lnTo>
                  <a:lnTo>
                    <a:pt x="23" y="9"/>
                  </a:lnTo>
                  <a:lnTo>
                    <a:pt x="15" y="15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1" y="42"/>
                  </a:lnTo>
                  <a:lnTo>
                    <a:pt x="0" y="52"/>
                  </a:lnTo>
                  <a:lnTo>
                    <a:pt x="1" y="63"/>
                  </a:lnTo>
                  <a:lnTo>
                    <a:pt x="4" y="74"/>
                  </a:lnTo>
                  <a:lnTo>
                    <a:pt x="8" y="82"/>
                  </a:lnTo>
                  <a:lnTo>
                    <a:pt x="15" y="90"/>
                  </a:lnTo>
                  <a:lnTo>
                    <a:pt x="23" y="97"/>
                  </a:lnTo>
                  <a:lnTo>
                    <a:pt x="32" y="101"/>
                  </a:lnTo>
                  <a:lnTo>
                    <a:pt x="41" y="104"/>
                  </a:lnTo>
                  <a:lnTo>
                    <a:pt x="52" y="106"/>
                  </a:lnTo>
                  <a:lnTo>
                    <a:pt x="62" y="104"/>
                  </a:lnTo>
                  <a:lnTo>
                    <a:pt x="72" y="101"/>
                  </a:lnTo>
                  <a:lnTo>
                    <a:pt x="81" y="97"/>
                  </a:lnTo>
                  <a:lnTo>
                    <a:pt x="89" y="90"/>
                  </a:lnTo>
                  <a:lnTo>
                    <a:pt x="95" y="82"/>
                  </a:lnTo>
                  <a:lnTo>
                    <a:pt x="100" y="74"/>
                  </a:lnTo>
                  <a:lnTo>
                    <a:pt x="103" y="63"/>
                  </a:lnTo>
                  <a:lnTo>
                    <a:pt x="104" y="52"/>
                  </a:lnTo>
                  <a:lnTo>
                    <a:pt x="103" y="42"/>
                  </a:lnTo>
                  <a:lnTo>
                    <a:pt x="100" y="32"/>
                  </a:lnTo>
                  <a:lnTo>
                    <a:pt x="95" y="24"/>
                  </a:lnTo>
                  <a:lnTo>
                    <a:pt x="89" y="15"/>
                  </a:lnTo>
                  <a:lnTo>
                    <a:pt x="81" y="9"/>
                  </a:lnTo>
                  <a:lnTo>
                    <a:pt x="72" y="5"/>
                  </a:lnTo>
                  <a:lnTo>
                    <a:pt x="62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793750" y="1535113"/>
              <a:ext cx="165100" cy="168275"/>
            </a:xfrm>
            <a:custGeom>
              <a:avLst/>
              <a:gdLst>
                <a:gd name="T0" fmla="*/ 52 w 104"/>
                <a:gd name="T1" fmla="*/ 0 h 106"/>
                <a:gd name="T2" fmla="*/ 41 w 104"/>
                <a:gd name="T3" fmla="*/ 1 h 106"/>
                <a:gd name="T4" fmla="*/ 32 w 104"/>
                <a:gd name="T5" fmla="*/ 5 h 106"/>
                <a:gd name="T6" fmla="*/ 23 w 104"/>
                <a:gd name="T7" fmla="*/ 9 h 106"/>
                <a:gd name="T8" fmla="*/ 15 w 104"/>
                <a:gd name="T9" fmla="*/ 15 h 106"/>
                <a:gd name="T10" fmla="*/ 8 w 104"/>
                <a:gd name="T11" fmla="*/ 24 h 106"/>
                <a:gd name="T12" fmla="*/ 4 w 104"/>
                <a:gd name="T13" fmla="*/ 32 h 106"/>
                <a:gd name="T14" fmla="*/ 1 w 104"/>
                <a:gd name="T15" fmla="*/ 42 h 106"/>
                <a:gd name="T16" fmla="*/ 0 w 104"/>
                <a:gd name="T17" fmla="*/ 52 h 106"/>
                <a:gd name="T18" fmla="*/ 1 w 104"/>
                <a:gd name="T19" fmla="*/ 63 h 106"/>
                <a:gd name="T20" fmla="*/ 4 w 104"/>
                <a:gd name="T21" fmla="*/ 74 h 106"/>
                <a:gd name="T22" fmla="*/ 8 w 104"/>
                <a:gd name="T23" fmla="*/ 82 h 106"/>
                <a:gd name="T24" fmla="*/ 15 w 104"/>
                <a:gd name="T25" fmla="*/ 90 h 106"/>
                <a:gd name="T26" fmla="*/ 23 w 104"/>
                <a:gd name="T27" fmla="*/ 97 h 106"/>
                <a:gd name="T28" fmla="*/ 32 w 104"/>
                <a:gd name="T29" fmla="*/ 101 h 106"/>
                <a:gd name="T30" fmla="*/ 41 w 104"/>
                <a:gd name="T31" fmla="*/ 104 h 106"/>
                <a:gd name="T32" fmla="*/ 52 w 104"/>
                <a:gd name="T33" fmla="*/ 106 h 106"/>
                <a:gd name="T34" fmla="*/ 63 w 104"/>
                <a:gd name="T35" fmla="*/ 104 h 106"/>
                <a:gd name="T36" fmla="*/ 72 w 104"/>
                <a:gd name="T37" fmla="*/ 101 h 106"/>
                <a:gd name="T38" fmla="*/ 81 w 104"/>
                <a:gd name="T39" fmla="*/ 97 h 106"/>
                <a:gd name="T40" fmla="*/ 89 w 104"/>
                <a:gd name="T41" fmla="*/ 90 h 106"/>
                <a:gd name="T42" fmla="*/ 96 w 104"/>
                <a:gd name="T43" fmla="*/ 82 h 106"/>
                <a:gd name="T44" fmla="*/ 100 w 104"/>
                <a:gd name="T45" fmla="*/ 74 h 106"/>
                <a:gd name="T46" fmla="*/ 103 w 104"/>
                <a:gd name="T47" fmla="*/ 63 h 106"/>
                <a:gd name="T48" fmla="*/ 104 w 104"/>
                <a:gd name="T49" fmla="*/ 52 h 106"/>
                <a:gd name="T50" fmla="*/ 103 w 104"/>
                <a:gd name="T51" fmla="*/ 42 h 106"/>
                <a:gd name="T52" fmla="*/ 100 w 104"/>
                <a:gd name="T53" fmla="*/ 32 h 106"/>
                <a:gd name="T54" fmla="*/ 96 w 104"/>
                <a:gd name="T55" fmla="*/ 24 h 106"/>
                <a:gd name="T56" fmla="*/ 89 w 104"/>
                <a:gd name="T57" fmla="*/ 15 h 106"/>
                <a:gd name="T58" fmla="*/ 81 w 104"/>
                <a:gd name="T59" fmla="*/ 9 h 106"/>
                <a:gd name="T60" fmla="*/ 72 w 104"/>
                <a:gd name="T61" fmla="*/ 5 h 106"/>
                <a:gd name="T62" fmla="*/ 63 w 104"/>
                <a:gd name="T63" fmla="*/ 1 h 106"/>
                <a:gd name="T64" fmla="*/ 52 w 104"/>
                <a:gd name="T6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6">
                  <a:moveTo>
                    <a:pt x="52" y="0"/>
                  </a:moveTo>
                  <a:lnTo>
                    <a:pt x="41" y="1"/>
                  </a:lnTo>
                  <a:lnTo>
                    <a:pt x="32" y="5"/>
                  </a:lnTo>
                  <a:lnTo>
                    <a:pt x="23" y="9"/>
                  </a:lnTo>
                  <a:lnTo>
                    <a:pt x="15" y="15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1" y="42"/>
                  </a:lnTo>
                  <a:lnTo>
                    <a:pt x="0" y="52"/>
                  </a:lnTo>
                  <a:lnTo>
                    <a:pt x="1" y="63"/>
                  </a:lnTo>
                  <a:lnTo>
                    <a:pt x="4" y="74"/>
                  </a:lnTo>
                  <a:lnTo>
                    <a:pt x="8" y="82"/>
                  </a:lnTo>
                  <a:lnTo>
                    <a:pt x="15" y="90"/>
                  </a:lnTo>
                  <a:lnTo>
                    <a:pt x="23" y="97"/>
                  </a:lnTo>
                  <a:lnTo>
                    <a:pt x="32" y="101"/>
                  </a:lnTo>
                  <a:lnTo>
                    <a:pt x="41" y="104"/>
                  </a:lnTo>
                  <a:lnTo>
                    <a:pt x="52" y="106"/>
                  </a:lnTo>
                  <a:lnTo>
                    <a:pt x="63" y="104"/>
                  </a:lnTo>
                  <a:lnTo>
                    <a:pt x="72" y="101"/>
                  </a:lnTo>
                  <a:lnTo>
                    <a:pt x="81" y="97"/>
                  </a:lnTo>
                  <a:lnTo>
                    <a:pt x="89" y="90"/>
                  </a:lnTo>
                  <a:lnTo>
                    <a:pt x="96" y="82"/>
                  </a:lnTo>
                  <a:lnTo>
                    <a:pt x="100" y="74"/>
                  </a:lnTo>
                  <a:lnTo>
                    <a:pt x="103" y="63"/>
                  </a:lnTo>
                  <a:lnTo>
                    <a:pt x="104" y="52"/>
                  </a:lnTo>
                  <a:lnTo>
                    <a:pt x="103" y="42"/>
                  </a:lnTo>
                  <a:lnTo>
                    <a:pt x="100" y="32"/>
                  </a:lnTo>
                  <a:lnTo>
                    <a:pt x="96" y="24"/>
                  </a:lnTo>
                  <a:lnTo>
                    <a:pt x="89" y="15"/>
                  </a:lnTo>
                  <a:lnTo>
                    <a:pt x="81" y="9"/>
                  </a:lnTo>
                  <a:lnTo>
                    <a:pt x="72" y="5"/>
                  </a:lnTo>
                  <a:lnTo>
                    <a:pt x="63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-65088" y="671513"/>
              <a:ext cx="1095375" cy="731838"/>
            </a:xfrm>
            <a:custGeom>
              <a:avLst/>
              <a:gdLst>
                <a:gd name="T0" fmla="*/ 0 w 690"/>
                <a:gd name="T1" fmla="*/ 0 h 461"/>
                <a:gd name="T2" fmla="*/ 0 w 690"/>
                <a:gd name="T3" fmla="*/ 63 h 461"/>
                <a:gd name="T4" fmla="*/ 106 w 690"/>
                <a:gd name="T5" fmla="*/ 63 h 461"/>
                <a:gd name="T6" fmla="*/ 106 w 690"/>
                <a:gd name="T7" fmla="*/ 129 h 461"/>
                <a:gd name="T8" fmla="*/ 43 w 690"/>
                <a:gd name="T9" fmla="*/ 129 h 461"/>
                <a:gd name="T10" fmla="*/ 43 w 690"/>
                <a:gd name="T11" fmla="*/ 203 h 461"/>
                <a:gd name="T12" fmla="*/ 151 w 690"/>
                <a:gd name="T13" fmla="*/ 203 h 461"/>
                <a:gd name="T14" fmla="*/ 151 w 690"/>
                <a:gd name="T15" fmla="*/ 409 h 461"/>
                <a:gd name="T16" fmla="*/ 81 w 690"/>
                <a:gd name="T17" fmla="*/ 409 h 461"/>
                <a:gd name="T18" fmla="*/ 81 w 690"/>
                <a:gd name="T19" fmla="*/ 450 h 461"/>
                <a:gd name="T20" fmla="*/ 224 w 690"/>
                <a:gd name="T21" fmla="*/ 450 h 461"/>
                <a:gd name="T22" fmla="*/ 224 w 690"/>
                <a:gd name="T23" fmla="*/ 409 h 461"/>
                <a:gd name="T24" fmla="*/ 161 w 690"/>
                <a:gd name="T25" fmla="*/ 409 h 461"/>
                <a:gd name="T26" fmla="*/ 161 w 690"/>
                <a:gd name="T27" fmla="*/ 203 h 461"/>
                <a:gd name="T28" fmla="*/ 217 w 690"/>
                <a:gd name="T29" fmla="*/ 203 h 461"/>
                <a:gd name="T30" fmla="*/ 217 w 690"/>
                <a:gd name="T31" fmla="*/ 170 h 461"/>
                <a:gd name="T32" fmla="*/ 254 w 690"/>
                <a:gd name="T33" fmla="*/ 170 h 461"/>
                <a:gd name="T34" fmla="*/ 254 w 690"/>
                <a:gd name="T35" fmla="*/ 203 h 461"/>
                <a:gd name="T36" fmla="*/ 427 w 690"/>
                <a:gd name="T37" fmla="*/ 203 h 461"/>
                <a:gd name="T38" fmla="*/ 427 w 690"/>
                <a:gd name="T39" fmla="*/ 170 h 461"/>
                <a:gd name="T40" fmla="*/ 464 w 690"/>
                <a:gd name="T41" fmla="*/ 170 h 461"/>
                <a:gd name="T42" fmla="*/ 464 w 690"/>
                <a:gd name="T43" fmla="*/ 203 h 461"/>
                <a:gd name="T44" fmla="*/ 542 w 690"/>
                <a:gd name="T45" fmla="*/ 203 h 461"/>
                <a:gd name="T46" fmla="*/ 542 w 690"/>
                <a:gd name="T47" fmla="*/ 376 h 461"/>
                <a:gd name="T48" fmla="*/ 420 w 690"/>
                <a:gd name="T49" fmla="*/ 376 h 461"/>
                <a:gd name="T50" fmla="*/ 420 w 690"/>
                <a:gd name="T51" fmla="*/ 461 h 461"/>
                <a:gd name="T52" fmla="*/ 630 w 690"/>
                <a:gd name="T53" fmla="*/ 461 h 461"/>
                <a:gd name="T54" fmla="*/ 630 w 690"/>
                <a:gd name="T55" fmla="*/ 376 h 461"/>
                <a:gd name="T56" fmla="*/ 553 w 690"/>
                <a:gd name="T57" fmla="*/ 376 h 461"/>
                <a:gd name="T58" fmla="*/ 553 w 690"/>
                <a:gd name="T59" fmla="*/ 203 h 461"/>
                <a:gd name="T60" fmla="*/ 638 w 690"/>
                <a:gd name="T61" fmla="*/ 203 h 461"/>
                <a:gd name="T62" fmla="*/ 638 w 690"/>
                <a:gd name="T63" fmla="*/ 129 h 461"/>
                <a:gd name="T64" fmla="*/ 464 w 690"/>
                <a:gd name="T65" fmla="*/ 129 h 461"/>
                <a:gd name="T66" fmla="*/ 464 w 690"/>
                <a:gd name="T67" fmla="*/ 158 h 461"/>
                <a:gd name="T68" fmla="*/ 427 w 690"/>
                <a:gd name="T69" fmla="*/ 158 h 461"/>
                <a:gd name="T70" fmla="*/ 427 w 690"/>
                <a:gd name="T71" fmla="*/ 129 h 461"/>
                <a:gd name="T72" fmla="*/ 254 w 690"/>
                <a:gd name="T73" fmla="*/ 129 h 461"/>
                <a:gd name="T74" fmla="*/ 254 w 690"/>
                <a:gd name="T75" fmla="*/ 158 h 461"/>
                <a:gd name="T76" fmla="*/ 217 w 690"/>
                <a:gd name="T77" fmla="*/ 158 h 461"/>
                <a:gd name="T78" fmla="*/ 217 w 690"/>
                <a:gd name="T79" fmla="*/ 129 h 461"/>
                <a:gd name="T80" fmla="*/ 118 w 690"/>
                <a:gd name="T81" fmla="*/ 129 h 461"/>
                <a:gd name="T82" fmla="*/ 118 w 690"/>
                <a:gd name="T83" fmla="*/ 63 h 461"/>
                <a:gd name="T84" fmla="*/ 690 w 690"/>
                <a:gd name="T85" fmla="*/ 63 h 461"/>
                <a:gd name="T86" fmla="*/ 690 w 690"/>
                <a:gd name="T87" fmla="*/ 0 h 461"/>
                <a:gd name="T88" fmla="*/ 0 w 690"/>
                <a:gd name="T8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0" h="461">
                  <a:moveTo>
                    <a:pt x="0" y="0"/>
                  </a:moveTo>
                  <a:lnTo>
                    <a:pt x="0" y="63"/>
                  </a:lnTo>
                  <a:lnTo>
                    <a:pt x="106" y="63"/>
                  </a:lnTo>
                  <a:lnTo>
                    <a:pt x="106" y="129"/>
                  </a:lnTo>
                  <a:lnTo>
                    <a:pt x="43" y="129"/>
                  </a:lnTo>
                  <a:lnTo>
                    <a:pt x="43" y="203"/>
                  </a:lnTo>
                  <a:lnTo>
                    <a:pt x="151" y="203"/>
                  </a:lnTo>
                  <a:lnTo>
                    <a:pt x="151" y="409"/>
                  </a:lnTo>
                  <a:lnTo>
                    <a:pt x="81" y="409"/>
                  </a:lnTo>
                  <a:lnTo>
                    <a:pt x="81" y="450"/>
                  </a:lnTo>
                  <a:lnTo>
                    <a:pt x="224" y="450"/>
                  </a:lnTo>
                  <a:lnTo>
                    <a:pt x="224" y="409"/>
                  </a:lnTo>
                  <a:lnTo>
                    <a:pt x="161" y="409"/>
                  </a:lnTo>
                  <a:lnTo>
                    <a:pt x="161" y="203"/>
                  </a:lnTo>
                  <a:lnTo>
                    <a:pt x="217" y="203"/>
                  </a:lnTo>
                  <a:lnTo>
                    <a:pt x="217" y="170"/>
                  </a:lnTo>
                  <a:lnTo>
                    <a:pt x="254" y="170"/>
                  </a:lnTo>
                  <a:lnTo>
                    <a:pt x="254" y="203"/>
                  </a:lnTo>
                  <a:lnTo>
                    <a:pt x="427" y="203"/>
                  </a:lnTo>
                  <a:lnTo>
                    <a:pt x="427" y="170"/>
                  </a:lnTo>
                  <a:lnTo>
                    <a:pt x="464" y="170"/>
                  </a:lnTo>
                  <a:lnTo>
                    <a:pt x="464" y="203"/>
                  </a:lnTo>
                  <a:lnTo>
                    <a:pt x="542" y="203"/>
                  </a:lnTo>
                  <a:lnTo>
                    <a:pt x="542" y="376"/>
                  </a:lnTo>
                  <a:lnTo>
                    <a:pt x="420" y="376"/>
                  </a:lnTo>
                  <a:lnTo>
                    <a:pt x="420" y="461"/>
                  </a:lnTo>
                  <a:lnTo>
                    <a:pt x="630" y="461"/>
                  </a:lnTo>
                  <a:lnTo>
                    <a:pt x="630" y="376"/>
                  </a:lnTo>
                  <a:lnTo>
                    <a:pt x="553" y="376"/>
                  </a:lnTo>
                  <a:lnTo>
                    <a:pt x="553" y="203"/>
                  </a:lnTo>
                  <a:lnTo>
                    <a:pt x="638" y="203"/>
                  </a:lnTo>
                  <a:lnTo>
                    <a:pt x="638" y="129"/>
                  </a:lnTo>
                  <a:lnTo>
                    <a:pt x="464" y="129"/>
                  </a:lnTo>
                  <a:lnTo>
                    <a:pt x="464" y="158"/>
                  </a:lnTo>
                  <a:lnTo>
                    <a:pt x="427" y="158"/>
                  </a:lnTo>
                  <a:lnTo>
                    <a:pt x="427" y="129"/>
                  </a:lnTo>
                  <a:lnTo>
                    <a:pt x="254" y="129"/>
                  </a:lnTo>
                  <a:lnTo>
                    <a:pt x="254" y="158"/>
                  </a:lnTo>
                  <a:lnTo>
                    <a:pt x="217" y="158"/>
                  </a:lnTo>
                  <a:lnTo>
                    <a:pt x="217" y="129"/>
                  </a:lnTo>
                  <a:lnTo>
                    <a:pt x="118" y="129"/>
                  </a:lnTo>
                  <a:lnTo>
                    <a:pt x="118" y="63"/>
                  </a:lnTo>
                  <a:lnTo>
                    <a:pt x="690" y="63"/>
                  </a:lnTo>
                  <a:lnTo>
                    <a:pt x="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3389376" y="362305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4478" y="3269851"/>
            <a:ext cx="166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Classification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54478" y="3809458"/>
            <a:ext cx="166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Analysis Preparation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42" y="1733462"/>
            <a:ext cx="309614" cy="310896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3389376" y="476605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54478" y="4385050"/>
            <a:ext cx="166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Analysis Database</a:t>
            </a:r>
          </a:p>
        </p:txBody>
      </p:sp>
      <p:sp>
        <p:nvSpPr>
          <p:cNvPr id="52" name="Flowchart: Magnetic Disk 96"/>
          <p:cNvSpPr/>
          <p:nvPr/>
        </p:nvSpPr>
        <p:spPr>
          <a:xfrm>
            <a:off x="3459480" y="4385050"/>
            <a:ext cx="310896" cy="31089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99" y="3820892"/>
            <a:ext cx="310896" cy="28605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85" y="4182508"/>
            <a:ext cx="306182" cy="30649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878947" y="1767359"/>
            <a:ext cx="150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Reports &amp; Validation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85" y="2923560"/>
            <a:ext cx="325295" cy="310896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6378612" y="3339758"/>
            <a:ext cx="238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99954" y="2957457"/>
            <a:ext cx="1708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Discovery &amp; Exploration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378612" y="4558958"/>
            <a:ext cx="238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97023" y="4176606"/>
            <a:ext cx="1212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Event Detection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1356" y="572073"/>
            <a:ext cx="2514599" cy="307777"/>
          </a:xfrm>
          <a:prstGeom prst="rect">
            <a:avLst/>
          </a:prstGeom>
          <a:solidFill>
            <a:schemeClr val="accent1"/>
          </a:solidFill>
          <a:ln>
            <a:solidFill>
              <a:srgbClr val="30394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/>
              <a:t>Collect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2880894" y="2563285"/>
            <a:ext cx="395706" cy="4893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5877154" y="2584052"/>
            <a:ext cx="395706" cy="4893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850091" y="384183"/>
            <a:ext cx="3137652" cy="48191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78607" y="0"/>
            <a:ext cx="3137652" cy="473641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itle 4">
            <a:extLst>
              <a:ext uri="{FF2B5EF4-FFF2-40B4-BE49-F238E27FC236}">
                <a16:creationId xmlns:a16="http://schemas.microsoft.com/office/drawing/2014/main" id="{96108FDA-CBB9-704E-A89C-4F3E83AD3122}"/>
              </a:ext>
            </a:extLst>
          </p:cNvPr>
          <p:cNvSpPr txBox="1">
            <a:spLocks/>
          </p:cNvSpPr>
          <p:nvPr/>
        </p:nvSpPr>
        <p:spPr>
          <a:xfrm>
            <a:off x="214468" y="85123"/>
            <a:ext cx="8449056" cy="469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2000" dirty="0">
                <a:latin typeface="Amazon Ember" charset="0"/>
                <a:ea typeface="Amazon Ember" charset="0"/>
                <a:cs typeface="Amazon Ember" charset="0"/>
              </a:rPr>
              <a:t>Voice of the Customer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8142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57266" y="1475232"/>
            <a:ext cx="3988704" cy="2948938"/>
          </a:xfrm>
        </p:spPr>
        <p:txBody>
          <a:bodyPr anchor="ctr">
            <a:normAutofit/>
          </a:bodyPr>
          <a:lstStyle/>
          <a:p>
            <a:r>
              <a:rPr lang="en-US" b="1" spc="300" dirty="0">
                <a:solidFill>
                  <a:srgbClr val="92D050"/>
                </a:solidFill>
              </a:rPr>
              <a:t>Amazon.com</a:t>
            </a:r>
            <a:r>
              <a:rPr lang="en-US" b="1" spc="300" dirty="0"/>
              <a:t>, Inc. is located in </a:t>
            </a:r>
            <a:r>
              <a:rPr lang="en-US" b="1" spc="300" dirty="0">
                <a:solidFill>
                  <a:srgbClr val="92D050"/>
                </a:solidFill>
              </a:rPr>
              <a:t>Seattle, WA </a:t>
            </a:r>
            <a:r>
              <a:rPr lang="en-US" b="1" spc="300" dirty="0"/>
              <a:t>and was founded </a:t>
            </a:r>
            <a:r>
              <a:rPr lang="en-US" b="1" spc="300" dirty="0">
                <a:solidFill>
                  <a:srgbClr val="92D050"/>
                </a:solidFill>
              </a:rPr>
              <a:t>July 5th, 1994</a:t>
            </a:r>
            <a:r>
              <a:rPr lang="en-US" b="1" spc="300" dirty="0"/>
              <a:t> by </a:t>
            </a:r>
            <a:r>
              <a:rPr lang="en-US" b="1" spc="300" dirty="0">
                <a:solidFill>
                  <a:srgbClr val="92D050"/>
                </a:solidFill>
              </a:rPr>
              <a:t>Jeff Bezos</a:t>
            </a:r>
            <a:r>
              <a:rPr lang="en-US" b="1" spc="300" dirty="0"/>
              <a:t>. </a:t>
            </a:r>
            <a:r>
              <a:rPr lang="en-US" b="1" spc="300" dirty="0">
                <a:solidFill>
                  <a:srgbClr val="FFC000"/>
                </a:solidFill>
              </a:rPr>
              <a:t>Our customers</a:t>
            </a:r>
            <a:r>
              <a:rPr lang="en-US" b="1" i="1" spc="300" dirty="0"/>
              <a:t> love buying everything </a:t>
            </a:r>
            <a:r>
              <a:rPr lang="en-US" b="1" spc="300" dirty="0"/>
              <a:t>from </a:t>
            </a:r>
            <a:r>
              <a:rPr lang="en-US" b="1" spc="300" dirty="0">
                <a:solidFill>
                  <a:srgbClr val="FFC000"/>
                </a:solidFill>
              </a:rPr>
              <a:t>books</a:t>
            </a:r>
            <a:r>
              <a:rPr lang="en-US" b="1" spc="300" dirty="0"/>
              <a:t> to </a:t>
            </a:r>
            <a:r>
              <a:rPr lang="en-US" b="1" spc="300" dirty="0">
                <a:solidFill>
                  <a:srgbClr val="FFC000"/>
                </a:solidFill>
              </a:rPr>
              <a:t>blenders</a:t>
            </a:r>
            <a:r>
              <a:rPr lang="en-US" b="1" spc="300" dirty="0"/>
              <a:t> at </a:t>
            </a:r>
            <a:r>
              <a:rPr lang="en-US" b="1" spc="300" dirty="0">
                <a:solidFill>
                  <a:srgbClr val="FFC000"/>
                </a:solidFill>
              </a:rPr>
              <a:t>great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02707" y="1290578"/>
            <a:ext cx="3732007" cy="36596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spc="300" dirty="0">
                <a:solidFill>
                  <a:schemeClr val="tx1">
                    <a:lumMod val="95000"/>
                  </a:schemeClr>
                </a:solidFill>
              </a:rPr>
              <a:t>Named Entities</a:t>
            </a:r>
          </a:p>
          <a:p>
            <a:pPr lvl="1"/>
            <a:r>
              <a:rPr lang="en-US" b="1" spc="300" dirty="0">
                <a:solidFill>
                  <a:srgbClr val="92D050"/>
                </a:solidFill>
              </a:rPr>
              <a:t>Amazon.com: Organization</a:t>
            </a:r>
          </a:p>
          <a:p>
            <a:pPr lvl="1"/>
            <a:r>
              <a:rPr lang="en-US" b="1" spc="300" dirty="0">
                <a:solidFill>
                  <a:srgbClr val="92D050"/>
                </a:solidFill>
              </a:rPr>
              <a:t>Seattle, WA : Location</a:t>
            </a:r>
          </a:p>
          <a:p>
            <a:pPr lvl="1"/>
            <a:r>
              <a:rPr lang="en-US" b="1" spc="300" dirty="0">
                <a:solidFill>
                  <a:srgbClr val="92D050"/>
                </a:solidFill>
              </a:rPr>
              <a:t>July 5</a:t>
            </a:r>
            <a:r>
              <a:rPr lang="en-US" b="1" spc="300" baseline="30000" dirty="0">
                <a:solidFill>
                  <a:srgbClr val="92D050"/>
                </a:solidFill>
              </a:rPr>
              <a:t>th</a:t>
            </a:r>
            <a:r>
              <a:rPr lang="en-US" b="1" spc="300" dirty="0">
                <a:solidFill>
                  <a:srgbClr val="92D050"/>
                </a:solidFill>
              </a:rPr>
              <a:t>,1994: Date</a:t>
            </a:r>
          </a:p>
          <a:p>
            <a:pPr lvl="1"/>
            <a:r>
              <a:rPr lang="en-US" b="1" spc="300" dirty="0">
                <a:solidFill>
                  <a:srgbClr val="92D050"/>
                </a:solidFill>
              </a:rPr>
              <a:t>Jeff Bezos   : Person</a:t>
            </a:r>
          </a:p>
          <a:p>
            <a:pPr marL="342900" lvl="1" indent="0">
              <a:buNone/>
            </a:pPr>
            <a:endParaRPr lang="en-US" b="1" spc="3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spc="300" dirty="0">
                <a:solidFill>
                  <a:schemeClr val="tx1">
                    <a:lumMod val="95000"/>
                  </a:schemeClr>
                </a:solidFill>
              </a:rPr>
              <a:t>Keyphrases</a:t>
            </a:r>
          </a:p>
          <a:p>
            <a:pPr lvl="1"/>
            <a:r>
              <a:rPr lang="en-US" b="1" spc="300" dirty="0">
                <a:solidFill>
                  <a:srgbClr val="FFC000"/>
                </a:solidFill>
              </a:rPr>
              <a:t>Our customers</a:t>
            </a:r>
          </a:p>
          <a:p>
            <a:pPr lvl="1"/>
            <a:r>
              <a:rPr lang="en-US" b="1" spc="300" dirty="0">
                <a:solidFill>
                  <a:srgbClr val="FFC000"/>
                </a:solidFill>
              </a:rPr>
              <a:t>books</a:t>
            </a:r>
          </a:p>
          <a:p>
            <a:pPr lvl="1"/>
            <a:r>
              <a:rPr lang="en-US" b="1" spc="300" dirty="0">
                <a:solidFill>
                  <a:srgbClr val="FFC000"/>
                </a:solidFill>
              </a:rPr>
              <a:t>blenders</a:t>
            </a:r>
          </a:p>
          <a:p>
            <a:pPr lvl="1"/>
            <a:r>
              <a:rPr lang="en-US" b="1" spc="300" dirty="0">
                <a:solidFill>
                  <a:srgbClr val="FFC000"/>
                </a:solidFill>
              </a:rPr>
              <a:t>great prices  </a:t>
            </a:r>
          </a:p>
          <a:p>
            <a:pPr lvl="1"/>
            <a:endParaRPr lang="en-US" b="1" spc="3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spc="300" dirty="0">
                <a:solidFill>
                  <a:schemeClr val="tx1">
                    <a:lumMod val="95000"/>
                  </a:schemeClr>
                </a:solidFill>
              </a:rPr>
              <a:t>Sentiment</a:t>
            </a:r>
          </a:p>
          <a:p>
            <a:pPr lvl="1"/>
            <a:r>
              <a:rPr lang="en-US" b="1" i="1" spc="300" dirty="0">
                <a:solidFill>
                  <a:schemeClr val="tx1">
                    <a:lumMod val="95000"/>
                  </a:schemeClr>
                </a:solidFill>
              </a:rPr>
              <a:t>Positive</a:t>
            </a:r>
          </a:p>
          <a:p>
            <a:pPr marL="457189" lvl="1" indent="0">
              <a:buNone/>
            </a:pPr>
            <a:endParaRPr lang="en-US" b="1" i="1" spc="3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spc="300" dirty="0">
                <a:solidFill>
                  <a:schemeClr val="tx1">
                    <a:lumMod val="95000"/>
                  </a:schemeClr>
                </a:solidFill>
              </a:rPr>
              <a:t>Language</a:t>
            </a:r>
          </a:p>
          <a:p>
            <a:pPr lvl="1"/>
            <a:r>
              <a:rPr lang="en-US" b="1" spc="300" dirty="0">
                <a:solidFill>
                  <a:schemeClr val="tx1">
                    <a:lumMod val="95000"/>
                  </a:schemeClr>
                </a:solidFill>
              </a:rPr>
              <a:t>English</a:t>
            </a:r>
          </a:p>
          <a:p>
            <a:endParaRPr lang="en-US" b="1" spc="3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b="1" spc="3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b="1" spc="3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3995927" y="1025652"/>
            <a:ext cx="906780" cy="35890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14468" y="185139"/>
            <a:ext cx="8449056" cy="469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Amazon Comprehend: Features</a:t>
            </a:r>
          </a:p>
        </p:txBody>
      </p:sp>
    </p:spTree>
    <p:extLst>
      <p:ext uri="{BB962C8B-B14F-4D97-AF65-F5344CB8AC3E}">
        <p14:creationId xmlns:p14="http://schemas.microsoft.com/office/powerpoint/2010/main" val="73519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67903" y="3611348"/>
            <a:ext cx="1946319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414042"/>
                </a:solidFill>
              </a:rPr>
              <a:t>End-to-End Machine Learning Platform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512605" y="3611348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414042"/>
                </a:solidFill>
              </a:rPr>
              <a:t>Zero setup</a:t>
            </a:r>
          </a:p>
          <a:p>
            <a:pPr algn="ctr"/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4658660" y="3611348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414042"/>
                </a:solidFill>
              </a:rPr>
              <a:t>Flexible Model Training</a:t>
            </a:r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6804716" y="3611348"/>
            <a:ext cx="1947672" cy="29925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414042"/>
                </a:solidFill>
              </a:rPr>
              <a:t>Pay by the second</a:t>
            </a:r>
          </a:p>
          <a:p>
            <a:pPr algn="ctr"/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4F4F889-AADD-4744-BD87-CDE55827CA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2795" y="2136750"/>
            <a:ext cx="1063609" cy="769419"/>
            <a:chOff x="2644" y="1449"/>
            <a:chExt cx="470" cy="3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09A6280-7639-4D04-A848-7B6B447AB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1449"/>
              <a:ext cx="407" cy="290"/>
            </a:xfrm>
            <a:custGeom>
              <a:avLst/>
              <a:gdLst>
                <a:gd name="T0" fmla="*/ 356 w 407"/>
                <a:gd name="T1" fmla="*/ 290 h 290"/>
                <a:gd name="T2" fmla="*/ 0 w 407"/>
                <a:gd name="T3" fmla="*/ 290 h 290"/>
                <a:gd name="T4" fmla="*/ 0 w 407"/>
                <a:gd name="T5" fmla="*/ 0 h 290"/>
                <a:gd name="T6" fmla="*/ 407 w 407"/>
                <a:gd name="T7" fmla="*/ 0 h 290"/>
                <a:gd name="T8" fmla="*/ 407 w 407"/>
                <a:gd name="T9" fmla="*/ 21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290">
                  <a:moveTo>
                    <a:pt x="356" y="290"/>
                  </a:moveTo>
                  <a:lnTo>
                    <a:pt x="0" y="29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219"/>
                  </a:lnTo>
                </a:path>
              </a:pathLst>
            </a:custGeom>
            <a:grpFill/>
            <a:ln w="28575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3439D654-F652-4EC1-AF63-7269B1B02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4" y="1505"/>
              <a:ext cx="407" cy="0"/>
            </a:xfrm>
            <a:prstGeom prst="line">
              <a:avLst/>
            </a:prstGeom>
            <a:grpFill/>
            <a:ln w="19050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EF3FAD64-67F3-49DF-A8FE-D842EB320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" y="1505"/>
              <a:ext cx="0" cy="234"/>
            </a:xfrm>
            <a:prstGeom prst="line">
              <a:avLst/>
            </a:prstGeom>
            <a:grpFill/>
            <a:ln w="19050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89A0F568-078A-46FA-B285-7F0312BC7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555"/>
              <a:ext cx="244" cy="0"/>
            </a:xfrm>
            <a:prstGeom prst="line">
              <a:avLst/>
            </a:prstGeom>
            <a:grpFill/>
            <a:ln w="19050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39283117-DBB5-4D16-9FBE-1F332A104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595"/>
              <a:ext cx="156" cy="0"/>
            </a:xfrm>
            <a:prstGeom prst="line">
              <a:avLst/>
            </a:prstGeom>
            <a:grpFill/>
            <a:ln w="19050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08102405-3CA3-4963-B555-11252D893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637"/>
              <a:ext cx="187" cy="0"/>
            </a:xfrm>
            <a:prstGeom prst="line">
              <a:avLst/>
            </a:prstGeom>
            <a:grpFill/>
            <a:ln w="19050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6EC45CD-6196-41CE-9F83-ACBB0B2B4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628"/>
              <a:ext cx="114" cy="161"/>
            </a:xfrm>
            <a:custGeom>
              <a:avLst/>
              <a:gdLst>
                <a:gd name="T0" fmla="*/ 0 w 114"/>
                <a:gd name="T1" fmla="*/ 136 h 161"/>
                <a:gd name="T2" fmla="*/ 0 w 114"/>
                <a:gd name="T3" fmla="*/ 0 h 161"/>
                <a:gd name="T4" fmla="*/ 114 w 114"/>
                <a:gd name="T5" fmla="*/ 88 h 161"/>
                <a:gd name="T6" fmla="*/ 70 w 114"/>
                <a:gd name="T7" fmla="*/ 102 h 161"/>
                <a:gd name="T8" fmla="*/ 93 w 114"/>
                <a:gd name="T9" fmla="*/ 148 h 161"/>
                <a:gd name="T10" fmla="*/ 66 w 114"/>
                <a:gd name="T11" fmla="*/ 161 h 161"/>
                <a:gd name="T12" fmla="*/ 39 w 114"/>
                <a:gd name="T13" fmla="*/ 111 h 161"/>
                <a:gd name="T14" fmla="*/ 0 w 114"/>
                <a:gd name="T15" fmla="*/ 13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61">
                  <a:moveTo>
                    <a:pt x="0" y="136"/>
                  </a:moveTo>
                  <a:lnTo>
                    <a:pt x="0" y="0"/>
                  </a:lnTo>
                  <a:lnTo>
                    <a:pt x="114" y="88"/>
                  </a:lnTo>
                  <a:lnTo>
                    <a:pt x="70" y="102"/>
                  </a:lnTo>
                  <a:lnTo>
                    <a:pt x="93" y="148"/>
                  </a:lnTo>
                  <a:lnTo>
                    <a:pt x="66" y="161"/>
                  </a:lnTo>
                  <a:lnTo>
                    <a:pt x="39" y="111"/>
                  </a:lnTo>
                  <a:lnTo>
                    <a:pt x="0" y="136"/>
                  </a:lnTo>
                  <a:close/>
                </a:path>
              </a:pathLst>
            </a:custGeom>
            <a:grpFill/>
            <a:ln w="19050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srgbClr val="8C3FFF">
                    <a:lumMod val="40000"/>
                    <a:lumOff val="60000"/>
                  </a:srgb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D22C4D-A50B-447A-91BC-AB7ADC4E9C22}"/>
              </a:ext>
            </a:extLst>
          </p:cNvPr>
          <p:cNvGrpSpPr/>
          <p:nvPr/>
        </p:nvGrpSpPr>
        <p:grpSpPr>
          <a:xfrm>
            <a:off x="5008929" y="2219790"/>
            <a:ext cx="1247133" cy="666111"/>
            <a:chOff x="1107806" y="3156640"/>
            <a:chExt cx="1247133" cy="666111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46844AD-5B4A-4CF8-9886-831B30B75A47}"/>
                </a:ext>
              </a:extLst>
            </p:cNvPr>
            <p:cNvGrpSpPr/>
            <p:nvPr/>
          </p:nvGrpSpPr>
          <p:grpSpPr>
            <a:xfrm>
              <a:off x="1107806" y="3156640"/>
              <a:ext cx="769339" cy="596219"/>
              <a:chOff x="5436484" y="816509"/>
              <a:chExt cx="912921" cy="707490"/>
            </a:xfrm>
            <a:grpFill/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166BB30-8F3E-44B5-ACCC-F161EBFE0E78}"/>
                  </a:ext>
                </a:extLst>
              </p:cNvPr>
              <p:cNvSpPr/>
              <p:nvPr/>
            </p:nvSpPr>
            <p:spPr>
              <a:xfrm>
                <a:off x="5776969" y="1054280"/>
                <a:ext cx="231950" cy="231950"/>
              </a:xfrm>
              <a:prstGeom prst="ellipse">
                <a:avLst/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35F2737-B3BA-4B1C-8A0A-07C8DACFE82A}"/>
                  </a:ext>
                </a:extLst>
              </p:cNvPr>
              <p:cNvSpPr/>
              <p:nvPr/>
            </p:nvSpPr>
            <p:spPr>
              <a:xfrm>
                <a:off x="5436484" y="1054280"/>
                <a:ext cx="231950" cy="231950"/>
              </a:xfrm>
              <a:prstGeom prst="ellipse">
                <a:avLst/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DE59302-F7D9-43DD-809D-1EE3C0D50971}"/>
                  </a:ext>
                </a:extLst>
              </p:cNvPr>
              <p:cNvGrpSpPr/>
              <p:nvPr/>
            </p:nvGrpSpPr>
            <p:grpSpPr>
              <a:xfrm>
                <a:off x="6117455" y="816509"/>
                <a:ext cx="231950" cy="707490"/>
                <a:chOff x="6117455" y="816509"/>
                <a:chExt cx="231950" cy="707490"/>
              </a:xfrm>
              <a:grpFill/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CE7678-8D3E-4ABA-A164-441E597A9257}"/>
                    </a:ext>
                  </a:extLst>
                </p:cNvPr>
                <p:cNvSpPr/>
                <p:nvPr/>
              </p:nvSpPr>
              <p:spPr>
                <a:xfrm>
                  <a:off x="6117455" y="816509"/>
                  <a:ext cx="231950" cy="231950"/>
                </a:xfrm>
                <a:prstGeom prst="ellipse">
                  <a:avLst/>
                </a:prstGeom>
                <a:grpFill/>
                <a:ln w="28575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B196480-5F6F-4222-AD19-11C8FAF0A273}"/>
                    </a:ext>
                  </a:extLst>
                </p:cNvPr>
                <p:cNvSpPr/>
                <p:nvPr/>
              </p:nvSpPr>
              <p:spPr>
                <a:xfrm>
                  <a:off x="6117455" y="1292049"/>
                  <a:ext cx="231950" cy="231950"/>
                </a:xfrm>
                <a:prstGeom prst="ellipse">
                  <a:avLst/>
                </a:prstGeom>
                <a:grpFill/>
                <a:ln w="28575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F8F2F27-2BFB-4609-92B5-3C8A5A589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8434" y="1170255"/>
                <a:ext cx="103122" cy="0"/>
              </a:xfrm>
              <a:prstGeom prst="line">
                <a:avLst/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90B36BA-C0EE-43C7-B45C-290BFA0DB6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4951" y="986320"/>
                <a:ext cx="157265" cy="101928"/>
              </a:xfrm>
              <a:prstGeom prst="line">
                <a:avLst/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142ED37-B213-43CB-94BE-960DB6C86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6238" y="1254122"/>
                <a:ext cx="125786" cy="101989"/>
              </a:xfrm>
              <a:prstGeom prst="line">
                <a:avLst/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0AB8CB-59ED-47F7-B4AE-F05E1681019C}"/>
                </a:ext>
              </a:extLst>
            </p:cNvPr>
            <p:cNvSpPr/>
            <p:nvPr/>
          </p:nvSpPr>
          <p:spPr>
            <a:xfrm>
              <a:off x="2004168" y="3471980"/>
              <a:ext cx="350771" cy="350771"/>
            </a:xfrm>
            <a:prstGeom prst="ellipse">
              <a:avLst/>
            </a:prstGeom>
            <a:grpFill/>
            <a:ln w="28575" cap="rnd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DE001F-886B-4DD8-A639-1F3B913BDACA}"/>
              </a:ext>
            </a:extLst>
          </p:cNvPr>
          <p:cNvGrpSpPr/>
          <p:nvPr/>
        </p:nvGrpSpPr>
        <p:grpSpPr>
          <a:xfrm>
            <a:off x="1007423" y="2163581"/>
            <a:ext cx="657955" cy="797224"/>
            <a:chOff x="733893" y="2197368"/>
            <a:chExt cx="622744" cy="807770"/>
          </a:xfrm>
          <a:solidFill>
            <a:schemeClr val="tx2">
              <a:lumMod val="10000"/>
            </a:scheme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FC80DD-CE8F-40B0-8688-D4CC43FA9ED5}"/>
                </a:ext>
              </a:extLst>
            </p:cNvPr>
            <p:cNvGrpSpPr/>
            <p:nvPr/>
          </p:nvGrpSpPr>
          <p:grpSpPr>
            <a:xfrm>
              <a:off x="733893" y="2197368"/>
              <a:ext cx="622744" cy="748764"/>
              <a:chOff x="2733700" y="2796440"/>
              <a:chExt cx="539224" cy="648342"/>
            </a:xfrm>
            <a:grpFill/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906D5EC4-E2E8-4F01-A16F-0529AE193E93}"/>
                  </a:ext>
                </a:extLst>
              </p:cNvPr>
              <p:cNvSpPr/>
              <p:nvPr/>
            </p:nvSpPr>
            <p:spPr>
              <a:xfrm rot="19800000">
                <a:off x="2733700" y="2796440"/>
                <a:ext cx="539224" cy="539224"/>
              </a:xfrm>
              <a:prstGeom prst="arc">
                <a:avLst>
                  <a:gd name="adj1" fmla="val 14090884"/>
                  <a:gd name="adj2" fmla="val 11729108"/>
                </a:avLst>
              </a:prstGeom>
              <a:grpFill/>
              <a:ln w="25400" cap="flat"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  <a:miter/>
                <a:headEnd type="triangle" w="lg" len="med"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0B5C0C4-B9D5-419D-8BCF-C14EA6C92F5A}"/>
                  </a:ext>
                </a:extLst>
              </p:cNvPr>
              <p:cNvSpPr/>
              <p:nvPr/>
            </p:nvSpPr>
            <p:spPr>
              <a:xfrm>
                <a:off x="2920967" y="2988469"/>
                <a:ext cx="155166" cy="155166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F5BB007B-9BD2-41EA-985B-8E6E68EB0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804" y="3066052"/>
                <a:ext cx="308867" cy="378730"/>
              </a:xfrm>
              <a:custGeom>
                <a:avLst/>
                <a:gdLst>
                  <a:gd name="T0" fmla="*/ 12 w 79"/>
                  <a:gd name="T1" fmla="*/ 60 h 97"/>
                  <a:gd name="T2" fmla="*/ 7 w 79"/>
                  <a:gd name="T3" fmla="*/ 65 h 97"/>
                  <a:gd name="T4" fmla="*/ 4 w 79"/>
                  <a:gd name="T5" fmla="*/ 86 h 97"/>
                  <a:gd name="T6" fmla="*/ 12 w 79"/>
                  <a:gd name="T7" fmla="*/ 97 h 97"/>
                  <a:gd name="T8" fmla="*/ 73 w 79"/>
                  <a:gd name="T9" fmla="*/ 97 h 97"/>
                  <a:gd name="T10" fmla="*/ 78 w 79"/>
                  <a:gd name="T11" fmla="*/ 55 h 97"/>
                  <a:gd name="T12" fmla="*/ 69 w 79"/>
                  <a:gd name="T13" fmla="*/ 44 h 97"/>
                  <a:gd name="T14" fmla="*/ 30 w 79"/>
                  <a:gd name="T15" fmla="*/ 40 h 97"/>
                  <a:gd name="T16" fmla="*/ 30 w 79"/>
                  <a:gd name="T17" fmla="*/ 9 h 97"/>
                  <a:gd name="T18" fmla="*/ 21 w 79"/>
                  <a:gd name="T19" fmla="*/ 0 h 97"/>
                  <a:gd name="T20" fmla="*/ 21 w 79"/>
                  <a:gd name="T21" fmla="*/ 0 h 97"/>
                  <a:gd name="T22" fmla="*/ 12 w 79"/>
                  <a:gd name="T23" fmla="*/ 9 h 97"/>
                  <a:gd name="T24" fmla="*/ 12 w 79"/>
                  <a:gd name="T25" fmla="*/ 7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97">
                    <a:moveTo>
                      <a:pt x="12" y="60"/>
                    </a:moveTo>
                    <a:cubicBezTo>
                      <a:pt x="7" y="65"/>
                      <a:pt x="7" y="65"/>
                      <a:pt x="7" y="65"/>
                    </a:cubicBezTo>
                    <a:cubicBezTo>
                      <a:pt x="1" y="70"/>
                      <a:pt x="0" y="79"/>
                      <a:pt x="4" y="86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8" y="55"/>
                      <a:pt x="78" y="55"/>
                      <a:pt x="78" y="55"/>
                    </a:cubicBezTo>
                    <a:cubicBezTo>
                      <a:pt x="79" y="50"/>
                      <a:pt x="75" y="45"/>
                      <a:pt x="69" y="44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4"/>
                      <a:pt x="26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6" y="0"/>
                      <a:pt x="12" y="4"/>
                      <a:pt x="12" y="9"/>
                    </a:cubicBezTo>
                    <a:cubicBezTo>
                      <a:pt x="12" y="75"/>
                      <a:pt x="12" y="75"/>
                      <a:pt x="12" y="75"/>
                    </a:cubicBezTo>
                  </a:path>
                </a:pathLst>
              </a:custGeom>
              <a:grpFill/>
              <a:ln w="25400" cap="flat"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  <a:miter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19B0C5-7195-4E82-A7AE-92BD169CA141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3005138"/>
              <a:ext cx="297656" cy="0"/>
            </a:xfrm>
            <a:prstGeom prst="line">
              <a:avLst/>
            </a:prstGeom>
            <a:grpFill/>
            <a:ln w="25400" cap="flat">
              <a:solidFill>
                <a:schemeClr val="accent4">
                  <a:lumMod val="20000"/>
                  <a:lumOff val="80000"/>
                </a:schemeClr>
              </a:solidFill>
              <a:prstDash val="solid"/>
              <a:miter/>
              <a:headEnd type="none" w="lg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500752" y="2174122"/>
            <a:ext cx="580211" cy="735407"/>
            <a:chOff x="7147692" y="3034997"/>
            <a:chExt cx="580211" cy="735407"/>
          </a:xfrm>
          <a:noFill/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0EA5526-FE71-4870-BE6B-37FD7ACE507D}"/>
                </a:ext>
              </a:extLst>
            </p:cNvPr>
            <p:cNvGrpSpPr/>
            <p:nvPr/>
          </p:nvGrpSpPr>
          <p:grpSpPr>
            <a:xfrm>
              <a:off x="7147692" y="3034997"/>
              <a:ext cx="580211" cy="735407"/>
              <a:chOff x="2829740" y="3729907"/>
              <a:chExt cx="468993" cy="594443"/>
            </a:xfrm>
            <a:grpFill/>
          </p:grpSpPr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72929A9A-A9C1-4604-9AEB-B024EE5016E5}"/>
                  </a:ext>
                </a:extLst>
              </p:cNvPr>
              <p:cNvSpPr/>
              <p:nvPr/>
            </p:nvSpPr>
            <p:spPr>
              <a:xfrm>
                <a:off x="2829740" y="3729907"/>
                <a:ext cx="468993" cy="468993"/>
              </a:xfrm>
              <a:prstGeom prst="arc">
                <a:avLst>
                  <a:gd name="adj1" fmla="val 3351319"/>
                  <a:gd name="adj2" fmla="val 0"/>
                </a:avLst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A554734-10D9-47BD-BF54-B93F2E9F0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8733" y="3964404"/>
                <a:ext cx="0" cy="359946"/>
              </a:xfrm>
              <a:prstGeom prst="straightConnector1">
                <a:avLst/>
              </a:prstGeom>
              <a:grpFill/>
              <a:ln w="285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 type="triangle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B59994-AD10-4A74-A306-57760293F3A9}"/>
                </a:ext>
              </a:extLst>
            </p:cNvPr>
            <p:cNvSpPr txBox="1"/>
            <p:nvPr/>
          </p:nvSpPr>
          <p:spPr>
            <a:xfrm>
              <a:off x="7300870" y="3119981"/>
              <a:ext cx="280273" cy="400110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99A98">
                      <a:lumMod val="50000"/>
                    </a:srgb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$</a:t>
              </a: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42" y="2993521"/>
            <a:ext cx="1027980" cy="19531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84" y="1937441"/>
            <a:ext cx="808482" cy="276884"/>
          </a:xfrm>
          <a:prstGeom prst="rect">
            <a:avLst/>
          </a:prstGeom>
          <a:solidFill>
            <a:srgbClr val="414042"/>
          </a:solidFill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46" y="1967716"/>
            <a:ext cx="591870" cy="462273"/>
          </a:xfrm>
          <a:prstGeom prst="rect">
            <a:avLst/>
          </a:prstGeom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352323" y="347868"/>
            <a:ext cx="8449056" cy="4698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b="0" dirty="0"/>
              <a:t>Amazon SageMaker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2323" y="767361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AFF"/>
                </a:solidFill>
              </a:rPr>
              <a:t>Build, train, and deploy machine learning models at scale</a:t>
            </a:r>
          </a:p>
        </p:txBody>
      </p:sp>
    </p:spTree>
    <p:extLst>
      <p:ext uri="{BB962C8B-B14F-4D97-AF65-F5344CB8AC3E}">
        <p14:creationId xmlns:p14="http://schemas.microsoft.com/office/powerpoint/2010/main" val="182293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6">
            <a:extLst>
              <a:ext uri="{FF2B5EF4-FFF2-40B4-BE49-F238E27FC236}">
                <a16:creationId xmlns:a16="http://schemas.microsoft.com/office/drawing/2014/main" id="{9D144056-AE46-4265-960D-0132806666D5}"/>
              </a:ext>
            </a:extLst>
          </p:cNvPr>
          <p:cNvSpPr/>
          <p:nvPr/>
        </p:nvSpPr>
        <p:spPr>
          <a:xfrm>
            <a:off x="5702863" y="3396342"/>
            <a:ext cx="1483080" cy="766499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308B16">
                  <a:lumMod val="40000"/>
                  <a:lumOff val="60000"/>
                </a:srgbClr>
              </a:gs>
              <a:gs pos="26000">
                <a:srgbClr val="308B16">
                  <a:lumMod val="95000"/>
                  <a:lumOff val="5000"/>
                </a:srgbClr>
              </a:gs>
              <a:gs pos="100000">
                <a:srgbClr val="308B16">
                  <a:lumMod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spcFirstLastPara="0" vert="horz" wrap="square" lIns="61269" tIns="61269" rIns="61269" bIns="61269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One-click training for ML, DL, and custom algorithms</a:t>
            </a:r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9D144056-AE46-4265-960D-0132806666D5}"/>
              </a:ext>
            </a:extLst>
          </p:cNvPr>
          <p:cNvSpPr/>
          <p:nvPr/>
        </p:nvSpPr>
        <p:spPr>
          <a:xfrm>
            <a:off x="3890999" y="4123346"/>
            <a:ext cx="1483080" cy="766499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308B16">
                  <a:lumMod val="40000"/>
                  <a:lumOff val="60000"/>
                </a:srgbClr>
              </a:gs>
              <a:gs pos="26000">
                <a:srgbClr val="308B16">
                  <a:lumMod val="95000"/>
                  <a:lumOff val="5000"/>
                </a:srgbClr>
              </a:gs>
              <a:gs pos="100000">
                <a:srgbClr val="308B16">
                  <a:lumMod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spcFirstLastPara="0" vert="horz" wrap="square" lIns="61269" tIns="61269" rIns="61269" bIns="61269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Easier training with hyperparameter optimization</a:t>
            </a:r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9D144056-AE46-4265-960D-0132806666D5}"/>
              </a:ext>
            </a:extLst>
          </p:cNvPr>
          <p:cNvSpPr/>
          <p:nvPr/>
        </p:nvSpPr>
        <p:spPr>
          <a:xfrm>
            <a:off x="5678083" y="1995709"/>
            <a:ext cx="1483080" cy="766499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5747C1"/>
              </a:gs>
              <a:gs pos="98000">
                <a:srgbClr val="5747C1">
                  <a:lumMod val="40000"/>
                  <a:lumOff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>
            <a:softEdge rad="0"/>
          </a:effectLst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Highly-optimized machine learning algorithms</a:t>
            </a:r>
          </a:p>
        </p:txBody>
      </p:sp>
      <p:sp>
        <p:nvSpPr>
          <p:cNvPr id="5" name="Freeform: Shape 20">
            <a:extLst>
              <a:ext uri="{FF2B5EF4-FFF2-40B4-BE49-F238E27FC236}">
                <a16:creationId xmlns:a16="http://schemas.microsoft.com/office/drawing/2014/main" id="{D18C0679-4ACD-4BFA-8D99-2382B60B2EB8}"/>
              </a:ext>
            </a:extLst>
          </p:cNvPr>
          <p:cNvSpPr/>
          <p:nvPr/>
        </p:nvSpPr>
        <p:spPr>
          <a:xfrm>
            <a:off x="2028466" y="3396343"/>
            <a:ext cx="1389648" cy="727003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0065C1">
                  <a:alpha val="50000"/>
                </a:srgbClr>
              </a:gs>
              <a:gs pos="98000">
                <a:srgbClr val="00A6AC">
                  <a:lumMod val="40000"/>
                  <a:lumOff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spcFirstLastPara="0" vert="horz" wrap="square" lIns="61269" tIns="61269" rIns="61269" bIns="61269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Deployment without engineering effort</a:t>
            </a: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77F06E49-C174-4C46-AF34-2F789A0C3BBB}"/>
              </a:ext>
            </a:extLst>
          </p:cNvPr>
          <p:cNvSpPr/>
          <p:nvPr/>
        </p:nvSpPr>
        <p:spPr>
          <a:xfrm>
            <a:off x="2028466" y="2005616"/>
            <a:ext cx="1389648" cy="733551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0065C1">
                  <a:alpha val="50000"/>
                </a:srgbClr>
              </a:gs>
              <a:gs pos="98000">
                <a:srgbClr val="00A6AC">
                  <a:lumMod val="40000"/>
                  <a:lumOff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spcFirstLastPara="0" vert="horz" wrap="square" lIns="26979" tIns="26979" rIns="26979" bIns="26979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Fully-managed  hosting at scale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4151" y="693761"/>
            <a:ext cx="1460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5747C1">
                    <a:lumMod val="40000"/>
                    <a:lumOff val="60000"/>
                  </a:srgb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</a:t>
            </a:r>
            <a:endParaRPr lang="en-US" dirty="0">
              <a:solidFill>
                <a:srgbClr val="5747C1">
                  <a:lumMod val="40000"/>
                  <a:lumOff val="60000"/>
                </a:srgb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BFB96578-FAD8-496A-B64A-D63F64FB8D74}"/>
              </a:ext>
            </a:extLst>
          </p:cNvPr>
          <p:cNvSpPr/>
          <p:nvPr/>
        </p:nvSpPr>
        <p:spPr>
          <a:xfrm>
            <a:off x="3866219" y="866838"/>
            <a:ext cx="1424238" cy="806548"/>
          </a:xfrm>
          <a:custGeom>
            <a:avLst/>
            <a:gdLst>
              <a:gd name="connsiteX0" fmla="*/ 0 w 850264"/>
              <a:gd name="connsiteY0" fmla="*/ 92114 h 552671"/>
              <a:gd name="connsiteX1" fmla="*/ 92114 w 850264"/>
              <a:gd name="connsiteY1" fmla="*/ 0 h 552671"/>
              <a:gd name="connsiteX2" fmla="*/ 758150 w 850264"/>
              <a:gd name="connsiteY2" fmla="*/ 0 h 552671"/>
              <a:gd name="connsiteX3" fmla="*/ 850264 w 850264"/>
              <a:gd name="connsiteY3" fmla="*/ 92114 h 552671"/>
              <a:gd name="connsiteX4" fmla="*/ 850264 w 850264"/>
              <a:gd name="connsiteY4" fmla="*/ 460557 h 552671"/>
              <a:gd name="connsiteX5" fmla="*/ 758150 w 850264"/>
              <a:gd name="connsiteY5" fmla="*/ 552671 h 552671"/>
              <a:gd name="connsiteX6" fmla="*/ 92114 w 850264"/>
              <a:gd name="connsiteY6" fmla="*/ 552671 h 552671"/>
              <a:gd name="connsiteX7" fmla="*/ 0 w 850264"/>
              <a:gd name="connsiteY7" fmla="*/ 460557 h 552671"/>
              <a:gd name="connsiteX8" fmla="*/ 0 w 850264"/>
              <a:gd name="connsiteY8" fmla="*/ 92114 h 55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264" h="552671">
                <a:moveTo>
                  <a:pt x="0" y="92114"/>
                </a:moveTo>
                <a:cubicBezTo>
                  <a:pt x="0" y="41241"/>
                  <a:pt x="41241" y="0"/>
                  <a:pt x="92114" y="0"/>
                </a:cubicBezTo>
                <a:lnTo>
                  <a:pt x="758150" y="0"/>
                </a:lnTo>
                <a:cubicBezTo>
                  <a:pt x="809023" y="0"/>
                  <a:pt x="850264" y="41241"/>
                  <a:pt x="850264" y="92114"/>
                </a:cubicBezTo>
                <a:lnTo>
                  <a:pt x="850264" y="460557"/>
                </a:lnTo>
                <a:cubicBezTo>
                  <a:pt x="850264" y="511430"/>
                  <a:pt x="809023" y="552671"/>
                  <a:pt x="758150" y="552671"/>
                </a:cubicBezTo>
                <a:lnTo>
                  <a:pt x="92114" y="552671"/>
                </a:lnTo>
                <a:cubicBezTo>
                  <a:pt x="41241" y="552671"/>
                  <a:pt x="0" y="511430"/>
                  <a:pt x="0" y="460557"/>
                </a:cubicBezTo>
                <a:lnTo>
                  <a:pt x="0" y="92114"/>
                </a:lnTo>
                <a:close/>
              </a:path>
            </a:pathLst>
          </a:custGeom>
          <a:gradFill flip="none" rotWithShape="1">
            <a:gsLst>
              <a:gs pos="0">
                <a:srgbClr val="5747C1"/>
              </a:gs>
              <a:gs pos="98000">
                <a:srgbClr val="5747C1">
                  <a:lumMod val="40000"/>
                  <a:lumOff val="60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</a:ln>
          <a:effectLst>
            <a:softEdge rad="0"/>
          </a:effectLst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200" kern="0" dirty="0">
                <a:solidFill>
                  <a:srgbClr val="F8F8F8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Pre-built notebook instances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23" y="2762208"/>
            <a:ext cx="185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</a:t>
            </a:r>
            <a:endParaRPr lang="en-US" dirty="0">
              <a:solidFill>
                <a:srgbClr val="00B0F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/>
          </p:nvPr>
        </p:nvGraphicFramePr>
        <p:xfrm>
          <a:off x="3536981" y="2041110"/>
          <a:ext cx="2011680" cy="1847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14727" y="2965104"/>
            <a:ext cx="135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C9B2E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</a:t>
            </a:r>
            <a:endParaRPr lang="en-US" dirty="0">
              <a:solidFill>
                <a:srgbClr val="0C9B2E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343" y="3541404"/>
            <a:ext cx="1027980" cy="1953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85" y="2485324"/>
            <a:ext cx="808482" cy="276884"/>
          </a:xfrm>
          <a:prstGeom prst="rect">
            <a:avLst/>
          </a:prstGeom>
          <a:solidFill>
            <a:srgbClr val="414042"/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67" y="2515599"/>
            <a:ext cx="591870" cy="4622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3453" y="1801047"/>
            <a:ext cx="886631" cy="480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0585" y="3895415"/>
            <a:ext cx="1166512" cy="243783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352323" y="347868"/>
            <a:ext cx="8449056" cy="4698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accent6">
                    <a:lumMod val="50000"/>
                  </a:schemeClr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Amazon SageMaker</a:t>
            </a:r>
          </a:p>
        </p:txBody>
      </p:sp>
    </p:spTree>
    <p:extLst>
      <p:ext uri="{BB962C8B-B14F-4D97-AF65-F5344CB8AC3E}">
        <p14:creationId xmlns:p14="http://schemas.microsoft.com/office/powerpoint/2010/main" val="201526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23541" y="2785235"/>
            <a:ext cx="1358064" cy="412016"/>
            <a:chOff x="2823541" y="2785235"/>
            <a:chExt cx="1358064" cy="412016"/>
          </a:xfrm>
        </p:grpSpPr>
        <p:sp>
          <p:nvSpPr>
            <p:cNvPr id="3" name="Rounded Rectangle 2"/>
            <p:cNvSpPr/>
            <p:nvPr/>
          </p:nvSpPr>
          <p:spPr>
            <a:xfrm>
              <a:off x="2866637" y="2785235"/>
              <a:ext cx="1236489" cy="412016"/>
            </a:xfrm>
            <a:prstGeom prst="roundRect">
              <a:avLst/>
            </a:prstGeom>
            <a:noFill/>
            <a:ln>
              <a:solidFill>
                <a:srgbClr val="8C3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23541" y="2797141"/>
              <a:ext cx="1358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Data Visualization &amp;</a:t>
              </a:r>
            </a:p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Analysis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1333896" y="418321"/>
            <a:ext cx="275441" cy="27544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4042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30" y="418321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Business Problem </a:t>
            </a:r>
            <a:r>
              <a:rPr lang="mr-IN" sz="10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–</a:t>
            </a:r>
            <a:endParaRPr lang="en-US" sz="1000" dirty="0">
              <a:solidFill>
                <a:srgbClr val="414042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7922" y="1133307"/>
            <a:ext cx="1420128" cy="285750"/>
            <a:chOff x="689082" y="1139003"/>
            <a:chExt cx="1375698" cy="285750"/>
          </a:xfrm>
        </p:grpSpPr>
        <p:sp>
          <p:nvSpPr>
            <p:cNvPr id="8" name="TextBox 7"/>
            <p:cNvSpPr txBox="1"/>
            <p:nvPr/>
          </p:nvSpPr>
          <p:spPr>
            <a:xfrm>
              <a:off x="689082" y="1149920"/>
              <a:ext cx="13756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ML problem framing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8290" y="1139003"/>
              <a:ext cx="1296428" cy="2857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12808" y="1133307"/>
            <a:ext cx="1236489" cy="285750"/>
            <a:chOff x="2331927" y="1287625"/>
            <a:chExt cx="1236489" cy="285750"/>
          </a:xfrm>
        </p:grpSpPr>
        <p:sp>
          <p:nvSpPr>
            <p:cNvPr id="11" name="Rounded Rectangle 10"/>
            <p:cNvSpPr/>
            <p:nvPr/>
          </p:nvSpPr>
          <p:spPr>
            <a:xfrm>
              <a:off x="2331927" y="1287625"/>
              <a:ext cx="1236489" cy="285750"/>
            </a:xfrm>
            <a:prstGeom prst="roundRect">
              <a:avLst/>
            </a:prstGeom>
            <a:noFill/>
            <a:ln>
              <a:solidFill>
                <a:srgbClr val="00BA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3004" y="1307450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Data Collection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81058" y="1640809"/>
            <a:ext cx="1236489" cy="285750"/>
            <a:chOff x="2331927" y="1770841"/>
            <a:chExt cx="1236489" cy="285750"/>
          </a:xfrm>
        </p:grpSpPr>
        <p:sp>
          <p:nvSpPr>
            <p:cNvPr id="14" name="TextBox 13"/>
            <p:cNvSpPr txBox="1"/>
            <p:nvPr/>
          </p:nvSpPr>
          <p:spPr>
            <a:xfrm>
              <a:off x="2413004" y="1770841"/>
              <a:ext cx="11384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Data Integration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31927" y="1770841"/>
              <a:ext cx="1236489" cy="285750"/>
            </a:xfrm>
            <a:prstGeom prst="roundRect">
              <a:avLst/>
            </a:prstGeom>
            <a:noFill/>
            <a:ln>
              <a:solidFill>
                <a:srgbClr val="00BA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39629" y="2119132"/>
            <a:ext cx="1300356" cy="412016"/>
            <a:chOff x="2300933" y="2235339"/>
            <a:chExt cx="1300356" cy="412016"/>
          </a:xfrm>
        </p:grpSpPr>
        <p:sp>
          <p:nvSpPr>
            <p:cNvPr id="17" name="Rounded Rectangle 16"/>
            <p:cNvSpPr/>
            <p:nvPr/>
          </p:nvSpPr>
          <p:spPr>
            <a:xfrm>
              <a:off x="2344029" y="2235339"/>
              <a:ext cx="1236489" cy="412016"/>
            </a:xfrm>
            <a:prstGeom prst="roundRect">
              <a:avLst/>
            </a:prstGeom>
            <a:noFill/>
            <a:ln>
              <a:solidFill>
                <a:srgbClr val="00BA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00933" y="2247245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Data Preparation &amp;</a:t>
              </a:r>
            </a:p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Cleaning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28978" y="2079947"/>
            <a:ext cx="1351652" cy="285750"/>
            <a:chOff x="2262323" y="2815088"/>
            <a:chExt cx="1351652" cy="285750"/>
          </a:xfrm>
        </p:grpSpPr>
        <p:sp>
          <p:nvSpPr>
            <p:cNvPr id="20" name="Rounded Rectangle 19"/>
            <p:cNvSpPr/>
            <p:nvPr/>
          </p:nvSpPr>
          <p:spPr>
            <a:xfrm>
              <a:off x="2320660" y="2815088"/>
              <a:ext cx="1236489" cy="285750"/>
            </a:xfrm>
            <a:prstGeom prst="roundRect">
              <a:avLst/>
            </a:prstGeom>
            <a:noFill/>
            <a:ln>
              <a:solidFill>
                <a:srgbClr val="8C3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62323" y="2822837"/>
              <a:ext cx="13516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Feature Engineering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91692" y="2564217"/>
            <a:ext cx="1255460" cy="428099"/>
            <a:chOff x="2300933" y="3248235"/>
            <a:chExt cx="1255460" cy="428099"/>
          </a:xfrm>
        </p:grpSpPr>
        <p:sp>
          <p:nvSpPr>
            <p:cNvPr id="23" name="Rounded Rectangle 22"/>
            <p:cNvSpPr/>
            <p:nvPr/>
          </p:nvSpPr>
          <p:spPr>
            <a:xfrm>
              <a:off x="2319904" y="3248235"/>
              <a:ext cx="1236489" cy="428099"/>
            </a:xfrm>
            <a:prstGeom prst="roundRect">
              <a:avLst/>
            </a:prstGeom>
            <a:noFill/>
            <a:ln>
              <a:solidFill>
                <a:srgbClr val="8C3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0933" y="3258055"/>
              <a:ext cx="1228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Model Training &amp;</a:t>
              </a:r>
            </a:p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Parameter Tuning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09682" y="3197251"/>
            <a:ext cx="1243782" cy="285750"/>
            <a:chOff x="2314968" y="3865331"/>
            <a:chExt cx="1243782" cy="285750"/>
          </a:xfrm>
        </p:grpSpPr>
        <p:sp>
          <p:nvSpPr>
            <p:cNvPr id="26" name="Rounded Rectangle 25"/>
            <p:cNvSpPr/>
            <p:nvPr/>
          </p:nvSpPr>
          <p:spPr>
            <a:xfrm>
              <a:off x="2314968" y="3865331"/>
              <a:ext cx="1236489" cy="285750"/>
            </a:xfrm>
            <a:prstGeom prst="roundRect">
              <a:avLst/>
            </a:prstGeom>
            <a:noFill/>
            <a:ln>
              <a:solidFill>
                <a:srgbClr val="8C3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5795" y="3886077"/>
              <a:ext cx="11929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Model Evaluation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85120" y="3809893"/>
            <a:ext cx="880232" cy="682492"/>
            <a:chOff x="3960771" y="2815088"/>
            <a:chExt cx="880232" cy="682492"/>
          </a:xfrm>
        </p:grpSpPr>
        <p:sp>
          <p:nvSpPr>
            <p:cNvPr id="29" name="Diamond 28"/>
            <p:cNvSpPr/>
            <p:nvPr/>
          </p:nvSpPr>
          <p:spPr>
            <a:xfrm>
              <a:off x="3960771" y="2815088"/>
              <a:ext cx="880231" cy="68249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45592" y="2977281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Are Business </a:t>
              </a:r>
            </a:p>
            <a:p>
              <a:r>
                <a:rPr lang="en-US" sz="8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Goals met?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86439" y="3256097"/>
            <a:ext cx="1292341" cy="285750"/>
            <a:chOff x="2308645" y="3865331"/>
            <a:chExt cx="1292341" cy="285750"/>
          </a:xfrm>
        </p:grpSpPr>
        <p:sp>
          <p:nvSpPr>
            <p:cNvPr id="32" name="Rounded Rectangle 31"/>
            <p:cNvSpPr/>
            <p:nvPr/>
          </p:nvSpPr>
          <p:spPr>
            <a:xfrm>
              <a:off x="2314968" y="3865331"/>
              <a:ext cx="1236489" cy="2857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08645" y="3886077"/>
              <a:ext cx="12923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Model Deployment</a:t>
              </a:r>
            </a:p>
          </p:txBody>
        </p:sp>
      </p:grpSp>
      <p:cxnSp>
        <p:nvCxnSpPr>
          <p:cNvPr id="34" name="Elbow Connector 33"/>
          <p:cNvCxnSpPr>
            <a:stCxn id="27" idx="3"/>
            <a:endCxn id="47" idx="2"/>
          </p:cNvCxnSpPr>
          <p:nvPr/>
        </p:nvCxnSpPr>
        <p:spPr>
          <a:xfrm flipV="1">
            <a:off x="5565351" y="3541847"/>
            <a:ext cx="1345656" cy="6092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75838" y="2748625"/>
            <a:ext cx="275441" cy="275441"/>
          </a:xfrm>
          <a:prstGeom prst="ellipse">
            <a:avLst/>
          </a:prstGeom>
          <a:solidFill>
            <a:srgbClr val="33D5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4042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298080" y="2054838"/>
            <a:ext cx="1236489" cy="428099"/>
            <a:chOff x="2319904" y="3248235"/>
            <a:chExt cx="1236489" cy="428099"/>
          </a:xfrm>
        </p:grpSpPr>
        <p:sp>
          <p:nvSpPr>
            <p:cNvPr id="37" name="Rounded Rectangle 36"/>
            <p:cNvSpPr/>
            <p:nvPr/>
          </p:nvSpPr>
          <p:spPr>
            <a:xfrm>
              <a:off x="2319904" y="3248235"/>
              <a:ext cx="1236489" cy="42809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49523" y="3258055"/>
              <a:ext cx="987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Monitoring &amp; </a:t>
              </a:r>
            </a:p>
            <a:p>
              <a:pPr algn="ctr"/>
              <a:r>
                <a:rPr lang="en-US" sz="1000" dirty="0">
                  <a:solidFill>
                    <a:srgbClr val="414042"/>
                  </a:solidFill>
                  <a:latin typeface="Amazon Ember" charset="0"/>
                  <a:ea typeface="Amazon Ember" charset="0"/>
                  <a:cs typeface="Amazon Ember" charset="0"/>
                </a:rPr>
                <a:t>Debugging</a:t>
              </a:r>
            </a:p>
          </p:txBody>
        </p:sp>
      </p:grpSp>
      <p:cxnSp>
        <p:nvCxnSpPr>
          <p:cNvPr id="39" name="Elbow Connector 38"/>
          <p:cNvCxnSpPr>
            <a:stCxn id="53" idx="0"/>
            <a:endCxn id="14" idx="3"/>
          </p:cNvCxnSpPr>
          <p:nvPr/>
        </p:nvCxnSpPr>
        <p:spPr>
          <a:xfrm rot="16200000" flipV="1">
            <a:off x="5143483" y="281996"/>
            <a:ext cx="778656" cy="27670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6" idx="0"/>
          </p:cNvCxnSpPr>
          <p:nvPr/>
        </p:nvCxnSpPr>
        <p:spPr>
          <a:xfrm>
            <a:off x="3531053" y="1419057"/>
            <a:ext cx="309" cy="221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2"/>
            <a:endCxn id="18" idx="0"/>
          </p:cNvCxnSpPr>
          <p:nvPr/>
        </p:nvCxnSpPr>
        <p:spPr>
          <a:xfrm>
            <a:off x="3499303" y="1926559"/>
            <a:ext cx="1667" cy="192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7" idx="0"/>
            <a:endCxn id="51" idx="4"/>
          </p:cNvCxnSpPr>
          <p:nvPr/>
        </p:nvCxnSpPr>
        <p:spPr>
          <a:xfrm flipV="1">
            <a:off x="6911007" y="3024066"/>
            <a:ext cx="2552" cy="232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1" idx="0"/>
            <a:endCxn id="53" idx="2"/>
          </p:cNvCxnSpPr>
          <p:nvPr/>
        </p:nvCxnSpPr>
        <p:spPr>
          <a:xfrm flipV="1">
            <a:off x="6913559" y="2482937"/>
            <a:ext cx="2766" cy="265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2"/>
            <a:endCxn id="24" idx="0"/>
          </p:cNvCxnSpPr>
          <p:nvPr/>
        </p:nvCxnSpPr>
        <p:spPr>
          <a:xfrm>
            <a:off x="5105560" y="2365697"/>
            <a:ext cx="243" cy="208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2"/>
            <a:endCxn id="25" idx="0"/>
          </p:cNvCxnSpPr>
          <p:nvPr/>
        </p:nvCxnSpPr>
        <p:spPr>
          <a:xfrm flipH="1">
            <a:off x="5127927" y="2992316"/>
            <a:ext cx="981" cy="204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27" idx="0"/>
          </p:cNvCxnSpPr>
          <p:nvPr/>
        </p:nvCxnSpPr>
        <p:spPr>
          <a:xfrm flipH="1">
            <a:off x="5125236" y="3483001"/>
            <a:ext cx="2691" cy="326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4124202" y="2210807"/>
            <a:ext cx="362178" cy="7863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2"/>
          </p:cNvCxnSpPr>
          <p:nvPr/>
        </p:nvCxnSpPr>
        <p:spPr>
          <a:xfrm>
            <a:off x="3500970" y="2531148"/>
            <a:ext cx="1603" cy="265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1"/>
          </p:cNvCxnSpPr>
          <p:nvPr/>
        </p:nvCxnSpPr>
        <p:spPr>
          <a:xfrm rot="10800000">
            <a:off x="3484882" y="3197251"/>
            <a:ext cx="1200238" cy="9538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14" idx="1"/>
          </p:cNvCxnSpPr>
          <p:nvPr/>
        </p:nvCxnSpPr>
        <p:spPr>
          <a:xfrm>
            <a:off x="2147018" y="1276182"/>
            <a:ext cx="765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7" idx="1"/>
            <a:endCxn id="14" idx="1"/>
          </p:cNvCxnSpPr>
          <p:nvPr/>
        </p:nvCxnSpPr>
        <p:spPr>
          <a:xfrm rot="10800000">
            <a:off x="2912808" y="1276183"/>
            <a:ext cx="1772312" cy="2874957"/>
          </a:xfrm>
          <a:prstGeom prst="bentConnector3">
            <a:avLst>
              <a:gd name="adj1" fmla="val 11289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4"/>
            <a:endCxn id="13" idx="0"/>
          </p:cNvCxnSpPr>
          <p:nvPr/>
        </p:nvCxnSpPr>
        <p:spPr>
          <a:xfrm flipH="1">
            <a:off x="1467986" y="693762"/>
            <a:ext cx="3631" cy="450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93262" y="2770750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0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–</a:t>
            </a:r>
            <a:r>
              <a:rPr lang="en-US" sz="10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 Predictions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89431" y="3904918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Yes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6637" y="3888389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No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2038611" y="2195288"/>
            <a:ext cx="11031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Data Augmentation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2897306" y="3568418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Feature</a:t>
            </a:r>
          </a:p>
          <a:p>
            <a:r>
              <a:rPr lang="en-US" sz="8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Augmentation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69541" y="356287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The Machine Learning Process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34992" y="1044308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414042"/>
                </a:solidFill>
                <a:latin typeface="Amazon Ember" charset="0"/>
                <a:ea typeface="Amazon Ember" charset="0"/>
                <a:cs typeface="Amazon Ember" charset="0"/>
              </a:rPr>
              <a:t>Re-training</a:t>
            </a:r>
          </a:p>
        </p:txBody>
      </p:sp>
    </p:spTree>
    <p:extLst>
      <p:ext uri="{BB962C8B-B14F-4D97-AF65-F5344CB8AC3E}">
        <p14:creationId xmlns:p14="http://schemas.microsoft.com/office/powerpoint/2010/main" val="19973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3" grpId="0"/>
      <p:bldP spid="54" grpId="0"/>
      <p:bldP spid="55" grpId="0"/>
      <p:bldP spid="56" grpId="0"/>
      <p:bldP spid="57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VOC architecture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66" y="1931995"/>
            <a:ext cx="521366" cy="6256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17364" y="2565016"/>
            <a:ext cx="147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API Gateway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53" y="844820"/>
            <a:ext cx="508416" cy="5313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63" y="731746"/>
            <a:ext cx="543466" cy="60199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774224" y="1110496"/>
            <a:ext cx="101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53830" y="1110496"/>
            <a:ext cx="1196043" cy="909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53" y="1880134"/>
            <a:ext cx="508416" cy="53135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774224" y="2145810"/>
            <a:ext cx="101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53" y="2964608"/>
            <a:ext cx="508416" cy="531353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5774224" y="3230284"/>
            <a:ext cx="101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53" y="4084136"/>
            <a:ext cx="508416" cy="53135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774224" y="4349812"/>
            <a:ext cx="1018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901777" y="2152266"/>
            <a:ext cx="1148096" cy="18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12452" y="2333015"/>
            <a:ext cx="1053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54293" y="2610014"/>
            <a:ext cx="1042332" cy="62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53830" y="2902975"/>
            <a:ext cx="1142795" cy="1319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43154" y="1266309"/>
            <a:ext cx="123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Dynamo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63" y="1805559"/>
            <a:ext cx="565819" cy="55351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42" y="2867993"/>
            <a:ext cx="565819" cy="55351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28" y="3930427"/>
            <a:ext cx="565819" cy="55351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943154" y="2333015"/>
            <a:ext cx="123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Comprehend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67809" y="3423987"/>
            <a:ext cx="123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Translate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54330" y="4514959"/>
            <a:ext cx="123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Sagemaker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3" y="1786915"/>
            <a:ext cx="876300" cy="1092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D74CEC0-1446-6544-9BE9-FDECE4746636}"/>
              </a:ext>
            </a:extLst>
          </p:cNvPr>
          <p:cNvSpPr txBox="1"/>
          <p:nvPr/>
        </p:nvSpPr>
        <p:spPr>
          <a:xfrm>
            <a:off x="5714575" y="1907993"/>
            <a:ext cx="12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Sentiment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21E2C8-2699-9640-8760-9CC81C7C5D95}"/>
              </a:ext>
            </a:extLst>
          </p:cNvPr>
          <p:cNvSpPr txBox="1"/>
          <p:nvPr/>
        </p:nvSpPr>
        <p:spPr>
          <a:xfrm>
            <a:off x="5681554" y="3000365"/>
            <a:ext cx="12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Language</a:t>
            </a:r>
          </a:p>
          <a:p>
            <a:pPr algn="ctr"/>
            <a:r>
              <a:rPr lang="en-US" sz="1200" dirty="0"/>
              <a:t>Translation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D30B7D-1DB0-1646-9C35-F1A545A70E37}"/>
              </a:ext>
            </a:extLst>
          </p:cNvPr>
          <p:cNvSpPr txBox="1"/>
          <p:nvPr/>
        </p:nvSpPr>
        <p:spPr>
          <a:xfrm>
            <a:off x="5658044" y="4126668"/>
            <a:ext cx="12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Gender</a:t>
            </a:r>
          </a:p>
          <a:p>
            <a:pPr algn="ctr"/>
            <a:r>
              <a:rPr lang="en-US" sz="12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61427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166" y="3386138"/>
            <a:ext cx="3052598" cy="1021556"/>
          </a:xfrm>
        </p:spPr>
        <p:txBody>
          <a:bodyPr/>
          <a:lstStyle/>
          <a:p>
            <a:pPr algn="ctr"/>
            <a:r>
              <a:rPr lang="en-US" dirty="0"/>
              <a:t>Lets go!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1865" y="231618"/>
            <a:ext cx="5425199" cy="338026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NLP Workshop GitHub link:</a:t>
            </a:r>
            <a:endParaRPr lang="en-US" sz="2000" dirty="0"/>
          </a:p>
          <a:p>
            <a:pPr algn="ctr"/>
            <a:r>
              <a:rPr lang="en-US" sz="2000" dirty="0">
                <a:hlinkClick r:id="rId2"/>
              </a:rPr>
              <a:t>https://github.com/aws-samples/aws-nlp-workshop</a:t>
            </a:r>
            <a:endParaRPr lang="en-US" sz="2000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Get started with Amazon Comprehend:</a:t>
            </a:r>
          </a:p>
          <a:p>
            <a:pPr algn="ctr"/>
            <a:r>
              <a:rPr lang="en-US" sz="2000" dirty="0">
                <a:hlinkClick r:id="rId3"/>
              </a:rPr>
              <a:t>https://aws.amazon.com/comprehend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b="1" dirty="0"/>
              <a:t>Get started with Amazon Sagemaker:</a:t>
            </a:r>
            <a:endParaRPr lang="en-US" sz="2000" dirty="0"/>
          </a:p>
          <a:p>
            <a:pPr algn="ctr"/>
            <a:r>
              <a:rPr lang="en-US" sz="2000" dirty="0">
                <a:hlinkClick r:id="rId4"/>
              </a:rPr>
              <a:t>https://aws.amazon.com/sagemaker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9041990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2441</TotalTime>
  <Words>346</Words>
  <Application>Microsoft Macintosh PowerPoint</Application>
  <PresentationFormat>On-screen Show (16:9)</PresentationFormat>
  <Paragraphs>117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Amazon Ember</vt:lpstr>
      <vt:lpstr>Amazon Ember Light</vt:lpstr>
      <vt:lpstr>Amazon Ember Regular</vt:lpstr>
      <vt:lpstr>Arial</vt:lpstr>
      <vt:lpstr>Calibri</vt:lpstr>
      <vt:lpstr>Consolas</vt:lpstr>
      <vt:lpstr>Helvetica Neue</vt:lpstr>
      <vt:lpstr>Lucida Console</vt:lpstr>
      <vt:lpstr>Times New Roman</vt:lpstr>
      <vt:lpstr>DeckTemplate-AWS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Serverless VOC architecture</vt:lpstr>
      <vt:lpstr>Lets go!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dcterms:created xsi:type="dcterms:W3CDTF">2016-06-17T18:22:10Z</dcterms:created>
  <dcterms:modified xsi:type="dcterms:W3CDTF">2018-08-16T20:23:20Z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