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3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AA1F5A-49A9-4CEF-B4A9-E2F03447E523}" type="datetimeFigureOut">
              <a:rPr lang="en-US" smtClean="0"/>
              <a:t>5/12/2020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0F934E-CAA4-433F-8A48-819EED6BE0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0F934E-CAA4-433F-8A48-819EED6BE012}"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0ADD4D6-01F1-442A-BF86-07ACABACE1CC}" type="datetimeFigureOut">
              <a:rPr lang="en-US" smtClean="0"/>
              <a:t>5/12/2020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E099150-34DE-4867-8D0A-B8422EB66F5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ADD4D6-01F1-442A-BF86-07ACABACE1C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9150-34DE-4867-8D0A-B8422EB66F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ADD4D6-01F1-442A-BF86-07ACABACE1C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9150-34DE-4867-8D0A-B8422EB66F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ADD4D6-01F1-442A-BF86-07ACABACE1C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9150-34DE-4867-8D0A-B8422EB66F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0ADD4D6-01F1-442A-BF86-07ACABACE1C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9150-34DE-4867-8D0A-B8422EB66F5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ADD4D6-01F1-442A-BF86-07ACABACE1C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99150-34DE-4867-8D0A-B8422EB66F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ADD4D6-01F1-442A-BF86-07ACABACE1CC}"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99150-34DE-4867-8D0A-B8422EB66F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0ADD4D6-01F1-442A-BF86-07ACABACE1CC}"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99150-34DE-4867-8D0A-B8422EB66F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0ADD4D6-01F1-442A-BF86-07ACABACE1CC}"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99150-34DE-4867-8D0A-B8422EB66F5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ADD4D6-01F1-442A-BF86-07ACABACE1C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99150-34DE-4867-8D0A-B8422EB66F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0ADD4D6-01F1-442A-BF86-07ACABACE1C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99150-34DE-4867-8D0A-B8422EB66F5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0ADD4D6-01F1-442A-BF86-07ACABACE1CC}" type="datetimeFigureOut">
              <a:rPr lang="en-US" smtClean="0"/>
              <a:t>5/12/2020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E099150-34DE-4867-8D0A-B8422EB66F5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shiflett" TargetMode="External"/><Relationship Id="rId2" Type="http://schemas.openxmlformats.org/officeDocument/2006/relationships/hyperlink" Target="http://shiflett.org/articles/storing-sessions-in-a-databas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culttt.com/2012/10/01/roll-your-own-pdo-php-clas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php.net/manual/en/function.session-set-save-handler.php"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netsuite.com/portal/products/netsuite/erp/supply-inventory.shtml" TargetMode="External"/><Relationship Id="rId2" Type="http://schemas.openxmlformats.org/officeDocument/2006/relationships/hyperlink" Target="http://www.netsuite.com/portal/products/netsuite/crm/sfa.shtml"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www.netsuite.com/portal/products/netsuite/erp.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umeniaconsulting.com/services/erp-implementation" TargetMode="External"/><Relationship Id="rId2" Type="http://schemas.openxmlformats.org/officeDocument/2006/relationships/hyperlink" Target="http://www.lumeniaconsulting.com/services/business-case-development/strategy"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4343400" cy="990600"/>
          </a:xfrm>
          <a:noFill/>
          <a:ln>
            <a:noFill/>
          </a:ln>
        </p:spPr>
        <p:txBody>
          <a:bodyPr>
            <a:normAutofit/>
          </a:bodyPr>
          <a:lstStyle/>
          <a:p>
            <a:pPr algn="ctr"/>
            <a:r>
              <a:rPr lang="en-US" sz="5400" dirty="0">
                <a:solidFill>
                  <a:schemeClr val="tx1"/>
                </a:solidFill>
              </a:rPr>
              <a:t>ERP SYSTEM</a:t>
            </a:r>
          </a:p>
        </p:txBody>
      </p:sp>
      <p:sp>
        <p:nvSpPr>
          <p:cNvPr id="3" name="Subtitle 2"/>
          <p:cNvSpPr>
            <a:spLocks noGrp="1"/>
          </p:cNvSpPr>
          <p:nvPr>
            <p:ph type="subTitle" idx="1"/>
          </p:nvPr>
        </p:nvSpPr>
        <p:spPr>
          <a:xfrm>
            <a:off x="990600" y="3429000"/>
            <a:ext cx="3505200" cy="1524000"/>
          </a:xfrm>
        </p:spPr>
        <p:txBody>
          <a:bodyPr>
            <a:normAutofit/>
          </a:bodyPr>
          <a:lstStyle/>
          <a:p>
            <a:pPr algn="l"/>
            <a:endParaRPr lang="en-US" dirty="0">
              <a:solidFill>
                <a:schemeClr val="tx1"/>
              </a:solidFill>
            </a:endParaRPr>
          </a:p>
        </p:txBody>
      </p:sp>
      <p:pic>
        <p:nvPicPr>
          <p:cNvPr id="5" name="Picture 4" descr="erp_scheme1.jpg"/>
          <p:cNvPicPr>
            <a:picLocks noChangeAspect="1"/>
          </p:cNvPicPr>
          <p:nvPr/>
        </p:nvPicPr>
        <p:blipFill>
          <a:blip r:embed="rId2" cstate="print"/>
          <a:stretch>
            <a:fillRect/>
          </a:stretch>
        </p:blipFill>
        <p:spPr>
          <a:xfrm>
            <a:off x="4734025" y="1219200"/>
            <a:ext cx="4409975" cy="4191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09600"/>
            <a:ext cx="7406640" cy="783102"/>
          </a:xfrm>
        </p:spPr>
        <p:txBody>
          <a:bodyPr>
            <a:normAutofit fontScale="90000"/>
          </a:bodyPr>
          <a:lstStyle/>
          <a:p>
            <a:r>
              <a:rPr lang="en-IN" b="1" dirty="0"/>
              <a:t>Secure the Database </a:t>
            </a:r>
            <a:br>
              <a:rPr lang="en-US" dirty="0"/>
            </a:br>
            <a:endParaRPr lang="en-US" dirty="0"/>
          </a:p>
        </p:txBody>
      </p:sp>
      <p:sp>
        <p:nvSpPr>
          <p:cNvPr id="3" name="Subtitle 2"/>
          <p:cNvSpPr>
            <a:spLocks noGrp="1"/>
          </p:cNvSpPr>
          <p:nvPr>
            <p:ph type="subTitle" idx="1"/>
          </p:nvPr>
        </p:nvSpPr>
        <p:spPr>
          <a:xfrm>
            <a:off x="1143000" y="1371600"/>
            <a:ext cx="5486400" cy="5105400"/>
          </a:xfrm>
        </p:spPr>
        <p:txBody>
          <a:bodyPr>
            <a:normAutofit fontScale="55000" lnSpcReduction="20000"/>
          </a:bodyPr>
          <a:lstStyle/>
          <a:p>
            <a:r>
              <a:rPr lang="en-IN" dirty="0"/>
              <a:t>The database is the core of the ERP application. It contains information about customers and vendors, which usually means that financial information is involved, as well. These databases also often contain the company’s own financial information.</a:t>
            </a:r>
            <a:endParaRPr lang="en-US" dirty="0"/>
          </a:p>
          <a:p>
            <a:r>
              <a:rPr lang="en-IN" dirty="0"/>
              <a:t> </a:t>
            </a:r>
            <a:endParaRPr lang="en-US" dirty="0"/>
          </a:p>
          <a:p>
            <a:r>
              <a:rPr lang="en-IN" dirty="0"/>
              <a:t>In addition, ERP systems tied into human resources have the potential to expose personally identifiable information of the organization’s employees. This information may be just as valuable to an attacker as the corporate financial information.</a:t>
            </a:r>
            <a:endParaRPr lang="en-US" dirty="0"/>
          </a:p>
          <a:p>
            <a:r>
              <a:rPr lang="en-IN" dirty="0"/>
              <a:t> </a:t>
            </a:r>
            <a:endParaRPr lang="en-US" dirty="0"/>
          </a:p>
          <a:p>
            <a:r>
              <a:rPr lang="en-IN" dirty="0"/>
              <a:t>When securing the database, begin by ensuring that only necessary information is stored in the database. Extraneous data just add risk </a:t>
            </a:r>
            <a:r>
              <a:rPr lang="en-IN" b="1" dirty="0"/>
              <a:t>implemented with necessary form validation</a:t>
            </a:r>
            <a:endParaRPr lang="en-US" dirty="0"/>
          </a:p>
          <a:p>
            <a:r>
              <a:rPr lang="en-IN" dirty="0"/>
              <a:t>. Second, make sure that the data are encrypted during transit and storage in the event another security process breaks down and the data are exposed. Encrypting the data can render them almost useless to unauthorized eyes. </a:t>
            </a:r>
            <a:r>
              <a:rPr lang="en-IN" b="1" dirty="0"/>
              <a:t>It is a </a:t>
            </a:r>
            <a:r>
              <a:rPr lang="en-IN" b="1" dirty="0" err="1"/>
              <a:t>webtool</a:t>
            </a:r>
            <a:r>
              <a:rPr lang="en-IN" b="1" dirty="0"/>
              <a:t> to encrypt and decrypt text using </a:t>
            </a:r>
            <a:r>
              <a:rPr lang="en-IN" b="1" i="1" dirty="0"/>
              <a:t>AES encryption</a:t>
            </a:r>
            <a:r>
              <a:rPr lang="en-IN" b="1" dirty="0"/>
              <a:t> algorithm. You can chose 128, 192 or 256-bit long key size for encryption and decryption. The result of the process is downloadable in a text file.</a:t>
            </a:r>
            <a:endParaRPr lang="en-US" dirty="0"/>
          </a:p>
          <a:p>
            <a:r>
              <a:rPr lang="en-IN" dirty="0"/>
              <a:t>Finally, make sure that the application and all other touch points of the database have been properly tested for vulnerabilities by a third party; when exploits are found, address them immediately.</a:t>
            </a:r>
            <a:endParaRPr lang="en-US" dirty="0"/>
          </a:p>
          <a:p>
            <a:r>
              <a:rPr lang="en-IN" dirty="0"/>
              <a:t> </a:t>
            </a:r>
            <a:endParaRPr lang="en-US" dirty="0"/>
          </a:p>
          <a:p>
            <a:endParaRPr lang="en-US" dirty="0"/>
          </a:p>
        </p:txBody>
      </p:sp>
      <p:pic>
        <p:nvPicPr>
          <p:cNvPr id="4" name="Picture 3" descr="thWRBXQ7MF.jpg"/>
          <p:cNvPicPr>
            <a:picLocks noChangeAspect="1"/>
          </p:cNvPicPr>
          <p:nvPr/>
        </p:nvPicPr>
        <p:blipFill>
          <a:blip r:embed="rId2" cstate="print"/>
          <a:stretch>
            <a:fillRect/>
          </a:stretch>
        </p:blipFill>
        <p:spPr>
          <a:xfrm>
            <a:off x="6629400" y="2133600"/>
            <a:ext cx="2514600" cy="2667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0"/>
            <a:ext cx="7406640" cy="609600"/>
          </a:xfrm>
        </p:spPr>
        <p:txBody>
          <a:bodyPr>
            <a:normAutofit fontScale="90000"/>
          </a:bodyPr>
          <a:lstStyle/>
          <a:p>
            <a:r>
              <a:rPr lang="en-IN" b="1" dirty="0"/>
              <a:t>Segregate Duties </a:t>
            </a:r>
            <a:br>
              <a:rPr lang="en-US" dirty="0"/>
            </a:br>
            <a:endParaRPr lang="en-US" dirty="0"/>
          </a:p>
        </p:txBody>
      </p:sp>
      <p:sp>
        <p:nvSpPr>
          <p:cNvPr id="3" name="Subtitle 2"/>
          <p:cNvSpPr>
            <a:spLocks noGrp="1"/>
          </p:cNvSpPr>
          <p:nvPr>
            <p:ph type="subTitle" idx="1"/>
          </p:nvPr>
        </p:nvSpPr>
        <p:spPr>
          <a:xfrm>
            <a:off x="1143000" y="1143000"/>
            <a:ext cx="5562600" cy="5715000"/>
          </a:xfrm>
        </p:spPr>
        <p:txBody>
          <a:bodyPr>
            <a:normAutofit fontScale="77500" lnSpcReduction="20000"/>
          </a:bodyPr>
          <a:lstStyle/>
          <a:p>
            <a:r>
              <a:rPr lang="en-IN" dirty="0"/>
              <a:t>One of the biggest risks in security is compromise of a user’s credentials. Malicious software can easily record the login process and report back to a command and control server, or a user could fall for a phishing attack that asks him or her to hand over credentials. Either scenario provides the attacker with easy access to the system that runs a low risk of raising red flags.</a:t>
            </a:r>
            <a:endParaRPr lang="en-US" dirty="0"/>
          </a:p>
          <a:p>
            <a:r>
              <a:rPr lang="en-IN" dirty="0"/>
              <a:t> </a:t>
            </a:r>
            <a:endParaRPr lang="en-US" dirty="0"/>
          </a:p>
          <a:p>
            <a:r>
              <a:rPr lang="en-IN" dirty="0"/>
              <a:t>By segregating certain tasks involved with the ERP system, more than one person are required to complete them. In this way, if one account is compromised, the damage can be reduced, giving IT a better chance of controlling and mitigating it.</a:t>
            </a:r>
            <a:endParaRPr lang="en-US" dirty="0"/>
          </a:p>
          <a:p>
            <a:r>
              <a:rPr lang="en-IN" b="1" dirty="0"/>
              <a:t>Prepared statements are resilient against SQL injection, because parameter values, which are transmitted later using a different protocol, need not be correctly escaped. If the original statement template is not derived from external input, SQL injection cannot occur.</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316502"/>
          </a:xfrm>
        </p:spPr>
        <p:txBody>
          <a:bodyPr>
            <a:normAutofit fontScale="90000"/>
          </a:bodyPr>
          <a:lstStyle/>
          <a:p>
            <a:r>
              <a:rPr lang="en-IN" sz="3600" b="1" dirty="0"/>
              <a:t>Setting up storing Sessions in a database</a:t>
            </a:r>
            <a:br>
              <a:rPr lang="en-US" dirty="0"/>
            </a:br>
            <a:endParaRPr lang="en-US" dirty="0"/>
          </a:p>
        </p:txBody>
      </p:sp>
      <p:sp>
        <p:nvSpPr>
          <p:cNvPr id="3" name="Subtitle 2"/>
          <p:cNvSpPr>
            <a:spLocks noGrp="1"/>
          </p:cNvSpPr>
          <p:nvPr>
            <p:ph type="subTitle" idx="1"/>
          </p:nvPr>
        </p:nvSpPr>
        <p:spPr>
          <a:xfrm>
            <a:off x="1432560" y="1447800"/>
            <a:ext cx="7101840" cy="4953000"/>
          </a:xfrm>
        </p:spPr>
        <p:txBody>
          <a:bodyPr>
            <a:normAutofit fontScale="77500" lnSpcReduction="20000"/>
          </a:bodyPr>
          <a:lstStyle/>
          <a:p>
            <a:r>
              <a:rPr lang="en-IN" dirty="0"/>
              <a:t>I was first introduced to storing Sessions in a database by </a:t>
            </a:r>
            <a:r>
              <a:rPr lang="en-IN" dirty="0">
                <a:hlinkClick r:id="rId2"/>
              </a:rPr>
              <a:t>this</a:t>
            </a:r>
            <a:r>
              <a:rPr lang="en-IN" dirty="0"/>
              <a:t> great post by </a:t>
            </a:r>
            <a:r>
              <a:rPr lang="en-IN" dirty="0">
                <a:hlinkClick r:id="rId3"/>
              </a:rPr>
              <a:t>Chris </a:t>
            </a:r>
            <a:r>
              <a:rPr lang="en-IN" dirty="0" err="1">
                <a:hlinkClick r:id="rId3"/>
              </a:rPr>
              <a:t>Shiflett</a:t>
            </a:r>
            <a:r>
              <a:rPr lang="en-IN" dirty="0"/>
              <a:t>. Chris provides a perfect introduction to the concept and some sample code to get started. The code in this tutorial is an extension of Chris’ work, and so if you want to read his introduction, you can go do that first.</a:t>
            </a:r>
            <a:endParaRPr lang="en-US" dirty="0"/>
          </a:p>
          <a:p>
            <a:r>
              <a:rPr lang="en-IN" dirty="0"/>
              <a:t>So in order to store our Session data in a database, we’re going to need a table.</a:t>
            </a:r>
            <a:endParaRPr lang="en-US" dirty="0"/>
          </a:p>
          <a:p>
            <a:r>
              <a:rPr lang="en-IN" dirty="0"/>
              <a:t>Run the following SQL in your database to generate the table. I’m using </a:t>
            </a:r>
            <a:r>
              <a:rPr lang="en-IN" dirty="0" err="1"/>
              <a:t>MySQL</a:t>
            </a:r>
            <a:r>
              <a:rPr lang="en-IN" dirty="0"/>
              <a:t>, but hopefully the following should be enough to get you started.</a:t>
            </a:r>
            <a:endParaRPr lang="en-US" dirty="0"/>
          </a:p>
          <a:p>
            <a:r>
              <a:rPr lang="en-IN" dirty="0"/>
              <a:t>CREATE TABLE IF NOT EXISTS `sessions` (</a:t>
            </a:r>
            <a:endParaRPr lang="en-US" dirty="0"/>
          </a:p>
          <a:p>
            <a:r>
              <a:rPr lang="en-IN" dirty="0"/>
              <a:t>  `id` </a:t>
            </a:r>
            <a:r>
              <a:rPr lang="en-IN" dirty="0" err="1"/>
              <a:t>varchar</a:t>
            </a:r>
            <a:r>
              <a:rPr lang="en-IN" dirty="0"/>
              <a:t>(32) NOT NULL,</a:t>
            </a:r>
            <a:endParaRPr lang="en-US" dirty="0"/>
          </a:p>
          <a:p>
            <a:r>
              <a:rPr lang="en-IN" dirty="0"/>
              <a:t>  `access` </a:t>
            </a:r>
            <a:r>
              <a:rPr lang="en-IN" dirty="0" err="1"/>
              <a:t>int</a:t>
            </a:r>
            <a:r>
              <a:rPr lang="en-IN" dirty="0"/>
              <a:t>(10) unsigned DEFAULT NULL,</a:t>
            </a:r>
            <a:endParaRPr lang="en-US" dirty="0"/>
          </a:p>
          <a:p>
            <a:r>
              <a:rPr lang="en-IN" dirty="0"/>
              <a:t>  `data` text,</a:t>
            </a:r>
            <a:endParaRPr lang="en-US" dirty="0"/>
          </a:p>
          <a:p>
            <a:r>
              <a:rPr lang="en-IN" dirty="0"/>
              <a:t>  PRIMARY KEY (`id`)</a:t>
            </a:r>
            <a:endParaRPr lang="en-US" dirty="0"/>
          </a:p>
          <a:p>
            <a:r>
              <a:rPr lang="en-IN" dirty="0"/>
              <a:t>) ENGINE=</a:t>
            </a:r>
            <a:r>
              <a:rPr lang="en-IN" dirty="0" err="1"/>
              <a:t>InnoDB</a:t>
            </a:r>
            <a:r>
              <a:rPr lang="en-IN" dirty="0"/>
              <a:t> DEFAULT CHARSET=latin1;</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1295400"/>
          </a:xfrm>
        </p:spPr>
        <p:txBody>
          <a:bodyPr/>
          <a:lstStyle/>
          <a:p>
            <a:r>
              <a:rPr lang="en-IN" sz="3200" b="1" dirty="0"/>
              <a:t>The Session Class</a:t>
            </a:r>
            <a:br>
              <a:rPr lang="en-US" dirty="0"/>
            </a:br>
            <a:endParaRPr lang="en-US" dirty="0"/>
          </a:p>
        </p:txBody>
      </p:sp>
      <p:sp>
        <p:nvSpPr>
          <p:cNvPr id="3" name="Subtitle 2"/>
          <p:cNvSpPr>
            <a:spLocks noGrp="1"/>
          </p:cNvSpPr>
          <p:nvPr>
            <p:ph type="subTitle" idx="1"/>
          </p:nvPr>
        </p:nvSpPr>
        <p:spPr>
          <a:xfrm>
            <a:off x="1447800" y="685800"/>
            <a:ext cx="7391400" cy="5334000"/>
          </a:xfrm>
        </p:spPr>
        <p:txBody>
          <a:bodyPr>
            <a:noAutofit/>
          </a:bodyPr>
          <a:lstStyle/>
          <a:p>
            <a:r>
              <a:rPr lang="en-IN" sz="1400" b="1" dirty="0">
                <a:latin typeface="Calibri" pitchFamily="34" charset="0"/>
              </a:rPr>
              <a:t>We are going to use a Class to handle our Sessions. This means we can simply instantiate a new Object of the class on each page request. It also keeps all of our Session methods all together in one place.</a:t>
            </a:r>
            <a:endParaRPr lang="en-US" sz="1400" b="1" dirty="0">
              <a:latin typeface="Calibri" pitchFamily="34" charset="0"/>
            </a:endParaRPr>
          </a:p>
          <a:p>
            <a:r>
              <a:rPr lang="en-IN" sz="1400" b="1" dirty="0">
                <a:latin typeface="Calibri" pitchFamily="34" charset="0"/>
              </a:rPr>
              <a:t>In order to store the Session data in a database, we are going to need to have a way of interacting with the database. For this tutorial I will be passing the Session class and instance of the Database class that I wrote about in </a:t>
            </a:r>
            <a:r>
              <a:rPr lang="en-IN" sz="1400" b="1" dirty="0">
                <a:latin typeface="Calibri" pitchFamily="34" charset="0"/>
                <a:hlinkClick r:id="rId3"/>
              </a:rPr>
              <a:t>Roll your own PDO PHP Class</a:t>
            </a:r>
            <a:r>
              <a:rPr lang="en-IN" sz="1400" b="1" dirty="0">
                <a:latin typeface="Calibri" pitchFamily="34" charset="0"/>
              </a:rPr>
              <a:t>.</a:t>
            </a:r>
            <a:endParaRPr lang="en-US" sz="1400" b="1" dirty="0">
              <a:latin typeface="Calibri" pitchFamily="34" charset="0"/>
            </a:endParaRPr>
          </a:p>
          <a:p>
            <a:r>
              <a:rPr lang="en-IN" sz="1400" b="1" dirty="0">
                <a:latin typeface="Calibri" pitchFamily="34" charset="0"/>
              </a:rPr>
              <a:t>If you want to use your own Database abstraction layer, it should be pretty easy to switch it out. If you haven’t already got a database abstraction layer set up, take a look at that tutorial.</a:t>
            </a:r>
            <a:endParaRPr lang="en-US" sz="1400" b="1" dirty="0">
              <a:latin typeface="Calibri" pitchFamily="34" charset="0"/>
            </a:endParaRPr>
          </a:p>
          <a:p>
            <a:r>
              <a:rPr lang="en-IN" sz="1400" b="1" dirty="0">
                <a:latin typeface="Calibri" pitchFamily="34" charset="0"/>
              </a:rPr>
              <a:t>So the first thing we need to do is to create the Class.</a:t>
            </a:r>
            <a:endParaRPr lang="en-US" sz="1400" b="1" dirty="0">
              <a:latin typeface="Calibri" pitchFamily="34" charset="0"/>
            </a:endParaRPr>
          </a:p>
          <a:p>
            <a:r>
              <a:rPr lang="en-IN" sz="1400" b="1" dirty="0">
                <a:latin typeface="Calibri" pitchFamily="34" charset="0"/>
              </a:rPr>
              <a:t>class Session {</a:t>
            </a:r>
            <a:endParaRPr lang="en-US" sz="1400" b="1" dirty="0">
              <a:latin typeface="Calibri" pitchFamily="34" charset="0"/>
            </a:endParaRPr>
          </a:p>
          <a:p>
            <a:r>
              <a:rPr lang="en-IN" sz="1400" b="1" dirty="0">
                <a:latin typeface="Calibri" pitchFamily="34" charset="0"/>
              </a:rPr>
              <a:t> }</a:t>
            </a:r>
            <a:endParaRPr lang="en-US" sz="1400" b="1" dirty="0">
              <a:latin typeface="Calibri" pitchFamily="34" charset="0"/>
            </a:endParaRPr>
          </a:p>
          <a:p>
            <a:r>
              <a:rPr lang="en-IN" sz="1400" b="1" dirty="0">
                <a:latin typeface="Calibri" pitchFamily="34" charset="0"/>
              </a:rPr>
              <a:t>Next we declare a property for the database object we will be using.</a:t>
            </a:r>
            <a:endParaRPr lang="en-US" sz="1400" b="1" dirty="0">
              <a:latin typeface="Calibri" pitchFamily="34" charset="0"/>
            </a:endParaRPr>
          </a:p>
          <a:p>
            <a:r>
              <a:rPr lang="en-IN" sz="1400" b="1" dirty="0">
                <a:latin typeface="Calibri" pitchFamily="34" charset="0"/>
              </a:rPr>
              <a:t>/**</a:t>
            </a:r>
            <a:endParaRPr lang="en-US" sz="1400" b="1" dirty="0">
              <a:latin typeface="Calibri" pitchFamily="34" charset="0"/>
            </a:endParaRPr>
          </a:p>
          <a:p>
            <a:r>
              <a:rPr lang="en-IN" sz="1400" b="1" dirty="0">
                <a:latin typeface="Calibri" pitchFamily="34" charset="0"/>
              </a:rPr>
              <a:t> * Session</a:t>
            </a:r>
            <a:endParaRPr lang="en-US" sz="1400" b="1" dirty="0">
              <a:latin typeface="Calibri" pitchFamily="34" charset="0"/>
            </a:endParaRPr>
          </a:p>
          <a:p>
            <a:r>
              <a:rPr lang="en-IN" sz="1400" b="1" dirty="0">
                <a:latin typeface="Calibri" pitchFamily="34" charset="0"/>
              </a:rPr>
              <a:t> *</a:t>
            </a:r>
          </a:p>
          <a:p>
            <a:r>
              <a:rPr lang="en-IN" sz="1400" b="1" dirty="0">
                <a:latin typeface="Calibri" pitchFamily="34" charset="0"/>
              </a:rPr>
              <a:t>/class Session {</a:t>
            </a:r>
            <a:endParaRPr lang="en-US" sz="1400" b="1" dirty="0">
              <a:latin typeface="Calibri" pitchFamily="34" charset="0"/>
            </a:endParaRPr>
          </a:p>
          <a:p>
            <a:r>
              <a:rPr lang="en-IN" sz="1400" b="1" dirty="0">
                <a:latin typeface="Calibri" pitchFamily="34" charset="0"/>
              </a:rPr>
              <a:t>   /**</a:t>
            </a:r>
            <a:endParaRPr lang="en-US" sz="1400" b="1" dirty="0">
              <a:latin typeface="Calibri" pitchFamily="34" charset="0"/>
            </a:endParaRPr>
          </a:p>
          <a:p>
            <a:r>
              <a:rPr lang="en-IN" sz="1400" b="1" dirty="0">
                <a:latin typeface="Calibri" pitchFamily="34" charset="0"/>
              </a:rPr>
              <a:t>   * Db Object</a:t>
            </a:r>
            <a:endParaRPr lang="en-US" sz="1400" b="1" dirty="0">
              <a:latin typeface="Calibri" pitchFamily="34" charset="0"/>
            </a:endParaRPr>
          </a:p>
          <a:p>
            <a:r>
              <a:rPr lang="en-IN" sz="1400" b="1" dirty="0">
                <a:latin typeface="Calibri" pitchFamily="34" charset="0"/>
              </a:rPr>
              <a:t>   */</a:t>
            </a:r>
            <a:endParaRPr lang="en-US" sz="1400" b="1" dirty="0">
              <a:latin typeface="Calibri" pitchFamily="34" charset="0"/>
            </a:endParaRPr>
          </a:p>
          <a:p>
            <a:r>
              <a:rPr lang="en-IN" sz="1400" b="1" dirty="0">
                <a:latin typeface="Calibri" pitchFamily="34" charset="0"/>
              </a:rPr>
              <a:t>  private $db;</a:t>
            </a:r>
            <a:endParaRPr lang="en-US" sz="1400" b="1" dirty="0">
              <a:latin typeface="Calibri" pitchFamily="34" charset="0"/>
            </a:endParaRPr>
          </a:p>
          <a:p>
            <a:r>
              <a:rPr lang="en-IN" sz="1400" b="1" dirty="0">
                <a:latin typeface="Calibri" pitchFamily="34" charset="0"/>
              </a:rPr>
              <a:t> }</a:t>
            </a:r>
            <a:endParaRPr lang="en-US" sz="1400" b="1" dirty="0">
              <a:latin typeface="Calibri" pitchFamily="34" charset="0"/>
            </a:endParaRPr>
          </a:p>
          <a:p>
            <a:endParaRPr lang="en-US" sz="1400" b="1"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ormAutofit fontScale="90000"/>
          </a:bodyPr>
          <a:lstStyle/>
          <a:p>
            <a:r>
              <a:rPr lang="en-IN" sz="3200" b="1" dirty="0"/>
              <a:t>The Constructor</a:t>
            </a:r>
            <a:br>
              <a:rPr lang="en-US" sz="3200" dirty="0"/>
            </a:br>
            <a:endParaRPr lang="en-US" sz="3200" dirty="0"/>
          </a:p>
        </p:txBody>
      </p:sp>
      <p:sp>
        <p:nvSpPr>
          <p:cNvPr id="3" name="Subtitle 2"/>
          <p:cNvSpPr>
            <a:spLocks noGrp="1"/>
          </p:cNvSpPr>
          <p:nvPr>
            <p:ph type="subTitle" idx="1"/>
          </p:nvPr>
        </p:nvSpPr>
        <p:spPr>
          <a:xfrm>
            <a:off x="1432560" y="1219200"/>
            <a:ext cx="7406640" cy="5638800"/>
          </a:xfrm>
        </p:spPr>
        <p:txBody>
          <a:bodyPr>
            <a:normAutofit fontScale="70000" lnSpcReduction="20000"/>
          </a:bodyPr>
          <a:lstStyle/>
          <a:p>
            <a:r>
              <a:rPr lang="en-IN" dirty="0"/>
              <a:t>When we instantiate the Session class, we need to set up a couple of things in order to make it work. The constructor method is automatically run when the class is instantiated, and so this is a good place to do just that.</a:t>
            </a:r>
            <a:endParaRPr lang="en-US" dirty="0"/>
          </a:p>
          <a:p>
            <a:r>
              <a:rPr lang="en-IN" dirty="0"/>
              <a:t>First we instantiate a copy of the database class and store it in the db property.</a:t>
            </a:r>
            <a:endParaRPr lang="en-US" dirty="0"/>
          </a:p>
          <a:p>
            <a:r>
              <a:rPr lang="en-IN" dirty="0"/>
              <a:t>public function __construct(){</a:t>
            </a:r>
            <a:endParaRPr lang="en-US" dirty="0"/>
          </a:p>
          <a:p>
            <a:r>
              <a:rPr lang="en-IN" dirty="0"/>
              <a:t>  // Instantiate new Database object</a:t>
            </a:r>
            <a:endParaRPr lang="en-US" dirty="0"/>
          </a:p>
          <a:p>
            <a:r>
              <a:rPr lang="en-IN" dirty="0"/>
              <a:t>  $this-&gt;db = new Database;</a:t>
            </a:r>
            <a:endParaRPr lang="en-US" dirty="0"/>
          </a:p>
          <a:p>
            <a:r>
              <a:rPr lang="en-IN" dirty="0"/>
              <a:t>}</a:t>
            </a:r>
            <a:endParaRPr lang="en-US" dirty="0"/>
          </a:p>
          <a:p>
            <a:r>
              <a:rPr lang="en-IN" dirty="0"/>
              <a:t>Next we need to override the Session handler to tell PHP we want to use our own methods for handling Sessions.</a:t>
            </a:r>
            <a:endParaRPr lang="en-US" dirty="0"/>
          </a:p>
          <a:p>
            <a:r>
              <a:rPr lang="en-IN" dirty="0"/>
              <a:t>// Set handler to </a:t>
            </a:r>
            <a:r>
              <a:rPr lang="en-IN" dirty="0" err="1"/>
              <a:t>overide</a:t>
            </a:r>
            <a:r>
              <a:rPr lang="en-IN" dirty="0"/>
              <a:t> SESSION</a:t>
            </a:r>
            <a:endParaRPr lang="en-US" dirty="0"/>
          </a:p>
          <a:p>
            <a:r>
              <a:rPr lang="en-IN" dirty="0" err="1"/>
              <a:t>session_set_save_handler</a:t>
            </a:r>
            <a:r>
              <a:rPr lang="en-IN" dirty="0"/>
              <a:t>(</a:t>
            </a:r>
            <a:endParaRPr lang="en-US" dirty="0"/>
          </a:p>
          <a:p>
            <a:r>
              <a:rPr lang="en-IN" dirty="0"/>
              <a:t>  array($this, "_open"),</a:t>
            </a:r>
            <a:endParaRPr lang="en-US" dirty="0"/>
          </a:p>
          <a:p>
            <a:r>
              <a:rPr lang="en-IN" dirty="0"/>
              <a:t>  array($this, "_close"),</a:t>
            </a:r>
            <a:endParaRPr lang="en-US" dirty="0"/>
          </a:p>
          <a:p>
            <a:r>
              <a:rPr lang="en-IN" dirty="0"/>
              <a:t>  array($this, "_read"),</a:t>
            </a:r>
            <a:endParaRPr lang="en-US" dirty="0"/>
          </a:p>
          <a:p>
            <a:r>
              <a:rPr lang="en-IN" dirty="0"/>
              <a:t>  array($this, "_write"),</a:t>
            </a:r>
            <a:endParaRPr lang="en-US" dirty="0"/>
          </a:p>
          <a:p>
            <a:r>
              <a:rPr lang="en-IN" dirty="0"/>
              <a:t>  array($this, "_destroy"),</a:t>
            </a:r>
            <a:endParaRPr lang="en-US" dirty="0"/>
          </a:p>
          <a:p>
            <a:r>
              <a:rPr lang="en-IN" dirty="0"/>
              <a:t>  array($this, "_</a:t>
            </a:r>
            <a:r>
              <a:rPr lang="en-IN" dirty="0" err="1"/>
              <a:t>gc</a:t>
            </a:r>
            <a:r>
              <a:rPr lang="en-IN" dirty="0"/>
              <a:t>")</a:t>
            </a:r>
            <a:endParaRPr lang="en-US" dirty="0"/>
          </a:p>
          <a:p>
            <a:r>
              <a:rPr lang="en-IN" dirty="0"/>
              <a:t>);</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28600"/>
            <a:ext cx="7498080" cy="1143000"/>
          </a:xfrm>
        </p:spPr>
        <p:txBody>
          <a:bodyPr>
            <a:normAutofit/>
          </a:bodyPr>
          <a:lstStyle/>
          <a:p>
            <a:r>
              <a:rPr lang="en-US" sz="3200" dirty="0"/>
              <a:t>                                                        Cont.</a:t>
            </a:r>
          </a:p>
        </p:txBody>
      </p:sp>
      <p:sp>
        <p:nvSpPr>
          <p:cNvPr id="24577" name="Rectangle 1"/>
          <p:cNvSpPr>
            <a:spLocks noChangeArrowheads="1"/>
          </p:cNvSpPr>
          <p:nvPr/>
        </p:nvSpPr>
        <p:spPr bwMode="auto">
          <a:xfrm>
            <a:off x="1371600" y="1260116"/>
            <a:ext cx="65532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Helvetica"/>
                <a:ea typeface="Times New Roman" pitchFamily="18" charset="0"/>
                <a:cs typeface="Times New Roman" pitchFamily="18" charset="0"/>
              </a:rPr>
              <a:t>This looks complicated, but all it is saying is we want to use our own methods for storing and retrieving data that is associated with the Session. Take a look at the</a:t>
            </a:r>
            <a:r>
              <a:rPr kumimoji="0" lang="en-US" sz="1400" b="1" i="0" u="none" strike="noStrike" cap="none" normalizeH="0" baseline="0" dirty="0">
                <a:ln>
                  <a:noFill/>
                </a:ln>
                <a:solidFill>
                  <a:srgbClr val="000000"/>
                </a:solidFill>
                <a:effectLst/>
                <a:latin typeface="Calibri"/>
                <a:ea typeface="Times New Roman" pitchFamily="18" charset="0"/>
                <a:cs typeface="Times New Roman" pitchFamily="18" charset="0"/>
              </a:rPr>
              <a:t> </a:t>
            </a:r>
            <a:r>
              <a:rPr kumimoji="0" lang="en-US" sz="1400" b="1" i="0" u="none" strike="noStrike" cap="none" normalizeH="0" baseline="0" dirty="0">
                <a:ln>
                  <a:noFill/>
                </a:ln>
                <a:solidFill>
                  <a:srgbClr val="000000"/>
                </a:solidFill>
                <a:effectLst/>
                <a:latin typeface="Helvetica"/>
                <a:ea typeface="Times New Roman" pitchFamily="18" charset="0"/>
                <a:cs typeface="Times New Roman" pitchFamily="18" charset="0"/>
                <a:hlinkClick r:id="rId2"/>
              </a:rPr>
              <a:t>PHP Manual</a:t>
            </a:r>
            <a:r>
              <a:rPr kumimoji="0" lang="en-US" sz="1400" b="1" i="0" u="none" strike="noStrike" cap="none" normalizeH="0" baseline="0" dirty="0">
                <a:ln>
                  <a:noFill/>
                </a:ln>
                <a:solidFill>
                  <a:srgbClr val="000000"/>
                </a:solidFill>
                <a:effectLst/>
                <a:latin typeface="Calibri"/>
                <a:ea typeface="Times New Roman" pitchFamily="18" charset="0"/>
                <a:cs typeface="Times New Roman" pitchFamily="18" charset="0"/>
              </a:rPr>
              <a:t> </a:t>
            </a:r>
            <a:r>
              <a:rPr kumimoji="0" lang="en-US" sz="1400" b="1" i="0" u="none" strike="noStrike" cap="none" normalizeH="0" baseline="0" dirty="0">
                <a:ln>
                  <a:noFill/>
                </a:ln>
                <a:solidFill>
                  <a:srgbClr val="000000"/>
                </a:solidFill>
                <a:effectLst/>
                <a:latin typeface="Helvetica"/>
                <a:ea typeface="Times New Roman" pitchFamily="18" charset="0"/>
                <a:cs typeface="Times New Roman" pitchFamily="18" charset="0"/>
              </a:rPr>
              <a:t>to read more about this.</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Helvetica"/>
                <a:ea typeface="Times New Roman" pitchFamily="18" charset="0"/>
                <a:cs typeface="Times New Roman" pitchFamily="18" charset="0"/>
              </a:rPr>
              <a:t>And finally we need to start the Session.</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Start the session</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session_start</a:t>
            </a: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Helvetica"/>
                <a:ea typeface="Times New Roman" pitchFamily="18" charset="0"/>
                <a:cs typeface="Times New Roman" pitchFamily="18" charset="0"/>
              </a:rPr>
              <a:t>So your constructor method should look like this:</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public function __construct(){</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Instantiate new Database object</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$this-&gt;db = new Database;</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Set handler to </a:t>
            </a:r>
            <a:r>
              <a:rPr kumimoji="0" lang="en-US" sz="14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overide</a:t>
            </a: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SESSION</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session_set_save_handler</a:t>
            </a: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array($this, "_open"),</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array($this, "_close"),</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array($this, "_read"),</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array($this, "_write"),</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array($this, "_destroy"),</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array($this, "_</a:t>
            </a:r>
            <a:r>
              <a:rPr kumimoji="0" lang="en-US" sz="14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gc</a:t>
            </a: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Start the session</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14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session_start</a:t>
            </a: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1400" b="1"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b="1" dirty="0"/>
              <a:t>Open</a:t>
            </a:r>
            <a:br>
              <a:rPr lang="en-US" dirty="0"/>
            </a:br>
            <a:endParaRPr lang="en-US" dirty="0"/>
          </a:p>
        </p:txBody>
      </p:sp>
      <p:sp>
        <p:nvSpPr>
          <p:cNvPr id="3" name="Subtitle 2"/>
          <p:cNvSpPr>
            <a:spLocks noGrp="1"/>
          </p:cNvSpPr>
          <p:nvPr>
            <p:ph type="subTitle" idx="1"/>
          </p:nvPr>
        </p:nvSpPr>
        <p:spPr>
          <a:xfrm>
            <a:off x="1432560" y="1371600"/>
            <a:ext cx="7406640" cy="5029200"/>
          </a:xfrm>
        </p:spPr>
        <p:txBody>
          <a:bodyPr>
            <a:normAutofit fontScale="55000" lnSpcReduction="20000"/>
          </a:bodyPr>
          <a:lstStyle/>
          <a:p>
            <a:r>
              <a:rPr lang="en-IN" sz="3600" dirty="0"/>
              <a:t>The first method we need to create simply checks to see if there is a database connection available to use.</a:t>
            </a:r>
            <a:endParaRPr lang="en-US" sz="3600" dirty="0"/>
          </a:p>
          <a:p>
            <a:r>
              <a:rPr lang="en-IN" sz="3600" dirty="0"/>
              <a:t>/**</a:t>
            </a:r>
            <a:endParaRPr lang="en-US" sz="3600" dirty="0"/>
          </a:p>
          <a:p>
            <a:r>
              <a:rPr lang="en-IN" sz="3600" dirty="0"/>
              <a:t> * Open</a:t>
            </a:r>
            <a:endParaRPr lang="en-US" sz="3600" dirty="0"/>
          </a:p>
          <a:p>
            <a:r>
              <a:rPr lang="en-IN" sz="3600" dirty="0"/>
              <a:t> */</a:t>
            </a:r>
            <a:endParaRPr lang="en-US" sz="3600" dirty="0"/>
          </a:p>
          <a:p>
            <a:r>
              <a:rPr lang="en-IN" sz="3600" dirty="0"/>
              <a:t>public function _open(){</a:t>
            </a:r>
            <a:endParaRPr lang="en-US" sz="3600" dirty="0"/>
          </a:p>
          <a:p>
            <a:r>
              <a:rPr lang="en-IN" sz="3600" dirty="0"/>
              <a:t>  // If successful</a:t>
            </a:r>
            <a:endParaRPr lang="en-US" sz="3600" dirty="0"/>
          </a:p>
          <a:p>
            <a:r>
              <a:rPr lang="en-IN" sz="3600" dirty="0"/>
              <a:t>  if($this-&gt;db){</a:t>
            </a:r>
            <a:endParaRPr lang="en-US" sz="3600" dirty="0"/>
          </a:p>
          <a:p>
            <a:r>
              <a:rPr lang="en-IN" sz="3600" dirty="0"/>
              <a:t>    // Return True</a:t>
            </a:r>
            <a:endParaRPr lang="en-US" sz="3600" dirty="0"/>
          </a:p>
          <a:p>
            <a:r>
              <a:rPr lang="en-IN" sz="3600" dirty="0"/>
              <a:t>    return true;</a:t>
            </a:r>
            <a:endParaRPr lang="en-US" sz="3600" dirty="0"/>
          </a:p>
          <a:p>
            <a:r>
              <a:rPr lang="en-IN" sz="3600" dirty="0"/>
              <a:t>  }</a:t>
            </a:r>
            <a:endParaRPr lang="en-US" sz="3600" dirty="0"/>
          </a:p>
          <a:p>
            <a:r>
              <a:rPr lang="en-IN" sz="3600" dirty="0"/>
              <a:t>  // Return False</a:t>
            </a:r>
            <a:endParaRPr lang="en-US" sz="3600" dirty="0"/>
          </a:p>
          <a:p>
            <a:r>
              <a:rPr lang="en-IN" sz="3600" dirty="0"/>
              <a:t>  return false;</a:t>
            </a:r>
            <a:endParaRPr lang="en-US" sz="3600" dirty="0"/>
          </a:p>
          <a:p>
            <a:r>
              <a:rPr lang="en-IN" sz="3600" dirty="0"/>
              <a:t>}</a:t>
            </a:r>
            <a:endParaRPr lang="en-US" sz="3600" dirty="0"/>
          </a:p>
          <a:p>
            <a:r>
              <a:rPr lang="en-IN" sz="3600" dirty="0"/>
              <a:t>Here we are simply checking to see if there is a database connection. If there is one, we can return true, otherwise we return false.</a:t>
            </a:r>
            <a:endParaRPr lang="en-US" sz="36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240302"/>
          </a:xfrm>
        </p:spPr>
        <p:txBody>
          <a:bodyPr/>
          <a:lstStyle/>
          <a:p>
            <a:r>
              <a:rPr lang="en-IN" sz="3200" dirty="0"/>
              <a:t>Close</a:t>
            </a:r>
            <a:br>
              <a:rPr lang="en-US" dirty="0"/>
            </a:br>
            <a:endParaRPr lang="en-US" dirty="0"/>
          </a:p>
        </p:txBody>
      </p:sp>
      <p:sp>
        <p:nvSpPr>
          <p:cNvPr id="3" name="Subtitle 2"/>
          <p:cNvSpPr>
            <a:spLocks noGrp="1"/>
          </p:cNvSpPr>
          <p:nvPr>
            <p:ph type="subTitle" idx="1"/>
          </p:nvPr>
        </p:nvSpPr>
        <p:spPr>
          <a:xfrm>
            <a:off x="1432560" y="1219200"/>
            <a:ext cx="7406640" cy="5410200"/>
          </a:xfrm>
        </p:spPr>
        <p:txBody>
          <a:bodyPr>
            <a:normAutofit fontScale="85000" lnSpcReduction="20000"/>
          </a:bodyPr>
          <a:lstStyle/>
          <a:p>
            <a:r>
              <a:rPr lang="en-IN" dirty="0"/>
              <a:t>Very similar to the Open method, the Close method simply checks to see if the connection has been closed.</a:t>
            </a:r>
            <a:endParaRPr lang="en-US" dirty="0"/>
          </a:p>
          <a:p>
            <a:r>
              <a:rPr lang="en-IN" dirty="0"/>
              <a:t>/**</a:t>
            </a:r>
            <a:endParaRPr lang="en-US" dirty="0"/>
          </a:p>
          <a:p>
            <a:r>
              <a:rPr lang="en-IN" dirty="0"/>
              <a:t> * Close</a:t>
            </a:r>
            <a:endParaRPr lang="en-US" dirty="0"/>
          </a:p>
          <a:p>
            <a:r>
              <a:rPr lang="en-IN" dirty="0"/>
              <a:t> */</a:t>
            </a:r>
            <a:endParaRPr lang="en-US" dirty="0"/>
          </a:p>
          <a:p>
            <a:r>
              <a:rPr lang="en-IN" dirty="0"/>
              <a:t>public function _close(){</a:t>
            </a:r>
            <a:endParaRPr lang="en-US" dirty="0"/>
          </a:p>
          <a:p>
            <a:r>
              <a:rPr lang="en-IN" dirty="0"/>
              <a:t>  // Close the database connection</a:t>
            </a:r>
            <a:endParaRPr lang="en-US" dirty="0"/>
          </a:p>
          <a:p>
            <a:r>
              <a:rPr lang="en-IN" dirty="0"/>
              <a:t>  // If successful</a:t>
            </a:r>
            <a:endParaRPr lang="en-US" dirty="0"/>
          </a:p>
          <a:p>
            <a:r>
              <a:rPr lang="en-IN" dirty="0"/>
              <a:t>  if($this-&gt;db-&gt;close()){</a:t>
            </a:r>
            <a:endParaRPr lang="en-US" dirty="0"/>
          </a:p>
          <a:p>
            <a:r>
              <a:rPr lang="en-IN" dirty="0"/>
              <a:t>    // Return True</a:t>
            </a:r>
            <a:endParaRPr lang="en-US" dirty="0"/>
          </a:p>
          <a:p>
            <a:r>
              <a:rPr lang="en-IN" dirty="0"/>
              <a:t>    return true;</a:t>
            </a:r>
            <a:endParaRPr lang="en-US" dirty="0"/>
          </a:p>
          <a:p>
            <a:r>
              <a:rPr lang="en-IN" dirty="0"/>
              <a:t>  }</a:t>
            </a:r>
            <a:endParaRPr lang="en-US" dirty="0"/>
          </a:p>
          <a:p>
            <a:r>
              <a:rPr lang="en-IN" dirty="0"/>
              <a:t>  // Return False</a:t>
            </a:r>
            <a:endParaRPr lang="en-US" dirty="0"/>
          </a:p>
          <a:p>
            <a:r>
              <a:rPr lang="en-IN" dirty="0"/>
              <a:t>  return false;</a:t>
            </a:r>
            <a:endParaRPr lang="en-US" dirty="0"/>
          </a:p>
          <a:p>
            <a:r>
              <a:rPr lang="en-IN" dirty="0"/>
              <a:t>}</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9898"/>
            <a:ext cx="7696200" cy="630702"/>
          </a:xfrm>
        </p:spPr>
        <p:txBody>
          <a:bodyPr>
            <a:normAutofit fontScale="90000"/>
          </a:bodyPr>
          <a:lstStyle/>
          <a:p>
            <a:r>
              <a:rPr lang="en-IN" sz="3200" b="1" dirty="0"/>
              <a:t>Read</a:t>
            </a:r>
            <a:br>
              <a:rPr lang="en-US" sz="3200" dirty="0"/>
            </a:br>
            <a:endParaRPr lang="en-US" sz="3200" dirty="0"/>
          </a:p>
        </p:txBody>
      </p:sp>
      <p:sp>
        <p:nvSpPr>
          <p:cNvPr id="3" name="Subtitle 2"/>
          <p:cNvSpPr>
            <a:spLocks noGrp="1"/>
          </p:cNvSpPr>
          <p:nvPr>
            <p:ph type="subTitle" idx="1"/>
          </p:nvPr>
        </p:nvSpPr>
        <p:spPr>
          <a:xfrm>
            <a:off x="1066800" y="609600"/>
            <a:ext cx="8077200" cy="6705600"/>
          </a:xfrm>
        </p:spPr>
        <p:txBody>
          <a:bodyPr>
            <a:normAutofit fontScale="55000" lnSpcReduction="20000"/>
          </a:bodyPr>
          <a:lstStyle/>
          <a:p>
            <a:r>
              <a:rPr lang="en-IN" b="1" dirty="0"/>
              <a:t>The Read method takes the Session Id and queries the database. This method is the first example of where we bind data to the query. By binding the id to the :id placeholder, and not using the variable directly, we use the PDO method for preventing SQL injection.</a:t>
            </a:r>
            <a:endParaRPr lang="en-US" b="1" dirty="0"/>
          </a:p>
          <a:p>
            <a:r>
              <a:rPr lang="en-IN" b="1" dirty="0"/>
              <a:t>/**</a:t>
            </a:r>
            <a:endParaRPr lang="en-US" b="1" dirty="0"/>
          </a:p>
          <a:p>
            <a:r>
              <a:rPr lang="en-IN" b="1" dirty="0"/>
              <a:t> * Read</a:t>
            </a:r>
            <a:endParaRPr lang="en-US" b="1" dirty="0"/>
          </a:p>
          <a:p>
            <a:r>
              <a:rPr lang="en-IN" b="1" dirty="0"/>
              <a:t> */</a:t>
            </a:r>
            <a:endParaRPr lang="en-US" b="1" dirty="0"/>
          </a:p>
          <a:p>
            <a:r>
              <a:rPr lang="en-IN" b="1" dirty="0"/>
              <a:t>public function _read($id){</a:t>
            </a:r>
            <a:endParaRPr lang="en-US" b="1" dirty="0"/>
          </a:p>
          <a:p>
            <a:r>
              <a:rPr lang="en-IN" b="1" dirty="0"/>
              <a:t>  // Set query</a:t>
            </a:r>
            <a:endParaRPr lang="en-US" b="1" dirty="0"/>
          </a:p>
          <a:p>
            <a:r>
              <a:rPr lang="en-IN" b="1" dirty="0"/>
              <a:t>  $this-&gt;db-&gt;query('SELECT data FROM sessions WHERE id = :id');</a:t>
            </a:r>
            <a:endParaRPr lang="en-US" b="1" dirty="0"/>
          </a:p>
          <a:p>
            <a:r>
              <a:rPr lang="en-IN" b="1" dirty="0"/>
              <a:t>   // Bind the Id</a:t>
            </a:r>
            <a:endParaRPr lang="en-US" b="1" dirty="0"/>
          </a:p>
          <a:p>
            <a:r>
              <a:rPr lang="en-IN" b="1" dirty="0"/>
              <a:t>  $this-&gt;db-&gt;bind(':id', $id);</a:t>
            </a:r>
            <a:endParaRPr lang="en-US" b="1" dirty="0"/>
          </a:p>
          <a:p>
            <a:r>
              <a:rPr lang="en-IN" b="1" dirty="0"/>
              <a:t>   // Attempt execution</a:t>
            </a:r>
            <a:endParaRPr lang="en-US" b="1" dirty="0"/>
          </a:p>
          <a:p>
            <a:r>
              <a:rPr lang="en-IN" b="1" dirty="0"/>
              <a:t>  // If successful</a:t>
            </a:r>
            <a:endParaRPr lang="en-US" b="1" dirty="0"/>
          </a:p>
          <a:p>
            <a:r>
              <a:rPr lang="en-IN" b="1" dirty="0"/>
              <a:t>  if($this-&gt;db-&gt;execute()){</a:t>
            </a:r>
            <a:endParaRPr lang="en-US" b="1" dirty="0"/>
          </a:p>
          <a:p>
            <a:r>
              <a:rPr lang="en-IN" b="1" dirty="0"/>
              <a:t>    // Save returned row</a:t>
            </a:r>
            <a:endParaRPr lang="en-US" b="1" dirty="0"/>
          </a:p>
          <a:p>
            <a:r>
              <a:rPr lang="en-IN" b="1" dirty="0"/>
              <a:t>    $row = $this-&gt;db-&gt;single();</a:t>
            </a:r>
            <a:endParaRPr lang="en-US" b="1" dirty="0"/>
          </a:p>
          <a:p>
            <a:r>
              <a:rPr lang="en-IN" b="1" dirty="0"/>
              <a:t>    // Return the data</a:t>
            </a:r>
            <a:endParaRPr lang="en-US" b="1" dirty="0"/>
          </a:p>
          <a:p>
            <a:r>
              <a:rPr lang="en-IN" b="1" dirty="0"/>
              <a:t>    return $row['data'];</a:t>
            </a:r>
            <a:endParaRPr lang="en-US" b="1" dirty="0"/>
          </a:p>
          <a:p>
            <a:r>
              <a:rPr lang="en-IN" b="1" dirty="0"/>
              <a:t>  }else{</a:t>
            </a:r>
            <a:endParaRPr lang="en-US" b="1" dirty="0"/>
          </a:p>
          <a:p>
            <a:r>
              <a:rPr lang="en-IN" b="1" dirty="0"/>
              <a:t>    // Return an empty string</a:t>
            </a:r>
            <a:endParaRPr lang="en-US" b="1" dirty="0"/>
          </a:p>
          <a:p>
            <a:r>
              <a:rPr lang="en-IN" b="1" dirty="0"/>
              <a:t>    return ''; }}</a:t>
            </a:r>
            <a:endParaRPr lang="en-US" b="1" dirty="0"/>
          </a:p>
          <a:p>
            <a:r>
              <a:rPr lang="en-IN" b="1" dirty="0"/>
              <a:t>If the query returns data, we can return the data. If the query did not return any data, we simple return an empty string. The data from this method is passed to the Global Session array that can be accessed like this:</a:t>
            </a:r>
            <a:endParaRPr lang="en-US" b="1" dirty="0"/>
          </a:p>
          <a:p>
            <a:r>
              <a:rPr lang="en-IN" b="1" dirty="0"/>
              <a:t>echo "&lt;pre&gt;";</a:t>
            </a:r>
            <a:endParaRPr lang="en-US" b="1" dirty="0"/>
          </a:p>
          <a:p>
            <a:r>
              <a:rPr lang="en-IN" b="1" dirty="0" err="1"/>
              <a:t>print_r</a:t>
            </a:r>
            <a:r>
              <a:rPr lang="en-IN" b="1" dirty="0"/>
              <a:t>($_SESSION);</a:t>
            </a:r>
            <a:endParaRPr lang="en-US" b="1" dirty="0"/>
          </a:p>
          <a:p>
            <a:r>
              <a:rPr lang="en-IN" b="1" dirty="0"/>
              <a:t>echo "&lt;/pre&gt;";</a:t>
            </a:r>
            <a:endParaRPr lang="en-US" b="1"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59898"/>
            <a:ext cx="7848600" cy="706902"/>
          </a:xfrm>
        </p:spPr>
        <p:txBody>
          <a:bodyPr>
            <a:normAutofit fontScale="90000"/>
          </a:bodyPr>
          <a:lstStyle/>
          <a:p>
            <a:r>
              <a:rPr lang="en-IN" sz="3200" b="1" dirty="0"/>
              <a:t>Write</a:t>
            </a:r>
            <a:br>
              <a:rPr lang="en-US" dirty="0"/>
            </a:br>
            <a:endParaRPr lang="en-US" dirty="0"/>
          </a:p>
        </p:txBody>
      </p:sp>
      <p:sp>
        <p:nvSpPr>
          <p:cNvPr id="3" name="Subtitle 2"/>
          <p:cNvSpPr>
            <a:spLocks noGrp="1"/>
          </p:cNvSpPr>
          <p:nvPr>
            <p:ph type="subTitle" idx="1"/>
          </p:nvPr>
        </p:nvSpPr>
        <p:spPr>
          <a:xfrm>
            <a:off x="990600" y="533400"/>
            <a:ext cx="8153400" cy="5562600"/>
          </a:xfrm>
        </p:spPr>
        <p:txBody>
          <a:bodyPr>
            <a:noAutofit/>
          </a:bodyPr>
          <a:lstStyle/>
          <a:p>
            <a:r>
              <a:rPr lang="en-IN" sz="1400" b="1" dirty="0"/>
              <a:t>Whenever the Session is updated, it will require the Write method. The Write method takes the Session Id and the Session data from the Global Session array. The access token is the current time stamp.</a:t>
            </a:r>
          </a:p>
          <a:p>
            <a:r>
              <a:rPr lang="en-IN" sz="1400" b="1" dirty="0"/>
              <a:t>Again, in order to prevent SQL injection, we bind the data to the query before it is executed. If the query is executed correctly, we return true, otherwise we return false</a:t>
            </a:r>
            <a:r>
              <a:rPr lang="en-IN" sz="1200" b="1" dirty="0"/>
              <a:t>.</a:t>
            </a:r>
            <a:endParaRPr lang="en-US" sz="1200" b="1" dirty="0"/>
          </a:p>
          <a:p>
            <a:r>
              <a:rPr lang="en-IN" sz="1200" b="1" dirty="0"/>
              <a:t>/**</a:t>
            </a:r>
            <a:endParaRPr lang="en-US" sz="1200" b="1" dirty="0"/>
          </a:p>
          <a:p>
            <a:r>
              <a:rPr lang="en-IN" sz="1200" b="1" dirty="0"/>
              <a:t> * Write</a:t>
            </a:r>
            <a:endParaRPr lang="en-US" sz="1200" b="1" dirty="0"/>
          </a:p>
          <a:p>
            <a:r>
              <a:rPr lang="en-IN" sz="1200" b="1" dirty="0"/>
              <a:t> */</a:t>
            </a:r>
            <a:endParaRPr lang="en-US" sz="1200" b="1" dirty="0"/>
          </a:p>
          <a:p>
            <a:r>
              <a:rPr lang="en-IN" sz="1200" b="1" dirty="0"/>
              <a:t>public function _write($id, $data){</a:t>
            </a:r>
            <a:endParaRPr lang="en-US" sz="1200" b="1" dirty="0"/>
          </a:p>
          <a:p>
            <a:r>
              <a:rPr lang="en-IN" sz="1200" b="1" dirty="0"/>
              <a:t>  // Create time stamp</a:t>
            </a:r>
            <a:endParaRPr lang="en-US" sz="1200" b="1" dirty="0"/>
          </a:p>
          <a:p>
            <a:r>
              <a:rPr lang="en-IN" sz="1200" b="1" dirty="0"/>
              <a:t>  $access = time();</a:t>
            </a:r>
            <a:endParaRPr lang="en-US" sz="1200" b="1" dirty="0"/>
          </a:p>
          <a:p>
            <a:r>
              <a:rPr lang="en-IN" sz="1200" b="1" dirty="0"/>
              <a:t> // Set query	</a:t>
            </a:r>
            <a:endParaRPr lang="en-US" sz="1200" b="1" dirty="0"/>
          </a:p>
          <a:p>
            <a:r>
              <a:rPr lang="en-IN" sz="1200" b="1" dirty="0"/>
              <a:t>  $this-&gt;db-&gt;query('REPLACE INTO sessions VALUES (:id, :access, :data)');</a:t>
            </a:r>
            <a:endParaRPr lang="en-US" sz="1200" b="1" dirty="0"/>
          </a:p>
          <a:p>
            <a:r>
              <a:rPr lang="en-IN" sz="1200" b="1" dirty="0"/>
              <a:t>      // Bind data</a:t>
            </a:r>
            <a:endParaRPr lang="en-US" sz="1200" b="1" dirty="0"/>
          </a:p>
          <a:p>
            <a:r>
              <a:rPr lang="en-IN" sz="1200" b="1" dirty="0"/>
              <a:t>  $this-&gt;db-&gt;bind(':id', $id);</a:t>
            </a:r>
            <a:endParaRPr lang="en-US" sz="1200" b="1" dirty="0"/>
          </a:p>
          <a:p>
            <a:r>
              <a:rPr lang="en-IN" sz="1200" b="1" dirty="0"/>
              <a:t>  $this-&gt;db-&gt;bind(':access', $access);	</a:t>
            </a:r>
            <a:endParaRPr lang="en-US" sz="1200" b="1" dirty="0"/>
          </a:p>
          <a:p>
            <a:r>
              <a:rPr lang="en-IN" sz="1200" b="1" dirty="0"/>
              <a:t>  $this-&gt;db-&gt;bind(':data', $data);</a:t>
            </a:r>
            <a:endParaRPr lang="en-US" sz="1200" b="1" dirty="0"/>
          </a:p>
          <a:p>
            <a:r>
              <a:rPr lang="en-IN" sz="1200" b="1" dirty="0"/>
              <a:t>  // Attempt Execution</a:t>
            </a:r>
            <a:endParaRPr lang="en-US" sz="1200" b="1" dirty="0"/>
          </a:p>
          <a:p>
            <a:r>
              <a:rPr lang="en-IN" sz="1200" b="1" dirty="0"/>
              <a:t>  // If successful</a:t>
            </a:r>
            <a:endParaRPr lang="en-US" sz="1200" b="1" dirty="0"/>
          </a:p>
          <a:p>
            <a:r>
              <a:rPr lang="en-IN" sz="1200" b="1" dirty="0"/>
              <a:t>  if($this-&gt;db-&gt;execute()){</a:t>
            </a:r>
            <a:endParaRPr lang="en-US" sz="1200" b="1" dirty="0"/>
          </a:p>
          <a:p>
            <a:r>
              <a:rPr lang="en-IN" sz="1200" b="1" dirty="0"/>
              <a:t>    // Return True</a:t>
            </a:r>
            <a:endParaRPr lang="en-US" sz="1200" b="1" dirty="0"/>
          </a:p>
          <a:p>
            <a:r>
              <a:rPr lang="en-IN" sz="1200" b="1" dirty="0"/>
              <a:t>    return true;  }</a:t>
            </a:r>
            <a:endParaRPr lang="en-US" sz="1200" b="1" dirty="0"/>
          </a:p>
          <a:p>
            <a:r>
              <a:rPr lang="en-IN" sz="1200" b="1" dirty="0"/>
              <a:t>   // Return False</a:t>
            </a:r>
            <a:endParaRPr lang="en-US" sz="1200" b="1" dirty="0"/>
          </a:p>
          <a:p>
            <a:r>
              <a:rPr lang="en-IN" sz="1200" b="1" dirty="0"/>
              <a:t>  return false;</a:t>
            </a:r>
            <a:endParaRPr lang="en-US" sz="1200" b="1" dirty="0"/>
          </a:p>
          <a:p>
            <a:r>
              <a:rPr lang="en-IN" sz="1200" b="1" dirty="0"/>
              <a:t>}</a:t>
            </a:r>
            <a:endParaRPr lang="en-US" sz="1200" b="1" dirty="0"/>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85800"/>
            <a:ext cx="5181600" cy="630702"/>
          </a:xfrm>
        </p:spPr>
        <p:txBody>
          <a:bodyPr>
            <a:noAutofit/>
          </a:bodyPr>
          <a:lstStyle/>
          <a:p>
            <a:r>
              <a:rPr lang="en-US" sz="4400" dirty="0">
                <a:solidFill>
                  <a:schemeClr val="tx1"/>
                </a:solidFill>
              </a:rPr>
              <a:t>Why we need it ?</a:t>
            </a:r>
          </a:p>
        </p:txBody>
      </p:sp>
      <p:sp>
        <p:nvSpPr>
          <p:cNvPr id="3" name="Subtitle 2"/>
          <p:cNvSpPr>
            <a:spLocks noGrp="1"/>
          </p:cNvSpPr>
          <p:nvPr>
            <p:ph type="subTitle" idx="1"/>
          </p:nvPr>
        </p:nvSpPr>
        <p:spPr>
          <a:xfrm>
            <a:off x="1432560" y="1371600"/>
            <a:ext cx="7406640" cy="5105400"/>
          </a:xfrm>
        </p:spPr>
        <p:txBody>
          <a:bodyPr/>
          <a:lstStyle/>
          <a:p>
            <a:r>
              <a:rPr lang="en-US" dirty="0"/>
              <a:t> </a:t>
            </a:r>
          </a:p>
        </p:txBody>
      </p:sp>
      <p:sp>
        <p:nvSpPr>
          <p:cNvPr id="1025" name="Rectangle 1"/>
          <p:cNvSpPr>
            <a:spLocks noChangeArrowheads="1"/>
          </p:cNvSpPr>
          <p:nvPr/>
        </p:nvSpPr>
        <p:spPr bwMode="auto">
          <a:xfrm>
            <a:off x="1371600" y="2439888"/>
            <a:ext cx="6781800" cy="34778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effectLst/>
                <a:latin typeface="Arial" pitchFamily="34" charset="0"/>
                <a:ea typeface="Times New Roman" pitchFamily="18" charset="0"/>
                <a:cs typeface="Arial" pitchFamily="34" charset="0"/>
              </a:rPr>
              <a:t>It's taking longer and longer to reconcile financials at the end of the month. Your </a:t>
            </a:r>
            <a:r>
              <a:rPr kumimoji="0" lang="en-US" sz="2000" b="0" i="0" u="none" strike="noStrike" cap="none" normalizeH="0" baseline="0" dirty="0">
                <a:ln>
                  <a:noFill/>
                </a:ln>
                <a:effectLst/>
                <a:latin typeface="Arial" pitchFamily="34" charset="0"/>
                <a:ea typeface="Times New Roman" pitchFamily="18" charset="0"/>
                <a:cs typeface="Arial" pitchFamily="34" charset="0"/>
                <a:hlinkClick r:id="rId2"/>
              </a:rPr>
              <a:t>sales forecasts</a:t>
            </a:r>
            <a:r>
              <a:rPr kumimoji="0" lang="en-US" sz="2000" b="0" i="0" u="none" strike="noStrike" cap="none" normalizeH="0" baseline="0" dirty="0">
                <a:ln>
                  <a:noFill/>
                </a:ln>
                <a:effectLst/>
                <a:latin typeface="Arial" pitchFamily="34" charset="0"/>
                <a:ea typeface="Times New Roman" pitchFamily="18" charset="0"/>
                <a:cs typeface="Arial" pitchFamily="34" charset="0"/>
              </a:rPr>
              <a:t> are based more on guesswork than solid figures. Your business is having trouble keeping up with its order volume and customer satisfaction is faltering as a result. You have no idea how much </a:t>
            </a:r>
            <a:r>
              <a:rPr kumimoji="0" lang="en-US" sz="2000" b="0" i="0" u="none" strike="noStrike" cap="none" normalizeH="0" baseline="0" dirty="0">
                <a:ln>
                  <a:noFill/>
                </a:ln>
                <a:effectLst/>
                <a:latin typeface="Arial" pitchFamily="34" charset="0"/>
                <a:ea typeface="Times New Roman" pitchFamily="18" charset="0"/>
                <a:cs typeface="Arial" pitchFamily="34" charset="0"/>
                <a:hlinkClick r:id="rId3"/>
              </a:rPr>
              <a:t>inventory</a:t>
            </a:r>
            <a:r>
              <a:rPr kumimoji="0" lang="en-US" sz="2000" b="0" i="0" u="none" strike="noStrike" cap="none" normalizeH="0" baseline="0" dirty="0">
                <a:ln>
                  <a:noFill/>
                </a:ln>
                <a:effectLst/>
                <a:latin typeface="Arial" pitchFamily="34" charset="0"/>
                <a:ea typeface="Times New Roman" pitchFamily="18" charset="0"/>
                <a:cs typeface="Arial" pitchFamily="34" charset="0"/>
              </a:rPr>
              <a:t> you have in your warehouse, and it's a pain to find out. If this sounds like your business—or close to it—then it may be time to consider an </a:t>
            </a:r>
            <a:r>
              <a:rPr kumimoji="0" lang="en-US" sz="2000" b="0" i="0" u="none" strike="noStrike" cap="none" normalizeH="0" baseline="0" dirty="0">
                <a:ln>
                  <a:noFill/>
                </a:ln>
                <a:effectLst/>
                <a:latin typeface="Arial" pitchFamily="34" charset="0"/>
                <a:ea typeface="Times New Roman" pitchFamily="18" charset="0"/>
                <a:cs typeface="Arial" pitchFamily="34" charset="0"/>
                <a:hlinkClick r:id="rId4"/>
              </a:rPr>
              <a:t>ERP</a:t>
            </a:r>
            <a:r>
              <a:rPr kumimoji="0" lang="en-US" sz="2000" b="0" i="0" u="none" strike="noStrike" cap="none" normalizeH="0" baseline="0" dirty="0">
                <a:ln>
                  <a:noFill/>
                </a:ln>
                <a:effectLst/>
                <a:latin typeface="Arial" pitchFamily="34" charset="0"/>
                <a:ea typeface="Times New Roman" pitchFamily="18" charset="0"/>
                <a:cs typeface="Arial" pitchFamily="34" charset="0"/>
              </a:rPr>
              <a:t> system.</a:t>
            </a:r>
            <a:endParaRPr kumimoji="0" lang="en-US" sz="2000" b="0" i="0" u="none" strike="noStrike" cap="none" normalizeH="0" baseline="0" dirty="0">
              <a:ln>
                <a:noFill/>
              </a:ln>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effectLst/>
                <a:latin typeface="Arial" pitchFamily="34" charset="0"/>
                <a:ea typeface="Calibri" pitchFamily="34" charset="0"/>
                <a:cs typeface="Arial" pitchFamily="34" charset="0"/>
              </a:rPr>
              <a:t>Because every company is unique, there's no single indicator that says, "You need ERP now!"</a:t>
            </a:r>
            <a:r>
              <a:rPr kumimoji="0" lang="en-US" sz="2000" b="0" i="0" u="none" strike="noStrike" cap="none" normalizeH="0" baseline="0" dirty="0">
                <a:ln>
                  <a:noFill/>
                </a:ln>
                <a:effectLst/>
                <a:latin typeface="Arial" pitchFamily="34" charset="0"/>
                <a:cs typeface="Arial" pitchFamily="34" charset="0"/>
              </a:rPr>
              <a:t> </a:t>
            </a:r>
          </a:p>
        </p:txBody>
      </p:sp>
      <p:pic>
        <p:nvPicPr>
          <p:cNvPr id="6" name="Picture 5" descr="thOB1ZQNCM.jpg"/>
          <p:cNvPicPr>
            <a:picLocks noChangeAspect="1"/>
          </p:cNvPicPr>
          <p:nvPr/>
        </p:nvPicPr>
        <p:blipFill>
          <a:blip r:embed="rId5" cstate="print"/>
          <a:stretch>
            <a:fillRect/>
          </a:stretch>
        </p:blipFill>
        <p:spPr>
          <a:xfrm>
            <a:off x="5715000" y="0"/>
            <a:ext cx="2286000" cy="2209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59898"/>
            <a:ext cx="7848600" cy="783102"/>
          </a:xfrm>
        </p:spPr>
        <p:txBody>
          <a:bodyPr>
            <a:normAutofit fontScale="90000"/>
          </a:bodyPr>
          <a:lstStyle/>
          <a:p>
            <a:r>
              <a:rPr lang="en-IN" sz="3200" b="1" dirty="0"/>
              <a:t>Destroy</a:t>
            </a:r>
            <a:br>
              <a:rPr lang="en-US" dirty="0"/>
            </a:br>
            <a:endParaRPr lang="en-US" dirty="0"/>
          </a:p>
        </p:txBody>
      </p:sp>
      <p:sp>
        <p:nvSpPr>
          <p:cNvPr id="3" name="Subtitle 2"/>
          <p:cNvSpPr>
            <a:spLocks noGrp="1"/>
          </p:cNvSpPr>
          <p:nvPr>
            <p:ph type="subTitle" idx="1"/>
          </p:nvPr>
        </p:nvSpPr>
        <p:spPr>
          <a:xfrm>
            <a:off x="990600" y="609600"/>
            <a:ext cx="8382000" cy="6248400"/>
          </a:xfrm>
        </p:spPr>
        <p:txBody>
          <a:bodyPr>
            <a:normAutofit fontScale="55000" lnSpcReduction="20000"/>
          </a:bodyPr>
          <a:lstStyle/>
          <a:p>
            <a:r>
              <a:rPr lang="en-IN" b="1" dirty="0"/>
              <a:t>The Destroy method simply deletes a Session based on it’s Id.</a:t>
            </a:r>
            <a:endParaRPr lang="en-US" b="1" dirty="0"/>
          </a:p>
          <a:p>
            <a:r>
              <a:rPr lang="en-IN" b="1" dirty="0"/>
              <a:t>/**</a:t>
            </a:r>
            <a:endParaRPr lang="en-US" b="1" dirty="0"/>
          </a:p>
          <a:p>
            <a:r>
              <a:rPr lang="en-IN" b="1" dirty="0"/>
              <a:t> * Destroy</a:t>
            </a:r>
            <a:endParaRPr lang="en-US" b="1" dirty="0"/>
          </a:p>
          <a:p>
            <a:r>
              <a:rPr lang="en-IN" b="1" dirty="0"/>
              <a:t> */</a:t>
            </a:r>
            <a:endParaRPr lang="en-US" b="1" dirty="0"/>
          </a:p>
          <a:p>
            <a:r>
              <a:rPr lang="en-IN" b="1" dirty="0"/>
              <a:t>public function _destroy($id){</a:t>
            </a:r>
            <a:endParaRPr lang="en-US" b="1" dirty="0"/>
          </a:p>
          <a:p>
            <a:r>
              <a:rPr lang="en-IN" b="1" dirty="0"/>
              <a:t>  // Set query</a:t>
            </a:r>
            <a:endParaRPr lang="en-US" b="1" dirty="0"/>
          </a:p>
          <a:p>
            <a:r>
              <a:rPr lang="en-IN" b="1" dirty="0"/>
              <a:t>  $this-&gt;db-&gt;query('DELETE FROM sessions WHERE id = :id');</a:t>
            </a:r>
            <a:endParaRPr lang="en-US" b="1" dirty="0"/>
          </a:p>
          <a:p>
            <a:r>
              <a:rPr lang="en-IN" b="1" dirty="0"/>
              <a:t>    </a:t>
            </a:r>
            <a:endParaRPr lang="en-US" b="1" dirty="0"/>
          </a:p>
          <a:p>
            <a:r>
              <a:rPr lang="en-IN" b="1" dirty="0"/>
              <a:t>  // Bind data</a:t>
            </a:r>
            <a:endParaRPr lang="en-US" b="1" dirty="0"/>
          </a:p>
          <a:p>
            <a:r>
              <a:rPr lang="en-IN" b="1" dirty="0"/>
              <a:t>  $this-&gt;db-&gt;bind(':id', $id);</a:t>
            </a:r>
            <a:endParaRPr lang="en-US" b="1" dirty="0"/>
          </a:p>
          <a:p>
            <a:r>
              <a:rPr lang="en-IN" b="1" dirty="0"/>
              <a:t>		</a:t>
            </a:r>
            <a:endParaRPr lang="en-US" b="1" dirty="0"/>
          </a:p>
          <a:p>
            <a:r>
              <a:rPr lang="en-IN" b="1" dirty="0"/>
              <a:t>  // Attempt execution</a:t>
            </a:r>
            <a:endParaRPr lang="en-US" b="1" dirty="0"/>
          </a:p>
          <a:p>
            <a:r>
              <a:rPr lang="en-IN" b="1" dirty="0"/>
              <a:t>  // If successful</a:t>
            </a:r>
            <a:endParaRPr lang="en-US" b="1" dirty="0"/>
          </a:p>
          <a:p>
            <a:r>
              <a:rPr lang="en-IN" b="1" dirty="0"/>
              <a:t>  if($this-&gt;db-&gt;execute()){</a:t>
            </a:r>
            <a:endParaRPr lang="en-US" b="1" dirty="0"/>
          </a:p>
          <a:p>
            <a:r>
              <a:rPr lang="en-IN" b="1" dirty="0"/>
              <a:t>    // Return True</a:t>
            </a:r>
            <a:endParaRPr lang="en-US" b="1" dirty="0"/>
          </a:p>
          <a:p>
            <a:r>
              <a:rPr lang="en-IN" b="1" dirty="0"/>
              <a:t>    return true;</a:t>
            </a:r>
            <a:endParaRPr lang="en-US" b="1" dirty="0"/>
          </a:p>
          <a:p>
            <a:r>
              <a:rPr lang="en-IN" b="1" dirty="0"/>
              <a:t>  }</a:t>
            </a:r>
            <a:endParaRPr lang="en-US" b="1" dirty="0"/>
          </a:p>
          <a:p>
            <a:r>
              <a:rPr lang="en-IN" b="1" dirty="0"/>
              <a:t> </a:t>
            </a:r>
            <a:endParaRPr lang="en-US" b="1" dirty="0"/>
          </a:p>
          <a:p>
            <a:r>
              <a:rPr lang="en-IN" b="1" dirty="0"/>
              <a:t>  // Return False</a:t>
            </a:r>
            <a:endParaRPr lang="en-US" b="1" dirty="0"/>
          </a:p>
          <a:p>
            <a:r>
              <a:rPr lang="en-IN" b="1" dirty="0"/>
              <a:t>  return false;</a:t>
            </a:r>
            <a:endParaRPr lang="en-US" b="1" dirty="0"/>
          </a:p>
          <a:p>
            <a:r>
              <a:rPr lang="en-IN" b="1" dirty="0"/>
              <a:t>}	</a:t>
            </a:r>
            <a:endParaRPr lang="en-US" b="1" dirty="0"/>
          </a:p>
          <a:p>
            <a:r>
              <a:rPr lang="en-IN" b="1" dirty="0"/>
              <a:t>This method is called when you use the session destroy global function, like this:</a:t>
            </a:r>
            <a:endParaRPr lang="en-US" b="1" dirty="0"/>
          </a:p>
          <a:p>
            <a:r>
              <a:rPr lang="en-IN" b="1" dirty="0"/>
              <a:t>// Destroy session</a:t>
            </a:r>
            <a:endParaRPr lang="en-US" b="1" dirty="0"/>
          </a:p>
          <a:p>
            <a:r>
              <a:rPr lang="en-IN" b="1" dirty="0" err="1"/>
              <a:t>session_destroy</a:t>
            </a:r>
            <a:r>
              <a:rPr lang="en-IN" b="1" dirty="0"/>
              <a:t>();</a:t>
            </a:r>
            <a:endParaRPr lang="en-US" b="1" dirty="0"/>
          </a:p>
          <a:p>
            <a:r>
              <a:rPr lang="en-IN" b="1" dirty="0"/>
              <a:t> </a:t>
            </a:r>
            <a:endParaRPr lang="en-US" b="1"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164102"/>
          </a:xfrm>
        </p:spPr>
        <p:txBody>
          <a:bodyPr>
            <a:normAutofit/>
          </a:bodyPr>
          <a:lstStyle/>
          <a:p>
            <a:r>
              <a:rPr lang="en-US" sz="3200" dirty="0"/>
              <a:t>Implementation Method : Big Bang Approach</a:t>
            </a:r>
          </a:p>
        </p:txBody>
      </p:sp>
      <p:sp>
        <p:nvSpPr>
          <p:cNvPr id="3" name="Subtitle 2"/>
          <p:cNvSpPr>
            <a:spLocks noGrp="1"/>
          </p:cNvSpPr>
          <p:nvPr>
            <p:ph type="subTitle" idx="1"/>
          </p:nvPr>
        </p:nvSpPr>
        <p:spPr>
          <a:xfrm>
            <a:off x="1432560" y="1850064"/>
            <a:ext cx="6873240" cy="4169736"/>
          </a:xfrm>
        </p:spPr>
        <p:txBody>
          <a:bodyPr>
            <a:normAutofit lnSpcReduction="10000"/>
          </a:bodyPr>
          <a:lstStyle/>
          <a:p>
            <a:r>
              <a:rPr lang="en-US" dirty="0"/>
              <a:t>The phrases ‘big bang’ and ‘phased’ are used to describe </a:t>
            </a:r>
            <a:r>
              <a:rPr lang="en-US" dirty="0">
                <a:hlinkClick r:id="rId2"/>
              </a:rPr>
              <a:t>ERP strategies</a:t>
            </a:r>
            <a:r>
              <a:rPr lang="en-US" dirty="0"/>
              <a:t> for introducing new systems into an </a:t>
            </a:r>
            <a:r>
              <a:rPr lang="en-US" dirty="0" err="1"/>
              <a:t>organisation</a:t>
            </a:r>
            <a:r>
              <a:rPr lang="en-US" dirty="0"/>
              <a:t>. A ‘big bang’</a:t>
            </a:r>
            <a:r>
              <a:rPr lang="en-US" dirty="0">
                <a:hlinkClick r:id="rId3"/>
              </a:rPr>
              <a:t> ERP implementation</a:t>
            </a:r>
            <a:r>
              <a:rPr lang="en-US" dirty="0"/>
              <a:t> is typically used to describe a go-live or cutover scenario where a business switches from their old ERP system to their new system at a single point in time. In contrast, a ‘phased’ approach describes a scenario where elements or modules of the ERP system are introduced in a planned sequence, replacing the old systems gradually.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630702"/>
          </a:xfrm>
        </p:spPr>
        <p:txBody>
          <a:bodyPr>
            <a:noAutofit/>
          </a:bodyPr>
          <a:lstStyle/>
          <a:p>
            <a:pPr algn="r"/>
            <a:r>
              <a:rPr lang="en-US" sz="3600" dirty="0"/>
              <a:t>Cont.</a:t>
            </a:r>
          </a:p>
        </p:txBody>
      </p:sp>
      <p:sp>
        <p:nvSpPr>
          <p:cNvPr id="3" name="Subtitle 2"/>
          <p:cNvSpPr>
            <a:spLocks noGrp="1"/>
          </p:cNvSpPr>
          <p:nvPr>
            <p:ph type="subTitle" idx="1"/>
          </p:nvPr>
        </p:nvSpPr>
        <p:spPr>
          <a:xfrm>
            <a:off x="1432560" y="1524000"/>
            <a:ext cx="7406640" cy="4876800"/>
          </a:xfrm>
        </p:spPr>
        <p:txBody>
          <a:bodyPr>
            <a:normAutofit fontScale="77500" lnSpcReduction="20000"/>
          </a:bodyPr>
          <a:lstStyle/>
          <a:p>
            <a:r>
              <a:rPr lang="en-US" sz="3100" b="1" dirty="0"/>
              <a:t>The three phases of big bang approach are as follows</a:t>
            </a:r>
          </a:p>
          <a:p>
            <a:endParaRPr lang="en-US" dirty="0"/>
          </a:p>
          <a:p>
            <a:r>
              <a:rPr lang="en-US" dirty="0"/>
              <a:t>1.The first phase would be to conduct a short study to determine the scope of project which would provide a base to outline the blueprint and </a:t>
            </a:r>
            <a:r>
              <a:rPr lang="en-US" dirty="0" err="1"/>
              <a:t>costing.A</a:t>
            </a:r>
            <a:r>
              <a:rPr lang="en-US" dirty="0"/>
              <a:t> specific body would be formed who will monitor the </a:t>
            </a:r>
            <a:r>
              <a:rPr lang="en-US" dirty="0" err="1"/>
              <a:t>finanace</a:t>
            </a:r>
            <a:r>
              <a:rPr lang="en-US" dirty="0"/>
              <a:t> of the project along with controlling the genuine implementation process.</a:t>
            </a:r>
          </a:p>
          <a:p>
            <a:endParaRPr lang="en-US" dirty="0"/>
          </a:p>
          <a:p>
            <a:r>
              <a:rPr lang="en-US" dirty="0"/>
              <a:t>2.In the second </a:t>
            </a:r>
            <a:r>
              <a:rPr lang="en-US" dirty="0" err="1"/>
              <a:t>phase,a</a:t>
            </a:r>
            <a:r>
              <a:rPr lang="en-US" dirty="0"/>
              <a:t> detailed planned would be created and a prototype system would be </a:t>
            </a:r>
            <a:r>
              <a:rPr lang="en-US" dirty="0" err="1"/>
              <a:t>installed,These</a:t>
            </a:r>
            <a:r>
              <a:rPr lang="en-US" dirty="0"/>
              <a:t> phase would be very crucial where the model would be developed based on previous implementation models and all existing projects would be drawn together and </a:t>
            </a:r>
            <a:r>
              <a:rPr lang="en-US" dirty="0" err="1"/>
              <a:t>merged.In</a:t>
            </a:r>
            <a:r>
              <a:rPr lang="en-US" dirty="0"/>
              <a:t> this stage a review regarding a whole module would be conducted based on the result derived from the prototype and any suggestions would be considered.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914400"/>
          </a:xfrm>
        </p:spPr>
        <p:txBody>
          <a:bodyPr>
            <a:normAutofit/>
          </a:bodyPr>
          <a:lstStyle/>
          <a:p>
            <a:pPr algn="r"/>
            <a:r>
              <a:rPr lang="en-US" sz="3200" dirty="0"/>
              <a:t>Cont.</a:t>
            </a:r>
          </a:p>
        </p:txBody>
      </p:sp>
      <p:sp>
        <p:nvSpPr>
          <p:cNvPr id="3" name="Subtitle 2"/>
          <p:cNvSpPr>
            <a:spLocks noGrp="1"/>
          </p:cNvSpPr>
          <p:nvPr>
            <p:ph type="subTitle" idx="1"/>
          </p:nvPr>
        </p:nvSpPr>
        <p:spPr>
          <a:xfrm>
            <a:off x="1524000" y="1219200"/>
            <a:ext cx="7406640" cy="5410200"/>
          </a:xfrm>
        </p:spPr>
        <p:txBody>
          <a:bodyPr>
            <a:normAutofit fontScale="92500" lnSpcReduction="10000"/>
          </a:bodyPr>
          <a:lstStyle/>
          <a:p>
            <a:r>
              <a:rPr lang="en-US" dirty="0"/>
              <a:t>3.Finally, in third stage the actual module would be </a:t>
            </a:r>
            <a:r>
              <a:rPr lang="en-US" dirty="0" err="1"/>
              <a:t>implemented.But</a:t>
            </a:r>
            <a:r>
              <a:rPr lang="en-US" dirty="0"/>
              <a:t> since this phase would be too large ,the implementation would be made in two </a:t>
            </a:r>
            <a:r>
              <a:rPr lang="en-US" dirty="0" err="1"/>
              <a:t>waves.Both</a:t>
            </a:r>
            <a:r>
              <a:rPr lang="en-US" dirty="0"/>
              <a:t> the physical and architecture would be taken into consideration during the execution </a:t>
            </a:r>
            <a:r>
              <a:rPr lang="en-US" dirty="0" err="1"/>
              <a:t>process.The</a:t>
            </a:r>
            <a:r>
              <a:rPr lang="en-US" dirty="0"/>
              <a:t> first wave would deal with replacing the older system with a new </a:t>
            </a:r>
            <a:r>
              <a:rPr lang="en-US" dirty="0" err="1"/>
              <a:t>erp</a:t>
            </a:r>
            <a:r>
              <a:rPr lang="en-US" dirty="0"/>
              <a:t> system where prototype would act as a foundation for the </a:t>
            </a:r>
            <a:r>
              <a:rPr lang="en-US" dirty="0" err="1"/>
              <a:t>ultilate</a:t>
            </a:r>
            <a:r>
              <a:rPr lang="en-US" dirty="0"/>
              <a:t> implementation </a:t>
            </a:r>
            <a:r>
              <a:rPr lang="en-US" dirty="0" err="1"/>
              <a:t>process.in</a:t>
            </a:r>
            <a:r>
              <a:rPr lang="en-US" dirty="0"/>
              <a:t> the second wave the necessary infrastructure would be set in place; the employees would be thoroughly trained to use the new desired </a:t>
            </a:r>
            <a:r>
              <a:rPr lang="en-US" dirty="0" err="1"/>
              <a:t>erp</a:t>
            </a:r>
            <a:r>
              <a:rPr lang="en-US" dirty="0"/>
              <a:t> </a:t>
            </a:r>
            <a:r>
              <a:rPr lang="en-US" dirty="0" err="1"/>
              <a:t>system.During</a:t>
            </a:r>
            <a:r>
              <a:rPr lang="en-US" dirty="0"/>
              <a:t> this </a:t>
            </a:r>
            <a:r>
              <a:rPr lang="en-US" dirty="0" err="1"/>
              <a:t>wave,the</a:t>
            </a:r>
            <a:r>
              <a:rPr lang="en-US" dirty="0"/>
              <a:t> older system would be set to ‘view only’ mode as SAP would become a primary </a:t>
            </a:r>
            <a:r>
              <a:rPr lang="en-US" dirty="0" err="1"/>
              <a:t>system.Once</a:t>
            </a:r>
            <a:r>
              <a:rPr lang="en-US" dirty="0"/>
              <a:t> the new system provide some positive responsive ,the older system would be completely eradicated.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320"/>
            <a:ext cx="7790688" cy="1143000"/>
          </a:xfrm>
        </p:spPr>
        <p:txBody>
          <a:bodyPr>
            <a:normAutofit/>
          </a:bodyPr>
          <a:lstStyle/>
          <a:p>
            <a:r>
              <a:rPr lang="en-US" sz="4400" dirty="0"/>
              <a:t>Is your Company ready for ERP?</a:t>
            </a:r>
          </a:p>
        </p:txBody>
      </p:sp>
      <p:sp>
        <p:nvSpPr>
          <p:cNvPr id="3" name="Rectangle 2"/>
          <p:cNvSpPr/>
          <p:nvPr/>
        </p:nvSpPr>
        <p:spPr>
          <a:xfrm>
            <a:off x="1524000" y="1752600"/>
            <a:ext cx="3124200" cy="3416320"/>
          </a:xfrm>
          <a:prstGeom prst="rect">
            <a:avLst/>
          </a:prstGeom>
        </p:spPr>
        <p:txBody>
          <a:bodyPr wrap="square">
            <a:spAutoFit/>
          </a:bodyPr>
          <a:lstStyle/>
          <a:p>
            <a:r>
              <a:rPr lang="en-IN" sz="2400" dirty="0"/>
              <a:t>However, the companies that would benefit most from ERP software often face similar problems and frustrations. There are top five signs and the company is ready for ERP.</a:t>
            </a:r>
            <a:endParaRPr lang="en-US" sz="2400" dirty="0"/>
          </a:p>
        </p:txBody>
      </p:sp>
      <p:pic>
        <p:nvPicPr>
          <p:cNvPr id="4" name="Picture 3" descr="thC177YESZ.jpg"/>
          <p:cNvPicPr>
            <a:picLocks noChangeAspect="1"/>
          </p:cNvPicPr>
          <p:nvPr/>
        </p:nvPicPr>
        <p:blipFill>
          <a:blip r:embed="rId2" cstate="print"/>
          <a:stretch>
            <a:fillRect/>
          </a:stretch>
        </p:blipFill>
        <p:spPr>
          <a:xfrm>
            <a:off x="5105400" y="2362200"/>
            <a:ext cx="2857500" cy="1962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498080" cy="1143000"/>
          </a:xfrm>
        </p:spPr>
        <p:txBody>
          <a:bodyPr>
            <a:noAutofit/>
          </a:bodyPr>
          <a:lstStyle/>
          <a:p>
            <a:r>
              <a:rPr lang="en-IN" sz="2800" dirty="0"/>
              <a:t>1.You Have Lots of Different Software for   Different Processes</a:t>
            </a:r>
            <a:br>
              <a:rPr lang="en-US" sz="2800" b="1" dirty="0"/>
            </a:br>
            <a:endParaRPr lang="en-US" sz="2800" dirty="0"/>
          </a:p>
        </p:txBody>
      </p:sp>
      <p:pic>
        <p:nvPicPr>
          <p:cNvPr id="3" name="Picture 2" descr="th2KG1TZP9.jpg"/>
          <p:cNvPicPr>
            <a:picLocks noChangeAspect="1"/>
          </p:cNvPicPr>
          <p:nvPr/>
        </p:nvPicPr>
        <p:blipFill>
          <a:blip r:embed="rId2" cstate="print"/>
          <a:stretch>
            <a:fillRect/>
          </a:stretch>
        </p:blipFill>
        <p:spPr>
          <a:xfrm>
            <a:off x="6167438" y="1143000"/>
            <a:ext cx="2976562" cy="2205038"/>
          </a:xfrm>
          <a:prstGeom prst="rect">
            <a:avLst/>
          </a:prstGeom>
        </p:spPr>
      </p:pic>
      <p:sp>
        <p:nvSpPr>
          <p:cNvPr id="15361" name="Rectangle 1"/>
          <p:cNvSpPr>
            <a:spLocks noChangeArrowheads="1"/>
          </p:cNvSpPr>
          <p:nvPr/>
        </p:nvSpPr>
        <p:spPr bwMode="auto">
          <a:xfrm>
            <a:off x="1143000" y="1030091"/>
            <a:ext cx="51816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Calibri" pitchFamily="34" charset="0"/>
                <a:ea typeface="Times New Roman" pitchFamily="18" charset="0"/>
                <a:cs typeface="Arial" pitchFamily="34" charset="0"/>
              </a:rPr>
              <a:t>Spend a few minutes thinking about how employees at your company record, track and process information. Do accounting staff use one system for receivables and payables, and sales use another to enter in customer orders? Is the process of taking those orders and getting them fulfilled and into accounting a time-sucking manual process? Do employees in your warehouse use a completely different solution to track shipping and receiving?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effectLst/>
                <a:latin typeface="Calibri" pitchFamily="34" charset="0"/>
                <a:ea typeface="Times New Roman" pitchFamily="18" charset="0"/>
                <a:cs typeface="Arial" pitchFamily="34" charset="0"/>
              </a:rPr>
              <a:t>When various front- and back-end systems run separately, it can wreak havoc on the processes that are meant to ensure your company is running smoothly. Without accurate data from sales, inventory management may suffer, while not having the latest information from accounting can trigger a ripple effect on everything from marketing budgets to payroll.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effectLst/>
                <a:latin typeface="Calibri" pitchFamily="34" charset="0"/>
                <a:ea typeface="Times New Roman" pitchFamily="18" charset="0"/>
                <a:cs typeface="Arial" pitchFamily="34" charset="0"/>
              </a:rPr>
              <a:t>ERP software integrates these systems so that every business function relies on a single database. With one source of information that contains accurate, real-time data, an ERP solution breaks up information logjams, helps staff make better decisions more quickly and frees up their time to work on more high-value exercises like helping the business grow even faster.</a:t>
            </a:r>
            <a:endParaRPr kumimoji="0" lang="en-US" sz="1600" b="1" i="0" u="none" strike="noStrike" cap="none" normalizeH="0" baseline="0" dirty="0">
              <a:ln>
                <a:noFill/>
              </a:ln>
              <a:effectLst/>
              <a:latin typeface="Calibri"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498080" cy="1143000"/>
          </a:xfrm>
        </p:spPr>
        <p:txBody>
          <a:bodyPr>
            <a:noAutofit/>
          </a:bodyPr>
          <a:lstStyle/>
          <a:p>
            <a:r>
              <a:rPr lang="en-IN" sz="3200" dirty="0"/>
              <a:t>2: You Don't Have Easy Access to Information About Your Business</a:t>
            </a:r>
            <a:br>
              <a:rPr lang="en-US" sz="3200" b="1" dirty="0"/>
            </a:br>
            <a:endParaRPr lang="en-US" sz="3200" dirty="0"/>
          </a:p>
        </p:txBody>
      </p:sp>
      <p:sp>
        <p:nvSpPr>
          <p:cNvPr id="17409" name="Rectangle 1"/>
          <p:cNvSpPr>
            <a:spLocks noChangeArrowheads="1"/>
          </p:cNvSpPr>
          <p:nvPr/>
        </p:nvSpPr>
        <p:spPr bwMode="auto">
          <a:xfrm>
            <a:off x="1143000" y="1707922"/>
            <a:ext cx="4800600"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effectLst/>
                <a:latin typeface="Arial" pitchFamily="34" charset="0"/>
                <a:ea typeface="Times New Roman" pitchFamily="18" charset="0"/>
                <a:cs typeface="Arial" pitchFamily="34" charset="0"/>
              </a:rPr>
              <a:t>If someone asked you what your average sales margin is, how long would it take you to find out? What about other key performance metrics, like orders per day or sales to date? For companies that rely on </a:t>
            </a:r>
            <a:r>
              <a:rPr kumimoji="0" lang="en-US" sz="1400" b="1" i="0" u="none" strike="noStrike" cap="none" normalizeH="0" baseline="0" dirty="0" err="1">
                <a:ln>
                  <a:noFill/>
                </a:ln>
                <a:effectLst/>
                <a:latin typeface="Arial" pitchFamily="34" charset="0"/>
                <a:ea typeface="Times New Roman" pitchFamily="18" charset="0"/>
                <a:cs typeface="Arial" pitchFamily="34" charset="0"/>
              </a:rPr>
              <a:t>siloed</a:t>
            </a:r>
            <a:r>
              <a:rPr kumimoji="0" lang="en-US" sz="1400" b="1" i="0" u="none" strike="noStrike" cap="none" normalizeH="0" baseline="0" dirty="0">
                <a:ln>
                  <a:noFill/>
                </a:ln>
                <a:effectLst/>
                <a:latin typeface="Arial" pitchFamily="34" charset="0"/>
                <a:ea typeface="Times New Roman" pitchFamily="18" charset="0"/>
                <a:cs typeface="Arial" pitchFamily="34" charset="0"/>
              </a:rPr>
              <a:t> systems and spreadsheets that need to be constantly updated and reconciled manually, it could be a long wait.</a:t>
            </a:r>
            <a:endParaRPr kumimoji="0" lang="en-US" sz="1200" b="1" i="0" u="none" strike="noStrike" cap="none" normalizeH="0" baseline="0" dirty="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effectLst/>
                <a:latin typeface="Arial" pitchFamily="34" charset="0"/>
                <a:ea typeface="Times New Roman" pitchFamily="18" charset="0"/>
                <a:cs typeface="Arial" pitchFamily="34" charset="0"/>
              </a:rPr>
              <a:t>The pace of business is faster than ever before, which means employees across your company need immediate access to key data. With an ERP solution, executives can get a holistic view of business operations at any time, while other staff can get the information they need to do their jobs more effectively. For example, sales representatives should be able to view a customer's full transaction history and more proactively improve renewal rates while increasing </a:t>
            </a:r>
            <a:r>
              <a:rPr kumimoji="0" lang="en-US" sz="1400" b="1" i="0" u="none" strike="noStrike" cap="none" normalizeH="0" baseline="0" dirty="0" err="1">
                <a:ln>
                  <a:noFill/>
                </a:ln>
                <a:effectLst/>
                <a:latin typeface="Arial" pitchFamily="34" charset="0"/>
                <a:ea typeface="Times New Roman" pitchFamily="18" charset="0"/>
                <a:cs typeface="Arial" pitchFamily="34" charset="0"/>
              </a:rPr>
              <a:t>upsell</a:t>
            </a:r>
            <a:r>
              <a:rPr kumimoji="0" lang="en-US" sz="1400" b="1" i="0" u="none" strike="noStrike" cap="none" normalizeH="0" baseline="0" dirty="0">
                <a:ln>
                  <a:noFill/>
                </a:ln>
                <a:effectLst/>
                <a:latin typeface="Arial" pitchFamily="34" charset="0"/>
                <a:ea typeface="Times New Roman" pitchFamily="18" charset="0"/>
                <a:cs typeface="Arial" pitchFamily="34" charset="0"/>
              </a:rPr>
              <a:t> and cross-sell opportunities.</a:t>
            </a:r>
            <a:endParaRPr kumimoji="0" lang="en-US" sz="1800" b="1" i="0" u="none" strike="noStrike" cap="none" normalizeH="0" baseline="0" dirty="0">
              <a:ln>
                <a:noFill/>
              </a:ln>
              <a:effectLst/>
              <a:latin typeface="Arial" pitchFamily="34" charset="0"/>
              <a:cs typeface="Arial" pitchFamily="34" charset="0"/>
            </a:endParaRPr>
          </a:p>
        </p:txBody>
      </p:sp>
      <p:pic>
        <p:nvPicPr>
          <p:cNvPr id="4" name="Picture 3" descr="th3Q4JTM06.jpg"/>
          <p:cNvPicPr>
            <a:picLocks noChangeAspect="1"/>
          </p:cNvPicPr>
          <p:nvPr/>
        </p:nvPicPr>
        <p:blipFill>
          <a:blip r:embed="rId2" cstate="print"/>
          <a:stretch>
            <a:fillRect/>
          </a:stretch>
        </p:blipFill>
        <p:spPr>
          <a:xfrm>
            <a:off x="6096000" y="1752600"/>
            <a:ext cx="3048000" cy="320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3: Accounting Takes Longer and Is More Difficult</a:t>
            </a:r>
            <a:br>
              <a:rPr lang="en-US" b="1" dirty="0"/>
            </a:br>
            <a:endParaRPr lang="en-US" dirty="0"/>
          </a:p>
        </p:txBody>
      </p:sp>
      <p:sp>
        <p:nvSpPr>
          <p:cNvPr id="3" name="Subtitle 2"/>
          <p:cNvSpPr>
            <a:spLocks noGrp="1"/>
          </p:cNvSpPr>
          <p:nvPr>
            <p:ph type="subTitle" idx="1"/>
          </p:nvPr>
        </p:nvSpPr>
        <p:spPr>
          <a:xfrm>
            <a:off x="1219200" y="1371600"/>
            <a:ext cx="5562600" cy="5105400"/>
          </a:xfrm>
        </p:spPr>
        <p:txBody>
          <a:bodyPr>
            <a:normAutofit fontScale="77500" lnSpcReduction="20000"/>
          </a:bodyPr>
          <a:lstStyle/>
          <a:p>
            <a:r>
              <a:rPr lang="en-IN" dirty="0"/>
              <a:t>Often, the first noticeable signs that your company needs ERP software will come from your accounting department. If your employees rely on paper-based invoices and sales orders—and spend hours every week manually entering them into different accounting and sales systems—you need to consider how much time is being wasted on tasks that ERP software can handle in an instant.</a:t>
            </a:r>
            <a:endParaRPr lang="en-US" dirty="0"/>
          </a:p>
          <a:p>
            <a:r>
              <a:rPr lang="en-IN" dirty="0"/>
              <a:t>The same goes for financial reporting—if it takes ages to consolidate or reconcile financial information across systems and through countless spreadsheets, an ERP solution can make a significant impact. With all financials in a single database, accounting staff won't have to spend hours cross-posting information, rekeying numbers, or reconciling data manually. Your accounting staff will be more productive, freeing them to deliver critical reports without delays and frustration.</a:t>
            </a:r>
            <a:endParaRPr lang="en-US" dirty="0"/>
          </a:p>
          <a:p>
            <a:endParaRPr lang="en-US" dirty="0"/>
          </a:p>
        </p:txBody>
      </p:sp>
      <p:pic>
        <p:nvPicPr>
          <p:cNvPr id="4" name="Picture 3" descr="thX7WDKXPB.jpg"/>
          <p:cNvPicPr>
            <a:picLocks noChangeAspect="1"/>
          </p:cNvPicPr>
          <p:nvPr/>
        </p:nvPicPr>
        <p:blipFill>
          <a:blip r:embed="rId2" cstate="print"/>
          <a:stretch>
            <a:fillRect/>
          </a:stretch>
        </p:blipFill>
        <p:spPr>
          <a:xfrm>
            <a:off x="6667500" y="2057400"/>
            <a:ext cx="2476500" cy="1981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200" dirty="0"/>
              <a:t>4: Sales and the Customer Experience Are Suffering</a:t>
            </a:r>
            <a:br>
              <a:rPr lang="en-US" sz="3200" b="1" dirty="0"/>
            </a:br>
            <a:endParaRPr lang="en-US" sz="3200" dirty="0"/>
          </a:p>
        </p:txBody>
      </p:sp>
      <p:sp>
        <p:nvSpPr>
          <p:cNvPr id="3" name="Subtitle 2"/>
          <p:cNvSpPr>
            <a:spLocks noGrp="1"/>
          </p:cNvSpPr>
          <p:nvPr>
            <p:ph type="subTitle" idx="1"/>
          </p:nvPr>
        </p:nvSpPr>
        <p:spPr>
          <a:xfrm>
            <a:off x="914400" y="1447800"/>
            <a:ext cx="5410200" cy="5029200"/>
          </a:xfrm>
        </p:spPr>
        <p:txBody>
          <a:bodyPr>
            <a:normAutofit fontScale="62500" lnSpcReduction="20000"/>
          </a:bodyPr>
          <a:lstStyle/>
          <a:p>
            <a:r>
              <a:rPr lang="en-IN" dirty="0"/>
              <a:t>As companies grow, one of their biggest challenges is often inventory management. Ensuring that the right amount of products is in the right location at the right time is a vital part of business operations.</a:t>
            </a:r>
            <a:endParaRPr lang="en-US" dirty="0"/>
          </a:p>
          <a:p>
            <a:r>
              <a:rPr lang="en-IN" dirty="0"/>
              <a:t>When sales, inventory and customer data are maintained separately, it can create serious problems across your company. If you run out of a popular product, sales will be off until the next shipment arrives. Meanwhile, if a customer calls to inquire about an order and employees can't track it to see if it's been shipped—or if it's even in stock—your company will start to develop a poor reputation for reliability and service.</a:t>
            </a:r>
            <a:endParaRPr lang="en-US" dirty="0"/>
          </a:p>
          <a:p>
            <a:r>
              <a:rPr lang="en-IN" dirty="0"/>
              <a:t>With an ERP system, on the other hand, staff in every department will have access to the same, up-to-the-minute information. Customer-facing reps should be able to answer customers questions about order and shipping status, payment status, service issues, etc., without having to hang up the phone and check with another department. Better yet, customers should be able to simply go online to their account and view status information. Meanwhile, the warehouse manager can see that stock is getting low and can reorder.</a:t>
            </a:r>
            <a:endParaRPr lang="en-US" dirty="0"/>
          </a:p>
          <a:p>
            <a:endParaRPr lang="en-US" dirty="0"/>
          </a:p>
        </p:txBody>
      </p:sp>
      <p:pic>
        <p:nvPicPr>
          <p:cNvPr id="5" name="Picture 4" descr="thO68NKT00.jpg"/>
          <p:cNvPicPr>
            <a:picLocks noChangeAspect="1"/>
          </p:cNvPicPr>
          <p:nvPr/>
        </p:nvPicPr>
        <p:blipFill>
          <a:blip r:embed="rId2" cstate="print"/>
          <a:stretch>
            <a:fillRect/>
          </a:stretch>
        </p:blipFill>
        <p:spPr>
          <a:xfrm>
            <a:off x="6286500" y="1752600"/>
            <a:ext cx="2857500" cy="266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200" dirty="0"/>
              <a:t>5: Your IT Is Too Complex and Time-Consuming</a:t>
            </a:r>
            <a:br>
              <a:rPr lang="en-US" sz="3200" b="1" dirty="0"/>
            </a:br>
            <a:endParaRPr lang="en-US" sz="3200" dirty="0"/>
          </a:p>
        </p:txBody>
      </p:sp>
      <p:sp>
        <p:nvSpPr>
          <p:cNvPr id="3" name="Subtitle 2"/>
          <p:cNvSpPr>
            <a:spLocks noGrp="1"/>
          </p:cNvSpPr>
          <p:nvPr>
            <p:ph type="subTitle" idx="1"/>
          </p:nvPr>
        </p:nvSpPr>
        <p:spPr>
          <a:xfrm>
            <a:off x="914400" y="1676400"/>
            <a:ext cx="5562600" cy="5715000"/>
          </a:xfrm>
        </p:spPr>
        <p:txBody>
          <a:bodyPr>
            <a:normAutofit fontScale="70000" lnSpcReduction="20000"/>
          </a:bodyPr>
          <a:lstStyle/>
          <a:p>
            <a:r>
              <a:rPr lang="en-IN" dirty="0"/>
              <a:t>One of the biggest downsides of having multiple systems across your business is that IT management can become a nightmare. Customizing these systems, integrating them and maintaining them with patches and upgrades can be complex, costly and sap critical time and resources.</a:t>
            </a:r>
            <a:endParaRPr lang="en-US" dirty="0"/>
          </a:p>
          <a:p>
            <a:r>
              <a:rPr lang="en-IN" dirty="0"/>
              <a:t>If your patchwork of systems includes on-premise, legacy business software, system upgrades can be more trouble than they're worth. Not only are these updates expensive and time-consuming, but they may also undo customizations implemented by IT staff. Given that, it's no surprise that two-thirds of mid-size businesses are running outdated versions of their business software.</a:t>
            </a:r>
            <a:r>
              <a:rPr lang="en-IN" baseline="30000" dirty="0"/>
              <a:t>1</a:t>
            </a:r>
            <a:endParaRPr lang="en-US" dirty="0"/>
          </a:p>
          <a:p>
            <a:r>
              <a:rPr lang="en-IN" dirty="0"/>
              <a:t>Rather than adding more software—and complexity—to an already ineffective system, ERP technology can give you the agility to respond to changing business needs rapidly. That's why selecting a cloud-based ERP provider like </a:t>
            </a:r>
            <a:r>
              <a:rPr lang="en-IN" dirty="0" err="1"/>
              <a:t>NetSuite</a:t>
            </a:r>
            <a:r>
              <a:rPr lang="en-IN" dirty="0"/>
              <a:t> is critical. With </a:t>
            </a:r>
            <a:r>
              <a:rPr lang="en-IN" dirty="0" err="1"/>
              <a:t>NetSuite</a:t>
            </a:r>
            <a:r>
              <a:rPr lang="en-IN" dirty="0"/>
              <a:t>, system updates are no longer an issue, and new functions are easy to add as your business grows and changes.</a:t>
            </a:r>
            <a:endParaRPr lang="en-US" dirty="0"/>
          </a:p>
          <a:p>
            <a:r>
              <a:rPr lang="en-IN" dirty="0"/>
              <a:t> </a:t>
            </a:r>
            <a:endParaRPr lang="en-US" dirty="0"/>
          </a:p>
          <a:p>
            <a:endParaRPr lang="en-US" dirty="0"/>
          </a:p>
        </p:txBody>
      </p:sp>
      <p:pic>
        <p:nvPicPr>
          <p:cNvPr id="4" name="Picture 3" descr="thON929JQ2.jpg"/>
          <p:cNvPicPr>
            <a:picLocks noChangeAspect="1"/>
          </p:cNvPicPr>
          <p:nvPr/>
        </p:nvPicPr>
        <p:blipFill>
          <a:blip r:embed="rId2" cstate="print"/>
          <a:stretch>
            <a:fillRect/>
          </a:stretch>
        </p:blipFill>
        <p:spPr>
          <a:xfrm>
            <a:off x="6477000" y="2209800"/>
            <a:ext cx="266700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Company Architecture</a:t>
            </a:r>
          </a:p>
        </p:txBody>
      </p:sp>
      <p:pic>
        <p:nvPicPr>
          <p:cNvPr id="3" name="Picture 2"/>
          <p:cNvPicPr/>
          <p:nvPr/>
        </p:nvPicPr>
        <p:blipFill>
          <a:blip r:embed="rId2" cstate="print"/>
          <a:srcRect/>
          <a:stretch>
            <a:fillRect/>
          </a:stretch>
        </p:blipFill>
        <p:spPr bwMode="auto">
          <a:xfrm>
            <a:off x="1143000" y="1676400"/>
            <a:ext cx="7696200" cy="494388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0</TotalTime>
  <Words>3327</Words>
  <Application>Microsoft Office PowerPoint</Application>
  <PresentationFormat>On-screen Show (4:3)</PresentationFormat>
  <Paragraphs>221</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Gill Sans MT</vt:lpstr>
      <vt:lpstr>Helvetica</vt:lpstr>
      <vt:lpstr>Verdana</vt:lpstr>
      <vt:lpstr>Wingdings 2</vt:lpstr>
      <vt:lpstr>Solstice</vt:lpstr>
      <vt:lpstr>ERP SYSTEM</vt:lpstr>
      <vt:lpstr>Why we need it ?</vt:lpstr>
      <vt:lpstr>Is your Company ready for ERP?</vt:lpstr>
      <vt:lpstr>1.You Have Lots of Different Software for   Different Processes </vt:lpstr>
      <vt:lpstr>2: You Don't Have Easy Access to Information About Your Business </vt:lpstr>
      <vt:lpstr>3: Accounting Takes Longer and Is More Difficult </vt:lpstr>
      <vt:lpstr>4: Sales and the Customer Experience Are Suffering </vt:lpstr>
      <vt:lpstr>5: Your IT Is Too Complex and Time-Consuming </vt:lpstr>
      <vt:lpstr>Company Architecture</vt:lpstr>
      <vt:lpstr>Secure the Database  </vt:lpstr>
      <vt:lpstr>Segregate Duties  </vt:lpstr>
      <vt:lpstr>Setting up storing Sessions in a database </vt:lpstr>
      <vt:lpstr>The Session Class </vt:lpstr>
      <vt:lpstr>The Constructor </vt:lpstr>
      <vt:lpstr>                                                        Cont.</vt:lpstr>
      <vt:lpstr>Open </vt:lpstr>
      <vt:lpstr>Close </vt:lpstr>
      <vt:lpstr>Read </vt:lpstr>
      <vt:lpstr>Write </vt:lpstr>
      <vt:lpstr>Destroy </vt:lpstr>
      <vt:lpstr>Implementation Method : Big Bang Approach</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dc:title>
  <dc:creator>ABC</dc:creator>
  <cp:lastModifiedBy>devashi choudhary</cp:lastModifiedBy>
  <cp:revision>2</cp:revision>
  <dcterms:created xsi:type="dcterms:W3CDTF">2016-11-07T17:18:49Z</dcterms:created>
  <dcterms:modified xsi:type="dcterms:W3CDTF">2020-05-12T13:39:41Z</dcterms:modified>
</cp:coreProperties>
</file>