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1" r:id="rId2"/>
    <p:sldId id="337" r:id="rId3"/>
    <p:sldId id="342" r:id="rId4"/>
    <p:sldId id="343" r:id="rId5"/>
    <p:sldId id="344" r:id="rId6"/>
    <p:sldId id="345"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EA2808"/>
    <a:srgbClr val="2EDBF2"/>
    <a:srgbClr val="6BE3FB"/>
    <a:srgbClr val="CC9AC5"/>
    <a:srgbClr val="EB35AE"/>
    <a:srgbClr val="00FF00"/>
    <a:srgbClr val="000000"/>
    <a:srgbClr val="951A0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2" autoAdjust="0"/>
    <p:restoredTop sz="94660"/>
  </p:normalViewPr>
  <p:slideViewPr>
    <p:cSldViewPr snapToGrid="0">
      <p:cViewPr varScale="1">
        <p:scale>
          <a:sx n="92" d="100"/>
          <a:sy n="92" d="100"/>
        </p:scale>
        <p:origin x="58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31-01-2025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79830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31-01-2025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88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31-01-2025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04549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31-01-2025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413146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65DA58-B75C-48DA-B757-9037AB90EEEA}" type="datetimeFigureOut">
              <a:rPr lang="en-IN" smtClean="0"/>
              <a:t>31-01-2025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8182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65DA58-B75C-48DA-B757-9037AB90EEEA}" type="datetimeFigureOut">
              <a:rPr lang="en-IN" smtClean="0"/>
              <a:t>31-01-2025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62227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65DA58-B75C-48DA-B757-9037AB90EEEA}" type="datetimeFigureOut">
              <a:rPr lang="en-IN" smtClean="0"/>
              <a:t>31-01-2025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44945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65DA58-B75C-48DA-B757-9037AB90EEEA}" type="datetimeFigureOut">
              <a:rPr lang="en-IN" smtClean="0"/>
              <a:t>31-01-2025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2881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5DA58-B75C-48DA-B757-9037AB90EEEA}" type="datetimeFigureOut">
              <a:rPr lang="en-IN" smtClean="0"/>
              <a:t>31-01-2025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902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31-01-2025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1962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31-01-2025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747751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765DA58-B75C-48DA-B757-9037AB90EEEA}" type="datetimeFigureOut">
              <a:rPr lang="en-IN" smtClean="0"/>
              <a:t>31-01-2025</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9E8CD1E-B39C-49B3-A5C4-D534E51924D1}" type="slidenum">
              <a:rPr lang="en-IN" smtClean="0"/>
              <a:t>‹#›</a:t>
            </a:fld>
            <a:endParaRPr lang="en-IN"/>
          </a:p>
        </p:txBody>
      </p:sp>
    </p:spTree>
    <p:extLst>
      <p:ext uri="{BB962C8B-B14F-4D97-AF65-F5344CB8AC3E}">
        <p14:creationId xmlns:p14="http://schemas.microsoft.com/office/powerpoint/2010/main" val="3176396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8EB53FFC-A3EC-1E6C-C4F7-E37B953BE9FC}"/>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87E045BD-5A4A-6101-FC07-A1A616CBC3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2614" y="-22948"/>
            <a:ext cx="5711483" cy="1739616"/>
          </a:xfrm>
          <a:prstGeom prst="rect">
            <a:avLst/>
          </a:prstGeom>
        </p:spPr>
      </p:pic>
      <p:sp>
        <p:nvSpPr>
          <p:cNvPr id="10" name="TextBox 9">
            <a:extLst>
              <a:ext uri="{FF2B5EF4-FFF2-40B4-BE49-F238E27FC236}">
                <a16:creationId xmlns:a16="http://schemas.microsoft.com/office/drawing/2014/main" id="{DBE3BE75-C75B-0756-3B0C-DAC10B58C39C}"/>
              </a:ext>
            </a:extLst>
          </p:cNvPr>
          <p:cNvSpPr txBox="1"/>
          <p:nvPr/>
        </p:nvSpPr>
        <p:spPr>
          <a:xfrm>
            <a:off x="391464" y="1473047"/>
            <a:ext cx="7835704" cy="707886"/>
          </a:xfrm>
          <a:prstGeom prst="rect">
            <a:avLst/>
          </a:prstGeom>
          <a:noFill/>
        </p:spPr>
        <p:txBody>
          <a:bodyPr wrap="square" rtlCol="0">
            <a:spAutoFit/>
          </a:bodyPr>
          <a:lstStyle/>
          <a:p>
            <a:pPr algn="ctr"/>
            <a:r>
              <a:rPr lang="en-IN" sz="4000" b="1" dirty="0">
                <a:solidFill>
                  <a:schemeClr val="bg1"/>
                </a:solidFill>
              </a:rPr>
              <a:t>Movie Data Analysis -  Full Project</a:t>
            </a:r>
          </a:p>
        </p:txBody>
      </p:sp>
      <p:sp>
        <p:nvSpPr>
          <p:cNvPr id="14" name="TextBox 13">
            <a:extLst>
              <a:ext uri="{FF2B5EF4-FFF2-40B4-BE49-F238E27FC236}">
                <a16:creationId xmlns:a16="http://schemas.microsoft.com/office/drawing/2014/main" id="{E58D8020-8E8B-FA1F-8580-418955E6CAE9}"/>
              </a:ext>
            </a:extLst>
          </p:cNvPr>
          <p:cNvSpPr txBox="1"/>
          <p:nvPr/>
        </p:nvSpPr>
        <p:spPr>
          <a:xfrm>
            <a:off x="1798111" y="2251983"/>
            <a:ext cx="5022410" cy="523220"/>
          </a:xfrm>
          <a:prstGeom prst="rect">
            <a:avLst/>
          </a:prstGeom>
          <a:solidFill>
            <a:schemeClr val="tx2">
              <a:lumMod val="75000"/>
            </a:schemeClr>
          </a:solidFill>
        </p:spPr>
        <p:txBody>
          <a:bodyPr wrap="square" rtlCol="0">
            <a:spAutoFit/>
          </a:bodyPr>
          <a:lstStyle/>
          <a:p>
            <a:pPr algn="ctr"/>
            <a:r>
              <a:rPr lang="en-IN" sz="2800" dirty="0">
                <a:solidFill>
                  <a:schemeClr val="bg1"/>
                </a:solidFill>
                <a:latin typeface="Calibri" panose="020F0502020204030204" pitchFamily="34" charset="0"/>
                <a:ea typeface="Calibri" panose="020F0502020204030204" pitchFamily="34" charset="0"/>
                <a:cs typeface="Calibri" panose="020F0502020204030204" pitchFamily="34" charset="0"/>
              </a:rPr>
              <a:t>Data Science &amp; Data Analyst</a:t>
            </a:r>
          </a:p>
        </p:txBody>
      </p:sp>
      <p:pic>
        <p:nvPicPr>
          <p:cNvPr id="16" name="Picture 15">
            <a:extLst>
              <a:ext uri="{FF2B5EF4-FFF2-40B4-BE49-F238E27FC236}">
                <a16:creationId xmlns:a16="http://schemas.microsoft.com/office/drawing/2014/main" id="{3B531EEB-ABFB-BF9B-2B87-E80F0D359C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8102" y="2329404"/>
            <a:ext cx="3739525" cy="2103483"/>
          </a:xfrm>
          <a:prstGeom prst="rect">
            <a:avLst/>
          </a:prstGeom>
        </p:spPr>
      </p:pic>
    </p:spTree>
    <p:extLst>
      <p:ext uri="{BB962C8B-B14F-4D97-AF65-F5344CB8AC3E}">
        <p14:creationId xmlns:p14="http://schemas.microsoft.com/office/powerpoint/2010/main" val="92591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p:cNvGrpSpPr/>
        <p:nvPr/>
      </p:nvGrpSpPr>
      <p:grpSpPr>
        <a:xfrm>
          <a:off x="0" y="0"/>
          <a:ext cx="0" cy="0"/>
          <a:chOff x="0" y="0"/>
          <a:chExt cx="0" cy="0"/>
        </a:xfrm>
      </p:grpSpPr>
      <p:sp>
        <p:nvSpPr>
          <p:cNvPr id="11" name="Rectangle 10"/>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sp>
        <p:nvSpPr>
          <p:cNvPr id="9" name="TextBox 8">
            <a:extLst>
              <a:ext uri="{FF2B5EF4-FFF2-40B4-BE49-F238E27FC236}">
                <a16:creationId xmlns:a16="http://schemas.microsoft.com/office/drawing/2014/main" id="{98F27722-87AC-FBCC-A51A-ED7325BEE89D}"/>
              </a:ext>
            </a:extLst>
          </p:cNvPr>
          <p:cNvSpPr txBox="1"/>
          <p:nvPr/>
        </p:nvSpPr>
        <p:spPr>
          <a:xfrm>
            <a:off x="2807824" y="728937"/>
            <a:ext cx="3678701" cy="3416320"/>
          </a:xfrm>
          <a:prstGeom prst="rect">
            <a:avLst/>
          </a:prstGeom>
          <a:noFill/>
        </p:spPr>
        <p:txBody>
          <a:bodyPr wrap="square">
            <a:spAutoFit/>
          </a:bodyPr>
          <a:lstStyle/>
          <a:p>
            <a:r>
              <a:rPr lang="en-US" dirty="0">
                <a:solidFill>
                  <a:schemeClr val="bg1"/>
                </a:solidFill>
              </a:rPr>
              <a:t>Netflix, founded on August 29, 1997, in Scotts Valley, California, by Reed Hastings and Marc Randolph, began as a DVD-by-mail service. Hastings, a computer scientist and mathematician, co-founded the company after being inspired by a hefty late fee from a traditional video rental store. Randolph, a marketing executive, played a pivotal role in shaping Netflix's early user interface and branding.</a:t>
            </a:r>
            <a:endParaRPr lang="en-IN" dirty="0">
              <a:solidFill>
                <a:schemeClr val="bg1"/>
              </a:solidFill>
            </a:endParaRPr>
          </a:p>
        </p:txBody>
      </p:sp>
      <p:pic>
        <p:nvPicPr>
          <p:cNvPr id="14" name="Picture 13">
            <a:extLst>
              <a:ext uri="{FF2B5EF4-FFF2-40B4-BE49-F238E27FC236}">
                <a16:creationId xmlns:a16="http://schemas.microsoft.com/office/drawing/2014/main" id="{1526DD11-E6EC-CA27-F98A-BA6747DB34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43466"/>
            <a:ext cx="2807824" cy="1704123"/>
          </a:xfrm>
          <a:prstGeom prst="rect">
            <a:avLst/>
          </a:prstGeom>
        </p:spPr>
      </p:pic>
      <p:pic>
        <p:nvPicPr>
          <p:cNvPr id="19" name="Picture 18">
            <a:extLst>
              <a:ext uri="{FF2B5EF4-FFF2-40B4-BE49-F238E27FC236}">
                <a16:creationId xmlns:a16="http://schemas.microsoft.com/office/drawing/2014/main" id="{FA73F973-0062-F4CD-9A02-4892C50657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6525" y="643466"/>
            <a:ext cx="2678578" cy="2571750"/>
          </a:xfrm>
          <a:prstGeom prst="rect">
            <a:avLst/>
          </a:prstGeom>
        </p:spPr>
      </p:pic>
      <p:pic>
        <p:nvPicPr>
          <p:cNvPr id="21" name="Picture 20">
            <a:extLst>
              <a:ext uri="{FF2B5EF4-FFF2-40B4-BE49-F238E27FC236}">
                <a16:creationId xmlns:a16="http://schemas.microsoft.com/office/drawing/2014/main" id="{A7DD2790-5F43-6FE2-70F8-357059F8F5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386" y="2303369"/>
            <a:ext cx="2829163" cy="1886109"/>
          </a:xfrm>
          <a:prstGeom prst="rect">
            <a:avLst/>
          </a:prstGeom>
        </p:spPr>
      </p:pic>
    </p:spTree>
    <p:extLst>
      <p:ext uri="{BB962C8B-B14F-4D97-AF65-F5344CB8AC3E}">
        <p14:creationId xmlns:p14="http://schemas.microsoft.com/office/powerpoint/2010/main" val="2798058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288F6EB3-5BD4-021C-2C0D-B1E4CB120BF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D561FA6-F883-027C-1CE5-9E8D2C3CA30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4" name="Picture 3">
            <a:extLst>
              <a:ext uri="{FF2B5EF4-FFF2-40B4-BE49-F238E27FC236}">
                <a16:creationId xmlns:a16="http://schemas.microsoft.com/office/drawing/2014/main" id="{4AE92945-FD20-5AC9-087C-D55A7F2CB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96" y="949804"/>
            <a:ext cx="4186121" cy="2890911"/>
          </a:xfrm>
          <a:prstGeom prst="rect">
            <a:avLst/>
          </a:prstGeom>
        </p:spPr>
      </p:pic>
      <p:sp>
        <p:nvSpPr>
          <p:cNvPr id="6" name="TextBox 5">
            <a:extLst>
              <a:ext uri="{FF2B5EF4-FFF2-40B4-BE49-F238E27FC236}">
                <a16:creationId xmlns:a16="http://schemas.microsoft.com/office/drawing/2014/main" id="{470031B4-4CF5-2191-C596-2E63D34CED9E}"/>
              </a:ext>
            </a:extLst>
          </p:cNvPr>
          <p:cNvSpPr txBox="1"/>
          <p:nvPr/>
        </p:nvSpPr>
        <p:spPr>
          <a:xfrm>
            <a:off x="4346917" y="865163"/>
            <a:ext cx="4417256" cy="2446824"/>
          </a:xfrm>
          <a:prstGeom prst="rect">
            <a:avLst/>
          </a:prstGeom>
          <a:noFill/>
        </p:spPr>
        <p:txBody>
          <a:bodyPr wrap="square" rtlCol="0">
            <a:spAutoFit/>
          </a:bodyPr>
          <a:lstStyle/>
          <a:p>
            <a:r>
              <a:rPr lang="en-US" sz="1700" dirty="0">
                <a:solidFill>
                  <a:schemeClr val="bg1"/>
                </a:solidFill>
              </a:rPr>
              <a:t>In 2007, Netflix introduced streaming services, allowing subscribers to watch movies and TV shows instantly online. This strategic shift capitalized on the growing internet bandwidth and changing consumer preferences, propelling Netflix into a leading global streaming platform. By 2010, the company began its international expansion, starting with Canada, and by 2016, it was available in over 190 countries. </a:t>
            </a:r>
          </a:p>
        </p:txBody>
      </p:sp>
      <p:pic>
        <p:nvPicPr>
          <p:cNvPr id="7" name="Picture 6">
            <a:extLst>
              <a:ext uri="{FF2B5EF4-FFF2-40B4-BE49-F238E27FC236}">
                <a16:creationId xmlns:a16="http://schemas.microsoft.com/office/drawing/2014/main" id="{FE6FD8C7-A633-086C-3B09-538B2C80DC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9775" y="123227"/>
            <a:ext cx="1364479" cy="415596"/>
          </a:xfrm>
          <a:prstGeom prst="rect">
            <a:avLst/>
          </a:prstGeom>
        </p:spPr>
      </p:pic>
    </p:spTree>
    <p:extLst>
      <p:ext uri="{BB962C8B-B14F-4D97-AF65-F5344CB8AC3E}">
        <p14:creationId xmlns:p14="http://schemas.microsoft.com/office/powerpoint/2010/main" val="282786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C8F53266-88ED-5EFD-8185-58A0522D9C19}"/>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57CBCBD-33C3-CA17-7FA6-BF56911874B7}"/>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F41BF72D-E82E-88D4-9993-B600A5939C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sp>
        <p:nvSpPr>
          <p:cNvPr id="8" name="TextBox 7">
            <a:extLst>
              <a:ext uri="{FF2B5EF4-FFF2-40B4-BE49-F238E27FC236}">
                <a16:creationId xmlns:a16="http://schemas.microsoft.com/office/drawing/2014/main" id="{1FC2E332-1198-BDE2-983A-99F276D3BADC}"/>
              </a:ext>
            </a:extLst>
          </p:cNvPr>
          <p:cNvSpPr txBox="1"/>
          <p:nvPr/>
        </p:nvSpPr>
        <p:spPr>
          <a:xfrm>
            <a:off x="246186" y="748655"/>
            <a:ext cx="3749039" cy="3293209"/>
          </a:xfrm>
          <a:prstGeom prst="rect">
            <a:avLst/>
          </a:prstGeom>
          <a:noFill/>
        </p:spPr>
        <p:txBody>
          <a:bodyPr wrap="square">
            <a:spAutoFit/>
          </a:bodyPr>
          <a:lstStyle/>
          <a:p>
            <a:r>
              <a:rPr lang="en-US" sz="1600" dirty="0">
                <a:solidFill>
                  <a:schemeClr val="bg1"/>
                </a:solidFill>
              </a:rPr>
              <a:t>As of 2024, Netflix reported a revenue of nearly $10 billion in the third quarter, with profits reaching $2.4 billion. </a:t>
            </a:r>
          </a:p>
          <a:p>
            <a:r>
              <a:rPr lang="en-US" sz="1600" dirty="0">
                <a:solidFill>
                  <a:schemeClr val="bg1"/>
                </a:solidFill>
              </a:rPr>
              <a:t>The platform boasts over 283 million paid memberships across more than 190 countries, offering a vast library of TV series, films, and games in various genres and languages. </a:t>
            </a:r>
          </a:p>
          <a:p>
            <a:endParaRPr lang="en-US" sz="1600" dirty="0">
              <a:solidFill>
                <a:schemeClr val="bg1"/>
              </a:solidFill>
            </a:endParaRPr>
          </a:p>
          <a:p>
            <a:r>
              <a:rPr lang="en-US" sz="1600" dirty="0">
                <a:solidFill>
                  <a:schemeClr val="bg1"/>
                </a:solidFill>
              </a:rPr>
              <a:t>Overall, Netflix's evolution from a DVD rental service to a global streaming giant underscores its adaptability and innovative approach in the entertainment industry.</a:t>
            </a:r>
          </a:p>
        </p:txBody>
      </p:sp>
      <p:pic>
        <p:nvPicPr>
          <p:cNvPr id="10" name="Picture 9">
            <a:extLst>
              <a:ext uri="{FF2B5EF4-FFF2-40B4-BE49-F238E27FC236}">
                <a16:creationId xmlns:a16="http://schemas.microsoft.com/office/drawing/2014/main" id="{2A1F48BD-E932-E2D1-2403-F1F09608F7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7342" y="609902"/>
            <a:ext cx="4839285" cy="2722098"/>
          </a:xfrm>
          <a:prstGeom prst="rect">
            <a:avLst/>
          </a:prstGeom>
        </p:spPr>
      </p:pic>
    </p:spTree>
    <p:extLst>
      <p:ext uri="{BB962C8B-B14F-4D97-AF65-F5344CB8AC3E}">
        <p14:creationId xmlns:p14="http://schemas.microsoft.com/office/powerpoint/2010/main" val="689076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DB508741-EDFD-B555-565C-827E467F9D7D}"/>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FF30E9A-107D-2E7C-7A73-FFCD333181B2}"/>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563D5883-E5FE-0E88-1443-3E5814468C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pic>
        <p:nvPicPr>
          <p:cNvPr id="6" name="Picture 5">
            <a:extLst>
              <a:ext uri="{FF2B5EF4-FFF2-40B4-BE49-F238E27FC236}">
                <a16:creationId xmlns:a16="http://schemas.microsoft.com/office/drawing/2014/main" id="{5F6D20BE-727D-962C-7FE0-1102722AF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928" y="781820"/>
            <a:ext cx="5640087" cy="3256695"/>
          </a:xfrm>
          <a:prstGeom prst="rect">
            <a:avLst/>
          </a:prstGeom>
        </p:spPr>
      </p:pic>
    </p:spTree>
    <p:extLst>
      <p:ext uri="{BB962C8B-B14F-4D97-AF65-F5344CB8AC3E}">
        <p14:creationId xmlns:p14="http://schemas.microsoft.com/office/powerpoint/2010/main" val="228418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AAB010A3-4471-A7AC-EEAB-4A62703E405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F8FFF11-3AB6-5061-74F8-B8A129B51C1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DB54D5C3-7486-8582-B4CD-2ACBCEB264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sp>
        <p:nvSpPr>
          <p:cNvPr id="7" name="TextBox 6">
            <a:extLst>
              <a:ext uri="{FF2B5EF4-FFF2-40B4-BE49-F238E27FC236}">
                <a16:creationId xmlns:a16="http://schemas.microsoft.com/office/drawing/2014/main" id="{B285A8E8-E544-98E6-F1E5-C7059C8C0D0C}"/>
              </a:ext>
            </a:extLst>
          </p:cNvPr>
          <p:cNvSpPr txBox="1"/>
          <p:nvPr/>
        </p:nvSpPr>
        <p:spPr>
          <a:xfrm>
            <a:off x="246185" y="813577"/>
            <a:ext cx="8757138" cy="3139321"/>
          </a:xfrm>
          <a:prstGeom prst="rect">
            <a:avLst/>
          </a:prstGeom>
          <a:noFill/>
        </p:spPr>
        <p:txBody>
          <a:bodyPr wrap="square">
            <a:spAutoFit/>
          </a:bodyPr>
          <a:lstStyle/>
          <a:p>
            <a:r>
              <a:rPr lang="en-US" dirty="0">
                <a:solidFill>
                  <a:schemeClr val="bg1"/>
                </a:solidFill>
              </a:rPr>
              <a:t>Netflix is known for its work in data science, AI, and ML, particularly for building strong recommendation models and algorithms that understand customer behavior and patterns. Suppose you are working in a data-driven job role, and you have a dataset of more than 9,000 movies. You need to solve the following questions to help the company make informed business decisions accordingly.</a:t>
            </a:r>
          </a:p>
          <a:p>
            <a:endParaRPr lang="en-US" dirty="0">
              <a:solidFill>
                <a:schemeClr val="bg1"/>
              </a:solidFill>
            </a:endParaRPr>
          </a:p>
          <a:p>
            <a:pPr marL="342900" indent="-342900">
              <a:buAutoNum type="arabicParenR"/>
            </a:pPr>
            <a:r>
              <a:rPr lang="en-US" dirty="0">
                <a:solidFill>
                  <a:schemeClr val="bg1"/>
                </a:solidFill>
              </a:rPr>
              <a:t>What is the most frequent genre of movies released on Netflix?</a:t>
            </a:r>
          </a:p>
          <a:p>
            <a:pPr marL="342900" indent="-342900">
              <a:buAutoNum type="arabicParenR"/>
            </a:pPr>
            <a:r>
              <a:rPr lang="en-US" dirty="0">
                <a:solidFill>
                  <a:schemeClr val="bg1"/>
                </a:solidFill>
              </a:rPr>
              <a:t>Which has highest votes in vote </a:t>
            </a:r>
            <a:r>
              <a:rPr lang="en-US">
                <a:solidFill>
                  <a:schemeClr val="bg1"/>
                </a:solidFill>
              </a:rPr>
              <a:t>avg column?</a:t>
            </a:r>
            <a:endParaRPr lang="en-US" dirty="0">
              <a:solidFill>
                <a:schemeClr val="bg1"/>
              </a:solidFill>
            </a:endParaRPr>
          </a:p>
          <a:p>
            <a:pPr marL="342900" indent="-342900">
              <a:buAutoNum type="arabicParenR"/>
            </a:pPr>
            <a:r>
              <a:rPr lang="en-US" dirty="0">
                <a:solidFill>
                  <a:schemeClr val="bg1"/>
                </a:solidFill>
              </a:rPr>
              <a:t>What movie got the highest popularity? what's its genre?</a:t>
            </a:r>
          </a:p>
          <a:p>
            <a:pPr marL="342900" indent="-342900">
              <a:buFontTx/>
              <a:buAutoNum type="arabicParenR"/>
            </a:pPr>
            <a:r>
              <a:rPr lang="en-US" dirty="0">
                <a:solidFill>
                  <a:schemeClr val="bg1"/>
                </a:solidFill>
              </a:rPr>
              <a:t>What movie got the lowest popularity? what's its genre?</a:t>
            </a:r>
          </a:p>
          <a:p>
            <a:pPr marL="342900" indent="-342900">
              <a:buAutoNum type="arabicParenR"/>
            </a:pPr>
            <a:r>
              <a:rPr lang="en-US" dirty="0">
                <a:solidFill>
                  <a:schemeClr val="bg1"/>
                </a:solidFill>
              </a:rPr>
              <a:t>Which year has the most </a:t>
            </a:r>
            <a:r>
              <a:rPr lang="en-US" dirty="0" err="1">
                <a:solidFill>
                  <a:schemeClr val="bg1"/>
                </a:solidFill>
              </a:rPr>
              <a:t>filmmed</a:t>
            </a:r>
            <a:r>
              <a:rPr lang="en-US" dirty="0">
                <a:solidFill>
                  <a:schemeClr val="bg1"/>
                </a:solidFill>
              </a:rPr>
              <a:t> movies?</a:t>
            </a:r>
          </a:p>
        </p:txBody>
      </p:sp>
    </p:spTree>
    <p:extLst>
      <p:ext uri="{BB962C8B-B14F-4D97-AF65-F5344CB8AC3E}">
        <p14:creationId xmlns:p14="http://schemas.microsoft.com/office/powerpoint/2010/main" val="33125956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9732</TotalTime>
  <Words>378</Words>
  <Application>Microsoft Office PowerPoint</Application>
  <PresentationFormat>On-screen Show (16:9)</PresentationFormat>
  <Paragraphs>20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Leelawadee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devashish jadoun</cp:lastModifiedBy>
  <cp:revision>1411</cp:revision>
  <dcterms:created xsi:type="dcterms:W3CDTF">2022-12-29T08:52:07Z</dcterms:created>
  <dcterms:modified xsi:type="dcterms:W3CDTF">2025-01-31T16:50:56Z</dcterms:modified>
</cp:coreProperties>
</file>