
<file path=[Content_Types].xml><?xml version="1.0" encoding="utf-8"?>
<Types xmlns="http://schemas.openxmlformats.org/package/2006/content-types">
  <Override PartName="/_rels/.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3602880" y="1604520"/>
            <a:ext cx="4984920" cy="3977280"/>
          </a:xfrm>
          <a:prstGeom prst="rect">
            <a:avLst/>
          </a:prstGeom>
          <a:ln>
            <a:noFill/>
          </a:ln>
        </p:spPr>
      </p:pic>
      <p:pic>
        <p:nvPicPr>
          <p:cNvPr id="35"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3602880" y="1604520"/>
            <a:ext cx="4984920" cy="3977280"/>
          </a:xfrm>
          <a:prstGeom prst="rect">
            <a:avLst/>
          </a:prstGeom>
          <a:ln>
            <a:noFill/>
          </a:ln>
        </p:spPr>
      </p:pic>
      <p:pic>
        <p:nvPicPr>
          <p:cNvPr id="71" name="" descr=""/>
          <p:cNvPicPr/>
          <p:nvPr/>
        </p:nvPicPr>
        <p:blipFill>
          <a:blip r:embed="rId3"/>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1523880" y="1122480"/>
            <a:ext cx="9143280" cy="238680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IN" sz="6000" spc="-1" strike="noStrike">
                <a:solidFill>
                  <a:srgbClr val="000000"/>
                </a:solidFill>
                <a:uFill>
                  <a:solidFill>
                    <a:srgbClr val="ffffff"/>
                  </a:solidFill>
                </a:uFill>
                <a:latin typeface="Calibri Light"/>
              </a:rPr>
              <a:t>Shared Memory</a:t>
            </a:r>
            <a:endParaRPr b="0" lang="en-IN" sz="1800" spc="-1" strike="noStrike">
              <a:solidFill>
                <a:srgbClr val="000000"/>
              </a:solidFill>
              <a:uFill>
                <a:solidFill>
                  <a:srgbClr val="ffffff"/>
                </a:solidFill>
              </a:uFill>
              <a:latin typeface="Arial"/>
            </a:endParaRPr>
          </a:p>
        </p:txBody>
      </p:sp>
      <p:sp>
        <p:nvSpPr>
          <p:cNvPr id="73" name="CustomShape 2"/>
          <p:cNvSpPr/>
          <p:nvPr/>
        </p:nvSpPr>
        <p:spPr>
          <a:xfrm>
            <a:off x="1523880" y="3602160"/>
            <a:ext cx="9143280" cy="16549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2400" spc="-1" strike="noStrike">
                <a:solidFill>
                  <a:srgbClr val="000000"/>
                </a:solidFill>
                <a:uFill>
                  <a:solidFill>
                    <a:srgbClr val="ffffff"/>
                  </a:solidFill>
                </a:uFill>
                <a:latin typeface="Calibri"/>
              </a:rPr>
              <a:t>Inter Process Communication</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4400" spc="-1" strike="noStrike">
                <a:solidFill>
                  <a:srgbClr val="000000"/>
                </a:solidFill>
                <a:uFill>
                  <a:solidFill>
                    <a:srgbClr val="ffffff"/>
                  </a:solidFill>
                </a:uFill>
                <a:latin typeface="Calibri Light"/>
              </a:rPr>
              <a:t>Program</a:t>
            </a:r>
            <a:endParaRPr b="0" lang="en-IN" sz="1800" spc="-1" strike="noStrike">
              <a:solidFill>
                <a:srgbClr val="000000"/>
              </a:solidFill>
              <a:uFill>
                <a:solidFill>
                  <a:srgbClr val="ffffff"/>
                </a:solidFill>
              </a:uFill>
              <a:latin typeface="Arial"/>
            </a:endParaRPr>
          </a:p>
        </p:txBody>
      </p:sp>
      <p:sp>
        <p:nvSpPr>
          <p:cNvPr id="9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b="0" lang="en-IN" sz="2800" spc="-1" strike="noStrike">
                <a:solidFill>
                  <a:srgbClr val="000000"/>
                </a:solidFill>
                <a:uFill>
                  <a:solidFill>
                    <a:srgbClr val="ffffff"/>
                  </a:solidFill>
                </a:uFill>
                <a:latin typeface="Calibri"/>
              </a:rPr>
              <a:t>First, we create a common header file to describe the shared memory we wish to pass around.</a:t>
            </a:r>
            <a:endParaRPr b="0"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b="0" lang="en-IN" sz="2800" spc="-1" strike="noStrike">
                <a:solidFill>
                  <a:srgbClr val="000000"/>
                </a:solidFill>
                <a:uFill>
                  <a:solidFill>
                    <a:srgbClr val="ffffff"/>
                  </a:solidFill>
                </a:uFill>
                <a:latin typeface="Calibri"/>
              </a:rPr>
              <a:t>We call this shm_com.h.</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FreeMono"/>
                <a:ea typeface="FreeMono"/>
              </a:rPr>
              <a:t>#define TEXT_SZ 2048</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FreeMono"/>
                <a:ea typeface="FreeMono"/>
              </a:rPr>
              <a:t>struct shared_use_st {</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FreeMono"/>
                <a:ea typeface="FreeMono"/>
              </a:rPr>
              <a:t>	</a:t>
            </a:r>
            <a:r>
              <a:rPr b="0" lang="en-IN" sz="2400" spc="-1" strike="noStrike">
                <a:solidFill>
                  <a:srgbClr val="000000"/>
                </a:solidFill>
                <a:uFill>
                  <a:solidFill>
                    <a:srgbClr val="ffffff"/>
                  </a:solidFill>
                </a:uFill>
                <a:latin typeface="FreeMono"/>
                <a:ea typeface="FreeMono"/>
              </a:rPr>
              <a:t>int written_by_you;</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FreeMono"/>
                <a:ea typeface="FreeMono"/>
              </a:rPr>
              <a:t>	</a:t>
            </a:r>
            <a:r>
              <a:rPr b="0" lang="en-IN" sz="2400" spc="-1" strike="noStrike">
                <a:solidFill>
                  <a:srgbClr val="000000"/>
                </a:solidFill>
                <a:uFill>
                  <a:solidFill>
                    <a:srgbClr val="ffffff"/>
                  </a:solidFill>
                </a:uFill>
                <a:latin typeface="FreeMono"/>
                <a:ea typeface="FreeMono"/>
              </a:rPr>
              <a:t>char some_text[TEXT_SZ];</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FreeMono"/>
                <a:ea typeface="FreeMono"/>
              </a:rPr>
              <a:t>}</a:t>
            </a: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4400" spc="-1" strike="noStrike">
                <a:solidFill>
                  <a:srgbClr val="000000"/>
                </a:solidFill>
                <a:uFill>
                  <a:solidFill>
                    <a:srgbClr val="ffffff"/>
                  </a:solidFill>
                </a:uFill>
                <a:latin typeface="Calibri Light"/>
              </a:rPr>
              <a:t> </a:t>
            </a:r>
            <a:r>
              <a:rPr b="0" lang="en-IN" sz="4400" spc="-1" strike="noStrike">
                <a:solidFill>
                  <a:srgbClr val="000000"/>
                </a:solidFill>
                <a:uFill>
                  <a:solidFill>
                    <a:srgbClr val="ffffff"/>
                  </a:solidFill>
                </a:uFill>
                <a:latin typeface="Calibri Light"/>
              </a:rPr>
              <a:t>consumer.c</a:t>
            </a:r>
            <a:endParaRPr b="0" lang="en-IN" sz="1800" spc="-1" strike="noStrike">
              <a:solidFill>
                <a:srgbClr val="000000"/>
              </a:solidFill>
              <a:uFill>
                <a:solidFill>
                  <a:srgbClr val="ffffff"/>
                </a:solidFill>
              </a:uFill>
              <a:latin typeface="Arial"/>
            </a:endParaRPr>
          </a:p>
        </p:txBody>
      </p:sp>
      <p:sp>
        <p:nvSpPr>
          <p:cNvPr id="92" name="CustomShape 2"/>
          <p:cNvSpPr/>
          <p:nvPr/>
        </p:nvSpPr>
        <p:spPr>
          <a:xfrm>
            <a:off x="838080" y="1492200"/>
            <a:ext cx="5018400" cy="5041800"/>
          </a:xfrm>
          <a:prstGeom prst="rect">
            <a:avLst/>
          </a:prstGeom>
          <a:noFill/>
          <a:ln>
            <a:noFill/>
          </a:ln>
        </p:spPr>
        <p:style>
          <a:lnRef idx="0"/>
          <a:fillRef idx="0"/>
          <a:effectRef idx="0"/>
          <a:fontRef idx="minor"/>
        </p:style>
        <p:txBody>
          <a:bodyPr lIns="90000" rIns="90000" tIns="45000" bIns="45000"/>
          <a:p>
            <a:pPr>
              <a:lnSpc>
                <a:spcPct val="100000"/>
              </a:lnSpc>
            </a:pPr>
            <a:r>
              <a:rPr b="0" lang="en-IN" sz="2000" spc="-1" strike="noStrike">
                <a:solidFill>
                  <a:srgbClr val="000000"/>
                </a:solidFill>
                <a:uFill>
                  <a:solidFill>
                    <a:srgbClr val="ffffff"/>
                  </a:solidFill>
                </a:uFill>
                <a:latin typeface="FreeMono"/>
                <a:ea typeface="FreeMono"/>
              </a:rPr>
              <a:t>#include &lt;unistd.h&gt;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FreeMono"/>
                <a:ea typeface="FreeMono"/>
              </a:rPr>
              <a:t>#include &lt;stdlib.h&gt;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FreeMono"/>
                <a:ea typeface="FreeMono"/>
              </a:rPr>
              <a:t>#include &lt;stdio.h&gt;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FreeMono"/>
                <a:ea typeface="FreeMono"/>
              </a:rPr>
              <a:t>#include &lt;string.h&gt;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FreeMono"/>
                <a:ea typeface="FreeMono"/>
              </a:rPr>
              <a:t>#include &lt;sys/types.h&gt;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FreeMono"/>
                <a:ea typeface="FreeMono"/>
              </a:rPr>
              <a:t>#include &lt;sys/ipc.h&gt;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FreeMono"/>
                <a:ea typeface="FreeMono"/>
              </a:rPr>
              <a:t>#include &lt;sys/shm.h&gt;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FreeMono"/>
                <a:ea typeface="FreeMono"/>
              </a:rPr>
              <a:t>#include “shm_com.h”</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FreeMono"/>
                <a:ea typeface="FreeMono"/>
              </a:rPr>
              <a:t>int main()</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FreeMono"/>
                <a:ea typeface="FreeMono"/>
              </a:rPr>
              <a: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FreeMono"/>
                <a:ea typeface="FreeMono"/>
              </a:rPr>
              <a:t>	</a:t>
            </a:r>
            <a:r>
              <a:rPr b="0" lang="en-IN" sz="2000" spc="-1" strike="noStrike">
                <a:solidFill>
                  <a:srgbClr val="000000"/>
                </a:solidFill>
                <a:uFill>
                  <a:solidFill>
                    <a:srgbClr val="ffffff"/>
                  </a:solidFill>
                </a:uFill>
                <a:latin typeface="FreeMono"/>
                <a:ea typeface="FreeMono"/>
              </a:rPr>
              <a:t>int running = 1;</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93" name="CustomShape 3"/>
          <p:cNvSpPr/>
          <p:nvPr/>
        </p:nvSpPr>
        <p:spPr>
          <a:xfrm>
            <a:off x="5592600" y="1379160"/>
            <a:ext cx="6154200" cy="5123160"/>
          </a:xfrm>
          <a:prstGeom prst="rect">
            <a:avLst/>
          </a:prstGeom>
          <a:noFill/>
          <a:ln>
            <a:noFill/>
          </a:ln>
        </p:spPr>
        <p:style>
          <a:lnRef idx="0"/>
          <a:fillRef idx="0"/>
          <a:effectRef idx="0"/>
          <a:fontRef idx="minor"/>
        </p:style>
        <p:txBody>
          <a:bodyPr lIns="90000" rIns="90000" tIns="45000" bIns="45000"/>
          <a:p>
            <a:pPr>
              <a:lnSpc>
                <a:spcPct val="100000"/>
              </a:lnSpc>
            </a:pPr>
            <a:r>
              <a:rPr b="0" lang="en-IN" sz="2000" spc="-1" strike="noStrike">
                <a:solidFill>
                  <a:srgbClr val="000000"/>
                </a:solidFill>
                <a:uFill>
                  <a:solidFill>
                    <a:srgbClr val="ffffff"/>
                  </a:solidFill>
                </a:uFill>
                <a:latin typeface="FreeMono"/>
                <a:ea typeface="FreeMono"/>
              </a:rPr>
              <a:t>	</a:t>
            </a:r>
            <a:r>
              <a:rPr b="0" lang="en-IN" sz="2000" spc="-1" strike="noStrike">
                <a:solidFill>
                  <a:srgbClr val="000000"/>
                </a:solidFill>
                <a:uFill>
                  <a:solidFill>
                    <a:srgbClr val="ffffff"/>
                  </a:solidFill>
                </a:uFill>
                <a:latin typeface="FreeMono"/>
                <a:ea typeface="FreeMono"/>
              </a:rPr>
              <a:t>void *shared_memory = (void *)0;</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FreeMono"/>
                <a:ea typeface="FreeMono"/>
              </a:rPr>
              <a:t>	</a:t>
            </a:r>
            <a:r>
              <a:rPr b="0" lang="en-IN" sz="2000" spc="-1" strike="noStrike">
                <a:solidFill>
                  <a:srgbClr val="000000"/>
                </a:solidFill>
                <a:uFill>
                  <a:solidFill>
                    <a:srgbClr val="ffffff"/>
                  </a:solidFill>
                </a:uFill>
                <a:latin typeface="FreeMono"/>
                <a:ea typeface="FreeMono"/>
              </a:rPr>
              <a:t>struct shared_use_st </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FreeMono"/>
                <a:ea typeface="FreeMono"/>
              </a:rPr>
              <a:t>	</a:t>
            </a:r>
            <a:r>
              <a:rPr b="0" lang="en-IN" sz="2000" spc="-1" strike="noStrike">
                <a:solidFill>
                  <a:srgbClr val="000000"/>
                </a:solidFill>
                <a:uFill>
                  <a:solidFill>
                    <a:srgbClr val="ffffff"/>
                  </a:solidFill>
                </a:uFill>
                <a:latin typeface="FreeMono"/>
                <a:ea typeface="FreeMono"/>
              </a:rPr>
              <a:t>	</a:t>
            </a:r>
            <a:r>
              <a:rPr b="0" lang="en-IN" sz="2000" spc="-1" strike="noStrike">
                <a:solidFill>
                  <a:srgbClr val="000000"/>
                </a:solidFill>
                <a:uFill>
                  <a:solidFill>
                    <a:srgbClr val="ffffff"/>
                  </a:solidFill>
                </a:uFill>
                <a:latin typeface="FreeMono"/>
                <a:ea typeface="FreeMono"/>
              </a:rPr>
              <a:t>*shared_stuff;</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FreeMono"/>
                <a:ea typeface="FreeMono"/>
              </a:rPr>
              <a:t>	</a:t>
            </a:r>
            <a:r>
              <a:rPr b="0" lang="en-IN" sz="2000" spc="-1" strike="noStrike">
                <a:solidFill>
                  <a:srgbClr val="000000"/>
                </a:solidFill>
                <a:uFill>
                  <a:solidFill>
                    <a:srgbClr val="ffffff"/>
                  </a:solidFill>
                </a:uFill>
                <a:latin typeface="FreeMono"/>
                <a:ea typeface="FreeMono"/>
              </a:rPr>
              <a:t>int shmid;</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FreeMono"/>
                <a:ea typeface="FreeMono"/>
              </a:rPr>
              <a:t>	</a:t>
            </a:r>
            <a:r>
              <a:rPr b="0" lang="en-IN" sz="2000" spc="-1" strike="noStrike">
                <a:solidFill>
                  <a:srgbClr val="000000"/>
                </a:solidFill>
                <a:uFill>
                  <a:solidFill>
                    <a:srgbClr val="ffffff"/>
                  </a:solidFill>
                </a:uFill>
                <a:latin typeface="FreeMono"/>
                <a:ea typeface="FreeMono"/>
              </a:rPr>
              <a:t>shmid = shmget((key_t)1234, </a:t>
            </a:r>
            <a:r>
              <a:rPr b="0" lang="en-IN" sz="2000" spc="-1" strike="noStrike">
                <a:solidFill>
                  <a:srgbClr val="000000"/>
                </a:solidFill>
                <a:uFill>
                  <a:solidFill>
                    <a:srgbClr val="ffffff"/>
                  </a:solidFill>
                </a:uFill>
                <a:latin typeface="FreeMono"/>
                <a:ea typeface="FreeMono"/>
              </a:rPr>
              <a:t>	</a:t>
            </a:r>
            <a:r>
              <a:rPr b="0" lang="en-IN" sz="2000" spc="-1" strike="noStrike">
                <a:solidFill>
                  <a:srgbClr val="000000"/>
                </a:solidFill>
                <a:uFill>
                  <a:solidFill>
                    <a:srgbClr val="ffffff"/>
                  </a:solidFill>
                </a:uFill>
                <a:latin typeface="FreeMono"/>
                <a:ea typeface="FreeMono"/>
              </a:rPr>
              <a:t>	</a:t>
            </a:r>
            <a:r>
              <a:rPr b="0" lang="en-IN" sz="2000" spc="-1" strike="noStrike">
                <a:solidFill>
                  <a:srgbClr val="000000"/>
                </a:solidFill>
                <a:uFill>
                  <a:solidFill>
                    <a:srgbClr val="ffffff"/>
                  </a:solidFill>
                </a:uFill>
                <a:latin typeface="FreeMono"/>
                <a:ea typeface="FreeMono"/>
              </a:rPr>
              <a:t> </a:t>
            </a:r>
            <a:r>
              <a:rPr b="0" lang="en-IN" sz="2000" spc="-1" strike="noStrike">
                <a:solidFill>
                  <a:srgbClr val="000000"/>
                </a:solidFill>
                <a:uFill>
                  <a:solidFill>
                    <a:srgbClr val="ffffff"/>
                  </a:solidFill>
                </a:uFill>
                <a:latin typeface="FreeMono"/>
                <a:ea typeface="FreeMono"/>
              </a:rPr>
              <a:t>	</a:t>
            </a:r>
            <a:r>
              <a:rPr b="0" lang="en-IN" sz="2000" spc="-1" strike="noStrike">
                <a:solidFill>
                  <a:srgbClr val="000000"/>
                </a:solidFill>
                <a:uFill>
                  <a:solidFill>
                    <a:srgbClr val="ffffff"/>
                  </a:solidFill>
                </a:uFill>
                <a:latin typeface="FreeMono"/>
                <a:ea typeface="FreeMono"/>
              </a:rPr>
              <a:t>sizeof(struct</a:t>
            </a:r>
            <a:r>
              <a:rPr b="0" lang="en-IN" sz="2000" spc="-1" strike="noStrike">
                <a:solidFill>
                  <a:srgbClr val="000000"/>
                </a:solidFill>
                <a:uFill>
                  <a:solidFill>
                    <a:srgbClr val="ffffff"/>
                  </a:solidFill>
                </a:uFill>
                <a:latin typeface="FreeMono"/>
                <a:ea typeface="FreeMono"/>
              </a:rPr>
              <a:t>	</a:t>
            </a:r>
            <a:r>
              <a:rPr b="0" lang="en-IN" sz="2000" spc="-1" strike="noStrike">
                <a:solidFill>
                  <a:srgbClr val="000000"/>
                </a:solidFill>
                <a:uFill>
                  <a:solidFill>
                    <a:srgbClr val="ffffff"/>
                  </a:solidFill>
                </a:uFill>
                <a:latin typeface="FreeMono"/>
                <a:ea typeface="FreeMono"/>
              </a:rPr>
              <a:t>	</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FreeMono"/>
                <a:ea typeface="FreeMono"/>
              </a:rPr>
              <a:t>	</a:t>
            </a:r>
            <a:r>
              <a:rPr b="0" lang="en-IN" sz="2000" spc="-1" strike="noStrike">
                <a:solidFill>
                  <a:srgbClr val="000000"/>
                </a:solidFill>
                <a:uFill>
                  <a:solidFill>
                    <a:srgbClr val="ffffff"/>
                  </a:solidFill>
                </a:uFill>
                <a:latin typeface="FreeMono"/>
                <a:ea typeface="FreeMono"/>
              </a:rPr>
              <a:t>	</a:t>
            </a:r>
            <a:r>
              <a:rPr b="0" lang="en-IN" sz="2000" spc="-1" strike="noStrike">
                <a:solidFill>
                  <a:srgbClr val="000000"/>
                </a:solidFill>
                <a:uFill>
                  <a:solidFill>
                    <a:srgbClr val="ffffff"/>
                  </a:solidFill>
                </a:uFill>
                <a:latin typeface="FreeMono"/>
                <a:ea typeface="FreeMono"/>
              </a:rPr>
              <a:t>shared_use_st),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FreeMono"/>
                <a:ea typeface="FreeMono"/>
              </a:rPr>
              <a:t>	</a:t>
            </a:r>
            <a:r>
              <a:rPr b="0" lang="en-IN" sz="2000" spc="-1" strike="noStrike">
                <a:solidFill>
                  <a:srgbClr val="000000"/>
                </a:solidFill>
                <a:uFill>
                  <a:solidFill>
                    <a:srgbClr val="ffffff"/>
                  </a:solidFill>
                </a:uFill>
                <a:latin typeface="FreeMono"/>
                <a:ea typeface="FreeMono"/>
              </a:rPr>
              <a:t>	</a:t>
            </a:r>
            <a:r>
              <a:rPr b="0" lang="en-IN" sz="2000" spc="-1" strike="noStrike">
                <a:solidFill>
                  <a:srgbClr val="000000"/>
                </a:solidFill>
                <a:uFill>
                  <a:solidFill>
                    <a:srgbClr val="ffffff"/>
                  </a:solidFill>
                </a:uFill>
                <a:latin typeface="FreeMono"/>
                <a:ea typeface="FreeMono"/>
              </a:rPr>
              <a:t>0666|IPC_CREAT);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FreeMono"/>
                <a:ea typeface="FreeMono"/>
              </a:rPr>
              <a:t>	</a:t>
            </a:r>
            <a:r>
              <a:rPr b="0" lang="en-IN" sz="2000" spc="-1" strike="noStrike">
                <a:solidFill>
                  <a:srgbClr val="000000"/>
                </a:solidFill>
                <a:uFill>
                  <a:solidFill>
                    <a:srgbClr val="ffffff"/>
                  </a:solidFill>
                </a:uFill>
                <a:latin typeface="FreeMono"/>
                <a:ea typeface="FreeMono"/>
              </a:rPr>
              <a:t>if (shmid == -1) {</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FreeMono"/>
                <a:ea typeface="FreeMono"/>
              </a:rPr>
              <a:t>	</a:t>
            </a:r>
            <a:r>
              <a:rPr b="0" lang="en-IN" sz="2000" spc="-1" strike="noStrike">
                <a:solidFill>
                  <a:srgbClr val="000000"/>
                </a:solidFill>
                <a:uFill>
                  <a:solidFill>
                    <a:srgbClr val="ffffff"/>
                  </a:solidFill>
                </a:uFill>
                <a:latin typeface="FreeMono"/>
                <a:ea typeface="FreeMono"/>
              </a:rPr>
              <a:t>	</a:t>
            </a:r>
            <a:r>
              <a:rPr b="0" lang="en-IN" sz="2000" spc="-1" strike="noStrike">
                <a:solidFill>
                  <a:srgbClr val="000000"/>
                </a:solidFill>
                <a:uFill>
                  <a:solidFill>
                    <a:srgbClr val="ffffff"/>
                  </a:solidFill>
                </a:uFill>
                <a:latin typeface="FreeMono"/>
                <a:ea typeface="FreeMono"/>
              </a:rPr>
              <a:t>fprintf(stderr, “shmget </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FreeMono"/>
                <a:ea typeface="FreeMono"/>
              </a:rPr>
              <a:t>	</a:t>
            </a:r>
            <a:r>
              <a:rPr b="0" lang="en-IN" sz="2000" spc="-1" strike="noStrike">
                <a:solidFill>
                  <a:srgbClr val="000000"/>
                </a:solidFill>
                <a:uFill>
                  <a:solidFill>
                    <a:srgbClr val="ffffff"/>
                  </a:solidFill>
                </a:uFill>
                <a:latin typeface="FreeMono"/>
                <a:ea typeface="FreeMono"/>
              </a:rPr>
              <a:t>	</a:t>
            </a:r>
            <a:r>
              <a:rPr b="0" lang="en-IN" sz="2000" spc="-1" strike="noStrike">
                <a:solidFill>
                  <a:srgbClr val="000000"/>
                </a:solidFill>
                <a:uFill>
                  <a:solidFill>
                    <a:srgbClr val="ffffff"/>
                  </a:solidFill>
                </a:uFill>
                <a:latin typeface="FreeMono"/>
                <a:ea typeface="FreeMono"/>
              </a:rPr>
              <a:t>failed\n”);</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FreeMono"/>
                <a:ea typeface="FreeMono"/>
              </a:rPr>
              <a:t>	</a:t>
            </a:r>
            <a:r>
              <a:rPr b="0" lang="en-IN" sz="2000" spc="-1" strike="noStrike">
                <a:solidFill>
                  <a:srgbClr val="000000"/>
                </a:solidFill>
                <a:uFill>
                  <a:solidFill>
                    <a:srgbClr val="ffffff"/>
                  </a:solidFill>
                </a:uFill>
                <a:latin typeface="FreeMono"/>
                <a:ea typeface="FreeMono"/>
              </a:rPr>
              <a:t>exit(EXIT_FAILURE);</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FreeMono"/>
                <a:ea typeface="FreeMono"/>
              </a:rPr>
              <a:t>	</a:t>
            </a:r>
            <a:r>
              <a:rPr b="0" lang="en-IN" sz="2000" spc="-1" strike="noStrike">
                <a:solidFill>
                  <a:srgbClr val="000000"/>
                </a:solidFill>
                <a:uFill>
                  <a:solidFill>
                    <a:srgbClr val="ffffff"/>
                  </a:solidFill>
                </a:uFill>
                <a:latin typeface="FreeMono"/>
                <a:ea typeface="FreeMono"/>
              </a:rPr>
              <a:t>}</a:t>
            </a:r>
            <a:endParaRPr b="0"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806400" y="31752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4400" spc="-1" strike="noStrike">
                <a:solidFill>
                  <a:srgbClr val="000000"/>
                </a:solidFill>
                <a:uFill>
                  <a:solidFill>
                    <a:srgbClr val="ffffff"/>
                  </a:solidFill>
                </a:uFill>
                <a:latin typeface="Calibri Light"/>
              </a:rPr>
              <a:t> </a:t>
            </a:r>
            <a:r>
              <a:rPr b="0" lang="en-IN" sz="4400" spc="-1" strike="noStrike">
                <a:solidFill>
                  <a:srgbClr val="000000"/>
                </a:solidFill>
                <a:uFill>
                  <a:solidFill>
                    <a:srgbClr val="ffffff"/>
                  </a:solidFill>
                </a:uFill>
                <a:latin typeface="Calibri Light"/>
              </a:rPr>
              <a:t>consumer.c (continued)</a:t>
            </a:r>
            <a:endParaRPr b="0" lang="en-IN" sz="1800" spc="-1" strike="noStrike">
              <a:solidFill>
                <a:srgbClr val="000000"/>
              </a:solidFill>
              <a:uFill>
                <a:solidFill>
                  <a:srgbClr val="ffffff"/>
                </a:solidFill>
              </a:uFill>
              <a:latin typeface="Arial"/>
            </a:endParaRPr>
          </a:p>
        </p:txBody>
      </p:sp>
      <p:sp>
        <p:nvSpPr>
          <p:cNvPr id="95" name="CustomShape 2"/>
          <p:cNvSpPr/>
          <p:nvPr/>
        </p:nvSpPr>
        <p:spPr>
          <a:xfrm>
            <a:off x="235080" y="1476360"/>
            <a:ext cx="5479200" cy="528804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FreeMono"/>
                <a:ea typeface="FreeMono"/>
              </a:rPr>
              <a:t>shared_memory = shmat(shmid, (void *)0, 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if (shared_memory == (void *)-1)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fprintf(stderr, “shmat failed\n”);</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exit(EXIT_FAILURE);</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printf(“Memory attached at %X\n”,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(int)shared_memory);</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shared_stuff = (struct shared_use_st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shared_memory;</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shared_stuff-&gt;written_by_you = 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while(running)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96" name="CustomShape 3"/>
          <p:cNvSpPr/>
          <p:nvPr/>
        </p:nvSpPr>
        <p:spPr>
          <a:xfrm>
            <a:off x="5715720" y="1476360"/>
            <a:ext cx="6282720" cy="528804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if (shared_stuff-&gt;written_by_you)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printf(“You wrote: %s”,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shared_stuff-&gt;some_text);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sleep( rand() % 4 );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 make the other process wait for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us !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shared_stuff-&gt;written_by_you = 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if (strncmp(shared_stuff-&gt;some_text,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a:t>
            </a:r>
            <a:r>
              <a:rPr b="0" lang="en-IN" sz="1600" spc="-1" strike="noStrike">
                <a:solidFill>
                  <a:srgbClr val="000000"/>
                </a:solidFill>
                <a:uFill>
                  <a:solidFill>
                    <a:srgbClr val="ffffff"/>
                  </a:solidFill>
                </a:uFill>
                <a:latin typeface="FreeMono"/>
                <a:ea typeface="FreeMono"/>
              </a:rPr>
              <a:t>end”,3) == 0)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running = 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a:t>
            </a:r>
            <a:endParaRPr b="0" lang="en-IN"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838080" y="365040"/>
            <a:ext cx="10514880" cy="1062360"/>
          </a:xfrm>
          <a:prstGeom prst="rect">
            <a:avLst/>
          </a:prstGeom>
          <a:noFill/>
          <a:ln>
            <a:noFill/>
          </a:ln>
        </p:spPr>
        <p:style>
          <a:lnRef idx="0"/>
          <a:fillRef idx="0"/>
          <a:effectRef idx="0"/>
          <a:fontRef idx="minor"/>
        </p:style>
        <p:txBody>
          <a:bodyPr lIns="90000" rIns="90000" tIns="45000" bIns="45000" anchor="ctr"/>
          <a:p>
            <a:r>
              <a:rPr b="0" lang="en-IN" sz="4400" spc="-1" strike="noStrike">
                <a:solidFill>
                  <a:srgbClr val="000000"/>
                </a:solidFill>
                <a:uFill>
                  <a:solidFill>
                    <a:srgbClr val="ffffff"/>
                  </a:solidFill>
                </a:uFill>
                <a:latin typeface="Calibri Light"/>
              </a:rPr>
              <a:t> </a:t>
            </a:r>
            <a:r>
              <a:rPr b="0" lang="en-IN" sz="4400" spc="-1" strike="noStrike">
                <a:solidFill>
                  <a:srgbClr val="000000"/>
                </a:solidFill>
                <a:uFill>
                  <a:solidFill>
                    <a:srgbClr val="ffffff"/>
                  </a:solidFill>
                </a:uFill>
                <a:latin typeface="Calibri Light"/>
              </a:rPr>
              <a:t>consumer.c (continued)</a:t>
            </a: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p:txBody>
      </p:sp>
      <p:sp>
        <p:nvSpPr>
          <p:cNvPr id="98" name="CustomShape 2"/>
          <p:cNvSpPr/>
          <p:nvPr/>
        </p:nvSpPr>
        <p:spPr>
          <a:xfrm>
            <a:off x="838080" y="1825560"/>
            <a:ext cx="10514880" cy="4745160"/>
          </a:xfrm>
          <a:prstGeom prst="rect">
            <a:avLst/>
          </a:prstGeom>
          <a:noFill/>
          <a:ln>
            <a:noFill/>
          </a:ln>
        </p:spPr>
        <p:style>
          <a:lnRef idx="0"/>
          <a:fillRef idx="0"/>
          <a:effectRef idx="0"/>
          <a:fontRef idx="minor"/>
        </p:style>
        <p:txBody>
          <a:bodyPr lIns="90000" rIns="90000" tIns="45000" bIns="45000"/>
          <a:p>
            <a:pPr>
              <a:lnSpc>
                <a:spcPct val="100000"/>
              </a:lnSpc>
            </a:pPr>
            <a:r>
              <a:rPr b="0" lang="en-IN" sz="2800" spc="-1" strike="noStrike">
                <a:solidFill>
                  <a:srgbClr val="000000"/>
                </a:solidFill>
                <a:uFill>
                  <a:solidFill>
                    <a:srgbClr val="ffffff"/>
                  </a:solidFill>
                </a:uFill>
                <a:latin typeface="FreeMono"/>
                <a:ea typeface="FreeMono"/>
              </a:rPr>
              <a:t>	</a:t>
            </a:r>
            <a:r>
              <a:rPr b="0" lang="en-IN" sz="2800" spc="-1" strike="noStrike">
                <a:solidFill>
                  <a:srgbClr val="000000"/>
                </a:solidFill>
                <a:uFill>
                  <a:solidFill>
                    <a:srgbClr val="ffffff"/>
                  </a:solidFill>
                </a:uFill>
                <a:latin typeface="FreeMono"/>
                <a:ea typeface="FreeMono"/>
              </a:rPr>
              <a:t>if (shmdt(shared_memory) == -1)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FreeMono"/>
                <a:ea typeface="FreeMono"/>
              </a:rPr>
              <a:t>	</a:t>
            </a:r>
            <a:r>
              <a:rPr b="0" lang="en-IN" sz="2800" spc="-1" strike="noStrike">
                <a:solidFill>
                  <a:srgbClr val="000000"/>
                </a:solidFill>
                <a:uFill>
                  <a:solidFill>
                    <a:srgbClr val="ffffff"/>
                  </a:solidFill>
                </a:uFill>
                <a:latin typeface="FreeMono"/>
                <a:ea typeface="FreeMono"/>
              </a:rPr>
              <a:t>	</a:t>
            </a:r>
            <a:r>
              <a:rPr b="0" lang="en-IN" sz="2800" spc="-1" strike="noStrike">
                <a:solidFill>
                  <a:srgbClr val="000000"/>
                </a:solidFill>
                <a:uFill>
                  <a:solidFill>
                    <a:srgbClr val="ffffff"/>
                  </a:solidFill>
                </a:uFill>
                <a:latin typeface="FreeMono"/>
                <a:ea typeface="FreeMono"/>
              </a:rPr>
              <a:t>fprintf(stderr, “shmdt failed\n”);</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FreeMono"/>
                <a:ea typeface="FreeMono"/>
              </a:rPr>
              <a:t>	</a:t>
            </a:r>
            <a:r>
              <a:rPr b="0" lang="en-IN" sz="2800" spc="-1" strike="noStrike">
                <a:solidFill>
                  <a:srgbClr val="000000"/>
                </a:solidFill>
                <a:uFill>
                  <a:solidFill>
                    <a:srgbClr val="ffffff"/>
                  </a:solidFill>
                </a:uFill>
                <a:latin typeface="FreeMono"/>
                <a:ea typeface="FreeMono"/>
              </a:rPr>
              <a:t>	</a:t>
            </a:r>
            <a:r>
              <a:rPr b="0" lang="en-IN" sz="2800" spc="-1" strike="noStrike">
                <a:solidFill>
                  <a:srgbClr val="000000"/>
                </a:solidFill>
                <a:uFill>
                  <a:solidFill>
                    <a:srgbClr val="ffffff"/>
                  </a:solidFill>
                </a:uFill>
                <a:latin typeface="FreeMono"/>
                <a:ea typeface="FreeMono"/>
              </a:rPr>
              <a:t>exit(EXIT_FAILURE);</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FreeMono"/>
                <a:ea typeface="FreeMono"/>
              </a:rPr>
              <a:t>	</a:t>
            </a:r>
            <a:r>
              <a:rPr b="0" lang="en-IN" sz="2800" spc="-1" strike="noStrike">
                <a:solidFill>
                  <a:srgbClr val="000000"/>
                </a:solidFill>
                <a:uFill>
                  <a:solidFill>
                    <a:srgbClr val="ffffff"/>
                  </a:solidFill>
                </a:uFill>
                <a:latin typeface="FreeMono"/>
                <a:ea typeface="FreeMono"/>
              </a:rPr>
              <a:t>}</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FreeMono"/>
                <a:ea typeface="FreeMono"/>
              </a:rPr>
              <a:t>	</a:t>
            </a:r>
            <a:r>
              <a:rPr b="0" lang="en-IN" sz="2800" spc="-1" strike="noStrike">
                <a:solidFill>
                  <a:srgbClr val="000000"/>
                </a:solidFill>
                <a:uFill>
                  <a:solidFill>
                    <a:srgbClr val="ffffff"/>
                  </a:solidFill>
                </a:uFill>
                <a:latin typeface="FreeMono"/>
                <a:ea typeface="FreeMono"/>
              </a:rPr>
              <a:t>if (shmctl(shmid, IPC_RMID, 0) == -1)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FreeMono"/>
                <a:ea typeface="FreeMono"/>
              </a:rPr>
              <a:t>	</a:t>
            </a:r>
            <a:r>
              <a:rPr b="0" lang="en-IN" sz="2800" spc="-1" strike="noStrike">
                <a:solidFill>
                  <a:srgbClr val="000000"/>
                </a:solidFill>
                <a:uFill>
                  <a:solidFill>
                    <a:srgbClr val="ffffff"/>
                  </a:solidFill>
                </a:uFill>
                <a:latin typeface="FreeMono"/>
                <a:ea typeface="FreeMono"/>
              </a:rPr>
              <a:t>	</a:t>
            </a:r>
            <a:r>
              <a:rPr b="0" lang="en-IN" sz="2800" spc="-1" strike="noStrike">
                <a:solidFill>
                  <a:srgbClr val="000000"/>
                </a:solidFill>
                <a:uFill>
                  <a:solidFill>
                    <a:srgbClr val="ffffff"/>
                  </a:solidFill>
                </a:uFill>
                <a:latin typeface="FreeMono"/>
                <a:ea typeface="FreeMono"/>
              </a:rPr>
              <a:t>fprintf(stderr, “shmctl(IPC_RMID)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FreeMono"/>
                <a:ea typeface="FreeMono"/>
              </a:rPr>
              <a:t>	</a:t>
            </a:r>
            <a:r>
              <a:rPr b="0" lang="en-IN" sz="2800" spc="-1" strike="noStrike">
                <a:solidFill>
                  <a:srgbClr val="000000"/>
                </a:solidFill>
                <a:uFill>
                  <a:solidFill>
                    <a:srgbClr val="ffffff"/>
                  </a:solidFill>
                </a:uFill>
                <a:latin typeface="FreeMono"/>
                <a:ea typeface="FreeMono"/>
              </a:rPr>
              <a:t>	</a:t>
            </a:r>
            <a:r>
              <a:rPr b="0" lang="en-IN" sz="2800" spc="-1" strike="noStrike">
                <a:solidFill>
                  <a:srgbClr val="000000"/>
                </a:solidFill>
                <a:uFill>
                  <a:solidFill>
                    <a:srgbClr val="ffffff"/>
                  </a:solidFill>
                </a:uFill>
                <a:latin typeface="FreeMono"/>
                <a:ea typeface="FreeMono"/>
              </a:rPr>
              <a:t>	</a:t>
            </a:r>
            <a:r>
              <a:rPr b="0" lang="en-IN" sz="2800" spc="-1" strike="noStrike">
                <a:solidFill>
                  <a:srgbClr val="000000"/>
                </a:solidFill>
                <a:uFill>
                  <a:solidFill>
                    <a:srgbClr val="ffffff"/>
                  </a:solidFill>
                </a:uFill>
                <a:latin typeface="FreeMono"/>
                <a:ea typeface="FreeMono"/>
              </a:rPr>
              <a:t>failed\n”);</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FreeMono"/>
                <a:ea typeface="FreeMono"/>
              </a:rPr>
              <a:t>	</a:t>
            </a:r>
            <a:r>
              <a:rPr b="0" lang="en-IN" sz="2800" spc="-1" strike="noStrike">
                <a:solidFill>
                  <a:srgbClr val="000000"/>
                </a:solidFill>
                <a:uFill>
                  <a:solidFill>
                    <a:srgbClr val="ffffff"/>
                  </a:solidFill>
                </a:uFill>
                <a:latin typeface="FreeMono"/>
                <a:ea typeface="FreeMono"/>
              </a:rPr>
              <a:t>	</a:t>
            </a:r>
            <a:r>
              <a:rPr b="0" lang="en-IN" sz="2800" spc="-1" strike="noStrike">
                <a:solidFill>
                  <a:srgbClr val="000000"/>
                </a:solidFill>
                <a:uFill>
                  <a:solidFill>
                    <a:srgbClr val="ffffff"/>
                  </a:solidFill>
                </a:uFill>
                <a:latin typeface="FreeMono"/>
                <a:ea typeface="FreeMono"/>
              </a:rPr>
              <a:t>exit(EXIT_FAILURE);</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FreeMono"/>
                <a:ea typeface="FreeMono"/>
              </a:rPr>
              <a:t>	</a:t>
            </a:r>
            <a:r>
              <a:rPr b="0" lang="en-IN" sz="2800" spc="-1" strike="noStrike">
                <a:solidFill>
                  <a:srgbClr val="000000"/>
                </a:solidFill>
                <a:uFill>
                  <a:solidFill>
                    <a:srgbClr val="ffffff"/>
                  </a:solidFill>
                </a:uFill>
                <a:latin typeface="FreeMono"/>
                <a:ea typeface="FreeMono"/>
              </a:rPr>
              <a:t>}</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FreeMono"/>
                <a:ea typeface="FreeMono"/>
              </a:rPr>
              <a:t>	</a:t>
            </a:r>
            <a:r>
              <a:rPr b="0" lang="en-IN" sz="2800" spc="-1" strike="noStrike">
                <a:solidFill>
                  <a:srgbClr val="000000"/>
                </a:solidFill>
                <a:uFill>
                  <a:solidFill>
                    <a:srgbClr val="ffffff"/>
                  </a:solidFill>
                </a:uFill>
                <a:latin typeface="FreeMono"/>
                <a:ea typeface="FreeMono"/>
              </a:rPr>
              <a:t>exit(EXIT_SUCCESS);</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FreeMono"/>
                <a:ea typeface="FreeMono"/>
              </a:rPr>
              <a:t>}</a:t>
            </a:r>
            <a:endParaRPr b="0" lang="en-IN"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838080" y="6408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4400" spc="-1" strike="noStrike">
                <a:solidFill>
                  <a:srgbClr val="000000"/>
                </a:solidFill>
                <a:uFill>
                  <a:solidFill>
                    <a:srgbClr val="ffffff"/>
                  </a:solidFill>
                </a:uFill>
                <a:latin typeface="Calibri Light"/>
              </a:rPr>
              <a:t>Producer.c</a:t>
            </a:r>
            <a:endParaRPr b="0" lang="en-IN" sz="1800" spc="-1" strike="noStrike">
              <a:solidFill>
                <a:srgbClr val="000000"/>
              </a:solidFill>
              <a:uFill>
                <a:solidFill>
                  <a:srgbClr val="ffffff"/>
                </a:solidFill>
              </a:uFill>
              <a:latin typeface="Arial"/>
            </a:endParaRPr>
          </a:p>
        </p:txBody>
      </p:sp>
      <p:sp>
        <p:nvSpPr>
          <p:cNvPr id="100" name="CustomShape 2"/>
          <p:cNvSpPr/>
          <p:nvPr/>
        </p:nvSpPr>
        <p:spPr>
          <a:xfrm>
            <a:off x="268560" y="1083240"/>
            <a:ext cx="5813280" cy="51242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FreeMono"/>
                <a:ea typeface="FreeMono"/>
              </a:rPr>
              <a:t>#include &lt;string.h&gt;</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FreeMono"/>
                <a:ea typeface="FreeMono"/>
              </a:rPr>
              <a:t>#include &lt;sys/types.h&gt;</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FreeMono"/>
                <a:ea typeface="FreeMono"/>
              </a:rPr>
              <a:t>#include &lt;sys/ipc.h&gt;</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FreeMono"/>
                <a:ea typeface="FreeMono"/>
              </a:rPr>
              <a:t>#include &lt;sys/shm.h&gt;</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FreeMono"/>
                <a:ea typeface="FreeMono"/>
              </a:rPr>
              <a:t>#include “shm_com.h”</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FreeMono"/>
                <a:ea typeface="FreeMono"/>
              </a:rPr>
              <a:t>int main()</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FreeMono"/>
                <a:ea typeface="FreeMono"/>
              </a:rPr>
              <a:t>{</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FreeMono"/>
                <a:ea typeface="FreeMono"/>
              </a:rPr>
              <a:t>int running = 1;</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FreeMono"/>
                <a:ea typeface="FreeMono"/>
              </a:rPr>
              <a:t>void *shared_memory = (void *)0;</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FreeMono"/>
                <a:ea typeface="FreeMono"/>
              </a:rPr>
              <a:t>struct shared_use_st *shared_stuff;</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FreeMono"/>
                <a:ea typeface="FreeMono"/>
              </a:rPr>
              <a:t>char buffer[BUFSIZ];</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FreeMono"/>
                <a:ea typeface="FreeMono"/>
              </a:rPr>
              <a:t>int shmid;</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FreeMono"/>
                <a:ea typeface="FreeMono"/>
              </a:rPr>
              <a:t>shmid = shmget((key_t)1234, sizeof(struct shared_use_st), 0666 | IPC_CREAT);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01" name="CustomShape 3"/>
          <p:cNvSpPr/>
          <p:nvPr/>
        </p:nvSpPr>
        <p:spPr>
          <a:xfrm>
            <a:off x="6252120" y="1068120"/>
            <a:ext cx="5611320" cy="510840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FreeMono"/>
                <a:ea typeface="FreeMono"/>
              </a:rPr>
              <a:t>if (shmid == -1)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fprintf(stderr, “shmget failed\n”);</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exit(EXIT_FAILURE);</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shared_memory = shmat(shmid, (void *)0, 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if (shared_memory == (void *)-1)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fprintf(stderr, “shmat failed\n”);</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exit(EXIT_FAILURE);</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printf(“Memory attached at %X\n”, </a:t>
            </a: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(int)shared_memory);</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shared_stuff = (struct shared_use_st </a:t>
            </a: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*)shared_memory;</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while(running)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endParaRPr b="0" lang="en-IN"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r>
              <a:rPr b="0" lang="en-IN" sz="4400" spc="-1" strike="noStrike">
                <a:solidFill>
                  <a:srgbClr val="000000"/>
                </a:solidFill>
                <a:uFill>
                  <a:solidFill>
                    <a:srgbClr val="ffffff"/>
                  </a:solidFill>
                </a:uFill>
                <a:latin typeface="Calibri Light"/>
              </a:rPr>
              <a:t>Producer.c</a:t>
            </a: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p:txBody>
      </p:sp>
      <p:sp>
        <p:nvSpPr>
          <p:cNvPr id="103" name="CustomShape 2"/>
          <p:cNvSpPr/>
          <p:nvPr/>
        </p:nvSpPr>
        <p:spPr>
          <a:xfrm>
            <a:off x="399960" y="1468800"/>
            <a:ext cx="6283800" cy="494352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while(shared_stuff-&gt;written_by_you == 1)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sleep(1);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printf(“waiting for client...\n”);</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printf(“Enter some text: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fgets(buffer, BUFSIZ, stdin);</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strncpy(shared_stuff-&gt;some_text,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buffer, TEXT_SZ);</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shared_stuff-&gt;written_by_you = 1;</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if (strncmp(buffer, “end”, 3) == 0)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running = 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04" name="CustomShape 3"/>
          <p:cNvSpPr/>
          <p:nvPr/>
        </p:nvSpPr>
        <p:spPr>
          <a:xfrm>
            <a:off x="6859440" y="1468800"/>
            <a:ext cx="5133960" cy="435096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if (shmdt(shared_memory) == -1){</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fprintf(stderr, “shmdt failed\n”);</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exit(EXIT_FAILURE);</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	</a:t>
            </a:r>
            <a:r>
              <a:rPr b="0" lang="en-IN" sz="1600" spc="-1" strike="noStrike">
                <a:solidFill>
                  <a:srgbClr val="000000"/>
                </a:solidFill>
                <a:uFill>
                  <a:solidFill>
                    <a:srgbClr val="ffffff"/>
                  </a:solidFill>
                </a:uFill>
                <a:latin typeface="FreeMono"/>
                <a:ea typeface="FreeMono"/>
              </a:rPr>
              <a:t>exit(EXIT_SUCCESS);</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FreeMono"/>
                <a:ea typeface="FreeMono"/>
              </a:rPr>
              <a:t>}</a:t>
            </a:r>
            <a:endParaRPr b="0" lang="en-IN"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4400" spc="-1" strike="noStrike">
                <a:solidFill>
                  <a:srgbClr val="000000"/>
                </a:solidFill>
                <a:uFill>
                  <a:solidFill>
                    <a:srgbClr val="ffffff"/>
                  </a:solidFill>
                </a:uFill>
                <a:latin typeface="Calibri Light"/>
              </a:rPr>
              <a:t>Shared Memory</a:t>
            </a:r>
            <a:endParaRPr b="0" lang="en-IN" sz="1800" spc="-1" strike="noStrike">
              <a:solidFill>
                <a:srgbClr val="000000"/>
              </a:solidFill>
              <a:uFill>
                <a:solidFill>
                  <a:srgbClr val="ffffff"/>
                </a:solidFill>
              </a:uFill>
              <a:latin typeface="Arial"/>
            </a:endParaRPr>
          </a:p>
        </p:txBody>
      </p:sp>
      <p:sp>
        <p:nvSpPr>
          <p:cNvPr id="75" name="CustomShape 2"/>
          <p:cNvSpPr/>
          <p:nvPr/>
        </p:nvSpPr>
        <p:spPr>
          <a:xfrm>
            <a:off x="626760" y="1619280"/>
            <a:ext cx="11082600" cy="4708440"/>
          </a:xfrm>
          <a:prstGeom prst="rect">
            <a:avLst/>
          </a:prstGeom>
          <a:noFill/>
          <a:ln>
            <a:noFill/>
          </a:ln>
        </p:spPr>
        <p:style>
          <a:lnRef idx="0"/>
          <a:fillRef idx="0"/>
          <a:effectRef idx="0"/>
          <a:fontRef idx="minor"/>
        </p:style>
        <p:txBody>
          <a:bodyPr lIns="90000" rIns="90000" tIns="45000" bIns="45000"/>
          <a:p>
            <a:pPr marL="228600" indent="-227880">
              <a:lnSpc>
                <a:spcPct val="100000"/>
              </a:lnSpc>
              <a:buClr>
                <a:srgbClr val="000000"/>
              </a:buClr>
              <a:buFont typeface="Arial"/>
              <a:buChar char="•"/>
            </a:pPr>
            <a:r>
              <a:rPr b="0" lang="en-IN" sz="2400" spc="-1" strike="noStrike">
                <a:solidFill>
                  <a:srgbClr val="000000"/>
                </a:solidFill>
                <a:uFill>
                  <a:solidFill>
                    <a:srgbClr val="ffffff"/>
                  </a:solidFill>
                </a:uFill>
                <a:latin typeface="Calibri"/>
              </a:rPr>
              <a:t>It allows two unrelated processes to access the same logical memory. </a:t>
            </a:r>
            <a:endParaRPr b="0" lang="en-IN" sz="1800" spc="-1" strike="noStrike">
              <a:solidFill>
                <a:srgbClr val="000000"/>
              </a:solidFill>
              <a:uFill>
                <a:solidFill>
                  <a:srgbClr val="ffffff"/>
                </a:solidFill>
              </a:uFill>
              <a:latin typeface="Arial"/>
            </a:endParaRPr>
          </a:p>
          <a:p>
            <a:pPr marL="228600" indent="-227880">
              <a:lnSpc>
                <a:spcPct val="100000"/>
              </a:lnSpc>
              <a:buClr>
                <a:srgbClr val="000000"/>
              </a:buClr>
              <a:buFont typeface="Arial"/>
              <a:buChar char="•"/>
            </a:pPr>
            <a:r>
              <a:rPr b="0" lang="en-IN" sz="2400" spc="-1" strike="noStrike">
                <a:solidFill>
                  <a:srgbClr val="000000"/>
                </a:solidFill>
                <a:uFill>
                  <a:solidFill>
                    <a:srgbClr val="ffffff"/>
                  </a:solidFill>
                </a:uFill>
                <a:latin typeface="Calibri"/>
              </a:rPr>
              <a:t>Shared memory is a very efficient way of transferring data between two running processes. </a:t>
            </a:r>
            <a:endParaRPr b="0" lang="en-IN" sz="1800" spc="-1" strike="noStrike">
              <a:solidFill>
                <a:srgbClr val="000000"/>
              </a:solidFill>
              <a:uFill>
                <a:solidFill>
                  <a:srgbClr val="ffffff"/>
                </a:solidFill>
              </a:uFill>
              <a:latin typeface="Arial"/>
            </a:endParaRPr>
          </a:p>
          <a:p>
            <a:pPr marL="228600" indent="-227880">
              <a:lnSpc>
                <a:spcPct val="100000"/>
              </a:lnSpc>
              <a:buClr>
                <a:srgbClr val="000000"/>
              </a:buClr>
              <a:buFont typeface="Arial"/>
              <a:buChar char="•"/>
            </a:pPr>
            <a:r>
              <a:rPr b="0" lang="en-IN" sz="2400" spc="-1" strike="noStrike">
                <a:solidFill>
                  <a:srgbClr val="000000"/>
                </a:solidFill>
                <a:uFill>
                  <a:solidFill>
                    <a:srgbClr val="ffffff"/>
                  </a:solidFill>
                </a:uFill>
                <a:latin typeface="Calibri"/>
              </a:rPr>
              <a:t>Since it provides no synchronization facilities, we usually need to use some other mechanism to synchronize access to the shared memory</a:t>
            </a:r>
            <a:endParaRPr b="0" lang="en-IN" sz="1800" spc="-1" strike="noStrike">
              <a:solidFill>
                <a:srgbClr val="000000"/>
              </a:solidFill>
              <a:uFill>
                <a:solidFill>
                  <a:srgbClr val="ffffff"/>
                </a:solidFill>
              </a:uFill>
              <a:latin typeface="Arial"/>
            </a:endParaRPr>
          </a:p>
          <a:p>
            <a:pPr marL="228600" indent="-227880">
              <a:lnSpc>
                <a:spcPct val="100000"/>
              </a:lnSpc>
              <a:buClr>
                <a:srgbClr val="000000"/>
              </a:buClr>
              <a:buFont typeface="Arial"/>
              <a:buChar char="•"/>
            </a:pPr>
            <a:r>
              <a:rPr b="0" lang="en-IN" sz="2400" spc="-1" strike="noStrike">
                <a:solidFill>
                  <a:srgbClr val="000000"/>
                </a:solidFill>
                <a:uFill>
                  <a:solidFill>
                    <a:srgbClr val="ffffff"/>
                  </a:solidFill>
                </a:uFill>
                <a:latin typeface="Calibri"/>
              </a:rPr>
              <a:t>Shared memory is a special range of addresses that is created by IPC for one process and appears in the address space of that process. Other processes can then “attach” the same shared memory segment into their own address space</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4400" spc="-1" strike="noStrike">
                <a:solidFill>
                  <a:srgbClr val="000000"/>
                </a:solidFill>
                <a:uFill>
                  <a:solidFill>
                    <a:srgbClr val="ffffff"/>
                  </a:solidFill>
                </a:uFill>
                <a:latin typeface="Calibri Light"/>
              </a:rPr>
              <a:t>Shared Memory(Continued)</a:t>
            </a:r>
            <a:endParaRPr b="0" lang="en-IN" sz="1800" spc="-1" strike="noStrike">
              <a:solidFill>
                <a:srgbClr val="000000"/>
              </a:solidFill>
              <a:uFill>
                <a:solidFill>
                  <a:srgbClr val="ffffff"/>
                </a:solidFill>
              </a:uFill>
              <a:latin typeface="Arial"/>
            </a:endParaRPr>
          </a:p>
        </p:txBody>
      </p:sp>
      <p:sp>
        <p:nvSpPr>
          <p:cNvPr id="7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b="0" lang="en-IN" sz="2400" spc="-1" strike="noStrike">
                <a:solidFill>
                  <a:srgbClr val="000000"/>
                </a:solidFill>
                <a:uFill>
                  <a:solidFill>
                    <a:srgbClr val="ffffff"/>
                  </a:solidFill>
                </a:uFill>
                <a:latin typeface="Calibri"/>
              </a:rPr>
              <a:t>All processes can access the memory locations just as if the memory had been allocated by malloc. If one process writes to the shared memory, the changes immediately become visible to any other process that has access to the same shared memory.</a:t>
            </a:r>
            <a:endParaRPr b="0"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b="0" lang="en-IN" sz="2400" spc="-1" strike="noStrike">
                <a:solidFill>
                  <a:srgbClr val="000000"/>
                </a:solidFill>
                <a:uFill>
                  <a:solidFill>
                    <a:srgbClr val="ffffff"/>
                  </a:solidFill>
                </a:uFill>
                <a:latin typeface="Calibri"/>
              </a:rPr>
              <a:t> </a:t>
            </a:r>
            <a:r>
              <a:rPr b="0" lang="en-IN" sz="2400" spc="-1" strike="noStrike">
                <a:solidFill>
                  <a:srgbClr val="000000"/>
                </a:solidFill>
                <a:uFill>
                  <a:solidFill>
                    <a:srgbClr val="ffffff"/>
                  </a:solidFill>
                </a:uFill>
                <a:latin typeface="Calibri"/>
              </a:rPr>
              <a:t>It’s the responsibility of the programmer to synchronize access.</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Picture 3" descr=""/>
          <p:cNvPicPr/>
          <p:nvPr/>
        </p:nvPicPr>
        <p:blipFill>
          <a:blip r:embed="rId1"/>
          <a:srcRect l="49106" t="14823" r="13610" b="21156"/>
          <a:stretch/>
        </p:blipFill>
        <p:spPr>
          <a:xfrm>
            <a:off x="2576880" y="63360"/>
            <a:ext cx="7006680" cy="672012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4400" spc="-1" strike="noStrike">
                <a:solidFill>
                  <a:srgbClr val="000000"/>
                </a:solidFill>
                <a:uFill>
                  <a:solidFill>
                    <a:srgbClr val="ffffff"/>
                  </a:solidFill>
                </a:uFill>
                <a:latin typeface="Calibri Light"/>
              </a:rPr>
              <a:t>The functions for shared memory</a:t>
            </a:r>
            <a:endParaRPr b="0" lang="en-IN" sz="1800" spc="-1" strike="noStrike">
              <a:solidFill>
                <a:srgbClr val="000000"/>
              </a:solidFill>
              <a:uFill>
                <a:solidFill>
                  <a:srgbClr val="ffffff"/>
                </a:solidFill>
              </a:uFill>
              <a:latin typeface="Arial"/>
            </a:endParaRPr>
          </a:p>
        </p:txBody>
      </p:sp>
      <p:sp>
        <p:nvSpPr>
          <p:cNvPr id="8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a:lnSpc>
                <a:spcPct val="100000"/>
              </a:lnSpc>
            </a:pPr>
            <a:r>
              <a:rPr b="0" lang="en-IN" sz="2800" spc="-1" strike="noStrike">
                <a:solidFill>
                  <a:srgbClr val="000000"/>
                </a:solidFill>
                <a:uFill>
                  <a:solidFill>
                    <a:srgbClr val="ffffff"/>
                  </a:solidFill>
                </a:uFill>
                <a:latin typeface="Calibri"/>
              </a:rPr>
              <a:t>#include &lt;sys/shm.h&gt;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Calibri"/>
              </a:rPr>
              <a:t>void *shmat(int shm_id, const void *shm_addr, int shmflg);</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Calibri"/>
              </a:rPr>
              <a:t>int shmctl(int shm_id, int cmd, struct shmid_ds *buf);</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Calibri"/>
              </a:rPr>
              <a:t>int shmdt(const void *shm_addr);</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Calibri"/>
              </a:rPr>
              <a:t>int shmget(key_t key, size_t size, int shmflg);</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4400" spc="-1" strike="noStrike">
                <a:solidFill>
                  <a:srgbClr val="000000"/>
                </a:solidFill>
                <a:uFill>
                  <a:solidFill>
                    <a:srgbClr val="ffffff"/>
                  </a:solidFill>
                </a:uFill>
                <a:latin typeface="Calibri Light"/>
              </a:rPr>
              <a:t>shmget (create shared memory)</a:t>
            </a:r>
            <a:endParaRPr b="0" lang="en-IN" sz="1800" spc="-1" strike="noStrike">
              <a:solidFill>
                <a:srgbClr val="000000"/>
              </a:solidFill>
              <a:uFill>
                <a:solidFill>
                  <a:srgbClr val="ffffff"/>
                </a:solidFill>
              </a:uFill>
              <a:latin typeface="Arial"/>
            </a:endParaRPr>
          </a:p>
        </p:txBody>
      </p:sp>
      <p:sp>
        <p:nvSpPr>
          <p:cNvPr id="8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2f5597"/>
              </a:buClr>
              <a:buFont typeface="Arial"/>
              <a:buChar char="•"/>
            </a:pPr>
            <a:r>
              <a:rPr b="0" lang="en-IN" sz="2800" spc="-1" strike="noStrike">
                <a:solidFill>
                  <a:srgbClr val="2f5597"/>
                </a:solidFill>
                <a:uFill>
                  <a:solidFill>
                    <a:srgbClr val="ffffff"/>
                  </a:solidFill>
                </a:uFill>
                <a:latin typeface="Calibri"/>
              </a:rPr>
              <a:t>int shmget(key_t key, size_t size, int shmflg);</a:t>
            </a:r>
            <a:endParaRPr b="0" lang="en-IN" sz="1800" spc="-1" strike="noStrike">
              <a:solidFill>
                <a:srgbClr val="000000"/>
              </a:solidFill>
              <a:uFill>
                <a:solidFill>
                  <a:srgbClr val="ffffff"/>
                </a:solidFill>
              </a:uFill>
              <a:latin typeface="Arial"/>
            </a:endParaRPr>
          </a:p>
          <a:p>
            <a:pPr marL="228600" indent="-227880">
              <a:lnSpc>
                <a:spcPct val="90000"/>
              </a:lnSpc>
              <a:buClr>
                <a:srgbClr val="2f5597"/>
              </a:buClr>
              <a:buFont typeface="Arial"/>
              <a:buChar char="•"/>
            </a:pPr>
            <a:r>
              <a:rPr b="0" lang="en-IN" sz="2800" spc="-1" strike="noStrike">
                <a:solidFill>
                  <a:srgbClr val="2f5597"/>
                </a:solidFill>
                <a:uFill>
                  <a:solidFill>
                    <a:srgbClr val="ffffff"/>
                  </a:solidFill>
                </a:uFill>
                <a:latin typeface="Calibri"/>
              </a:rPr>
              <a:t>1st param</a:t>
            </a:r>
            <a:r>
              <a:rPr b="0" lang="en-IN" sz="2800" spc="-1" strike="noStrike">
                <a:solidFill>
                  <a:srgbClr val="000000"/>
                </a:solidFill>
                <a:uFill>
                  <a:solidFill>
                    <a:srgbClr val="ffffff"/>
                  </a:solidFill>
                </a:uFill>
                <a:latin typeface="Calibri"/>
              </a:rPr>
              <a:t> -&gt; T</a:t>
            </a:r>
            <a:r>
              <a:rPr b="0" lang="en-IN" sz="2400" spc="-1" strike="noStrike">
                <a:solidFill>
                  <a:srgbClr val="000000"/>
                </a:solidFill>
                <a:uFill>
                  <a:solidFill>
                    <a:srgbClr val="ffffff"/>
                  </a:solidFill>
                </a:uFill>
                <a:latin typeface="Calibri"/>
              </a:rPr>
              <a:t>he program provides key, which effectively names the shared memory segment, and the shmget function returns a shared memory identifier that is used in subsequent shared memory functions. </a:t>
            </a:r>
            <a:endParaRPr b="0" lang="en-IN" sz="1800" spc="-1" strike="noStrike">
              <a:solidFill>
                <a:srgbClr val="000000"/>
              </a:solidFill>
              <a:uFill>
                <a:solidFill>
                  <a:srgbClr val="ffffff"/>
                </a:solidFill>
              </a:uFill>
              <a:latin typeface="Arial"/>
            </a:endParaRPr>
          </a:p>
          <a:p>
            <a:pPr marL="228600" indent="-227880">
              <a:lnSpc>
                <a:spcPct val="90000"/>
              </a:lnSpc>
              <a:buClr>
                <a:srgbClr val="2f5597"/>
              </a:buClr>
              <a:buFont typeface="Arial"/>
              <a:buChar char="•"/>
            </a:pPr>
            <a:r>
              <a:rPr b="0" lang="en-IN" sz="2800" spc="-1" strike="noStrike">
                <a:solidFill>
                  <a:srgbClr val="2f5597"/>
                </a:solidFill>
                <a:uFill>
                  <a:solidFill>
                    <a:srgbClr val="ffffff"/>
                  </a:solidFill>
                </a:uFill>
                <a:latin typeface="Calibri"/>
              </a:rPr>
              <a:t>2nd param</a:t>
            </a:r>
            <a:r>
              <a:rPr b="0" lang="en-IN" sz="2800" spc="-1" strike="noStrike">
                <a:solidFill>
                  <a:srgbClr val="000000"/>
                </a:solidFill>
                <a:uFill>
                  <a:solidFill>
                    <a:srgbClr val="ffffff"/>
                  </a:solidFill>
                </a:uFill>
                <a:latin typeface="Calibri"/>
              </a:rPr>
              <a:t> -&gt;  </a:t>
            </a:r>
            <a:r>
              <a:rPr b="0" lang="en-IN" sz="2400" spc="-1" strike="noStrike">
                <a:solidFill>
                  <a:srgbClr val="000000"/>
                </a:solidFill>
                <a:uFill>
                  <a:solidFill>
                    <a:srgbClr val="ffffff"/>
                  </a:solidFill>
                </a:uFill>
                <a:latin typeface="Calibri"/>
              </a:rPr>
              <a:t>size, specifies the amount of memory required in bytes.</a:t>
            </a:r>
            <a:endParaRPr b="0" lang="en-IN" sz="1800" spc="-1" strike="noStrike">
              <a:solidFill>
                <a:srgbClr val="000000"/>
              </a:solidFill>
              <a:uFill>
                <a:solidFill>
                  <a:srgbClr val="ffffff"/>
                </a:solidFill>
              </a:uFill>
              <a:latin typeface="Arial"/>
            </a:endParaRPr>
          </a:p>
          <a:p>
            <a:pPr marL="228600" indent="-227880">
              <a:lnSpc>
                <a:spcPct val="90000"/>
              </a:lnSpc>
              <a:buClr>
                <a:srgbClr val="2f5597"/>
              </a:buClr>
              <a:buFont typeface="Arial"/>
              <a:buChar char="•"/>
            </a:pPr>
            <a:r>
              <a:rPr b="0" lang="en-IN" sz="2800" spc="-1" strike="noStrike">
                <a:solidFill>
                  <a:srgbClr val="2f5597"/>
                </a:solidFill>
                <a:uFill>
                  <a:solidFill>
                    <a:srgbClr val="ffffff"/>
                  </a:solidFill>
                </a:uFill>
                <a:latin typeface="Calibri"/>
              </a:rPr>
              <a:t>3rd param</a:t>
            </a:r>
            <a:r>
              <a:rPr b="0" lang="en-IN" sz="2800" spc="-1" strike="noStrike">
                <a:solidFill>
                  <a:srgbClr val="000000"/>
                </a:solidFill>
                <a:uFill>
                  <a:solidFill>
                    <a:srgbClr val="ffffff"/>
                  </a:solidFill>
                </a:uFill>
                <a:latin typeface="Calibri"/>
              </a:rPr>
              <a:t> -&gt; </a:t>
            </a:r>
            <a:r>
              <a:rPr b="0" lang="en-IN" sz="2400" spc="-1" strike="noStrike">
                <a:solidFill>
                  <a:srgbClr val="000000"/>
                </a:solidFill>
                <a:uFill>
                  <a:solidFill>
                    <a:srgbClr val="ffffff"/>
                  </a:solidFill>
                </a:uFill>
                <a:latin typeface="Calibri"/>
              </a:rPr>
              <a:t>r, shmflg, consists of nine permission flags that are used in the same way as the mode flags for creating files. A special bit defined by IPC_CREAT must be bitwise ORed with the permissions to create a new shared memory segment</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838080" y="365040"/>
            <a:ext cx="10925640" cy="146052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4400" spc="-1" strike="noStrike">
                <a:solidFill>
                  <a:srgbClr val="000000"/>
                </a:solidFill>
                <a:uFill>
                  <a:solidFill>
                    <a:srgbClr val="ffffff"/>
                  </a:solidFill>
                </a:uFill>
                <a:latin typeface="Calibri Light"/>
              </a:rPr>
              <a:t>shmat (attach to the address space of a process)</a:t>
            </a:r>
            <a:endParaRPr b="0" lang="en-IN" sz="1800" spc="-1" strike="noStrike">
              <a:solidFill>
                <a:srgbClr val="000000"/>
              </a:solidFill>
              <a:uFill>
                <a:solidFill>
                  <a:srgbClr val="ffffff"/>
                </a:solidFill>
              </a:uFill>
              <a:latin typeface="Arial"/>
            </a:endParaRPr>
          </a:p>
        </p:txBody>
      </p:sp>
      <p:sp>
        <p:nvSpPr>
          <p:cNvPr id="84" name="CustomShape 2"/>
          <p:cNvSpPr/>
          <p:nvPr/>
        </p:nvSpPr>
        <p:spPr>
          <a:xfrm>
            <a:off x="838080" y="1985040"/>
            <a:ext cx="10695240" cy="458136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2f5597"/>
              </a:buClr>
              <a:buFont typeface="Arial"/>
              <a:buChar char="•"/>
            </a:pPr>
            <a:r>
              <a:rPr b="0" lang="en-IN" sz="2800" spc="-1" strike="noStrike">
                <a:solidFill>
                  <a:srgbClr val="2f5597"/>
                </a:solidFill>
                <a:uFill>
                  <a:solidFill>
                    <a:srgbClr val="ffffff"/>
                  </a:solidFill>
                </a:uFill>
                <a:latin typeface="Calibri"/>
              </a:rPr>
              <a:t>void *shmat(int shm_id, const void *shm_addr, int shmflg);</a:t>
            </a:r>
            <a:endParaRPr b="0" lang="en-IN" sz="1800" spc="-1" strike="noStrike">
              <a:solidFill>
                <a:srgbClr val="000000"/>
              </a:solidFill>
              <a:uFill>
                <a:solidFill>
                  <a:srgbClr val="ffffff"/>
                </a:solidFill>
              </a:uFill>
              <a:latin typeface="Arial"/>
            </a:endParaRPr>
          </a:p>
          <a:p>
            <a:pPr marL="228600" indent="-227880">
              <a:lnSpc>
                <a:spcPct val="90000"/>
              </a:lnSpc>
              <a:buClr>
                <a:srgbClr val="2f5597"/>
              </a:buClr>
              <a:buFont typeface="Arial"/>
              <a:buChar char="•"/>
            </a:pPr>
            <a:r>
              <a:rPr b="0" lang="en-IN" sz="2800" spc="-1" strike="noStrike">
                <a:solidFill>
                  <a:srgbClr val="2f5597"/>
                </a:solidFill>
                <a:uFill>
                  <a:solidFill>
                    <a:srgbClr val="ffffff"/>
                  </a:solidFill>
                </a:uFill>
                <a:latin typeface="Calibri"/>
              </a:rPr>
              <a:t>1st param </a:t>
            </a:r>
            <a:r>
              <a:rPr b="0" lang="en-IN" sz="2800" spc="-1" strike="noStrike">
                <a:solidFill>
                  <a:srgbClr val="000000"/>
                </a:solidFill>
                <a:uFill>
                  <a:solidFill>
                    <a:srgbClr val="ffffff"/>
                  </a:solidFill>
                </a:uFill>
                <a:latin typeface="Calibri"/>
              </a:rPr>
              <a:t>-&gt; </a:t>
            </a:r>
            <a:r>
              <a:rPr b="0" lang="en-IN" sz="2400" spc="-1" strike="noStrike">
                <a:solidFill>
                  <a:srgbClr val="000000"/>
                </a:solidFill>
                <a:uFill>
                  <a:solidFill>
                    <a:srgbClr val="ffffff"/>
                  </a:solidFill>
                </a:uFill>
                <a:latin typeface="Calibri"/>
              </a:rPr>
              <a:t>The shared memory identifier returned from shmget.</a:t>
            </a:r>
            <a:endParaRPr b="0" lang="en-IN" sz="1800" spc="-1" strike="noStrike">
              <a:solidFill>
                <a:srgbClr val="000000"/>
              </a:solidFill>
              <a:uFill>
                <a:solidFill>
                  <a:srgbClr val="ffffff"/>
                </a:solidFill>
              </a:uFill>
              <a:latin typeface="Arial"/>
            </a:endParaRPr>
          </a:p>
          <a:p>
            <a:pPr marL="228600" indent="-227880">
              <a:lnSpc>
                <a:spcPct val="90000"/>
              </a:lnSpc>
              <a:buClr>
                <a:srgbClr val="2f5597"/>
              </a:buClr>
              <a:buFont typeface="Arial"/>
              <a:buChar char="•"/>
            </a:pPr>
            <a:r>
              <a:rPr b="0" lang="en-IN" sz="2800" spc="-1" strike="noStrike">
                <a:solidFill>
                  <a:srgbClr val="2f5597"/>
                </a:solidFill>
                <a:uFill>
                  <a:solidFill>
                    <a:srgbClr val="ffffff"/>
                  </a:solidFill>
                </a:uFill>
                <a:latin typeface="Calibri"/>
              </a:rPr>
              <a:t>2nd param</a:t>
            </a:r>
            <a:r>
              <a:rPr b="0" lang="en-IN" sz="2800" spc="-1" strike="noStrike">
                <a:solidFill>
                  <a:srgbClr val="000000"/>
                </a:solidFill>
                <a:uFill>
                  <a:solidFill>
                    <a:srgbClr val="ffffff"/>
                  </a:solidFill>
                </a:uFill>
                <a:latin typeface="Calibri"/>
              </a:rPr>
              <a:t> -&gt; </a:t>
            </a:r>
            <a:r>
              <a:rPr b="0" lang="en-IN" sz="2400" spc="-1" strike="noStrike">
                <a:solidFill>
                  <a:srgbClr val="000000"/>
                </a:solidFill>
                <a:uFill>
                  <a:solidFill>
                    <a:srgbClr val="ffffff"/>
                  </a:solidFill>
                </a:uFill>
                <a:latin typeface="Calibri"/>
              </a:rPr>
              <a:t>The address at which the shared memory is to be attached to the current process. This should almost always be a null pointer, which allows the system to choose the address at which the memory appears.</a:t>
            </a:r>
            <a:endParaRPr b="0" lang="en-IN" sz="1800" spc="-1" strike="noStrike">
              <a:solidFill>
                <a:srgbClr val="000000"/>
              </a:solidFill>
              <a:uFill>
                <a:solidFill>
                  <a:srgbClr val="ffffff"/>
                </a:solidFill>
              </a:uFill>
              <a:latin typeface="Arial"/>
            </a:endParaRPr>
          </a:p>
          <a:p>
            <a:pPr marL="228600" indent="-227880">
              <a:lnSpc>
                <a:spcPct val="90000"/>
              </a:lnSpc>
              <a:buClr>
                <a:srgbClr val="2f5597"/>
              </a:buClr>
              <a:buFont typeface="Arial"/>
              <a:buChar char="•"/>
            </a:pPr>
            <a:r>
              <a:rPr b="0" lang="en-IN" sz="2800" spc="-1" strike="noStrike">
                <a:solidFill>
                  <a:srgbClr val="2f5597"/>
                </a:solidFill>
                <a:uFill>
                  <a:solidFill>
                    <a:srgbClr val="ffffff"/>
                  </a:solidFill>
                </a:uFill>
                <a:latin typeface="Calibri"/>
              </a:rPr>
              <a:t>3rd param</a:t>
            </a:r>
            <a:r>
              <a:rPr b="0" lang="en-IN" sz="2800" spc="-1" strike="noStrike">
                <a:solidFill>
                  <a:srgbClr val="000000"/>
                </a:solidFill>
                <a:uFill>
                  <a:solidFill>
                    <a:srgbClr val="ffffff"/>
                  </a:solidFill>
                </a:uFill>
                <a:latin typeface="Calibri"/>
              </a:rPr>
              <a:t> -&gt; </a:t>
            </a:r>
            <a:r>
              <a:rPr b="0" lang="en-IN" sz="2400" spc="-1" strike="noStrike">
                <a:solidFill>
                  <a:srgbClr val="000000"/>
                </a:solidFill>
                <a:uFill>
                  <a:solidFill>
                    <a:srgbClr val="ffffff"/>
                  </a:solidFill>
                </a:uFill>
                <a:latin typeface="Calibri"/>
              </a:rPr>
              <a:t>shmflg, is a set of bitwise flags. The two possible values are SHM_RND, which, in conjunction with shm_addr, controls the address at which the shared memory is attached, and SHM_RDONLY, which makes the attached memory read-only</a:t>
            </a: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4400" spc="-1" strike="noStrike">
                <a:solidFill>
                  <a:srgbClr val="000000"/>
                </a:solidFill>
                <a:uFill>
                  <a:solidFill>
                    <a:srgbClr val="ffffff"/>
                  </a:solidFill>
                </a:uFill>
                <a:latin typeface="Calibri Light"/>
              </a:rPr>
              <a:t>shmdt (detaches the shared memory)</a:t>
            </a:r>
            <a:endParaRPr b="0" lang="en-IN" sz="1800" spc="-1" strike="noStrike">
              <a:solidFill>
                <a:srgbClr val="000000"/>
              </a:solidFill>
              <a:uFill>
                <a:solidFill>
                  <a:srgbClr val="ffffff"/>
                </a:solidFill>
              </a:uFill>
              <a:latin typeface="Arial"/>
            </a:endParaRPr>
          </a:p>
        </p:txBody>
      </p:sp>
      <p:sp>
        <p:nvSpPr>
          <p:cNvPr id="8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b="0" lang="en-IN" sz="2800" spc="-1" strike="noStrike">
                <a:solidFill>
                  <a:srgbClr val="000000"/>
                </a:solidFill>
                <a:uFill>
                  <a:solidFill>
                    <a:srgbClr val="ffffff"/>
                  </a:solidFill>
                </a:uFill>
                <a:latin typeface="Calibri"/>
              </a:rPr>
              <a:t>The shmdt function detaches the shared memory from the current process. It takes a pointer to the address returned by shmat. On success, it returns 0, on error –1. </a:t>
            </a:r>
            <a:endParaRPr b="0" lang="en-IN"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b="0" lang="en-IN" sz="2800" spc="-1" strike="noStrike">
                <a:solidFill>
                  <a:srgbClr val="000000"/>
                </a:solidFill>
                <a:uFill>
                  <a:solidFill>
                    <a:srgbClr val="ffffff"/>
                  </a:solidFill>
                </a:uFill>
                <a:latin typeface="Calibri"/>
              </a:rPr>
              <a:t>Note that detaching the shared memory doesn’t delete it; it just makes that memory unavailable to the current process.</a:t>
            </a: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838080" y="365040"/>
            <a:ext cx="10514880" cy="145908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4400" spc="-1" strike="noStrike">
                <a:solidFill>
                  <a:srgbClr val="000000"/>
                </a:solidFill>
                <a:uFill>
                  <a:solidFill>
                    <a:srgbClr val="ffffff"/>
                  </a:solidFill>
                </a:uFill>
                <a:latin typeface="Calibri Light"/>
              </a:rPr>
              <a:t>shmctl ( control functions for shared memory)</a:t>
            </a:r>
            <a:endParaRPr b="0" lang="en-IN" sz="1800" spc="-1" strike="noStrike">
              <a:solidFill>
                <a:srgbClr val="000000"/>
              </a:solidFill>
              <a:uFill>
                <a:solidFill>
                  <a:srgbClr val="ffffff"/>
                </a:solidFill>
              </a:uFill>
              <a:latin typeface="Arial"/>
            </a:endParaRPr>
          </a:p>
        </p:txBody>
      </p:sp>
      <p:sp>
        <p:nvSpPr>
          <p:cNvPr id="88" name="CustomShape 2"/>
          <p:cNvSpPr/>
          <p:nvPr/>
        </p:nvSpPr>
        <p:spPr>
          <a:xfrm>
            <a:off x="689760" y="1825560"/>
            <a:ext cx="10926360" cy="487656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2f5597"/>
              </a:buClr>
              <a:buFont typeface="Arial"/>
              <a:buChar char="•"/>
            </a:pPr>
            <a:r>
              <a:rPr b="0" lang="en-IN" sz="2800" spc="-1" strike="noStrike">
                <a:solidFill>
                  <a:srgbClr val="2f5597"/>
                </a:solidFill>
                <a:uFill>
                  <a:solidFill>
                    <a:srgbClr val="ffffff"/>
                  </a:solidFill>
                </a:uFill>
                <a:latin typeface="Calibri"/>
              </a:rPr>
              <a:t>int shmctl(int shm_id, int command, struct shmid_ds *buf);</a:t>
            </a:r>
            <a:endParaRPr b="0" lang="en-IN" sz="1800" spc="-1" strike="noStrike">
              <a:solidFill>
                <a:srgbClr val="000000"/>
              </a:solidFill>
              <a:uFill>
                <a:solidFill>
                  <a:srgbClr val="ffffff"/>
                </a:solidFill>
              </a:uFill>
              <a:latin typeface="Arial"/>
            </a:endParaRPr>
          </a:p>
          <a:p>
            <a:pPr marL="228600" indent="-227880">
              <a:lnSpc>
                <a:spcPct val="90000"/>
              </a:lnSpc>
              <a:buClr>
                <a:srgbClr val="2f5597"/>
              </a:buClr>
              <a:buFont typeface="Arial"/>
              <a:buChar char="•"/>
            </a:pPr>
            <a:r>
              <a:rPr b="0" lang="en-IN" sz="2800" spc="-1" strike="noStrike">
                <a:solidFill>
                  <a:srgbClr val="2f5597"/>
                </a:solidFill>
                <a:uFill>
                  <a:solidFill>
                    <a:srgbClr val="ffffff"/>
                  </a:solidFill>
                </a:uFill>
                <a:latin typeface="Calibri"/>
              </a:rPr>
              <a:t>1st param</a:t>
            </a:r>
            <a:r>
              <a:rPr b="0" lang="en-IN" sz="2800" spc="-1" strike="noStrike">
                <a:solidFill>
                  <a:srgbClr val="000000"/>
                </a:solidFill>
                <a:uFill>
                  <a:solidFill>
                    <a:srgbClr val="ffffff"/>
                  </a:solidFill>
                </a:uFill>
                <a:latin typeface="Calibri"/>
              </a:rPr>
              <a:t> -&gt; </a:t>
            </a:r>
            <a:r>
              <a:rPr b="0" lang="en-IN" sz="2400" spc="-1" strike="noStrike">
                <a:solidFill>
                  <a:srgbClr val="000000"/>
                </a:solidFill>
                <a:uFill>
                  <a:solidFill>
                    <a:srgbClr val="ffffff"/>
                  </a:solidFill>
                </a:uFill>
                <a:latin typeface="Calibri"/>
              </a:rPr>
              <a:t>shm_id, is the identifier returned from shmget.</a:t>
            </a:r>
            <a:endParaRPr b="0" lang="en-IN" sz="1800" spc="-1" strike="noStrike">
              <a:solidFill>
                <a:srgbClr val="000000"/>
              </a:solidFill>
              <a:uFill>
                <a:solidFill>
                  <a:srgbClr val="ffffff"/>
                </a:solidFill>
              </a:uFill>
              <a:latin typeface="Arial"/>
            </a:endParaRPr>
          </a:p>
          <a:p>
            <a:pPr marL="228600" indent="-227880">
              <a:lnSpc>
                <a:spcPct val="90000"/>
              </a:lnSpc>
              <a:buClr>
                <a:srgbClr val="2f5597"/>
              </a:buClr>
              <a:buFont typeface="Arial"/>
              <a:buChar char="•"/>
            </a:pPr>
            <a:r>
              <a:rPr b="0" lang="en-IN" sz="2800" spc="-1" strike="noStrike">
                <a:solidFill>
                  <a:srgbClr val="2f5597"/>
                </a:solidFill>
                <a:uFill>
                  <a:solidFill>
                    <a:srgbClr val="ffffff"/>
                  </a:solidFill>
                </a:uFill>
                <a:latin typeface="Calibri"/>
              </a:rPr>
              <a:t>2nd param</a:t>
            </a:r>
            <a:r>
              <a:rPr b="0" lang="en-IN" sz="2800" spc="-1" strike="noStrike">
                <a:solidFill>
                  <a:srgbClr val="000000"/>
                </a:solidFill>
                <a:uFill>
                  <a:solidFill>
                    <a:srgbClr val="ffffff"/>
                  </a:solidFill>
                </a:uFill>
                <a:latin typeface="Calibri"/>
              </a:rPr>
              <a:t> -&gt;  </a:t>
            </a:r>
            <a:r>
              <a:rPr b="0" lang="en-IN" sz="2400" spc="-1" strike="noStrike">
                <a:solidFill>
                  <a:srgbClr val="000000"/>
                </a:solidFill>
                <a:uFill>
                  <a:solidFill>
                    <a:srgbClr val="ffffff"/>
                  </a:solidFill>
                </a:uFill>
                <a:latin typeface="Calibri"/>
              </a:rPr>
              <a:t>command, is the action to take. </a:t>
            </a:r>
            <a:endParaRPr b="0" lang="en-IN" sz="1800" spc="-1" strike="noStrike">
              <a:solidFill>
                <a:srgbClr val="000000"/>
              </a:solidFill>
              <a:uFill>
                <a:solidFill>
                  <a:srgbClr val="ffffff"/>
                </a:solidFill>
              </a:uFill>
              <a:latin typeface="Arial"/>
            </a:endParaRPr>
          </a:p>
          <a:p>
            <a:pPr>
              <a:lnSpc>
                <a:spcPct val="90000"/>
              </a:lnSpc>
            </a:pPr>
            <a:r>
              <a:rPr b="0" lang="en-IN" sz="2400" spc="-1" strike="noStrike">
                <a:solidFill>
                  <a:srgbClr val="000000"/>
                </a:solidFill>
                <a:uFill>
                  <a:solidFill>
                    <a:srgbClr val="ffffff"/>
                  </a:solidFill>
                </a:uFill>
                <a:latin typeface="Calibri"/>
              </a:rPr>
              <a:t>It can take three values: Command Description</a:t>
            </a:r>
            <a:endParaRPr b="0"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b="0" lang="en-IN" sz="2400" spc="-1" strike="noStrike">
                <a:solidFill>
                  <a:srgbClr val="000000"/>
                </a:solidFill>
                <a:uFill>
                  <a:solidFill>
                    <a:srgbClr val="ffffff"/>
                  </a:solidFill>
                </a:uFill>
                <a:latin typeface="Calibri"/>
              </a:rPr>
              <a:t>IPC_STAT Sets the data in the shmid_ds structure to reflect the values associated with the shared memory.</a:t>
            </a:r>
            <a:endParaRPr b="0"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b="0" lang="en-IN" sz="2400" spc="-1" strike="noStrike">
                <a:solidFill>
                  <a:srgbClr val="000000"/>
                </a:solidFill>
                <a:uFill>
                  <a:solidFill>
                    <a:srgbClr val="ffffff"/>
                  </a:solidFill>
                </a:uFill>
                <a:latin typeface="Calibri"/>
              </a:rPr>
              <a:t>IPC_SET Sets the values associated with the shared memory to those provided in the shmid_ds data structure, if the process has permission to do so.</a:t>
            </a:r>
            <a:endParaRPr b="0" lang="en-IN"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b="0" lang="en-IN" sz="2400" spc="-1" strike="noStrike">
                <a:solidFill>
                  <a:srgbClr val="000000"/>
                </a:solidFill>
                <a:uFill>
                  <a:solidFill>
                    <a:srgbClr val="ffffff"/>
                  </a:solidFill>
                </a:uFill>
                <a:latin typeface="Calibri"/>
              </a:rPr>
              <a:t>IPC_RMID Deletes the shared memory segment.</a:t>
            </a:r>
            <a:endParaRPr b="0" lang="en-IN" sz="1800" spc="-1" strike="noStrike">
              <a:solidFill>
                <a:srgbClr val="000000"/>
              </a:solidFill>
              <a:uFill>
                <a:solidFill>
                  <a:srgbClr val="ffffff"/>
                </a:solidFill>
              </a:uFill>
              <a:latin typeface="Arial"/>
            </a:endParaRPr>
          </a:p>
          <a:p>
            <a:pPr marL="228600" indent="-227880">
              <a:lnSpc>
                <a:spcPct val="100000"/>
              </a:lnSpc>
              <a:buClr>
                <a:srgbClr val="2f5597"/>
              </a:buClr>
              <a:buFont typeface="Arial"/>
              <a:buChar char="•"/>
            </a:pPr>
            <a:r>
              <a:rPr b="0" lang="en-IN" sz="2800" spc="-1" strike="noStrike">
                <a:solidFill>
                  <a:srgbClr val="2f5597"/>
                </a:solidFill>
                <a:uFill>
                  <a:solidFill>
                    <a:srgbClr val="ffffff"/>
                  </a:solidFill>
                </a:uFill>
                <a:latin typeface="Calibri"/>
              </a:rPr>
              <a:t>3rd param</a:t>
            </a:r>
            <a:r>
              <a:rPr b="0" lang="en-IN" sz="2800" spc="-1" strike="noStrike">
                <a:solidFill>
                  <a:srgbClr val="000000"/>
                </a:solidFill>
                <a:uFill>
                  <a:solidFill>
                    <a:srgbClr val="ffffff"/>
                  </a:solidFill>
                </a:uFill>
                <a:latin typeface="Calibri"/>
              </a:rPr>
              <a:t> -&gt;  </a:t>
            </a:r>
            <a:r>
              <a:rPr b="0" lang="en-IN" sz="2400" spc="-1" strike="noStrike">
                <a:solidFill>
                  <a:srgbClr val="000000"/>
                </a:solidFill>
                <a:uFill>
                  <a:solidFill>
                    <a:srgbClr val="ffffff"/>
                  </a:solidFill>
                </a:uFill>
                <a:latin typeface="Calibri"/>
              </a:rPr>
              <a:t>buf, is a pointer to structure containing the modes and permissions for the shared memory.</a:t>
            </a: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TotalTime>
  <Application>LibreOffice/5.1.4.2$Linux_X86_64 LibreOffice_project/10m0$Build-2</Application>
  <Words>6066</Words>
  <Paragraphs>195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2019-09-10T02:45:01Z</dcterms:created>
  <dc:creator>wps</dc:creator>
  <dc:description/>
  <dc:language>en-IN</dc:language>
  <cp:lastModifiedBy/>
  <dcterms:modified xsi:type="dcterms:W3CDTF">2019-09-10T09:33:33Z</dcterms:modified>
  <cp:revision>11</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1033-11.1.0.8722</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宽屏</vt:lpwstr>
  </property>
  <property fmtid="{D5CDD505-2E9C-101B-9397-08002B2CF9AE}" pid="10" name="ScaleCrop">
    <vt:bool>0</vt:bool>
  </property>
  <property fmtid="{D5CDD505-2E9C-101B-9397-08002B2CF9AE}" pid="11" name="ShareDoc">
    <vt:bool>0</vt:bool>
  </property>
  <property fmtid="{D5CDD505-2E9C-101B-9397-08002B2CF9AE}" pid="12" name="Slides">
    <vt:i4>15</vt:i4>
  </property>
</Properties>
</file>