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176556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268510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842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3009877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7602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380199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4057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203469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271510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B067-F6F5-4096-A6E8-30569037022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193071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A0B067-F6F5-4096-A6E8-305690370220}" type="datetimeFigureOut">
              <a:rPr lang="en-IN" smtClean="0"/>
              <a:t>19-02-2021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29396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0B067-F6F5-4096-A6E8-305690370220}" type="datetimeFigureOut">
              <a:rPr lang="en-IN" smtClean="0"/>
              <a:t>19-02-2021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177123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A0B067-F6F5-4096-A6E8-305690370220}" type="datetimeFigureOut">
              <a:rPr lang="en-IN" smtClean="0"/>
              <a:t>19-02-2021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324411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0B067-F6F5-4096-A6E8-305690370220}" type="datetimeFigureOut">
              <a:rPr lang="en-IN" smtClean="0"/>
              <a:t>19-02-2021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317707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A0B067-F6F5-4096-A6E8-305690370220}" type="datetimeFigureOut">
              <a:rPr lang="en-IN" smtClean="0"/>
              <a:t>19-02-2021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272595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0B067-F6F5-4096-A6E8-305690370220}" type="datetimeFigureOut">
              <a:rPr lang="en-IN" smtClean="0"/>
              <a:t>19-02-2021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49C45-C186-4209-96A6-6B43098326BF}" type="slidenum">
              <a:rPr lang="en-IN" smtClean="0"/>
              <a:t>‹#›</a:t>
            </a:fld>
            <a:endParaRPr lang="en-IN"/>
          </a:p>
        </p:txBody>
      </p:sp>
    </p:spTree>
    <p:extLst>
      <p:ext uri="{BB962C8B-B14F-4D97-AF65-F5344CB8AC3E}">
        <p14:creationId xmlns:p14="http://schemas.microsoft.com/office/powerpoint/2010/main" val="407418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A0B067-F6F5-4096-A6E8-305690370220}" type="datetimeFigureOut">
              <a:rPr lang="en-IN" smtClean="0"/>
              <a:t>19-02-2021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F49C45-C186-4209-96A6-6B43098326BF}" type="slidenum">
              <a:rPr lang="en-IN" smtClean="0"/>
              <a:t>‹#›</a:t>
            </a:fld>
            <a:endParaRPr lang="en-IN"/>
          </a:p>
        </p:txBody>
      </p:sp>
    </p:spTree>
    <p:extLst>
      <p:ext uri="{BB962C8B-B14F-4D97-AF65-F5344CB8AC3E}">
        <p14:creationId xmlns:p14="http://schemas.microsoft.com/office/powerpoint/2010/main" val="1758629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CDED-62DA-49F0-A0E6-69BEAE9A0EC2}"/>
              </a:ext>
            </a:extLst>
          </p:cNvPr>
          <p:cNvSpPr txBox="1"/>
          <p:nvPr/>
        </p:nvSpPr>
        <p:spPr>
          <a:xfrm>
            <a:off x="4370664" y="157252"/>
            <a:ext cx="3615655" cy="4001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MINI PROJECT (2020-21)</a:t>
            </a:r>
          </a:p>
        </p:txBody>
      </p:sp>
      <p:sp>
        <p:nvSpPr>
          <p:cNvPr id="6" name="TextBox 5">
            <a:extLst>
              <a:ext uri="{FF2B5EF4-FFF2-40B4-BE49-F238E27FC236}">
                <a16:creationId xmlns:a16="http://schemas.microsoft.com/office/drawing/2014/main" id="{71F55FFF-79F1-4BC1-BF13-ADB559841CFC}"/>
              </a:ext>
            </a:extLst>
          </p:cNvPr>
          <p:cNvSpPr txBox="1"/>
          <p:nvPr/>
        </p:nvSpPr>
        <p:spPr>
          <a:xfrm>
            <a:off x="4860100" y="757515"/>
            <a:ext cx="3498209" cy="369332"/>
          </a:xfrm>
          <a:prstGeom prst="rect">
            <a:avLst/>
          </a:prstGeom>
          <a:noFill/>
        </p:spPr>
        <p:txBody>
          <a:bodyPr wrap="square" rtlCol="0">
            <a:spAutoFit/>
          </a:bodyPr>
          <a:lstStyle/>
          <a:p>
            <a:pPr algn="just"/>
            <a:r>
              <a:rPr lang="en-US" dirty="0"/>
              <a:t>COVID_TRACKER</a:t>
            </a:r>
            <a:endParaRPr lang="en-IN" dirty="0"/>
          </a:p>
        </p:txBody>
      </p:sp>
      <p:pic>
        <p:nvPicPr>
          <p:cNvPr id="8" name="Picture 7">
            <a:extLst>
              <a:ext uri="{FF2B5EF4-FFF2-40B4-BE49-F238E27FC236}">
                <a16:creationId xmlns:a16="http://schemas.microsoft.com/office/drawing/2014/main" id="{9677FEA6-D1D2-4032-B676-CEB7EA15D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165" y="1669626"/>
            <a:ext cx="2663497" cy="2583592"/>
          </a:xfrm>
          <a:prstGeom prst="rect">
            <a:avLst/>
          </a:prstGeom>
        </p:spPr>
      </p:pic>
      <p:sp>
        <p:nvSpPr>
          <p:cNvPr id="10" name="TextBox 9">
            <a:extLst>
              <a:ext uri="{FF2B5EF4-FFF2-40B4-BE49-F238E27FC236}">
                <a16:creationId xmlns:a16="http://schemas.microsoft.com/office/drawing/2014/main" id="{558B4282-14DE-445D-B6CD-E6888C0BF89B}"/>
              </a:ext>
            </a:extLst>
          </p:cNvPr>
          <p:cNvSpPr txBox="1"/>
          <p:nvPr/>
        </p:nvSpPr>
        <p:spPr>
          <a:xfrm>
            <a:off x="5025005" y="1062673"/>
            <a:ext cx="2961314"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(Twitter Bot)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C4C93F9-E69D-4CB4-9FF6-E384DA70C57B}"/>
              </a:ext>
            </a:extLst>
          </p:cNvPr>
          <p:cNvSpPr txBox="1"/>
          <p:nvPr/>
        </p:nvSpPr>
        <p:spPr>
          <a:xfrm>
            <a:off x="4001473" y="4270212"/>
            <a:ext cx="4102366" cy="36933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Institute of Engineering &amp; Technology</a:t>
            </a:r>
          </a:p>
        </p:txBody>
      </p:sp>
      <p:sp>
        <p:nvSpPr>
          <p:cNvPr id="13" name="TextBox 12">
            <a:extLst>
              <a:ext uri="{FF2B5EF4-FFF2-40B4-BE49-F238E27FC236}">
                <a16:creationId xmlns:a16="http://schemas.microsoft.com/office/drawing/2014/main" id="{CC76B5B5-5DBB-4C8D-8E91-65E47AEAB187}"/>
              </a:ext>
            </a:extLst>
          </p:cNvPr>
          <p:cNvSpPr txBox="1"/>
          <p:nvPr/>
        </p:nvSpPr>
        <p:spPr>
          <a:xfrm>
            <a:off x="0" y="5355771"/>
            <a:ext cx="3640822"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Submitted by- Devashish Ranjan (181500213)</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CC56308-2E4D-4AB4-99C7-F94BB30656B7}"/>
              </a:ext>
            </a:extLst>
          </p:cNvPr>
          <p:cNvSpPr txBox="1"/>
          <p:nvPr/>
        </p:nvSpPr>
        <p:spPr>
          <a:xfrm>
            <a:off x="7650760" y="5355771"/>
            <a:ext cx="4416054"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Supervised By: - Mr. Vinay Agarwal </a:t>
            </a:r>
          </a:p>
          <a:p>
            <a:pPr algn="just"/>
            <a:r>
              <a:rPr lang="en-US" dirty="0">
                <a:latin typeface="Times New Roman" panose="02020603050405020304" pitchFamily="18" charset="0"/>
                <a:cs typeface="Times New Roman" panose="02020603050405020304" pitchFamily="18" charset="0"/>
              </a:rPr>
              <a:t>Technical Trainer Department of Computer Engineering &amp; Applications </a:t>
            </a:r>
            <a:endParaRPr lang="en-IN"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77CF85B8-3212-43C8-86ED-AD70AA4E9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14738">
            <a:off x="906683" y="906167"/>
            <a:ext cx="2815186" cy="2815186"/>
          </a:xfrm>
          <a:prstGeom prst="rect">
            <a:avLst/>
          </a:prstGeom>
        </p:spPr>
      </p:pic>
      <p:pic>
        <p:nvPicPr>
          <p:cNvPr id="2" name="Picture 1">
            <a:extLst>
              <a:ext uri="{FF2B5EF4-FFF2-40B4-BE49-F238E27FC236}">
                <a16:creationId xmlns:a16="http://schemas.microsoft.com/office/drawing/2014/main" id="{7929BE5E-E428-4E8F-805B-8169B6ED2286}"/>
              </a:ext>
            </a:extLst>
          </p:cNvPr>
          <p:cNvPicPr>
            <a:picLocks noChangeAspect="1"/>
          </p:cNvPicPr>
          <p:nvPr/>
        </p:nvPicPr>
        <p:blipFill>
          <a:blip r:embed="rId4"/>
          <a:stretch>
            <a:fillRect/>
          </a:stretch>
        </p:blipFill>
        <p:spPr>
          <a:xfrm flipH="1">
            <a:off x="7876269" y="832550"/>
            <a:ext cx="3520872" cy="2962419"/>
          </a:xfrm>
          <a:prstGeom prst="rect">
            <a:avLst/>
          </a:prstGeom>
        </p:spPr>
      </p:pic>
    </p:spTree>
    <p:extLst>
      <p:ext uri="{BB962C8B-B14F-4D97-AF65-F5344CB8AC3E}">
        <p14:creationId xmlns:p14="http://schemas.microsoft.com/office/powerpoint/2010/main" val="191443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182F3-84F2-4E77-B890-7F087CBBC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45" y="450728"/>
            <a:ext cx="10888910" cy="6152936"/>
          </a:xfrm>
          <a:prstGeom prst="rect">
            <a:avLst/>
          </a:prstGeom>
        </p:spPr>
      </p:pic>
    </p:spTree>
    <p:extLst>
      <p:ext uri="{BB962C8B-B14F-4D97-AF65-F5344CB8AC3E}">
        <p14:creationId xmlns:p14="http://schemas.microsoft.com/office/powerpoint/2010/main" val="89103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2D237-3EA2-461F-9847-F9EE85EB2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62" y="486805"/>
            <a:ext cx="10915475" cy="6169616"/>
          </a:xfrm>
          <a:prstGeom prst="rect">
            <a:avLst/>
          </a:prstGeom>
        </p:spPr>
      </p:pic>
    </p:spTree>
    <p:extLst>
      <p:ext uri="{BB962C8B-B14F-4D97-AF65-F5344CB8AC3E}">
        <p14:creationId xmlns:p14="http://schemas.microsoft.com/office/powerpoint/2010/main" val="115018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3B129E-3B24-45F9-91BB-CA04367048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525" y="439311"/>
            <a:ext cx="10556950" cy="5979377"/>
          </a:xfrm>
        </p:spPr>
      </p:pic>
    </p:spTree>
    <p:extLst>
      <p:ext uri="{BB962C8B-B14F-4D97-AF65-F5344CB8AC3E}">
        <p14:creationId xmlns:p14="http://schemas.microsoft.com/office/powerpoint/2010/main" val="21888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643C13-40CF-4C81-8D9F-0CF3A30DB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950" y="719788"/>
            <a:ext cx="10116099" cy="5722957"/>
          </a:xfrm>
        </p:spPr>
      </p:pic>
    </p:spTree>
    <p:extLst>
      <p:ext uri="{BB962C8B-B14F-4D97-AF65-F5344CB8AC3E}">
        <p14:creationId xmlns:p14="http://schemas.microsoft.com/office/powerpoint/2010/main" val="889986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9155F2-FA1D-410A-83F8-35EC8E5C5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699" y="552840"/>
            <a:ext cx="10191869" cy="5752319"/>
          </a:xfrm>
        </p:spPr>
      </p:pic>
    </p:spTree>
    <p:extLst>
      <p:ext uri="{BB962C8B-B14F-4D97-AF65-F5344CB8AC3E}">
        <p14:creationId xmlns:p14="http://schemas.microsoft.com/office/powerpoint/2010/main" val="257589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BA530C-47D3-4E77-A624-095E757CC9B3}"/>
              </a:ext>
            </a:extLst>
          </p:cNvPr>
          <p:cNvSpPr txBox="1"/>
          <p:nvPr/>
        </p:nvSpPr>
        <p:spPr>
          <a:xfrm>
            <a:off x="5077138" y="369607"/>
            <a:ext cx="2414232" cy="369332"/>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Working Screenshots</a:t>
            </a:r>
            <a:endParaRPr lang="en-IN"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D778F03-812A-4AF6-8D98-E6CE12F96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132" y="1033952"/>
            <a:ext cx="9319736" cy="5261494"/>
          </a:xfrm>
          <a:prstGeom prst="rect">
            <a:avLst/>
          </a:prstGeom>
        </p:spPr>
      </p:pic>
    </p:spTree>
    <p:extLst>
      <p:ext uri="{BB962C8B-B14F-4D97-AF65-F5344CB8AC3E}">
        <p14:creationId xmlns:p14="http://schemas.microsoft.com/office/powerpoint/2010/main" val="1346861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57C84A-0677-4FD5-890E-4F8A74A0C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729" y="459297"/>
            <a:ext cx="10542444" cy="5939405"/>
          </a:xfrm>
        </p:spPr>
      </p:pic>
    </p:spTree>
    <p:extLst>
      <p:ext uri="{BB962C8B-B14F-4D97-AF65-F5344CB8AC3E}">
        <p14:creationId xmlns:p14="http://schemas.microsoft.com/office/powerpoint/2010/main" val="567468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1DDA65-325E-41B2-82FB-E6098F6E1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897" y="869053"/>
            <a:ext cx="9090205" cy="5119893"/>
          </a:xfrm>
        </p:spPr>
      </p:pic>
    </p:spTree>
    <p:extLst>
      <p:ext uri="{BB962C8B-B14F-4D97-AF65-F5344CB8AC3E}">
        <p14:creationId xmlns:p14="http://schemas.microsoft.com/office/powerpoint/2010/main" val="379426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3002A9-AA14-4DF6-8EC5-1A88657B6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862" y="624147"/>
            <a:ext cx="9904275" cy="5609706"/>
          </a:xfrm>
        </p:spPr>
      </p:pic>
    </p:spTree>
    <p:extLst>
      <p:ext uri="{BB962C8B-B14F-4D97-AF65-F5344CB8AC3E}">
        <p14:creationId xmlns:p14="http://schemas.microsoft.com/office/powerpoint/2010/main" val="815531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4437CE-7F92-4D0F-A830-BF03674A0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396" y="635465"/>
            <a:ext cx="10195207" cy="5587069"/>
          </a:xfrm>
        </p:spPr>
      </p:pic>
    </p:spTree>
    <p:extLst>
      <p:ext uri="{BB962C8B-B14F-4D97-AF65-F5344CB8AC3E}">
        <p14:creationId xmlns:p14="http://schemas.microsoft.com/office/powerpoint/2010/main" val="367929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34C0D9-8913-4128-85D3-14D5328334DD}"/>
              </a:ext>
            </a:extLst>
          </p:cNvPr>
          <p:cNvSpPr txBox="1"/>
          <p:nvPr/>
        </p:nvSpPr>
        <p:spPr>
          <a:xfrm>
            <a:off x="5484452" y="548880"/>
            <a:ext cx="4963885" cy="461665"/>
          </a:xfrm>
          <a:prstGeom prst="rect">
            <a:avLst/>
          </a:prstGeom>
          <a:noFill/>
        </p:spPr>
        <p:txBody>
          <a:bodyPr wrap="square" rtlCol="0">
            <a:spAutoFit/>
          </a:bodyPr>
          <a:lstStyle/>
          <a:p>
            <a:pPr algn="just"/>
            <a:r>
              <a:rPr lang="en-IN" sz="2400" b="1" u="sng" dirty="0">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54FCF05D-1BE7-4ADD-A741-C6B936CA0C32}"/>
              </a:ext>
            </a:extLst>
          </p:cNvPr>
          <p:cNvSpPr txBox="1"/>
          <p:nvPr/>
        </p:nvSpPr>
        <p:spPr>
          <a:xfrm>
            <a:off x="0" y="2139043"/>
            <a:ext cx="1219200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we will build a Twitter Bot using a python library called “</a:t>
            </a:r>
            <a:r>
              <a:rPr lang="en-US" dirty="0" err="1">
                <a:latin typeface="Times New Roman" panose="02020603050405020304" pitchFamily="18" charset="0"/>
                <a:cs typeface="Times New Roman" panose="02020603050405020304" pitchFamily="18" charset="0"/>
              </a:rPr>
              <a:t>Tweepy</a:t>
            </a:r>
            <a:r>
              <a:rPr lang="en-US" dirty="0">
                <a:latin typeface="Times New Roman" panose="02020603050405020304" pitchFamily="18" charset="0"/>
                <a:cs typeface="Times New Roman" panose="02020603050405020304" pitchFamily="18" charset="0"/>
              </a:rPr>
              <a:t>” to access twitter’s API. This twitter bot will reply the user whenever it will be mentioned with the latest COVID-19 stats depending on what hashtag has been provided by the user. As this bot can provide </a:t>
            </a:r>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 stats either worldwide or country-wide. If the user ends the tweet with a “#covid19” or “#covid_19” or “#coronavirus” (case insensitive) then the bot will reply with worldwide stats and if the user ends the tweet with a “#</a:t>
            </a:r>
            <a:r>
              <a:rPr lang="en-US" dirty="0" err="1">
                <a:latin typeface="Times New Roman" panose="02020603050405020304" pitchFamily="18" charset="0"/>
                <a:cs typeface="Times New Roman" panose="02020603050405020304" pitchFamily="18" charset="0"/>
              </a:rPr>
              <a:t>india</a:t>
            </a:r>
            <a:r>
              <a:rPr lang="en-US" dirty="0">
                <a:latin typeface="Times New Roman" panose="02020603050405020304" pitchFamily="18" charset="0"/>
                <a:cs typeface="Times New Roman" panose="02020603050405020304" pitchFamily="18" charset="0"/>
              </a:rPr>
              <a:t>” or “#brazil” or “#china” (any country name again case insensitive) then the bot will reply with the </a:t>
            </a:r>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 stats of that specific country. It doesn’t only reply to the tweet it likes and retweets that particular tweet as well. The bot takes the data that it replies to the user from “https://www.worldometers.info/coronavirus/” . It does this using some python web scraping libraries.</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2D00B6C-F3A1-48AA-BFA2-61FEE9AE6925}"/>
              </a:ext>
            </a:extLst>
          </p:cNvPr>
          <p:cNvPicPr>
            <a:picLocks noChangeAspect="1"/>
          </p:cNvPicPr>
          <p:nvPr/>
        </p:nvPicPr>
        <p:blipFill>
          <a:blip r:embed="rId2"/>
          <a:stretch>
            <a:fillRect/>
          </a:stretch>
        </p:blipFill>
        <p:spPr>
          <a:xfrm>
            <a:off x="0" y="4207079"/>
            <a:ext cx="2650921" cy="2650921"/>
          </a:xfrm>
          <a:prstGeom prst="rect">
            <a:avLst/>
          </a:prstGeom>
        </p:spPr>
      </p:pic>
    </p:spTree>
    <p:extLst>
      <p:ext uri="{BB962C8B-B14F-4D97-AF65-F5344CB8AC3E}">
        <p14:creationId xmlns:p14="http://schemas.microsoft.com/office/powerpoint/2010/main" val="3920703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0F5651-422D-4F32-9819-9749011DE1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222" y="545020"/>
            <a:ext cx="10314611" cy="5767960"/>
          </a:xfrm>
        </p:spPr>
      </p:pic>
    </p:spTree>
    <p:extLst>
      <p:ext uri="{BB962C8B-B14F-4D97-AF65-F5344CB8AC3E}">
        <p14:creationId xmlns:p14="http://schemas.microsoft.com/office/powerpoint/2010/main" val="116680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7651A-8B0D-4B6A-B836-E7174461E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489" y="526409"/>
            <a:ext cx="10255021" cy="5805182"/>
          </a:xfrm>
        </p:spPr>
      </p:pic>
    </p:spTree>
    <p:extLst>
      <p:ext uri="{BB962C8B-B14F-4D97-AF65-F5344CB8AC3E}">
        <p14:creationId xmlns:p14="http://schemas.microsoft.com/office/powerpoint/2010/main" val="412790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499ECD-013B-4EE1-8682-2E272166A2D3}"/>
              </a:ext>
            </a:extLst>
          </p:cNvPr>
          <p:cNvSpPr txBox="1"/>
          <p:nvPr/>
        </p:nvSpPr>
        <p:spPr>
          <a:xfrm>
            <a:off x="4751614" y="185839"/>
            <a:ext cx="3331029" cy="400110"/>
          </a:xfrm>
          <a:prstGeom prst="rect">
            <a:avLst/>
          </a:prstGeom>
          <a:noFill/>
        </p:spPr>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63977028-0C22-40EB-AED5-73BDB4E45A96}"/>
              </a:ext>
            </a:extLst>
          </p:cNvPr>
          <p:cNvSpPr txBox="1"/>
          <p:nvPr/>
        </p:nvSpPr>
        <p:spPr>
          <a:xfrm>
            <a:off x="0" y="970876"/>
            <a:ext cx="121920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project we have to build a Twitter Bot using a python library called “</a:t>
            </a:r>
            <a:r>
              <a:rPr lang="en-US" dirty="0" err="1">
                <a:latin typeface="Times New Roman" panose="02020603050405020304" pitchFamily="18" charset="0"/>
                <a:cs typeface="Times New Roman" panose="02020603050405020304" pitchFamily="18" charset="0"/>
              </a:rPr>
              <a:t>Tweepy</a:t>
            </a:r>
            <a:r>
              <a:rPr lang="en-US" dirty="0">
                <a:latin typeface="Times New Roman" panose="02020603050405020304" pitchFamily="18" charset="0"/>
                <a:cs typeface="Times New Roman" panose="02020603050405020304" pitchFamily="18" charset="0"/>
              </a:rPr>
              <a:t>” and some python web scraping libraries and then we will deploy it to a web server for hosting.</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C4FC8A1-A657-43E8-99EA-29D7612E4B61}"/>
              </a:ext>
            </a:extLst>
          </p:cNvPr>
          <p:cNvSpPr txBox="1"/>
          <p:nvPr/>
        </p:nvSpPr>
        <p:spPr>
          <a:xfrm>
            <a:off x="4751614" y="2002134"/>
            <a:ext cx="3804557" cy="400110"/>
          </a:xfrm>
          <a:prstGeom prst="rect">
            <a:avLst/>
          </a:prstGeom>
          <a:noFill/>
        </p:spPr>
        <p:txBody>
          <a:bodyPr wrap="square" rtlCol="0">
            <a:spAutoFit/>
          </a:bodyPr>
          <a:lstStyle/>
          <a:p>
            <a:pPr algn="just"/>
            <a:r>
              <a:rPr lang="en-US" sz="2000" b="1" u="sng" dirty="0" err="1">
                <a:latin typeface="Times New Roman" panose="02020603050405020304" pitchFamily="18" charset="0"/>
                <a:cs typeface="Times New Roman" panose="02020603050405020304" pitchFamily="18" charset="0"/>
              </a:rPr>
              <a:t>Tweepy</a:t>
            </a:r>
            <a:endParaRPr lang="en-IN" sz="20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0D992F-64A1-4A8D-9729-448B4D6F2112}"/>
              </a:ext>
            </a:extLst>
          </p:cNvPr>
          <p:cNvSpPr txBox="1"/>
          <p:nvPr/>
        </p:nvSpPr>
        <p:spPr>
          <a:xfrm>
            <a:off x="0" y="2741788"/>
            <a:ext cx="12192000" cy="3970318"/>
          </a:xfrm>
          <a:prstGeom prst="rect">
            <a:avLst/>
          </a:prstGeom>
          <a:noFill/>
        </p:spPr>
        <p:txBody>
          <a:bodyPr wrap="square" rtlCol="0">
            <a:spAutoFit/>
          </a:bodyPr>
          <a:lstStyle/>
          <a:p>
            <a:r>
              <a:rPr lang="en-US" dirty="0" err="1"/>
              <a:t>Tweepy</a:t>
            </a:r>
            <a:r>
              <a:rPr lang="en-US" dirty="0"/>
              <a:t> is an open source Python package that gives you a very convenient way to access the Twitter API with Python. </a:t>
            </a:r>
            <a:r>
              <a:rPr lang="en-US" dirty="0" err="1"/>
              <a:t>Tweepy</a:t>
            </a:r>
            <a:r>
              <a:rPr lang="en-US" dirty="0"/>
              <a:t> includes a set of classes and methods that represent Twitter’s models and API endpoints, and it transparently handles various implementation details, such as: </a:t>
            </a:r>
          </a:p>
          <a:p>
            <a:endParaRPr lang="en-US" dirty="0"/>
          </a:p>
          <a:p>
            <a:r>
              <a:rPr lang="en-US" dirty="0"/>
              <a:t>• Data encoding and decoding </a:t>
            </a:r>
          </a:p>
          <a:p>
            <a:r>
              <a:rPr lang="en-US" dirty="0"/>
              <a:t>• HTTP requests </a:t>
            </a:r>
          </a:p>
          <a:p>
            <a:r>
              <a:rPr lang="en-US" dirty="0"/>
              <a:t>• Results pagination </a:t>
            </a:r>
          </a:p>
          <a:p>
            <a:r>
              <a:rPr lang="en-US" dirty="0"/>
              <a:t>• OAuth authentication </a:t>
            </a:r>
          </a:p>
          <a:p>
            <a:r>
              <a:rPr lang="en-US" dirty="0"/>
              <a:t>• Rate limits </a:t>
            </a:r>
          </a:p>
          <a:p>
            <a:r>
              <a:rPr lang="en-US" dirty="0"/>
              <a:t>• Streams</a:t>
            </a:r>
          </a:p>
          <a:p>
            <a:r>
              <a:rPr lang="en-US" dirty="0"/>
              <a:t> </a:t>
            </a:r>
          </a:p>
          <a:p>
            <a:r>
              <a:rPr lang="en-US" dirty="0"/>
              <a:t>If you weren’t using </a:t>
            </a:r>
            <a:r>
              <a:rPr lang="en-US" dirty="0" err="1"/>
              <a:t>Tweepy</a:t>
            </a:r>
            <a:r>
              <a:rPr lang="en-US" dirty="0"/>
              <a:t>, then you would have to deal with low-level details having to do with HTTP requests, data serialization, authentication, and rate limits. This could be time consuming and prone to error. Instead, thanks to </a:t>
            </a:r>
            <a:r>
              <a:rPr lang="en-US" dirty="0" err="1"/>
              <a:t>Tweepy</a:t>
            </a:r>
            <a:r>
              <a:rPr lang="en-US" dirty="0"/>
              <a:t>, you can focus on the functionality you want to build.</a:t>
            </a:r>
            <a:endParaRPr lang="en-IN" dirty="0"/>
          </a:p>
        </p:txBody>
      </p:sp>
      <p:pic>
        <p:nvPicPr>
          <p:cNvPr id="13" name="Picture 12">
            <a:extLst>
              <a:ext uri="{FF2B5EF4-FFF2-40B4-BE49-F238E27FC236}">
                <a16:creationId xmlns:a16="http://schemas.microsoft.com/office/drawing/2014/main" id="{03B8E25F-B72D-4721-A874-75BCC52B8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955" y="3959604"/>
            <a:ext cx="5452848" cy="1174459"/>
          </a:xfrm>
          <a:prstGeom prst="rect">
            <a:avLst/>
          </a:prstGeom>
        </p:spPr>
      </p:pic>
    </p:spTree>
    <p:extLst>
      <p:ext uri="{BB962C8B-B14F-4D97-AF65-F5344CB8AC3E}">
        <p14:creationId xmlns:p14="http://schemas.microsoft.com/office/powerpoint/2010/main" val="191437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228139-B627-4803-A9E7-484A63793DFA}"/>
              </a:ext>
            </a:extLst>
          </p:cNvPr>
          <p:cNvSpPr txBox="1"/>
          <p:nvPr/>
        </p:nvSpPr>
        <p:spPr>
          <a:xfrm>
            <a:off x="-5917" y="398813"/>
            <a:ext cx="11299970"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As mentioned earlier some python web scraping libraries used in this project namely are:-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DB75B4-FFD1-47AB-97E0-FAE6FC15DB0C}"/>
              </a:ext>
            </a:extLst>
          </p:cNvPr>
          <p:cNvSpPr txBox="1"/>
          <p:nvPr/>
        </p:nvSpPr>
        <p:spPr>
          <a:xfrm>
            <a:off x="5080059" y="1106286"/>
            <a:ext cx="3967843" cy="369332"/>
          </a:xfrm>
          <a:prstGeom prst="rect">
            <a:avLst/>
          </a:prstGeom>
          <a:noFill/>
        </p:spPr>
        <p:txBody>
          <a:bodyPr wrap="square" rtlCol="0">
            <a:spAutoFit/>
          </a:bodyPr>
          <a:lstStyle/>
          <a:p>
            <a:pPr algn="just"/>
            <a:r>
              <a:rPr lang="en-IN" b="1" u="sng" dirty="0">
                <a:latin typeface="Times New Roman" panose="02020603050405020304" pitchFamily="18" charset="0"/>
                <a:cs typeface="Times New Roman" panose="02020603050405020304" pitchFamily="18" charset="0"/>
              </a:rPr>
              <a:t>Requests</a:t>
            </a:r>
          </a:p>
        </p:txBody>
      </p:sp>
      <p:sp>
        <p:nvSpPr>
          <p:cNvPr id="7" name="TextBox 6">
            <a:extLst>
              <a:ext uri="{FF2B5EF4-FFF2-40B4-BE49-F238E27FC236}">
                <a16:creationId xmlns:a16="http://schemas.microsoft.com/office/drawing/2014/main" id="{233D8EA7-FBA8-46D6-8F4D-C44E96981568}"/>
              </a:ext>
            </a:extLst>
          </p:cNvPr>
          <p:cNvSpPr txBox="1"/>
          <p:nvPr/>
        </p:nvSpPr>
        <p:spPr>
          <a:xfrm>
            <a:off x="-5917" y="1892086"/>
            <a:ext cx="1206681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a simple and easy to use HTTP library for python which allows the user to efficiently send a request and connect to any website that you want after which you can request it for it’s content and so on.</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BBA32C6-E843-4438-AC03-4656690B8DA9}"/>
              </a:ext>
            </a:extLst>
          </p:cNvPr>
          <p:cNvSpPr txBox="1"/>
          <p:nvPr/>
        </p:nvSpPr>
        <p:spPr>
          <a:xfrm>
            <a:off x="5080059" y="2845368"/>
            <a:ext cx="2498272" cy="369332"/>
          </a:xfrm>
          <a:prstGeom prst="rect">
            <a:avLst/>
          </a:prstGeom>
          <a:noFill/>
        </p:spPr>
        <p:txBody>
          <a:bodyPr wrap="square" rtlCol="0">
            <a:spAutoFit/>
          </a:bodyPr>
          <a:lstStyle/>
          <a:p>
            <a:pPr algn="just"/>
            <a:r>
              <a:rPr lang="en-IN" b="1" u="sng" dirty="0" err="1">
                <a:latin typeface="Times New Roman" panose="02020603050405020304" pitchFamily="18" charset="0"/>
                <a:cs typeface="Times New Roman" panose="02020603050405020304" pitchFamily="18" charset="0"/>
              </a:rPr>
              <a:t>Lxml</a:t>
            </a:r>
            <a:endParaRPr lang="en-IN"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A11CC2-E9C2-4A84-B4A2-EF42C71C6253}"/>
              </a:ext>
            </a:extLst>
          </p:cNvPr>
          <p:cNvSpPr txBox="1"/>
          <p:nvPr/>
        </p:nvSpPr>
        <p:spPr>
          <a:xfrm>
            <a:off x="0" y="3521651"/>
            <a:ext cx="12066813"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LXML is a pythonic, mature binding for the libxml2 and </a:t>
            </a:r>
            <a:r>
              <a:rPr lang="en-US" dirty="0" err="1">
                <a:latin typeface="Times New Roman" panose="02020603050405020304" pitchFamily="18" charset="0"/>
                <a:cs typeface="Times New Roman" panose="02020603050405020304" pitchFamily="18" charset="0"/>
              </a:rPr>
              <a:t>libxslt</a:t>
            </a:r>
            <a:r>
              <a:rPr lang="en-US" dirty="0">
                <a:latin typeface="Times New Roman" panose="02020603050405020304" pitchFamily="18" charset="0"/>
                <a:cs typeface="Times New Roman" panose="02020603050405020304" pitchFamily="18" charset="0"/>
              </a:rPr>
              <a:t> libraries . It provides safe and convenient access to these libraries using the </a:t>
            </a:r>
            <a:r>
              <a:rPr lang="en-US" dirty="0" err="1">
                <a:latin typeface="Times New Roman" panose="02020603050405020304" pitchFamily="18" charset="0"/>
                <a:cs typeface="Times New Roman" panose="02020603050405020304" pitchFamily="18" charset="0"/>
              </a:rPr>
              <a:t>ElementTree</a:t>
            </a:r>
            <a:r>
              <a:rPr lang="en-US" dirty="0">
                <a:latin typeface="Times New Roman" panose="02020603050405020304" pitchFamily="18" charset="0"/>
                <a:cs typeface="Times New Roman" panose="02020603050405020304" pitchFamily="18" charset="0"/>
              </a:rPr>
              <a:t> API.</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FABFF77-2241-4F8A-B3E1-BA96E4E1C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584" y="3963296"/>
            <a:ext cx="2257337" cy="2894704"/>
          </a:xfrm>
          <a:prstGeom prst="rect">
            <a:avLst/>
          </a:prstGeom>
        </p:spPr>
      </p:pic>
    </p:spTree>
    <p:extLst>
      <p:ext uri="{BB962C8B-B14F-4D97-AF65-F5344CB8AC3E}">
        <p14:creationId xmlns:p14="http://schemas.microsoft.com/office/powerpoint/2010/main" val="31495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555B21-ABD8-41F3-AB09-751D08564A5E}"/>
              </a:ext>
            </a:extLst>
          </p:cNvPr>
          <p:cNvSpPr txBox="1"/>
          <p:nvPr/>
        </p:nvSpPr>
        <p:spPr>
          <a:xfrm>
            <a:off x="5446702" y="370996"/>
            <a:ext cx="3543300" cy="400110"/>
          </a:xfrm>
          <a:prstGeom prst="rect">
            <a:avLst/>
          </a:prstGeom>
          <a:noFill/>
        </p:spPr>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EE3173B6-C6A6-4258-9C16-CAB97F527AA2}"/>
              </a:ext>
            </a:extLst>
          </p:cNvPr>
          <p:cNvSpPr txBox="1"/>
          <p:nvPr/>
        </p:nvSpPr>
        <p:spPr>
          <a:xfrm>
            <a:off x="0" y="1616529"/>
            <a:ext cx="12105314"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main objectives of this bot is to reply, retweet and like all the tweets that contain the twitter handle @project_tweepy with a hashtag that is either #covid19 , #covid_19 , #coronavirus or #country.The reply that the bot sends to the user contains in case of #covid19 , #covid_19 , #coronavirus is Total Cases , Active Cases, Non Active Cases, Recovered and total Deaths and in case of #country it is total cases, recovered cases and total deaths.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All of this to educate the user to please wear a mask and stay safe.</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C461335-B6E9-4E33-80B0-C2F942A4DEC3}"/>
              </a:ext>
            </a:extLst>
          </p:cNvPr>
          <p:cNvPicPr>
            <a:picLocks noChangeAspect="1"/>
          </p:cNvPicPr>
          <p:nvPr/>
        </p:nvPicPr>
        <p:blipFill>
          <a:blip r:embed="rId2"/>
          <a:stretch>
            <a:fillRect/>
          </a:stretch>
        </p:blipFill>
        <p:spPr>
          <a:xfrm>
            <a:off x="0" y="4206010"/>
            <a:ext cx="2651990" cy="2651990"/>
          </a:xfrm>
          <a:prstGeom prst="rect">
            <a:avLst/>
          </a:prstGeom>
        </p:spPr>
      </p:pic>
    </p:spTree>
    <p:extLst>
      <p:ext uri="{BB962C8B-B14F-4D97-AF65-F5344CB8AC3E}">
        <p14:creationId xmlns:p14="http://schemas.microsoft.com/office/powerpoint/2010/main" val="184332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65D036-1593-422E-95BF-7CF053530C94}"/>
              </a:ext>
            </a:extLst>
          </p:cNvPr>
          <p:cNvSpPr txBox="1"/>
          <p:nvPr/>
        </p:nvSpPr>
        <p:spPr>
          <a:xfrm>
            <a:off x="5584071" y="290369"/>
            <a:ext cx="1351567" cy="707886"/>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Working</a:t>
            </a:r>
            <a:endParaRPr lang="en-IN" sz="2000" b="1" u="sng" dirty="0">
              <a:latin typeface="Times New Roman" panose="02020603050405020304" pitchFamily="18" charset="0"/>
              <a:cs typeface="Times New Roman" panose="02020603050405020304" pitchFamily="18" charset="0"/>
            </a:endParaRPr>
          </a:p>
          <a:p>
            <a:pPr algn="just"/>
            <a:endParaRPr lang="en-IN" sz="2000" b="1" u="sng"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E3AD0661-EA02-4A76-8AB0-6295D78DF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785" y="1641190"/>
            <a:ext cx="9640445" cy="3342708"/>
          </a:xfrm>
          <a:prstGeom prst="rect">
            <a:avLst/>
          </a:prstGeom>
        </p:spPr>
      </p:pic>
      <p:sp>
        <p:nvSpPr>
          <p:cNvPr id="17" name="Rectangle 16">
            <a:extLst>
              <a:ext uri="{FF2B5EF4-FFF2-40B4-BE49-F238E27FC236}">
                <a16:creationId xmlns:a16="http://schemas.microsoft.com/office/drawing/2014/main" id="{C1D58DB9-C607-4273-AA1A-35D6261A028E}"/>
              </a:ext>
            </a:extLst>
          </p:cNvPr>
          <p:cNvSpPr/>
          <p:nvPr/>
        </p:nvSpPr>
        <p:spPr>
          <a:xfrm>
            <a:off x="835510" y="1754490"/>
            <a:ext cx="1595275" cy="595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AF3ECA72-36C0-4C26-8B20-711B399E3AA0}"/>
              </a:ext>
            </a:extLst>
          </p:cNvPr>
          <p:cNvSpPr txBox="1"/>
          <p:nvPr/>
        </p:nvSpPr>
        <p:spPr>
          <a:xfrm>
            <a:off x="835510" y="1754490"/>
            <a:ext cx="159527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User</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99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0F59AB-F286-41DC-A367-9995E09ACC40}"/>
              </a:ext>
            </a:extLst>
          </p:cNvPr>
          <p:cNvSpPr txBox="1"/>
          <p:nvPr/>
        </p:nvSpPr>
        <p:spPr>
          <a:xfrm>
            <a:off x="5360565" y="24541"/>
            <a:ext cx="3758268" cy="400110"/>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Implementation </a:t>
            </a:r>
            <a:endParaRPr lang="en-IN" sz="2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ED43BC-2C7C-4AAB-A525-F314831C254D}"/>
              </a:ext>
            </a:extLst>
          </p:cNvPr>
          <p:cNvSpPr txBox="1"/>
          <p:nvPr/>
        </p:nvSpPr>
        <p:spPr>
          <a:xfrm>
            <a:off x="104954" y="772406"/>
            <a:ext cx="11982091"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implement this bot let’s divide the whole process into two parts:-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FBD8C25-B7CC-4416-A31F-95A234766CBC}"/>
              </a:ext>
            </a:extLst>
          </p:cNvPr>
          <p:cNvSpPr txBox="1"/>
          <p:nvPr/>
        </p:nvSpPr>
        <p:spPr>
          <a:xfrm>
            <a:off x="104954" y="1489493"/>
            <a:ext cx="4215626" cy="923330"/>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Creating the bot itself</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Deploying the bot</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1EED3EA-312A-4D99-AB27-739C1EBC3284}"/>
              </a:ext>
            </a:extLst>
          </p:cNvPr>
          <p:cNvSpPr txBox="1"/>
          <p:nvPr/>
        </p:nvSpPr>
        <p:spPr>
          <a:xfrm>
            <a:off x="5360565" y="2412823"/>
            <a:ext cx="2099424" cy="400110"/>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Creating the bot </a:t>
            </a:r>
            <a:endParaRPr lang="en-IN" sz="2000" b="1" u="sng" dirty="0"/>
          </a:p>
        </p:txBody>
      </p:sp>
      <p:sp>
        <p:nvSpPr>
          <p:cNvPr id="10" name="TextBox 9">
            <a:extLst>
              <a:ext uri="{FF2B5EF4-FFF2-40B4-BE49-F238E27FC236}">
                <a16:creationId xmlns:a16="http://schemas.microsoft.com/office/drawing/2014/main" id="{26B6CE6E-AE6C-4012-AAE0-4DC0F77014E8}"/>
              </a:ext>
            </a:extLst>
          </p:cNvPr>
          <p:cNvSpPr txBox="1"/>
          <p:nvPr/>
        </p:nvSpPr>
        <p:spPr>
          <a:xfrm>
            <a:off x="-1" y="2863141"/>
            <a:ext cx="12192000" cy="3970318"/>
          </a:xfrm>
          <a:prstGeom prst="rect">
            <a:avLst/>
          </a:prstGeom>
          <a:noFill/>
        </p:spPr>
        <p:txBody>
          <a:bodyPr wrap="square" rtlCol="0">
            <a:spAutoFit/>
          </a:bodyPr>
          <a:lstStyle/>
          <a:p>
            <a:pPr algn="just"/>
            <a:r>
              <a:rPr lang="en-US" dirty="0"/>
              <a:t>• </a:t>
            </a:r>
            <a:r>
              <a:rPr lang="en-US" b="1" dirty="0">
                <a:latin typeface="Times New Roman" panose="02020603050405020304" pitchFamily="18" charset="0"/>
                <a:cs typeface="Times New Roman" panose="02020603050405020304" pitchFamily="18" charset="0"/>
              </a:rPr>
              <a:t>Create the basic structure of the bot Which involves:-</a:t>
            </a:r>
          </a:p>
          <a:p>
            <a:pPr algn="just"/>
            <a:endParaRPr lang="en-US" dirty="0"/>
          </a:p>
          <a:p>
            <a:pPr algn="just"/>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Importing </a:t>
            </a:r>
            <a:r>
              <a:rPr lang="en-US" dirty="0" err="1">
                <a:latin typeface="Times New Roman" panose="02020603050405020304" pitchFamily="18" charset="0"/>
                <a:cs typeface="Times New Roman" panose="02020603050405020304" pitchFamily="18" charset="0"/>
              </a:rPr>
              <a:t>Tweepy</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ii. Defining API keys(used for authentication purposes. These are provided when you make a twitter developer account.) </a:t>
            </a:r>
          </a:p>
          <a:p>
            <a:pPr algn="just"/>
            <a:r>
              <a:rPr lang="en-US" dirty="0">
                <a:latin typeface="Times New Roman" panose="02020603050405020304" pitchFamily="18" charset="0"/>
                <a:cs typeface="Times New Roman" panose="02020603050405020304" pitchFamily="18" charset="0"/>
              </a:rPr>
              <a:t>iii. Creating and initializing a authentication token (so that the API can authenticate you and provide you a stable connection with the twitter server)</a:t>
            </a:r>
          </a:p>
          <a:p>
            <a:r>
              <a:rPr lang="en-US" dirty="0"/>
              <a:t> </a:t>
            </a:r>
          </a:p>
          <a:p>
            <a:pPr algn="just"/>
            <a:r>
              <a:rPr lang="en-US" dirty="0"/>
              <a:t>• </a:t>
            </a:r>
            <a:r>
              <a:rPr lang="en-US" b="1" dirty="0">
                <a:latin typeface="Times New Roman" panose="02020603050405020304" pitchFamily="18" charset="0"/>
                <a:cs typeface="Times New Roman" panose="02020603050405020304" pitchFamily="18" charset="0"/>
              </a:rPr>
              <a:t>Process for scraping the data</a:t>
            </a:r>
          </a:p>
          <a:p>
            <a:pPr algn="just"/>
            <a:r>
              <a:rPr lang="en-US" dirty="0"/>
              <a:t> </a:t>
            </a:r>
          </a:p>
          <a:p>
            <a:pPr algn="just"/>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Send a request to “https://www.worldometers.info/coronavirus/” to get a status code </a:t>
            </a:r>
          </a:p>
          <a:p>
            <a:pPr algn="just"/>
            <a:r>
              <a:rPr lang="en-US" dirty="0">
                <a:latin typeface="Times New Roman" panose="02020603050405020304" pitchFamily="18" charset="0"/>
                <a:cs typeface="Times New Roman" panose="02020603050405020304" pitchFamily="18" charset="0"/>
              </a:rPr>
              <a:t>ii. Initialize that status code to a variable </a:t>
            </a:r>
          </a:p>
          <a:p>
            <a:pPr algn="just"/>
            <a:r>
              <a:rPr lang="en-US" dirty="0">
                <a:latin typeface="Times New Roman" panose="02020603050405020304" pitchFamily="18" charset="0"/>
                <a:cs typeface="Times New Roman" panose="02020603050405020304" pitchFamily="18" charset="0"/>
              </a:rPr>
              <a:t>iii. Access the data of that webpage using the variable and format it into a XML tree(done using a method of requests library “</a:t>
            </a:r>
            <a:r>
              <a:rPr lang="en-US" dirty="0" err="1">
                <a:latin typeface="Times New Roman" panose="02020603050405020304" pitchFamily="18" charset="0"/>
                <a:cs typeface="Times New Roman" panose="02020603050405020304" pitchFamily="18" charset="0"/>
              </a:rPr>
              <a:t>html.fromstring</a:t>
            </a:r>
            <a:r>
              <a:rPr lang="en-US" dirty="0">
                <a:latin typeface="Times New Roman" panose="02020603050405020304" pitchFamily="18" charset="0"/>
                <a:cs typeface="Times New Roman" panose="02020603050405020304" pitchFamily="18" charset="0"/>
              </a:rPr>
              <a:t>(.content)”) </a:t>
            </a:r>
          </a:p>
          <a:p>
            <a:pPr algn="just"/>
            <a:r>
              <a:rPr lang="en-US" dirty="0">
                <a:latin typeface="Times New Roman" panose="02020603050405020304" pitchFamily="18" charset="0"/>
                <a:cs typeface="Times New Roman" panose="02020603050405020304" pitchFamily="18" charset="0"/>
              </a:rPr>
              <a:t>iv. Move through that tree using a method of </a:t>
            </a:r>
            <a:r>
              <a:rPr lang="en-US" dirty="0" err="1">
                <a:latin typeface="Times New Roman" panose="02020603050405020304" pitchFamily="18" charset="0"/>
                <a:cs typeface="Times New Roman" panose="02020603050405020304" pitchFamily="18" charset="0"/>
              </a:rPr>
              <a:t>lxml</a:t>
            </a:r>
            <a:r>
              <a:rPr lang="en-US" dirty="0">
                <a:latin typeface="Times New Roman" panose="02020603050405020304" pitchFamily="18" charset="0"/>
                <a:cs typeface="Times New Roman" panose="02020603050405020304" pitchFamily="18" charset="0"/>
              </a:rPr>
              <a:t> library called </a:t>
            </a:r>
            <a:r>
              <a:rPr lang="en-US" dirty="0" err="1">
                <a:latin typeface="Times New Roman" panose="02020603050405020304" pitchFamily="18" charset="0"/>
                <a:cs typeface="Times New Roman" panose="02020603050405020304" pitchFamily="18" charset="0"/>
              </a:rPr>
              <a:t>Xpath</a:t>
            </a:r>
            <a:r>
              <a:rPr lang="en-US" dirty="0">
                <a:latin typeface="Times New Roman" panose="02020603050405020304" pitchFamily="18" charset="0"/>
                <a:cs typeface="Times New Roman" panose="02020603050405020304" pitchFamily="18" charset="0"/>
              </a:rPr>
              <a:t> to get your desired content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58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E45A50-EC60-409E-88E9-62835C1D4BE1}"/>
              </a:ext>
            </a:extLst>
          </p:cNvPr>
          <p:cNvSpPr txBox="1"/>
          <p:nvPr/>
        </p:nvSpPr>
        <p:spPr>
          <a:xfrm>
            <a:off x="4781725" y="209725"/>
            <a:ext cx="4118995" cy="400110"/>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Deployment of the bot</a:t>
            </a:r>
            <a:endParaRPr lang="en-IN" sz="2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96E964-6C2B-4CBC-80CF-5F68086BD9C9}"/>
              </a:ext>
            </a:extLst>
          </p:cNvPr>
          <p:cNvSpPr txBox="1"/>
          <p:nvPr/>
        </p:nvSpPr>
        <p:spPr>
          <a:xfrm>
            <a:off x="0" y="1371600"/>
            <a:ext cx="121920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Choose a hosting service of your choice (I chose Heroku).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here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have chosen Heroku as my hosting service so the process for deployment on Heroku is as follows :-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Create a account on Heroku </a:t>
            </a:r>
          </a:p>
          <a:p>
            <a:r>
              <a:rPr lang="en-US" dirty="0">
                <a:latin typeface="Times New Roman" panose="02020603050405020304" pitchFamily="18" charset="0"/>
                <a:cs typeface="Times New Roman" panose="02020603050405020304" pitchFamily="18" charset="0"/>
              </a:rPr>
              <a:t>• Create a new app </a:t>
            </a:r>
          </a:p>
          <a:p>
            <a:r>
              <a:rPr lang="en-US" dirty="0">
                <a:latin typeface="Times New Roman" panose="02020603050405020304" pitchFamily="18" charset="0"/>
                <a:cs typeface="Times New Roman" panose="02020603050405020304" pitchFamily="18" charset="0"/>
              </a:rPr>
              <a:t>• Upload your code on Heroku’s server (this can be achieved through one of three ways available on </a:t>
            </a:r>
            <a:r>
              <a:rPr lang="en-US" dirty="0" err="1">
                <a:latin typeface="Times New Roman" panose="02020603050405020304" pitchFamily="18" charset="0"/>
                <a:cs typeface="Times New Roman" panose="02020603050405020304" pitchFamily="18" charset="0"/>
              </a:rPr>
              <a:t>heroku</a:t>
            </a:r>
            <a:r>
              <a:rPr lang="en-US" dirty="0">
                <a:latin typeface="Times New Roman" panose="02020603050405020304" pitchFamily="18" charset="0"/>
                <a:cs typeface="Times New Roman" panose="02020603050405020304" pitchFamily="18" charset="0"/>
              </a:rPr>
              <a:t>) </a:t>
            </a:r>
          </a:p>
          <a:p>
            <a:pPr marL="800100" lvl="1" indent="-342900">
              <a:buAutoNum type="arabicPeriod"/>
            </a:pPr>
            <a:r>
              <a:rPr lang="en-US" dirty="0">
                <a:latin typeface="Times New Roman" panose="02020603050405020304" pitchFamily="18" charset="0"/>
                <a:cs typeface="Times New Roman" panose="02020603050405020304" pitchFamily="18" charset="0"/>
              </a:rPr>
              <a:t>One of those ways is to upload your code to a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repository and then link your Heroku account to that repo </a:t>
            </a:r>
          </a:p>
          <a:p>
            <a:r>
              <a:rPr lang="en-US" dirty="0">
                <a:latin typeface="Times New Roman" panose="02020603050405020304" pitchFamily="18" charset="0"/>
                <a:cs typeface="Times New Roman" panose="02020603050405020304" pitchFamily="18" charset="0"/>
              </a:rPr>
              <a:t>• Deploy your app</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FED7281-CCC5-4F29-A912-42C568238E00}"/>
              </a:ext>
            </a:extLst>
          </p:cNvPr>
          <p:cNvPicPr>
            <a:picLocks noChangeAspect="1"/>
          </p:cNvPicPr>
          <p:nvPr/>
        </p:nvPicPr>
        <p:blipFill>
          <a:blip r:embed="rId2"/>
          <a:stretch>
            <a:fillRect/>
          </a:stretch>
        </p:blipFill>
        <p:spPr>
          <a:xfrm>
            <a:off x="0" y="4206010"/>
            <a:ext cx="2651990" cy="2651990"/>
          </a:xfrm>
          <a:prstGeom prst="rect">
            <a:avLst/>
          </a:prstGeom>
        </p:spPr>
      </p:pic>
    </p:spTree>
    <p:extLst>
      <p:ext uri="{BB962C8B-B14F-4D97-AF65-F5344CB8AC3E}">
        <p14:creationId xmlns:p14="http://schemas.microsoft.com/office/powerpoint/2010/main" val="289918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4B8B1C-8848-46CD-B547-9506BACBC1F4}"/>
              </a:ext>
            </a:extLst>
          </p:cNvPr>
          <p:cNvSpPr txBox="1"/>
          <p:nvPr/>
        </p:nvSpPr>
        <p:spPr>
          <a:xfrm>
            <a:off x="4798503" y="293615"/>
            <a:ext cx="4957893" cy="400110"/>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Implementation in code</a:t>
            </a:r>
            <a:endParaRPr lang="en-IN"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F99F40-CE98-43FD-ACAC-6BFA26A21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59" y="937007"/>
            <a:ext cx="10606481" cy="5362636"/>
          </a:xfrm>
          <a:prstGeom prst="rect">
            <a:avLst/>
          </a:prstGeom>
        </p:spPr>
      </p:pic>
    </p:spTree>
    <p:extLst>
      <p:ext uri="{BB962C8B-B14F-4D97-AF65-F5344CB8AC3E}">
        <p14:creationId xmlns:p14="http://schemas.microsoft.com/office/powerpoint/2010/main" val="11007110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201</TotalTime>
  <Words>879</Words>
  <Application>Microsoft Office PowerPoint</Application>
  <PresentationFormat>Widescreen</PresentationFormat>
  <Paragraphs>63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Devashish Ranjan</dc:creator>
  <cp:lastModifiedBy>Devashish Ranjan</cp:lastModifiedBy>
  <cp:revision>16</cp:revision>
  <dcterms:created xsi:type="dcterms:W3CDTF">2021-02-18T05:38:49Z</dcterms:created>
  <dcterms:modified xsi:type="dcterms:W3CDTF">2021-02-19T14:15:53Z</dcterms:modified>
</cp:coreProperties>
</file>