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8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24-09-2018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24-09-2018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24-09-2018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24-09-2018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 and Data Structures using Python</a:t>
            </a:r>
            <a:endParaRPr lang="en-IN" dirty="0"/>
          </a:p>
        </p:txBody>
      </p:sp>
      <p:sp>
        <p:nvSpPr>
          <p:cNvPr id="3" name="Subtitle 2"/>
          <p:cNvSpPr>
            <a:spLocks noGrp="1"/>
          </p:cNvSpPr>
          <p:nvPr>
            <p:ph type="subTitle" idx="1"/>
          </p:nvPr>
        </p:nvSpPr>
        <p:spPr/>
        <p:txBody>
          <a:bodyPr/>
          <a:lstStyle/>
          <a:p>
            <a:r>
              <a:rPr lang="en-US" dirty="0" smtClean="0"/>
              <a:t>- </a:t>
            </a:r>
            <a:r>
              <a:rPr lang="en-US" dirty="0" err="1" smtClean="0"/>
              <a:t>Dhananjai</a:t>
            </a:r>
            <a:r>
              <a:rPr lang="en-US" dirty="0" smtClean="0"/>
              <a:t> Sharma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For lists, a single position returns a value, a slice returns a list factors = [1,2,5,10] factors[0] == 1, factors[0:1] == [1]</a:t>
            </a:r>
          </a:p>
          <a:p>
            <a:r>
              <a:rPr lang="en-IN" dirty="0" smtClean="0"/>
              <a:t>Lists can contain other lists </a:t>
            </a:r>
          </a:p>
          <a:p>
            <a:r>
              <a:rPr lang="en-IN" dirty="0" smtClean="0"/>
              <a:t>nested = [[2,[37]],4,["hello"]] </a:t>
            </a:r>
          </a:p>
          <a:p>
            <a:r>
              <a:rPr lang="en-IN" dirty="0" smtClean="0"/>
              <a:t>nested[0] is [2,[37]]</a:t>
            </a:r>
          </a:p>
          <a:p>
            <a:r>
              <a:rPr lang="en-IN" dirty="0" smtClean="0"/>
              <a:t> nested[1] is 4</a:t>
            </a:r>
          </a:p>
          <a:p>
            <a:r>
              <a:rPr lang="en-IN" dirty="0" smtClean="0"/>
              <a:t> nested[2][0][3] is "l“</a:t>
            </a:r>
          </a:p>
          <a:p>
            <a:r>
              <a:rPr lang="en-IN" dirty="0" smtClean="0"/>
              <a:t> nested[0][1:2] is [[37]]</a:t>
            </a:r>
          </a:p>
          <a:p>
            <a:r>
              <a:rPr lang="en-US" dirty="0" smtClean="0"/>
              <a:t>Unlike strings, lists can be updated in place (mutable)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Copying a list (and not pointing to the same string)</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For mutable values, assignment does not make a fresh copy</a:t>
            </a:r>
          </a:p>
          <a:p>
            <a:r>
              <a:rPr lang="en-IN" dirty="0" smtClean="0"/>
              <a:t> list1 = [1,3,5,7]</a:t>
            </a:r>
          </a:p>
          <a:p>
            <a:r>
              <a:rPr lang="en-IN" dirty="0" smtClean="0"/>
              <a:t> list2 = list1</a:t>
            </a:r>
          </a:p>
          <a:p>
            <a:r>
              <a:rPr lang="en-IN" dirty="0" smtClean="0"/>
              <a:t> list1[2] = 4</a:t>
            </a:r>
          </a:p>
          <a:p>
            <a:r>
              <a:rPr lang="en-IN" dirty="0" smtClean="0"/>
              <a:t>What is list2[2] now?</a:t>
            </a:r>
          </a:p>
          <a:p>
            <a:r>
              <a:rPr lang="en-IN" dirty="0" smtClean="0"/>
              <a:t> list2[2] is also 4 </a:t>
            </a:r>
          </a:p>
          <a:p>
            <a:r>
              <a:rPr lang="en-IN" dirty="0" smtClean="0"/>
              <a:t>list1 and list2 are two names for the same list (pointing to the same list)</a:t>
            </a:r>
          </a:p>
          <a:p>
            <a:r>
              <a:rPr lang="en-IN" dirty="0" smtClean="0"/>
              <a:t>How can we make a copy of a list? A slice creates a new (sub)list from an old one</a:t>
            </a:r>
          </a:p>
          <a:p>
            <a:r>
              <a:rPr lang="en-IN" dirty="0" smtClean="0"/>
              <a:t>Omitting both end points gives a full slice</a:t>
            </a:r>
          </a:p>
          <a:p>
            <a:r>
              <a:rPr lang="en-IN" dirty="0" smtClean="0"/>
              <a:t> l[:] == l[0:len(l)] (this will make a list in an intermediary position)</a:t>
            </a:r>
          </a:p>
          <a:p>
            <a:r>
              <a:rPr lang="en-IN" dirty="0" smtClean="0"/>
              <a:t> To make a copy of a list use a full slice</a:t>
            </a:r>
          </a:p>
          <a:p>
            <a:r>
              <a:rPr lang="en-IN" dirty="0" smtClean="0"/>
              <a:t> list2 = list1[:]</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on equality</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Consider the following assignments</a:t>
            </a:r>
          </a:p>
          <a:p>
            <a:r>
              <a:rPr lang="en-IN" dirty="0" smtClean="0"/>
              <a:t> list1 = [1,3,5,7]</a:t>
            </a:r>
          </a:p>
          <a:p>
            <a:r>
              <a:rPr lang="en-IN" dirty="0" smtClean="0"/>
              <a:t> list2 = [1,3,5,7]</a:t>
            </a:r>
          </a:p>
          <a:p>
            <a:r>
              <a:rPr lang="en-IN" dirty="0" smtClean="0"/>
              <a:t> list3 = list2</a:t>
            </a:r>
          </a:p>
          <a:p>
            <a:r>
              <a:rPr lang="en-IN" dirty="0" smtClean="0"/>
              <a:t> All three lists are equal, but there is a difference</a:t>
            </a:r>
          </a:p>
          <a:p>
            <a:r>
              <a:rPr lang="en-IN" dirty="0" smtClean="0"/>
              <a:t>list1 and list2 are two lists with same value</a:t>
            </a:r>
          </a:p>
          <a:p>
            <a:r>
              <a:rPr lang="en-IN" dirty="0" smtClean="0"/>
              <a:t>list2 and list3 are two names for same list</a:t>
            </a:r>
          </a:p>
          <a:p>
            <a:r>
              <a:rPr lang="en-IN" dirty="0" smtClean="0"/>
              <a:t>x == y checks if x and y have same value </a:t>
            </a:r>
          </a:p>
          <a:p>
            <a:r>
              <a:rPr lang="en-IN" dirty="0" smtClean="0"/>
              <a:t>x is y checks if x and y refer to same object</a:t>
            </a:r>
          </a:p>
          <a:p>
            <a:r>
              <a:rPr lang="en-IN" dirty="0" smtClean="0"/>
              <a:t> list1 == list2 is True </a:t>
            </a:r>
          </a:p>
          <a:p>
            <a:r>
              <a:rPr lang="en-IN" dirty="0" smtClean="0"/>
              <a:t>list2 == list3 is True</a:t>
            </a:r>
          </a:p>
          <a:p>
            <a:r>
              <a:rPr lang="en-IN" dirty="0" smtClean="0"/>
              <a:t> list2 is list3 is True</a:t>
            </a:r>
          </a:p>
          <a:p>
            <a:r>
              <a:rPr lang="en-IN" dirty="0" smtClean="0"/>
              <a:t> list1 is list2 is False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 in lists</a:t>
            </a:r>
            <a:endParaRPr lang="en-IN" dirty="0"/>
          </a:p>
        </p:txBody>
      </p:sp>
      <p:sp>
        <p:nvSpPr>
          <p:cNvPr id="3" name="Content Placeholder 2"/>
          <p:cNvSpPr>
            <a:spLocks noGrp="1"/>
          </p:cNvSpPr>
          <p:nvPr>
            <p:ph idx="1"/>
          </p:nvPr>
        </p:nvSpPr>
        <p:spPr/>
        <p:txBody>
          <a:bodyPr/>
          <a:lstStyle/>
          <a:p>
            <a:r>
              <a:rPr lang="en-IN" dirty="0" smtClean="0"/>
              <a:t>list1 = [1,3,5,7]</a:t>
            </a:r>
          </a:p>
          <a:p>
            <a:r>
              <a:rPr lang="en-IN" dirty="0" smtClean="0"/>
              <a:t> list2 = [4,5,6,8]</a:t>
            </a:r>
          </a:p>
          <a:p>
            <a:r>
              <a:rPr lang="en-IN" dirty="0" smtClean="0"/>
              <a:t> list3 = list1 + list2</a:t>
            </a:r>
          </a:p>
          <a:p>
            <a:r>
              <a:rPr lang="en-IN" dirty="0" smtClean="0"/>
              <a:t> list3 is now [1,3,5,7,4,5,6,8]</a:t>
            </a:r>
          </a:p>
          <a:p>
            <a:r>
              <a:rPr lang="en-IN" dirty="0" smtClean="0"/>
              <a:t> Note that + always produces a new list</a:t>
            </a:r>
          </a:p>
          <a:p>
            <a:r>
              <a:rPr lang="en-IN" dirty="0" smtClean="0"/>
              <a:t> list1 = [1,3,5,7]</a:t>
            </a:r>
          </a:p>
          <a:p>
            <a:r>
              <a:rPr lang="en-IN" dirty="0" smtClean="0"/>
              <a:t> list2 = list1</a:t>
            </a:r>
          </a:p>
          <a:p>
            <a:r>
              <a:rPr lang="en-IN" dirty="0" smtClean="0"/>
              <a:t> list1 = list1 + [9]</a:t>
            </a:r>
          </a:p>
          <a:p>
            <a:r>
              <a:rPr lang="en-IN" dirty="0" smtClean="0"/>
              <a:t> list1 and list2 no longer point to the same object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for conditions in python</a:t>
            </a:r>
            <a:endParaRPr lang="en-IN" dirty="0"/>
          </a:p>
        </p:txBody>
      </p:sp>
      <p:sp>
        <p:nvSpPr>
          <p:cNvPr id="3" name="Content Placeholder 2"/>
          <p:cNvSpPr>
            <a:spLocks noGrp="1"/>
          </p:cNvSpPr>
          <p:nvPr>
            <p:ph idx="1"/>
          </p:nvPr>
        </p:nvSpPr>
        <p:spPr/>
        <p:txBody>
          <a:bodyPr/>
          <a:lstStyle/>
          <a:p>
            <a:r>
              <a:rPr lang="en-IN" dirty="0" smtClean="0"/>
              <a:t>Numeric value 0 is treated as False</a:t>
            </a:r>
          </a:p>
          <a:p>
            <a:r>
              <a:rPr lang="en-IN" dirty="0" smtClean="0"/>
              <a:t> Empty sequence "" , [] is treated as False</a:t>
            </a:r>
          </a:p>
          <a:p>
            <a:r>
              <a:rPr lang="en-IN" dirty="0" smtClean="0"/>
              <a:t>Everything else is True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Call by value for </a:t>
            </a:r>
            <a:r>
              <a:rPr lang="en-US" dirty="0" err="1" smtClean="0"/>
              <a:t>str</a:t>
            </a:r>
            <a:r>
              <a:rPr lang="en-US" dirty="0" smtClean="0"/>
              <a:t>, </a:t>
            </a:r>
            <a:r>
              <a:rPr lang="en-US" dirty="0" err="1" smtClean="0"/>
              <a:t>int</a:t>
            </a:r>
            <a:r>
              <a:rPr lang="en-US" dirty="0" smtClean="0"/>
              <a:t>, float, </a:t>
            </a:r>
            <a:r>
              <a:rPr lang="en-US" dirty="0" err="1" smtClean="0"/>
              <a:t>bool</a:t>
            </a:r>
            <a:endParaRPr lang="en-US" dirty="0" smtClean="0"/>
          </a:p>
          <a:p>
            <a:r>
              <a:rPr lang="en-US" dirty="0" smtClean="0"/>
              <a:t>Call by reference for list</a:t>
            </a:r>
          </a:p>
          <a:p>
            <a:r>
              <a:rPr lang="en-IN" dirty="0" smtClean="0"/>
              <a:t>def update(</a:t>
            </a:r>
            <a:r>
              <a:rPr lang="en-IN" dirty="0" err="1" smtClean="0"/>
              <a:t>l,i,v</a:t>
            </a:r>
            <a:r>
              <a:rPr lang="en-IN" dirty="0" smtClean="0"/>
              <a:t>):</a:t>
            </a:r>
          </a:p>
          <a:p>
            <a:pPr lvl="1">
              <a:buNone/>
            </a:pPr>
            <a:r>
              <a:rPr lang="en-IN" dirty="0" smtClean="0"/>
              <a:t>	 if </a:t>
            </a:r>
            <a:r>
              <a:rPr lang="en-IN" dirty="0" err="1" smtClean="0"/>
              <a:t>i</a:t>
            </a:r>
            <a:r>
              <a:rPr lang="en-IN" dirty="0" smtClean="0"/>
              <a:t> &gt;= 0 and </a:t>
            </a:r>
            <a:r>
              <a:rPr lang="en-IN" dirty="0" err="1" smtClean="0"/>
              <a:t>i</a:t>
            </a:r>
            <a:r>
              <a:rPr lang="en-IN" dirty="0" smtClean="0"/>
              <a:t> &lt; </a:t>
            </a:r>
            <a:r>
              <a:rPr lang="en-IN" dirty="0" err="1" smtClean="0"/>
              <a:t>len</a:t>
            </a:r>
            <a:r>
              <a:rPr lang="en-IN" dirty="0" smtClean="0"/>
              <a:t>(l):</a:t>
            </a:r>
          </a:p>
          <a:p>
            <a:pPr lvl="1">
              <a:buNone/>
            </a:pPr>
            <a:r>
              <a:rPr lang="en-IN" dirty="0" smtClean="0"/>
              <a:t>			 l[</a:t>
            </a:r>
            <a:r>
              <a:rPr lang="en-IN" dirty="0" err="1" smtClean="0"/>
              <a:t>i</a:t>
            </a:r>
            <a:r>
              <a:rPr lang="en-IN" dirty="0" smtClean="0"/>
              <a:t>] = v</a:t>
            </a:r>
          </a:p>
          <a:p>
            <a:pPr lvl="1">
              <a:buNone/>
            </a:pPr>
            <a:r>
              <a:rPr lang="en-IN" dirty="0" smtClean="0"/>
              <a:t>			 return(True) </a:t>
            </a:r>
          </a:p>
          <a:p>
            <a:pPr lvl="1">
              <a:buNone/>
            </a:pPr>
            <a:r>
              <a:rPr lang="en-IN" dirty="0" smtClean="0"/>
              <a:t>	 else: </a:t>
            </a:r>
          </a:p>
          <a:p>
            <a:pPr lvl="1">
              <a:buNone/>
            </a:pPr>
            <a:r>
              <a:rPr lang="en-IN" dirty="0" smtClean="0"/>
              <a:t>			v = v+1 </a:t>
            </a:r>
          </a:p>
          <a:p>
            <a:pPr lvl="1">
              <a:buNone/>
            </a:pPr>
            <a:r>
              <a:rPr lang="en-IN" dirty="0" smtClean="0"/>
              <a:t>			return(False)</a:t>
            </a:r>
          </a:p>
          <a:p>
            <a:pPr lvl="1">
              <a:buNone/>
            </a:pPr>
            <a:endParaRPr lang="en-IN" dirty="0" smtClean="0"/>
          </a:p>
          <a:p>
            <a:pPr lvl="1">
              <a:buNone/>
            </a:pPr>
            <a:r>
              <a:rPr lang="pl-PL" dirty="0" smtClean="0"/>
              <a:t>ns = [3,11,12]</a:t>
            </a:r>
            <a:endParaRPr lang="en-US" dirty="0" smtClean="0"/>
          </a:p>
          <a:p>
            <a:pPr lvl="1">
              <a:buNone/>
            </a:pPr>
            <a:r>
              <a:rPr lang="pl-PL" dirty="0" smtClean="0"/>
              <a:t> z = 8</a:t>
            </a:r>
            <a:endParaRPr lang="en-US" dirty="0" smtClean="0"/>
          </a:p>
          <a:p>
            <a:pPr lvl="1">
              <a:buNone/>
            </a:pPr>
            <a:r>
              <a:rPr lang="pl-PL" dirty="0" smtClean="0"/>
              <a:t> update(ns,2,z)</a:t>
            </a:r>
            <a:endParaRPr lang="en-US" dirty="0" smtClean="0"/>
          </a:p>
          <a:p>
            <a:pPr lvl="1">
              <a:buNone/>
            </a:pPr>
            <a:r>
              <a:rPr lang="pl-PL" dirty="0" smtClean="0"/>
              <a:t> update(ns,4,z) </a:t>
            </a:r>
            <a:endParaRPr lang="en-US" dirty="0" smtClean="0"/>
          </a:p>
          <a:p>
            <a:pPr lvl="1">
              <a:buNone/>
            </a:pPr>
            <a:r>
              <a:rPr lang="pl-PL" dirty="0" smtClean="0"/>
              <a:t>ns is [3,11,8] z remains 8</a:t>
            </a:r>
            <a:endParaRPr lang="en-US" dirty="0" smtClean="0"/>
          </a:p>
          <a:p>
            <a:pPr lvl="1">
              <a:buNone/>
            </a:pPr>
            <a:endParaRPr lang="en-US" dirty="0" smtClean="0"/>
          </a:p>
          <a:p>
            <a:pPr lvl="1">
              <a:buNone/>
            </a:pPr>
            <a:r>
              <a:rPr lang="en-US" dirty="0" smtClean="0"/>
              <a:t>RETURN VALUE MAY BE IGNORED</a:t>
            </a:r>
          </a:p>
          <a:p>
            <a:pPr lvl="1">
              <a:buNone/>
            </a:pPr>
            <a:r>
              <a:rPr lang="en-IN" dirty="0" smtClean="0"/>
              <a:t>Name n inside function is separate from n outside</a:t>
            </a:r>
          </a:p>
          <a:p>
            <a:pPr lvl="1">
              <a:buNone/>
            </a:pPr>
            <a:r>
              <a:rPr lang="en-US" dirty="0" smtClean="0"/>
              <a:t>A function must be defined before it is invoked</a:t>
            </a:r>
            <a:endParaRPr lang="en-I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range</a:t>
            </a:r>
            <a:endParaRPr lang="en-IN" dirty="0"/>
          </a:p>
        </p:txBody>
      </p:sp>
      <p:sp>
        <p:nvSpPr>
          <p:cNvPr id="3" name="Content Placeholder 2"/>
          <p:cNvSpPr>
            <a:spLocks noGrp="1"/>
          </p:cNvSpPr>
          <p:nvPr>
            <p:ph idx="1"/>
          </p:nvPr>
        </p:nvSpPr>
        <p:spPr/>
        <p:txBody>
          <a:bodyPr/>
          <a:lstStyle/>
          <a:p>
            <a:r>
              <a:rPr lang="en-IN" dirty="0" smtClean="0"/>
              <a:t>range(</a:t>
            </a:r>
            <a:r>
              <a:rPr lang="en-IN" dirty="0" err="1" smtClean="0"/>
              <a:t>i,j</a:t>
            </a:r>
            <a:r>
              <a:rPr lang="en-IN" dirty="0" smtClean="0"/>
              <a:t>) produces the sequence i,i+1,…,j-1</a:t>
            </a:r>
          </a:p>
          <a:p>
            <a:r>
              <a:rPr lang="en-IN" dirty="0" smtClean="0"/>
              <a:t> range(j) automatically starts from 0; 0,1,…,j-1</a:t>
            </a:r>
          </a:p>
          <a:p>
            <a:r>
              <a:rPr lang="en-IN" dirty="0" smtClean="0"/>
              <a:t> range(</a:t>
            </a:r>
            <a:r>
              <a:rPr lang="en-IN" dirty="0" err="1" smtClean="0"/>
              <a:t>i,j,k</a:t>
            </a:r>
            <a:r>
              <a:rPr lang="en-IN" dirty="0" smtClean="0"/>
              <a:t>) increments by k; </a:t>
            </a:r>
            <a:r>
              <a:rPr lang="en-IN" dirty="0" err="1" smtClean="0"/>
              <a:t>i,i+k</a:t>
            </a:r>
            <a:r>
              <a:rPr lang="en-IN" dirty="0" smtClean="0"/>
              <a:t>,…,</a:t>
            </a:r>
            <a:r>
              <a:rPr lang="en-IN" dirty="0" err="1" smtClean="0"/>
              <a:t>i+nk</a:t>
            </a:r>
            <a:r>
              <a:rPr lang="en-IN" dirty="0" smtClean="0"/>
              <a:t> Stops with n such that </a:t>
            </a:r>
            <a:r>
              <a:rPr lang="en-IN" dirty="0" err="1" smtClean="0"/>
              <a:t>i+nk</a:t>
            </a:r>
            <a:r>
              <a:rPr lang="en-IN" dirty="0" smtClean="0"/>
              <a:t> &lt; j &lt;= </a:t>
            </a:r>
            <a:r>
              <a:rPr lang="en-IN" dirty="0" err="1" smtClean="0"/>
              <a:t>i</a:t>
            </a:r>
            <a:r>
              <a:rPr lang="en-IN" dirty="0" smtClean="0"/>
              <a:t>+(n+1)k</a:t>
            </a:r>
          </a:p>
          <a:p>
            <a:r>
              <a:rPr lang="en-IN" dirty="0" smtClean="0"/>
              <a:t> Count down? Make k negative!</a:t>
            </a:r>
          </a:p>
          <a:p>
            <a:r>
              <a:rPr lang="en-IN" dirty="0" smtClean="0"/>
              <a:t> range(i,j,-1), </a:t>
            </a:r>
            <a:r>
              <a:rPr lang="en-IN" dirty="0" err="1" smtClean="0"/>
              <a:t>i</a:t>
            </a:r>
            <a:r>
              <a:rPr lang="en-IN" dirty="0" smtClean="0"/>
              <a:t> &gt; j, produces i,i-1,…,j+1</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295400"/>
            <a:ext cx="8229600" cy="10668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More about random</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609600" y="2401824"/>
            <a:ext cx="8229600" cy="4325112"/>
          </a:xfrm>
          <a:prstGeom prst="rect">
            <a:avLst/>
          </a:prstGeom>
        </p:spPr>
        <p:txBody>
          <a:bodyPr vert="horz">
            <a:normAutofit fontScale="85000" lnSpcReduction="20000"/>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c =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random.randint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(1,5)</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This will give a random integer in the range of 1 to 5</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c =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random.randrange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(1,5) #Generates a number between 1 to 4</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random.random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#Generates numbers 0 to 1</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Now to generate odd numbers between 1 to 10</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random.randrange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(1,10,2)</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random.choice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mylist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random library functions are pretty interesting</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range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Compare the following </a:t>
            </a:r>
          </a:p>
          <a:p>
            <a:r>
              <a:rPr lang="en-IN" dirty="0" smtClean="0"/>
              <a:t>for </a:t>
            </a:r>
            <a:r>
              <a:rPr lang="en-IN" dirty="0" err="1" smtClean="0"/>
              <a:t>i</a:t>
            </a:r>
            <a:r>
              <a:rPr lang="en-IN" dirty="0" smtClean="0"/>
              <a:t> in [0,1,2,3,4,5,6,7,8,9]:</a:t>
            </a:r>
          </a:p>
          <a:p>
            <a:r>
              <a:rPr lang="en-IN" dirty="0" smtClean="0"/>
              <a:t> for </a:t>
            </a:r>
            <a:r>
              <a:rPr lang="en-IN" dirty="0" err="1" smtClean="0"/>
              <a:t>i</a:t>
            </a:r>
            <a:r>
              <a:rPr lang="en-IN" dirty="0" smtClean="0"/>
              <a:t> in range(0,10):</a:t>
            </a:r>
          </a:p>
          <a:p>
            <a:r>
              <a:rPr lang="en-IN" dirty="0" smtClean="0"/>
              <a:t> Is range(0,10) == [0,1,2,3,4,5,6,7,8,9]?</a:t>
            </a:r>
          </a:p>
          <a:p>
            <a:r>
              <a:rPr lang="en-IN" dirty="0" smtClean="0"/>
              <a:t> In Python2, yes </a:t>
            </a:r>
          </a:p>
          <a:p>
            <a:r>
              <a:rPr lang="en-IN" dirty="0" smtClean="0"/>
              <a:t>In Python3, no!</a:t>
            </a:r>
          </a:p>
          <a:p>
            <a:r>
              <a:rPr lang="en-IN" dirty="0" smtClean="0"/>
              <a:t>Can convert range() to a list using list() </a:t>
            </a:r>
          </a:p>
          <a:p>
            <a:r>
              <a:rPr lang="en-IN" dirty="0" smtClean="0"/>
              <a:t>list(range(0,5)) == [0,1,2,3,4]</a:t>
            </a:r>
          </a:p>
          <a:p>
            <a:r>
              <a:rPr lang="en-IN" dirty="0" smtClean="0"/>
              <a:t> Other type conversion functions using type names</a:t>
            </a:r>
          </a:p>
          <a:p>
            <a:r>
              <a:rPr lang="en-IN" dirty="0" smtClean="0"/>
              <a:t> </a:t>
            </a:r>
            <a:r>
              <a:rPr lang="en-IN" dirty="0" err="1" smtClean="0"/>
              <a:t>str</a:t>
            </a:r>
            <a:r>
              <a:rPr lang="en-IN" dirty="0" smtClean="0"/>
              <a:t>(78) = "78" </a:t>
            </a:r>
            <a:r>
              <a:rPr lang="en-IN" dirty="0" err="1" smtClean="0"/>
              <a:t>int</a:t>
            </a:r>
            <a:r>
              <a:rPr lang="en-IN" dirty="0" smtClean="0"/>
              <a:t>("321") = 321</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Lists</a:t>
            </a:r>
            <a:endParaRPr lang="en-IN" dirty="0"/>
          </a:p>
        </p:txBody>
      </p:sp>
      <p:sp>
        <p:nvSpPr>
          <p:cNvPr id="3" name="Content Placeholder 2"/>
          <p:cNvSpPr>
            <a:spLocks noGrp="1"/>
          </p:cNvSpPr>
          <p:nvPr>
            <p:ph idx="1"/>
          </p:nvPr>
        </p:nvSpPr>
        <p:spPr/>
        <p:txBody>
          <a:bodyPr/>
          <a:lstStyle/>
          <a:p>
            <a:r>
              <a:rPr lang="en-IN" dirty="0" smtClean="0"/>
              <a:t>list1 = [1,3,5,6]</a:t>
            </a:r>
          </a:p>
          <a:p>
            <a:r>
              <a:rPr lang="en-IN" dirty="0" smtClean="0"/>
              <a:t> list2 = list1</a:t>
            </a:r>
          </a:p>
          <a:p>
            <a:r>
              <a:rPr lang="en-IN" dirty="0" smtClean="0"/>
              <a:t> list1 = list1[0:2] + [7] + list1[3:]</a:t>
            </a:r>
          </a:p>
          <a:p>
            <a:r>
              <a:rPr lang="en-IN" dirty="0" smtClean="0"/>
              <a:t> list1 is now [1,3,7,6]</a:t>
            </a:r>
          </a:p>
          <a:p>
            <a:r>
              <a:rPr lang="en-IN" dirty="0" smtClean="0"/>
              <a:t> list2 remains [1,3,5,6]</a:t>
            </a:r>
          </a:p>
          <a:p>
            <a:r>
              <a:rPr lang="en-IN" dirty="0" smtClean="0"/>
              <a:t> Concatenation produces a new list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Gcd</a:t>
            </a:r>
            <a:r>
              <a:rPr lang="en-US" dirty="0" smtClean="0"/>
              <a:t>(</a:t>
            </a:r>
            <a:r>
              <a:rPr lang="en-US" dirty="0" err="1" smtClean="0"/>
              <a:t>m,n</a:t>
            </a:r>
            <a:r>
              <a:rPr lang="en-US" dirty="0" smtClean="0"/>
              <a:t>) – Greatest common divisor of the numbers m and n</a:t>
            </a:r>
            <a:endParaRPr lang="en-IN" dirty="0"/>
          </a:p>
        </p:txBody>
      </p:sp>
      <p:sp>
        <p:nvSpPr>
          <p:cNvPr id="3" name="Content Placeholder 2"/>
          <p:cNvSpPr>
            <a:spLocks noGrp="1"/>
          </p:cNvSpPr>
          <p:nvPr>
            <p:ph idx="1"/>
          </p:nvPr>
        </p:nvSpPr>
        <p:spPr/>
        <p:txBody>
          <a:bodyPr/>
          <a:lstStyle/>
          <a:p>
            <a:r>
              <a:rPr lang="en-US" dirty="0" smtClean="0"/>
              <a:t>Naïve approach :</a:t>
            </a:r>
          </a:p>
          <a:p>
            <a:pPr>
              <a:buNone/>
            </a:pPr>
            <a:endParaRPr lang="en-US" dirty="0" smtClean="0"/>
          </a:p>
          <a:p>
            <a:r>
              <a:rPr lang="en-US" dirty="0" smtClean="0"/>
              <a:t>Find the factors of m (1-m)</a:t>
            </a:r>
          </a:p>
          <a:p>
            <a:r>
              <a:rPr lang="en-US" dirty="0" smtClean="0"/>
              <a:t>Find the factors of n</a:t>
            </a:r>
          </a:p>
          <a:p>
            <a:r>
              <a:rPr lang="en-US" dirty="0" smtClean="0"/>
              <a:t>Find the common of the two list of factors</a:t>
            </a:r>
          </a:p>
          <a:p>
            <a:r>
              <a:rPr lang="en-US" dirty="0" smtClean="0"/>
              <a:t>Find the largest among them</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5562600"/>
          </a:xfrm>
        </p:spPr>
        <p:txBody>
          <a:bodyPr>
            <a:normAutofit lnSpcReduction="10000"/>
          </a:bodyPr>
          <a:lstStyle/>
          <a:p>
            <a:r>
              <a:rPr lang="en-IN" dirty="0" smtClean="0"/>
              <a:t>list1 = [1,3,5,6]</a:t>
            </a:r>
          </a:p>
          <a:p>
            <a:r>
              <a:rPr lang="en-IN" dirty="0" smtClean="0"/>
              <a:t> list2 = list1</a:t>
            </a:r>
          </a:p>
          <a:p>
            <a:r>
              <a:rPr lang="en-IN" dirty="0" smtClean="0"/>
              <a:t> list1.append(12)</a:t>
            </a:r>
          </a:p>
          <a:p>
            <a:r>
              <a:rPr lang="en-IN" dirty="0" smtClean="0"/>
              <a:t> list1 is now [1,3,5,6,12]</a:t>
            </a:r>
          </a:p>
          <a:p>
            <a:r>
              <a:rPr lang="en-IN" dirty="0" smtClean="0"/>
              <a:t> list2 is also [1,3,5,6,12]</a:t>
            </a:r>
          </a:p>
          <a:p>
            <a:endParaRPr lang="en-US" dirty="0" smtClean="0"/>
          </a:p>
          <a:p>
            <a:r>
              <a:rPr lang="en-IN" dirty="0" smtClean="0"/>
              <a:t>list1 = [1,3,5,6]</a:t>
            </a:r>
          </a:p>
          <a:p>
            <a:r>
              <a:rPr lang="en-IN" dirty="0" smtClean="0"/>
              <a:t> list2 = list1</a:t>
            </a:r>
          </a:p>
          <a:p>
            <a:r>
              <a:rPr lang="en-IN" dirty="0" smtClean="0"/>
              <a:t> list1 = list1 + [12]</a:t>
            </a:r>
          </a:p>
          <a:p>
            <a:r>
              <a:rPr lang="en-IN" dirty="0" smtClean="0"/>
              <a:t> list1 is now [1,3,5,6,12]</a:t>
            </a:r>
          </a:p>
          <a:p>
            <a:r>
              <a:rPr lang="en-IN" dirty="0" smtClean="0"/>
              <a:t> list2 remains [1,3,5,6]</a:t>
            </a:r>
          </a:p>
          <a:p>
            <a:r>
              <a:rPr lang="en-IN" dirty="0" smtClean="0"/>
              <a:t> Concatenation produces a new list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list1.append(v) — extend list1 by a single value v</a:t>
            </a:r>
          </a:p>
          <a:p>
            <a:r>
              <a:rPr lang="en-IN" dirty="0" smtClean="0"/>
              <a:t> list1.extend(list2) — extend list1 by a list of values</a:t>
            </a:r>
          </a:p>
          <a:p>
            <a:r>
              <a:rPr lang="en-IN" dirty="0" smtClean="0"/>
              <a:t> In place equivalent of</a:t>
            </a:r>
          </a:p>
          <a:p>
            <a:r>
              <a:rPr lang="en-IN" dirty="0" smtClean="0"/>
              <a:t> list1 = list1 + list2</a:t>
            </a:r>
          </a:p>
          <a:p>
            <a:r>
              <a:rPr lang="en-IN" dirty="0" smtClean="0"/>
              <a:t> list1.remove(x) — removes first occurrence of x Error if no copy of x exists in list1</a:t>
            </a:r>
          </a:p>
          <a:p>
            <a:r>
              <a:rPr lang="en-IN" dirty="0" smtClean="0"/>
              <a:t>list1 is an object append() is a function to update the object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325112"/>
          </a:xfrm>
        </p:spPr>
        <p:txBody>
          <a:bodyPr/>
          <a:lstStyle/>
          <a:p>
            <a:r>
              <a:rPr lang="en-IN" dirty="0" smtClean="0"/>
              <a:t>Can also assign to a slice in place</a:t>
            </a:r>
          </a:p>
          <a:p>
            <a:r>
              <a:rPr lang="en-IN" dirty="0" smtClean="0"/>
              <a:t> list1 = [1,3,5,6]</a:t>
            </a:r>
          </a:p>
          <a:p>
            <a:r>
              <a:rPr lang="en-IN" dirty="0" smtClean="0"/>
              <a:t> list2 = list1</a:t>
            </a:r>
          </a:p>
          <a:p>
            <a:r>
              <a:rPr lang="en-IN" dirty="0" smtClean="0"/>
              <a:t> list1[2:] = [7,8]</a:t>
            </a:r>
          </a:p>
          <a:p>
            <a:r>
              <a:rPr lang="en-IN" dirty="0" smtClean="0"/>
              <a:t> list1 and list2 are both [1,3,7,8]</a:t>
            </a:r>
          </a:p>
          <a:p>
            <a:r>
              <a:rPr lang="en-IN" dirty="0" smtClean="0"/>
              <a:t> Can expand/shrink slices, but be sure you know what you are doing! </a:t>
            </a:r>
          </a:p>
          <a:p>
            <a:r>
              <a:rPr lang="en-IN" dirty="0" smtClean="0"/>
              <a:t>list1[2:] = [9,10,11] produces [1,3,9,10,11]</a:t>
            </a:r>
          </a:p>
          <a:p>
            <a:r>
              <a:rPr lang="en-IN" dirty="0" smtClean="0"/>
              <a:t> list1[0:2] = [7] produces [7,9,10,11]</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36336"/>
          </a:xfrm>
        </p:spPr>
        <p:txBody>
          <a:bodyPr/>
          <a:lstStyle/>
          <a:p>
            <a:r>
              <a:rPr lang="en-IN" dirty="0" smtClean="0"/>
              <a:t>x in l returns True if value x is found in list l </a:t>
            </a:r>
          </a:p>
          <a:p>
            <a:r>
              <a:rPr lang="en-IN" dirty="0" smtClean="0"/>
              <a:t># Safely remove x from l</a:t>
            </a:r>
          </a:p>
          <a:p>
            <a:r>
              <a:rPr lang="en-IN" dirty="0" smtClean="0"/>
              <a:t> if x in l:</a:t>
            </a:r>
          </a:p>
          <a:p>
            <a:pPr lvl="1"/>
            <a:r>
              <a:rPr lang="en-IN" dirty="0" smtClean="0"/>
              <a:t> </a:t>
            </a:r>
            <a:r>
              <a:rPr lang="en-IN" dirty="0" err="1" smtClean="0"/>
              <a:t>l.remove</a:t>
            </a:r>
            <a:r>
              <a:rPr lang="en-IN" dirty="0" smtClean="0"/>
              <a:t>(x)</a:t>
            </a:r>
          </a:p>
          <a:p>
            <a:pPr lvl="1"/>
            <a:endParaRPr lang="en-IN" dirty="0" smtClean="0"/>
          </a:p>
          <a:p>
            <a:pPr lvl="1"/>
            <a:r>
              <a:rPr lang="en-IN" dirty="0" smtClean="0"/>
              <a:t> # Remove all occurrences of x from l</a:t>
            </a:r>
          </a:p>
          <a:p>
            <a:pPr lvl="1"/>
            <a:r>
              <a:rPr lang="en-IN" dirty="0" smtClean="0"/>
              <a:t> while x in l:</a:t>
            </a:r>
          </a:p>
          <a:p>
            <a:pPr lvl="2"/>
            <a:r>
              <a:rPr lang="en-IN" dirty="0" smtClean="0"/>
              <a:t> </a:t>
            </a:r>
            <a:r>
              <a:rPr lang="en-IN" dirty="0" err="1" smtClean="0"/>
              <a:t>l.remove</a:t>
            </a:r>
            <a:r>
              <a:rPr lang="en-IN" dirty="0" smtClean="0"/>
              <a:t>(x)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l.reverse</a:t>
            </a:r>
            <a:r>
              <a:rPr lang="en-IN" dirty="0" smtClean="0"/>
              <a:t>() — reverse l in place</a:t>
            </a:r>
          </a:p>
          <a:p>
            <a:r>
              <a:rPr lang="en-IN" dirty="0" smtClean="0"/>
              <a:t> </a:t>
            </a:r>
            <a:r>
              <a:rPr lang="en-IN" dirty="0" err="1" smtClean="0"/>
              <a:t>l.sort</a:t>
            </a:r>
            <a:r>
              <a:rPr lang="en-IN" dirty="0" smtClean="0"/>
              <a:t>() — sort l in ascending order</a:t>
            </a:r>
          </a:p>
          <a:p>
            <a:r>
              <a:rPr lang="en-IN" dirty="0" smtClean="0"/>
              <a:t> </a:t>
            </a:r>
            <a:r>
              <a:rPr lang="en-IN" dirty="0" err="1" smtClean="0"/>
              <a:t>l.index</a:t>
            </a:r>
            <a:r>
              <a:rPr lang="en-IN" dirty="0" smtClean="0"/>
              <a:t>(x) — find leftmost position of x in l </a:t>
            </a:r>
          </a:p>
          <a:p>
            <a:r>
              <a:rPr lang="en-IN" dirty="0" smtClean="0"/>
              <a:t>Avoid error by checking if x in l </a:t>
            </a:r>
          </a:p>
          <a:p>
            <a:r>
              <a:rPr lang="en-IN" dirty="0" err="1" smtClean="0"/>
              <a:t>l.rindex</a:t>
            </a:r>
            <a:r>
              <a:rPr lang="en-IN" dirty="0" smtClean="0"/>
              <a:t>(x) — find rightmost position of x in l</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A loop can also have an else: — signals normal termination</a:t>
            </a:r>
          </a:p>
          <a:p>
            <a:r>
              <a:rPr lang="en-IN" dirty="0" smtClean="0"/>
              <a:t> def </a:t>
            </a:r>
            <a:r>
              <a:rPr lang="en-IN" dirty="0" err="1" smtClean="0"/>
              <a:t>findpos</a:t>
            </a:r>
            <a:r>
              <a:rPr lang="en-IN" dirty="0" smtClean="0"/>
              <a:t>(</a:t>
            </a:r>
            <a:r>
              <a:rPr lang="en-IN" dirty="0" err="1" smtClean="0"/>
              <a:t>l,v</a:t>
            </a:r>
            <a:r>
              <a:rPr lang="en-IN" dirty="0" smtClean="0"/>
              <a:t>):</a:t>
            </a:r>
          </a:p>
          <a:p>
            <a:pPr lvl="2"/>
            <a:r>
              <a:rPr lang="en-IN" dirty="0" smtClean="0"/>
              <a:t> for </a:t>
            </a:r>
            <a:r>
              <a:rPr lang="en-IN" dirty="0" err="1" smtClean="0"/>
              <a:t>i</a:t>
            </a:r>
            <a:r>
              <a:rPr lang="en-IN" dirty="0" smtClean="0"/>
              <a:t> in range(</a:t>
            </a:r>
            <a:r>
              <a:rPr lang="en-IN" dirty="0" err="1" smtClean="0"/>
              <a:t>len</a:t>
            </a:r>
            <a:r>
              <a:rPr lang="en-IN" dirty="0" smtClean="0"/>
              <a:t>(l)):</a:t>
            </a:r>
          </a:p>
          <a:p>
            <a:pPr lvl="4"/>
            <a:r>
              <a:rPr lang="en-IN" dirty="0" smtClean="0"/>
              <a:t> if l[</a:t>
            </a:r>
            <a:r>
              <a:rPr lang="en-IN" dirty="0" err="1" smtClean="0"/>
              <a:t>i</a:t>
            </a:r>
            <a:r>
              <a:rPr lang="en-IN" dirty="0" smtClean="0"/>
              <a:t>] == v:</a:t>
            </a:r>
          </a:p>
          <a:p>
            <a:pPr lvl="4"/>
            <a:r>
              <a:rPr lang="en-IN" dirty="0" smtClean="0"/>
              <a:t> # Exit, report position </a:t>
            </a:r>
          </a:p>
          <a:p>
            <a:pPr lvl="5"/>
            <a:r>
              <a:rPr lang="en-IN" dirty="0" smtClean="0"/>
              <a:t>pos = </a:t>
            </a:r>
            <a:r>
              <a:rPr lang="en-IN" dirty="0" err="1" smtClean="0"/>
              <a:t>i</a:t>
            </a:r>
            <a:r>
              <a:rPr lang="en-IN" dirty="0" smtClean="0"/>
              <a:t> </a:t>
            </a:r>
          </a:p>
          <a:p>
            <a:pPr lvl="5"/>
            <a:r>
              <a:rPr lang="en-IN" dirty="0" smtClean="0"/>
              <a:t> break</a:t>
            </a:r>
          </a:p>
          <a:p>
            <a:pPr lvl="5">
              <a:buNone/>
            </a:pPr>
            <a:r>
              <a:rPr lang="en-IN" dirty="0" smtClean="0"/>
              <a:t>else: pos = -1 # No break, v not in l return(pos)</a:t>
            </a:r>
          </a:p>
          <a:p>
            <a:pPr lvl="5">
              <a:buNone/>
            </a:pPr>
            <a:endParaRPr lang="en-IN" dirty="0" smtClean="0"/>
          </a:p>
          <a:p>
            <a:pPr lvl="5">
              <a:buNone/>
            </a:pPr>
            <a:r>
              <a:rPr lang="en-IN" dirty="0" smtClean="0"/>
              <a:t>Loop also has an else: clause </a:t>
            </a:r>
          </a:p>
          <a:p>
            <a:pPr lvl="5">
              <a:buNone/>
            </a:pPr>
            <a:r>
              <a:rPr lang="en-IN" dirty="0" smtClean="0"/>
              <a:t>Special action for normal termination</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Lists </a:t>
            </a:r>
            <a:r>
              <a:rPr lang="en-US" dirty="0" err="1" smtClean="0"/>
              <a:t>vs</a:t>
            </a:r>
            <a:r>
              <a:rPr lang="en-US" dirty="0" smtClean="0"/>
              <a:t> Array</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Values scattered in memory</a:t>
            </a:r>
          </a:p>
          <a:p>
            <a:r>
              <a:rPr lang="en-IN" dirty="0" smtClean="0"/>
              <a:t>Each element points to the next—“linked” list</a:t>
            </a:r>
          </a:p>
          <a:p>
            <a:r>
              <a:rPr lang="en-IN" dirty="0" smtClean="0"/>
              <a:t>Flexible size Follow </a:t>
            </a:r>
            <a:r>
              <a:rPr lang="en-IN" dirty="0" err="1" smtClean="0"/>
              <a:t>i</a:t>
            </a:r>
            <a:r>
              <a:rPr lang="en-IN" dirty="0" smtClean="0"/>
              <a:t> links to access </a:t>
            </a:r>
            <a:r>
              <a:rPr lang="en-IN" dirty="0" err="1" smtClean="0"/>
              <a:t>seq</a:t>
            </a:r>
            <a:r>
              <a:rPr lang="en-IN" dirty="0" smtClean="0"/>
              <a:t>[</a:t>
            </a:r>
            <a:r>
              <a:rPr lang="en-IN" dirty="0" err="1" smtClean="0"/>
              <a:t>i</a:t>
            </a:r>
            <a:r>
              <a:rPr lang="en-IN" dirty="0" smtClean="0"/>
              <a:t>] </a:t>
            </a:r>
          </a:p>
          <a:p>
            <a:r>
              <a:rPr lang="en-IN" dirty="0" smtClean="0"/>
              <a:t>Cost proportional to </a:t>
            </a:r>
            <a:r>
              <a:rPr lang="en-IN" dirty="0" err="1" smtClean="0"/>
              <a:t>i</a:t>
            </a:r>
            <a:r>
              <a:rPr lang="en-IN" dirty="0" smtClean="0"/>
              <a:t> Inserting or deleting an element is easy “Plumbing”</a:t>
            </a:r>
          </a:p>
          <a:p>
            <a:r>
              <a:rPr lang="en-IN" dirty="0" smtClean="0"/>
              <a:t>Exchange </a:t>
            </a:r>
            <a:r>
              <a:rPr lang="en-IN" dirty="0" err="1" smtClean="0"/>
              <a:t>seq</a:t>
            </a:r>
            <a:r>
              <a:rPr lang="en-IN" dirty="0" smtClean="0"/>
              <a:t>[</a:t>
            </a:r>
            <a:r>
              <a:rPr lang="en-IN" dirty="0" err="1" smtClean="0"/>
              <a:t>i</a:t>
            </a:r>
            <a:r>
              <a:rPr lang="en-IN" dirty="0" smtClean="0"/>
              <a:t>] and </a:t>
            </a:r>
            <a:r>
              <a:rPr lang="en-IN" dirty="0" err="1" smtClean="0"/>
              <a:t>seq</a:t>
            </a:r>
            <a:r>
              <a:rPr lang="en-IN" dirty="0" smtClean="0"/>
              <a:t>[j] - Constant time in array, linear time in lists</a:t>
            </a:r>
          </a:p>
          <a:p>
            <a:r>
              <a:rPr lang="en-IN" dirty="0" smtClean="0"/>
              <a:t> Delete </a:t>
            </a:r>
            <a:r>
              <a:rPr lang="en-IN" dirty="0" err="1" smtClean="0"/>
              <a:t>seq</a:t>
            </a:r>
            <a:r>
              <a:rPr lang="en-IN" dirty="0" smtClean="0"/>
              <a:t>[</a:t>
            </a:r>
            <a:r>
              <a:rPr lang="en-IN" dirty="0" err="1" smtClean="0"/>
              <a:t>i</a:t>
            </a:r>
            <a:r>
              <a:rPr lang="en-IN" dirty="0" smtClean="0"/>
              <a:t>] or Insert v after </a:t>
            </a:r>
            <a:r>
              <a:rPr lang="en-IN" dirty="0" err="1" smtClean="0"/>
              <a:t>seq</a:t>
            </a:r>
            <a:r>
              <a:rPr lang="en-IN" dirty="0" smtClean="0"/>
              <a:t>[</a:t>
            </a:r>
            <a:r>
              <a:rPr lang="en-IN" dirty="0" err="1" smtClean="0"/>
              <a:t>i</a:t>
            </a:r>
            <a:r>
              <a:rPr lang="en-IN" dirty="0" smtClean="0"/>
              <a:t>] - Constant time in lists (if we are already at </a:t>
            </a:r>
            <a:r>
              <a:rPr lang="en-IN" dirty="0" err="1" smtClean="0"/>
              <a:t>seq</a:t>
            </a:r>
            <a:r>
              <a:rPr lang="en-IN" dirty="0" smtClean="0"/>
              <a:t>[</a:t>
            </a:r>
            <a:r>
              <a:rPr lang="en-IN" dirty="0" err="1" smtClean="0"/>
              <a:t>i</a:t>
            </a:r>
            <a:r>
              <a:rPr lang="en-IN" dirty="0" smtClean="0"/>
              <a:t>])</a:t>
            </a:r>
          </a:p>
          <a:p>
            <a:r>
              <a:rPr lang="en-IN" dirty="0" smtClean="0"/>
              <a:t> Linear time in array </a:t>
            </a:r>
          </a:p>
          <a:p>
            <a:r>
              <a:rPr lang="en-IN" dirty="0" smtClean="0"/>
              <a:t>Algorithms on one data structure may not transfer to another Example: Binary search</a:t>
            </a:r>
          </a:p>
          <a:p>
            <a:r>
              <a:rPr lang="en-US" dirty="0" smtClean="0"/>
              <a:t>Python lists can be treated as arrays</a:t>
            </a:r>
          </a:p>
          <a:p>
            <a:pPr>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l = ["</a:t>
            </a:r>
            <a:r>
              <a:rPr lang="en-IN" dirty="0" err="1" smtClean="0"/>
              <a:t>Dhananjai</a:t>
            </a:r>
            <a:r>
              <a:rPr lang="en-IN" dirty="0" smtClean="0"/>
              <a:t>", "</a:t>
            </a:r>
            <a:r>
              <a:rPr lang="en-IN" dirty="0" err="1" smtClean="0"/>
              <a:t>Faraaz</a:t>
            </a:r>
            <a:r>
              <a:rPr lang="en-IN" dirty="0" smtClean="0"/>
              <a:t>", "Karan", "</a:t>
            </a:r>
            <a:r>
              <a:rPr lang="en-IN" dirty="0" err="1" smtClean="0"/>
              <a:t>Arjeeta</a:t>
            </a:r>
            <a:r>
              <a:rPr lang="en-IN" dirty="0" smtClean="0"/>
              <a:t>", "</a:t>
            </a:r>
            <a:r>
              <a:rPr lang="en-IN" dirty="0" err="1" smtClean="0"/>
              <a:t>Harshil</a:t>
            </a:r>
            <a:r>
              <a:rPr lang="en-IN" dirty="0" smtClean="0"/>
              <a:t>" ,"</a:t>
            </a:r>
            <a:r>
              <a:rPr lang="en-IN" dirty="0" err="1" smtClean="0"/>
              <a:t>Arushi","Divy</a:t>
            </a:r>
            <a:r>
              <a:rPr lang="en-IN" dirty="0" smtClean="0"/>
              <a:t>"]</a:t>
            </a:r>
          </a:p>
          <a:p>
            <a:pPr>
              <a:buNone/>
            </a:pPr>
            <a:r>
              <a:rPr lang="en-IN" dirty="0" err="1" smtClean="0"/>
              <a:t>l.sort</a:t>
            </a:r>
            <a:r>
              <a:rPr lang="en-IN" dirty="0" smtClean="0"/>
              <a:t>()</a:t>
            </a:r>
          </a:p>
          <a:p>
            <a:pPr>
              <a:buNone/>
            </a:pPr>
            <a:endParaRPr lang="en-IN" dirty="0" smtClean="0"/>
          </a:p>
          <a:p>
            <a:pPr>
              <a:buNone/>
            </a:pPr>
            <a:r>
              <a:rPr lang="en-IN" dirty="0" smtClean="0"/>
              <a:t>def </a:t>
            </a:r>
            <a:r>
              <a:rPr lang="en-IN" dirty="0" err="1" smtClean="0"/>
              <a:t>binarySearch</a:t>
            </a:r>
            <a:r>
              <a:rPr lang="en-IN" dirty="0" smtClean="0"/>
              <a:t>(l ,element, a, b):</a:t>
            </a:r>
          </a:p>
          <a:p>
            <a:pPr>
              <a:buNone/>
            </a:pPr>
            <a:r>
              <a:rPr lang="en-IN" dirty="0" smtClean="0"/>
              <a:t>    mid = </a:t>
            </a:r>
            <a:r>
              <a:rPr lang="en-IN" dirty="0" err="1" smtClean="0"/>
              <a:t>int</a:t>
            </a:r>
            <a:r>
              <a:rPr lang="en-IN" dirty="0" smtClean="0"/>
              <a:t>((</a:t>
            </a:r>
            <a:r>
              <a:rPr lang="en-IN" dirty="0" err="1" smtClean="0"/>
              <a:t>a+b</a:t>
            </a:r>
            <a:r>
              <a:rPr lang="en-IN" dirty="0" smtClean="0"/>
              <a:t>)/2)</a:t>
            </a:r>
          </a:p>
          <a:p>
            <a:pPr>
              <a:buNone/>
            </a:pPr>
            <a:r>
              <a:rPr lang="en-IN" dirty="0" smtClean="0"/>
              <a:t>    if a&gt;b:</a:t>
            </a:r>
          </a:p>
          <a:p>
            <a:pPr>
              <a:buNone/>
            </a:pPr>
            <a:r>
              <a:rPr lang="en-IN" dirty="0" smtClean="0"/>
              <a:t>        print(False)</a:t>
            </a:r>
          </a:p>
          <a:p>
            <a:pPr>
              <a:buNone/>
            </a:pPr>
            <a:r>
              <a:rPr lang="en-IN" dirty="0" smtClean="0"/>
              <a:t>        return(False)</a:t>
            </a:r>
          </a:p>
          <a:p>
            <a:pPr>
              <a:buNone/>
            </a:pPr>
            <a:r>
              <a:rPr lang="en-IN" dirty="0" smtClean="0"/>
              <a:t>    if element == l[mid]:</a:t>
            </a:r>
          </a:p>
          <a:p>
            <a:pPr>
              <a:buNone/>
            </a:pPr>
            <a:r>
              <a:rPr lang="en-IN" dirty="0" smtClean="0"/>
              <a:t>        print(True)</a:t>
            </a:r>
          </a:p>
          <a:p>
            <a:pPr>
              <a:buNone/>
            </a:pPr>
            <a:r>
              <a:rPr lang="en-IN" dirty="0" smtClean="0"/>
              <a:t>        return(True)</a:t>
            </a:r>
          </a:p>
          <a:p>
            <a:pPr>
              <a:buNone/>
            </a:pPr>
            <a:r>
              <a:rPr lang="en-IN" dirty="0" smtClean="0"/>
              <a:t>    if element &gt; l[mid]:</a:t>
            </a:r>
          </a:p>
          <a:p>
            <a:pPr>
              <a:buNone/>
            </a:pPr>
            <a:r>
              <a:rPr lang="en-IN" dirty="0" smtClean="0"/>
              <a:t>        </a:t>
            </a:r>
            <a:r>
              <a:rPr lang="en-IN" dirty="0" err="1" smtClean="0"/>
              <a:t>binarySearch</a:t>
            </a:r>
            <a:r>
              <a:rPr lang="en-IN" dirty="0" smtClean="0"/>
              <a:t>(l, element, mid+1, b)</a:t>
            </a:r>
          </a:p>
          <a:p>
            <a:pPr>
              <a:buNone/>
            </a:pPr>
            <a:r>
              <a:rPr lang="en-IN" dirty="0" smtClean="0"/>
              <a:t>    if element &lt; l[mid]:</a:t>
            </a:r>
          </a:p>
          <a:p>
            <a:pPr>
              <a:buNone/>
            </a:pPr>
            <a:r>
              <a:rPr lang="en-IN" dirty="0" smtClean="0"/>
              <a:t>        </a:t>
            </a:r>
            <a:r>
              <a:rPr lang="en-IN" dirty="0" err="1" smtClean="0"/>
              <a:t>binarySearch</a:t>
            </a:r>
            <a:r>
              <a:rPr lang="en-IN" dirty="0" smtClean="0"/>
              <a:t>(l, element, a, mid-1)</a:t>
            </a:r>
          </a:p>
          <a:p>
            <a:pPr>
              <a:buNone/>
            </a:pPr>
            <a:endParaRPr lang="en-IN" dirty="0" smtClean="0"/>
          </a:p>
          <a:p>
            <a:pPr>
              <a:buNone/>
            </a:pPr>
            <a:r>
              <a:rPr lang="en-IN" dirty="0" err="1" smtClean="0"/>
              <a:t>binarySearch</a:t>
            </a:r>
            <a:r>
              <a:rPr lang="en-IN" dirty="0" smtClean="0"/>
              <a:t>(l, "</a:t>
            </a:r>
            <a:r>
              <a:rPr lang="en-IN" dirty="0" err="1" smtClean="0"/>
              <a:t>Dhananjai</a:t>
            </a:r>
            <a:r>
              <a:rPr lang="en-IN" dirty="0" smtClean="0"/>
              <a:t>", 0, 6)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Efficiency: Values in the table are number of steps…</a:t>
            </a:r>
            <a:endParaRPr lang="en-IN" dirty="0"/>
          </a:p>
        </p:txBody>
      </p:sp>
      <p:pic>
        <p:nvPicPr>
          <p:cNvPr id="1027" name="Picture 3"/>
          <p:cNvPicPr>
            <a:picLocks noChangeAspect="1" noChangeArrowheads="1"/>
          </p:cNvPicPr>
          <p:nvPr/>
        </p:nvPicPr>
        <p:blipFill>
          <a:blip r:embed="rId2"/>
          <a:srcRect/>
          <a:stretch>
            <a:fillRect/>
          </a:stretch>
        </p:blipFill>
        <p:spPr bwMode="auto">
          <a:xfrm>
            <a:off x="1295400" y="2190750"/>
            <a:ext cx="6419850" cy="46672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Theoretically T(n) = O(</a:t>
            </a:r>
            <a:r>
              <a:rPr lang="en-IN" dirty="0" err="1" smtClean="0"/>
              <a:t>nk</a:t>
            </a:r>
            <a:r>
              <a:rPr lang="en-IN" dirty="0" smtClean="0"/>
              <a:t>) is considered efficient</a:t>
            </a:r>
          </a:p>
          <a:p>
            <a:r>
              <a:rPr lang="en-IN" dirty="0" smtClean="0"/>
              <a:t> Polynomial time</a:t>
            </a:r>
          </a:p>
          <a:p>
            <a:r>
              <a:rPr lang="en-IN" dirty="0" smtClean="0"/>
              <a:t> In practice even T(n) = O(n2) has very limited effective range</a:t>
            </a:r>
          </a:p>
          <a:p>
            <a:r>
              <a:rPr lang="en-IN" dirty="0" smtClean="0"/>
              <a:t> Inputs larger than size 5000 take very long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Improving the naïve approach</a:t>
            </a:r>
            <a:endParaRPr lang="en-IN" dirty="0"/>
          </a:p>
        </p:txBody>
      </p:sp>
      <p:sp>
        <p:nvSpPr>
          <p:cNvPr id="3" name="Content Placeholder 2"/>
          <p:cNvSpPr>
            <a:spLocks noGrp="1"/>
          </p:cNvSpPr>
          <p:nvPr>
            <p:ph idx="1"/>
          </p:nvPr>
        </p:nvSpPr>
        <p:spPr/>
        <p:txBody>
          <a:bodyPr/>
          <a:lstStyle/>
          <a:p>
            <a:r>
              <a:rPr lang="en-US" dirty="0" smtClean="0"/>
              <a:t> Find the factors of the min(m, n) and check if it is divisible by both the numbers and then append it to the common factors list and return the max (which will be the last element in the list since we are appending in ascending order)</a:t>
            </a:r>
          </a:p>
          <a:p>
            <a:endParaRPr lang="en-US" dirty="0" smtClean="0"/>
          </a:p>
          <a:p>
            <a:r>
              <a:rPr lang="en-US" dirty="0" smtClean="0"/>
              <a:t>Since we want the largest common factor, why not start from the (min(</a:t>
            </a:r>
            <a:r>
              <a:rPr lang="en-US" dirty="0" err="1" smtClean="0"/>
              <a:t>m,n</a:t>
            </a:r>
            <a:r>
              <a:rPr lang="en-US" dirty="0" smtClean="0"/>
              <a:t>)) and return as soon as we get a factor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IN" dirty="0"/>
          </a:p>
        </p:txBody>
      </p:sp>
      <p:sp>
        <p:nvSpPr>
          <p:cNvPr id="3" name="Content Placeholder 2"/>
          <p:cNvSpPr>
            <a:spLocks noGrp="1"/>
          </p:cNvSpPr>
          <p:nvPr>
            <p:ph idx="1"/>
          </p:nvPr>
        </p:nvSpPr>
        <p:spPr/>
        <p:txBody>
          <a:bodyPr/>
          <a:lstStyle/>
          <a:p>
            <a:r>
              <a:rPr lang="en-US" dirty="0" smtClean="0"/>
              <a:t>Scan left to right</a:t>
            </a:r>
          </a:p>
          <a:p>
            <a:r>
              <a:rPr lang="en-US" dirty="0" smtClean="0"/>
              <a:t>If we find the lowest element we swap it with the first element</a:t>
            </a:r>
          </a:p>
          <a:p>
            <a:r>
              <a:rPr lang="en-US" dirty="0" smtClean="0"/>
              <a:t>Then again swap from left to right, starting from the second element.</a:t>
            </a:r>
          </a:p>
          <a:p>
            <a:r>
              <a:rPr lang="en-US" dirty="0" smtClean="0"/>
              <a:t>Find the second lowest element, swap it to the second element and so on…</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 Code</a:t>
            </a:r>
            <a:endParaRPr lang="en-IN" dirty="0"/>
          </a:p>
        </p:txBody>
      </p:sp>
      <p:sp>
        <p:nvSpPr>
          <p:cNvPr id="3" name="Content Placeholder 2"/>
          <p:cNvSpPr>
            <a:spLocks noGrp="1"/>
          </p:cNvSpPr>
          <p:nvPr>
            <p:ph idx="1"/>
          </p:nvPr>
        </p:nvSpPr>
        <p:spPr/>
        <p:txBody>
          <a:bodyPr/>
          <a:lstStyle/>
          <a:p>
            <a:pPr>
              <a:buNone/>
            </a:pPr>
            <a:r>
              <a:rPr lang="en-IN" dirty="0" smtClean="0"/>
              <a:t>def </a:t>
            </a:r>
            <a:r>
              <a:rPr lang="en-IN" dirty="0" err="1" smtClean="0"/>
              <a:t>selectionSort</a:t>
            </a:r>
            <a:r>
              <a:rPr lang="en-IN" dirty="0" smtClean="0"/>
              <a:t>(l):</a:t>
            </a:r>
          </a:p>
          <a:p>
            <a:pPr>
              <a:buNone/>
            </a:pPr>
            <a:r>
              <a:rPr lang="en-IN" dirty="0" smtClean="0"/>
              <a:t>    for </a:t>
            </a:r>
            <a:r>
              <a:rPr lang="en-IN" dirty="0" err="1" smtClean="0"/>
              <a:t>i</a:t>
            </a:r>
            <a:r>
              <a:rPr lang="en-IN" dirty="0" smtClean="0"/>
              <a:t> in range(0,len(l)):</a:t>
            </a:r>
          </a:p>
          <a:p>
            <a:pPr>
              <a:buNone/>
            </a:pPr>
            <a:r>
              <a:rPr lang="en-IN" dirty="0" smtClean="0"/>
              <a:t>        minimum = </a:t>
            </a:r>
            <a:r>
              <a:rPr lang="en-IN" dirty="0" err="1" smtClean="0"/>
              <a:t>i</a:t>
            </a:r>
            <a:endParaRPr lang="en-IN" dirty="0" smtClean="0"/>
          </a:p>
          <a:p>
            <a:pPr>
              <a:buNone/>
            </a:pPr>
            <a:r>
              <a:rPr lang="en-IN" dirty="0" smtClean="0"/>
              <a:t>        for j in range(i+1,len(l)):</a:t>
            </a:r>
          </a:p>
          <a:p>
            <a:pPr>
              <a:buNone/>
            </a:pPr>
            <a:r>
              <a:rPr lang="en-IN" dirty="0" smtClean="0"/>
              <a:t>            if l[j]&lt;l[minimum]:</a:t>
            </a:r>
          </a:p>
          <a:p>
            <a:pPr>
              <a:buNone/>
            </a:pPr>
            <a:r>
              <a:rPr lang="en-IN" dirty="0" smtClean="0"/>
              <a:t>                  minimum = j</a:t>
            </a:r>
          </a:p>
          <a:p>
            <a:pPr>
              <a:buNone/>
            </a:pPr>
            <a:r>
              <a:rPr lang="en-IN" dirty="0" smtClean="0"/>
              <a:t>        (l[</a:t>
            </a:r>
            <a:r>
              <a:rPr lang="en-IN" dirty="0" err="1" smtClean="0"/>
              <a:t>i</a:t>
            </a:r>
            <a:r>
              <a:rPr lang="en-IN" dirty="0" smtClean="0"/>
              <a:t>],l[minimum]) = (l[minimum],l[</a:t>
            </a:r>
            <a:r>
              <a:rPr lang="en-IN" dirty="0" err="1" smtClean="0"/>
              <a:t>i</a:t>
            </a:r>
            <a:r>
              <a:rPr lang="en-IN" dirty="0" smtClean="0"/>
              <a:t>])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Start a loop ‘</a:t>
            </a:r>
            <a:r>
              <a:rPr lang="en-US" dirty="0" err="1" smtClean="0"/>
              <a:t>i</a:t>
            </a:r>
            <a:r>
              <a:rPr lang="en-US" dirty="0" smtClean="0"/>
              <a:t>’ starting from left to right</a:t>
            </a:r>
          </a:p>
          <a:p>
            <a:pPr>
              <a:buNone/>
            </a:pPr>
            <a:r>
              <a:rPr lang="en-US" dirty="0" smtClean="0"/>
              <a:t>Start a loop ‘j’ starting from </a:t>
            </a:r>
            <a:r>
              <a:rPr lang="en-US" dirty="0" err="1" smtClean="0"/>
              <a:t>i</a:t>
            </a:r>
            <a:r>
              <a:rPr lang="en-US" dirty="0" smtClean="0"/>
              <a:t>’ to left</a:t>
            </a:r>
          </a:p>
          <a:p>
            <a:pPr>
              <a:buNone/>
            </a:pPr>
            <a:r>
              <a:rPr lang="en-US" dirty="0" smtClean="0"/>
              <a:t>Take a target element and check if the elements to its left are less than the target element. If they are interchange the position.</a:t>
            </a:r>
          </a:p>
          <a:p>
            <a:pPr>
              <a:buNone/>
            </a:pPr>
            <a:r>
              <a:rPr lang="en-IN" dirty="0" smtClean="0"/>
              <a:t>[8, 12, 1, 7, 11, 4]</a:t>
            </a:r>
          </a:p>
          <a:p>
            <a:pPr>
              <a:buNone/>
            </a:pPr>
            <a:r>
              <a:rPr lang="en-IN" dirty="0" smtClean="0"/>
              <a:t>[8, 12, 1, 7, 11, 4]</a:t>
            </a:r>
          </a:p>
          <a:p>
            <a:pPr>
              <a:buNone/>
            </a:pPr>
            <a:r>
              <a:rPr lang="en-IN" dirty="0" smtClean="0"/>
              <a:t>[1, 8, 12, 7, 11, 4]</a:t>
            </a:r>
          </a:p>
          <a:p>
            <a:pPr>
              <a:buNone/>
            </a:pPr>
            <a:r>
              <a:rPr lang="en-IN" dirty="0" smtClean="0"/>
              <a:t>[1, 7, 8, 12, 11, 4]</a:t>
            </a:r>
          </a:p>
          <a:p>
            <a:pPr>
              <a:buNone/>
            </a:pPr>
            <a:r>
              <a:rPr lang="en-IN" dirty="0" smtClean="0"/>
              <a:t>[1, 7, 8, 11, 12, 4]</a:t>
            </a:r>
          </a:p>
          <a:p>
            <a:pPr>
              <a:buNone/>
            </a:pPr>
            <a:r>
              <a:rPr lang="en-IN" dirty="0" smtClean="0"/>
              <a:t>[1, 4, 7, 8, 11, 12]</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code</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def insertion(l):</a:t>
            </a:r>
          </a:p>
          <a:p>
            <a:pPr>
              <a:buNone/>
            </a:pPr>
            <a:r>
              <a:rPr lang="en-IN" dirty="0" smtClean="0"/>
              <a:t>    for </a:t>
            </a:r>
            <a:r>
              <a:rPr lang="en-IN" dirty="0" err="1" smtClean="0"/>
              <a:t>i</a:t>
            </a:r>
            <a:r>
              <a:rPr lang="en-IN" dirty="0" smtClean="0"/>
              <a:t> in range(0,len(l)):</a:t>
            </a:r>
          </a:p>
          <a:p>
            <a:pPr>
              <a:buNone/>
            </a:pPr>
            <a:r>
              <a:rPr lang="en-IN" dirty="0" smtClean="0"/>
              <a:t>        target = l[</a:t>
            </a:r>
            <a:r>
              <a:rPr lang="en-IN" dirty="0" err="1" smtClean="0"/>
              <a:t>i</a:t>
            </a:r>
            <a:r>
              <a:rPr lang="en-IN" dirty="0" smtClean="0"/>
              <a:t>]</a:t>
            </a:r>
          </a:p>
          <a:p>
            <a:pPr>
              <a:buNone/>
            </a:pPr>
            <a:r>
              <a:rPr lang="en-IN" dirty="0" smtClean="0"/>
              <a:t>        loc = </a:t>
            </a:r>
            <a:r>
              <a:rPr lang="en-IN" dirty="0" err="1" smtClean="0"/>
              <a:t>i</a:t>
            </a:r>
            <a:endParaRPr lang="en-IN" dirty="0" smtClean="0"/>
          </a:p>
          <a:p>
            <a:pPr>
              <a:buNone/>
            </a:pPr>
            <a:r>
              <a:rPr lang="en-IN" dirty="0" smtClean="0"/>
              <a:t>        for j in range(i-1,-1,-1):</a:t>
            </a:r>
          </a:p>
          <a:p>
            <a:pPr>
              <a:buNone/>
            </a:pPr>
            <a:r>
              <a:rPr lang="en-IN" dirty="0" smtClean="0"/>
              <a:t>            if target &lt; l[j]:</a:t>
            </a:r>
          </a:p>
          <a:p>
            <a:pPr>
              <a:buNone/>
            </a:pPr>
            <a:r>
              <a:rPr lang="en-IN" dirty="0" smtClean="0"/>
              <a:t>                (l[loc],l[j])=(l[j],l[loc])</a:t>
            </a:r>
          </a:p>
          <a:p>
            <a:pPr>
              <a:buNone/>
            </a:pPr>
            <a:r>
              <a:rPr lang="en-IN" dirty="0" smtClean="0"/>
              <a:t>                loc = j # Keep updating the location of target</a:t>
            </a:r>
          </a:p>
          <a:p>
            <a:pPr>
              <a:buNone/>
            </a:pPr>
            <a:r>
              <a:rPr lang="en-IN" dirty="0" smtClean="0"/>
              <a:t>insertion(l)</a:t>
            </a:r>
          </a:p>
          <a:p>
            <a:pPr>
              <a:buNone/>
            </a:pPr>
            <a:endParaRPr lang="en-US" dirty="0" smtClean="0"/>
          </a:p>
          <a:p>
            <a:pPr>
              <a:buNone/>
            </a:pPr>
            <a:r>
              <a:rPr lang="en-US" dirty="0" smtClean="0"/>
              <a:t># target is the target element</a:t>
            </a:r>
          </a:p>
          <a:p>
            <a:pPr>
              <a:buNone/>
            </a:pPr>
            <a:r>
              <a:rPr lang="en-US" dirty="0" smtClean="0"/>
              <a:t># loc is the location of the target element</a:t>
            </a:r>
            <a:endParaRPr lang="en-IN" dirty="0" smtClean="0"/>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Euclid’s Algorithm for GCD</a:t>
            </a:r>
            <a:endParaRPr lang="en-IN" dirty="0"/>
          </a:p>
        </p:txBody>
      </p:sp>
      <p:sp>
        <p:nvSpPr>
          <p:cNvPr id="3" name="Content Placeholder 2"/>
          <p:cNvSpPr>
            <a:spLocks noGrp="1"/>
          </p:cNvSpPr>
          <p:nvPr>
            <p:ph idx="1"/>
          </p:nvPr>
        </p:nvSpPr>
        <p:spPr/>
        <p:txBody>
          <a:bodyPr>
            <a:normAutofit lnSpcReduction="10000"/>
          </a:bodyPr>
          <a:lstStyle/>
          <a:p>
            <a:r>
              <a:rPr lang="en-US" dirty="0" smtClean="0"/>
              <a:t>Suppose we have to calculate </a:t>
            </a:r>
            <a:r>
              <a:rPr lang="en-US" dirty="0" err="1" smtClean="0"/>
              <a:t>gcd</a:t>
            </a:r>
            <a:r>
              <a:rPr lang="en-US" dirty="0" smtClean="0"/>
              <a:t>(m, n) and for arguments sake m&gt;n</a:t>
            </a:r>
          </a:p>
          <a:p>
            <a:r>
              <a:rPr lang="en-US" dirty="0" smtClean="0"/>
              <a:t>Let d be a number that is a factor of both m and n (we need to find the maximum d)</a:t>
            </a:r>
          </a:p>
          <a:p>
            <a:r>
              <a:rPr lang="en-US" dirty="0" smtClean="0"/>
              <a:t>We can say m = ad, n = </a:t>
            </a:r>
            <a:r>
              <a:rPr lang="en-US" dirty="0" err="1" smtClean="0"/>
              <a:t>bd</a:t>
            </a:r>
            <a:endParaRPr lang="en-US" dirty="0" smtClean="0"/>
          </a:p>
          <a:p>
            <a:r>
              <a:rPr lang="en-US" dirty="0" smtClean="0"/>
              <a:t> m-n = (a-b)d</a:t>
            </a:r>
            <a:r>
              <a:rPr lang="en-IN" dirty="0" smtClean="0"/>
              <a:t>  (This means that the number d also divides the difference of the number m and n)</a:t>
            </a:r>
          </a:p>
          <a:p>
            <a:r>
              <a:rPr lang="en-US" dirty="0" smtClean="0"/>
              <a:t>So why not reduce the problem to find :</a:t>
            </a:r>
          </a:p>
          <a:p>
            <a:r>
              <a:rPr lang="en-US" dirty="0" err="1" smtClean="0"/>
              <a:t>gcd</a:t>
            </a:r>
            <a:r>
              <a:rPr lang="en-US" dirty="0" smtClean="0"/>
              <a:t>(n, m-n)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Euclid’s algorithm</a:t>
            </a:r>
            <a:endParaRPr lang="en-IN" dirty="0"/>
          </a:p>
        </p:txBody>
      </p:sp>
      <p:sp>
        <p:nvSpPr>
          <p:cNvPr id="3" name="Content Placeholder 2"/>
          <p:cNvSpPr>
            <a:spLocks noGrp="1"/>
          </p:cNvSpPr>
          <p:nvPr>
            <p:ph idx="1"/>
          </p:nvPr>
        </p:nvSpPr>
        <p:spPr/>
        <p:txBody>
          <a:bodyPr/>
          <a:lstStyle/>
          <a:p>
            <a:r>
              <a:rPr lang="en-US" dirty="0" smtClean="0"/>
              <a:t>Consider </a:t>
            </a:r>
            <a:r>
              <a:rPr lang="en-US" dirty="0" err="1" smtClean="0"/>
              <a:t>gcd</a:t>
            </a:r>
            <a:r>
              <a:rPr lang="en-US" dirty="0" smtClean="0"/>
              <a:t>(</a:t>
            </a:r>
            <a:r>
              <a:rPr lang="en-US" dirty="0" err="1" smtClean="0"/>
              <a:t>m,n</a:t>
            </a:r>
            <a:r>
              <a:rPr lang="en-US" dirty="0" smtClean="0"/>
              <a:t>) with m&gt;n</a:t>
            </a:r>
          </a:p>
          <a:p>
            <a:r>
              <a:rPr lang="en-US" dirty="0" smtClean="0"/>
              <a:t>If  n divides m return m</a:t>
            </a:r>
          </a:p>
          <a:p>
            <a:r>
              <a:rPr lang="en-US" dirty="0" smtClean="0"/>
              <a:t>Else compute </a:t>
            </a:r>
            <a:r>
              <a:rPr lang="en-US" dirty="0" err="1" smtClean="0"/>
              <a:t>gcd</a:t>
            </a:r>
            <a:r>
              <a:rPr lang="en-US" dirty="0" smtClean="0"/>
              <a:t>(n, m-n) and return that value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Euclid’s algorithm</a:t>
            </a:r>
            <a:endParaRPr lang="en-IN" dirty="0"/>
          </a:p>
        </p:txBody>
      </p:sp>
      <p:sp>
        <p:nvSpPr>
          <p:cNvPr id="3" name="Content Placeholder 2"/>
          <p:cNvSpPr>
            <a:spLocks noGrp="1"/>
          </p:cNvSpPr>
          <p:nvPr>
            <p:ph idx="1"/>
          </p:nvPr>
        </p:nvSpPr>
        <p:spPr/>
        <p:txBody>
          <a:bodyPr/>
          <a:lstStyle/>
          <a:p>
            <a:r>
              <a:rPr lang="en-US" dirty="0" smtClean="0"/>
              <a:t>Consider computing </a:t>
            </a:r>
            <a:r>
              <a:rPr lang="en-US" dirty="0" err="1" smtClean="0"/>
              <a:t>gcd</a:t>
            </a:r>
            <a:r>
              <a:rPr lang="en-US" dirty="0" smtClean="0"/>
              <a:t>(m, n) where m&gt;n</a:t>
            </a:r>
          </a:p>
          <a:p>
            <a:r>
              <a:rPr lang="en-US" dirty="0" smtClean="0"/>
              <a:t>If n divides m return n</a:t>
            </a:r>
          </a:p>
          <a:p>
            <a:r>
              <a:rPr lang="en-US" dirty="0" smtClean="0"/>
              <a:t>Else compute </a:t>
            </a:r>
            <a:r>
              <a:rPr lang="en-US" dirty="0" err="1" smtClean="0"/>
              <a:t>gcd</a:t>
            </a:r>
            <a:r>
              <a:rPr lang="en-US" dirty="0" smtClean="0"/>
              <a:t>(n, </a:t>
            </a:r>
            <a:r>
              <a:rPr lang="en-US" dirty="0" err="1" smtClean="0"/>
              <a:t>m%n</a:t>
            </a:r>
            <a:r>
              <a:rPr lang="en-US" dirty="0" smtClean="0"/>
              <a:t>) and return the result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behind Euclid’s algorithm</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Consider computing </a:t>
            </a:r>
            <a:r>
              <a:rPr lang="en-US" dirty="0" err="1" smtClean="0"/>
              <a:t>gcd</a:t>
            </a:r>
            <a:r>
              <a:rPr lang="en-US" dirty="0" smtClean="0"/>
              <a:t>(m, n) where m is greater than n</a:t>
            </a:r>
          </a:p>
          <a:p>
            <a:r>
              <a:rPr lang="en-US" dirty="0" smtClean="0"/>
              <a:t>Suppose n does not divide m (if it did return n)</a:t>
            </a:r>
          </a:p>
          <a:p>
            <a:r>
              <a:rPr lang="en-US" dirty="0" smtClean="0"/>
              <a:t> m = </a:t>
            </a:r>
            <a:r>
              <a:rPr lang="en-US" dirty="0" err="1" smtClean="0"/>
              <a:t>nq</a:t>
            </a:r>
            <a:r>
              <a:rPr lang="en-US" dirty="0" smtClean="0"/>
              <a:t> + r</a:t>
            </a:r>
          </a:p>
          <a:p>
            <a:r>
              <a:rPr lang="en-US" dirty="0" smtClean="0"/>
              <a:t>Say a number d divides both m and n (we need to find the maximum value of this d)</a:t>
            </a:r>
          </a:p>
          <a:p>
            <a:r>
              <a:rPr lang="en-US" dirty="0" smtClean="0"/>
              <a:t>m = ad, n=</a:t>
            </a:r>
            <a:r>
              <a:rPr lang="en-US" dirty="0" err="1" smtClean="0"/>
              <a:t>bd</a:t>
            </a:r>
            <a:endParaRPr lang="en-US" dirty="0" smtClean="0"/>
          </a:p>
          <a:p>
            <a:r>
              <a:rPr lang="en-US" dirty="0" smtClean="0"/>
              <a:t>From the above 2 </a:t>
            </a:r>
            <a:r>
              <a:rPr lang="en-US" dirty="0" err="1" smtClean="0"/>
              <a:t>eqns</a:t>
            </a:r>
            <a:endParaRPr lang="en-US" dirty="0" smtClean="0"/>
          </a:p>
          <a:p>
            <a:r>
              <a:rPr lang="en-US" dirty="0" smtClean="0"/>
              <a:t> ad = n(</a:t>
            </a:r>
            <a:r>
              <a:rPr lang="en-US" dirty="0" err="1" smtClean="0"/>
              <a:t>bd</a:t>
            </a:r>
            <a:r>
              <a:rPr lang="en-US" dirty="0" smtClean="0"/>
              <a:t>) + r</a:t>
            </a:r>
          </a:p>
          <a:p>
            <a:r>
              <a:rPr lang="en-US" dirty="0" smtClean="0"/>
              <a:t>From the above equation it is clear that if d divides the left hand side (a) and d divides the right </a:t>
            </a:r>
            <a:r>
              <a:rPr lang="en-US" dirty="0" err="1" smtClean="0"/>
              <a:t>handside</a:t>
            </a:r>
            <a:r>
              <a:rPr lang="en-US" dirty="0" smtClean="0"/>
              <a:t> partly(</a:t>
            </a:r>
            <a:r>
              <a:rPr lang="en-US" dirty="0" err="1" smtClean="0"/>
              <a:t>nb</a:t>
            </a:r>
            <a:r>
              <a:rPr lang="en-US" dirty="0" smtClean="0"/>
              <a:t>) , then d must also divide r (which is the remainder or </a:t>
            </a:r>
            <a:r>
              <a:rPr lang="en-US" dirty="0" err="1" smtClean="0"/>
              <a:t>m%n</a:t>
            </a:r>
            <a:r>
              <a:rPr lang="en-US" dirty="0" smtClean="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Python</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US" dirty="0" err="1" smtClean="0"/>
              <a:t>Bool</a:t>
            </a:r>
            <a:r>
              <a:rPr lang="en-US" dirty="0" smtClean="0"/>
              <a:t>, </a:t>
            </a:r>
            <a:r>
              <a:rPr lang="en-US" dirty="0" err="1" smtClean="0"/>
              <a:t>int</a:t>
            </a:r>
            <a:r>
              <a:rPr lang="en-US" dirty="0" smtClean="0"/>
              <a:t> , float, </a:t>
            </a:r>
            <a:r>
              <a:rPr lang="en-US" dirty="0" err="1" smtClean="0"/>
              <a:t>str</a:t>
            </a:r>
            <a:r>
              <a:rPr lang="en-US" dirty="0" smtClean="0"/>
              <a:t>(a single character is a string of length 1)</a:t>
            </a:r>
          </a:p>
          <a:p>
            <a:pPr>
              <a:buNone/>
            </a:pPr>
            <a:r>
              <a:rPr lang="en-IN" dirty="0" smtClean="0"/>
              <a:t>log(), </a:t>
            </a:r>
            <a:r>
              <a:rPr lang="en-IN" dirty="0" err="1" smtClean="0"/>
              <a:t>sqrt</a:t>
            </a:r>
            <a:r>
              <a:rPr lang="en-IN" dirty="0" smtClean="0"/>
              <a:t>(), sin(), … Built in to Python, but not available by default Must include math “library” from math import *</a:t>
            </a:r>
          </a:p>
          <a:p>
            <a:pPr>
              <a:buNone/>
            </a:pPr>
            <a:r>
              <a:rPr lang="en-IN" dirty="0" smtClean="0"/>
              <a:t>Enclose in quotes—single, double, even triple! </a:t>
            </a:r>
          </a:p>
          <a:p>
            <a:pPr>
              <a:buNone/>
            </a:pPr>
            <a:r>
              <a:rPr lang="en-IN" dirty="0" smtClean="0"/>
              <a:t>city = 'Chennai‘</a:t>
            </a:r>
          </a:p>
          <a:p>
            <a:pPr>
              <a:buNone/>
            </a:pPr>
            <a:r>
              <a:rPr lang="en-IN" dirty="0" smtClean="0"/>
              <a:t> title = "Hitchhiker's Guide to the Galaxy“</a:t>
            </a:r>
          </a:p>
          <a:p>
            <a:pPr>
              <a:buNone/>
            </a:pPr>
            <a:r>
              <a:rPr lang="en-IN" dirty="0" smtClean="0"/>
              <a:t> dialogue = '''He said his favourite book is "Hitchhiker's Guide to the Galaxy”''‘</a:t>
            </a:r>
          </a:p>
          <a:p>
            <a:pPr>
              <a:buNone/>
            </a:pPr>
            <a:r>
              <a:rPr lang="en-US" dirty="0" smtClean="0"/>
              <a:t> type(s) -&gt; to check the type of the variable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strings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Positions 0,1,2,…,n-1 for a string of length n </a:t>
            </a:r>
          </a:p>
          <a:p>
            <a:r>
              <a:rPr lang="en-IN" dirty="0" smtClean="0"/>
              <a:t>s = "hello“</a:t>
            </a:r>
          </a:p>
          <a:p>
            <a:r>
              <a:rPr lang="en-IN" dirty="0" smtClean="0"/>
              <a:t> Positions -1,-2,… count backwards from end</a:t>
            </a:r>
          </a:p>
          <a:p>
            <a:r>
              <a:rPr lang="en-IN" dirty="0" smtClean="0"/>
              <a:t> s[1] == "e", s[-2] = "l“</a:t>
            </a:r>
          </a:p>
          <a:p>
            <a:r>
              <a:rPr lang="en-US" dirty="0" smtClean="0"/>
              <a:t>Concatenate using + (will stick the two string sideways)</a:t>
            </a:r>
          </a:p>
          <a:p>
            <a:r>
              <a:rPr lang="en-US" dirty="0" smtClean="0"/>
              <a:t> </a:t>
            </a:r>
            <a:r>
              <a:rPr lang="en-US" dirty="0" err="1" smtClean="0"/>
              <a:t>len</a:t>
            </a:r>
            <a:r>
              <a:rPr lang="en-US" dirty="0" smtClean="0"/>
              <a:t>(s)</a:t>
            </a:r>
          </a:p>
          <a:p>
            <a:r>
              <a:rPr lang="en-IN" dirty="0" smtClean="0"/>
              <a:t>s[1:4] is “ell" </a:t>
            </a:r>
          </a:p>
          <a:p>
            <a:r>
              <a:rPr lang="en-IN" dirty="0" smtClean="0"/>
              <a:t>s[i:j] starts at s[</a:t>
            </a:r>
            <a:r>
              <a:rPr lang="en-IN" dirty="0" err="1" smtClean="0"/>
              <a:t>i</a:t>
            </a:r>
            <a:r>
              <a:rPr lang="en-IN" dirty="0" smtClean="0"/>
              <a:t>] and ends at s[j-1]</a:t>
            </a:r>
          </a:p>
          <a:p>
            <a:r>
              <a:rPr lang="en-IN" dirty="0" smtClean="0"/>
              <a:t> s[:j] starts at s[0], so s[0:j]</a:t>
            </a:r>
          </a:p>
          <a:p>
            <a:r>
              <a:rPr lang="en-IN" dirty="0" smtClean="0"/>
              <a:t> s[</a:t>
            </a:r>
            <a:r>
              <a:rPr lang="en-IN" dirty="0" err="1" smtClean="0"/>
              <a:t>i</a:t>
            </a:r>
            <a:r>
              <a:rPr lang="en-IN" dirty="0" smtClean="0"/>
              <a:t>:] ends at s[</a:t>
            </a:r>
            <a:r>
              <a:rPr lang="en-IN" dirty="0" err="1" smtClean="0"/>
              <a:t>len</a:t>
            </a:r>
            <a:r>
              <a:rPr lang="en-IN" dirty="0" smtClean="0"/>
              <a:t>(s)-1], so s[i:len(s)]</a:t>
            </a:r>
          </a:p>
          <a:p>
            <a:r>
              <a:rPr lang="en-US" dirty="0" smtClean="0"/>
              <a:t>Cannot update string directly - immutable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696</TotalTime>
  <Words>2173</Words>
  <Application>Microsoft Office PowerPoint</Application>
  <PresentationFormat>On-screen Show (4:3)</PresentationFormat>
  <Paragraphs>283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Algorithms and Data Structures using Python</vt:lpstr>
      <vt:lpstr>Gcd(m,n) – Greatest common divisor of the numbers m and n</vt:lpstr>
      <vt:lpstr>Improving the naïve approach</vt:lpstr>
      <vt:lpstr>Euclid’s Algorithm for GCD</vt:lpstr>
      <vt:lpstr>Implementing Euclid’s algorithm</vt:lpstr>
      <vt:lpstr>Actual Euclid’s algorithm</vt:lpstr>
      <vt:lpstr>Math behind Euclid’s algorithm</vt:lpstr>
      <vt:lpstr>Basics of Python</vt:lpstr>
      <vt:lpstr>Operations on strings</vt:lpstr>
      <vt:lpstr>Lists</vt:lpstr>
      <vt:lpstr>Copying a list (and not pointing to the same string)</vt:lpstr>
      <vt:lpstr>Digression on equality</vt:lpstr>
      <vt:lpstr>Concatenation in lists</vt:lpstr>
      <vt:lpstr>Shortcut for conditions in python</vt:lpstr>
      <vt:lpstr>Functions</vt:lpstr>
      <vt:lpstr>More about range</vt:lpstr>
      <vt:lpstr>Slide 17</vt:lpstr>
      <vt:lpstr>Lists and range</vt:lpstr>
      <vt:lpstr>Manipulating Lists</vt:lpstr>
      <vt:lpstr>Slide 20</vt:lpstr>
      <vt:lpstr>Slide 21</vt:lpstr>
      <vt:lpstr>Slide 22</vt:lpstr>
      <vt:lpstr>Slide 23</vt:lpstr>
      <vt:lpstr>Slide 24</vt:lpstr>
      <vt:lpstr>Slide 25</vt:lpstr>
      <vt:lpstr>Lists vs Array</vt:lpstr>
      <vt:lpstr>Binary Search</vt:lpstr>
      <vt:lpstr>Efficiency: Values in the table are number of steps…</vt:lpstr>
      <vt:lpstr>Slide 29</vt:lpstr>
      <vt:lpstr>Selection Sort</vt:lpstr>
      <vt:lpstr>Selection Sort Code</vt:lpstr>
      <vt:lpstr>Insertion sort</vt:lpstr>
      <vt:lpstr>Insertion sort code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Structures using Python</dc:title>
  <dc:creator>DevastatingDj#11</dc:creator>
  <cp:lastModifiedBy>DSharma</cp:lastModifiedBy>
  <cp:revision>59</cp:revision>
  <dcterms:created xsi:type="dcterms:W3CDTF">2006-08-16T00:00:00Z</dcterms:created>
  <dcterms:modified xsi:type="dcterms:W3CDTF">2018-09-24T17:23:47Z</dcterms:modified>
</cp:coreProperties>
</file>