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24" r:id="rId2"/>
    <p:sldId id="288" r:id="rId3"/>
    <p:sldId id="392" r:id="rId4"/>
    <p:sldId id="393" r:id="rId5"/>
    <p:sldId id="332" r:id="rId6"/>
    <p:sldId id="333" r:id="rId7"/>
    <p:sldId id="335" r:id="rId8"/>
    <p:sldId id="336" r:id="rId9"/>
    <p:sldId id="408" r:id="rId10"/>
    <p:sldId id="409" r:id="rId11"/>
    <p:sldId id="345" r:id="rId12"/>
    <p:sldId id="399" r:id="rId13"/>
    <p:sldId id="401" r:id="rId14"/>
    <p:sldId id="395" r:id="rId15"/>
    <p:sldId id="402" r:id="rId16"/>
    <p:sldId id="350" r:id="rId17"/>
    <p:sldId id="403" r:id="rId18"/>
    <p:sldId id="396" r:id="rId19"/>
    <p:sldId id="352" r:id="rId20"/>
    <p:sldId id="354" r:id="rId21"/>
    <p:sldId id="410" r:id="rId22"/>
    <p:sldId id="356" r:id="rId23"/>
    <p:sldId id="411" r:id="rId24"/>
    <p:sldId id="358" r:id="rId25"/>
    <p:sldId id="359" r:id="rId26"/>
    <p:sldId id="404" r:id="rId27"/>
    <p:sldId id="364" r:id="rId28"/>
    <p:sldId id="406" r:id="rId29"/>
    <p:sldId id="407" r:id="rId30"/>
    <p:sldId id="365" r:id="rId31"/>
    <p:sldId id="366" r:id="rId32"/>
    <p:sldId id="413" r:id="rId33"/>
    <p:sldId id="412" r:id="rId34"/>
    <p:sldId id="414" r:id="rId35"/>
    <p:sldId id="415" r:id="rId36"/>
    <p:sldId id="416" r:id="rId37"/>
    <p:sldId id="372" r:id="rId38"/>
    <p:sldId id="373" r:id="rId39"/>
    <p:sldId id="374" r:id="rId40"/>
    <p:sldId id="375" r:id="rId41"/>
    <p:sldId id="389" r:id="rId42"/>
    <p:sldId id="379" r:id="rId43"/>
    <p:sldId id="391" r:id="rId44"/>
    <p:sldId id="381" r:id="rId45"/>
    <p:sldId id="41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JHHKOk8qnCCVJowfROEf1w==" hashData="dGhqk3qNiCHbyG5NrTiWWVmicj+ZJhmPiu6ZziuJ1KCcyPyWw3ZhEX77mxRFAxUT4j9XmWdNHvtYd1n7Qk0s1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D19"/>
    <a:srgbClr val="AD1457"/>
    <a:srgbClr val="424242"/>
    <a:srgbClr val="F9C5D7"/>
    <a:srgbClr val="F6E7E6"/>
    <a:srgbClr val="F48CAF"/>
    <a:srgbClr val="B5E61D"/>
    <a:srgbClr val="B84742"/>
    <a:srgbClr val="8BC145"/>
    <a:srgbClr val="00B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493E6-48FE-4BEB-9E64-A0F1471779FB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B68D86C1-F24F-4746-985A-AC79499179C3}">
      <dgm:prSet phldrT="[Text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2400" b="1" dirty="0" smtClean="0">
              <a:solidFill>
                <a:srgbClr val="AD1457"/>
              </a:solidFill>
            </a:rPr>
            <a:t>B</a:t>
          </a:r>
          <a:endParaRPr lang="en-US" sz="2400" b="1" dirty="0">
            <a:solidFill>
              <a:srgbClr val="AD1457"/>
            </a:solidFill>
          </a:endParaRPr>
        </a:p>
      </dgm:t>
    </dgm:pt>
    <dgm:pt modelId="{722186E5-B8DB-4E50-ACCC-37A738991478}" type="parTrans" cxnId="{A48C920F-9384-4AFD-BBF2-A3F353474E92}">
      <dgm:prSet/>
      <dgm:spPr/>
      <dgm:t>
        <a:bodyPr/>
        <a:lstStyle/>
        <a:p>
          <a:endParaRPr lang="en-US"/>
        </a:p>
      </dgm:t>
    </dgm:pt>
    <dgm:pt modelId="{5C00451B-B5B4-4DA2-8AB6-1882868C0BDE}" type="sibTrans" cxnId="{A48C920F-9384-4AFD-BBF2-A3F353474E92}">
      <dgm:prSet/>
      <dgm:spPr/>
      <dgm:t>
        <a:bodyPr/>
        <a:lstStyle/>
        <a:p>
          <a:endParaRPr lang="en-US"/>
        </a:p>
      </dgm:t>
    </dgm:pt>
    <dgm:pt modelId="{A05B76BF-15AF-4230-9255-55AE1FC9306A}" type="pres">
      <dgm:prSet presAssocID="{361493E6-48FE-4BEB-9E64-A0F1471779FB}" presName="Name0" presStyleCnt="0">
        <dgm:presLayoutVars>
          <dgm:chMax val="7"/>
          <dgm:dir/>
          <dgm:resizeHandles val="exact"/>
        </dgm:presLayoutVars>
      </dgm:prSet>
      <dgm:spPr/>
    </dgm:pt>
    <dgm:pt modelId="{EAE2C94E-E2C4-4EDA-BF4C-BBF1652B5066}" type="pres">
      <dgm:prSet presAssocID="{361493E6-48FE-4BEB-9E64-A0F1471779FB}" presName="ellipse1" presStyleLbl="vennNode1" presStyleIdx="0" presStyleCnt="1" custLinFactNeighborX="-20128" custLinFactNeighborY="44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8C920F-9384-4AFD-BBF2-A3F353474E92}" srcId="{361493E6-48FE-4BEB-9E64-A0F1471779FB}" destId="{B68D86C1-F24F-4746-985A-AC79499179C3}" srcOrd="0" destOrd="0" parTransId="{722186E5-B8DB-4E50-ACCC-37A738991478}" sibTransId="{5C00451B-B5B4-4DA2-8AB6-1882868C0BDE}"/>
    <dgm:cxn modelId="{4E37D5DC-A4D3-4242-ADC6-314B4044FB97}" type="presOf" srcId="{361493E6-48FE-4BEB-9E64-A0F1471779FB}" destId="{A05B76BF-15AF-4230-9255-55AE1FC9306A}" srcOrd="0" destOrd="0" presId="urn:microsoft.com/office/officeart/2005/8/layout/rings+Icon"/>
    <dgm:cxn modelId="{07C5D1E3-3DFC-404E-880E-C316ED00D3AD}" type="presOf" srcId="{B68D86C1-F24F-4746-985A-AC79499179C3}" destId="{EAE2C94E-E2C4-4EDA-BF4C-BBF1652B5066}" srcOrd="0" destOrd="0" presId="urn:microsoft.com/office/officeart/2005/8/layout/rings+Icon"/>
    <dgm:cxn modelId="{D821A6D8-84EF-4390-A186-B7DEADD06255}" type="presParOf" srcId="{A05B76BF-15AF-4230-9255-55AE1FC9306A}" destId="{EAE2C94E-E2C4-4EDA-BF4C-BBF1652B5066}" srcOrd="0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801209-AB1F-426F-AC5E-959616E1A87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03FE9124-2D8E-4D9A-837E-49CD930A92B6}">
      <dgm:prSet phldrT="[Text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6500" dirty="0" smtClean="0"/>
            <a:t> </a:t>
          </a:r>
          <a:r>
            <a:rPr lang="en-US" sz="4400" dirty="0" smtClean="0"/>
            <a:t>A</a:t>
          </a:r>
          <a:endParaRPr lang="en-US" sz="4400" dirty="0"/>
        </a:p>
      </dgm:t>
    </dgm:pt>
    <dgm:pt modelId="{051411EA-2D87-4396-AA60-24EF9A8188B3}" type="parTrans" cxnId="{2C8FCA68-88D6-4FAF-9637-F2752B1CEDAE}">
      <dgm:prSet/>
      <dgm:spPr/>
      <dgm:t>
        <a:bodyPr/>
        <a:lstStyle/>
        <a:p>
          <a:endParaRPr lang="en-US"/>
        </a:p>
      </dgm:t>
    </dgm:pt>
    <dgm:pt modelId="{E60CFB83-A9CF-4FCA-B42A-56E23B9CCA3D}" type="sibTrans" cxnId="{2C8FCA68-88D6-4FAF-9637-F2752B1CEDAE}">
      <dgm:prSet/>
      <dgm:spPr/>
      <dgm:t>
        <a:bodyPr/>
        <a:lstStyle/>
        <a:p>
          <a:endParaRPr lang="en-US"/>
        </a:p>
      </dgm:t>
    </dgm:pt>
    <dgm:pt modelId="{4DB94439-FB73-4DF8-80C9-B7D111C2878D}">
      <dgm:prSet phldrT="[Text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4400" dirty="0" smtClean="0"/>
            <a:t>B</a:t>
          </a:r>
          <a:endParaRPr lang="en-US" sz="4400" dirty="0"/>
        </a:p>
      </dgm:t>
    </dgm:pt>
    <dgm:pt modelId="{F2BB63A1-4215-4C41-9157-A6AE40393D2D}" type="parTrans" cxnId="{8718FBCB-E0FC-4F95-BB96-20942BED348F}">
      <dgm:prSet/>
      <dgm:spPr/>
      <dgm:t>
        <a:bodyPr/>
        <a:lstStyle/>
        <a:p>
          <a:endParaRPr lang="en-US"/>
        </a:p>
      </dgm:t>
    </dgm:pt>
    <dgm:pt modelId="{4B1F1D43-A649-4406-90B4-08C3BB940CDE}" type="sibTrans" cxnId="{8718FBCB-E0FC-4F95-BB96-20942BED348F}">
      <dgm:prSet/>
      <dgm:spPr/>
      <dgm:t>
        <a:bodyPr/>
        <a:lstStyle/>
        <a:p>
          <a:endParaRPr lang="en-US"/>
        </a:p>
      </dgm:t>
    </dgm:pt>
    <dgm:pt modelId="{C167175D-D605-445E-B110-FC4C8265D082}" type="pres">
      <dgm:prSet presAssocID="{9E801209-AB1F-426F-AC5E-959616E1A871}" presName="compositeShape" presStyleCnt="0">
        <dgm:presLayoutVars>
          <dgm:chMax val="7"/>
          <dgm:dir/>
          <dgm:resizeHandles val="exact"/>
        </dgm:presLayoutVars>
      </dgm:prSet>
      <dgm:spPr/>
    </dgm:pt>
    <dgm:pt modelId="{FF9F3275-AE11-4E74-8BEB-999A10E5283E}" type="pres">
      <dgm:prSet presAssocID="{03FE9124-2D8E-4D9A-837E-49CD930A92B6}" presName="circ1" presStyleLbl="vennNode1" presStyleIdx="0" presStyleCnt="2"/>
      <dgm:spPr/>
      <dgm:t>
        <a:bodyPr/>
        <a:lstStyle/>
        <a:p>
          <a:endParaRPr lang="en-US"/>
        </a:p>
      </dgm:t>
    </dgm:pt>
    <dgm:pt modelId="{E714446B-3EB1-4FAB-9005-0FC210241CE1}" type="pres">
      <dgm:prSet presAssocID="{03FE9124-2D8E-4D9A-837E-49CD930A92B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E4F6F-E8EC-4652-A466-B4413EC2A6CF}" type="pres">
      <dgm:prSet presAssocID="{4DB94439-FB73-4DF8-80C9-B7D111C2878D}" presName="circ2" presStyleLbl="vennNode1" presStyleIdx="1" presStyleCnt="2"/>
      <dgm:spPr/>
      <dgm:t>
        <a:bodyPr/>
        <a:lstStyle/>
        <a:p>
          <a:endParaRPr lang="en-US"/>
        </a:p>
      </dgm:t>
    </dgm:pt>
    <dgm:pt modelId="{D3482414-218C-448A-9EEF-CE334DF883F8}" type="pres">
      <dgm:prSet presAssocID="{4DB94439-FB73-4DF8-80C9-B7D111C2878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112608-6776-415E-9314-CE37E0163670}" type="presOf" srcId="{9E801209-AB1F-426F-AC5E-959616E1A871}" destId="{C167175D-D605-445E-B110-FC4C8265D082}" srcOrd="0" destOrd="0" presId="urn:microsoft.com/office/officeart/2005/8/layout/venn1"/>
    <dgm:cxn modelId="{2C8FCA68-88D6-4FAF-9637-F2752B1CEDAE}" srcId="{9E801209-AB1F-426F-AC5E-959616E1A871}" destId="{03FE9124-2D8E-4D9A-837E-49CD930A92B6}" srcOrd="0" destOrd="0" parTransId="{051411EA-2D87-4396-AA60-24EF9A8188B3}" sibTransId="{E60CFB83-A9CF-4FCA-B42A-56E23B9CCA3D}"/>
    <dgm:cxn modelId="{E581386F-53ED-4F4A-80B7-68D68F14F45C}" type="presOf" srcId="{03FE9124-2D8E-4D9A-837E-49CD930A92B6}" destId="{E714446B-3EB1-4FAB-9005-0FC210241CE1}" srcOrd="1" destOrd="0" presId="urn:microsoft.com/office/officeart/2005/8/layout/venn1"/>
    <dgm:cxn modelId="{F3887E30-36BA-4885-96E5-DF1236DADBF2}" type="presOf" srcId="{4DB94439-FB73-4DF8-80C9-B7D111C2878D}" destId="{D3482414-218C-448A-9EEF-CE334DF883F8}" srcOrd="1" destOrd="0" presId="urn:microsoft.com/office/officeart/2005/8/layout/venn1"/>
    <dgm:cxn modelId="{8718FBCB-E0FC-4F95-BB96-20942BED348F}" srcId="{9E801209-AB1F-426F-AC5E-959616E1A871}" destId="{4DB94439-FB73-4DF8-80C9-B7D111C2878D}" srcOrd="1" destOrd="0" parTransId="{F2BB63A1-4215-4C41-9157-A6AE40393D2D}" sibTransId="{4B1F1D43-A649-4406-90B4-08C3BB940CDE}"/>
    <dgm:cxn modelId="{5779CADC-A8CF-48B3-8ABD-F7F9C65A57A2}" type="presOf" srcId="{03FE9124-2D8E-4D9A-837E-49CD930A92B6}" destId="{FF9F3275-AE11-4E74-8BEB-999A10E5283E}" srcOrd="0" destOrd="0" presId="urn:microsoft.com/office/officeart/2005/8/layout/venn1"/>
    <dgm:cxn modelId="{EA891A2D-0C0E-4A50-B996-A25AC508D9A1}" type="presOf" srcId="{4DB94439-FB73-4DF8-80C9-B7D111C2878D}" destId="{EB1E4F6F-E8EC-4652-A466-B4413EC2A6CF}" srcOrd="0" destOrd="0" presId="urn:microsoft.com/office/officeart/2005/8/layout/venn1"/>
    <dgm:cxn modelId="{5D3CD43C-097F-4FEF-B37B-D044D95AE3BA}" type="presParOf" srcId="{C167175D-D605-445E-B110-FC4C8265D082}" destId="{FF9F3275-AE11-4E74-8BEB-999A10E5283E}" srcOrd="0" destOrd="0" presId="urn:microsoft.com/office/officeart/2005/8/layout/venn1"/>
    <dgm:cxn modelId="{5EBC2F9F-BB90-4639-9414-461C61552996}" type="presParOf" srcId="{C167175D-D605-445E-B110-FC4C8265D082}" destId="{E714446B-3EB1-4FAB-9005-0FC210241CE1}" srcOrd="1" destOrd="0" presId="urn:microsoft.com/office/officeart/2005/8/layout/venn1"/>
    <dgm:cxn modelId="{C0EB03EE-F066-4866-86AF-6CAB06AC1AE9}" type="presParOf" srcId="{C167175D-D605-445E-B110-FC4C8265D082}" destId="{EB1E4F6F-E8EC-4652-A466-B4413EC2A6CF}" srcOrd="2" destOrd="0" presId="urn:microsoft.com/office/officeart/2005/8/layout/venn1"/>
    <dgm:cxn modelId="{22841F65-6918-4113-835A-82FD09589029}" type="presParOf" srcId="{C167175D-D605-445E-B110-FC4C8265D082}" destId="{D3482414-218C-448A-9EEF-CE334DF883F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801209-AB1F-426F-AC5E-959616E1A87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03FE9124-2D8E-4D9A-837E-49CD930A92B6}">
      <dgm:prSet phldrT="[Text]"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6500" dirty="0" smtClean="0"/>
            <a:t> </a:t>
          </a:r>
          <a:r>
            <a:rPr lang="en-US" sz="4400" dirty="0" smtClean="0"/>
            <a:t>A</a:t>
          </a:r>
          <a:endParaRPr lang="en-US" sz="4400" dirty="0"/>
        </a:p>
      </dgm:t>
    </dgm:pt>
    <dgm:pt modelId="{051411EA-2D87-4396-AA60-24EF9A8188B3}" type="parTrans" cxnId="{2C8FCA68-88D6-4FAF-9637-F2752B1CEDAE}">
      <dgm:prSet/>
      <dgm:spPr/>
      <dgm:t>
        <a:bodyPr/>
        <a:lstStyle/>
        <a:p>
          <a:endParaRPr lang="en-US"/>
        </a:p>
      </dgm:t>
    </dgm:pt>
    <dgm:pt modelId="{E60CFB83-A9CF-4FCA-B42A-56E23B9CCA3D}" type="sibTrans" cxnId="{2C8FCA68-88D6-4FAF-9637-F2752B1CEDAE}">
      <dgm:prSet/>
      <dgm:spPr/>
      <dgm:t>
        <a:bodyPr/>
        <a:lstStyle/>
        <a:p>
          <a:endParaRPr lang="en-US"/>
        </a:p>
      </dgm:t>
    </dgm:pt>
    <dgm:pt modelId="{4DB94439-FB73-4DF8-80C9-B7D111C2878D}">
      <dgm:prSet phldrT="[Text]"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4400" dirty="0" smtClean="0"/>
            <a:t>B</a:t>
          </a:r>
          <a:endParaRPr lang="en-US" sz="4400" dirty="0"/>
        </a:p>
      </dgm:t>
    </dgm:pt>
    <dgm:pt modelId="{F2BB63A1-4215-4C41-9157-A6AE40393D2D}" type="parTrans" cxnId="{8718FBCB-E0FC-4F95-BB96-20942BED348F}">
      <dgm:prSet/>
      <dgm:spPr/>
      <dgm:t>
        <a:bodyPr/>
        <a:lstStyle/>
        <a:p>
          <a:endParaRPr lang="en-US"/>
        </a:p>
      </dgm:t>
    </dgm:pt>
    <dgm:pt modelId="{4B1F1D43-A649-4406-90B4-08C3BB940CDE}" type="sibTrans" cxnId="{8718FBCB-E0FC-4F95-BB96-20942BED348F}">
      <dgm:prSet/>
      <dgm:spPr/>
      <dgm:t>
        <a:bodyPr/>
        <a:lstStyle/>
        <a:p>
          <a:endParaRPr lang="en-US"/>
        </a:p>
      </dgm:t>
    </dgm:pt>
    <dgm:pt modelId="{C167175D-D605-445E-B110-FC4C8265D082}" type="pres">
      <dgm:prSet presAssocID="{9E801209-AB1F-426F-AC5E-959616E1A871}" presName="compositeShape" presStyleCnt="0">
        <dgm:presLayoutVars>
          <dgm:chMax val="7"/>
          <dgm:dir/>
          <dgm:resizeHandles val="exact"/>
        </dgm:presLayoutVars>
      </dgm:prSet>
      <dgm:spPr/>
    </dgm:pt>
    <dgm:pt modelId="{FF9F3275-AE11-4E74-8BEB-999A10E5283E}" type="pres">
      <dgm:prSet presAssocID="{03FE9124-2D8E-4D9A-837E-49CD930A92B6}" presName="circ1" presStyleLbl="vennNode1" presStyleIdx="0" presStyleCnt="2" custLinFactNeighborY="-683"/>
      <dgm:spPr/>
      <dgm:t>
        <a:bodyPr/>
        <a:lstStyle/>
        <a:p>
          <a:endParaRPr lang="en-US"/>
        </a:p>
      </dgm:t>
    </dgm:pt>
    <dgm:pt modelId="{E714446B-3EB1-4FAB-9005-0FC210241CE1}" type="pres">
      <dgm:prSet presAssocID="{03FE9124-2D8E-4D9A-837E-49CD930A92B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E4F6F-E8EC-4652-A466-B4413EC2A6CF}" type="pres">
      <dgm:prSet presAssocID="{4DB94439-FB73-4DF8-80C9-B7D111C2878D}" presName="circ2" presStyleLbl="vennNode1" presStyleIdx="1" presStyleCnt="2" custLinFactNeighborY="-683"/>
      <dgm:spPr/>
      <dgm:t>
        <a:bodyPr/>
        <a:lstStyle/>
        <a:p>
          <a:endParaRPr lang="en-US"/>
        </a:p>
      </dgm:t>
    </dgm:pt>
    <dgm:pt modelId="{D3482414-218C-448A-9EEF-CE334DF883F8}" type="pres">
      <dgm:prSet presAssocID="{4DB94439-FB73-4DF8-80C9-B7D111C2878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8AC086-6E71-47BD-A590-C6581B84C734}" type="presOf" srcId="{03FE9124-2D8E-4D9A-837E-49CD930A92B6}" destId="{FF9F3275-AE11-4E74-8BEB-999A10E5283E}" srcOrd="0" destOrd="0" presId="urn:microsoft.com/office/officeart/2005/8/layout/venn1"/>
    <dgm:cxn modelId="{F586F85C-9E40-42E0-8845-8F8371A5900D}" type="presOf" srcId="{4DB94439-FB73-4DF8-80C9-B7D111C2878D}" destId="{D3482414-218C-448A-9EEF-CE334DF883F8}" srcOrd="1" destOrd="0" presId="urn:microsoft.com/office/officeart/2005/8/layout/venn1"/>
    <dgm:cxn modelId="{D887A1ED-2898-4F75-9AD8-5CD158A75491}" type="presOf" srcId="{9E801209-AB1F-426F-AC5E-959616E1A871}" destId="{C167175D-D605-445E-B110-FC4C8265D082}" srcOrd="0" destOrd="0" presId="urn:microsoft.com/office/officeart/2005/8/layout/venn1"/>
    <dgm:cxn modelId="{97FBE857-ED92-41C9-8DF2-CEE3FA57BCE5}" type="presOf" srcId="{4DB94439-FB73-4DF8-80C9-B7D111C2878D}" destId="{EB1E4F6F-E8EC-4652-A466-B4413EC2A6CF}" srcOrd="0" destOrd="0" presId="urn:microsoft.com/office/officeart/2005/8/layout/venn1"/>
    <dgm:cxn modelId="{2C8FCA68-88D6-4FAF-9637-F2752B1CEDAE}" srcId="{9E801209-AB1F-426F-AC5E-959616E1A871}" destId="{03FE9124-2D8E-4D9A-837E-49CD930A92B6}" srcOrd="0" destOrd="0" parTransId="{051411EA-2D87-4396-AA60-24EF9A8188B3}" sibTransId="{E60CFB83-A9CF-4FCA-B42A-56E23B9CCA3D}"/>
    <dgm:cxn modelId="{8718FBCB-E0FC-4F95-BB96-20942BED348F}" srcId="{9E801209-AB1F-426F-AC5E-959616E1A871}" destId="{4DB94439-FB73-4DF8-80C9-B7D111C2878D}" srcOrd="1" destOrd="0" parTransId="{F2BB63A1-4215-4C41-9157-A6AE40393D2D}" sibTransId="{4B1F1D43-A649-4406-90B4-08C3BB940CDE}"/>
    <dgm:cxn modelId="{2545465A-FAC6-47C1-9C2A-F9BE3ABF4733}" type="presOf" srcId="{03FE9124-2D8E-4D9A-837E-49CD930A92B6}" destId="{E714446B-3EB1-4FAB-9005-0FC210241CE1}" srcOrd="1" destOrd="0" presId="urn:microsoft.com/office/officeart/2005/8/layout/venn1"/>
    <dgm:cxn modelId="{21055B45-3628-4DC9-B0CA-9D885B634BCA}" type="presParOf" srcId="{C167175D-D605-445E-B110-FC4C8265D082}" destId="{FF9F3275-AE11-4E74-8BEB-999A10E5283E}" srcOrd="0" destOrd="0" presId="urn:microsoft.com/office/officeart/2005/8/layout/venn1"/>
    <dgm:cxn modelId="{D8DAF108-2846-4F7F-9397-09F385864493}" type="presParOf" srcId="{C167175D-D605-445E-B110-FC4C8265D082}" destId="{E714446B-3EB1-4FAB-9005-0FC210241CE1}" srcOrd="1" destOrd="0" presId="urn:microsoft.com/office/officeart/2005/8/layout/venn1"/>
    <dgm:cxn modelId="{0469AEA3-8E13-4C3A-B6D6-7E94270207D9}" type="presParOf" srcId="{C167175D-D605-445E-B110-FC4C8265D082}" destId="{EB1E4F6F-E8EC-4652-A466-B4413EC2A6CF}" srcOrd="2" destOrd="0" presId="urn:microsoft.com/office/officeart/2005/8/layout/venn1"/>
    <dgm:cxn modelId="{64EF5AF5-E439-402F-8CBE-4D500E549869}" type="presParOf" srcId="{C167175D-D605-445E-B110-FC4C8265D082}" destId="{D3482414-218C-448A-9EEF-CE334DF883F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2C94E-E2C4-4EDA-BF4C-BBF1652B5066}">
      <dsp:nvSpPr>
        <dsp:cNvPr id="0" name=""/>
        <dsp:cNvSpPr/>
      </dsp:nvSpPr>
      <dsp:spPr>
        <a:xfrm>
          <a:off x="0" y="94789"/>
          <a:ext cx="798317" cy="798317"/>
        </a:xfrm>
        <a:prstGeom prst="ellipse">
          <a:avLst/>
        </a:pr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AD1457"/>
              </a:solidFill>
            </a:rPr>
            <a:t>B</a:t>
          </a:r>
          <a:endParaRPr lang="en-US" sz="2400" b="1" kern="1200" dirty="0">
            <a:solidFill>
              <a:srgbClr val="AD1457"/>
            </a:solidFill>
          </a:endParaRPr>
        </a:p>
      </dsp:txBody>
      <dsp:txXfrm>
        <a:off x="116911" y="211700"/>
        <a:ext cx="564495" cy="5644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921DC-3109-4569-9FE5-3F5BA0747F75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E4867-9854-45D8-A58B-AED9F0BB4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9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=""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=""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Rupesh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Vaishnav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27051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Basics of Algorithms and Mathematics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/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solidFill>
            <a:srgbClr val="DFDFDF">
              <a:alpha val="49804"/>
            </a:srgbClr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vert="horz" lIns="216000" tIns="108000" rIns="216000" bIns="108000" rtlCol="0" anchor="ctr">
            <a:normAutofit/>
          </a:bodyPr>
          <a:lstStyle>
            <a:lvl1pPr>
              <a:def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565204" y="2657799"/>
            <a:ext cx="2103120" cy="20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q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Basics of Algorithms and Mathematics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fld id="{0DFAFC65-7612-4714-8C31-D331BBD2B88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55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Rupesh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Vaishnav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83765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Basics of Algorithms and Mathematics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solidFill>
            <a:srgbClr val="F48CAF"/>
          </a:solidFill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vert="horz" lIns="216000" tIns="108000" rIns="216000" bIns="108000" rtlCol="0" anchor="ctr">
            <a:normAutofit/>
          </a:bodyPr>
          <a:lstStyle>
            <a:lvl1pPr>
              <a:def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solidFill>
            <a:srgbClr val="DFDFDF">
              <a:alpha val="49804"/>
            </a:srgbClr>
          </a:solidFill>
          <a:ln>
            <a:noFill/>
          </a:ln>
        </p:spPr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Rupesh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Vaishnav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701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Basics of Algorithms and Mathematics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Rupesh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Vaishnav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83505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Basics of Algorithms and Mathematics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Rupesh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Vaishnav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9954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Basics of Algorithms and Mathematics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Rupesh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Vaishnav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35379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Basics of Algorithms and Mathematics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  <p:sldLayoutId id="2147483693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21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65.png"/><Relationship Id="rId7" Type="http://schemas.openxmlformats.org/officeDocument/2006/relationships/diagramData" Target="../diagrams/data1.xml"/><Relationship Id="rId2" Type="http://schemas.openxmlformats.org/officeDocument/2006/relationships/image" Target="../media/image6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11" Type="http://schemas.microsoft.com/office/2007/relationships/diagramDrawing" Target="../diagrams/drawing1.xml"/><Relationship Id="rId5" Type="http://schemas.openxmlformats.org/officeDocument/2006/relationships/image" Target="../media/image67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66.png"/><Relationship Id="rId9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7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3" Type="http://schemas.openxmlformats.org/officeDocument/2006/relationships/image" Target="../media/image1360.png"/><Relationship Id="rId18" Type="http://schemas.openxmlformats.org/officeDocument/2006/relationships/image" Target="../media/image141.png"/><Relationship Id="rId3" Type="http://schemas.openxmlformats.org/officeDocument/2006/relationships/image" Target="../media/image1260.png"/><Relationship Id="rId7" Type="http://schemas.openxmlformats.org/officeDocument/2006/relationships/image" Target="../media/image1300.png"/><Relationship Id="rId12" Type="http://schemas.openxmlformats.org/officeDocument/2006/relationships/image" Target="../media/image1350.png"/><Relationship Id="rId17" Type="http://schemas.openxmlformats.org/officeDocument/2006/relationships/image" Target="../media/image140.png"/><Relationship Id="rId2" Type="http://schemas.openxmlformats.org/officeDocument/2006/relationships/image" Target="../media/image1250.png"/><Relationship Id="rId16" Type="http://schemas.openxmlformats.org/officeDocument/2006/relationships/image" Target="../media/image13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90.png"/><Relationship Id="rId11" Type="http://schemas.openxmlformats.org/officeDocument/2006/relationships/image" Target="../media/image1340.png"/><Relationship Id="rId5" Type="http://schemas.openxmlformats.org/officeDocument/2006/relationships/image" Target="../media/image1280.png"/><Relationship Id="rId15" Type="http://schemas.openxmlformats.org/officeDocument/2006/relationships/image" Target="../media/image1380.png"/><Relationship Id="rId10" Type="http://schemas.openxmlformats.org/officeDocument/2006/relationships/image" Target="../media/image1330.png"/><Relationship Id="rId19" Type="http://schemas.openxmlformats.org/officeDocument/2006/relationships/image" Target="../media/image142.png"/><Relationship Id="rId4" Type="http://schemas.openxmlformats.org/officeDocument/2006/relationships/image" Target="../media/image1270.png"/><Relationship Id="rId9" Type="http://schemas.openxmlformats.org/officeDocument/2006/relationships/image" Target="../media/image1320.png"/><Relationship Id="rId14" Type="http://schemas.openxmlformats.org/officeDocument/2006/relationships/image" Target="../media/image13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gif"/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6700F155-879E-4253-A2D1-B37B688D1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740801"/>
          </a:xfrm>
        </p:spPr>
        <p:txBody>
          <a:bodyPr/>
          <a:lstStyle/>
          <a:p>
            <a:r>
              <a:rPr lang="en-US" sz="4800" b="0" dirty="0" smtClean="0"/>
              <a:t>Unit-1</a:t>
            </a:r>
            <a:r>
              <a:rPr lang="en-US" sz="4800" dirty="0" smtClean="0"/>
              <a:t> 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b="0" dirty="0"/>
              <a:t>Basics </a:t>
            </a:r>
            <a:r>
              <a:rPr lang="en-US" sz="4800" b="0" dirty="0" smtClean="0"/>
              <a:t>of </a:t>
            </a:r>
            <a:r>
              <a:rPr lang="en-US" sz="4800" dirty="0" smtClean="0"/>
              <a:t>Algorithms </a:t>
            </a:r>
            <a:r>
              <a:rPr lang="en-US" sz="4800" dirty="0"/>
              <a:t>and </a:t>
            </a:r>
            <a:r>
              <a:rPr lang="en-US" sz="4800" dirty="0" smtClean="0"/>
              <a:t>Mathematics</a:t>
            </a:r>
            <a:endParaRPr lang="en-US" sz="4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91BCC6A4-CA58-4C8C-86C4-5A5EA7071D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rupesh.vaishnav@darshan.ac.in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73DAF969-5487-4485-9486-76BDA53380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9428037452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CB882FCE-AB64-406E-AD3E-C406330FA2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C06E432F-88D3-43E4-900F-2EEC807E9E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Rupesh Vaishnav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64FB63FA-504F-4C2F-94BC-4E75D37EEF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56567" y="183674"/>
            <a:ext cx="4646358" cy="734653"/>
          </a:xfrm>
        </p:spPr>
        <p:txBody>
          <a:bodyPr/>
          <a:lstStyle/>
          <a:p>
            <a:r>
              <a:rPr lang="en-US" sz="2000" b="1" dirty="0" smtClean="0"/>
              <a:t>Analysis and Design of Algorithms</a:t>
            </a:r>
            <a:r>
              <a:rPr lang="en-US" sz="20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(ADA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)</a:t>
            </a: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3150703</a:t>
            </a:r>
          </a:p>
          <a:p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15353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Multiplication Methods</a:t>
            </a:r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="" xmlns:a16="http://schemas.microsoft.com/office/drawing/2014/main" id="{61CDA448-B041-4E3F-9DEF-CDD490E06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4. Multiplication by divide and conquer</a:t>
            </a:r>
          </a:p>
          <a:p>
            <a:r>
              <a:rPr lang="en-US" sz="2600" dirty="0"/>
              <a:t>Both the multiplicand and the multiplier must have </a:t>
            </a:r>
            <a:r>
              <a:rPr lang="en-US" sz="2600" dirty="0">
                <a:solidFill>
                  <a:srgbClr val="AD1457"/>
                </a:solidFill>
              </a:rPr>
              <a:t>the same number of digits </a:t>
            </a:r>
            <a:r>
              <a:rPr lang="en-US" sz="2600" dirty="0"/>
              <a:t>and this number be a power of 2. </a:t>
            </a:r>
            <a:r>
              <a:rPr lang="en-US" sz="2600" dirty="0" smtClean="0"/>
              <a:t>If </a:t>
            </a:r>
            <a:r>
              <a:rPr lang="en-US" sz="2600" dirty="0"/>
              <a:t>not then it can be done by </a:t>
            </a:r>
            <a:r>
              <a:rPr lang="en-US" sz="2600" dirty="0">
                <a:solidFill>
                  <a:srgbClr val="AD1457"/>
                </a:solidFill>
              </a:rPr>
              <a:t>adding zeros on the left </a:t>
            </a:r>
            <a:r>
              <a:rPr lang="en-US" sz="2600" dirty="0"/>
              <a:t>if necessary</a:t>
            </a:r>
            <a:r>
              <a:rPr lang="en-US" sz="2600" dirty="0" smtClean="0"/>
              <a:t>.</a:t>
            </a:r>
          </a:p>
          <a:p>
            <a:endParaRPr lang="en-US" sz="2600" dirty="0" smtClean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603569"/>
              </p:ext>
            </p:extLst>
          </p:nvPr>
        </p:nvGraphicFramePr>
        <p:xfrm>
          <a:off x="7974512" y="3380874"/>
          <a:ext cx="3657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112743146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798515959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120324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424242"/>
                          </a:solidFill>
                          <a:effectLst/>
                        </a:rPr>
                        <a:t>Multiply</a:t>
                      </a:r>
                      <a:endParaRPr lang="en-US" sz="2000" b="0" dirty="0">
                        <a:solidFill>
                          <a:srgbClr val="42424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424242"/>
                          </a:solidFill>
                          <a:effectLst/>
                        </a:rPr>
                        <a:t>Shift</a:t>
                      </a:r>
                      <a:endParaRPr lang="en-US" sz="2000" b="0" dirty="0">
                        <a:solidFill>
                          <a:srgbClr val="42424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424242"/>
                          </a:solidFill>
                          <a:effectLst/>
                        </a:rPr>
                        <a:t>Result</a:t>
                      </a:r>
                      <a:endParaRPr lang="en-US" sz="2000" b="0" dirty="0">
                        <a:solidFill>
                          <a:srgbClr val="42424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0640161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27884"/>
              </p:ext>
            </p:extLst>
          </p:nvPr>
        </p:nvGraphicFramePr>
        <p:xfrm>
          <a:off x="7974512" y="3840713"/>
          <a:ext cx="3657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112743146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798515959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120324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424242"/>
                          </a:solidFill>
                          <a:effectLst/>
                        </a:rPr>
                        <a:t>(09) * (12)</a:t>
                      </a:r>
                      <a:endParaRPr lang="en-US" sz="2000" b="0" dirty="0">
                        <a:solidFill>
                          <a:srgbClr val="42424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424242"/>
                          </a:solidFill>
                          <a:effectLst/>
                        </a:rPr>
                        <a:t>4</a:t>
                      </a:r>
                      <a:endParaRPr lang="en-US" sz="2000" b="0" dirty="0">
                        <a:solidFill>
                          <a:srgbClr val="42424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0640161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241224"/>
              </p:ext>
            </p:extLst>
          </p:nvPr>
        </p:nvGraphicFramePr>
        <p:xfrm>
          <a:off x="7974512" y="4300552"/>
          <a:ext cx="3657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1127431462"/>
                    </a:ext>
                  </a:extLst>
                </a:gridCol>
                <a:gridCol w="744415">
                  <a:extLst>
                    <a:ext uri="{9D8B030D-6E8A-4147-A177-3AD203B41FA5}">
                      <a16:colId xmlns="" xmlns:a16="http://schemas.microsoft.com/office/drawing/2014/main" val="798515959"/>
                    </a:ext>
                  </a:extLst>
                </a:gridCol>
                <a:gridCol w="1617785">
                  <a:extLst>
                    <a:ext uri="{9D8B030D-6E8A-4147-A177-3AD203B41FA5}">
                      <a16:colId xmlns="" xmlns:a16="http://schemas.microsoft.com/office/drawing/2014/main" val="120324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424242"/>
                          </a:solidFill>
                          <a:effectLst/>
                        </a:rPr>
                        <a:t>(09) * (34)</a:t>
                      </a:r>
                      <a:endParaRPr lang="en-US" sz="2000" b="0" dirty="0">
                        <a:solidFill>
                          <a:srgbClr val="42424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424242"/>
                          </a:solidFill>
                          <a:effectLst/>
                        </a:rPr>
                        <a:t>2</a:t>
                      </a:r>
                      <a:endParaRPr lang="en-US" sz="2000" b="0" dirty="0">
                        <a:solidFill>
                          <a:srgbClr val="42424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064016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279449"/>
              </p:ext>
            </p:extLst>
          </p:nvPr>
        </p:nvGraphicFramePr>
        <p:xfrm>
          <a:off x="7974512" y="4760391"/>
          <a:ext cx="3657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112743146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798515959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120324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424242"/>
                          </a:solidFill>
                          <a:effectLst/>
                        </a:rPr>
                        <a:t>(81) * (12)</a:t>
                      </a:r>
                      <a:endParaRPr lang="en-US" sz="2000" b="0" dirty="0">
                        <a:solidFill>
                          <a:srgbClr val="42424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 anchorCtr="1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424242"/>
                          </a:solidFill>
                          <a:effectLst/>
                        </a:rPr>
                        <a:t>2</a:t>
                      </a:r>
                      <a:endParaRPr lang="en-US" sz="2000" b="0" dirty="0">
                        <a:solidFill>
                          <a:srgbClr val="42424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 anchorCtr="1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0640161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56787"/>
              </p:ext>
            </p:extLst>
          </p:nvPr>
        </p:nvGraphicFramePr>
        <p:xfrm>
          <a:off x="7974512" y="5220230"/>
          <a:ext cx="3657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112743146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798515959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120324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424242"/>
                          </a:solidFill>
                          <a:effectLst/>
                        </a:rPr>
                        <a:t>(81) * (34)</a:t>
                      </a:r>
                      <a:endParaRPr lang="en-US" sz="2000" b="0" dirty="0">
                        <a:solidFill>
                          <a:srgbClr val="42424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 anchorCtr="1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424242"/>
                          </a:solidFill>
                          <a:effectLst/>
                        </a:rPr>
                        <a:t>0</a:t>
                      </a:r>
                      <a:endParaRPr lang="en-US" sz="2000" b="0" dirty="0">
                        <a:solidFill>
                          <a:srgbClr val="42424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 anchorCtr="1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0640161"/>
                  </a:ext>
                </a:extLst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11174912" y="3856655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03512" y="3868933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946312" y="3865862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717712" y="3862793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489112" y="3853586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8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260512" y="3850517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0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049230" y="3856550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1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174912" y="4319888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1403512" y="4332166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946312" y="4329095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717712" y="4326026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489112" y="4316819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174912" y="4777088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403512" y="4789366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946312" y="4786295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2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717712" y="4783226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7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489112" y="4774019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9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174912" y="5228150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5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1403512" y="5240428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0946312" y="5237357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7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717712" y="5234288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9765212" y="5761550"/>
            <a:ext cx="18669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879512" y="5884607"/>
            <a:ext cx="1725801" cy="451338"/>
          </a:xfrm>
          <a:prstGeom prst="rect">
            <a:avLst/>
          </a:prstGeom>
          <a:solidFill>
            <a:srgbClr val="DFDFE9"/>
          </a:solidFill>
          <a:ln w="12700">
            <a:solidFill>
              <a:srgbClr val="F48C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 smtClean="0">
                <a:solidFill>
                  <a:srgbClr val="424242"/>
                </a:solidFill>
              </a:rPr>
              <a:t>1 2 1 0 5 5 4</a:t>
            </a:r>
            <a:endParaRPr lang="en-US" sz="2000" b="1" dirty="0">
              <a:solidFill>
                <a:srgbClr val="424242"/>
              </a:solidFill>
            </a:endParaRP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873141"/>
              </p:ext>
            </p:extLst>
          </p:nvPr>
        </p:nvGraphicFramePr>
        <p:xfrm>
          <a:off x="7936412" y="2859174"/>
          <a:ext cx="3657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70296">
                  <a:extLst>
                    <a:ext uri="{9D8B030D-6E8A-4147-A177-3AD203B41FA5}">
                      <a16:colId xmlns="" xmlns:a16="http://schemas.microsoft.com/office/drawing/2014/main" val="1127431462"/>
                    </a:ext>
                  </a:extLst>
                </a:gridCol>
                <a:gridCol w="1887304">
                  <a:extLst>
                    <a:ext uri="{9D8B030D-6E8A-4147-A177-3AD203B41FA5}">
                      <a16:colId xmlns="" xmlns:a16="http://schemas.microsoft.com/office/drawing/2014/main" val="798515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424242"/>
                          </a:solidFill>
                          <a:effectLst/>
                        </a:rPr>
                        <a:t>Multiplier</a:t>
                      </a:r>
                      <a:r>
                        <a:rPr lang="en-US" sz="2000" b="0" baseline="0" dirty="0" smtClean="0">
                          <a:solidFill>
                            <a:srgbClr val="424242"/>
                          </a:solidFill>
                          <a:effectLst/>
                        </a:rPr>
                        <a:t> </a:t>
                      </a:r>
                      <a:endParaRPr lang="en-US" sz="2000" b="0" dirty="0">
                        <a:solidFill>
                          <a:srgbClr val="42424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8C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8C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8C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42424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1 2 3 4</a:t>
                      </a:r>
                      <a:endParaRPr lang="en-US" sz="2000" b="1" dirty="0">
                        <a:solidFill>
                          <a:srgbClr val="42424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8C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8C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8C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0640161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67011"/>
              </p:ext>
            </p:extLst>
          </p:nvPr>
        </p:nvGraphicFramePr>
        <p:xfrm>
          <a:off x="7936412" y="2415030"/>
          <a:ext cx="3657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6228">
                  <a:extLst>
                    <a:ext uri="{9D8B030D-6E8A-4147-A177-3AD203B41FA5}">
                      <a16:colId xmlns="" xmlns:a16="http://schemas.microsoft.com/office/drawing/2014/main" val="1127431462"/>
                    </a:ext>
                  </a:extLst>
                </a:gridCol>
                <a:gridCol w="1901372">
                  <a:extLst>
                    <a:ext uri="{9D8B030D-6E8A-4147-A177-3AD203B41FA5}">
                      <a16:colId xmlns="" xmlns:a16="http://schemas.microsoft.com/office/drawing/2014/main" val="798515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424242"/>
                          </a:solidFill>
                          <a:effectLst/>
                        </a:rPr>
                        <a:t>Multiplicand</a:t>
                      </a:r>
                      <a:endParaRPr lang="en-US" sz="2000" b="0" dirty="0">
                        <a:solidFill>
                          <a:srgbClr val="42424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8C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8C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8C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42424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0 9 8 1 </a:t>
                      </a:r>
                      <a:endParaRPr lang="en-US" sz="2000" b="1" dirty="0">
                        <a:solidFill>
                          <a:srgbClr val="42424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8C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8C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8C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0640161"/>
                  </a:ext>
                </a:extLst>
              </a:tr>
            </a:tbl>
          </a:graphicData>
        </a:graphic>
      </p:graphicFrame>
      <p:cxnSp>
        <p:nvCxnSpPr>
          <p:cNvPr id="73" name="Straight Connector 72"/>
          <p:cNvCxnSpPr/>
          <p:nvPr/>
        </p:nvCxnSpPr>
        <p:spPr>
          <a:xfrm>
            <a:off x="10643799" y="2416146"/>
            <a:ext cx="0" cy="3657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0643799" y="2860693"/>
            <a:ext cx="0" cy="3657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tent Placeholder 2"/>
          <p:cNvSpPr txBox="1">
            <a:spLocks/>
          </p:cNvSpPr>
          <p:nvPr/>
        </p:nvSpPr>
        <p:spPr>
          <a:xfrm>
            <a:off x="348065" y="2655647"/>
            <a:ext cx="7121538" cy="322896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1" indent="-396875">
              <a:buFont typeface="+mj-lt"/>
              <a:buAutoNum type="romanLcPeriod"/>
            </a:pPr>
            <a:r>
              <a:rPr lang="en-US" sz="1900" dirty="0" smtClean="0"/>
              <a:t>Multiply </a:t>
            </a:r>
            <a:r>
              <a:rPr lang="en-US" sz="1900" dirty="0"/>
              <a:t>left half </a:t>
            </a:r>
            <a:r>
              <a:rPr lang="en-US" sz="1900" dirty="0" smtClean="0"/>
              <a:t>of the multiplicand by </a:t>
            </a:r>
            <a:r>
              <a:rPr lang="en-US" sz="1900" dirty="0"/>
              <a:t>left half of </a:t>
            </a:r>
            <a:r>
              <a:rPr lang="en-US" sz="1900" dirty="0" smtClean="0"/>
              <a:t>multiplier and shift the result by no. of digits of multiplier </a:t>
            </a:r>
            <a:r>
              <a:rPr lang="en-US" sz="1900" b="1" dirty="0" smtClean="0"/>
              <a:t>i.e. 4.</a:t>
            </a:r>
          </a:p>
          <a:p>
            <a:pPr marL="685800" lvl="1" indent="-396875">
              <a:buFont typeface="+mj-lt"/>
              <a:buAutoNum type="romanLcPeriod"/>
            </a:pPr>
            <a:endParaRPr lang="en-US" sz="1900" dirty="0" smtClean="0"/>
          </a:p>
          <a:p>
            <a:pPr marL="685800" lvl="1" indent="-396875">
              <a:buFont typeface="+mj-lt"/>
              <a:buAutoNum type="romanLcPeriod"/>
            </a:pPr>
            <a:r>
              <a:rPr lang="en-US" sz="1900" dirty="0" smtClean="0"/>
              <a:t>Multiply </a:t>
            </a:r>
            <a:r>
              <a:rPr lang="en-US" sz="1900" dirty="0"/>
              <a:t>left half of </a:t>
            </a:r>
            <a:r>
              <a:rPr lang="en-US" sz="1900" dirty="0" smtClean="0"/>
              <a:t>the multiplicand by </a:t>
            </a:r>
            <a:r>
              <a:rPr lang="en-US" sz="1900" dirty="0"/>
              <a:t>right half </a:t>
            </a:r>
            <a:r>
              <a:rPr lang="en-US" sz="1900" dirty="0" smtClean="0"/>
              <a:t>of the multiplier, shift the result by half the number of digits of multiplier </a:t>
            </a:r>
            <a:r>
              <a:rPr lang="en-US" sz="1900" b="1" dirty="0" smtClean="0"/>
              <a:t>i.e. 2. </a:t>
            </a:r>
          </a:p>
          <a:p>
            <a:pPr marL="685800" lvl="1" indent="-396875">
              <a:buFont typeface="+mj-lt"/>
              <a:buAutoNum type="romanLcPeriod"/>
            </a:pPr>
            <a:endParaRPr lang="en-US" sz="1900" dirty="0" smtClean="0"/>
          </a:p>
          <a:p>
            <a:pPr marL="685800" lvl="1" indent="-396875">
              <a:buFont typeface="+mj-lt"/>
              <a:buAutoNum type="romanLcPeriod"/>
            </a:pPr>
            <a:r>
              <a:rPr lang="en-US" sz="1900" dirty="0" smtClean="0"/>
              <a:t>Multiply </a:t>
            </a:r>
            <a:r>
              <a:rPr lang="en-US" sz="1900" dirty="0"/>
              <a:t>right half of </a:t>
            </a:r>
            <a:r>
              <a:rPr lang="en-US" sz="1900" dirty="0" smtClean="0"/>
              <a:t>the multiplicand by </a:t>
            </a:r>
            <a:r>
              <a:rPr lang="en-US" sz="1900" dirty="0"/>
              <a:t>left half of the multiplier, shift the result by half the number of digits </a:t>
            </a:r>
            <a:r>
              <a:rPr lang="en-US" sz="1900" dirty="0" smtClean="0"/>
              <a:t>of multiplier </a:t>
            </a:r>
            <a:r>
              <a:rPr lang="en-US" sz="1900" b="1" dirty="0" smtClean="0"/>
              <a:t>i.e. 2. </a:t>
            </a:r>
          </a:p>
          <a:p>
            <a:pPr marL="685800" lvl="1" indent="-396875">
              <a:buFont typeface="+mj-lt"/>
              <a:buAutoNum type="romanLcPeriod"/>
            </a:pPr>
            <a:endParaRPr lang="en-US" sz="1900" dirty="0" smtClean="0"/>
          </a:p>
          <a:p>
            <a:pPr marL="685800" lvl="1" indent="-396875">
              <a:buFont typeface="+mj-lt"/>
              <a:buAutoNum type="romanLcPeriod"/>
            </a:pPr>
            <a:r>
              <a:rPr lang="en-US" sz="1900" dirty="0" smtClean="0"/>
              <a:t>Multiply </a:t>
            </a:r>
            <a:r>
              <a:rPr lang="en-US" sz="1900" dirty="0"/>
              <a:t>right half </a:t>
            </a:r>
            <a:r>
              <a:rPr lang="en-US" sz="1900" dirty="0" smtClean="0"/>
              <a:t>of the multiplicand by </a:t>
            </a:r>
            <a:r>
              <a:rPr lang="en-US" sz="1900" dirty="0"/>
              <a:t>right half </a:t>
            </a:r>
            <a:r>
              <a:rPr lang="en-US" sz="1900" dirty="0" smtClean="0"/>
              <a:t>of the multiplier the result is </a:t>
            </a:r>
            <a:r>
              <a:rPr lang="en-US" sz="1900" b="1" dirty="0" smtClean="0"/>
              <a:t>not</a:t>
            </a:r>
            <a:r>
              <a:rPr lang="en-US" sz="1900" dirty="0" smtClean="0"/>
              <a:t> shifted at all.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19674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9D89F5-5B5E-433B-9F30-926FC69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CDA448-B041-4E3F-9DEF-CDD490E0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sz="2400" b="1" dirty="0">
                <a:latin typeface="+mj-lt"/>
              </a:rPr>
              <a:t>Multiply following values using divide and conquer method.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4567×6543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31415975×8182818</a:t>
            </a:r>
          </a:p>
        </p:txBody>
      </p:sp>
    </p:spTree>
    <p:extLst>
      <p:ext uri="{BB962C8B-B14F-4D97-AF65-F5344CB8AC3E}">
        <p14:creationId xmlns:p14="http://schemas.microsoft.com/office/powerpoint/2010/main" val="125997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1714500" y="164465"/>
                <a:ext cx="8763000" cy="65405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anchor="t" anchorCtr="1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800" dirty="0" smtClean="0"/>
                  <a:t>To multiply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3141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5975 </m:t>
                    </m:r>
                  </m:oMath>
                </a14:m>
                <a:r>
                  <a:rPr lang="en-US" sz="2800" dirty="0" smtClean="0"/>
                  <a:t>with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0818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2818</m:t>
                    </m:r>
                  </m:oMath>
                </a14:m>
                <a:endParaRPr lang="en-US" sz="2800" dirty="0" smtClean="0"/>
              </a:p>
              <a:p>
                <a:pPr marL="0" indent="0" algn="ctr">
                  <a:buFont typeface="Arial" pitchFamily="34" charset="0"/>
                  <a:buNone/>
                </a:pPr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164465"/>
                <a:ext cx="8763000" cy="654050"/>
              </a:xfrm>
              <a:prstGeom prst="rect">
                <a:avLst/>
              </a:prstGeom>
              <a:blipFill rotWithShape="0">
                <a:blip r:embed="rId2"/>
                <a:stretch>
                  <a:fillRect t="-10280" b="-5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456723"/>
              </p:ext>
            </p:extLst>
          </p:nvPr>
        </p:nvGraphicFramePr>
        <p:xfrm>
          <a:off x="2376054" y="955961"/>
          <a:ext cx="6705600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220">
                  <a:extLst>
                    <a:ext uri="{9D8B030D-6E8A-4147-A177-3AD203B41FA5}">
                      <a16:colId xmlns="" xmlns:a16="http://schemas.microsoft.com/office/drawing/2014/main" val="3419318280"/>
                    </a:ext>
                  </a:extLst>
                </a:gridCol>
                <a:gridCol w="1046775">
                  <a:extLst>
                    <a:ext uri="{9D8B030D-6E8A-4147-A177-3AD203B41FA5}">
                      <a16:colId xmlns="" xmlns:a16="http://schemas.microsoft.com/office/drawing/2014/main" val="2188335301"/>
                    </a:ext>
                  </a:extLst>
                </a:gridCol>
                <a:gridCol w="3898605">
                  <a:extLst>
                    <a:ext uri="{9D8B030D-6E8A-4147-A177-3AD203B41FA5}">
                      <a16:colId xmlns="" xmlns:a16="http://schemas.microsoft.com/office/drawing/2014/main" val="1483537212"/>
                    </a:ext>
                  </a:extLst>
                </a:gridCol>
              </a:tblGrid>
              <a:tr h="4597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AD1457"/>
                          </a:solidFill>
                        </a:rPr>
                        <a:t>Multiply</a:t>
                      </a:r>
                      <a:endParaRPr lang="en-US" sz="2000" b="0" dirty="0">
                        <a:solidFill>
                          <a:srgbClr val="AD14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AD1457"/>
                          </a:solidFill>
                        </a:rPr>
                        <a:t>Shift</a:t>
                      </a:r>
                      <a:endParaRPr lang="en-US" sz="2000" b="0" dirty="0">
                        <a:solidFill>
                          <a:srgbClr val="AD14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AD1457"/>
                          </a:solidFill>
                        </a:rPr>
                        <a:t>Result </a:t>
                      </a:r>
                      <a:endParaRPr lang="en-US" sz="2000" b="0" dirty="0">
                        <a:solidFill>
                          <a:srgbClr val="AD14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48560165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88215106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98359498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9555888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9962305"/>
                  </a:ext>
                </a:extLst>
              </a:tr>
              <a:tr h="459740">
                <a:tc gridSpan="3"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3622628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298627"/>
              </p:ext>
            </p:extLst>
          </p:nvPr>
        </p:nvGraphicFramePr>
        <p:xfrm>
          <a:off x="2376054" y="3775361"/>
          <a:ext cx="670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220">
                  <a:extLst>
                    <a:ext uri="{9D8B030D-6E8A-4147-A177-3AD203B41FA5}">
                      <a16:colId xmlns="" xmlns:a16="http://schemas.microsoft.com/office/drawing/2014/main" val="3419318280"/>
                    </a:ext>
                  </a:extLst>
                </a:gridCol>
                <a:gridCol w="1046775">
                  <a:extLst>
                    <a:ext uri="{9D8B030D-6E8A-4147-A177-3AD203B41FA5}">
                      <a16:colId xmlns="" xmlns:a16="http://schemas.microsoft.com/office/drawing/2014/main" val="2188335301"/>
                    </a:ext>
                  </a:extLst>
                </a:gridCol>
                <a:gridCol w="3898605">
                  <a:extLst>
                    <a:ext uri="{9D8B030D-6E8A-4147-A177-3AD203B41FA5}">
                      <a16:colId xmlns="" xmlns:a16="http://schemas.microsoft.com/office/drawing/2014/main" val="1483537212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AD1457"/>
                          </a:solidFill>
                        </a:rPr>
                        <a:t>Multiply</a:t>
                      </a:r>
                      <a:endParaRPr lang="en-US" sz="2000" b="0" dirty="0">
                        <a:solidFill>
                          <a:srgbClr val="AD14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AD1457"/>
                          </a:solidFill>
                        </a:rPr>
                        <a:t>Shift</a:t>
                      </a:r>
                      <a:endParaRPr lang="en-US" sz="2000" b="0" dirty="0">
                        <a:solidFill>
                          <a:srgbClr val="AD14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AD1457"/>
                          </a:solidFill>
                        </a:rPr>
                        <a:t>Result </a:t>
                      </a:r>
                      <a:endParaRPr lang="en-US" sz="2000" b="0" dirty="0">
                        <a:solidFill>
                          <a:srgbClr val="AD14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4856016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88215106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98359498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9555888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9962305"/>
                  </a:ext>
                </a:extLst>
              </a:tr>
              <a:tr h="444500">
                <a:tc gridSpan="3"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75432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76054" y="1413161"/>
                <a:ext cx="1752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3141∗0818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054" y="1413161"/>
                <a:ext cx="175260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09654" y="1470251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654" y="1470251"/>
                <a:ext cx="304800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90854" y="1413161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𝟐𝟓𝟔𝟗𝟑𝟑𝟖𝟎𝟎𝟎𝟎𝟎𝟎𝟎𝟎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54" y="1413161"/>
                <a:ext cx="256032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76054" y="4226063"/>
                <a:ext cx="1737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31∗08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054" y="4226063"/>
                <a:ext cx="173736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6054" y="5158068"/>
                <a:ext cx="1737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41∗08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054" y="5158068"/>
                <a:ext cx="1737360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55272" y="4670651"/>
                <a:ext cx="1737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31∗18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72" y="4670651"/>
                <a:ext cx="1737360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55272" y="5585051"/>
                <a:ext cx="1737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∗18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72" y="5585051"/>
                <a:ext cx="1737360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09654" y="4213451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654" y="4213451"/>
                <a:ext cx="304800" cy="400110"/>
              </a:xfrm>
              <a:prstGeom prst="rect">
                <a:avLst/>
              </a:prstGeom>
              <a:blipFill rotWithShape="0">
                <a:blip r:embed="rId10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09654" y="4670651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654" y="4670651"/>
                <a:ext cx="304800" cy="400110"/>
              </a:xfrm>
              <a:prstGeom prst="rect">
                <a:avLst/>
              </a:prstGeom>
              <a:blipFill rotWithShape="0">
                <a:blip r:embed="rId11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09654" y="5127851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654" y="5127851"/>
                <a:ext cx="304800" cy="400110"/>
              </a:xfrm>
              <a:prstGeom prst="rect">
                <a:avLst/>
              </a:prstGeom>
              <a:blipFill rotWithShape="0">
                <a:blip r:embed="rId11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09654" y="5585051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654" y="5585051"/>
                <a:ext cx="304800" cy="400110"/>
              </a:xfrm>
              <a:prstGeom prst="rect">
                <a:avLst/>
              </a:prstGeom>
              <a:blipFill rotWithShape="0">
                <a:blip r:embed="rId12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521334" y="4232561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248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334" y="4232561"/>
                <a:ext cx="2560320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90854" y="4689761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558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54" y="4689761"/>
                <a:ext cx="2560320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90854" y="5127851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328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54" y="5127851"/>
                <a:ext cx="2560320" cy="4001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490854" y="5585051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738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54" y="5585051"/>
                <a:ext cx="2560320" cy="4001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90854" y="6042251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𝟐𝟓𝟔𝟗𝟑𝟑𝟖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54" y="6042251"/>
                <a:ext cx="2560320" cy="4001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5666516" y="164465"/>
            <a:ext cx="0" cy="654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154703" y="164465"/>
            <a:ext cx="0" cy="654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rved Right Arrow 22"/>
          <p:cNvSpPr/>
          <p:nvPr/>
        </p:nvSpPr>
        <p:spPr>
          <a:xfrm>
            <a:off x="1385454" y="1489361"/>
            <a:ext cx="990600" cy="2743200"/>
          </a:xfrm>
          <a:prstGeom prst="curvedRightArrow">
            <a:avLst/>
          </a:prstGeom>
          <a:solidFill>
            <a:schemeClr val="bg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828316" y="727361"/>
            <a:ext cx="82296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316503" y="727361"/>
            <a:ext cx="838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33254" y="1430336"/>
            <a:ext cx="0" cy="4209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71454" y="1413161"/>
            <a:ext cx="0" cy="4209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rved Up Arrow 27"/>
          <p:cNvSpPr/>
          <p:nvPr/>
        </p:nvSpPr>
        <p:spPr>
          <a:xfrm rot="16200000">
            <a:off x="7128999" y="3422905"/>
            <a:ext cx="4895910" cy="990600"/>
          </a:xfrm>
          <a:prstGeom prst="curvedUpArrow">
            <a:avLst/>
          </a:prstGeom>
          <a:solidFill>
            <a:schemeClr val="bg2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17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3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1714500" y="164465"/>
                <a:ext cx="8763000" cy="65405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anchor="t" anchorCtr="0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800" dirty="0" smtClean="0"/>
                  <a:t>To multiply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3141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5975 </m:t>
                    </m:r>
                  </m:oMath>
                </a14:m>
                <a:r>
                  <a:rPr lang="en-US" sz="2800" dirty="0" smtClean="0"/>
                  <a:t>with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0818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2818</m:t>
                    </m:r>
                  </m:oMath>
                </a14:m>
                <a:endParaRPr lang="en-US" sz="2800" dirty="0" smtClean="0"/>
              </a:p>
              <a:p>
                <a:pPr marL="0" indent="0" algn="ctr">
                  <a:buFont typeface="Arial" pitchFamily="34" charset="0"/>
                  <a:buNone/>
                </a:pPr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164465"/>
                <a:ext cx="8763000" cy="654050"/>
              </a:xfrm>
              <a:prstGeom prst="rect">
                <a:avLst/>
              </a:prstGeom>
              <a:blipFill rotWithShape="0">
                <a:blip r:embed="rId2"/>
                <a:stretch>
                  <a:fillRect t="-10280" b="-5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5666516" y="164465"/>
            <a:ext cx="0" cy="654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154703" y="164465"/>
            <a:ext cx="0" cy="654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14461" y="727361"/>
            <a:ext cx="82296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189344" y="727361"/>
            <a:ext cx="838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24152"/>
              </p:ext>
            </p:extLst>
          </p:nvPr>
        </p:nvGraphicFramePr>
        <p:xfrm>
          <a:off x="2417626" y="969812"/>
          <a:ext cx="6705600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220">
                  <a:extLst>
                    <a:ext uri="{9D8B030D-6E8A-4147-A177-3AD203B41FA5}">
                      <a16:colId xmlns="" xmlns:a16="http://schemas.microsoft.com/office/drawing/2014/main" val="3419318280"/>
                    </a:ext>
                  </a:extLst>
                </a:gridCol>
                <a:gridCol w="1046775">
                  <a:extLst>
                    <a:ext uri="{9D8B030D-6E8A-4147-A177-3AD203B41FA5}">
                      <a16:colId xmlns="" xmlns:a16="http://schemas.microsoft.com/office/drawing/2014/main" val="2188335301"/>
                    </a:ext>
                  </a:extLst>
                </a:gridCol>
                <a:gridCol w="3898605">
                  <a:extLst>
                    <a:ext uri="{9D8B030D-6E8A-4147-A177-3AD203B41FA5}">
                      <a16:colId xmlns="" xmlns:a16="http://schemas.microsoft.com/office/drawing/2014/main" val="1483537212"/>
                    </a:ext>
                  </a:extLst>
                </a:gridCol>
              </a:tblGrid>
              <a:tr h="4597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AD1457"/>
                          </a:solidFill>
                        </a:rPr>
                        <a:t>Multiply</a:t>
                      </a:r>
                      <a:endParaRPr lang="en-US" sz="2000" b="0" dirty="0">
                        <a:solidFill>
                          <a:srgbClr val="AD14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AD1457"/>
                          </a:solidFill>
                        </a:rPr>
                        <a:t>Shift</a:t>
                      </a:r>
                      <a:endParaRPr lang="en-US" sz="2000" b="0" dirty="0">
                        <a:solidFill>
                          <a:srgbClr val="AD14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AD1457"/>
                          </a:solidFill>
                        </a:rPr>
                        <a:t>Result </a:t>
                      </a:r>
                      <a:endParaRPr lang="en-US" sz="2000" b="0" dirty="0">
                        <a:solidFill>
                          <a:srgbClr val="AD14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48560165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88215106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98359498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9555888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9962305"/>
                  </a:ext>
                </a:extLst>
              </a:tr>
              <a:tr h="459740">
                <a:tc gridSpan="3"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36226289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20641"/>
              </p:ext>
            </p:extLst>
          </p:nvPr>
        </p:nvGraphicFramePr>
        <p:xfrm>
          <a:off x="2417626" y="3789212"/>
          <a:ext cx="670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220">
                  <a:extLst>
                    <a:ext uri="{9D8B030D-6E8A-4147-A177-3AD203B41FA5}">
                      <a16:colId xmlns="" xmlns:a16="http://schemas.microsoft.com/office/drawing/2014/main" val="3419318280"/>
                    </a:ext>
                  </a:extLst>
                </a:gridCol>
                <a:gridCol w="1046775">
                  <a:extLst>
                    <a:ext uri="{9D8B030D-6E8A-4147-A177-3AD203B41FA5}">
                      <a16:colId xmlns="" xmlns:a16="http://schemas.microsoft.com/office/drawing/2014/main" val="2188335301"/>
                    </a:ext>
                  </a:extLst>
                </a:gridCol>
                <a:gridCol w="3898605">
                  <a:extLst>
                    <a:ext uri="{9D8B030D-6E8A-4147-A177-3AD203B41FA5}">
                      <a16:colId xmlns="" xmlns:a16="http://schemas.microsoft.com/office/drawing/2014/main" val="1483537212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AD1457"/>
                          </a:solidFill>
                        </a:rPr>
                        <a:t>Multiply</a:t>
                      </a:r>
                      <a:endParaRPr lang="en-US" sz="2000" b="0" dirty="0">
                        <a:solidFill>
                          <a:srgbClr val="AD14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AD1457"/>
                          </a:solidFill>
                        </a:rPr>
                        <a:t>Shift</a:t>
                      </a:r>
                      <a:endParaRPr lang="en-US" sz="2000" b="0" dirty="0">
                        <a:solidFill>
                          <a:srgbClr val="AD14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AD1457"/>
                          </a:solidFill>
                        </a:rPr>
                        <a:t>Result </a:t>
                      </a:r>
                      <a:endParaRPr lang="en-US" sz="2000" b="0" dirty="0">
                        <a:solidFill>
                          <a:srgbClr val="AD145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4856016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88215106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98359498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9555888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9962305"/>
                  </a:ext>
                </a:extLst>
              </a:tr>
              <a:tr h="444500">
                <a:tc gridSpan="3"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75432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417626" y="1427012"/>
                <a:ext cx="1752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3141∗0818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626" y="1427012"/>
                <a:ext cx="175260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417626" y="2379472"/>
                <a:ext cx="1752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5975∗0818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626" y="2379472"/>
                <a:ext cx="175260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417626" y="1903242"/>
                <a:ext cx="1752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3141∗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818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626" y="1903242"/>
                <a:ext cx="17526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417626" y="2855702"/>
                <a:ext cx="1752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5975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818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626" y="2855702"/>
                <a:ext cx="175260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551226" y="1484102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26" y="1484102"/>
                <a:ext cx="304800" cy="400110"/>
              </a:xfrm>
              <a:prstGeom prst="rect">
                <a:avLst/>
              </a:prstGeom>
              <a:blipFill rotWithShape="0">
                <a:blip r:embed="rId7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551226" y="1941302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26" y="1941302"/>
                <a:ext cx="304800" cy="400110"/>
              </a:xfrm>
              <a:prstGeom prst="rect">
                <a:avLst/>
              </a:prstGeom>
              <a:blipFill rotWithShape="0">
                <a:blip r:embed="rId8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551226" y="2398502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26" y="2398502"/>
                <a:ext cx="304800" cy="400110"/>
              </a:xfrm>
              <a:prstGeom prst="rect">
                <a:avLst/>
              </a:prstGeom>
              <a:blipFill rotWithShape="0">
                <a:blip r:embed="rId8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551226" y="2855702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26" y="2855702"/>
                <a:ext cx="304800" cy="400110"/>
              </a:xfrm>
              <a:prstGeom prst="rect">
                <a:avLst/>
              </a:prstGeom>
              <a:blipFill rotWithShape="0">
                <a:blip r:embed="rId9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532426" y="1427012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256933800000000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426" y="1427012"/>
                <a:ext cx="2560320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989626" y="1903242"/>
                <a:ext cx="2103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𝟖𝟖𝟓𝟏𝟑𝟑𝟖𝟎𝟎𝟎𝟎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626" y="1903242"/>
                <a:ext cx="2103120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989626" y="2379472"/>
                <a:ext cx="2103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4887550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626" y="2379472"/>
                <a:ext cx="2103120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989626" y="2855702"/>
                <a:ext cx="2103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16837550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626" y="2855702"/>
                <a:ext cx="2103120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684826" y="3255812"/>
                <a:ext cx="2438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𝟐𝟓𝟕𝟎𝟕𝟏𝟐𝟎𝟓𝟕𝟏𝟕𝟓𝟓𝟎</m:t>
                      </m:r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826" y="3255812"/>
                <a:ext cx="2438400" cy="400110"/>
              </a:xfrm>
              <a:prstGeom prst="rect">
                <a:avLst/>
              </a:prstGeom>
              <a:blipFill rotWithShape="0">
                <a:blip r:embed="rId14"/>
                <a:stretch>
                  <a:fillRect r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17626" y="4239914"/>
                <a:ext cx="1737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31∗28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626" y="4239914"/>
                <a:ext cx="1737360" cy="4001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17626" y="5171919"/>
                <a:ext cx="1737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41∗28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626" y="5171919"/>
                <a:ext cx="1737360" cy="4001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396844" y="4684502"/>
                <a:ext cx="1737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31∗18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844" y="4684502"/>
                <a:ext cx="1737360" cy="4001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396844" y="5598902"/>
                <a:ext cx="1737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∗18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844" y="5598902"/>
                <a:ext cx="1737360" cy="40011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551226" y="4227302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26" y="4227302"/>
                <a:ext cx="304800" cy="400110"/>
              </a:xfrm>
              <a:prstGeom prst="rect">
                <a:avLst/>
              </a:prstGeom>
              <a:blipFill rotWithShape="0">
                <a:blip r:embed="rId8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551226" y="4684502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26" y="4684502"/>
                <a:ext cx="304800" cy="400110"/>
              </a:xfrm>
              <a:prstGeom prst="rect">
                <a:avLst/>
              </a:prstGeom>
              <a:blipFill rotWithShape="0">
                <a:blip r:embed="rId19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51226" y="5141702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26" y="5141702"/>
                <a:ext cx="304800" cy="400110"/>
              </a:xfrm>
              <a:prstGeom prst="rect">
                <a:avLst/>
              </a:prstGeom>
              <a:blipFill rotWithShape="0">
                <a:blip r:embed="rId19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551226" y="5598902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26" y="5598902"/>
                <a:ext cx="304800" cy="400110"/>
              </a:xfrm>
              <a:prstGeom prst="rect">
                <a:avLst/>
              </a:prstGeom>
              <a:blipFill rotWithShape="0">
                <a:blip r:embed="rId9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562906" y="4246412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868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906" y="4246412"/>
                <a:ext cx="2560320" cy="40011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532426" y="4703612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558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426" y="4703612"/>
                <a:ext cx="2560320" cy="40011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532426" y="5141702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1148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426" y="5141702"/>
                <a:ext cx="2560320" cy="40011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532426" y="5598902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738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426" y="5598902"/>
                <a:ext cx="2560320" cy="40011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532426" y="6056102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𝟖𝟖𝟓𝟏𝟑𝟑𝟖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426" y="6056102"/>
                <a:ext cx="2560320" cy="40011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urved Right Arrow 56"/>
          <p:cNvSpPr/>
          <p:nvPr/>
        </p:nvSpPr>
        <p:spPr>
          <a:xfrm>
            <a:off x="1427026" y="2036612"/>
            <a:ext cx="990600" cy="2209800"/>
          </a:xfrm>
          <a:prstGeom prst="curvedRightArrow">
            <a:avLst/>
          </a:prstGeom>
          <a:solidFill>
            <a:schemeClr val="bg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2874826" y="1920417"/>
            <a:ext cx="0" cy="4209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713026" y="1903242"/>
            <a:ext cx="0" cy="4209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rved Up Arrow 59"/>
          <p:cNvSpPr/>
          <p:nvPr/>
        </p:nvSpPr>
        <p:spPr>
          <a:xfrm rot="16200000">
            <a:off x="7352524" y="3618709"/>
            <a:ext cx="4532004" cy="990600"/>
          </a:xfrm>
          <a:prstGeom prst="curvedUpArrow">
            <a:avLst/>
          </a:prstGeom>
          <a:solidFill>
            <a:schemeClr val="bg2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547665" y="3284357"/>
            <a:ext cx="2560320" cy="411480"/>
          </a:xfrm>
          <a:prstGeom prst="rect">
            <a:avLst/>
          </a:prstGeom>
          <a:solidFill>
            <a:srgbClr val="F48CA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1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 animBg="1"/>
      <p:bldP spid="60" grpId="0" animBg="1"/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for Algorithmic 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5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9D89F5-5B5E-433B-9F30-926FC69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CDA448-B041-4E3F-9DEF-CDD490E0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sz="2400" dirty="0"/>
              <a:t>A set is an unordered collection of distinct objects.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sz="2400" dirty="0"/>
              <a:t>The objects in a set are called elements or members of the set.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06072" y="2805168"/>
            <a:ext cx="4762234" cy="1337935"/>
            <a:chOff x="706072" y="2805168"/>
            <a:chExt cx="4762234" cy="1337935"/>
          </a:xfrm>
        </p:grpSpPr>
        <p:sp>
          <p:nvSpPr>
            <p:cNvPr id="17" name="Rectangle 16"/>
            <p:cNvSpPr/>
            <p:nvPr/>
          </p:nvSpPr>
          <p:spPr>
            <a:xfrm>
              <a:off x="706073" y="2805168"/>
              <a:ext cx="4762233" cy="42504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Example 1</a:t>
              </a:r>
              <a:endParaRPr 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706072" y="3228703"/>
                  <a:ext cx="4762233" cy="9144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indent="-45720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Set</m:t>
                        </m:r>
                        <m:r>
                          <a:rPr lang="en-US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pt-BR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11, 12, 21, 22</m:t>
                            </m:r>
                          </m:e>
                        </m:d>
                      </m:oMath>
                    </m:oMathPara>
                  </a14:m>
                  <a:endParaRPr lang="en-US" sz="220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  <a:p>
                  <a:pPr indent="-45720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Set</m:t>
                        </m:r>
                        <m:r>
                          <a:rPr lang="en-US" sz="2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pt-BR" sz="2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5, 10, 15, 20, 25</m:t>
                            </m:r>
                          </m:e>
                        </m:d>
                      </m:oMath>
                    </m:oMathPara>
                  </a14:m>
                  <a:endParaRPr lang="en-US" sz="220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  <a:p>
                  <a:pPr indent="-57150">
                    <a:spcAft>
                      <a:spcPts val="1200"/>
                    </a:spcAft>
                  </a:pPr>
                  <a:endParaRPr lang="en-US" sz="2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72" y="3228703"/>
                  <a:ext cx="4762233" cy="9144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5903259" y="2805168"/>
            <a:ext cx="5749404" cy="1339154"/>
            <a:chOff x="5903259" y="2805168"/>
            <a:chExt cx="5749404" cy="13391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903259" y="3229922"/>
                  <a:ext cx="5749404" cy="9144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5715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Set</m:t>
                        </m:r>
                        <m:r>
                          <a:rPr lang="en-US" sz="2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pt-BR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pt-BR" sz="22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pt-BR" sz="22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pt-BR" sz="22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pt-BR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pt-BR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an</m:t>
                        </m:r>
                        <m:r>
                          <a:rPr lang="pt-BR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odd</m:t>
                        </m:r>
                        <m:r>
                          <a:rPr lang="pt-BR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integer</m:t>
                        </m:r>
                        <m:r>
                          <a:rPr lang="pt-BR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greater</m:t>
                        </m:r>
                        <m:r>
                          <a:rPr lang="pt-BR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than</m:t>
                        </m:r>
                        <m:r>
                          <a:rPr lang="pt-BR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1}</m:t>
                        </m:r>
                      </m:oMath>
                    </m:oMathPara>
                  </a14:m>
                  <a:endParaRPr lang="en-US" sz="2200" dirty="0">
                    <a:solidFill>
                      <a:srgbClr val="002060"/>
                    </a:solidFill>
                    <a:latin typeface="Cambria Math" panose="02040503050406030204" pitchFamily="18" charset="0"/>
                  </a:endParaRPr>
                </a:p>
                <a:p>
                  <a:pPr marL="5715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Set</m:t>
                        </m:r>
                        <m:r>
                          <a:rPr lang="en-US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pt-BR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m:rPr>
                            <m:sty m:val="p"/>
                          </m:rPr>
                          <a:rPr lang="pt-BR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m:rPr>
                            <m:sty m:val="p"/>
                          </m:rPr>
                          <a:rPr lang="pt-BR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pt-BR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pt-BR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≤11}</m:t>
                        </m:r>
                      </m:oMath>
                    </m:oMathPara>
                  </a14:m>
                  <a:endParaRPr lang="en-US" sz="2200" dirty="0">
                    <a:solidFill>
                      <a:srgbClr val="002060"/>
                    </a:solidFill>
                    <a:latin typeface="Cambria Math" panose="02040503050406030204" pitchFamily="18" charset="0"/>
                  </a:endParaRPr>
                </a:p>
                <a:p>
                  <a:pPr algn="just">
                    <a:spcAft>
                      <a:spcPts val="1200"/>
                    </a:spcAft>
                    <a:buClr>
                      <a:srgbClr val="B53F23"/>
                    </a:buClr>
                  </a:pPr>
                  <a:endParaRPr lang="en-US" sz="2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259" y="3229922"/>
                  <a:ext cx="5749404" cy="9144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5903259" y="2805168"/>
              <a:ext cx="5749404" cy="4247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Example 2</a:t>
              </a:r>
              <a:endParaRPr lang="en-US" sz="2400" b="1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06072" y="2338263"/>
            <a:ext cx="210312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defRPr>
            </a:lvl1pPr>
          </a:lstStyle>
          <a:p>
            <a:r>
              <a:rPr lang="en-US" sz="2400" b="1" dirty="0">
                <a:solidFill>
                  <a:srgbClr val="AD1457"/>
                </a:solidFill>
              </a:rPr>
              <a:t>Roster Notation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03258" y="2347968"/>
            <a:ext cx="27432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defRPr>
            </a:lvl1pPr>
          </a:lstStyle>
          <a:p>
            <a:r>
              <a:rPr lang="en-US" sz="2400" b="1" dirty="0">
                <a:solidFill>
                  <a:srgbClr val="AD1457"/>
                </a:solidFill>
              </a:rPr>
              <a:t>Set-builder Notation</a:t>
            </a:r>
          </a:p>
        </p:txBody>
      </p:sp>
    </p:spTree>
    <p:extLst>
      <p:ext uri="{BB962C8B-B14F-4D97-AF65-F5344CB8AC3E}">
        <p14:creationId xmlns:p14="http://schemas.microsoft.com/office/powerpoint/2010/main" val="84088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9D89F5-5B5E-433B-9F30-926FC69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CDA448-B041-4E3F-9DEF-CDD490E0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Finite &amp; Infinite sets</a:t>
            </a:r>
            <a:r>
              <a:rPr lang="en-US" dirty="0"/>
              <a:t>: A set is finite if it contains a finite number of elements, </a:t>
            </a:r>
            <a:r>
              <a:rPr lang="en-US" b="1" dirty="0"/>
              <a:t>otherwise </a:t>
            </a:r>
            <a:r>
              <a:rPr lang="en-US" dirty="0"/>
              <a:t>it is an infinite set.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Subset: </a:t>
            </a:r>
            <a:r>
              <a:rPr lang="en-US" dirty="0"/>
              <a:t>For two sets 𝐴 and 𝐶, we say that 𝐶 is a subset of 𝐴, written as 𝐶⊆𝐴, if each member of set 𝐶 is also a member of set 𝐴.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753343" y="2094096"/>
            <a:ext cx="5029200" cy="2194560"/>
            <a:chOff x="323850" y="1387923"/>
            <a:chExt cx="5486401" cy="2832689"/>
          </a:xfrm>
        </p:grpSpPr>
        <p:sp>
          <p:nvSpPr>
            <p:cNvPr id="8" name="Rectangle 7"/>
            <p:cNvSpPr/>
            <p:nvPr/>
          </p:nvSpPr>
          <p:spPr>
            <a:xfrm>
              <a:off x="323851" y="1387923"/>
              <a:ext cx="5486400" cy="548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Example 1</a:t>
              </a:r>
              <a:endParaRPr 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23850" y="1934612"/>
                  <a:ext cx="5486400" cy="2286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indent="-57150">
                    <a:spcAft>
                      <a:spcPts val="1200"/>
                    </a:spcAft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sz="24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sz="24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−81=0</m:t>
                      </m:r>
                      <m:r>
                        <a:rPr lang="en-US" sz="24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400" dirty="0" smtClean="0">
                      <a:solidFill>
                        <a:srgbClr val="C00000"/>
                      </a:solidFill>
                    </a:rPr>
                    <a:t>  </a:t>
                  </a:r>
                  <a:endParaRPr lang="en-US" sz="2400" dirty="0">
                    <a:solidFill>
                      <a:srgbClr val="C00000"/>
                    </a:solidFill>
                  </a:endParaRPr>
                </a:p>
                <a:p>
                  <a:pPr indent="-57150"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−9,9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50" y="1934612"/>
                  <a:ext cx="5486400" cy="2286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2"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623463" y="2094096"/>
            <a:ext cx="5029200" cy="2194560"/>
            <a:chOff x="6574970" y="1451423"/>
            <a:chExt cx="5486400" cy="2834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574970" y="2000063"/>
                  <a:ext cx="5486400" cy="2286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just">
                    <a:spcAft>
                      <a:spcPts val="1200"/>
                    </a:spcAft>
                    <a:buClr>
                      <a:srgbClr val="B53F23"/>
                    </a:buClr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24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is</m:t>
                        </m:r>
                        <m:r>
                          <a:rPr lang="en-US" sz="24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divisible</m:t>
                        </m:r>
                        <m:r>
                          <a:rPr lang="en-US" sz="24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by</m:t>
                        </m:r>
                        <m:r>
                          <a:rPr lang="en-US" sz="24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2}</m:t>
                        </m:r>
                      </m:oMath>
                    </m:oMathPara>
                  </a14:m>
                  <a:endParaRPr lang="en-US" sz="2400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just">
                    <a:spcAft>
                      <a:spcPts val="1200"/>
                    </a:spcAft>
                    <a:buClr>
                      <a:srgbClr val="B53F23"/>
                    </a:buClr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24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={2,4,6,…</m:t>
                        </m:r>
                        <m:r>
                          <a:rPr lang="en-US" sz="24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,}</m:t>
                        </m:r>
                      </m:oMath>
                    </m:oMathPara>
                  </a14:m>
                  <a:endParaRPr lang="en-US" sz="2400" dirty="0">
                    <a:solidFill>
                      <a:srgbClr val="002060"/>
                    </a:solidFill>
                  </a:endParaRPr>
                </a:p>
                <a:p>
                  <a:pPr algn="just">
                    <a:spcAft>
                      <a:spcPts val="1200"/>
                    </a:spcAft>
                    <a:buClr>
                      <a:srgbClr val="B53F23"/>
                    </a:buClr>
                  </a:pPr>
                  <a:endParaRPr lang="en-US" sz="2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0" y="2000063"/>
                  <a:ext cx="5486400" cy="2286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/>
            <p:cNvSpPr/>
            <p:nvPr/>
          </p:nvSpPr>
          <p:spPr>
            <a:xfrm>
              <a:off x="6574970" y="1451423"/>
              <a:ext cx="5486400" cy="5486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Example 2</a:t>
              </a:r>
              <a:endParaRPr lang="en-US" sz="2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30782" y="3831456"/>
                <a:ext cx="265176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000" b="0" i="0" u="none" strike="noStrike" kern="0" cap="none" spc="0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defRPr>
                </a:lvl1pPr>
              </a:lstStyle>
              <a:p>
                <a:r>
                  <a:rPr lang="en-US" sz="2400" b="1" dirty="0" smtClean="0">
                    <a:solidFill>
                      <a:srgbClr val="AD1457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400" b="1" dirty="0">
                    <a:solidFill>
                      <a:srgbClr val="AD1457"/>
                    </a:solidFill>
                  </a:rPr>
                  <a:t> is a finite set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82" y="3831456"/>
                <a:ext cx="2651760" cy="457200"/>
              </a:xfrm>
              <a:prstGeom prst="rect">
                <a:avLst/>
              </a:prstGeom>
              <a:blipFill rotWithShape="0">
                <a:blip r:embed="rId4"/>
                <a:stretch>
                  <a:fillRect l="-230" t="-9333" b="-32000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726583" y="3831456"/>
                <a:ext cx="292608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000" b="0" i="0" u="none" strike="noStrike" kern="0" cap="none" spc="0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defRPr>
                </a:lvl1pPr>
              </a:lstStyle>
              <a:p>
                <a:r>
                  <a:rPr lang="en-US" sz="2400" b="1" dirty="0" smtClean="0">
                    <a:solidFill>
                      <a:srgbClr val="AD1457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sz="2400" b="1" dirty="0">
                    <a:solidFill>
                      <a:srgbClr val="AD1457"/>
                    </a:solidFill>
                  </a:rPr>
                  <a:t> is an infinite set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583" y="3831456"/>
                <a:ext cx="2926080" cy="457200"/>
              </a:xfrm>
              <a:prstGeom prst="rect">
                <a:avLst/>
              </a:prstGeom>
              <a:blipFill>
                <a:blip r:embed="rId5"/>
                <a:stretch>
                  <a:fillRect l="-2917" t="-9333" r="-2500" b="-32000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24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9D89F5-5B5E-433B-9F30-926FC69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61CDA448-B041-4E3F-9DEF-CDD490E06B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Proper Subset</a:t>
                </a:r>
                <a:r>
                  <a:rPr lang="en-US" dirty="0"/>
                  <a:t>: A proper subset of a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subset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is </a:t>
                </a:r>
                <a:r>
                  <a:rPr lang="en-US" b="1" dirty="0"/>
                  <a:t>not equal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b="1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  <a:p>
                <a:pPr marL="265113" lvl="1" indent="-265113">
                  <a:spcBef>
                    <a:spcPts val="1000"/>
                  </a:spcBef>
                  <a:buFont typeface="Wingdings 3" panose="05040102010807070707" pitchFamily="18" charset="2"/>
                  <a:buChar char="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1CDA448-B041-4E3F-9DEF-CDD490E06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753343" y="2080649"/>
            <a:ext cx="5029200" cy="3683904"/>
            <a:chOff x="753343" y="2080649"/>
            <a:chExt cx="5029200" cy="3683904"/>
          </a:xfrm>
        </p:grpSpPr>
        <p:sp>
          <p:nvSpPr>
            <p:cNvPr id="5" name="Rectangle 4"/>
            <p:cNvSpPr/>
            <p:nvPr/>
          </p:nvSpPr>
          <p:spPr>
            <a:xfrm>
              <a:off x="753344" y="2080649"/>
              <a:ext cx="5029199" cy="42504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Example 1</a:t>
              </a:r>
              <a:endParaRPr 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753343" y="2504185"/>
                  <a:ext cx="5029199" cy="326036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400" dirty="0" smtClean="0">
                      <a:solidFill>
                        <a:srgbClr val="C00000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={1,3,5} 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1,5</m:t>
                          </m:r>
                        </m:e>
                      </m:d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</a:t>
                  </a:r>
                  <a:endParaRPr lang="en-US" sz="2400" dirty="0" smtClean="0">
                    <a:solidFill>
                      <a:srgbClr val="C00000"/>
                    </a:solidFill>
                  </a:endParaRPr>
                </a:p>
                <a:p>
                  <a:pPr lvl="1"/>
                  <a:r>
                    <a:rPr lang="en-US" sz="2400" dirty="0" smtClean="0">
                      <a:solidFill>
                        <a:srgbClr val="C00000"/>
                      </a:solidFill>
                    </a:rPr>
                    <a:t>Then set 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 is a proper subset of 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400" dirty="0">
                      <a:solidFill>
                        <a:srgbClr val="C00000"/>
                      </a:solidFill>
                    </a:rPr>
                    <a:t>.           </a:t>
                  </a:r>
                </a:p>
                <a:p>
                  <a:pPr indent="-57150">
                    <a:spcAft>
                      <a:spcPts val="1200"/>
                    </a:spcAft>
                  </a:pPr>
                  <a:endParaRPr 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343" y="2504185"/>
                  <a:ext cx="5029199" cy="326036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14" t="-1117" r="-13180"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6623463" y="2080649"/>
            <a:ext cx="5029200" cy="3683903"/>
            <a:chOff x="6623463" y="2080649"/>
            <a:chExt cx="5029200" cy="3683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6623463" y="2505403"/>
                  <a:ext cx="5029200" cy="325914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2400" dirty="0" smtClean="0">
                      <a:solidFill>
                        <a:srgbClr val="002060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={1,3,5} </m:t>
                      </m:r>
                    </m:oMath>
                  </a14:m>
                  <a:r>
                    <a:rPr lang="en-US" sz="2400" dirty="0" smtClean="0">
                      <a:solidFill>
                        <a:srgbClr val="002060"/>
                      </a:solidFill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1,3,5</m:t>
                          </m:r>
                        </m:e>
                      </m:d>
                    </m:oMath>
                  </a14:m>
                  <a:endParaRPr lang="en-US" sz="2400" dirty="0" smtClean="0">
                    <a:solidFill>
                      <a:srgbClr val="002060"/>
                    </a:solidFill>
                  </a:endParaRPr>
                </a:p>
                <a:p>
                  <a:r>
                    <a:rPr lang="en-US" sz="2400" dirty="0" smtClean="0">
                      <a:solidFill>
                        <a:srgbClr val="002060"/>
                      </a:solidFill>
                    </a:rPr>
                    <a:t>Then set C is a subset </a:t>
                  </a:r>
                  <a:r>
                    <a:rPr lang="en-US" sz="2400" dirty="0">
                      <a:solidFill>
                        <a:srgbClr val="002060"/>
                      </a:solidFill>
                    </a:rPr>
                    <a:t>of 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400" dirty="0">
                      <a:solidFill>
                        <a:srgbClr val="002060"/>
                      </a:solidFill>
                    </a:rPr>
                    <a:t>, but </a:t>
                  </a:r>
                  <a:r>
                    <a:rPr lang="en-US" sz="2400" dirty="0" smtClean="0">
                      <a:solidFill>
                        <a:srgbClr val="002060"/>
                      </a:solidFill>
                    </a:rPr>
                    <a:t>it </a:t>
                  </a:r>
                  <a:r>
                    <a:rPr lang="en-US" sz="2400" dirty="0">
                      <a:solidFill>
                        <a:srgbClr val="002060"/>
                      </a:solidFill>
                    </a:rPr>
                    <a:t>is not a proper subset of 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400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US" sz="2400" dirty="0" smtClean="0">
                      <a:solidFill>
                        <a:srgbClr val="002060"/>
                      </a:solidFill>
                    </a:rPr>
                    <a:t>since 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400" dirty="0">
                      <a:solidFill>
                        <a:srgbClr val="002060"/>
                      </a:solidFill>
                    </a:rPr>
                    <a:t>. </a:t>
                  </a:r>
                </a:p>
                <a:p>
                  <a:r>
                    <a:rPr lang="en-US" sz="2400" dirty="0">
                      <a:solidFill>
                        <a:srgbClr val="00206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3463" y="2505403"/>
                  <a:ext cx="5029200" cy="325914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14" t="-1117" r="-605"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/>
            <p:cNvSpPr/>
            <p:nvPr/>
          </p:nvSpPr>
          <p:spPr>
            <a:xfrm>
              <a:off x="6623463" y="2080649"/>
              <a:ext cx="5029200" cy="4247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Example 2</a:t>
              </a:r>
              <a:endParaRPr lang="en-US" sz="24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76063" y="3811069"/>
            <a:ext cx="1524000" cy="1484168"/>
            <a:chOff x="0" y="0"/>
            <a:chExt cx="2286000" cy="2286000"/>
          </a:xfrm>
        </p:grpSpPr>
        <p:sp>
          <p:nvSpPr>
            <p:cNvPr id="13" name="Oval 12"/>
            <p:cNvSpPr/>
            <p:nvPr/>
          </p:nvSpPr>
          <p:spPr>
            <a:xfrm>
              <a:off x="0" y="0"/>
              <a:ext cx="2286000" cy="22860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Oval 4"/>
            <p:cNvSpPr txBox="1"/>
            <p:nvPr/>
          </p:nvSpPr>
          <p:spPr>
            <a:xfrm>
              <a:off x="334777" y="334777"/>
              <a:ext cx="1616446" cy="1616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rgbClr val="AD1457"/>
                  </a:solidFill>
                </a:rPr>
                <a:t>A=C</a:t>
              </a:r>
              <a:r>
                <a:rPr lang="en-US" sz="2800" kern="1200" dirty="0" smtClean="0">
                  <a:solidFill>
                    <a:srgbClr val="002060"/>
                  </a:solidFill>
                </a:rPr>
                <a:t> </a:t>
              </a:r>
              <a:endParaRPr lang="en-US" sz="2800" kern="1200" dirty="0">
                <a:solidFill>
                  <a:srgbClr val="00206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77837" y="5302887"/>
                <a:ext cx="9802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srgbClr val="AD1457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m:t>⊂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400" b="1" dirty="0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837" y="5302887"/>
                <a:ext cx="98021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596388" y="5302887"/>
                <a:ext cx="10833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400" b="1" i="1" dirty="0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388" y="5302887"/>
                <a:ext cx="1083350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2504418" y="3811069"/>
            <a:ext cx="1527048" cy="1481328"/>
            <a:chOff x="2560973" y="3994247"/>
            <a:chExt cx="1527048" cy="1481328"/>
          </a:xfrm>
        </p:grpSpPr>
        <p:sp>
          <p:nvSpPr>
            <p:cNvPr id="19" name="Freeform 18"/>
            <p:cNvSpPr/>
            <p:nvPr/>
          </p:nvSpPr>
          <p:spPr>
            <a:xfrm>
              <a:off x="2560973" y="3994247"/>
              <a:ext cx="1527048" cy="1481328"/>
            </a:xfrm>
            <a:custGeom>
              <a:avLst/>
              <a:gdLst>
                <a:gd name="connsiteX0" fmla="*/ 0 w 1447800"/>
                <a:gd name="connsiteY0" fmla="*/ 723900 h 1447800"/>
                <a:gd name="connsiteX1" fmla="*/ 723900 w 1447800"/>
                <a:gd name="connsiteY1" fmla="*/ 0 h 1447800"/>
                <a:gd name="connsiteX2" fmla="*/ 1447800 w 1447800"/>
                <a:gd name="connsiteY2" fmla="*/ 723900 h 1447800"/>
                <a:gd name="connsiteX3" fmla="*/ 723900 w 1447800"/>
                <a:gd name="connsiteY3" fmla="*/ 1447800 h 1447800"/>
                <a:gd name="connsiteX4" fmla="*/ 0 w 1447800"/>
                <a:gd name="connsiteY4" fmla="*/ 72390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800" h="1447800">
                  <a:moveTo>
                    <a:pt x="0" y="723900"/>
                  </a:moveTo>
                  <a:cubicBezTo>
                    <a:pt x="0" y="324101"/>
                    <a:pt x="324101" y="0"/>
                    <a:pt x="723900" y="0"/>
                  </a:cubicBezTo>
                  <a:cubicBezTo>
                    <a:pt x="1123699" y="0"/>
                    <a:pt x="1447800" y="324101"/>
                    <a:pt x="1447800" y="723900"/>
                  </a:cubicBezTo>
                  <a:cubicBezTo>
                    <a:pt x="1447800" y="1123699"/>
                    <a:pt x="1123699" y="1447800"/>
                    <a:pt x="723900" y="1447800"/>
                  </a:cubicBezTo>
                  <a:cubicBezTo>
                    <a:pt x="324101" y="1447800"/>
                    <a:pt x="0" y="1123699"/>
                    <a:pt x="0" y="723900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91095" tIns="391095" rIns="391095" bIns="391095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700" kern="1200" dirty="0" smtClean="0"/>
                <a:t> </a:t>
              </a:r>
              <a:endParaRPr lang="en-US" sz="4700" kern="1200" dirty="0"/>
            </a:p>
          </p:txBody>
        </p:sp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1294321924"/>
                </p:ext>
              </p:extLst>
            </p:nvPr>
          </p:nvGraphicFramePr>
          <p:xfrm>
            <a:off x="3099620" y="4283968"/>
            <a:ext cx="798317" cy="9168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2712263" y="4272925"/>
              <a:ext cx="414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AD1457"/>
                  </a:solidFill>
                </a:rPr>
                <a:t>A</a:t>
              </a:r>
              <a:endParaRPr lang="en-US" sz="2400" b="1" dirty="0">
                <a:solidFill>
                  <a:srgbClr val="AD145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94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Power </a:t>
                </a:r>
                <a:r>
                  <a:rPr lang="en-US" b="1" dirty="0"/>
                  <a:t>Set: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the set. The power set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written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is the </a:t>
                </a:r>
                <a:r>
                  <a:rPr lang="en-US" b="1" dirty="0"/>
                  <a:t>set of all subsets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Example:</a:t>
                </a:r>
              </a:p>
              <a:p>
                <a:pPr marL="923925" lvl="1" indent="-4572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= {0, 1} </m:t>
                    </m:r>
                  </m:oMath>
                </a14:m>
                <a:r>
                  <a:rPr lang="en-US" sz="2400" dirty="0"/>
                  <a:t>then the power set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 {{}, {0}, {1}, {0, 1}}</m:t>
                    </m:r>
                  </m:oMath>
                </a14:m>
                <a:endParaRPr lang="en-US" sz="2400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b="1" dirty="0"/>
                  <a:t>Cardinality of set</a:t>
                </a:r>
                <a:r>
                  <a:rPr lang="en-US" dirty="0"/>
                  <a:t>: The cardinality of a set denotes the </a:t>
                </a:r>
                <a:r>
                  <a:rPr lang="en-US" b="1" dirty="0"/>
                  <a:t>number of elements </a:t>
                </a:r>
                <a:r>
                  <a:rPr lang="en-US" dirty="0"/>
                  <a:t>in a set. The cardinality of a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Examples: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 is a set of English alphabets the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 = |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| = 26</m:t>
                    </m:r>
                  </m:oMath>
                </a14:m>
                <a:endParaRPr lang="en-US" sz="22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200" dirty="0"/>
                  <a:t>The cardinality of infinite set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dirty="0"/>
                  <a:t> denoted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200" b="1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200" dirty="0"/>
                  <a:t>The </a:t>
                </a:r>
                <a:r>
                  <a:rPr lang="en-US" sz="2200" b="1" dirty="0"/>
                  <a:t>empty set </a:t>
                </a:r>
                <a:r>
                  <a:rPr lang="en-US" sz="2200" dirty="0"/>
                  <a:t>denoted as </a:t>
                </a:r>
                <a14:m>
                  <m:oMath xmlns:m="http://schemas.openxmlformats.org/officeDocument/2006/math">
                    <m:r>
                      <a:rPr lang="el-GR" sz="2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200" dirty="0"/>
                  <a:t> is the unique set whose cardinality is </a:t>
                </a:r>
                <a14:m>
                  <m:oMath xmlns:m="http://schemas.openxmlformats.org/officeDocument/2006/math">
                    <m:r>
                      <a:rPr lang="en-US" sz="2200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0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9D89F5-5B5E-433B-9F30-926FC69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Set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61CDA448-B041-4E3F-9DEF-CDD490E06B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179" y="863444"/>
                <a:ext cx="11929641" cy="5590565"/>
              </a:xfrm>
            </p:spPr>
            <p:txBody>
              <a:bodyPr/>
              <a:lstStyle/>
              <a:p>
                <a:r>
                  <a:rPr lang="en-US" b="1" dirty="0" smtClean="0"/>
                  <a:t>Complement</a:t>
                </a:r>
                <a:r>
                  <a:rPr lang="en-US" dirty="0"/>
                  <a:t>: The complement of a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 that contains every element of the Universal set U but not in A.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Example: </a:t>
                </a:r>
              </a:p>
              <a:p>
                <a:pPr lvl="1"/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{1, 3, 5, 7, 9}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1, 5</m:t>
                        </m:r>
                      </m:e>
                    </m:d>
                  </m:oMath>
                </a14:m>
                <a:endParaRPr lang="en-US" dirty="0"/>
              </a:p>
              <a:p>
                <a:pPr marL="739775" lvl="1" indent="0">
                  <a:buNone/>
                </a:pPr>
                <a:r>
                  <a:rPr lang="en-US" sz="2200" dirty="0"/>
                  <a:t>Then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′= {3, 7, 9}</m:t>
                    </m:r>
                  </m:oMath>
                </a14:m>
                <a:endParaRPr lang="en-US" sz="2200" dirty="0"/>
              </a:p>
              <a:p>
                <a:endParaRPr lang="en-US" dirty="0"/>
              </a:p>
              <a:p>
                <a:endParaRPr lang="en-US" dirty="0"/>
              </a:p>
              <a:p>
                <a:pPr marL="265113" lvl="1" indent="-265113">
                  <a:spcBef>
                    <a:spcPts val="1000"/>
                  </a:spcBef>
                  <a:buFont typeface="Wingdings 3" panose="05040102010807070707" pitchFamily="18" charset="2"/>
                  <a:buChar char="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1CDA448-B041-4E3F-9DEF-CDD490E06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79" y="863444"/>
                <a:ext cx="11929641" cy="5590565"/>
              </a:xfrm>
              <a:blipFill rotWithShape="0"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4225637" y="3810000"/>
            <a:ext cx="3848100" cy="2399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19501" y="3810000"/>
            <a:ext cx="3861955" cy="24060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08142" y="5446631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</a:t>
            </a:r>
            <a:endParaRPr lang="en-US" sz="4000" dirty="0"/>
          </a:p>
        </p:txBody>
      </p:sp>
      <p:sp>
        <p:nvSpPr>
          <p:cNvPr id="37" name="Oval 36"/>
          <p:cNvSpPr/>
          <p:nvPr/>
        </p:nvSpPr>
        <p:spPr>
          <a:xfrm>
            <a:off x="5102514" y="3942772"/>
            <a:ext cx="2094346" cy="21336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38" name="TextBox 37"/>
          <p:cNvSpPr txBox="1"/>
          <p:nvPr/>
        </p:nvSpPr>
        <p:spPr>
          <a:xfrm>
            <a:off x="5849217" y="4624852"/>
            <a:ext cx="628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39" name="TextBox 38"/>
          <p:cNvSpPr txBox="1"/>
          <p:nvPr/>
        </p:nvSpPr>
        <p:spPr>
          <a:xfrm>
            <a:off x="4349173" y="3942772"/>
            <a:ext cx="533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A’</a:t>
            </a:r>
            <a:endParaRPr lang="en-US" sz="3400" dirty="0"/>
          </a:p>
        </p:txBody>
      </p:sp>
      <p:sp>
        <p:nvSpPr>
          <p:cNvPr id="5" name="Rounded Rectangle 4"/>
          <p:cNvSpPr/>
          <p:nvPr/>
        </p:nvSpPr>
        <p:spPr>
          <a:xfrm>
            <a:off x="4288675" y="1626515"/>
            <a:ext cx="3291840" cy="775854"/>
          </a:xfrm>
          <a:prstGeom prst="roundRect">
            <a:avLst/>
          </a:prstGeom>
          <a:solidFill>
            <a:srgbClr val="F6E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002060"/>
                </a:solidFill>
              </a:rPr>
              <a:t>𝐴′ = {𝑥 | 𝑥 ∈𝑈 𝑎𝑛𝑑 𝑥∉𝐴}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288675" y="1627352"/>
            <a:ext cx="3291840" cy="775854"/>
          </a:xfrm>
          <a:prstGeom prst="round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2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  <p:bldP spid="38" grpId="0"/>
      <p:bldP spid="39" grpId="0"/>
      <p:bldP spid="5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D9EBF344-4A7B-4C4A-AF6D-6441BD040AB3}"/>
              </a:ext>
            </a:extLst>
          </p:cNvPr>
          <p:cNvCxnSpPr>
            <a:cxnSpLocks/>
          </p:cNvCxnSpPr>
          <p:nvPr/>
        </p:nvCxnSpPr>
        <p:spPr>
          <a:xfrm>
            <a:off x="1191446" y="-17287"/>
            <a:ext cx="0" cy="5486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534989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34260FD-CAA3-43A0-977C-7E4B5701387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191446" y="1009551"/>
            <a:ext cx="0" cy="5029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512751" y="530001"/>
            <a:ext cx="682442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AD1457"/>
                </a:solidFill>
              </a:rPr>
              <a:t>Outline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Introduction to Algorithm</a:t>
            </a:r>
          </a:p>
          <a:p>
            <a:pPr marL="1200150" lvl="2" indent="-285750">
              <a:spcBef>
                <a:spcPts val="1200"/>
              </a:spcBef>
              <a:buClr>
                <a:srgbClr val="424242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</a:rPr>
              <a:t>Definition </a:t>
            </a:r>
          </a:p>
          <a:p>
            <a:pPr marL="1200150" lvl="2" indent="-285750">
              <a:spcBef>
                <a:spcPts val="1200"/>
              </a:spcBef>
              <a:buClr>
                <a:srgbClr val="424242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</a:rPr>
              <a:t>Characteristics</a:t>
            </a: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1200150" lvl="2" indent="-285750">
              <a:spcBef>
                <a:spcPts val="1200"/>
              </a:spcBef>
              <a:buClr>
                <a:srgbClr val="42424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Types</a:t>
            </a:r>
          </a:p>
          <a:p>
            <a:pPr marL="1200150" lvl="2" indent="-285750">
              <a:spcBef>
                <a:spcPts val="1200"/>
              </a:spcBef>
              <a:buClr>
                <a:srgbClr val="42424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Simple Multiplication Methods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Mathematics for Algorithmic Sets</a:t>
            </a:r>
          </a:p>
          <a:p>
            <a:pPr marL="1200150" lvl="2" indent="-285750">
              <a:spcBef>
                <a:spcPts val="1200"/>
              </a:spcBef>
              <a:buClr>
                <a:srgbClr val="42424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Set Theory</a:t>
            </a:r>
          </a:p>
          <a:p>
            <a:pPr marL="1200150" lvl="2" indent="-285750">
              <a:spcBef>
                <a:spcPts val="1200"/>
              </a:spcBef>
              <a:buClr>
                <a:srgbClr val="42424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Functions and Relations </a:t>
            </a:r>
          </a:p>
          <a:p>
            <a:pPr marL="1200150" lvl="2" indent="-285750">
              <a:spcBef>
                <a:spcPts val="1200"/>
              </a:spcBef>
              <a:buClr>
                <a:srgbClr val="42424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Vectors and Matrices</a:t>
            </a:r>
          </a:p>
          <a:p>
            <a:pPr marL="1200150" lvl="2" indent="-285750">
              <a:spcBef>
                <a:spcPts val="1200"/>
              </a:spcBef>
              <a:buClr>
                <a:srgbClr val="42424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Linear Inequalities and Linear Equations</a:t>
            </a:r>
          </a:p>
          <a:p>
            <a:pPr marL="1200150" lvl="2" indent="-285750">
              <a:spcBef>
                <a:spcPts val="1200"/>
              </a:spcBef>
              <a:buClr>
                <a:srgbClr val="42424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Logic and Quantifiers</a:t>
            </a:r>
          </a:p>
        </p:txBody>
      </p:sp>
    </p:spTree>
    <p:extLst>
      <p:ext uri="{BB962C8B-B14F-4D97-AF65-F5344CB8AC3E}">
        <p14:creationId xmlns:p14="http://schemas.microsoft.com/office/powerpoint/2010/main" val="27245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Set Operations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Union</a:t>
                </a:r>
                <a:r>
                  <a:rPr lang="en-US" dirty="0" smtClean="0"/>
                  <a:t>: The </a:t>
                </a:r>
                <a:r>
                  <a:rPr lang="en-US" dirty="0"/>
                  <a:t>union </a:t>
                </a:r>
                <a:r>
                  <a:rPr lang="en-US" dirty="0" smtClean="0"/>
                  <a:t>of two different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is the set </a:t>
                </a:r>
                <a:r>
                  <a:rPr lang="en-US" dirty="0"/>
                  <a:t>of </a:t>
                </a:r>
                <a:r>
                  <a:rPr lang="en-US" b="1" dirty="0"/>
                  <a:t>all</a:t>
                </a:r>
                <a:r>
                  <a:rPr lang="en-US" dirty="0"/>
                  <a:t> </a:t>
                </a:r>
                <a:r>
                  <a:rPr lang="en-US" b="1" dirty="0"/>
                  <a:t>distinct elements </a:t>
                </a:r>
                <a:r>
                  <a:rPr lang="en-US" dirty="0" smtClean="0"/>
                  <a:t>of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Example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{1, 3, 5, 7, 9}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{1, 2, 3, 4, 5}</m:t>
                    </m:r>
                  </m:oMath>
                </a14:m>
                <a:endParaRPr lang="en-US" dirty="0"/>
              </a:p>
              <a:p>
                <a:pPr marL="739775" lvl="2" indent="0">
                  <a:buNone/>
                  <a:tabLst>
                    <a:tab pos="798513" algn="l"/>
                  </a:tabLst>
                </a:pPr>
                <a:r>
                  <a:rPr lang="en-US" sz="2200" dirty="0"/>
                  <a:t>Then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∪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{1, 2, 3, 4, 5, 7, 9}</m:t>
                    </m:r>
                  </m:oMath>
                </a14:m>
                <a:endParaRPr lang="en-US" sz="2200" dirty="0" smtClean="0"/>
              </a:p>
              <a:p>
                <a:pPr marL="739775" lvl="2" indent="0">
                  <a:buNone/>
                  <a:tabLst>
                    <a:tab pos="798513" algn="l"/>
                  </a:tabLst>
                </a:pPr>
                <a:endParaRPr lang="en-US" sz="2200" dirty="0"/>
              </a:p>
              <a:p>
                <a:pPr marL="739775" lvl="2" indent="0">
                  <a:buNone/>
                  <a:tabLst>
                    <a:tab pos="798513" algn="l"/>
                  </a:tabLst>
                </a:pPr>
                <a:endParaRPr lang="en-US" sz="2200" dirty="0" smtClean="0"/>
              </a:p>
              <a:p>
                <a:pPr marL="739775" lvl="2" indent="0">
                  <a:buNone/>
                  <a:tabLst>
                    <a:tab pos="798513" algn="l"/>
                  </a:tabLst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798565729"/>
              </p:ext>
            </p:extLst>
          </p:nvPr>
        </p:nvGraphicFramePr>
        <p:xfrm>
          <a:off x="4122639" y="3685771"/>
          <a:ext cx="36576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642503919"/>
              </p:ext>
            </p:extLst>
          </p:nvPr>
        </p:nvGraphicFramePr>
        <p:xfrm>
          <a:off x="4122639" y="3692698"/>
          <a:ext cx="36576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3685072" y="1502217"/>
                <a:ext cx="4572000" cy="775854"/>
              </a:xfrm>
              <a:prstGeom prst="roundRect">
                <a:avLst/>
              </a:prstGeom>
              <a:solidFill>
                <a:srgbClr val="F6E7E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∪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72" y="1502217"/>
                <a:ext cx="4572000" cy="775854"/>
              </a:xfrm>
              <a:prstGeom prst="roundRect">
                <a:avLst/>
              </a:prstGeom>
              <a:blipFill rotWithShape="0">
                <a:blip r:embed="rId13"/>
                <a:stretch>
                  <a:fillRect r="-13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/>
          <p:cNvSpPr/>
          <p:nvPr/>
        </p:nvSpPr>
        <p:spPr>
          <a:xfrm>
            <a:off x="3685072" y="1509144"/>
            <a:ext cx="4572000" cy="775854"/>
          </a:xfrm>
          <a:prstGeom prst="round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83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F9F3275-AE11-4E74-8BEB-999A10E52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graphicEl>
                                              <a:dgm id="{FF9F3275-AE11-4E74-8BEB-999A10E528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B1E4F6F-E8EC-4652-A466-B4413EC2A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graphicEl>
                                              <a:dgm id="{EB1E4F6F-E8EC-4652-A466-B4413EC2A6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F9F3275-AE11-4E74-8BEB-999A10E52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B1E4F6F-E8EC-4652-A466-B4413EC2A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/>
        </p:bldSub>
      </p:bldGraphic>
      <p:bldGraphic spid="11" grpId="1" uiExpand="1">
        <p:bldSub>
          <a:bldDgm/>
        </p:bldSub>
      </p:bldGraphic>
      <p:bldGraphic spid="12" grpId="0">
        <p:bldAsOne/>
      </p:bldGraphic>
      <p:bldP spid="19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Set Operations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9775" lvl="2" indent="0">
              <a:buNone/>
              <a:tabLst>
                <a:tab pos="798513" algn="l"/>
              </a:tabLst>
            </a:pPr>
            <a:endParaRPr lang="en-US" sz="2200" dirty="0"/>
          </a:p>
          <a:p>
            <a:pPr marL="739775" lvl="2" indent="0">
              <a:buNone/>
              <a:tabLst>
                <a:tab pos="798513" algn="l"/>
              </a:tabLst>
            </a:pPr>
            <a:endParaRPr lang="en-US" sz="2200" dirty="0" smtClean="0"/>
          </a:p>
          <a:p>
            <a:pPr marL="739775" lvl="2" indent="0">
              <a:buNone/>
              <a:tabLst>
                <a:tab pos="798513" algn="l"/>
              </a:tabLst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31180" y="863444"/>
                <a:ext cx="11929641" cy="55905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65113" indent="-265113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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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A3115D"/>
                  </a:buClr>
                </a:pPr>
                <a:r>
                  <a:rPr lang="en-US" b="1" dirty="0" smtClean="0"/>
                  <a:t>Intersection</a:t>
                </a:r>
                <a:r>
                  <a:rPr lang="en-US" dirty="0" smtClean="0"/>
                  <a:t>: The intersection of </a:t>
                </a:r>
                <a:r>
                  <a:rPr lang="en-US" dirty="0"/>
                  <a:t>two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set that contains all elements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that also belong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but no other elements.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Example: </a:t>
                </a:r>
                <a:endParaRPr lang="en-US" dirty="0"/>
              </a:p>
              <a:p>
                <a:pPr lvl="1">
                  <a:buClr>
                    <a:srgbClr val="A3115D"/>
                  </a:buClr>
                </a:pPr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{1, 3, 5, 7, 9}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{1, 2, 3, 4, 5}</m:t>
                    </m:r>
                  </m:oMath>
                </a14:m>
                <a:endParaRPr lang="en-US" dirty="0"/>
              </a:p>
              <a:p>
                <a:pPr marL="739775" lvl="2" indent="0">
                  <a:buFont typeface="Wingdings" panose="05000000000000000000" pitchFamily="2" charset="2"/>
                  <a:buNone/>
                </a:pPr>
                <a:r>
                  <a:rPr lang="en-US" sz="2200" dirty="0"/>
                  <a:t>Then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∩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{1, 3, 5}</m:t>
                    </m:r>
                  </m:oMath>
                </a14:m>
                <a:endParaRPr lang="en-US" sz="22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4"/>
                <a:ext cx="11929641" cy="5590566"/>
              </a:xfrm>
              <a:prstGeom prst="rect">
                <a:avLst/>
              </a:prstGeom>
              <a:blipFill rotWithShape="0"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2"/>
          <p:cNvSpPr/>
          <p:nvPr/>
        </p:nvSpPr>
        <p:spPr>
          <a:xfrm>
            <a:off x="4087531" y="3997317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dirty="0"/>
              <a:t> </a:t>
            </a:r>
            <a:r>
              <a:rPr lang="en-US" sz="4400" dirty="0"/>
              <a:t>A</a:t>
            </a:r>
          </a:p>
        </p:txBody>
      </p:sp>
      <p:sp>
        <p:nvSpPr>
          <p:cNvPr id="14" name="Freeform 13"/>
          <p:cNvSpPr/>
          <p:nvPr/>
        </p:nvSpPr>
        <p:spPr>
          <a:xfrm>
            <a:off x="5398171" y="3997317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6065" tIns="214442" rIns="253936" bIns="214441" numCol="1" spcCol="1270" anchor="ctr" anchorCtr="0">
            <a:noAutofit/>
          </a:bodyPr>
          <a:lstStyle/>
          <a:p>
            <a:pPr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dirty="0"/>
              <a:t>B</a:t>
            </a:r>
          </a:p>
        </p:txBody>
      </p:sp>
      <p:sp>
        <p:nvSpPr>
          <p:cNvPr id="15" name="Freeform 14"/>
          <p:cNvSpPr/>
          <p:nvPr/>
        </p:nvSpPr>
        <p:spPr>
          <a:xfrm>
            <a:off x="5398170" y="4236731"/>
            <a:ext cx="721234" cy="1502377"/>
          </a:xfrm>
          <a:custGeom>
            <a:avLst/>
            <a:gdLst>
              <a:gd name="connsiteX0" fmla="*/ 360617 w 721234"/>
              <a:gd name="connsiteY0" fmla="*/ 0 h 1502377"/>
              <a:gd name="connsiteX1" fmla="*/ 423673 w 721234"/>
              <a:gd name="connsiteY1" fmla="*/ 50728 h 1502377"/>
              <a:gd name="connsiteX2" fmla="*/ 721234 w 721234"/>
              <a:gd name="connsiteY2" fmla="*/ 751188 h 1502377"/>
              <a:gd name="connsiteX3" fmla="*/ 423673 w 721234"/>
              <a:gd name="connsiteY3" fmla="*/ 1451648 h 1502377"/>
              <a:gd name="connsiteX4" fmla="*/ 360617 w 721234"/>
              <a:gd name="connsiteY4" fmla="*/ 1502377 h 1502377"/>
              <a:gd name="connsiteX5" fmla="*/ 297561 w 721234"/>
              <a:gd name="connsiteY5" fmla="*/ 1451648 h 1502377"/>
              <a:gd name="connsiteX6" fmla="*/ 0 w 721234"/>
              <a:gd name="connsiteY6" fmla="*/ 751188 h 1502377"/>
              <a:gd name="connsiteX7" fmla="*/ 297561 w 721234"/>
              <a:gd name="connsiteY7" fmla="*/ 50728 h 150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234" h="1502377">
                <a:moveTo>
                  <a:pt x="360617" y="0"/>
                </a:moveTo>
                <a:lnTo>
                  <a:pt x="423673" y="50728"/>
                </a:lnTo>
                <a:cubicBezTo>
                  <a:pt x="607522" y="229992"/>
                  <a:pt x="721234" y="477642"/>
                  <a:pt x="721234" y="751188"/>
                </a:cubicBezTo>
                <a:cubicBezTo>
                  <a:pt x="721234" y="1024735"/>
                  <a:pt x="607522" y="1272385"/>
                  <a:pt x="423673" y="1451648"/>
                </a:cubicBezTo>
                <a:lnTo>
                  <a:pt x="360617" y="1502377"/>
                </a:lnTo>
                <a:lnTo>
                  <a:pt x="297561" y="1451648"/>
                </a:lnTo>
                <a:cubicBezTo>
                  <a:pt x="113713" y="1272385"/>
                  <a:pt x="0" y="1024735"/>
                  <a:pt x="0" y="751188"/>
                </a:cubicBezTo>
                <a:cubicBezTo>
                  <a:pt x="0" y="477642"/>
                  <a:pt x="113713" y="229992"/>
                  <a:pt x="297561" y="5072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dirty="0"/>
              <a:t> 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3306931" y="1789609"/>
                <a:ext cx="4868077" cy="775854"/>
              </a:xfrm>
              <a:prstGeom prst="roundRect">
                <a:avLst/>
              </a:prstGeom>
              <a:solidFill>
                <a:srgbClr val="F6E7E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∩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931" y="1789609"/>
                <a:ext cx="4868077" cy="77585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/>
          <p:cNvSpPr/>
          <p:nvPr/>
        </p:nvSpPr>
        <p:spPr>
          <a:xfrm>
            <a:off x="3320580" y="1782888"/>
            <a:ext cx="4868076" cy="775854"/>
          </a:xfrm>
          <a:prstGeom prst="round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6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Set </a:t>
            </a:r>
            <a:r>
              <a:rPr lang="en-US" dirty="0" smtClean="0">
                <a:latin typeface="+mn-lt"/>
              </a:rPr>
              <a:t>Operations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4"/>
                <a:ext cx="11929641" cy="4816920"/>
              </a:xfrm>
            </p:spPr>
            <p:txBody>
              <a:bodyPr/>
              <a:lstStyle/>
              <a:p>
                <a:r>
                  <a:rPr lang="en-US" b="1" dirty="0"/>
                  <a:t>Set </a:t>
                </a:r>
                <a:r>
                  <a:rPr lang="en-US" b="1" dirty="0" smtClean="0"/>
                  <a:t>Difference</a:t>
                </a:r>
                <a:r>
                  <a:rPr lang="en-US" dirty="0" smtClean="0"/>
                  <a:t>: The </a:t>
                </a:r>
                <a:r>
                  <a:rPr lang="en-US" dirty="0"/>
                  <a:t>set difference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two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set of </a:t>
                </a:r>
                <a:r>
                  <a:rPr lang="en-US" dirty="0" smtClean="0"/>
                  <a:t>elements that are </a:t>
                </a:r>
                <a:r>
                  <a:rPr lang="en-US" b="1" dirty="0" smtClean="0"/>
                  <a:t>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but not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Example:</a:t>
                </a:r>
                <a:endParaRPr lang="en-US" dirty="0"/>
              </a:p>
              <a:p>
                <a:pPr lvl="1"/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{1, 3, 5, 7, 9}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{1, 2, 3, 4, 5}</m:t>
                    </m:r>
                  </m:oMath>
                </a14:m>
                <a:endParaRPr lang="en-US" dirty="0"/>
              </a:p>
              <a:p>
                <a:pPr marL="739775" lvl="2" indent="0">
                  <a:buNone/>
                </a:pPr>
                <a:r>
                  <a:rPr lang="en-US" sz="2200" dirty="0"/>
                  <a:t>Then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{7, 9}</m:t>
                    </m:r>
                  </m:oMath>
                </a14:m>
                <a:endParaRPr lang="en-US" sz="2200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4"/>
                <a:ext cx="11929641" cy="4816920"/>
              </a:xfrm>
              <a:blipFill rotWithShape="0">
                <a:blip r:embed="rId2"/>
                <a:stretch>
                  <a:fillRect l="-716" t="-1646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>
          <a:xfrm>
            <a:off x="4106488" y="4083669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dirty="0"/>
              <a:t> </a:t>
            </a:r>
            <a:r>
              <a:rPr lang="en-US" sz="4400" dirty="0"/>
              <a:t>A</a:t>
            </a:r>
          </a:p>
        </p:txBody>
      </p:sp>
      <p:sp>
        <p:nvSpPr>
          <p:cNvPr id="9" name="Freeform 8"/>
          <p:cNvSpPr/>
          <p:nvPr/>
        </p:nvSpPr>
        <p:spPr>
          <a:xfrm>
            <a:off x="5417128" y="4083669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6065" tIns="214442" rIns="253936" bIns="214441" numCol="1" spcCol="1270" anchor="ctr" anchorCtr="0">
            <a:noAutofit/>
          </a:bodyPr>
          <a:lstStyle/>
          <a:p>
            <a:pPr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dirty="0"/>
              <a:t>B</a:t>
            </a:r>
          </a:p>
        </p:txBody>
      </p:sp>
      <p:sp>
        <p:nvSpPr>
          <p:cNvPr id="10" name="Freeform 9"/>
          <p:cNvSpPr/>
          <p:nvPr/>
        </p:nvSpPr>
        <p:spPr>
          <a:xfrm>
            <a:off x="4106488" y="4083669"/>
            <a:ext cx="1671257" cy="1981200"/>
          </a:xfrm>
          <a:custGeom>
            <a:avLst/>
            <a:gdLst>
              <a:gd name="connsiteX0" fmla="*/ 1015937 w 1671257"/>
              <a:gd name="connsiteY0" fmla="*/ 0 h 1981200"/>
              <a:gd name="connsiteX1" fmla="*/ 1583958 w 1671257"/>
              <a:gd name="connsiteY1" fmla="*/ 169179 h 1981200"/>
              <a:gd name="connsiteX2" fmla="*/ 1671257 w 1671257"/>
              <a:gd name="connsiteY2" fmla="*/ 239412 h 1981200"/>
              <a:gd name="connsiteX3" fmla="*/ 1608201 w 1671257"/>
              <a:gd name="connsiteY3" fmla="*/ 290140 h 1981200"/>
              <a:gd name="connsiteX4" fmla="*/ 1310640 w 1671257"/>
              <a:gd name="connsiteY4" fmla="*/ 990600 h 1981200"/>
              <a:gd name="connsiteX5" fmla="*/ 1608201 w 1671257"/>
              <a:gd name="connsiteY5" fmla="*/ 1691060 h 1981200"/>
              <a:gd name="connsiteX6" fmla="*/ 1671257 w 1671257"/>
              <a:gd name="connsiteY6" fmla="*/ 1741789 h 1981200"/>
              <a:gd name="connsiteX7" fmla="*/ 1583958 w 1671257"/>
              <a:gd name="connsiteY7" fmla="*/ 1812021 h 1981200"/>
              <a:gd name="connsiteX8" fmla="*/ 1015937 w 1671257"/>
              <a:gd name="connsiteY8" fmla="*/ 1981200 h 1981200"/>
              <a:gd name="connsiteX9" fmla="*/ 0 w 1671257"/>
              <a:gd name="connsiteY9" fmla="*/ 990600 h 1981200"/>
              <a:gd name="connsiteX10" fmla="*/ 1015937 w 1671257"/>
              <a:gd name="connsiteY10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257" h="1981200">
                <a:moveTo>
                  <a:pt x="1015937" y="0"/>
                </a:moveTo>
                <a:cubicBezTo>
                  <a:pt x="1226345" y="0"/>
                  <a:pt x="1421813" y="62368"/>
                  <a:pt x="1583958" y="169179"/>
                </a:cubicBezTo>
                <a:lnTo>
                  <a:pt x="1671257" y="239412"/>
                </a:lnTo>
                <a:lnTo>
                  <a:pt x="1608201" y="290140"/>
                </a:lnTo>
                <a:cubicBezTo>
                  <a:pt x="1424353" y="469404"/>
                  <a:pt x="1310640" y="717054"/>
                  <a:pt x="1310640" y="990600"/>
                </a:cubicBezTo>
                <a:cubicBezTo>
                  <a:pt x="1310640" y="1264147"/>
                  <a:pt x="1424353" y="1511797"/>
                  <a:pt x="1608201" y="1691060"/>
                </a:cubicBezTo>
                <a:lnTo>
                  <a:pt x="1671257" y="1741789"/>
                </a:lnTo>
                <a:lnTo>
                  <a:pt x="1583958" y="1812021"/>
                </a:lnTo>
                <a:cubicBezTo>
                  <a:pt x="1421813" y="1918832"/>
                  <a:pt x="1226345" y="1981200"/>
                  <a:pt x="1015937" y="1981200"/>
                </a:cubicBezTo>
                <a:cubicBezTo>
                  <a:pt x="454850" y="1981200"/>
                  <a:pt x="0" y="1537693"/>
                  <a:pt x="0" y="990600"/>
                </a:cubicBezTo>
                <a:cubicBezTo>
                  <a:pt x="0" y="443507"/>
                  <a:pt x="454850" y="0"/>
                  <a:pt x="1015937" y="0"/>
                </a:cubicBezTo>
                <a:close/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3306932" y="1789609"/>
                <a:ext cx="4754880" cy="775854"/>
              </a:xfrm>
              <a:prstGeom prst="roundRect">
                <a:avLst/>
              </a:prstGeom>
              <a:solidFill>
                <a:srgbClr val="F6E7E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∉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932" y="1789609"/>
                <a:ext cx="4754880" cy="77585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/>
          <p:cNvSpPr/>
          <p:nvPr/>
        </p:nvSpPr>
        <p:spPr>
          <a:xfrm>
            <a:off x="3306932" y="1796536"/>
            <a:ext cx="4754880" cy="775854"/>
          </a:xfrm>
          <a:prstGeom prst="round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Set </a:t>
            </a:r>
            <a:r>
              <a:rPr lang="en-US" dirty="0" smtClean="0">
                <a:latin typeface="+mn-lt"/>
              </a:rPr>
              <a:t>Operations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31180" y="858982"/>
                <a:ext cx="11929641" cy="55321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65113" indent="-265113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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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 smtClean="0"/>
                  <a:t>Symmetric Difference</a:t>
                </a:r>
                <a:r>
                  <a:rPr lang="en-US" dirty="0" smtClean="0"/>
                  <a:t>: The </a:t>
                </a:r>
                <a:r>
                  <a:rPr lang="en-US" dirty="0"/>
                  <a:t>symmetric difference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⊖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of two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 smtClean="0"/>
                  <a:t>elements that are </a:t>
                </a:r>
                <a:r>
                  <a:rPr lang="en-US" b="1" dirty="0"/>
                  <a:t>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but not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 smtClean="0"/>
                  <a:t>and </a:t>
                </a:r>
                <a:r>
                  <a:rPr lang="en-US" dirty="0"/>
                  <a:t>the </a:t>
                </a:r>
                <a:r>
                  <a:rPr lang="en-US" dirty="0" smtClean="0"/>
                  <a:t>elements that are </a:t>
                </a:r>
                <a:r>
                  <a:rPr lang="en-US" b="1" dirty="0"/>
                  <a:t>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but not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Clr>
                    <a:srgbClr val="A3115D"/>
                  </a:buClr>
                  <a:buNone/>
                </a:pPr>
                <a:r>
                  <a:rPr lang="en-US" sz="2400" dirty="0">
                    <a:solidFill>
                      <a:srgbClr val="C00000"/>
                    </a:solidFill>
                  </a:rPr>
                  <a:t>	</a:t>
                </a:r>
                <a:endParaRPr lang="en-US" dirty="0" smtClean="0"/>
              </a:p>
              <a:p>
                <a:pPr>
                  <a:buClr>
                    <a:srgbClr val="A3115D"/>
                  </a:buClr>
                </a:pPr>
                <a:endParaRPr lang="en-US" dirty="0"/>
              </a:p>
              <a:p>
                <a:r>
                  <a:rPr lang="en-US" dirty="0" smtClean="0"/>
                  <a:t>Example:</a:t>
                </a:r>
                <a:endParaRPr lang="en-US" dirty="0"/>
              </a:p>
              <a:p>
                <a:pPr lvl="1"/>
                <a:r>
                  <a:rPr lang="en-US" dirty="0" smtClean="0"/>
                  <a:t>Consider,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{1, 3, 5, 7, 9}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{1, 2, 3, 4, 5}</m:t>
                    </m:r>
                  </m:oMath>
                </a14:m>
                <a:endParaRPr lang="en-US" dirty="0"/>
              </a:p>
              <a:p>
                <a:pPr marL="739775" lvl="2" indent="0">
                  <a:buFont typeface="Wingdings" panose="05000000000000000000" pitchFamily="2" charset="2"/>
                  <a:buNone/>
                </a:pPr>
                <a:r>
                  <a:rPr lang="en-US" sz="2200" dirty="0"/>
                  <a:t>Then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⊖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{7, 9, 2, 4}</m:t>
                    </m:r>
                  </m:oMath>
                </a14:m>
                <a:endParaRPr lang="en-US" sz="22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58982"/>
                <a:ext cx="11929641" cy="5532118"/>
              </a:xfrm>
              <a:prstGeom prst="rect">
                <a:avLst/>
              </a:prstGeom>
              <a:blipFill rotWithShape="0">
                <a:blip r:embed="rId2"/>
                <a:stretch>
                  <a:fillRect l="-716" t="-1433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4057182" y="4188960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dirty="0"/>
              <a:t> </a:t>
            </a:r>
            <a:r>
              <a:rPr lang="en-US" sz="4400" dirty="0"/>
              <a:t>A</a:t>
            </a:r>
          </a:p>
        </p:txBody>
      </p:sp>
      <p:sp>
        <p:nvSpPr>
          <p:cNvPr id="18" name="Freeform 17"/>
          <p:cNvSpPr/>
          <p:nvPr/>
        </p:nvSpPr>
        <p:spPr>
          <a:xfrm>
            <a:off x="5367822" y="4188960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6065" tIns="214442" rIns="253936" bIns="214441" numCol="1" spcCol="1270" anchor="ctr" anchorCtr="0">
            <a:noAutofit/>
          </a:bodyPr>
          <a:lstStyle/>
          <a:p>
            <a:pPr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dirty="0"/>
              <a:t>B</a:t>
            </a:r>
          </a:p>
        </p:txBody>
      </p:sp>
      <p:sp>
        <p:nvSpPr>
          <p:cNvPr id="19" name="Freeform 18"/>
          <p:cNvSpPr/>
          <p:nvPr/>
        </p:nvSpPr>
        <p:spPr>
          <a:xfrm>
            <a:off x="4057182" y="4188960"/>
            <a:ext cx="1671257" cy="1981200"/>
          </a:xfrm>
          <a:custGeom>
            <a:avLst/>
            <a:gdLst>
              <a:gd name="connsiteX0" fmla="*/ 1015937 w 1671257"/>
              <a:gd name="connsiteY0" fmla="*/ 0 h 1981200"/>
              <a:gd name="connsiteX1" fmla="*/ 1583958 w 1671257"/>
              <a:gd name="connsiteY1" fmla="*/ 169179 h 1981200"/>
              <a:gd name="connsiteX2" fmla="*/ 1671257 w 1671257"/>
              <a:gd name="connsiteY2" fmla="*/ 239412 h 1981200"/>
              <a:gd name="connsiteX3" fmla="*/ 1608201 w 1671257"/>
              <a:gd name="connsiteY3" fmla="*/ 290140 h 1981200"/>
              <a:gd name="connsiteX4" fmla="*/ 1310640 w 1671257"/>
              <a:gd name="connsiteY4" fmla="*/ 990600 h 1981200"/>
              <a:gd name="connsiteX5" fmla="*/ 1608201 w 1671257"/>
              <a:gd name="connsiteY5" fmla="*/ 1691060 h 1981200"/>
              <a:gd name="connsiteX6" fmla="*/ 1671257 w 1671257"/>
              <a:gd name="connsiteY6" fmla="*/ 1741789 h 1981200"/>
              <a:gd name="connsiteX7" fmla="*/ 1583958 w 1671257"/>
              <a:gd name="connsiteY7" fmla="*/ 1812021 h 1981200"/>
              <a:gd name="connsiteX8" fmla="*/ 1015937 w 1671257"/>
              <a:gd name="connsiteY8" fmla="*/ 1981200 h 1981200"/>
              <a:gd name="connsiteX9" fmla="*/ 0 w 1671257"/>
              <a:gd name="connsiteY9" fmla="*/ 990600 h 1981200"/>
              <a:gd name="connsiteX10" fmla="*/ 1015937 w 1671257"/>
              <a:gd name="connsiteY10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257" h="1981200">
                <a:moveTo>
                  <a:pt x="1015937" y="0"/>
                </a:moveTo>
                <a:cubicBezTo>
                  <a:pt x="1226345" y="0"/>
                  <a:pt x="1421813" y="62368"/>
                  <a:pt x="1583958" y="169179"/>
                </a:cubicBezTo>
                <a:lnTo>
                  <a:pt x="1671257" y="239412"/>
                </a:lnTo>
                <a:lnTo>
                  <a:pt x="1608201" y="290140"/>
                </a:lnTo>
                <a:cubicBezTo>
                  <a:pt x="1424353" y="469404"/>
                  <a:pt x="1310640" y="717054"/>
                  <a:pt x="1310640" y="990600"/>
                </a:cubicBezTo>
                <a:cubicBezTo>
                  <a:pt x="1310640" y="1264147"/>
                  <a:pt x="1424353" y="1511797"/>
                  <a:pt x="1608201" y="1691060"/>
                </a:cubicBezTo>
                <a:lnTo>
                  <a:pt x="1671257" y="1741789"/>
                </a:lnTo>
                <a:lnTo>
                  <a:pt x="1583958" y="1812021"/>
                </a:lnTo>
                <a:cubicBezTo>
                  <a:pt x="1421813" y="1918832"/>
                  <a:pt x="1226345" y="1981200"/>
                  <a:pt x="1015937" y="1981200"/>
                </a:cubicBezTo>
                <a:cubicBezTo>
                  <a:pt x="454850" y="1981200"/>
                  <a:pt x="0" y="1537693"/>
                  <a:pt x="0" y="990600"/>
                </a:cubicBezTo>
                <a:cubicBezTo>
                  <a:pt x="0" y="443507"/>
                  <a:pt x="454850" y="0"/>
                  <a:pt x="1015937" y="0"/>
                </a:cubicBezTo>
                <a:close/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   </a:t>
            </a:r>
          </a:p>
        </p:txBody>
      </p:sp>
      <p:sp>
        <p:nvSpPr>
          <p:cNvPr id="20" name="Freeform 19"/>
          <p:cNvSpPr/>
          <p:nvPr/>
        </p:nvSpPr>
        <p:spPr>
          <a:xfrm rot="10800000" flipV="1">
            <a:off x="5733582" y="4188960"/>
            <a:ext cx="1671257" cy="1981200"/>
          </a:xfrm>
          <a:custGeom>
            <a:avLst/>
            <a:gdLst>
              <a:gd name="connsiteX0" fmla="*/ 1015937 w 1671257"/>
              <a:gd name="connsiteY0" fmla="*/ 0 h 1981200"/>
              <a:gd name="connsiteX1" fmla="*/ 1583958 w 1671257"/>
              <a:gd name="connsiteY1" fmla="*/ 169179 h 1981200"/>
              <a:gd name="connsiteX2" fmla="*/ 1671257 w 1671257"/>
              <a:gd name="connsiteY2" fmla="*/ 239412 h 1981200"/>
              <a:gd name="connsiteX3" fmla="*/ 1608201 w 1671257"/>
              <a:gd name="connsiteY3" fmla="*/ 290140 h 1981200"/>
              <a:gd name="connsiteX4" fmla="*/ 1310640 w 1671257"/>
              <a:gd name="connsiteY4" fmla="*/ 990600 h 1981200"/>
              <a:gd name="connsiteX5" fmla="*/ 1608201 w 1671257"/>
              <a:gd name="connsiteY5" fmla="*/ 1691060 h 1981200"/>
              <a:gd name="connsiteX6" fmla="*/ 1671257 w 1671257"/>
              <a:gd name="connsiteY6" fmla="*/ 1741789 h 1981200"/>
              <a:gd name="connsiteX7" fmla="*/ 1583958 w 1671257"/>
              <a:gd name="connsiteY7" fmla="*/ 1812021 h 1981200"/>
              <a:gd name="connsiteX8" fmla="*/ 1015937 w 1671257"/>
              <a:gd name="connsiteY8" fmla="*/ 1981200 h 1981200"/>
              <a:gd name="connsiteX9" fmla="*/ 0 w 1671257"/>
              <a:gd name="connsiteY9" fmla="*/ 990600 h 1981200"/>
              <a:gd name="connsiteX10" fmla="*/ 1015937 w 1671257"/>
              <a:gd name="connsiteY10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257" h="1981200">
                <a:moveTo>
                  <a:pt x="1015937" y="0"/>
                </a:moveTo>
                <a:cubicBezTo>
                  <a:pt x="1226345" y="0"/>
                  <a:pt x="1421813" y="62368"/>
                  <a:pt x="1583958" y="169179"/>
                </a:cubicBezTo>
                <a:lnTo>
                  <a:pt x="1671257" y="239412"/>
                </a:lnTo>
                <a:lnTo>
                  <a:pt x="1608201" y="290140"/>
                </a:lnTo>
                <a:cubicBezTo>
                  <a:pt x="1424353" y="469404"/>
                  <a:pt x="1310640" y="717054"/>
                  <a:pt x="1310640" y="990600"/>
                </a:cubicBezTo>
                <a:cubicBezTo>
                  <a:pt x="1310640" y="1264147"/>
                  <a:pt x="1424353" y="1511797"/>
                  <a:pt x="1608201" y="1691060"/>
                </a:cubicBezTo>
                <a:lnTo>
                  <a:pt x="1671257" y="1741789"/>
                </a:lnTo>
                <a:lnTo>
                  <a:pt x="1583958" y="1812021"/>
                </a:lnTo>
                <a:cubicBezTo>
                  <a:pt x="1421813" y="1918832"/>
                  <a:pt x="1226345" y="1981200"/>
                  <a:pt x="1015937" y="1981200"/>
                </a:cubicBezTo>
                <a:cubicBezTo>
                  <a:pt x="454850" y="1981200"/>
                  <a:pt x="0" y="1537693"/>
                  <a:pt x="0" y="990600"/>
                </a:cubicBezTo>
                <a:cubicBezTo>
                  <a:pt x="0" y="443507"/>
                  <a:pt x="454850" y="0"/>
                  <a:pt x="1015937" y="0"/>
                </a:cubicBezTo>
                <a:close/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3306932" y="1789609"/>
                <a:ext cx="4754880" cy="775854"/>
              </a:xfrm>
              <a:prstGeom prst="roundRect">
                <a:avLst/>
              </a:prstGeom>
              <a:solidFill>
                <a:srgbClr val="F6E7E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∉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932" y="1789609"/>
                <a:ext cx="4754880" cy="77585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/>
          <p:cNvSpPr/>
          <p:nvPr/>
        </p:nvSpPr>
        <p:spPr>
          <a:xfrm>
            <a:off x="3306932" y="1796536"/>
            <a:ext cx="4754880" cy="775854"/>
          </a:xfrm>
          <a:prstGeom prst="round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2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3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Sequences</a:t>
            </a:r>
            <a:r>
              <a:rPr lang="en-US" dirty="0" smtClean="0"/>
              <a:t>: A </a:t>
            </a:r>
            <a:r>
              <a:rPr lang="en-US" dirty="0"/>
              <a:t>sequence of objects is a list of objects in </a:t>
            </a:r>
            <a:r>
              <a:rPr lang="en-US" b="1" dirty="0"/>
              <a:t>some </a:t>
            </a:r>
            <a:r>
              <a:rPr lang="en-US" b="1" dirty="0" smtClean="0"/>
              <a:t>order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the </a:t>
            </a:r>
            <a:r>
              <a:rPr lang="en-US" dirty="0"/>
              <a:t>sequence 7, 21, 57 would be written as </a:t>
            </a:r>
            <a:r>
              <a:rPr lang="en-US" b="1" dirty="0">
                <a:solidFill>
                  <a:srgbClr val="AD1457"/>
                </a:solidFill>
              </a:rPr>
              <a:t>(7, 21, 57</a:t>
            </a:r>
            <a:r>
              <a:rPr lang="en-US" b="1" dirty="0" smtClean="0">
                <a:solidFill>
                  <a:srgbClr val="AD1457"/>
                </a:solidFill>
              </a:rPr>
              <a:t>)</a:t>
            </a:r>
          </a:p>
          <a:p>
            <a:r>
              <a:rPr lang="en-US" dirty="0" smtClean="0"/>
              <a:t>In </a:t>
            </a:r>
            <a:r>
              <a:rPr lang="en-US" dirty="0"/>
              <a:t>a set the order </a:t>
            </a:r>
            <a:r>
              <a:rPr lang="en-US" b="1" dirty="0"/>
              <a:t>does not </a:t>
            </a:r>
            <a:r>
              <a:rPr lang="en-US" dirty="0"/>
              <a:t>matter but in a sequence it </a:t>
            </a:r>
            <a:r>
              <a:rPr lang="en-US" b="1" dirty="0" smtClean="0"/>
              <a:t>does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Repetition is not permitted in a set but repetition is permitted in a sequence. So, (7, 7, 21, 57) is different from (7, 21, 57).</a:t>
            </a:r>
          </a:p>
          <a:p>
            <a:r>
              <a:rPr lang="en-US" b="1" dirty="0" smtClean="0"/>
              <a:t>Tuples</a:t>
            </a:r>
            <a:r>
              <a:rPr lang="en-US" dirty="0" smtClean="0"/>
              <a:t>: Finite </a:t>
            </a:r>
            <a:r>
              <a:rPr lang="en-US" dirty="0"/>
              <a:t>sequences </a:t>
            </a:r>
            <a:r>
              <a:rPr lang="en-US" dirty="0" smtClean="0"/>
              <a:t>are </a:t>
            </a:r>
            <a:r>
              <a:rPr lang="en-US" dirty="0"/>
              <a:t>called </a:t>
            </a:r>
            <a:r>
              <a:rPr lang="en-US" b="1" dirty="0"/>
              <a:t>tuples</a:t>
            </a:r>
            <a:r>
              <a:rPr lang="en-US" dirty="0"/>
              <a:t>. </a:t>
            </a:r>
          </a:p>
          <a:p>
            <a:r>
              <a:rPr lang="en-US" dirty="0" smtClean="0"/>
              <a:t>Examples: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(7, 21)             2-tuple or pair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(7, 21, 57)       3-tuple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(7, 21, ..., k )   k-tuple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9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Set Operations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Cartesian Product</a:t>
                </a:r>
                <a:r>
                  <a:rPr lang="en-US" dirty="0" smtClean="0"/>
                  <a:t>: The </a:t>
                </a:r>
                <a:r>
                  <a:rPr lang="en-US" dirty="0"/>
                  <a:t>Cartesian product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of two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ordered pairs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544512" lvl="1" indent="0">
                  <a:buNone/>
                </a:pPr>
                <a:endParaRPr lang="en-US" sz="240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544512" lvl="1" indent="0">
                  <a:buNone/>
                </a:pPr>
                <a:endParaRPr lang="en-US" sz="240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544512" lvl="1" indent="0">
                  <a:buNone/>
                </a:pPr>
                <a:endParaRPr lang="en-US" sz="240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Example: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718263" y="2962210"/>
                <a:ext cx="1371600" cy="13716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19D19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F19D19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i="1" dirty="0">
                  <a:solidFill>
                    <a:srgbClr val="F19D19"/>
                  </a:solidFill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F19D19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sz="2400" dirty="0">
                  <a:solidFill>
                    <a:srgbClr val="F19D19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263" y="2962210"/>
                <a:ext cx="1371600" cy="1371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694018" y="4687459"/>
                <a:ext cx="1371600" cy="13716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018" y="4687459"/>
                <a:ext cx="1371600" cy="1371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6012031" y="3002133"/>
            <a:ext cx="2819399" cy="27432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24203" y="3535042"/>
                <a:ext cx="838200" cy="461665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rgbClr val="F9C5D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F19D1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03" y="3535042"/>
                <a:ext cx="83820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5755" r="-11511" b="-16667"/>
                </a:stretch>
              </a:blipFill>
              <a:ln>
                <a:solidFill>
                  <a:srgbClr val="F9C5D7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29103" y="3535042"/>
                <a:ext cx="838200" cy="461665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rgbClr val="F9C5D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F19D1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103" y="3535042"/>
                <a:ext cx="8382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5000" r="-12143" b="-16667"/>
                </a:stretch>
              </a:blipFill>
              <a:ln>
                <a:solidFill>
                  <a:srgbClr val="F9C5D7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24203" y="4152684"/>
                <a:ext cx="838200" cy="461665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rgbClr val="F9C5D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F19D1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03" y="4152684"/>
                <a:ext cx="838200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5755" r="-11511" b="-16667"/>
                </a:stretch>
              </a:blipFill>
              <a:ln>
                <a:solidFill>
                  <a:srgbClr val="F9C5D7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29103" y="4183414"/>
                <a:ext cx="838200" cy="461665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rgbClr val="F9C5D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F19D1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103" y="4183414"/>
                <a:ext cx="838200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5000" r="-12143" b="-16667"/>
                </a:stretch>
              </a:blipFill>
              <a:ln>
                <a:solidFill>
                  <a:srgbClr val="F9C5D7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24203" y="4770326"/>
                <a:ext cx="838200" cy="461665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rgbClr val="F9C5D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F19D1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03" y="4770326"/>
                <a:ext cx="83820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5755" r="-11511" b="-18182"/>
                </a:stretch>
              </a:blipFill>
              <a:ln>
                <a:solidFill>
                  <a:srgbClr val="F9C5D7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29103" y="4770326"/>
                <a:ext cx="838200" cy="461665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rgbClr val="F9C5D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F19D1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103" y="4770326"/>
                <a:ext cx="838200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5000" r="-12143" b="-18182"/>
                </a:stretch>
              </a:blipFill>
              <a:ln>
                <a:solidFill>
                  <a:srgbClr val="F9C5D7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57553" y="5780092"/>
                <a:ext cx="19430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553" y="5780092"/>
                <a:ext cx="1943099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3306930" y="1789609"/>
                <a:ext cx="5524499" cy="775854"/>
              </a:xfrm>
              <a:prstGeom prst="roundRect">
                <a:avLst/>
              </a:prstGeom>
              <a:solidFill>
                <a:srgbClr val="F6E7E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731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{(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 |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930" y="1789609"/>
                <a:ext cx="5524499" cy="775854"/>
              </a:xfrm>
              <a:prstGeom prst="round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/>
          <p:cNvSpPr/>
          <p:nvPr/>
        </p:nvSpPr>
        <p:spPr>
          <a:xfrm>
            <a:off x="3306931" y="1796536"/>
            <a:ext cx="5524497" cy="775854"/>
          </a:xfrm>
          <a:prstGeom prst="round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72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be two sets. </a:t>
                </a:r>
                <a:r>
                  <a:rPr lang="en-US" b="1" dirty="0"/>
                  <a:t>Any</a:t>
                </a:r>
                <a:r>
                  <a:rPr lang="en-US" dirty="0"/>
                  <a:t> </a:t>
                </a:r>
                <a:r>
                  <a:rPr lang="en-US" b="1" dirty="0"/>
                  <a:t>subset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of their Cartesian product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relation.</a:t>
                </a:r>
              </a:p>
              <a:p>
                <a:r>
                  <a:rPr lang="en-US" dirty="0"/>
                  <a:t>A relation defines the relationship </a:t>
                </a:r>
                <a:r>
                  <a:rPr lang="en-US" dirty="0" smtClean="0"/>
                  <a:t>between values of sets. </a:t>
                </a:r>
                <a:endParaRPr lang="en-US" dirty="0"/>
              </a:p>
              <a:p>
                <a:r>
                  <a:rPr lang="en-US" dirty="0"/>
                  <a:t>It is defined between the x-values and y-values of the ordered pairs. </a:t>
                </a:r>
              </a:p>
              <a:p>
                <a:r>
                  <a:rPr lang="en-US" dirty="0"/>
                  <a:t>The set of all x-values is called </a:t>
                </a:r>
                <a:r>
                  <a:rPr lang="en-US" b="1" dirty="0"/>
                  <a:t>the domain</a:t>
                </a:r>
                <a:r>
                  <a:rPr lang="en-US" dirty="0"/>
                  <a:t>, and the set of all y-values is called </a:t>
                </a:r>
                <a:r>
                  <a:rPr lang="en-US" b="1" dirty="0"/>
                  <a:t>the range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50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4"/>
                <a:ext cx="11929641" cy="497257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Reflexive</a:t>
                </a:r>
                <a:r>
                  <a:rPr lang="en-US" dirty="0" smtClean="0"/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set, and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a binary relation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 Relation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is reflexive </a:t>
                </a:r>
                <a:r>
                  <a:rPr lang="pt-BR" dirty="0" smtClean="0"/>
                  <a:t>if,</a:t>
                </a:r>
              </a:p>
              <a:p>
                <a:pPr marL="0" indent="0" algn="ctr">
                  <a:buNone/>
                </a:pPr>
                <a:r>
                  <a:rPr lang="pt-BR" dirty="0" smtClean="0">
                    <a:solidFill>
                      <a:srgbClr val="002060"/>
                    </a:solidFill>
                  </a:rPr>
                  <a:t> </a:t>
                </a:r>
                <a:endParaRPr lang="en-US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4"/>
                <a:ext cx="11929641" cy="4972579"/>
              </a:xfrm>
              <a:blipFill>
                <a:blip r:embed="rId2"/>
                <a:stretch>
                  <a:fillRect l="-716" t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455896" y="2721117"/>
            <a:ext cx="4869139" cy="2194560"/>
            <a:chOff x="323850" y="1387923"/>
            <a:chExt cx="5486401" cy="2832689"/>
          </a:xfrm>
        </p:grpSpPr>
        <p:sp>
          <p:nvSpPr>
            <p:cNvPr id="25" name="Rectangle 24"/>
            <p:cNvSpPr/>
            <p:nvPr/>
          </p:nvSpPr>
          <p:spPr>
            <a:xfrm>
              <a:off x="323851" y="1387923"/>
              <a:ext cx="5486400" cy="548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Example 1</a:t>
              </a:r>
              <a:endParaRPr 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23850" y="1934612"/>
                  <a:ext cx="5486400" cy="2286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indent="-57150" algn="ctr">
                    <a:spcAft>
                      <a:spcPts val="1200"/>
                    </a:spcAft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={1, 2} </m:t>
                      </m:r>
                    </m:oMath>
                  </a14:m>
                  <a:r>
                    <a:rPr lang="en-US" sz="2200" dirty="0">
                      <a:solidFill>
                        <a:srgbClr val="C00000"/>
                      </a:solidFill>
                    </a:rPr>
                    <a:t>and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{(</m:t>
                      </m:r>
                      <m:r>
                        <m:rPr>
                          <m:sty m:val="p"/>
                        </m:rPr>
                        <a:rPr lang="en-US" sz="2200" i="0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200" i="0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200" i="0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| </m:t>
                      </m:r>
                      <m:r>
                        <m:rPr>
                          <m:sty m:val="p"/>
                        </m:rPr>
                        <a:rPr lang="en-US" sz="2200" i="0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200" i="0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200" i="0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200" dirty="0">
                      <a:solidFill>
                        <a:srgbClr val="C00000"/>
                      </a:solidFill>
                    </a:rPr>
                    <a:t/>
                  </a:r>
                  <a:br>
                    <a:rPr lang="en-US" sz="2200" dirty="0">
                      <a:solidFill>
                        <a:srgbClr val="C00000"/>
                      </a:solidFill>
                    </a:rPr>
                  </a:br>
                  <a:r>
                    <a:rPr lang="en-US" sz="2200" i="0" dirty="0" smtClean="0">
                      <a:solidFill>
                        <a:srgbClr val="C00000"/>
                      </a:solidFill>
                      <a:latin typeface="+mj-lt"/>
                    </a:rPr>
                    <a:t>so,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sz="2200" i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  <m:r>
                            <a:rPr lang="en-US" sz="2200" i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</m:e>
                      </m:d>
                    </m:oMath>
                  </a14:m>
                  <a:endParaRPr lang="en-US" sz="2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50" y="1934612"/>
                  <a:ext cx="5486400" cy="2286000"/>
                </a:xfrm>
                <a:prstGeom prst="rect">
                  <a:avLst/>
                </a:prstGeom>
                <a:blipFill>
                  <a:blip r:embed="rId3"/>
                  <a:stretch>
                    <a:fillRect t="-1712"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5943600" y="2721117"/>
            <a:ext cx="5709063" cy="2194560"/>
            <a:chOff x="6574970" y="1451423"/>
            <a:chExt cx="5486400" cy="2834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574970" y="2000063"/>
                  <a:ext cx="5486400" cy="2286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20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1,2,3</m:t>
                          </m:r>
                        </m:e>
                      </m:d>
                      <m:r>
                        <a:rPr lang="en-US" sz="22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a14:m>
                  <a:r>
                    <a:rPr lang="en-US" sz="2200" dirty="0" smtClean="0">
                      <a:solidFill>
                        <a:srgbClr val="002060"/>
                      </a:solidFill>
                      <a:latin typeface="Cambria Math" panose="02040503050406030204" pitchFamily="18" charset="0"/>
                    </a:rPr>
                    <a:t>and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22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= {(1,1), (1,2), (2,1), (2,2), (3,</m:t>
                        </m:r>
                        <m:r>
                          <a:rPr lang="en-US" sz="22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2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200" dirty="0">
                    <a:solidFill>
                      <a:srgbClr val="002060"/>
                    </a:solidFill>
                  </a:endParaRPr>
                </a:p>
                <a:p>
                  <a:pPr algn="just">
                    <a:spcAft>
                      <a:spcPts val="1200"/>
                    </a:spcAft>
                    <a:buClr>
                      <a:srgbClr val="B53F23"/>
                    </a:buClr>
                  </a:pPr>
                  <a:endParaRPr lang="en-US" sz="2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0" y="2000063"/>
                  <a:ext cx="5486400" cy="2286000"/>
                </a:xfrm>
                <a:prstGeom prst="rect">
                  <a:avLst/>
                </a:prstGeom>
                <a:blipFill>
                  <a:blip r:embed="rId4"/>
                  <a:stretch>
                    <a:fillRect t="-2055"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/>
            <p:cNvSpPr/>
            <p:nvPr/>
          </p:nvSpPr>
          <p:spPr>
            <a:xfrm>
              <a:off x="6574970" y="1451423"/>
              <a:ext cx="5486400" cy="5486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Example 2</a:t>
              </a:r>
              <a:endParaRPr lang="en-US" sz="2400" b="1" dirty="0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584513" y="3907975"/>
            <a:ext cx="36576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93118" y="3925010"/>
            <a:ext cx="36576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021" y="4443433"/>
            <a:ext cx="164592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defRPr>
            </a:lvl1pPr>
          </a:lstStyle>
          <a:p>
            <a:r>
              <a:rPr lang="en-US" sz="2400" b="1" dirty="0">
                <a:solidFill>
                  <a:srgbClr val="A3115D"/>
                </a:solidFill>
              </a:rPr>
              <a:t>Reflexive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69725" y="4456496"/>
                <a:ext cx="382801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000" b="0" i="0" u="none" strike="noStrike" kern="0" cap="none" spc="0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defRPr>
                </a:lvl1pPr>
              </a:lstStyle>
              <a:p>
                <a:pPr marL="0" lvl="2" algn="ctr"/>
                <a:r>
                  <a:rPr lang="en-US" sz="2200" b="1" dirty="0">
                    <a:solidFill>
                      <a:srgbClr val="A3115D"/>
                    </a:solidFill>
                  </a:rPr>
                  <a:t>Not Reflexive since </a:t>
                </a:r>
                <a14:m>
                  <m:oMath xmlns:m="http://schemas.openxmlformats.org/officeDocument/2006/math">
                    <m:r>
                      <a:rPr lang="en-US" sz="2200" b="1" i="1" dirty="0">
                        <a:solidFill>
                          <a:srgbClr val="A3115D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dirty="0">
                        <a:solidFill>
                          <a:srgbClr val="A3115D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200" b="1" i="1" dirty="0">
                        <a:solidFill>
                          <a:srgbClr val="A3115D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1" i="1" dirty="0">
                        <a:solidFill>
                          <a:srgbClr val="A3115D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200" b="1" i="1" dirty="0">
                        <a:solidFill>
                          <a:srgbClr val="A3115D"/>
                        </a:solidFill>
                        <a:latin typeface="Cambria Math" panose="02040503050406030204" pitchFamily="18" charset="0"/>
                      </a:rPr>
                      <m:t>)∉</m:t>
                    </m:r>
                    <m:r>
                      <a:rPr lang="en-US" sz="2200" b="1" i="1" dirty="0">
                        <a:solidFill>
                          <a:srgbClr val="A3115D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sz="2200" b="1" dirty="0">
                  <a:solidFill>
                    <a:srgbClr val="A3115D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725" y="4456496"/>
                <a:ext cx="3828012" cy="457200"/>
              </a:xfrm>
              <a:prstGeom prst="rect">
                <a:avLst/>
              </a:prstGeom>
              <a:blipFill>
                <a:blip r:embed="rId5"/>
                <a:stretch>
                  <a:fillRect t="-4000" b="-25333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3306932" y="1502223"/>
                <a:ext cx="4023360" cy="775854"/>
              </a:xfrm>
              <a:prstGeom prst="roundRect">
                <a:avLst/>
              </a:prstGeom>
              <a:solidFill>
                <a:srgbClr val="F6E7E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:[(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)→((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932" y="1502223"/>
                <a:ext cx="4023360" cy="775854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/>
          <p:cNvSpPr/>
          <p:nvPr/>
        </p:nvSpPr>
        <p:spPr>
          <a:xfrm>
            <a:off x="3306932" y="1483027"/>
            <a:ext cx="4023360" cy="775854"/>
          </a:xfrm>
          <a:prstGeom prst="round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1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4"/>
                <a:ext cx="11929641" cy="4972579"/>
              </a:xfrm>
            </p:spPr>
            <p:txBody>
              <a:bodyPr>
                <a:normAutofit/>
              </a:bodyPr>
              <a:lstStyle/>
              <a:p>
                <a:pPr marL="400050"/>
                <a:r>
                  <a:rPr lang="en-US" b="1" dirty="0" smtClean="0"/>
                  <a:t>Symmetric</a:t>
                </a:r>
                <a:r>
                  <a:rPr lang="en-US" dirty="0"/>
                  <a:t>: A relation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on a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called symmetric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whenever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for some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4"/>
                <a:ext cx="11929641" cy="4972579"/>
              </a:xfrm>
              <a:blipFill>
                <a:blip r:embed="rId2"/>
                <a:stretch>
                  <a:fillRect t="-1595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97942" y="3590116"/>
            <a:ext cx="5029200" cy="1661364"/>
            <a:chOff x="323850" y="1370566"/>
            <a:chExt cx="5486401" cy="2144451"/>
          </a:xfrm>
        </p:grpSpPr>
        <p:sp>
          <p:nvSpPr>
            <p:cNvPr id="25" name="Rectangle 24"/>
            <p:cNvSpPr/>
            <p:nvPr/>
          </p:nvSpPr>
          <p:spPr>
            <a:xfrm>
              <a:off x="323851" y="1370566"/>
              <a:ext cx="5486400" cy="548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Example 1</a:t>
              </a:r>
              <a:endParaRPr 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23850" y="1934613"/>
                  <a:ext cx="5486400" cy="158040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0" lvl="1" indent="-57150" algn="ctr">
                    <a:spcAft>
                      <a:spcPts val="1200"/>
                    </a:spcAft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={1,2,3} </m:t>
                      </m:r>
                    </m:oMath>
                  </a14:m>
                  <a:r>
                    <a:rPr lang="pt-BR" sz="2000" dirty="0">
                      <a:solidFill>
                        <a:srgbClr val="C00000"/>
                      </a:solidFill>
                    </a:rPr>
                    <a:t>and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0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0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={(</m:t>
                      </m:r>
                      <m:r>
                        <m:rPr>
                          <m:sty m:val="p"/>
                        </m:rPr>
                        <a:rPr lang="pt-BR" sz="20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0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0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0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  <m:r>
                        <m:rPr>
                          <m:sty m:val="p"/>
                        </m:rPr>
                        <a:rPr lang="pt-BR" sz="20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0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pt-BR" sz="20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0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/>
                  </a:r>
                  <a:br>
                    <a:rPr lang="en-US" sz="2000" dirty="0">
                      <a:solidFill>
                        <a:srgbClr val="C00000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sz="2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20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0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={(1,2),(1,3),(2,1),(2,3),(3,1),(3,2)}</m:t>
                        </m:r>
                      </m:oMath>
                    </m:oMathPara>
                  </a14:m>
                  <a:endParaRPr lang="pt-BR" sz="2000" dirty="0">
                    <a:solidFill>
                      <a:srgbClr val="C00000"/>
                    </a:solidFill>
                  </a:endParaRPr>
                </a:p>
                <a:p>
                  <a:pPr indent="-57150" algn="ctr">
                    <a:spcAft>
                      <a:spcPts val="1200"/>
                    </a:spcAft>
                  </a:pPr>
                  <a:endParaRPr 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50" y="1934613"/>
                  <a:ext cx="5486400" cy="1580404"/>
                </a:xfrm>
                <a:prstGeom prst="rect">
                  <a:avLst/>
                </a:prstGeom>
                <a:blipFill>
                  <a:blip r:embed="rId3"/>
                  <a:stretch>
                    <a:fillRect t="-1980"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6130706" y="3581478"/>
            <a:ext cx="5394960" cy="1670002"/>
            <a:chOff x="6574970" y="1451423"/>
            <a:chExt cx="5486400" cy="21570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574970" y="2000064"/>
                  <a:ext cx="5486400" cy="160844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57150"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00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{ 1, 2, 3} </m:t>
                      </m:r>
                    </m:oMath>
                  </a14:m>
                  <a:r>
                    <a:rPr lang="pt-BR" sz="2000" dirty="0">
                      <a:solidFill>
                        <a:srgbClr val="002060"/>
                      </a:solidFill>
                    </a:rPr>
                    <a:t>and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000" b="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2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{(</m:t>
                      </m:r>
                      <m:r>
                        <m:rPr>
                          <m:sty m:val="p"/>
                        </m:rPr>
                        <a:rPr lang="pt-BR" sz="2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 | </m:t>
                      </m:r>
                      <m:r>
                        <m:rPr>
                          <m:sty m:val="p"/>
                        </m:rPr>
                        <a:rPr lang="pt-BR" sz="2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m:rPr>
                          <m:sty m:val="p"/>
                        </m:rPr>
                        <a:rPr lang="pt-BR" sz="2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000" dirty="0">
                      <a:solidFill>
                        <a:srgbClr val="002060"/>
                      </a:solidFill>
                    </a:rPr>
                    <a:t/>
                  </a:r>
                  <a:br>
                    <a:rPr lang="en-US" sz="2000" dirty="0">
                      <a:solidFill>
                        <a:srgbClr val="002060"/>
                      </a:solidFill>
                    </a:rPr>
                  </a:br>
                  <a:r>
                    <a:rPr lang="pt-BR" sz="2000" dirty="0">
                      <a:solidFill>
                        <a:srgbClr val="002060"/>
                      </a:solidFill>
                    </a:rPr>
                    <a:t>So, </a:t>
                  </a:r>
                  <a14:m>
                    <m:oMath xmlns:m="http://schemas.openxmlformats.org/officeDocument/2006/math">
                      <m:r>
                        <a:rPr lang="en-US" sz="2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000" b="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2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{(1,1), (1,2), (1,3), (2,2),(2,3),(3,3)}</m:t>
                      </m:r>
                    </m:oMath>
                  </a14:m>
                  <a:endParaRPr lang="pt-BR" sz="2000" dirty="0">
                    <a:solidFill>
                      <a:srgbClr val="002060"/>
                    </a:solidFill>
                  </a:endParaRPr>
                </a:p>
                <a:p>
                  <a:pPr algn="ctr">
                    <a:spcAft>
                      <a:spcPts val="1200"/>
                    </a:spcAft>
                    <a:buClr>
                      <a:srgbClr val="B53F23"/>
                    </a:buClr>
                  </a:pPr>
                  <a:endParaRPr lang="en-US" sz="2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0" y="2000064"/>
                  <a:ext cx="5486400" cy="1608445"/>
                </a:xfrm>
                <a:prstGeom prst="rect">
                  <a:avLst/>
                </a:prstGeom>
                <a:blipFill>
                  <a:blip r:embed="rId4"/>
                  <a:stretch>
                    <a:fillRect t="-1456"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/>
            <p:cNvSpPr/>
            <p:nvPr/>
          </p:nvSpPr>
          <p:spPr>
            <a:xfrm>
              <a:off x="6574970" y="1451423"/>
              <a:ext cx="5486400" cy="5486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Example 2</a:t>
              </a:r>
              <a:endParaRPr lang="en-US" sz="2400" b="1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97942" y="3132916"/>
            <a:ext cx="164592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kern="0" cap="none" spc="0" normalizeH="0" baseline="0">
                <a:ln>
                  <a:noFill/>
                </a:ln>
                <a:solidFill>
                  <a:srgbClr val="A3115D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Symmetric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0706" y="3106022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kern="0" cap="none" spc="0" normalizeH="0" baseline="0">
                <a:ln>
                  <a:noFill/>
                </a:ln>
                <a:solidFill>
                  <a:srgbClr val="A3115D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Asymmetric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621333" y="1735506"/>
                <a:ext cx="5213386" cy="775854"/>
              </a:xfrm>
              <a:prstGeom prst="roundRect">
                <a:avLst/>
              </a:prstGeom>
              <a:solidFill>
                <a:srgbClr val="F6E7E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:∀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:[((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)→((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pt-BR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333" y="1735506"/>
                <a:ext cx="5213386" cy="775854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3621332" y="1737154"/>
            <a:ext cx="5213387" cy="775854"/>
          </a:xfrm>
          <a:prstGeom prst="round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9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 animBg="1"/>
      <p:bldP spid="31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4"/>
                <a:ext cx="11929641" cy="497257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Transitive</a:t>
                </a:r>
                <a:r>
                  <a:rPr lang="en-US" dirty="0"/>
                  <a:t>: A relation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on a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is called transitive if whenever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4"/>
                <a:ext cx="11929641" cy="4972579"/>
              </a:xfrm>
              <a:blipFill>
                <a:blip r:embed="rId2"/>
                <a:stretch>
                  <a:fillRect l="-716" t="-1595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444766" y="3274820"/>
            <a:ext cx="5185249" cy="2194560"/>
            <a:chOff x="323850" y="1387923"/>
            <a:chExt cx="5486401" cy="2832689"/>
          </a:xfrm>
        </p:grpSpPr>
        <p:sp>
          <p:nvSpPr>
            <p:cNvPr id="25" name="Rectangle 24"/>
            <p:cNvSpPr/>
            <p:nvPr/>
          </p:nvSpPr>
          <p:spPr>
            <a:xfrm>
              <a:off x="323851" y="1387923"/>
              <a:ext cx="5486400" cy="548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Example 1</a:t>
              </a:r>
              <a:endParaRPr 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23850" y="1934612"/>
                  <a:ext cx="5486400" cy="2286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857250" lvl="1" indent="-342900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0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 1, 2, 3} </m:t>
                      </m:r>
                    </m:oMath>
                  </a14:m>
                  <a:r>
                    <a:rPr lang="pt-BR" sz="2000" dirty="0">
                      <a:solidFill>
                        <a:srgbClr val="C00000"/>
                      </a:solidFill>
                    </a:rPr>
                    <a:t>and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0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000" b="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={(</m:t>
                      </m:r>
                      <m:r>
                        <m:rPr>
                          <m:sty m:val="p"/>
                        </m:rPr>
                        <a:rPr lang="pt-BR" sz="2000" b="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000" b="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000" b="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000" b="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| </m:t>
                      </m:r>
                      <m:r>
                        <m:rPr>
                          <m:sty m:val="p"/>
                        </m:rPr>
                        <a:rPr lang="pt-BR" sz="2000" b="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000" b="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m:rPr>
                          <m:sty m:val="p"/>
                        </m:rPr>
                        <a:rPr lang="pt-BR" sz="2000" b="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000" b="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sz="2000" dirty="0" smtClean="0">
                    <a:solidFill>
                      <a:srgbClr val="C00000"/>
                    </a:solidFill>
                  </a:endParaRPr>
                </a:p>
                <a:p>
                  <a:pPr marL="400050" indent="-342900"/>
                  <a:r>
                    <a:rPr lang="pt-BR" sz="2000" dirty="0" smtClean="0">
                      <a:solidFill>
                        <a:srgbClr val="C00000"/>
                      </a:solidFill>
                    </a:rPr>
                    <a:t>So,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0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0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={(1,1), (1,2), (1,3), (2,2),(2,3),(3,3)}</m:t>
                      </m:r>
                    </m:oMath>
                  </a14:m>
                  <a:endParaRPr lang="pt-BR" sz="2000" dirty="0">
                    <a:solidFill>
                      <a:srgbClr val="C00000"/>
                    </a:solidFill>
                  </a:endParaRPr>
                </a:p>
                <a:p>
                  <a:pPr marL="857250" lvl="1" indent="-342900"/>
                  <a:endParaRPr lang="pt-BR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50" y="1934612"/>
                  <a:ext cx="5486400" cy="2286000"/>
                </a:xfrm>
                <a:prstGeom prst="rect">
                  <a:avLst/>
                </a:prstGeom>
                <a:blipFill>
                  <a:blip r:embed="rId3"/>
                  <a:stretch>
                    <a:fillRect l="-117" t="-1370" r="-117"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5990885" y="3239859"/>
            <a:ext cx="5709063" cy="2194560"/>
            <a:chOff x="6574970" y="1451423"/>
            <a:chExt cx="5486400" cy="2834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574970" y="2000063"/>
                  <a:ext cx="5486400" cy="2286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buClr>
                      <a:srgbClr val="B53F23"/>
                    </a:buClr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00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0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1, 2, 3</m:t>
                          </m:r>
                          <m:r>
                            <a:rPr lang="en-US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a14:m>
                  <a:r>
                    <a:rPr lang="en-US" sz="2000" b="0" i="0" dirty="0" smtClean="0">
                      <a:solidFill>
                        <a:srgbClr val="002060"/>
                      </a:solidFill>
                      <a:latin typeface="+mj-lt"/>
                    </a:rPr>
                    <a:t>and</a:t>
                  </a:r>
                  <a14:m>
                    <m:oMath xmlns:m="http://schemas.openxmlformats.org/officeDocument/2006/math">
                      <m:r>
                        <a:rPr lang="en-US" sz="2000" b="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2000" b="0" i="0" dirty="0" smtClean="0">
                    <a:solidFill>
                      <a:srgbClr val="002060"/>
                    </a:solidFill>
                    <a:latin typeface="Cambria Math" panose="02040503050406030204" pitchFamily="18" charset="0"/>
                  </a:endParaRPr>
                </a:p>
                <a:p>
                  <a:pPr>
                    <a:buClr>
                      <a:srgbClr val="B53F23"/>
                    </a:buClr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20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 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200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𝑠𝑢𝑐𝑐𝑒𝑠𝑠𝑜𝑟</m:t>
                            </m:r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2000" dirty="0" smtClean="0">
                    <a:solidFill>
                      <a:srgbClr val="002060"/>
                    </a:solidFill>
                    <a:latin typeface="Cambria Math" panose="02040503050406030204" pitchFamily="18" charset="0"/>
                  </a:endParaRPr>
                </a:p>
                <a:p>
                  <a:pPr>
                    <a:buClr>
                      <a:srgbClr val="B53F23"/>
                    </a:buClr>
                  </a:pPr>
                  <a:r>
                    <a:rPr lang="en-US" sz="2000" dirty="0" smtClean="0">
                      <a:solidFill>
                        <a:srgbClr val="002060"/>
                      </a:solidFill>
                      <a:latin typeface="Cambria Math" panose="02040503050406030204" pitchFamily="18" charset="0"/>
                    </a:rPr>
                    <a:t>So,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000" b="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2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pt-BR" sz="2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000" b="0" i="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t-BR" sz="2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pt-BR" sz="2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0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0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b="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,(3,4)</m:t>
                      </m:r>
                      <m:r>
                        <a:rPr lang="pt-BR" sz="2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pt-BR" sz="2000" dirty="0">
                    <a:solidFill>
                      <a:srgbClr val="002060"/>
                    </a:solidFill>
                  </a:endParaRPr>
                </a:p>
                <a:p>
                  <a:pPr algn="ctr">
                    <a:spcAft>
                      <a:spcPts val="1200"/>
                    </a:spcAft>
                    <a:buClr>
                      <a:srgbClr val="B53F23"/>
                    </a:buClr>
                  </a:pPr>
                  <a:endParaRPr lang="en-US" sz="2000" dirty="0">
                    <a:solidFill>
                      <a:srgbClr val="002060"/>
                    </a:solidFill>
                    <a:latin typeface="Cambria Math" panose="02040503050406030204" pitchFamily="18" charset="0"/>
                  </a:endParaRPr>
                </a:p>
                <a:p>
                  <a:pPr algn="ctr">
                    <a:spcAft>
                      <a:spcPts val="1200"/>
                    </a:spcAft>
                    <a:buClr>
                      <a:srgbClr val="B53F23"/>
                    </a:buClr>
                  </a:pPr>
                  <a:endParaRPr lang="en-US" sz="2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0" y="2000063"/>
                  <a:ext cx="5486400" cy="2286000"/>
                </a:xfrm>
                <a:prstGeom prst="rect">
                  <a:avLst/>
                </a:prstGeom>
                <a:blipFill>
                  <a:blip r:embed="rId4"/>
                  <a:stretch>
                    <a:fillRect l="-1066" t="-1027"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/>
            <p:cNvSpPr/>
            <p:nvPr/>
          </p:nvSpPr>
          <p:spPr>
            <a:xfrm>
              <a:off x="6574970" y="1451423"/>
              <a:ext cx="5486400" cy="5486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Example 2</a:t>
              </a:r>
              <a:endParaRPr lang="en-US" sz="2400" b="1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01212" y="281379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kern="0" cap="none" spc="0" normalizeH="0" baseline="0">
                <a:ln>
                  <a:noFill/>
                </a:ln>
                <a:solidFill>
                  <a:srgbClr val="A3115D"/>
                </a:solidFill>
                <a:effectLst/>
                <a:uLnTx/>
                <a:uFillTx/>
              </a:defRPr>
            </a:lvl1pPr>
          </a:lstStyle>
          <a:p>
            <a:r>
              <a:rPr lang="en-US" dirty="0" smtClean="0"/>
              <a:t>Transitive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2785077" y="1772220"/>
                <a:ext cx="7550332" cy="775854"/>
              </a:xfrm>
              <a:prstGeom prst="roundRect">
                <a:avLst/>
              </a:prstGeom>
              <a:solidFill>
                <a:srgbClr val="F6E7E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715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:∀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:∀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[([(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]∧[(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])→((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 ∈ 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pt-BR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077" y="1772220"/>
                <a:ext cx="7550332" cy="775854"/>
              </a:xfrm>
              <a:prstGeom prst="roundRect">
                <a:avLst/>
              </a:prstGeom>
              <a:blipFill rotWithShape="0">
                <a:blip r:embed="rId5"/>
                <a:stretch>
                  <a:fillRect r="-16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2785078" y="1776043"/>
            <a:ext cx="7550332" cy="775854"/>
          </a:xfrm>
          <a:prstGeom prst="round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rgbClr val="42424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74479" y="4052721"/>
            <a:ext cx="548640" cy="320040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419317" y="4372761"/>
            <a:ext cx="36576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1964" y="4372761"/>
            <a:ext cx="36576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61374" y="2766436"/>
            <a:ext cx="201168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kern="0" cap="none" spc="0" normalizeH="0" baseline="0">
                <a:ln>
                  <a:noFill/>
                </a:ln>
                <a:solidFill>
                  <a:srgbClr val="A3115D"/>
                </a:solidFill>
                <a:effectLst/>
                <a:uLnTx/>
                <a:uFillTx/>
              </a:defRPr>
            </a:lvl1pPr>
          </a:lstStyle>
          <a:p>
            <a:r>
              <a:rPr lang="en-US" dirty="0" smtClean="0"/>
              <a:t>Not Transitive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1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animBg="1"/>
      <p:bldP spid="13" grpId="0" animBg="1"/>
      <p:bldP spid="14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7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Equivalence Relation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Equivalence Relation </a:t>
                </a:r>
                <a:r>
                  <a:rPr lang="en-US" dirty="0" smtClean="0"/>
                  <a:t>declares or shows some kind of equality or equivalence.</a:t>
                </a:r>
              </a:p>
              <a:p>
                <a:r>
                  <a:rPr lang="en-US" dirty="0" smtClean="0"/>
                  <a:t>If the relation satisfies all three properties </a:t>
                </a:r>
                <a:r>
                  <a:rPr lang="en-US" b="1" dirty="0" smtClean="0"/>
                  <a:t>reflexive</a:t>
                </a:r>
                <a:r>
                  <a:rPr lang="en-US" b="1" dirty="0"/>
                  <a:t>, symmetric and transitive </a:t>
                </a:r>
                <a:r>
                  <a:rPr lang="en-US" dirty="0"/>
                  <a:t>then it is called </a:t>
                </a:r>
                <a:r>
                  <a:rPr lang="en-US" dirty="0" smtClean="0"/>
                  <a:t>an Equivalence </a:t>
                </a:r>
                <a:r>
                  <a:rPr lang="en-US" dirty="0"/>
                  <a:t>Relation.</a:t>
                </a:r>
              </a:p>
              <a:p>
                <a:r>
                  <a:rPr lang="en-US" dirty="0" smtClean="0"/>
                  <a:t>Equality </a:t>
                </a:r>
                <a:r>
                  <a:rPr lang="en-US" dirty="0"/>
                  <a:t>‘=’ relation is </a:t>
                </a:r>
                <a:r>
                  <a:rPr lang="en-US" dirty="0" smtClean="0"/>
                  <a:t>the equivalence </a:t>
                </a:r>
                <a:r>
                  <a:rPr lang="en-US" dirty="0"/>
                  <a:t>relation because equality proves </a:t>
                </a:r>
                <a:r>
                  <a:rPr lang="en-US" dirty="0" smtClean="0"/>
                  <a:t>the required conditions.</a:t>
                </a:r>
                <a:endParaRPr lang="en-US" dirty="0"/>
              </a:p>
              <a:p>
                <a:pPr marL="857250" lvl="1" indent="-342900">
                  <a:buFont typeface="+mj-lt"/>
                  <a:buAutoNum type="arabicPeriod"/>
                </a:pPr>
                <a:r>
                  <a:rPr lang="en-US" sz="2400" b="1" dirty="0"/>
                  <a:t>Reflexive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true for all values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857250" lvl="1" indent="-342900">
                  <a:buFont typeface="+mj-lt"/>
                  <a:buAutoNum type="arabicPeriod"/>
                </a:pPr>
                <a:r>
                  <a:rPr lang="en-US" sz="2400" b="1" dirty="0"/>
                  <a:t>Symmetric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true for all values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marL="857250" lvl="1" indent="-342900">
                  <a:buFont typeface="+mj-lt"/>
                  <a:buAutoNum type="arabicPeriod"/>
                </a:pPr>
                <a:r>
                  <a:rPr lang="en-US" sz="2400" b="1" dirty="0"/>
                  <a:t>Transitive</a:t>
                </a:r>
                <a:r>
                  <a:rPr lang="en-US" sz="2400" dirty="0"/>
                  <a:t>: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is true for all values then we can say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23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Relationship between </a:t>
                </a:r>
                <a:r>
                  <a:rPr lang="en-US" b="1" dirty="0"/>
                  <a:t>two sets of numbers </a:t>
                </a:r>
                <a:r>
                  <a:rPr lang="en-US" dirty="0"/>
                  <a:t>is known as a function.</a:t>
                </a:r>
              </a:p>
              <a:p>
                <a:r>
                  <a:rPr lang="en-US" dirty="0"/>
                  <a:t>Function is the </a:t>
                </a:r>
                <a:r>
                  <a:rPr lang="en-US" b="1" dirty="0"/>
                  <a:t>special kind of </a:t>
                </a:r>
                <a:r>
                  <a:rPr lang="en-US" b="1" dirty="0" smtClean="0"/>
                  <a:t>relation </a:t>
                </a:r>
                <a:r>
                  <a:rPr lang="en-US" dirty="0" smtClean="0"/>
                  <a:t>in </a:t>
                </a:r>
                <a:r>
                  <a:rPr lang="en-US" dirty="0"/>
                  <a:t>which there is only one output for each input</a:t>
                </a:r>
                <a:r>
                  <a:rPr lang="en-US"/>
                  <a:t>. </a:t>
                </a:r>
                <a:endParaRPr lang="en-US" dirty="0"/>
              </a:p>
              <a:p>
                <a:r>
                  <a:rPr lang="en-US" dirty="0"/>
                  <a:t>A number in one set is </a:t>
                </a:r>
                <a:r>
                  <a:rPr lang="en-US" b="1" dirty="0"/>
                  <a:t>mapped to </a:t>
                </a:r>
                <a:r>
                  <a:rPr lang="en-US" dirty="0"/>
                  <a:t>number in another set by the function. </a:t>
                </a:r>
              </a:p>
              <a:p>
                <a:r>
                  <a:rPr lang="en-US" dirty="0"/>
                  <a:t>Example: this tree </a:t>
                </a:r>
                <a:r>
                  <a:rPr lang="en-US" b="1" dirty="0"/>
                  <a:t>grows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cm </a:t>
                </a:r>
                <a:r>
                  <a:rPr lang="en-US" dirty="0"/>
                  <a:t>every year, so the height of the tree is related to its age using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177006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𝒂𝒈𝒆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𝒂𝒈𝒆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l">
                  <a:buNone/>
                </a:pPr>
                <a:r>
                  <a:rPr lang="en-US" dirty="0" smtClean="0"/>
                  <a:t>		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So</a:t>
                </a:r>
                <a:r>
                  <a:rPr lang="en-US" dirty="0">
                    <a:solidFill>
                      <a:srgbClr val="C00000"/>
                    </a:solidFill>
                  </a:rPr>
                  <a:t>, if the </a:t>
                </a:r>
                <a:r>
                  <a:rPr lang="en-US" b="1" dirty="0">
                    <a:solidFill>
                      <a:srgbClr val="C00000"/>
                    </a:solidFill>
                  </a:rPr>
                  <a:t>age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years</a:t>
                </a:r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0" indent="0" algn="l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			then </a:t>
                </a:r>
                <a:r>
                  <a:rPr lang="en-US" dirty="0">
                    <a:solidFill>
                      <a:srgbClr val="C00000"/>
                    </a:solidFill>
                  </a:rPr>
                  <a:t>height is 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d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cm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like saying </a:t>
                </a:r>
                <a:r>
                  <a:rPr lang="en-US" b="1" dirty="0"/>
                  <a:t>10 is related to 200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b="1" dirty="0" smtClean="0">
                    <a:solidFill>
                      <a:srgbClr val="002060"/>
                    </a:solidFill>
                  </a:rPr>
                  <a:t>Here, age is called Domain and height is called Codomain.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5194" y="3070094"/>
            <a:ext cx="1333500" cy="11474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12344" y="4677262"/>
            <a:ext cx="7132320" cy="457200"/>
          </a:xfrm>
          <a:prstGeom prst="roundRect">
            <a:avLst/>
          </a:prstGeom>
          <a:solidFill>
            <a:srgbClr val="F9C5D7">
              <a:alpha val="30000"/>
            </a:srgbClr>
          </a:solidFill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427685" y="3760324"/>
            <a:ext cx="1066800" cy="45720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6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4"/>
                <a:ext cx="11929641" cy="55905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Domain</a:t>
                </a:r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Values given as </a:t>
                </a:r>
                <a:r>
                  <a:rPr lang="en-US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input to the function </a:t>
                </a:r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is called the domain of the function.</a:t>
                </a:r>
              </a:p>
              <a:p>
                <a:pPr algn="just"/>
                <a:r>
                  <a:rPr lang="en-US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Codomain</a:t>
                </a:r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Values that </a:t>
                </a:r>
                <a:r>
                  <a:rPr lang="en-US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may possibly </a:t>
                </a:r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come out of a function is the codomain.</a:t>
                </a:r>
              </a:p>
              <a:p>
                <a:pPr algn="just"/>
                <a:r>
                  <a:rPr lang="en-US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Range</a:t>
                </a:r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</a:t>
                </a:r>
                <a:r>
                  <a:rPr lang="en-US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Actual values </a:t>
                </a:r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that come out of a function is a range.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Example: </a:t>
                </a:r>
              </a:p>
              <a:p>
                <a:pPr marL="1481138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𝐵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)=2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+1</m:t>
                      </m:r>
                    </m:oMath>
                  </m:oMathPara>
                </a14:m>
                <a:endParaRPr lang="en-US" sz="2400" i="1" dirty="0">
                  <a:ea typeface="Cambria Math" panose="02040503050406030204" pitchFamily="18" charset="0"/>
                </a:endParaRPr>
              </a:p>
              <a:p>
                <a:pPr marL="2519363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(1)=2(1)+1=3</m:t>
                      </m:r>
                    </m:oMath>
                  </m:oMathPara>
                </a14:m>
                <a:endParaRPr lang="en-US" sz="2400" i="1" dirty="0">
                  <a:ea typeface="Cambria Math" panose="02040503050406030204" pitchFamily="18" charset="0"/>
                </a:endParaRPr>
              </a:p>
              <a:p>
                <a:pPr marL="2519363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(2)=2(2)+1=5</m:t>
                      </m:r>
                    </m:oMath>
                  </m:oMathPara>
                </a14:m>
                <a:endParaRPr lang="en-US" sz="2400" i="1" dirty="0">
                  <a:ea typeface="Cambria Math" panose="02040503050406030204" pitchFamily="18" charset="0"/>
                </a:endParaRPr>
              </a:p>
              <a:p>
                <a:pPr marL="2519363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+1=7</m:t>
                      </m:r>
                    </m:oMath>
                  </m:oMathPara>
                </a14:m>
                <a:endParaRPr lang="en-US" sz="2400" i="1" dirty="0">
                  <a:ea typeface="Cambria Math" panose="02040503050406030204" pitchFamily="18" charset="0"/>
                </a:endParaRPr>
              </a:p>
              <a:p>
                <a:pPr marL="2519363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(4)=2(4)+1=9</m:t>
                      </m:r>
                    </m:oMath>
                  </m:oMathPara>
                </a14:m>
                <a:endParaRPr lang="en-US" sz="2400" i="1" dirty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The </a:t>
                </a:r>
                <a:r>
                  <a:rPr lang="en-US" b="1" dirty="0">
                    <a:ea typeface="Cambria Math" panose="02040503050406030204" pitchFamily="18" charset="0"/>
                  </a:rPr>
                  <a:t>R</a:t>
                </a:r>
                <a:r>
                  <a:rPr lang="en-US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ange 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of </a:t>
                </a:r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3, 5, 7, 9</m:t>
                        </m: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4"/>
                <a:ext cx="11929641" cy="5590565"/>
              </a:xfrm>
              <a:blipFill rotWithShape="0">
                <a:blip r:embed="rId2"/>
                <a:stretch>
                  <a:fillRect l="-716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7843768" y="5840603"/>
            <a:ext cx="10716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AD1457"/>
                </a:solidFill>
              </a:rPr>
              <a:t>Domain </a:t>
            </a:r>
          </a:p>
        </p:txBody>
      </p:sp>
      <p:sp>
        <p:nvSpPr>
          <p:cNvPr id="7" name="Rectangle 6"/>
          <p:cNvSpPr/>
          <p:nvPr/>
        </p:nvSpPr>
        <p:spPr>
          <a:xfrm>
            <a:off x="9296400" y="5873983"/>
            <a:ext cx="1181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AD1457"/>
                </a:solidFill>
              </a:rPr>
              <a:t>Codomain </a:t>
            </a:r>
          </a:p>
        </p:txBody>
      </p:sp>
      <p:sp>
        <p:nvSpPr>
          <p:cNvPr id="8" name="Rectangle 7"/>
          <p:cNvSpPr/>
          <p:nvPr/>
        </p:nvSpPr>
        <p:spPr>
          <a:xfrm>
            <a:off x="5157649" y="3451266"/>
            <a:ext cx="396618" cy="15544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877036" y="3429000"/>
            <a:ext cx="809764" cy="19755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448800" y="2819401"/>
            <a:ext cx="914400" cy="30616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116437" y="3530224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437" y="3530224"/>
                <a:ext cx="381000" cy="381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124209" y="3979083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209" y="3979083"/>
                <a:ext cx="381000" cy="381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131981" y="4427942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981" y="4427942"/>
                <a:ext cx="381000" cy="3810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139752" y="48768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752" y="4876800"/>
                <a:ext cx="381000" cy="3810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677400" y="3048000"/>
                <a:ext cx="495300" cy="28330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2</a:t>
                </a:r>
              </a:p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3</a:t>
                </a:r>
              </a:p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4</a:t>
                </a:r>
              </a:p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5</a:t>
                </a:r>
              </a:p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6</a:t>
                </a:r>
              </a:p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7</a:t>
                </a:r>
              </a:p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8</a:t>
                </a:r>
              </a:p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9</a:t>
                </a:r>
              </a:p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10</a:t>
                </a:r>
              </a:p>
              <a:p>
                <a:pPr algn="ctr"/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00" y="3048000"/>
                <a:ext cx="495300" cy="2833045"/>
              </a:xfrm>
              <a:prstGeom prst="rect">
                <a:avLst/>
              </a:prstGeom>
              <a:blipFill>
                <a:blip r:embed="rId7"/>
                <a:stretch>
                  <a:fillRect l="-3704" t="-2581" r="-12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8382001" y="3643745"/>
            <a:ext cx="1400175" cy="96642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382001" y="4180014"/>
            <a:ext cx="1400175" cy="0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382001" y="4611283"/>
            <a:ext cx="1400175" cy="85824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382001" y="5056870"/>
            <a:ext cx="1400175" cy="200931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ular Callout 19"/>
          <p:cNvSpPr/>
          <p:nvPr/>
        </p:nvSpPr>
        <p:spPr>
          <a:xfrm>
            <a:off x="2474547" y="2532637"/>
            <a:ext cx="1295400" cy="318656"/>
          </a:xfrm>
          <a:prstGeom prst="wedgeRoundRectCallout">
            <a:avLst>
              <a:gd name="adj1" fmla="val -37681"/>
              <a:gd name="adj2" fmla="val 110501"/>
              <a:gd name="adj3" fmla="val 16667"/>
            </a:avLst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19D19"/>
                </a:solidFill>
              </a:rPr>
              <a:t>Codomain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857267" y="3546266"/>
            <a:ext cx="1047412" cy="352762"/>
          </a:xfrm>
          <a:prstGeom prst="wedgeRoundRectCallout">
            <a:avLst>
              <a:gd name="adj1" fmla="val 62279"/>
              <a:gd name="adj2" fmla="val -105954"/>
              <a:gd name="adj3" fmla="val 16667"/>
            </a:avLst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19D19"/>
                </a:solidFill>
              </a:rPr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416697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20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&amp; Function</a:t>
            </a:r>
          </a:p>
        </p:txBody>
      </p:sp>
      <p:sp>
        <p:nvSpPr>
          <p:cNvPr id="4" name="Oval 3"/>
          <p:cNvSpPr/>
          <p:nvPr/>
        </p:nvSpPr>
        <p:spPr>
          <a:xfrm>
            <a:off x="1869887" y="2923280"/>
            <a:ext cx="809764" cy="239137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41651" y="2085030"/>
            <a:ext cx="914400" cy="37061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53830" y="3018822"/>
            <a:ext cx="809764" cy="2391379"/>
          </a:xfrm>
          <a:prstGeom prst="ellipse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225595" y="3016914"/>
            <a:ext cx="787841" cy="2393286"/>
          </a:xfrm>
          <a:prstGeom prst="ellipse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1394" y="5727986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AD1457"/>
                </a:solidFill>
              </a:rPr>
              <a:t>Division </a:t>
            </a:r>
            <a:r>
              <a:rPr lang="en-US" sz="2000" b="1" dirty="0">
                <a:solidFill>
                  <a:srgbClr val="424242"/>
                </a:solidFill>
              </a:rPr>
              <a:t>(Domain)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84451" y="5727986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19D19"/>
                </a:solidFill>
              </a:rPr>
              <a:t>Students  </a:t>
            </a:r>
            <a:r>
              <a:rPr lang="en-US" sz="2000" b="1" dirty="0">
                <a:solidFill>
                  <a:srgbClr val="424242"/>
                </a:solidFill>
              </a:rPr>
              <a:t>(Codomain)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46087" y="3432738"/>
            <a:ext cx="6573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400" b="1" dirty="0"/>
              <a:t>CX</a:t>
            </a:r>
          </a:p>
          <a:p>
            <a:pPr algn="ctr">
              <a:spcBef>
                <a:spcPts val="600"/>
              </a:spcBef>
            </a:pPr>
            <a:r>
              <a:rPr lang="en-US" sz="2400" b="1" dirty="0"/>
              <a:t>CY</a:t>
            </a:r>
          </a:p>
          <a:p>
            <a:pPr algn="ctr">
              <a:spcBef>
                <a:spcPts val="600"/>
              </a:spcBef>
            </a:pPr>
            <a:r>
              <a:rPr lang="en-US" sz="2400" b="1" dirty="0"/>
              <a:t>CZ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46287" y="2348554"/>
            <a:ext cx="6858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2000" b="1" dirty="0"/>
              <a:t>Ana</a:t>
            </a:r>
          </a:p>
          <a:p>
            <a:pPr algn="r">
              <a:spcBef>
                <a:spcPts val="600"/>
              </a:spcBef>
            </a:pPr>
            <a:r>
              <a:rPr lang="en-US" sz="2000" b="1" dirty="0" err="1"/>
              <a:t>Mit</a:t>
            </a:r>
            <a:endParaRPr lang="en-US" sz="2000" b="1" dirty="0"/>
          </a:p>
          <a:p>
            <a:pPr algn="r">
              <a:spcBef>
                <a:spcPts val="600"/>
              </a:spcBef>
            </a:pPr>
            <a:r>
              <a:rPr lang="en-US" sz="2000" b="1" dirty="0"/>
              <a:t>Sam</a:t>
            </a:r>
          </a:p>
          <a:p>
            <a:pPr algn="r">
              <a:spcBef>
                <a:spcPts val="600"/>
              </a:spcBef>
            </a:pPr>
            <a:r>
              <a:rPr lang="en-US" sz="2000" b="1" dirty="0" err="1"/>
              <a:t>Yug</a:t>
            </a:r>
            <a:endParaRPr lang="en-US" sz="2000" b="1" dirty="0"/>
          </a:p>
          <a:p>
            <a:pPr algn="r">
              <a:spcBef>
                <a:spcPts val="600"/>
              </a:spcBef>
            </a:pPr>
            <a:r>
              <a:rPr lang="en-US" sz="2000" b="1" dirty="0"/>
              <a:t>Jen</a:t>
            </a:r>
          </a:p>
          <a:p>
            <a:pPr algn="r">
              <a:spcBef>
                <a:spcPts val="600"/>
              </a:spcBef>
            </a:pPr>
            <a:r>
              <a:rPr lang="en-US" sz="2000" b="1" dirty="0"/>
              <a:t>Tom</a:t>
            </a:r>
          </a:p>
          <a:p>
            <a:pPr algn="r">
              <a:spcBef>
                <a:spcPts val="600"/>
              </a:spcBef>
            </a:pPr>
            <a:r>
              <a:rPr lang="en-US" sz="2000" b="1" dirty="0"/>
              <a:t>Ram</a:t>
            </a:r>
          </a:p>
          <a:p>
            <a:pPr algn="r">
              <a:spcBef>
                <a:spcPts val="600"/>
              </a:spcBef>
            </a:pPr>
            <a:r>
              <a:rPr lang="en-US" sz="2000" b="1" dirty="0"/>
              <a:t>Neel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425791" y="2553814"/>
            <a:ext cx="1253569" cy="10901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424203" y="3294591"/>
            <a:ext cx="1226720" cy="3606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25790" y="3643954"/>
            <a:ext cx="1193522" cy="8382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458162" y="2923281"/>
            <a:ext cx="1237351" cy="122589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458161" y="3747242"/>
            <a:ext cx="1364490" cy="40193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52053" y="4149178"/>
            <a:ext cx="1189161" cy="114723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395800" y="4053329"/>
            <a:ext cx="1299713" cy="523528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81934" y="4576858"/>
            <a:ext cx="1237379" cy="286347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2154" y="1332314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C00000"/>
                </a:solidFill>
              </a:rPr>
              <a:t>Is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not a function </a:t>
            </a:r>
            <a:r>
              <a:rPr lang="en-US" sz="2000" dirty="0">
                <a:solidFill>
                  <a:srgbClr val="C00000"/>
                </a:solidFill>
              </a:rPr>
              <a:t>since elements of domain point to multiple elements of codomain.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2154" y="887159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Relation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95241" y="1332313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2060"/>
                </a:solidFill>
              </a:rPr>
              <a:t>Is a function </a:t>
            </a:r>
            <a:r>
              <a:rPr lang="en-US" sz="2000" dirty="0">
                <a:solidFill>
                  <a:srgbClr val="002060"/>
                </a:solidFill>
              </a:rPr>
              <a:t>since elements of domain point to only one element of codomain.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95241" y="887159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Relation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03532" y="3355313"/>
            <a:ext cx="76006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Ana </a:t>
            </a:r>
          </a:p>
          <a:p>
            <a:pPr>
              <a:spcBef>
                <a:spcPts val="600"/>
              </a:spcBef>
            </a:pPr>
            <a:r>
              <a:rPr lang="en-US" sz="2400" b="1" dirty="0" err="1"/>
              <a:t>Yug</a:t>
            </a:r>
            <a:endParaRPr lang="en-US" sz="2400" b="1" dirty="0"/>
          </a:p>
          <a:p>
            <a:pPr>
              <a:spcBef>
                <a:spcPts val="600"/>
              </a:spcBef>
            </a:pPr>
            <a:r>
              <a:rPr lang="en-US" sz="2400" b="1" dirty="0"/>
              <a:t>Ram</a:t>
            </a:r>
          </a:p>
          <a:p>
            <a:pPr>
              <a:spcBef>
                <a:spcPts val="600"/>
              </a:spcBef>
            </a:pPr>
            <a:r>
              <a:rPr lang="en-US" sz="2400" b="1" dirty="0" err="1"/>
              <a:t>Mit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433552" y="3444912"/>
            <a:ext cx="68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CX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CY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CZ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283416" y="3632186"/>
            <a:ext cx="1150137" cy="10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7259846" y="4029687"/>
            <a:ext cx="1173707" cy="7694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319724" y="4506456"/>
            <a:ext cx="1210671" cy="28172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259846" y="4612278"/>
            <a:ext cx="1270549" cy="279058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46698" y="5727986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19D19"/>
                </a:solidFill>
              </a:rPr>
              <a:t>Division </a:t>
            </a:r>
            <a:r>
              <a:rPr lang="en-US" sz="2000" b="1" dirty="0">
                <a:solidFill>
                  <a:srgbClr val="424242"/>
                </a:solidFill>
              </a:rPr>
              <a:t>(Codomain)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84598" y="5727986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AD1457"/>
                </a:solidFill>
              </a:rPr>
              <a:t>Students  </a:t>
            </a:r>
            <a:r>
              <a:rPr lang="en-US" sz="2000" b="1" dirty="0">
                <a:solidFill>
                  <a:srgbClr val="424242"/>
                </a:solidFill>
              </a:rPr>
              <a:t>(Domain)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217809" y="1302314"/>
            <a:ext cx="100584" cy="4816499"/>
            <a:chOff x="5217809" y="1223936"/>
            <a:chExt cx="100584" cy="4816499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5268101" y="1268936"/>
              <a:ext cx="0" cy="4771499"/>
            </a:xfrm>
            <a:prstGeom prst="line">
              <a:avLst/>
            </a:prstGeom>
            <a:solidFill>
              <a:srgbClr val="424242"/>
            </a:solidFill>
            <a:ln w="38100">
              <a:solidFill>
                <a:srgbClr val="424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217809" y="1223936"/>
              <a:ext cx="100584" cy="91440"/>
            </a:xfrm>
            <a:prstGeom prst="ellipse">
              <a:avLst/>
            </a:prstGeom>
            <a:solidFill>
              <a:srgbClr val="424242"/>
            </a:solidFill>
            <a:ln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953589" y="887159"/>
            <a:ext cx="2109240" cy="77182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438437" y="894785"/>
            <a:ext cx="1463040" cy="77182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4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20" grpId="0"/>
      <p:bldP spid="21" grpId="0"/>
      <p:bldP spid="22" grpId="0"/>
      <p:bldP spid="23" grpId="0"/>
      <p:bldP spid="24" grpId="0"/>
      <p:bldP spid="25" grpId="0"/>
      <p:bldP spid="30" grpId="0"/>
      <p:bldP spid="31" grpId="0"/>
      <p:bldP spid="35" grpId="0" animBg="1"/>
      <p:bldP spid="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Types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4"/>
                <a:ext cx="11929641" cy="559056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If the </a:t>
                </a:r>
                <a:r>
                  <a:rPr lang="en-US" b="1" dirty="0" smtClean="0"/>
                  <a:t>range of function </a:t>
                </a:r>
                <a:r>
                  <a:rPr lang="en-US" dirty="0" smtClean="0"/>
                  <a:t>and </a:t>
                </a:r>
                <a:r>
                  <a:rPr lang="en-US" b="1" dirty="0" smtClean="0"/>
                  <a:t>codomain of function </a:t>
                </a:r>
                <a:r>
                  <a:rPr lang="en-US" dirty="0" smtClean="0"/>
                  <a:t>are equal then the function </a:t>
                </a:r>
                <a:r>
                  <a:rPr lang="en-US" dirty="0"/>
                  <a:t>is said to be </a:t>
                </a:r>
                <a:r>
                  <a:rPr lang="en-US" dirty="0">
                    <a:solidFill>
                      <a:srgbClr val="0066FF"/>
                    </a:solidFill>
                  </a:rPr>
                  <a:t>onto or surjective or surjection.</a:t>
                </a:r>
              </a:p>
              <a:p>
                <a:r>
                  <a:rPr lang="en-US" dirty="0" smtClean="0"/>
                  <a:t>Example: </a:t>
                </a:r>
              </a:p>
              <a:p>
                <a:pPr marL="914400" lvl="1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i="1" dirty="0"/>
                  <a:t>,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200" i="1" dirty="0" smtClean="0"/>
              </a:p>
              <a:p>
                <a:pPr marL="914400" lvl="2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200" dirty="0"/>
                  <a:t>where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={−2,−1,1,2,3,4}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={1,4,9,16}</m:t>
                    </m:r>
                  </m:oMath>
                </a14:m>
                <a:endParaRPr lang="en-US" sz="2200" i="1" dirty="0"/>
              </a:p>
              <a:p>
                <a:pPr marL="2006600" lvl="3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=4, </m:t>
                      </m:r>
                    </m:oMath>
                  </m:oMathPara>
                </a14:m>
                <a:endParaRPr lang="en-US" sz="2200" i="1" dirty="0"/>
              </a:p>
              <a:p>
                <a:pPr marL="2006600" lvl="3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=1, </m:t>
                      </m:r>
                    </m:oMath>
                  </m:oMathPara>
                </a14:m>
                <a:endParaRPr lang="en-US" sz="2200" i="1" dirty="0"/>
              </a:p>
              <a:p>
                <a:pPr marL="2006600" lvl="3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=1, </m:t>
                      </m:r>
                    </m:oMath>
                  </m:oMathPara>
                </a14:m>
                <a:endParaRPr lang="en-US" sz="2200" i="1" dirty="0"/>
              </a:p>
              <a:p>
                <a:pPr marL="2006600" lvl="3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=4, </m:t>
                      </m:r>
                    </m:oMath>
                  </m:oMathPara>
                </a14:m>
                <a:endParaRPr lang="en-US" sz="2200" i="1" dirty="0"/>
              </a:p>
              <a:p>
                <a:pPr marL="2006600" lvl="3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=9, </m:t>
                      </m:r>
                    </m:oMath>
                  </m:oMathPara>
                </a14:m>
                <a:endParaRPr lang="en-US" sz="2200" i="1" dirty="0"/>
              </a:p>
              <a:p>
                <a:pPr marL="2006600" lvl="3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(4)=16</m:t>
                      </m:r>
                    </m:oMath>
                  </m:oMathPara>
                </a14:m>
                <a:endParaRPr lang="en-US" sz="2200" i="1" dirty="0"/>
              </a:p>
              <a:p>
                <a:r>
                  <a:rPr lang="en-US" b="1" dirty="0" smtClean="0"/>
                  <a:t>Range</a:t>
                </a:r>
                <a:r>
                  <a:rPr lang="en-US" dirty="0" smtClean="0"/>
                  <a:t> </a:t>
                </a:r>
                <a:r>
                  <a:rPr lang="en-US" dirty="0"/>
                  <a:t>of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)={1, 4, 9, 16}=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4"/>
                <a:ext cx="11929641" cy="5590565"/>
              </a:xfrm>
              <a:blipFill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7856560" y="3403792"/>
            <a:ext cx="914400" cy="299700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448800" y="3703662"/>
            <a:ext cx="914400" cy="26971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093125" y="2950188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125" y="2950188"/>
                <a:ext cx="381000" cy="381000"/>
              </a:xfrm>
              <a:prstGeom prst="rect">
                <a:avLst/>
              </a:prstGeom>
              <a:blipFill>
                <a:blip r:embed="rId3"/>
                <a:stretch>
                  <a:fillRect l="-14516" b="-80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740856" y="2877583"/>
                <a:ext cx="381000" cy="5262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856" y="2877583"/>
                <a:ext cx="381000" cy="526209"/>
              </a:xfrm>
              <a:prstGeom prst="rect">
                <a:avLst/>
              </a:prstGeom>
              <a:blipFill>
                <a:blip r:embed="rId4"/>
                <a:stretch>
                  <a:fillRect l="-161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113066" y="4465009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066" y="4465009"/>
                <a:ext cx="3810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13066" y="4930577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066" y="4930577"/>
                <a:ext cx="381000" cy="381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113066" y="5396145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066" y="5396145"/>
                <a:ext cx="381000" cy="381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113066" y="5861712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066" y="5861712"/>
                <a:ext cx="381000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698440" y="4009599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440" y="4009599"/>
                <a:ext cx="381000" cy="381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712656" y="4573137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656" y="4573137"/>
                <a:ext cx="381000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726304" y="5104265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304" y="5104265"/>
                <a:ext cx="381000" cy="381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680244" y="5728648"/>
                <a:ext cx="46800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244" y="5728648"/>
                <a:ext cx="468004" cy="381000"/>
              </a:xfrm>
              <a:prstGeom prst="rect">
                <a:avLst/>
              </a:prstGeom>
              <a:blipFill>
                <a:blip r:embed="rId12"/>
                <a:stretch>
                  <a:fillRect l="-25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8418642" y="3770557"/>
            <a:ext cx="1279798" cy="999335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468450" y="4210052"/>
            <a:ext cx="1313726" cy="10512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452177" y="4304731"/>
            <a:ext cx="1344215" cy="336156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452177" y="4896139"/>
            <a:ext cx="1274127" cy="208126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011250" y="3533873"/>
                <a:ext cx="4572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00206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250" y="3533873"/>
                <a:ext cx="457200" cy="381000"/>
              </a:xfrm>
              <a:prstGeom prst="rect">
                <a:avLst/>
              </a:prstGeom>
              <a:blipFill>
                <a:blip r:embed="rId13"/>
                <a:stretch>
                  <a:fillRect l="-10667" t="-9677" b="-322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072210" y="3999441"/>
                <a:ext cx="4572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00206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210" y="3999441"/>
                <a:ext cx="457200" cy="381000"/>
              </a:xfrm>
              <a:prstGeom prst="rect">
                <a:avLst/>
              </a:prstGeom>
              <a:blipFill>
                <a:blip r:embed="rId14"/>
                <a:stretch>
                  <a:fillRect l="-10667" t="-9524" b="-317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V="1">
            <a:off x="8393336" y="5332868"/>
            <a:ext cx="1355716" cy="266940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393336" y="5957249"/>
            <a:ext cx="1355716" cy="84241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280638" y="2465557"/>
            <a:ext cx="1371600" cy="432180"/>
          </a:xfrm>
          <a:prstGeom prst="round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ular Callout 25"/>
          <p:cNvSpPr/>
          <p:nvPr/>
        </p:nvSpPr>
        <p:spPr>
          <a:xfrm>
            <a:off x="2081464" y="1620253"/>
            <a:ext cx="1295400" cy="360948"/>
          </a:xfrm>
          <a:prstGeom prst="wedgeRoundRectCallout">
            <a:avLst>
              <a:gd name="adj1" fmla="val -42125"/>
              <a:gd name="adj2" fmla="val 89871"/>
              <a:gd name="adj3" fmla="val 16667"/>
            </a:avLst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19D19"/>
                </a:solidFill>
              </a:rPr>
              <a:t>Codomain</a:t>
            </a:r>
          </a:p>
        </p:txBody>
      </p:sp>
    </p:spTree>
    <p:extLst>
      <p:ext uri="{BB962C8B-B14F-4D97-AF65-F5344CB8AC3E}">
        <p14:creationId xmlns:p14="http://schemas.microsoft.com/office/powerpoint/2010/main" val="395165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1" grpId="0"/>
      <p:bldP spid="22" grpId="0"/>
      <p:bldP spid="25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Types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:r>
                  <a:rPr lang="en-US" dirty="0">
                    <a:solidFill>
                      <a:srgbClr val="0066FF"/>
                    </a:solidFill>
                  </a:rPr>
                  <a:t>injective or one-to-one </a:t>
                </a:r>
                <a:r>
                  <a:rPr lang="en-US" dirty="0"/>
                  <a:t>if there </a:t>
                </a:r>
                <a:r>
                  <a:rPr lang="en-US" b="1" dirty="0"/>
                  <a:t>do not exist </a:t>
                </a:r>
                <a:r>
                  <a:rPr lang="en-US" dirty="0"/>
                  <a:t>two distinct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and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Example: </a:t>
                </a:r>
              </a:p>
              <a:p>
                <a:pPr marL="544512" lvl="1" indent="0">
                  <a:buNone/>
                </a:pPr>
                <a:r>
                  <a:rPr lang="en-US" sz="2200" dirty="0" smtClean="0"/>
                  <a:t>	The </a:t>
                </a:r>
                <a:r>
                  <a:rPr lang="en-US" sz="2200" dirty="0"/>
                  <a:t>function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2200" dirty="0"/>
                  <a:t>is a one-to-one function, </a:t>
                </a:r>
              </a:p>
              <a:p>
                <a:pPr marL="544512" lvl="1" indent="0">
                  <a:buNone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	where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={1, 2, 3, 4}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={2, 3, 4, 5}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664586" y="3136801"/>
            <a:ext cx="914400" cy="269713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67630" y="3090739"/>
            <a:ext cx="914400" cy="26971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506466" y="3342938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466" y="3342938"/>
                <a:ext cx="381000" cy="381000"/>
              </a:xfrm>
              <a:prstGeom prst="rect">
                <a:avLst/>
              </a:prstGeom>
              <a:blipFill>
                <a:blip r:embed="rId3"/>
                <a:stretch>
                  <a:fillRect l="-11111" b="-6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520682" y="3906476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682" y="3906476"/>
                <a:ext cx="381000" cy="381000"/>
              </a:xfrm>
              <a:prstGeom prst="rect">
                <a:avLst/>
              </a:prstGeom>
              <a:blipFill>
                <a:blip r:embed="rId4"/>
                <a:stretch>
                  <a:fillRect l="-11290" b="-80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534330" y="4437604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30" y="4437604"/>
                <a:ext cx="381000" cy="381000"/>
              </a:xfrm>
              <a:prstGeom prst="rect">
                <a:avLst/>
              </a:prstGeom>
              <a:blipFill>
                <a:blip r:embed="rId5"/>
                <a:stretch>
                  <a:fillRect l="-11290" b="-80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488270" y="5061987"/>
                <a:ext cx="46800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270" y="5061987"/>
                <a:ext cx="468004" cy="381000"/>
              </a:xfrm>
              <a:prstGeom prst="rect">
                <a:avLst/>
              </a:prstGeom>
              <a:blipFill>
                <a:blip r:embed="rId6"/>
                <a:stretch>
                  <a:fillRect l="-1299" b="-79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900578" y="3342938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578" y="3342938"/>
                <a:ext cx="381000" cy="381000"/>
              </a:xfrm>
              <a:prstGeom prst="rect">
                <a:avLst/>
              </a:prstGeom>
              <a:blipFill>
                <a:blip r:embed="rId7"/>
                <a:stretch>
                  <a:fillRect l="-11290" b="-6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914794" y="3906476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794" y="3906476"/>
                <a:ext cx="381000" cy="381000"/>
              </a:xfrm>
              <a:prstGeom prst="rect">
                <a:avLst/>
              </a:prstGeom>
              <a:blipFill>
                <a:blip r:embed="rId8"/>
                <a:stretch>
                  <a:fillRect l="-11111" b="-80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928442" y="4437604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442" y="4437604"/>
                <a:ext cx="381000" cy="381000"/>
              </a:xfrm>
              <a:prstGeom prst="rect">
                <a:avLst/>
              </a:prstGeom>
              <a:blipFill>
                <a:blip r:embed="rId9"/>
                <a:stretch>
                  <a:fillRect l="-12903" b="-80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882382" y="5061987"/>
                <a:ext cx="46800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382" y="5061987"/>
                <a:ext cx="468004" cy="381000"/>
              </a:xfrm>
              <a:prstGeom prst="rect">
                <a:avLst/>
              </a:prstGeom>
              <a:blipFill>
                <a:blip r:embed="rId10"/>
                <a:stretch>
                  <a:fillRect b="-6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0" idx="3"/>
            <a:endCxn id="6" idx="1"/>
          </p:cNvCxnSpPr>
          <p:nvPr/>
        </p:nvCxnSpPr>
        <p:spPr>
          <a:xfrm>
            <a:off x="7281578" y="3533438"/>
            <a:ext cx="1224888" cy="0"/>
          </a:xfrm>
          <a:prstGeom prst="straightConnector1">
            <a:avLst/>
          </a:prstGeom>
          <a:ln w="25400">
            <a:solidFill>
              <a:srgbClr val="F19D1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>
          <a:xfrm>
            <a:off x="7295794" y="4096976"/>
            <a:ext cx="1224888" cy="0"/>
          </a:xfrm>
          <a:prstGeom prst="straightConnector1">
            <a:avLst/>
          </a:prstGeom>
          <a:ln w="25400">
            <a:solidFill>
              <a:srgbClr val="F19D1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  <a:endCxn id="8" idx="1"/>
          </p:cNvCxnSpPr>
          <p:nvPr/>
        </p:nvCxnSpPr>
        <p:spPr>
          <a:xfrm>
            <a:off x="7309442" y="4628104"/>
            <a:ext cx="1224888" cy="0"/>
          </a:xfrm>
          <a:prstGeom prst="straightConnector1">
            <a:avLst/>
          </a:prstGeom>
          <a:ln w="25400">
            <a:solidFill>
              <a:srgbClr val="F19D1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281578" y="5199889"/>
            <a:ext cx="1252752" cy="52599"/>
          </a:xfrm>
          <a:prstGeom prst="straightConnector1">
            <a:avLst/>
          </a:prstGeom>
          <a:ln w="25400">
            <a:solidFill>
              <a:srgbClr val="F19D1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010330" y="5833939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330" y="5833939"/>
                <a:ext cx="381000" cy="381000"/>
              </a:xfrm>
              <a:prstGeom prst="rect">
                <a:avLst/>
              </a:prstGeom>
              <a:blipFill>
                <a:blip r:embed="rId11"/>
                <a:stretch>
                  <a:fillRect l="-14516" b="-6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569586" y="5833939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586" y="5833939"/>
                <a:ext cx="381000" cy="381000"/>
              </a:xfrm>
              <a:prstGeom prst="rect">
                <a:avLst/>
              </a:prstGeom>
              <a:blipFill>
                <a:blip r:embed="rId12"/>
                <a:stretch>
                  <a:fillRect l="-48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40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8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Types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function is both </a:t>
                </a:r>
                <a:r>
                  <a:rPr lang="en-US" b="1" dirty="0"/>
                  <a:t>one-to-one and onto </a:t>
                </a:r>
                <a:r>
                  <a:rPr lang="en-US" dirty="0"/>
                  <a:t>then the function is called </a:t>
                </a:r>
                <a:r>
                  <a:rPr lang="en-US" dirty="0">
                    <a:solidFill>
                      <a:srgbClr val="0066FF"/>
                    </a:solidFill>
                  </a:rPr>
                  <a:t>Bijection function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Example: </a:t>
                </a:r>
              </a:p>
              <a:p>
                <a:pPr marL="311151" indent="0">
                  <a:spcBef>
                    <a:spcPts val="600"/>
                  </a:spcBef>
                  <a:buNone/>
                </a:pPr>
                <a:r>
                  <a:rPr lang="en-US" sz="2200" dirty="0" smtClean="0"/>
                  <a:t>	function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dirty="0"/>
              </a:p>
              <a:p>
                <a:pPr marL="581025" lvl="1" indent="0">
                  <a:spcBef>
                    <a:spcPts val="600"/>
                  </a:spcBef>
                  <a:buNone/>
                </a:pPr>
                <a:r>
                  <a:rPr lang="en-US" sz="2200" dirty="0" smtClean="0"/>
                  <a:t>	where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={1,2,3,4}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={1,4,9,16}</m:t>
                    </m:r>
                  </m:oMath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8800" lvl="4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 = 1</m:t>
                      </m:r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8800" lvl="4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 = 4</m:t>
                      </m:r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8800" lvl="4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(3) = 9</m:t>
                      </m:r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8800" lvl="4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(4) = 16</m:t>
                      </m:r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984246" y="3583974"/>
            <a:ext cx="914400" cy="239120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576486" y="3536776"/>
            <a:ext cx="914400" cy="24383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894934" y="3111989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34" y="3111989"/>
                <a:ext cx="381000" cy="381000"/>
              </a:xfrm>
              <a:prstGeom prst="rect">
                <a:avLst/>
              </a:prstGeom>
              <a:blipFill>
                <a:blip r:embed="rId3"/>
                <a:stretch>
                  <a:fillRect l="-14286" b="-6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244123" y="3689175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7258339" y="4222575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7267438" y="4804879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67438" y="5365575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26126" y="3675527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40342" y="4147512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53990" y="4678640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90363" y="5239886"/>
            <a:ext cx="68295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16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648438" y="3904127"/>
            <a:ext cx="1228300" cy="11376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655834" y="4369003"/>
            <a:ext cx="1170292" cy="53742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655834" y="4907242"/>
            <a:ext cx="1220904" cy="74770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640478" y="5466509"/>
            <a:ext cx="1199864" cy="70796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186902" y="3111989"/>
                <a:ext cx="416585" cy="4313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902" y="3111989"/>
                <a:ext cx="416585" cy="431316"/>
              </a:xfrm>
              <a:prstGeom prst="rect">
                <a:avLst/>
              </a:prstGeom>
              <a:blipFill>
                <a:blip r:embed="rId4"/>
                <a:stretch>
                  <a:fillRect l="-73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71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and Matrices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dirty="0" smtClean="0"/>
                  <a:t>A vector,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, means a list (or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-tuple) of numbers:</a:t>
                </a:r>
              </a:p>
              <a:p>
                <a:pPr marL="0" lvl="1" indent="0">
                  <a:lnSpc>
                    <a:spcPct val="114000"/>
                  </a:lnSpc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400" b="1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US" sz="2400" b="1" i="1" dirty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1" i="1" dirty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, . . . , </m:t>
                      </m:r>
                      <m:sSub>
                        <m:sSubPr>
                          <m:ctrlPr>
                            <a:rPr lang="en-US" sz="2400" b="1" i="1" dirty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400" b="1" i="1" dirty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AD1457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400" dirty="0" smtClean="0"/>
                  <a:t>Where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are </a:t>
                </a:r>
                <a:r>
                  <a:rPr lang="en-US" sz="2400" dirty="0"/>
                  <a:t>called the components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. </a:t>
                </a:r>
                <a:endParaRPr lang="en-US" sz="2400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If </a:t>
                </a:r>
                <a:r>
                  <a:rPr lang="en-US" sz="2400" dirty="0"/>
                  <a:t>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are </a:t>
                </a:r>
                <a:r>
                  <a:rPr lang="en-US" sz="2400" dirty="0" smtClean="0"/>
                  <a:t>zero, </a:t>
                </a:r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is called the zero vector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b="1" dirty="0" smtClean="0"/>
                  <a:t>Vector operations : </a:t>
                </a:r>
                <a:r>
                  <a:rPr lang="en-US" b="1" dirty="0"/>
                  <a:t>Addition, </a:t>
                </a:r>
                <a:r>
                  <a:rPr lang="en-US" b="1" dirty="0" smtClean="0"/>
                  <a:t>Subtraction, Scalar Multiplication</a:t>
                </a:r>
                <a:endParaRPr lang="en-US" b="1" dirty="0"/>
              </a:p>
              <a:p>
                <a:r>
                  <a:rPr lang="en-US" dirty="0"/>
                  <a:t>Matrix A, means a rectangular array of numbers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3x3 </a:t>
                </a:r>
                <a:r>
                  <a:rPr lang="en-US" dirty="0" smtClean="0"/>
                  <a:t>Matrix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: 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 smtClean="0"/>
                  <a:t>Matrix operations: Addition, Subtraction, </a:t>
                </a:r>
                <a:r>
                  <a:rPr lang="en-US" b="1" dirty="0" smtClean="0">
                    <a:solidFill>
                      <a:srgbClr val="AD1457"/>
                    </a:solidFill>
                  </a:rPr>
                  <a:t>Multiplication</a:t>
                </a:r>
                <a:endParaRPr lang="en-US" dirty="0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32960" y="1320786"/>
            <a:ext cx="2926080" cy="461665"/>
          </a:xfrm>
          <a:prstGeom prst="rect">
            <a:avLst/>
          </a:prstGeom>
          <a:noFill/>
          <a:ln w="28575">
            <a:solidFill>
              <a:srgbClr val="F19D19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endParaRPr lang="en-US" sz="2400" b="1" dirty="0">
              <a:solidFill>
                <a:srgbClr val="AD1457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0943" y="4465767"/>
            <a:ext cx="1740131" cy="461665"/>
          </a:xfrm>
          <a:prstGeom prst="rect">
            <a:avLst/>
          </a:prstGeom>
          <a:noFill/>
          <a:ln w="28575">
            <a:solidFill>
              <a:srgbClr val="F19D19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endParaRPr lang="en-US" sz="2400" b="1" dirty="0">
              <a:solidFill>
                <a:srgbClr val="AD14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28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Inequalities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Inequalities</a:t>
                </a:r>
                <a:r>
                  <a:rPr lang="en-US" dirty="0" smtClean="0"/>
                  <a:t>: The </a:t>
                </a:r>
                <a:r>
                  <a:rPr lang="en-US" dirty="0"/>
                  <a:t>term inequality is applied to any statement involving one of the symbols &lt;, &gt;, ≤, ≥.</a:t>
                </a:r>
              </a:p>
              <a:p>
                <a:r>
                  <a:rPr lang="en-US" dirty="0"/>
                  <a:t>Examples of inequalities are: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i="0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200" i="0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200" i="0" dirty="0" smtClean="0">
                        <a:latin typeface="Cambria Math" panose="02040503050406030204" pitchFamily="18" charset="0"/>
                      </a:rPr>
                      <m:t> &gt; 16 </m:t>
                    </m:r>
                  </m:oMath>
                </a14:m>
                <a:endParaRPr lang="en-US" sz="2200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200" i="0" dirty="0" smtClean="0">
                        <a:latin typeface="Cambria Math" panose="02040503050406030204" pitchFamily="18" charset="0"/>
                      </a:rPr>
                      <m:t>2 + </m:t>
                    </m:r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200" i="0" dirty="0" smtClean="0">
                        <a:latin typeface="Cambria Math" panose="02040503050406030204" pitchFamily="18" charset="0"/>
                      </a:rPr>
                      <m:t>2 ≤1/2</m:t>
                    </m:r>
                  </m:oMath>
                </a14:m>
                <a:endParaRPr lang="en-US" sz="2200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200" i="0" dirty="0" smtClean="0">
                        <a:latin typeface="Cambria Math" panose="02040503050406030204" pitchFamily="18" charset="0"/>
                      </a:rPr>
                      <m:t>2 + </m:t>
                    </m:r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ab</m:t>
                    </m:r>
                    <m:r>
                      <a:rPr lang="en-US" sz="2200" i="0" dirty="0" smtClean="0">
                        <a:latin typeface="Cambria Math" panose="02040503050406030204" pitchFamily="18" charset="0"/>
                      </a:rPr>
                      <m:t> &gt; 1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3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Linear equation with one </a:t>
                </a:r>
                <a:r>
                  <a:rPr lang="en-US" b="1" dirty="0"/>
                  <a:t>Unknown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 smtClean="0"/>
                  <a:t>Two </a:t>
                </a:r>
                <a:r>
                  <a:rPr lang="en-US" b="1" dirty="0"/>
                  <a:t>Equations with Two Unknowns</a:t>
                </a:r>
              </a:p>
              <a:p>
                <a:pPr lvl="1"/>
                <a:r>
                  <a:rPr lang="en-US" dirty="0"/>
                  <a:t>A system of two linear equations in the two unknowns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solution of above can be obtained by the elimination process, whereby reduce </a:t>
                </a:r>
                <a:r>
                  <a:rPr lang="en-US" dirty="0" smtClean="0"/>
                  <a:t>the </a:t>
                </a:r>
                <a:r>
                  <a:rPr lang="en-US" dirty="0"/>
                  <a:t>system to a single equation in only one </a:t>
                </a:r>
                <a:r>
                  <a:rPr lang="en-US" dirty="0" smtClean="0"/>
                  <a:t>unknown.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1418" r="-5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86200" y="1676401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1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400" b="1" dirty="0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676401"/>
                <a:ext cx="144780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38895" y="1510425"/>
                <a:ext cx="1752600" cy="793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895" y="1510425"/>
                <a:ext cx="1752600" cy="7936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34105" y="1707176"/>
            <a:ext cx="110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Solution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0791" y="1689406"/>
            <a:ext cx="1313597" cy="461665"/>
          </a:xfrm>
          <a:prstGeom prst="rect">
            <a:avLst/>
          </a:prstGeom>
          <a:noFill/>
          <a:ln w="28575">
            <a:solidFill>
              <a:srgbClr val="F19D19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endParaRPr lang="en-US" sz="2400" b="1" dirty="0">
              <a:solidFill>
                <a:srgbClr val="AD1457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70760" y="1481080"/>
            <a:ext cx="1215335" cy="8229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endParaRPr lang="en-US" sz="2400" b="1" dirty="0">
              <a:solidFill>
                <a:srgbClr val="AD14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7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9D89F5-5B5E-433B-9F30-926FC69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</a:t>
            </a:r>
            <a:r>
              <a:rPr lang="en-US" dirty="0" smtClean="0"/>
              <a:t>Algorithm?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CDA448-B041-4E3F-9DEF-CDD490E0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step-by-step procedure, to solve the different kinds of problems.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dirty="0" smtClean="0"/>
              <a:t>Suppose, we want to make a Chocolate Cake.</a:t>
            </a:r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/>
              <a:t>An unambiguous sequence of computational steps that transform the input into the output.</a:t>
            </a:r>
          </a:p>
          <a:p>
            <a:endParaRPr lang="en-US" b="1" dirty="0"/>
          </a:p>
          <a:p>
            <a:pPr lvl="1"/>
            <a:endParaRPr lang="en-US" sz="2200" b="1" i="1" dirty="0"/>
          </a:p>
          <a:p>
            <a:pPr lvl="4"/>
            <a:endParaRPr lang="en-US" b="1" i="1" dirty="0" smtClean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  <a:p>
            <a:pPr marL="457200" lvl="1" indent="0">
              <a:buNone/>
            </a:pPr>
            <a:endParaRPr lang="en-US" b="1" i="1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3548057" y="2484667"/>
            <a:ext cx="1125415" cy="689317"/>
          </a:xfrm>
          <a:prstGeom prst="rightArrow">
            <a:avLst>
              <a:gd name="adj1" fmla="val 50000"/>
              <a:gd name="adj2" fmla="val 7449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7535105" y="2479331"/>
            <a:ext cx="1125415" cy="689317"/>
          </a:xfrm>
          <a:prstGeom prst="rightArrow">
            <a:avLst>
              <a:gd name="adj1" fmla="val 50000"/>
              <a:gd name="adj2" fmla="val 7449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9703764" y="4362286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A3115D"/>
                </a:solidFill>
              </a:rPr>
              <a:t>Output</a:t>
            </a:r>
            <a:endParaRPr lang="en-IN" b="1" dirty="0">
              <a:solidFill>
                <a:srgbClr val="A3115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843" y="1966924"/>
            <a:ext cx="1371600" cy="1992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87" y="1971378"/>
            <a:ext cx="1518404" cy="20915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2135" y="2033303"/>
            <a:ext cx="1920240" cy="15813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38773" y="4362287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AD1457"/>
                </a:solidFill>
              </a:rPr>
              <a:t>Input </a:t>
            </a:r>
            <a:endParaRPr lang="en-IN" b="1" dirty="0">
              <a:solidFill>
                <a:srgbClr val="AD1457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1303" y="4362287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AD1457"/>
                </a:solidFill>
              </a:rPr>
              <a:t>Process </a:t>
            </a:r>
            <a:endParaRPr lang="en-IN" b="1" dirty="0">
              <a:solidFill>
                <a:srgbClr val="AD1457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4843" y="4823951"/>
            <a:ext cx="1708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424242"/>
                </a:solidFill>
              </a:rPr>
              <a:t>Ingredients </a:t>
            </a:r>
            <a:r>
              <a:rPr lang="en-IN" sz="2400" b="1" dirty="0" smtClean="0"/>
              <a:t> 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06399" y="4823951"/>
            <a:ext cx="104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424242"/>
                </a:solidFill>
              </a:rPr>
              <a:t>Recipe </a:t>
            </a:r>
            <a:endParaRPr lang="en-IN" b="1" dirty="0">
              <a:solidFill>
                <a:srgbClr val="42424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87429" y="4745361"/>
            <a:ext cx="83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424242"/>
                </a:solidFill>
              </a:rPr>
              <a:t>Cake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b="1" dirty="0" smtClean="0"/>
              <a:t> </a:t>
            </a:r>
            <a:endParaRPr lang="en-IN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840941" y="1802674"/>
            <a:ext cx="2380130" cy="348294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3" grpId="0"/>
      <p:bldP spid="10" grpId="0"/>
      <p:bldP spid="11" grpId="0"/>
      <p:bldP spid="12" grpId="0"/>
      <p:bldP spid="15" grpId="0"/>
      <p:bldP spid="16" grpId="0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Declarative statement that is sufficiently objective, meaningful and precise </a:t>
                </a:r>
                <a:r>
                  <a:rPr lang="en-US" b="1" dirty="0"/>
                  <a:t>to have a truth value (true or false) </a:t>
                </a:r>
                <a:r>
                  <a:rPr lang="en-US" dirty="0"/>
                  <a:t>is known as proposition.</a:t>
                </a:r>
              </a:p>
              <a:p>
                <a:r>
                  <a:rPr lang="en-US" dirty="0" smtClean="0"/>
                  <a:t>Proposition examples: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: Fourteen is an even integer.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dirty="0"/>
                  <a:t> : Mumbai is the capital city of India.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/>
                  <a:t> : 0 = </a:t>
                </a:r>
                <a:r>
                  <a:rPr lang="en-US" dirty="0" smtClean="0"/>
                  <a:t>0</a:t>
                </a:r>
              </a:p>
              <a:p>
                <a:r>
                  <a:rPr lang="en-US" dirty="0" smtClean="0"/>
                  <a:t>Following statements </a:t>
                </a:r>
                <a:r>
                  <a:rPr lang="en-US" b="1" dirty="0" smtClean="0"/>
                  <a:t>are not </a:t>
                </a:r>
                <a:r>
                  <a:rPr lang="en-US" b="1" dirty="0"/>
                  <a:t>propositions</a:t>
                </a:r>
                <a:r>
                  <a:rPr lang="en-US" dirty="0"/>
                  <a:t>.</a:t>
                </a:r>
                <a:endParaRPr lang="en-US" dirty="0" smtClean="0"/>
              </a:p>
              <a:p>
                <a:pPr marL="971550" lvl="1" indent="-457200">
                  <a:buFont typeface="+mj-lt"/>
                  <a:buAutoNum type="arabicPeriod"/>
                </a:pPr>
                <a:r>
                  <a:rPr lang="en-US" dirty="0" smtClean="0"/>
                  <a:t>Close </a:t>
                </a:r>
                <a:r>
                  <a:rPr lang="en-US" dirty="0"/>
                  <a:t>the </a:t>
                </a:r>
                <a:r>
                  <a:rPr lang="en-US" dirty="0" smtClean="0"/>
                  <a:t>door.</a:t>
                </a:r>
              </a:p>
              <a:p>
                <a:pPr marL="971550" lvl="1" indent="-457200">
                  <a:buFont typeface="+mj-lt"/>
                  <a:buAutoNum type="arabicPeriod"/>
                </a:pPr>
                <a:r>
                  <a:rPr lang="en-US" dirty="0" smtClean="0"/>
                  <a:t>Where are you?</a:t>
                </a:r>
              </a:p>
              <a:p>
                <a:pPr marL="9715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 smtClean="0"/>
                  <a:t> is greater than </a:t>
                </a:r>
                <a14:m>
                  <m:oMath xmlns:m="http://schemas.openxmlformats.org/officeDocument/2006/math">
                    <m:r>
                      <a:rPr lang="en-US" i="0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74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Connectives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1" y="863444"/>
                <a:ext cx="4328524" cy="5590565"/>
              </a:xfrm>
            </p:spPr>
            <p:txBody>
              <a:bodyPr/>
              <a:lstStyle/>
              <a:p>
                <a:r>
                  <a:rPr lang="en-US" b="1" dirty="0"/>
                  <a:t>Conjunction 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Ʌ</m:t>
                    </m:r>
                  </m:oMath>
                </a14:m>
                <a:r>
                  <a:rPr lang="en-US" b="1" dirty="0" smtClean="0"/>
                  <a:t>)</a:t>
                </a:r>
                <a:r>
                  <a:rPr lang="en-US" dirty="0" smtClean="0"/>
                  <a:t>: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The </a:t>
                </a:r>
                <a:r>
                  <a:rPr lang="en-US" dirty="0"/>
                  <a:t>logical connective Conjunction </a:t>
                </a:r>
                <a:r>
                  <a:rPr lang="en-US" dirty="0">
                    <a:solidFill>
                      <a:srgbClr val="0070C0"/>
                    </a:solidFill>
                  </a:rPr>
                  <a:t>(logical AND)</a:t>
                </a:r>
                <a:r>
                  <a:rPr lang="en-US" dirty="0">
                    <a:solidFill>
                      <a:srgbClr val="0066FF"/>
                    </a:solidFill>
                  </a:rPr>
                  <a:t> </a:t>
                </a:r>
                <a:r>
                  <a:rPr lang="en-US" dirty="0"/>
                  <a:t>is true only when </a:t>
                </a:r>
                <a:r>
                  <a:rPr lang="en-US" b="1" dirty="0"/>
                  <a:t>both of the propositions </a:t>
                </a:r>
                <a:r>
                  <a:rPr lang="en-US" dirty="0"/>
                  <a:t>are true. </a:t>
                </a:r>
              </a:p>
              <a:p>
                <a:r>
                  <a:rPr lang="en-US" dirty="0" smtClean="0"/>
                  <a:t>Example: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: It is raining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200" dirty="0"/>
                  <a:t> : It is cold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/>
                  <a:t> : It is raining </a:t>
                </a:r>
                <a:r>
                  <a:rPr lang="en-US" sz="2200" b="1" dirty="0"/>
                  <a:t>AND</a:t>
                </a:r>
                <a:r>
                  <a:rPr lang="en-US" sz="2200" dirty="0"/>
                  <a:t> it is cold</a:t>
                </a:r>
              </a:p>
              <a:p>
                <a:r>
                  <a:rPr lang="en-US" dirty="0" smtClean="0"/>
                  <a:t>Truth table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1" y="863444"/>
                <a:ext cx="4328524" cy="5590565"/>
              </a:xfrm>
              <a:blipFill>
                <a:blip r:embed="rId2"/>
                <a:stretch>
                  <a:fillRect l="-1972" t="-1418"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4359711"/>
                  </p:ext>
                </p:extLst>
              </p:nvPr>
            </p:nvGraphicFramePr>
            <p:xfrm>
              <a:off x="308811" y="4270483"/>
              <a:ext cx="2896552" cy="1981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86233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86233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171892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r>
                            <a:rPr lang="en-US" sz="2000" b="1" dirty="0" smtClean="0">
                              <a:latin typeface="+mn-lt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m:rPr>
                                  <m:nor/>
                                </m:rPr>
                                <a:rPr lang="en-US" sz="1800" b="1" i="0" dirty="0" smtClean="0">
                                  <a:latin typeface="+mn-lt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 smtClean="0">
                                  <a:latin typeface="+mn-lt"/>
                                </a:rPr>
                                <m:t>Ʌ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 smtClean="0">
                                  <a:latin typeface="+mn-lt"/>
                                </a:rPr>
                                <m:t> </m:t>
                              </m:r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oMath>
                          </a14:m>
                          <a:endParaRPr lang="en-US" sz="2000" b="1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215270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52705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96952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5543975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4359711"/>
                  </p:ext>
                </p:extLst>
              </p:nvPr>
            </p:nvGraphicFramePr>
            <p:xfrm>
              <a:off x="308811" y="4270483"/>
              <a:ext cx="2896552" cy="1981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86233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86233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17189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04" t="-6154" r="-237324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418" t="-6154" r="-139007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7150" t="-6154" r="-1554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04" t="-106154" r="-237324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418" t="-106154" r="-139007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21527019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04" t="-203030" r="-23732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418" t="-203030" r="-13900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5270574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04" t="-307692" r="-237324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418" t="-307692" r="-139007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9695297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04" t="-407692" r="-237324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418" t="-407692" r="-13900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5543975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146899" y="4651119"/>
                <a:ext cx="8675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899" y="4651119"/>
                <a:ext cx="86754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46899" y="5064385"/>
                <a:ext cx="8675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899" y="5064385"/>
                <a:ext cx="86754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146899" y="5477651"/>
                <a:ext cx="8675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899" y="5477651"/>
                <a:ext cx="86754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46899" y="5858651"/>
                <a:ext cx="8675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899" y="5858651"/>
                <a:ext cx="86754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4459706" y="863444"/>
                <a:ext cx="3898232" cy="55905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65113" indent="-265113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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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 smtClean="0"/>
                  <a:t>Disjunction (V)</a:t>
                </a:r>
                <a:r>
                  <a:rPr lang="en-US" dirty="0" smtClean="0"/>
                  <a:t>: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The </a:t>
                </a:r>
                <a:r>
                  <a:rPr lang="en-US" dirty="0"/>
                  <a:t>logical disjunction, or </a:t>
                </a:r>
                <a:r>
                  <a:rPr lang="en-US" dirty="0">
                    <a:solidFill>
                      <a:srgbClr val="0066FF"/>
                    </a:solidFill>
                  </a:rPr>
                  <a:t>logical OR</a:t>
                </a:r>
                <a:r>
                  <a:rPr lang="en-US" dirty="0"/>
                  <a:t>, is true if </a:t>
                </a:r>
                <a:r>
                  <a:rPr lang="en-US" b="1" dirty="0"/>
                  <a:t>one or both</a:t>
                </a:r>
                <a:r>
                  <a:rPr lang="en-US" dirty="0"/>
                  <a:t> of the </a:t>
                </a:r>
                <a:r>
                  <a:rPr lang="en-US" dirty="0" smtClean="0"/>
                  <a:t>propositions </a:t>
                </a:r>
                <a:r>
                  <a:rPr lang="en-US" dirty="0"/>
                  <a:t>are true.</a:t>
                </a:r>
              </a:p>
              <a:p>
                <a:r>
                  <a:rPr lang="en-US" dirty="0" smtClean="0"/>
                  <a:t>Example:</a:t>
                </a:r>
                <a:endParaRPr lang="en-US" dirty="0"/>
              </a:p>
              <a:p>
                <a:pPr marL="914400" lvl="1" indent="-58738" defTabSz="798513"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: 2+2=5</m:t>
                      </m:r>
                    </m:oMath>
                  </m:oMathPara>
                </a14:m>
                <a:endParaRPr lang="en-US" dirty="0"/>
              </a:p>
              <a:p>
                <a:pPr marL="914400" lvl="2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dirty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2200" dirty="0">
                          <a:latin typeface="Cambria Math" panose="02040503050406030204" pitchFamily="18" charset="0"/>
                        </a:rPr>
                        <m:t> : 1&lt;2</m:t>
                      </m:r>
                    </m:oMath>
                  </m:oMathPara>
                </a14:m>
                <a:endParaRPr lang="en-US" sz="2200" dirty="0"/>
              </a:p>
              <a:p>
                <a:pPr marL="914400" lvl="2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dirty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200" dirty="0">
                          <a:latin typeface="Cambria Math" panose="02040503050406030204" pitchFamily="18" charset="0"/>
                        </a:rPr>
                        <m:t> : 2+2=5 </m:t>
                      </m:r>
                      <m:r>
                        <a:rPr lang="en-US" sz="2200" b="1" dirty="0">
                          <a:latin typeface="Cambria Math" panose="02040503050406030204" pitchFamily="18" charset="0"/>
                        </a:rPr>
                        <m:t>𝐎𝐑</m:t>
                      </m:r>
                      <m:r>
                        <a:rPr lang="en-US" sz="2200" dirty="0">
                          <a:latin typeface="Cambria Math" panose="02040503050406030204" pitchFamily="18" charset="0"/>
                        </a:rPr>
                        <m:t> 1&lt;2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dirty="0"/>
                  <a:t>Truth table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706" y="863444"/>
                <a:ext cx="3898232" cy="5590565"/>
              </a:xfrm>
              <a:prstGeom prst="rect">
                <a:avLst/>
              </a:prstGeom>
              <a:blipFill rotWithShape="0">
                <a:blip r:embed="rId8"/>
                <a:stretch>
                  <a:fillRect l="-2191" t="-1418" r="-23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8304666"/>
                  </p:ext>
                </p:extLst>
              </p:nvPr>
            </p:nvGraphicFramePr>
            <p:xfrm>
              <a:off x="4637335" y="4270483"/>
              <a:ext cx="3248660" cy="1981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86233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86233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b="0" dirty="0" smtClean="0">
                              <a:latin typeface="+mn-lt"/>
                            </a:rPr>
                            <a:t>V</a:t>
                          </a:r>
                          <a:r>
                            <a:rPr lang="en-US" sz="2000" b="0" i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215270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52705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96952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5543975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8304666"/>
                  </p:ext>
                </p:extLst>
              </p:nvPr>
            </p:nvGraphicFramePr>
            <p:xfrm>
              <a:off x="4637335" y="4270483"/>
              <a:ext cx="3248660" cy="1981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86233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86233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704" t="-6154" r="-278169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101418" t="-6154" r="-180142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113147" t="-6154" r="-1195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704" t="-106154" r="-278169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101418" t="-106154" r="-18014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21527019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704" t="-203030" r="-27816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101418" t="-203030" r="-1801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5270574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704" t="-307692" r="-278169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101418" t="-307692" r="-180142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9695297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704" t="-407692" r="-278169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101418" t="-407692" r="-18014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5543975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19487" y="465111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487" y="4651119"/>
                <a:ext cx="91440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619487" y="506438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487" y="5064385"/>
                <a:ext cx="9144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19487" y="547765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487" y="5477651"/>
                <a:ext cx="91440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619487" y="585865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487" y="5858651"/>
                <a:ext cx="91440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>
              <a:xfrm>
                <a:off x="8423134" y="932537"/>
                <a:ext cx="3697870" cy="55905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65113" indent="-265113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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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 smtClean="0"/>
                  <a:t>Negation (</a:t>
                </a:r>
                <a:r>
                  <a:rPr lang="en-US" altLang="en-US" b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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the </a:t>
                </a:r>
                <a:r>
                  <a:rPr lang="en-US" dirty="0">
                    <a:solidFill>
                      <a:srgbClr val="0070C0"/>
                    </a:solidFill>
                  </a:rPr>
                  <a:t>negation</a:t>
                </a:r>
                <a:r>
                  <a:rPr lang="en-US" dirty="0"/>
                  <a:t> of a proposition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is also a </a:t>
                </a:r>
                <a:r>
                  <a:rPr lang="en-US" dirty="0" smtClean="0"/>
                  <a:t>proposition.</a:t>
                </a:r>
                <a:endParaRPr lang="en-US" dirty="0"/>
              </a:p>
              <a:p>
                <a:r>
                  <a:rPr lang="en-US" dirty="0" smtClean="0"/>
                  <a:t>Example:</a:t>
                </a:r>
                <a:endParaRPr lang="en-US" dirty="0"/>
              </a:p>
              <a:p>
                <a:pPr marL="457200" lvl="1" indent="0">
                  <a:buFont typeface="Wingdings 3" panose="05040102010807070707" pitchFamily="18" charset="2"/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smtClean="0"/>
                  <a:t>     : </a:t>
                </a:r>
                <a:r>
                  <a:rPr lang="en-US" dirty="0"/>
                  <a:t>John studies.</a:t>
                </a:r>
              </a:p>
              <a:p>
                <a:pPr marL="914400" lvl="2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altLang="en-US" sz="2200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 </m:t>
                    </m:r>
                    <m:r>
                      <m:rPr>
                        <m:sty m:val="p"/>
                      </m:rPr>
                      <a:rPr lang="en-US" sz="220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200" dirty="0"/>
                  <a:t> : John does NOT study.</a:t>
                </a:r>
              </a:p>
              <a:p>
                <a:r>
                  <a:rPr lang="en-US" dirty="0"/>
                  <a:t>Truth table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134" y="932537"/>
                <a:ext cx="3697870" cy="5590565"/>
              </a:xfrm>
              <a:prstGeom prst="rect">
                <a:avLst/>
              </a:prstGeom>
              <a:blipFill rotWithShape="0">
                <a:blip r:embed="rId14"/>
                <a:stretch>
                  <a:fillRect l="-2310" t="-1636" r="-2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0900367"/>
                  </p:ext>
                </p:extLst>
              </p:nvPr>
            </p:nvGraphicFramePr>
            <p:xfrm>
              <a:off x="8917359" y="4314053"/>
              <a:ext cx="2303858" cy="118872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5192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15192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sz="2000" i="1" dirty="0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Symbol" panose="05050102010706020507" pitchFamily="18" charset="2"/>
                                  </a:rPr>
                                  <m:t> 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567422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2161690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0900367"/>
                  </p:ext>
                </p:extLst>
              </p:nvPr>
            </p:nvGraphicFramePr>
            <p:xfrm>
              <a:off x="8917359" y="4314053"/>
              <a:ext cx="2303858" cy="118872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5192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15192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5"/>
                          <a:stretch>
                            <a:fillRect l="-526" t="-1538" r="-101053" b="-2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5"/>
                          <a:stretch>
                            <a:fillRect l="-101058" t="-1538" r="-1587" b="-2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5674220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2161690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105855" y="4695053"/>
                <a:ext cx="69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855" y="4695053"/>
                <a:ext cx="691157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359908" y="4695053"/>
                <a:ext cx="69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908" y="4695053"/>
                <a:ext cx="691157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6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105855" y="5142847"/>
                <a:ext cx="69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855" y="5142847"/>
                <a:ext cx="691157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70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0359908" y="5144542"/>
                <a:ext cx="69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908" y="5144542"/>
                <a:ext cx="691157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4406940" y="815332"/>
            <a:ext cx="100584" cy="5531399"/>
            <a:chOff x="4406940" y="815332"/>
            <a:chExt cx="100584" cy="5531399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4457031" y="860331"/>
              <a:ext cx="0" cy="5486400"/>
            </a:xfrm>
            <a:prstGeom prst="line">
              <a:avLst/>
            </a:prstGeom>
            <a:solidFill>
              <a:srgbClr val="F19D19"/>
            </a:solidFill>
            <a:ln w="28575">
              <a:solidFill>
                <a:srgbClr val="F19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4406940" y="815332"/>
              <a:ext cx="100584" cy="91440"/>
            </a:xfrm>
            <a:prstGeom prst="ellipse">
              <a:avLst/>
            </a:prstGeom>
            <a:solidFill>
              <a:srgbClr val="F19D19"/>
            </a:solidFill>
            <a:ln>
              <a:solidFill>
                <a:srgbClr val="F19D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52563" y="815332"/>
            <a:ext cx="100584" cy="5531399"/>
            <a:chOff x="8352563" y="815332"/>
            <a:chExt cx="100584" cy="5531399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8402654" y="860331"/>
              <a:ext cx="0" cy="5486400"/>
            </a:xfrm>
            <a:prstGeom prst="line">
              <a:avLst/>
            </a:prstGeom>
            <a:solidFill>
              <a:srgbClr val="F19D19"/>
            </a:solidFill>
            <a:ln w="28575">
              <a:solidFill>
                <a:srgbClr val="F19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8352563" y="815332"/>
              <a:ext cx="100584" cy="91440"/>
            </a:xfrm>
            <a:prstGeom prst="ellipse">
              <a:avLst/>
            </a:prstGeom>
            <a:solidFill>
              <a:srgbClr val="F19D19"/>
            </a:solidFill>
            <a:ln>
              <a:solidFill>
                <a:srgbClr val="F19D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786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15" grpId="0"/>
      <p:bldP spid="16" grpId="0"/>
      <p:bldP spid="17" grpId="0"/>
      <p:bldP spid="18" grpId="0"/>
      <p:bldP spid="22" grpId="0"/>
      <p:bldP spid="23" grpId="0"/>
      <p:bldP spid="24" grpId="0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Universal Quantifier </a:t>
                </a:r>
                <a:r>
                  <a:rPr lang="en-US" dirty="0" smtClean="0"/>
                  <a:t>(denoted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“∀”</m:t>
                    </m:r>
                  </m:oMath>
                </a14:m>
                <a:r>
                  <a:rPr lang="en-US" i="0" dirty="0" smtClean="0"/>
                  <a:t> f</a:t>
                </a:r>
                <a:r>
                  <a:rPr lang="en-US" dirty="0" smtClean="0"/>
                  <a:t>or </a:t>
                </a:r>
                <a:r>
                  <a:rPr lang="en-US" dirty="0"/>
                  <a:t>all):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preposition,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gives expected result for all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the universe of </a:t>
                </a:r>
                <a:r>
                  <a:rPr lang="en-US" dirty="0" smtClean="0"/>
                  <a:t>discourse</a:t>
                </a:r>
                <a:r>
                  <a:rPr lang="en-US" dirty="0"/>
                  <a:t> </a:t>
                </a:r>
                <a:r>
                  <a:rPr lang="en-US" dirty="0" smtClean="0"/>
                  <a:t>then the </a:t>
                </a:r>
                <a:r>
                  <a:rPr lang="en-US" dirty="0"/>
                  <a:t>universal quantification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denoted by,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Examples: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0" dirty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 :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all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</a:t>
                </a:r>
                <a:r>
                  <a:rPr lang="en-US" dirty="0" smtClean="0"/>
                  <a:t>true</a:t>
                </a:r>
                <a:endParaRPr lang="en-US" dirty="0"/>
              </a:p>
              <a:p>
                <a:pPr marL="739775" lvl="1" indent="-282575">
                  <a:buNone/>
                </a:pP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i="0" dirty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+1&gt;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In </a:t>
                </a:r>
                <a:r>
                  <a:rPr lang="en-US" dirty="0"/>
                  <a:t>order to prove that a universal quantification </a:t>
                </a:r>
                <a:r>
                  <a:rPr lang="en-US" b="1" dirty="0"/>
                  <a:t>is false</a:t>
                </a:r>
                <a:r>
                  <a:rPr lang="en-US" dirty="0"/>
                  <a:t>, it must be shown to be false </a:t>
                </a:r>
                <a:r>
                  <a:rPr lang="en-US" b="1" dirty="0" smtClean="0">
                    <a:solidFill>
                      <a:srgbClr val="AD1457"/>
                    </a:solidFill>
                  </a:rPr>
                  <a:t>for </a:t>
                </a:r>
                <a:r>
                  <a:rPr lang="en-US" b="1" dirty="0">
                    <a:solidFill>
                      <a:srgbClr val="AD1457"/>
                    </a:solidFill>
                  </a:rPr>
                  <a:t>only ONE </a:t>
                </a:r>
                <a:r>
                  <a:rPr lang="en-US" b="1" dirty="0" smtClean="0">
                    <a:solidFill>
                      <a:srgbClr val="AD1457"/>
                    </a:solidFill>
                  </a:rPr>
                  <a:t>case.</a:t>
                </a:r>
                <a:endParaRPr lang="en-US" b="1" dirty="0">
                  <a:solidFill>
                    <a:srgbClr val="AD1457"/>
                  </a:solidFill>
                </a:endParaRPr>
              </a:p>
              <a:p>
                <a:r>
                  <a:rPr lang="en-US" dirty="0"/>
                  <a:t>In order to prove that a universal quantification </a:t>
                </a:r>
                <a:r>
                  <a:rPr lang="en-US" b="1" dirty="0"/>
                  <a:t>is true</a:t>
                </a:r>
                <a:r>
                  <a:rPr lang="en-US" dirty="0"/>
                  <a:t>, it must be shown true </a:t>
                </a:r>
                <a:r>
                  <a:rPr lang="en-US" b="1" dirty="0">
                    <a:solidFill>
                      <a:srgbClr val="002060"/>
                    </a:solidFill>
                  </a:rPr>
                  <a:t>for ALL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cases.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10996454" y="3138249"/>
            <a:ext cx="1049768" cy="365760"/>
          </a:xfrm>
          <a:prstGeom prst="round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692538" y="3923413"/>
            <a:ext cx="1828800" cy="365760"/>
          </a:xfrm>
          <a:prstGeom prst="roundRect">
            <a:avLst/>
          </a:prstGeom>
          <a:solidFill>
            <a:srgbClr val="F48CA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99565" y="3097305"/>
            <a:ext cx="246977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19301" y="3449667"/>
            <a:ext cx="1385944" cy="365760"/>
          </a:xfrm>
          <a:prstGeom prst="round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8" grpId="0" uiExpan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Existential </a:t>
                </a:r>
                <a:r>
                  <a:rPr lang="en-US" b="1" dirty="0" smtClean="0"/>
                  <a:t>Quantifier </a:t>
                </a:r>
                <a:r>
                  <a:rPr lang="en-US" dirty="0" smtClean="0"/>
                  <a:t>(denoted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”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some):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the preposition, if there exits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the universe of discourse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giving expected </a:t>
                </a:r>
                <a:r>
                  <a:rPr lang="en-US" dirty="0" smtClean="0"/>
                  <a:t>result</a:t>
                </a:r>
                <a:r>
                  <a:rPr lang="en-US" dirty="0"/>
                  <a:t> </a:t>
                </a:r>
                <a:r>
                  <a:rPr lang="en-US" dirty="0" smtClean="0"/>
                  <a:t>then the </a:t>
                </a:r>
                <a:r>
                  <a:rPr lang="en-US" dirty="0"/>
                  <a:t>Existential Quantification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represented </a:t>
                </a:r>
                <a:r>
                  <a:rPr lang="en-US" dirty="0" smtClean="0"/>
                  <a:t>by,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b="1" dirty="0"/>
              </a:p>
              <a:p>
                <a:r>
                  <a:rPr lang="en-US" dirty="0" smtClean="0"/>
                  <a:t>Example:</a:t>
                </a:r>
                <a:endParaRPr lang="en-US" dirty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 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739775" lvl="2" indent="0">
                  <a:buNone/>
                </a:pPr>
                <a:r>
                  <a:rPr lang="en-US" sz="2200" dirty="0"/>
                  <a:t>There exists a numerical value for which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/2 &lt;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is true</a:t>
                </a:r>
              </a:p>
              <a:p>
                <a:pPr marL="739775" lvl="2" indent="0">
                  <a:buNone/>
                </a:pPr>
                <a:r>
                  <a:rPr lang="en-US" sz="2200" dirty="0"/>
                  <a:t>Thus, </a:t>
                </a:r>
                <a14:m>
                  <m:oMath xmlns:m="http://schemas.openxmlformats.org/officeDocument/2006/math">
                    <m:r>
                      <a:rPr lang="en-US" altLang="en-US" sz="22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a:rPr lang="en-US" altLang="en-US" sz="22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is true</a:t>
                </a:r>
              </a:p>
              <a:p>
                <a:r>
                  <a:rPr lang="en-US" dirty="0" smtClean="0"/>
                  <a:t>In </a:t>
                </a:r>
                <a:r>
                  <a:rPr lang="en-US" dirty="0"/>
                  <a:t>order to show an existential quantification </a:t>
                </a:r>
                <a:r>
                  <a:rPr lang="en-US" b="1" dirty="0"/>
                  <a:t>is true</a:t>
                </a:r>
                <a:r>
                  <a:rPr lang="en-US" dirty="0"/>
                  <a:t>, </a:t>
                </a:r>
                <a:r>
                  <a:rPr lang="en-US" dirty="0" smtClean="0"/>
                  <a:t>it must be shown true </a:t>
                </a:r>
                <a:r>
                  <a:rPr lang="en-US" b="1" dirty="0" smtClean="0">
                    <a:solidFill>
                      <a:srgbClr val="AD1457"/>
                    </a:solidFill>
                  </a:rPr>
                  <a:t>for only ONE value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.</a:t>
                </a:r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In order to show an existential quantification </a:t>
                </a:r>
                <a:r>
                  <a:rPr lang="en-US" b="1" dirty="0"/>
                  <a:t>is false</a:t>
                </a:r>
                <a:r>
                  <a:rPr lang="en-US" dirty="0"/>
                  <a:t>, </a:t>
                </a:r>
                <a:r>
                  <a:rPr lang="en-US" dirty="0" smtClean="0"/>
                  <a:t>it must be show </a:t>
                </a:r>
                <a:r>
                  <a:rPr lang="en-US" dirty="0"/>
                  <a:t>false </a:t>
                </a:r>
                <a:r>
                  <a:rPr lang="en-US" b="1" dirty="0">
                    <a:solidFill>
                      <a:srgbClr val="002060"/>
                    </a:solidFill>
                  </a:rPr>
                  <a:t>for ALL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values.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9433396" y="3507406"/>
            <a:ext cx="2389105" cy="365760"/>
          </a:xfrm>
          <a:prstGeom prst="round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515284" y="3991902"/>
            <a:ext cx="1905000" cy="365760"/>
          </a:xfrm>
          <a:prstGeom prst="roundRect">
            <a:avLst/>
          </a:prstGeom>
          <a:solidFill>
            <a:srgbClr val="F48CA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96190" y="3446168"/>
            <a:ext cx="20574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GTU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the term: Quantifier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the </a:t>
            </a:r>
            <a:r>
              <a:rPr lang="en-US" dirty="0" smtClean="0"/>
              <a:t>term: </a:t>
            </a:r>
            <a:r>
              <a:rPr lang="en-US" dirty="0"/>
              <a:t>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vector? Which operations are performed on vector?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types of algorithms.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key characteristics of </a:t>
            </a:r>
            <a:r>
              <a:rPr lang="en-US" dirty="0" smtClean="0"/>
              <a:t>algorithm.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Explain Equivalence Relation with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8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 result for question mark in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681" y="1209487"/>
            <a:ext cx="2312639" cy="443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7" b="4264"/>
          <a:stretch/>
        </p:blipFill>
        <p:spPr>
          <a:xfrm>
            <a:off x="2005263" y="701842"/>
            <a:ext cx="8181474" cy="545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7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9D89F5-5B5E-433B-9F30-926FC69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</a:t>
            </a:r>
            <a:r>
              <a:rPr lang="en-US" dirty="0" smtClean="0"/>
              <a:t>Algorithm?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CDA448-B041-4E3F-9DEF-CDD490E0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process or a set of rules to be followed to achieve desired output, especially by a computer.</a:t>
            </a:r>
          </a:p>
          <a:p>
            <a:pPr lvl="1"/>
            <a:endParaRPr lang="en-US" sz="2200" b="1" i="1" dirty="0"/>
          </a:p>
          <a:p>
            <a:pPr lvl="4"/>
            <a:endParaRPr lang="en-US" b="1" i="1" dirty="0" smtClean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  <a:p>
            <a:pPr marL="457200" lvl="1" indent="0">
              <a:buNone/>
            </a:pPr>
            <a:endParaRPr lang="en-US" b="1" i="1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2600" dirty="0" smtClean="0"/>
          </a:p>
          <a:p>
            <a:r>
              <a:rPr lang="en-US" dirty="0" smtClean="0"/>
              <a:t>An </a:t>
            </a:r>
            <a:r>
              <a:rPr lang="en-US" dirty="0"/>
              <a:t>algorithm is </a:t>
            </a:r>
            <a:r>
              <a:rPr lang="en-US" b="1" dirty="0">
                <a:solidFill>
                  <a:srgbClr val="AD1457"/>
                </a:solidFill>
              </a:rPr>
              <a:t>any</a:t>
            </a:r>
            <a:r>
              <a:rPr lang="en-US" dirty="0">
                <a:solidFill>
                  <a:srgbClr val="AD1457"/>
                </a:solidFill>
              </a:rPr>
              <a:t> </a:t>
            </a:r>
            <a:r>
              <a:rPr lang="en-US" b="1" dirty="0">
                <a:solidFill>
                  <a:srgbClr val="AD1457"/>
                </a:solidFill>
              </a:rPr>
              <a:t>well-defined computational procedure </a:t>
            </a:r>
            <a:r>
              <a:rPr lang="en-US" dirty="0"/>
              <a:t>that takes some value, or a set of values as </a:t>
            </a:r>
            <a:r>
              <a:rPr lang="en-US" dirty="0" smtClean="0"/>
              <a:t>input </a:t>
            </a:r>
            <a:r>
              <a:rPr lang="en-US" dirty="0"/>
              <a:t>and </a:t>
            </a:r>
            <a:r>
              <a:rPr lang="en-US" dirty="0" smtClean="0"/>
              <a:t>produces </a:t>
            </a:r>
            <a:r>
              <a:rPr lang="en-US" dirty="0"/>
              <a:t>some value, or a set of values as output</a:t>
            </a:r>
            <a:r>
              <a:rPr lang="en-US" dirty="0" smtClean="0"/>
              <a:t>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228395" y="2627137"/>
            <a:ext cx="1125415" cy="689317"/>
          </a:xfrm>
          <a:prstGeom prst="rightArrow">
            <a:avLst>
              <a:gd name="adj1" fmla="val 50000"/>
              <a:gd name="adj2" fmla="val 7449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7613301" y="2627137"/>
            <a:ext cx="1125415" cy="689317"/>
          </a:xfrm>
          <a:prstGeom prst="rightArrow">
            <a:avLst>
              <a:gd name="adj1" fmla="val 50000"/>
              <a:gd name="adj2" fmla="val 7449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71" y="2192768"/>
            <a:ext cx="1280160" cy="17633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293" y="2348276"/>
            <a:ext cx="2011680" cy="14523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8044" y="2385280"/>
            <a:ext cx="1371600" cy="12089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612745" y="4009009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424242"/>
                </a:solidFill>
              </a:rPr>
              <a:t>Output</a:t>
            </a:r>
            <a:endParaRPr lang="en-IN" b="1" dirty="0">
              <a:solidFill>
                <a:srgbClr val="42424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4465" y="4008986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424242"/>
                </a:solidFill>
              </a:rPr>
              <a:t>Algorithm </a:t>
            </a:r>
            <a:endParaRPr lang="en-IN" b="1" dirty="0">
              <a:solidFill>
                <a:srgbClr val="42424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3565" y="4008985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424242"/>
                </a:solidFill>
              </a:rPr>
              <a:t>Program </a:t>
            </a:r>
            <a:endParaRPr lang="en-IN" b="1" dirty="0">
              <a:solidFill>
                <a:srgbClr val="424242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187129" y="1464024"/>
            <a:ext cx="1205437" cy="816293"/>
            <a:chOff x="5187129" y="1464024"/>
            <a:chExt cx="1205437" cy="81629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69606" y="1604313"/>
              <a:ext cx="822960" cy="67600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187129" y="1464024"/>
              <a:ext cx="7649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 smtClean="0">
                  <a:solidFill>
                    <a:srgbClr val="A3115D"/>
                  </a:solidFill>
                </a:rPr>
                <a:t>Input </a:t>
              </a:r>
              <a:endParaRPr lang="en-IN" sz="2000" b="1" dirty="0">
                <a:solidFill>
                  <a:srgbClr val="A3115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00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7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9D89F5-5B5E-433B-9F30-926FC69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</a:t>
            </a:r>
            <a:r>
              <a:rPr lang="en-US" dirty="0" smtClean="0"/>
              <a:t>An </a:t>
            </a:r>
            <a:r>
              <a:rPr lang="en-US" dirty="0"/>
              <a:t>A</a:t>
            </a:r>
            <a:r>
              <a:rPr lang="en-US" dirty="0" smtClean="0"/>
              <a:t>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CDA448-B041-4E3F-9DEF-CDD490E0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sz="2400" b="1" dirty="0" smtClean="0"/>
              <a:t>Finiteness</a:t>
            </a:r>
            <a:r>
              <a:rPr lang="en-US" sz="2400" dirty="0"/>
              <a:t>: An algorithm must always terminate after a </a:t>
            </a:r>
            <a:r>
              <a:rPr lang="en-US" sz="2400" dirty="0">
                <a:solidFill>
                  <a:srgbClr val="AD1457"/>
                </a:solidFill>
              </a:rPr>
              <a:t>finite number of steps</a:t>
            </a:r>
            <a:r>
              <a:rPr lang="en-US" sz="2400" dirty="0"/>
              <a:t>.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sz="2400" b="1" dirty="0"/>
              <a:t>Definiteness</a:t>
            </a:r>
            <a:r>
              <a:rPr lang="en-US" sz="2400" dirty="0"/>
              <a:t>: Each step of an algorithm must be </a:t>
            </a:r>
            <a:r>
              <a:rPr lang="en-US" sz="2400" dirty="0">
                <a:solidFill>
                  <a:srgbClr val="AD1457"/>
                </a:solidFill>
              </a:rPr>
              <a:t>precisely defined.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sz="2400" b="1" dirty="0"/>
              <a:t>Input</a:t>
            </a:r>
            <a:r>
              <a:rPr lang="en-US" sz="2400" dirty="0"/>
              <a:t>: An algorithm has </a:t>
            </a:r>
            <a:r>
              <a:rPr lang="en-US" sz="2400" dirty="0">
                <a:solidFill>
                  <a:srgbClr val="AD1457"/>
                </a:solidFill>
              </a:rPr>
              <a:t>zero or more </a:t>
            </a:r>
            <a:r>
              <a:rPr lang="en-US" sz="2400" dirty="0"/>
              <a:t>inputs.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sz="2400" b="1" dirty="0"/>
              <a:t>Output</a:t>
            </a:r>
            <a:r>
              <a:rPr lang="en-US" sz="2400" dirty="0"/>
              <a:t>: An algorithm must have </a:t>
            </a:r>
            <a:r>
              <a:rPr lang="en-US" sz="2400" dirty="0">
                <a:solidFill>
                  <a:srgbClr val="AD1457"/>
                </a:solidFill>
              </a:rPr>
              <a:t>at least one </a:t>
            </a:r>
            <a:r>
              <a:rPr lang="en-US" sz="2400" dirty="0"/>
              <a:t>desirable output.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sz="2400" b="1" dirty="0"/>
              <a:t>Effectiveness</a:t>
            </a:r>
            <a:r>
              <a:rPr lang="en-US" sz="2400" dirty="0"/>
              <a:t>: All the operations to be performed in the algorithm </a:t>
            </a:r>
            <a:r>
              <a:rPr lang="en-US" sz="2400" dirty="0">
                <a:solidFill>
                  <a:srgbClr val="AD1457"/>
                </a:solidFill>
              </a:rPr>
              <a:t>must be sufficiently basic </a:t>
            </a:r>
            <a:r>
              <a:rPr lang="en-US" sz="2400" dirty="0"/>
              <a:t>so that they </a:t>
            </a:r>
            <a:r>
              <a:rPr lang="en-US" sz="2400" dirty="0" smtClean="0"/>
              <a:t>can, </a:t>
            </a:r>
            <a:r>
              <a:rPr lang="en-US" sz="2400" dirty="0"/>
              <a:t>in principle be done exactly and in a finite length of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4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9D89F5-5B5E-433B-9F30-926FC69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CDA448-B041-4E3F-9DEF-CDD490E0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sz="2400" dirty="0"/>
              <a:t>Simple recursive algorithms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sz="2400" dirty="0"/>
              <a:t>Backtracking algorithms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sz="2400" dirty="0"/>
              <a:t>Divide and conquer algorithms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sz="2400" dirty="0"/>
              <a:t>Dynamic programming algorithms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sz="2400" dirty="0"/>
              <a:t>Greedy algorithms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sz="2400" dirty="0"/>
              <a:t>Branch and bound algorithms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sz="2400" dirty="0"/>
              <a:t>Brute force algorithms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sz="2400" dirty="0"/>
              <a:t>Randomized </a:t>
            </a:r>
            <a:r>
              <a:rPr lang="en-US" sz="2400" dirty="0" smtClean="0"/>
              <a:t>algorithms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371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Multiplication Methods</a:t>
            </a:r>
          </a:p>
        </p:txBody>
      </p:sp>
      <p:sp>
        <p:nvSpPr>
          <p:cNvPr id="33" name="Text Placeholder 2"/>
          <p:cNvSpPr txBox="1">
            <a:spLocks/>
          </p:cNvSpPr>
          <p:nvPr/>
        </p:nvSpPr>
        <p:spPr>
          <a:xfrm>
            <a:off x="578223" y="1198937"/>
            <a:ext cx="3276600" cy="6397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1. American approach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4" name="Text Placeholder 4"/>
          <p:cNvSpPr txBox="1">
            <a:spLocks/>
          </p:cNvSpPr>
          <p:nvPr/>
        </p:nvSpPr>
        <p:spPr>
          <a:xfrm>
            <a:off x="5696052" y="1198937"/>
            <a:ext cx="3505200" cy="63976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2. English approach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32758" y="1949824"/>
            <a:ext cx="1025912" cy="5334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9 8 1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734233" y="3096287"/>
            <a:ext cx="1282390" cy="5334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3 9 2 4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92623" y="3629687"/>
            <a:ext cx="1295400" cy="5334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2 9 4 3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277032" y="4159624"/>
            <a:ext cx="1282390" cy="5334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1 9 6 2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77032" y="4693024"/>
            <a:ext cx="1025912" cy="552797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9 8 1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11623" y="5378824"/>
            <a:ext cx="1752600" cy="5334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ea typeface="+mn-ea"/>
                <a:cs typeface="+mn-cs"/>
              </a:rPr>
              <a:t>1 2 1 0 5 5 4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559422" y="2483224"/>
            <a:ext cx="256817" cy="4572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75067" y="2483224"/>
            <a:ext cx="284356" cy="4572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054240" y="2483224"/>
            <a:ext cx="276583" cy="4572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797423" y="2483224"/>
            <a:ext cx="256817" cy="4572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964165" y="1949824"/>
            <a:ext cx="1025912" cy="5334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9 8 1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76430" y="4616824"/>
            <a:ext cx="1282390" cy="5334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3 9 2 4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447830" y="4083424"/>
            <a:ext cx="1295400" cy="5334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2 9 4 3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19230" y="3550024"/>
            <a:ext cx="1282390" cy="5334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1 9 6 2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219230" y="3073427"/>
            <a:ext cx="1004708" cy="476597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9 8 1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43030" y="5302624"/>
            <a:ext cx="1752600" cy="5334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ea typeface="+mn-ea"/>
                <a:cs typeface="+mn-cs"/>
              </a:rPr>
              <a:t>1 2 1 0 5 5 4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590829" y="2483224"/>
            <a:ext cx="256817" cy="4572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306474" y="2483224"/>
            <a:ext cx="284356" cy="4572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085647" y="2483224"/>
            <a:ext cx="276583" cy="4572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828830" y="2483224"/>
            <a:ext cx="256817" cy="4572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1290549" y="2940424"/>
            <a:ext cx="1954674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56" name="Straight Connector 55"/>
          <p:cNvCxnSpPr/>
          <p:nvPr/>
        </p:nvCxnSpPr>
        <p:spPr>
          <a:xfrm>
            <a:off x="789758" y="5245821"/>
            <a:ext cx="22860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066830" y="2940424"/>
            <a:ext cx="21336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5914430" y="5150224"/>
            <a:ext cx="25146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</p:cxnSp>
      <p:grpSp>
        <p:nvGrpSpPr>
          <p:cNvPr id="2" name="Group 1"/>
          <p:cNvGrpSpPr/>
          <p:nvPr/>
        </p:nvGrpSpPr>
        <p:grpSpPr>
          <a:xfrm>
            <a:off x="4710597" y="1208462"/>
            <a:ext cx="100584" cy="4816499"/>
            <a:chOff x="4710597" y="1208462"/>
            <a:chExt cx="100584" cy="4816499"/>
          </a:xfrm>
          <a:solidFill>
            <a:srgbClr val="424242"/>
          </a:solidFill>
        </p:grpSpPr>
        <p:cxnSp>
          <p:nvCxnSpPr>
            <p:cNvPr id="3" name="Straight Connector 2"/>
            <p:cNvCxnSpPr/>
            <p:nvPr/>
          </p:nvCxnSpPr>
          <p:spPr>
            <a:xfrm flipH="1">
              <a:off x="4760889" y="1253462"/>
              <a:ext cx="0" cy="4771499"/>
            </a:xfrm>
            <a:prstGeom prst="line">
              <a:avLst/>
            </a:prstGeom>
            <a:grpFill/>
            <a:ln w="19050">
              <a:solidFill>
                <a:srgbClr val="424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710597" y="1208462"/>
              <a:ext cx="100584" cy="91440"/>
            </a:xfrm>
            <a:prstGeom prst="ellipse">
              <a:avLst/>
            </a:prstGeom>
            <a:grpFill/>
            <a:ln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643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Multiplication Methods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1180" y="863444"/>
            <a:ext cx="7411471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6">
                  <a:lumMod val="75000"/>
                </a:schemeClr>
              </a:buClr>
              <a:buFont typeface="+mj-lt"/>
              <a:buAutoNum type="arabicPeriod" startAt="3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à 𝒍𝒂 𝒓𝒖𝒔𝒔𝒆 multiplication</a:t>
            </a:r>
          </a:p>
          <a:p>
            <a:pPr marL="1058862" lvl="1" indent="-514350">
              <a:buFont typeface="+mj-lt"/>
              <a:buAutoNum type="romanLcPeriod"/>
            </a:pPr>
            <a:r>
              <a:rPr lang="en-US" dirty="0" smtClean="0"/>
              <a:t>Write the multiplicand and multiplier side by side.</a:t>
            </a:r>
          </a:p>
          <a:p>
            <a:pPr marL="1058862" lvl="1" indent="-514350">
              <a:buFont typeface="+mj-lt"/>
              <a:buAutoNum type="romanLcPeriod"/>
            </a:pPr>
            <a:r>
              <a:rPr lang="en-US" dirty="0" smtClean="0"/>
              <a:t>Make two columns, one under each operand.</a:t>
            </a:r>
          </a:p>
          <a:p>
            <a:pPr marL="1058862" lvl="1" indent="-514350">
              <a:buFont typeface="+mj-lt"/>
              <a:buAutoNum type="romanLcPeriod"/>
            </a:pPr>
            <a:r>
              <a:rPr lang="en-US" dirty="0" smtClean="0"/>
              <a:t>Repeat step </a:t>
            </a:r>
            <a:r>
              <a:rPr lang="en-US" dirty="0" smtClean="0">
                <a:solidFill>
                  <a:schemeClr val="accent6"/>
                </a:solidFill>
              </a:rPr>
              <a:t>iv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/>
                </a:solidFill>
              </a:rPr>
              <a:t>v</a:t>
            </a:r>
            <a:r>
              <a:rPr lang="en-US" dirty="0" smtClean="0"/>
              <a:t> until the number in the left column is 1.</a:t>
            </a:r>
          </a:p>
          <a:p>
            <a:pPr marL="1058862" lvl="1" indent="-514350">
              <a:buFont typeface="+mj-lt"/>
              <a:buAutoNum type="romanLcPeriod"/>
            </a:pPr>
            <a:r>
              <a:rPr lang="en-US" dirty="0" smtClean="0"/>
              <a:t>Divide the number in the left hand column by 2, ignoring any fractions.</a:t>
            </a:r>
          </a:p>
          <a:p>
            <a:pPr marL="1058862" lvl="1" indent="-514350">
              <a:buFont typeface="+mj-lt"/>
              <a:buAutoNum type="romanLcPeriod"/>
            </a:pPr>
            <a:r>
              <a:rPr lang="en-US" dirty="0" smtClean="0"/>
              <a:t>Double the number in the right hand column by adding it to itself. </a:t>
            </a:r>
          </a:p>
          <a:p>
            <a:pPr marL="1058862" lvl="1" indent="-514350">
              <a:buFont typeface="+mj-lt"/>
              <a:buAutoNum type="romanLcPeriod"/>
            </a:pPr>
            <a:r>
              <a:rPr lang="en-US" dirty="0" smtClean="0"/>
              <a:t>Next cross out each row where the number in the left hand column is even.</a:t>
            </a:r>
          </a:p>
          <a:p>
            <a:pPr marL="1058862" lvl="1" indent="-514350">
              <a:buFont typeface="+mj-lt"/>
              <a:buAutoNum type="romanLcPeriod"/>
            </a:pPr>
            <a:r>
              <a:rPr lang="en-US" dirty="0" smtClean="0"/>
              <a:t>Finally add up the numbers that remain in the right hand column.</a:t>
            </a:r>
          </a:p>
          <a:p>
            <a:pPr marL="914400" lvl="1" indent="-457200">
              <a:buFont typeface="+mj-lt"/>
              <a:buAutoNum type="romanLcPeriod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32488" y="1132609"/>
            <a:ext cx="1205344" cy="4191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1234</a:t>
            </a:r>
          </a:p>
        </p:txBody>
      </p:sp>
      <p:sp>
        <p:nvSpPr>
          <p:cNvPr id="6" name="Rectangle 5"/>
          <p:cNvSpPr/>
          <p:nvPr/>
        </p:nvSpPr>
        <p:spPr>
          <a:xfrm>
            <a:off x="8934028" y="1590964"/>
            <a:ext cx="1205344" cy="4191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prstClr val="black"/>
                </a:solidFill>
              </a:rPr>
              <a:t>2468</a:t>
            </a:r>
          </a:p>
        </p:txBody>
      </p:sp>
      <p:sp>
        <p:nvSpPr>
          <p:cNvPr id="7" name="Rectangle 6"/>
          <p:cNvSpPr/>
          <p:nvPr/>
        </p:nvSpPr>
        <p:spPr>
          <a:xfrm>
            <a:off x="8935568" y="2049319"/>
            <a:ext cx="1205344" cy="4191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prstClr val="black"/>
                </a:solidFill>
              </a:rPr>
              <a:t>4936</a:t>
            </a:r>
          </a:p>
        </p:txBody>
      </p:sp>
      <p:sp>
        <p:nvSpPr>
          <p:cNvPr id="8" name="Rectangle 7"/>
          <p:cNvSpPr/>
          <p:nvPr/>
        </p:nvSpPr>
        <p:spPr>
          <a:xfrm>
            <a:off x="8937108" y="2507674"/>
            <a:ext cx="1205344" cy="4191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prstClr val="black"/>
                </a:solidFill>
              </a:rPr>
              <a:t>9872</a:t>
            </a:r>
          </a:p>
        </p:txBody>
      </p:sp>
      <p:sp>
        <p:nvSpPr>
          <p:cNvPr id="9" name="Rectangle 8"/>
          <p:cNvSpPr/>
          <p:nvPr/>
        </p:nvSpPr>
        <p:spPr>
          <a:xfrm>
            <a:off x="8943267" y="2966029"/>
            <a:ext cx="1205344" cy="4191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prstClr val="black"/>
                </a:solidFill>
              </a:rPr>
              <a:t>19744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44807" y="3424384"/>
            <a:ext cx="1205344" cy="4191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prstClr val="black"/>
                </a:solidFill>
              </a:rPr>
              <a:t>39488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38648" y="3882739"/>
            <a:ext cx="1205343" cy="4191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prstClr val="black"/>
                </a:solidFill>
              </a:rPr>
              <a:t>78976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46343" y="4341094"/>
            <a:ext cx="1205344" cy="4191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prstClr val="black"/>
                </a:solidFill>
              </a:rPr>
              <a:t>157952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41727" y="4799449"/>
            <a:ext cx="1205344" cy="4191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prstClr val="black"/>
                </a:solidFill>
              </a:rPr>
              <a:t>315904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40187" y="5257800"/>
            <a:ext cx="1205344" cy="4191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prstClr val="black"/>
                </a:solidFill>
              </a:rPr>
              <a:t>631808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18088" y="1132609"/>
            <a:ext cx="761998" cy="4191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981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21168" y="1590964"/>
            <a:ext cx="761998" cy="4191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prstClr val="black"/>
                </a:solidFill>
              </a:rPr>
              <a:t>490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19628" y="2049319"/>
            <a:ext cx="761998" cy="4191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prstClr val="black"/>
                </a:solidFill>
              </a:rPr>
              <a:t>245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22708" y="2507674"/>
            <a:ext cx="761998" cy="4191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prstClr val="black"/>
                </a:solidFill>
              </a:rPr>
              <a:t>122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28867" y="2966029"/>
            <a:ext cx="761998" cy="4191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prstClr val="black"/>
                </a:solidFill>
              </a:rPr>
              <a:t>61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30407" y="3424384"/>
            <a:ext cx="761998" cy="4191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prstClr val="black"/>
                </a:solidFill>
              </a:rPr>
              <a:t>30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24248" y="3882739"/>
            <a:ext cx="761997" cy="4191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31943" y="4341094"/>
            <a:ext cx="761998" cy="4191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27327" y="4799449"/>
            <a:ext cx="761998" cy="4191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25787" y="5257800"/>
            <a:ext cx="761998" cy="4191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405444" y="1132609"/>
            <a:ext cx="1205344" cy="419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ea typeface="+mn-ea"/>
                <a:cs typeface="+mn-cs"/>
              </a:rPr>
              <a:t>1234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380288" y="2044701"/>
            <a:ext cx="1205344" cy="419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srgbClr val="424242"/>
                </a:solidFill>
              </a:rPr>
              <a:t>4936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380288" y="3006441"/>
            <a:ext cx="1205344" cy="419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srgbClr val="424242"/>
                </a:solidFill>
              </a:rPr>
              <a:t>19744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380289" y="3878116"/>
            <a:ext cx="1205343" cy="419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srgbClr val="424242"/>
                </a:solidFill>
              </a:rPr>
              <a:t>78976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380288" y="4341094"/>
            <a:ext cx="1205344" cy="419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srgbClr val="424242"/>
                </a:solidFill>
              </a:rPr>
              <a:t>157952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380288" y="4799449"/>
            <a:ext cx="1205344" cy="419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srgbClr val="424242"/>
                </a:solidFill>
              </a:rPr>
              <a:t>315904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380288" y="5257800"/>
            <a:ext cx="1205344" cy="419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srgbClr val="424242"/>
                </a:solidFill>
              </a:rPr>
              <a:t>631808</a:t>
            </a:r>
          </a:p>
        </p:txBody>
      </p:sp>
      <p:cxnSp>
        <p:nvCxnSpPr>
          <p:cNvPr id="32" name="Straight Connector 31"/>
          <p:cNvCxnSpPr>
            <a:stCxn id="6" idx="1"/>
          </p:cNvCxnSpPr>
          <p:nvPr/>
        </p:nvCxnSpPr>
        <p:spPr>
          <a:xfrm>
            <a:off x="8934028" y="1800514"/>
            <a:ext cx="2651604" cy="2828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ot"/>
          </a:ln>
          <a:effectLst/>
        </p:spPr>
      </p:cxnSp>
      <p:cxnSp>
        <p:nvCxnSpPr>
          <p:cNvPr id="33" name="Straight Connector 32"/>
          <p:cNvCxnSpPr/>
          <p:nvPr/>
        </p:nvCxnSpPr>
        <p:spPr>
          <a:xfrm>
            <a:off x="8937108" y="2730671"/>
            <a:ext cx="2661102" cy="1731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ot"/>
          </a:ln>
          <a:effectLst/>
        </p:spPr>
      </p:cxnSp>
      <p:cxnSp>
        <p:nvCxnSpPr>
          <p:cNvPr id="34" name="Straight Connector 33"/>
          <p:cNvCxnSpPr>
            <a:stCxn id="10" idx="1"/>
          </p:cNvCxnSpPr>
          <p:nvPr/>
        </p:nvCxnSpPr>
        <p:spPr>
          <a:xfrm>
            <a:off x="8944807" y="3633934"/>
            <a:ext cx="2640825" cy="24245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ot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10126531" y="5935525"/>
            <a:ext cx="1459101" cy="451338"/>
          </a:xfrm>
          <a:prstGeom prst="rect">
            <a:avLst/>
          </a:prstGeom>
          <a:solidFill>
            <a:srgbClr val="DFDFE9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ea typeface="+mn-ea"/>
                <a:cs typeface="+mn-cs"/>
              </a:rPr>
              <a:t>1210554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0137466" y="5791200"/>
            <a:ext cx="1459101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05913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3090</Words>
  <Application>Microsoft Office PowerPoint</Application>
  <PresentationFormat>Widescreen</PresentationFormat>
  <Paragraphs>695</Paragraphs>
  <Slides>45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1" baseType="lpstr">
      <vt:lpstr>MS Gothic</vt:lpstr>
      <vt:lpstr>ＭＳ Ｐゴシック</vt:lpstr>
      <vt:lpstr>Arial</vt:lpstr>
      <vt:lpstr>Calibri</vt:lpstr>
      <vt:lpstr>Cambria Math</vt:lpstr>
      <vt:lpstr>Open Sans</vt:lpstr>
      <vt:lpstr>Open Sans Semibold</vt:lpstr>
      <vt:lpstr>Roboto Condensed</vt:lpstr>
      <vt:lpstr>Roboto Condensed Light</vt:lpstr>
      <vt:lpstr>Segoe UI Black</vt:lpstr>
      <vt:lpstr>Symbol</vt:lpstr>
      <vt:lpstr>Times New Roman</vt:lpstr>
      <vt:lpstr>Wingdings</vt:lpstr>
      <vt:lpstr>Wingdings 2</vt:lpstr>
      <vt:lpstr>Wingdings 3</vt:lpstr>
      <vt:lpstr>Office Theme</vt:lpstr>
      <vt:lpstr>Unit-1  Basics of Algorithms and Mathematics</vt:lpstr>
      <vt:lpstr>PowerPoint Presentation</vt:lpstr>
      <vt:lpstr>Introduction to Algorithm</vt:lpstr>
      <vt:lpstr>What is an Algorithm?</vt:lpstr>
      <vt:lpstr>What is an Algorithm?</vt:lpstr>
      <vt:lpstr>Characteristics of An Algorithm</vt:lpstr>
      <vt:lpstr>Types of Algorithm</vt:lpstr>
      <vt:lpstr>Simple Multiplication Methods</vt:lpstr>
      <vt:lpstr>Simple Multiplication Methods</vt:lpstr>
      <vt:lpstr>Simple Multiplication Methods</vt:lpstr>
      <vt:lpstr>Exercises</vt:lpstr>
      <vt:lpstr>PowerPoint Presentation</vt:lpstr>
      <vt:lpstr>PowerPoint Presentation</vt:lpstr>
      <vt:lpstr>Mathematics for Algorithmic Sets</vt:lpstr>
      <vt:lpstr>Set Theory</vt:lpstr>
      <vt:lpstr>Set Theory</vt:lpstr>
      <vt:lpstr>Set Theory</vt:lpstr>
      <vt:lpstr>Set Theory</vt:lpstr>
      <vt:lpstr>Set Theory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Relation </vt:lpstr>
      <vt:lpstr>Properties of the Relation</vt:lpstr>
      <vt:lpstr>Properties of the Relation</vt:lpstr>
      <vt:lpstr>Properties of the Relation</vt:lpstr>
      <vt:lpstr>Equivalence Relation</vt:lpstr>
      <vt:lpstr>Functions </vt:lpstr>
      <vt:lpstr>Function Notations</vt:lpstr>
      <vt:lpstr>Relation &amp; Function</vt:lpstr>
      <vt:lpstr>Functions Types </vt:lpstr>
      <vt:lpstr>Functions Types </vt:lpstr>
      <vt:lpstr>Functions Types </vt:lpstr>
      <vt:lpstr>Vectors and Matrices </vt:lpstr>
      <vt:lpstr>Linear Inequalities</vt:lpstr>
      <vt:lpstr>Linear Equations</vt:lpstr>
      <vt:lpstr>Logic </vt:lpstr>
      <vt:lpstr>Logical Connectives</vt:lpstr>
      <vt:lpstr>Logical Quantifiers</vt:lpstr>
      <vt:lpstr>Logical Quantifiers</vt:lpstr>
      <vt:lpstr>GTU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umesh patel</cp:lastModifiedBy>
  <cp:revision>363</cp:revision>
  <dcterms:created xsi:type="dcterms:W3CDTF">2020-05-01T05:09:15Z</dcterms:created>
  <dcterms:modified xsi:type="dcterms:W3CDTF">2021-08-14T09:15:23Z</dcterms:modified>
</cp:coreProperties>
</file>