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sldIdLst>
    <p:sldId id="256" r:id="rId2"/>
    <p:sldId id="286" r:id="rId3"/>
    <p:sldId id="274" r:id="rId4"/>
    <p:sldId id="275" r:id="rId5"/>
    <p:sldId id="279" r:id="rId6"/>
    <p:sldId id="281" r:id="rId7"/>
    <p:sldId id="300" r:id="rId8"/>
    <p:sldId id="301" r:id="rId9"/>
    <p:sldId id="278" r:id="rId10"/>
    <p:sldId id="276" r:id="rId11"/>
    <p:sldId id="282" r:id="rId12"/>
    <p:sldId id="285" r:id="rId13"/>
    <p:sldId id="283" r:id="rId14"/>
    <p:sldId id="302" r:id="rId15"/>
    <p:sldId id="292" r:id="rId16"/>
    <p:sldId id="303" r:id="rId17"/>
    <p:sldId id="293" r:id="rId18"/>
    <p:sldId id="287" r:id="rId19"/>
    <p:sldId id="289" r:id="rId20"/>
    <p:sldId id="288" r:id="rId21"/>
    <p:sldId id="290" r:id="rId22"/>
    <p:sldId id="291" r:id="rId23"/>
    <p:sldId id="294" r:id="rId24"/>
    <p:sldId id="277" r:id="rId25"/>
    <p:sldId id="295" r:id="rId26"/>
    <p:sldId id="296" r:id="rId27"/>
    <p:sldId id="297" r:id="rId28"/>
    <p:sldId id="298"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 Pratap" initials="HP" lastIdx="1" clrIdx="0">
    <p:extLst>
      <p:ext uri="{19B8F6BF-5375-455C-9EA6-DF929625EA0E}">
        <p15:presenceInfo xmlns:p15="http://schemas.microsoft.com/office/powerpoint/2012/main" userId="5177847b0fff4e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FC000"/>
    <a:srgbClr val="000000"/>
    <a:srgbClr val="5B9BD5"/>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p:scale>
          <a:sx n="70" d="100"/>
          <a:sy n="70" d="100"/>
        </p:scale>
        <p:origin x="496" y="-1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FC066-E237-4C0F-BD4F-1E440E3C2820}" type="datetimeFigureOut">
              <a:rPr lang="en-US" smtClean="0"/>
              <a:pPr/>
              <a:t>3/6/2023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D242D-5596-451F-B662-BF870DDC2B5B}" type="slidenum">
              <a:rPr lang="en-US" smtClean="0"/>
              <a:pPr/>
              <a:t>‹#›</a:t>
            </a:fld>
            <a:endParaRPr lang="en-US" dirty="0"/>
          </a:p>
        </p:txBody>
      </p:sp>
    </p:spTree>
    <p:extLst>
      <p:ext uri="{BB962C8B-B14F-4D97-AF65-F5344CB8AC3E}">
        <p14:creationId xmlns:p14="http://schemas.microsoft.com/office/powerpoint/2010/main" val="245078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65E9B6-FA0D-443D-83CF-720ACD796EB5}" type="slidenum">
              <a:rPr lang="en-US" smtClean="0"/>
              <a:pPr/>
              <a:t>1</a:t>
            </a:fld>
            <a:endParaRPr lang="en-US" dirty="0"/>
          </a:p>
        </p:txBody>
      </p:sp>
    </p:spTree>
    <p:extLst>
      <p:ext uri="{BB962C8B-B14F-4D97-AF65-F5344CB8AC3E}">
        <p14:creationId xmlns:p14="http://schemas.microsoft.com/office/powerpoint/2010/main" val="6937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ext Placeholder 11"/>
          <p:cNvSpPr>
            <a:spLocks noGrp="1"/>
          </p:cNvSpPr>
          <p:nvPr>
            <p:ph type="body" sz="quarter" idx="10"/>
          </p:nvPr>
        </p:nvSpPr>
        <p:spPr>
          <a:xfrm>
            <a:off x="352425" y="274638"/>
            <a:ext cx="10895013" cy="574675"/>
          </a:xfrm>
        </p:spPr>
        <p:txBody>
          <a:bodyPr/>
          <a:lstStyle>
            <a:lvl1pPr marL="0" indent="0">
              <a:buNone/>
              <a:defRPr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7798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3/6/2023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130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3/6/2023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171631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7B838D-4092-49BD-9A6D-5C4ABC6EA985}" type="datetimeFigureOut">
              <a:rPr lang="en-US" smtClean="0"/>
              <a:pPr/>
              <a:t>3/6/2023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0CADFF-FC09-41C7-8730-0C6031094EA7}" type="slidenum">
              <a:rPr lang="en-US" smtClean="0"/>
              <a:pPr/>
              <a:t>‹#›</a:t>
            </a:fld>
            <a:endParaRPr lang="en-US" dirty="0"/>
          </a:p>
        </p:txBody>
      </p:sp>
      <p:sp>
        <p:nvSpPr>
          <p:cNvPr id="7" name="Pentagon 6"/>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0051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197600" y="1981200"/>
            <a:ext cx="5080000" cy="4114800"/>
          </a:xfrm>
        </p:spPr>
        <p:txBody>
          <a:bodyPr/>
          <a:lstStyle/>
          <a:p>
            <a:endParaRPr lang="en-US" dirty="0"/>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8737600" y="6248400"/>
            <a:ext cx="2540000" cy="457200"/>
          </a:xfrm>
          <a:prstGeom prst="rect">
            <a:avLst/>
          </a:prstGeom>
        </p:spPr>
        <p:txBody>
          <a:bodyPr/>
          <a:lstStyle>
            <a:lvl1pPr>
              <a:defRPr/>
            </a:lvl1pPr>
          </a:lstStyle>
          <a:p>
            <a:fld id="{89A93E90-A752-4BD7-9094-DB807C03A87C}" type="slidenum">
              <a:rPr lang="en-US"/>
              <a:pPr/>
              <a:t>‹#›</a:t>
            </a:fld>
            <a:endParaRPr lang="en-US" dirty="0"/>
          </a:p>
        </p:txBody>
      </p:sp>
    </p:spTree>
    <p:extLst>
      <p:ext uri="{BB962C8B-B14F-4D97-AF65-F5344CB8AC3E}">
        <p14:creationId xmlns:p14="http://schemas.microsoft.com/office/powerpoint/2010/main" val="4077287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914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8737600" y="6248400"/>
            <a:ext cx="2540000" cy="457200"/>
          </a:xfrm>
          <a:prstGeom prst="rect">
            <a:avLst/>
          </a:prstGeom>
        </p:spPr>
        <p:txBody>
          <a:bodyPr/>
          <a:lstStyle>
            <a:lvl1pPr>
              <a:defRPr/>
            </a:lvl1pPr>
          </a:lstStyle>
          <a:p>
            <a:fld id="{89B0ABB1-E769-4F99-B5C3-603B61455CE2}" type="slidenum">
              <a:rPr lang="en-US"/>
              <a:pPr/>
              <a:t>‹#›</a:t>
            </a:fld>
            <a:endParaRPr lang="en-US" dirty="0"/>
          </a:p>
        </p:txBody>
      </p:sp>
    </p:spTree>
    <p:extLst>
      <p:ext uri="{BB962C8B-B14F-4D97-AF65-F5344CB8AC3E}">
        <p14:creationId xmlns:p14="http://schemas.microsoft.com/office/powerpoint/2010/main" val="98187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entagon 3"/>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3692" y="117566"/>
            <a:ext cx="11312434" cy="849085"/>
          </a:xfrm>
        </p:spPr>
        <p:txBody>
          <a:bodyPr>
            <a:normAutofit/>
          </a:bodyPr>
          <a:lstStyle>
            <a:lvl1pPr>
              <a:defRPr sz="4400" b="1"/>
            </a:lvl1pPr>
          </a:lstStyle>
          <a:p>
            <a:r>
              <a:rPr lang="en-US" dirty="0"/>
              <a:t>Click to edit Master title style</a:t>
            </a:r>
          </a:p>
        </p:txBody>
      </p:sp>
      <p:sp>
        <p:nvSpPr>
          <p:cNvPr id="3" name="Content Placeholder 2"/>
          <p:cNvSpPr>
            <a:spLocks noGrp="1"/>
          </p:cNvSpPr>
          <p:nvPr>
            <p:ph idx="1"/>
          </p:nvPr>
        </p:nvSpPr>
        <p:spPr>
          <a:xfrm>
            <a:off x="418011" y="1201783"/>
            <a:ext cx="11495315" cy="5460274"/>
          </a:xfrm>
        </p:spPr>
        <p:txBody>
          <a:bodyPr/>
          <a:lstStyle>
            <a:lvl1pPr marL="339725" indent="-339725">
              <a:defRPr>
                <a:latin typeface="+mn-lt"/>
              </a:defRPr>
            </a:lvl1pPr>
            <a:lvl2pPr marL="796925" indent="-339725">
              <a:defRPr>
                <a:latin typeface="+mn-lt"/>
              </a:defRPr>
            </a:lvl2pPr>
            <a:lvl3pPr marL="1254125" indent="-339725">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854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Pentagon 6"/>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3/6/2023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66913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Pentagon 7"/>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3/6/2023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415419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Pentagon 9"/>
          <p:cNvSpPr/>
          <p:nvPr userDrawn="1"/>
        </p:nvSpPr>
        <p:spPr>
          <a:xfrm>
            <a:off x="0" y="116930"/>
            <a:ext cx="11887200" cy="87521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6754" y="286748"/>
            <a:ext cx="11198634" cy="627016"/>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3/6/2023</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231142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n-lt"/>
              </a:defRPr>
            </a:lvl1pPr>
          </a:lstStyle>
          <a:p>
            <a:r>
              <a:rPr lang="en-US" dirty="0"/>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3/6/2023</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02250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3/6/2023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372123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3/6/2023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294801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A226304-F772-40D6-87BA-9465EE369599}" type="datetimeFigureOut">
              <a:rPr lang="en-US" smtClean="0"/>
              <a:pPr/>
              <a:t>3/6/2023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6482C7E-844B-46CE-9BB3-EA5122F58592}" type="slidenum">
              <a:rPr lang="en-US" smtClean="0"/>
              <a:pPr/>
              <a:t>‹#›</a:t>
            </a:fld>
            <a:endParaRPr lang="en-US" dirty="0"/>
          </a:p>
        </p:txBody>
      </p:sp>
    </p:spTree>
    <p:extLst>
      <p:ext uri="{BB962C8B-B14F-4D97-AF65-F5344CB8AC3E}">
        <p14:creationId xmlns:p14="http://schemas.microsoft.com/office/powerpoint/2010/main" val="294951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1" name="Straight Connector 10"/>
          <p:cNvCxnSpPr/>
          <p:nvPr userDrawn="1"/>
        </p:nvCxnSpPr>
        <p:spPr>
          <a:xfrm>
            <a:off x="27140" y="453025"/>
            <a:ext cx="8179496"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8259967" y="456076"/>
            <a:ext cx="1080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412367" y="458164"/>
            <a:ext cx="1080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8552241" y="447726"/>
            <a:ext cx="108000"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3692" y="234497"/>
            <a:ext cx="11312434" cy="5492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058091"/>
            <a:ext cx="10515600" cy="51188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0" y="413359"/>
            <a:ext cx="8179496"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232827" y="416410"/>
            <a:ext cx="108000"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8385227" y="418498"/>
            <a:ext cx="108000"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8525101" y="408060"/>
            <a:ext cx="108000" cy="0"/>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3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b="1" kern="1200">
          <a:solidFill>
            <a:schemeClr val="bg1"/>
          </a:solidFill>
          <a:effectLst/>
          <a:latin typeface="+mn-lt"/>
          <a:ea typeface="+mj-ea"/>
          <a:cs typeface="Aharoni" panose="02010803020104030203" pitchFamily="2" charset="-79"/>
        </a:defRPr>
      </a:lvl1pPr>
    </p:titleStyle>
    <p:body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
        <a:defRPr sz="3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Wingdings" panose="05000000000000000000" pitchFamily="2" charset="2"/>
        <a:buChar char="§"/>
        <a:defRPr sz="2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Wingdings" panose="05000000000000000000" pitchFamily="2" charset="2"/>
        <a:buChar char="§"/>
        <a:defRPr sz="2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Wingdings" panose="05000000000000000000" pitchFamily="2" charset="2"/>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Wingdings" panose="05000000000000000000" pitchFamily="2" charset="2"/>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029200"/>
            <a:ext cx="12192000" cy="9257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bg1"/>
                </a:solidFill>
                <a:effectLst/>
                <a:latin typeface="+mj-lt"/>
                <a:ea typeface="+mj-ea"/>
                <a:cs typeface="Aharoni" panose="02010803020104030203" pitchFamily="2" charset="-79"/>
              </a:defRPr>
            </a:lvl1pPr>
          </a:lstStyle>
          <a:p>
            <a:pPr algn="r"/>
            <a:r>
              <a:rPr lang="en-US" sz="8000" dirty="0">
                <a:solidFill>
                  <a:schemeClr val="accent2"/>
                </a:solidFill>
                <a:latin typeface="Candara" panose="020E0502030303020204" pitchFamily="34" charset="0"/>
              </a:rPr>
              <a:t>Capital Budgeting</a:t>
            </a:r>
          </a:p>
          <a:p>
            <a:pPr algn="r"/>
            <a:endParaRPr lang="en-US" sz="5400" dirty="0">
              <a:solidFill>
                <a:schemeClr val="accent1"/>
              </a:solidFill>
              <a:latin typeface="Candara" panose="020E0502030303020204" pitchFamily="34" charset="0"/>
            </a:endParaRPr>
          </a:p>
          <a:p>
            <a:pPr algn="r"/>
            <a:endParaRPr lang="en-US" sz="5400" dirty="0">
              <a:solidFill>
                <a:schemeClr val="accent1"/>
              </a:solidFill>
              <a:latin typeface="Candara" panose="020E0502030303020204" pitchFamily="34" charset="0"/>
            </a:endParaRPr>
          </a:p>
          <a:p>
            <a:pPr algn="r"/>
            <a:r>
              <a:rPr lang="en-US" sz="5400" dirty="0">
                <a:solidFill>
                  <a:schemeClr val="accent1"/>
                </a:solidFill>
                <a:latin typeface="Candara" panose="020E0502030303020204" pitchFamily="34" charset="0"/>
              </a:rPr>
              <a:t>Harsh Pratap Singh</a:t>
            </a:r>
          </a:p>
        </p:txBody>
      </p:sp>
      <p:sp>
        <p:nvSpPr>
          <p:cNvPr id="6" name="Title 1"/>
          <p:cNvSpPr txBox="1">
            <a:spLocks/>
          </p:cNvSpPr>
          <p:nvPr/>
        </p:nvSpPr>
        <p:spPr>
          <a:xfrm>
            <a:off x="25400" y="-54845"/>
            <a:ext cx="8694530"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effectLst/>
                <a:latin typeface="+mj-lt"/>
                <a:ea typeface="+mj-ea"/>
                <a:cs typeface="Aharoni" panose="02010803020104030203" pitchFamily="2" charset="-79"/>
              </a:defRPr>
            </a:lvl1pPr>
          </a:lstStyle>
          <a:p>
            <a:endParaRPr lang="en-US" sz="2400" dirty="0">
              <a:solidFill>
                <a:schemeClr val="accent5"/>
              </a:solidFill>
              <a:latin typeface="+mn-lt"/>
            </a:endParaRPr>
          </a:p>
        </p:txBody>
      </p:sp>
    </p:spTree>
    <p:extLst>
      <p:ext uri="{BB962C8B-B14F-4D97-AF65-F5344CB8AC3E}">
        <p14:creationId xmlns:p14="http://schemas.microsoft.com/office/powerpoint/2010/main" val="202087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04D9-898F-407D-9C79-EE0D248A017B}"/>
              </a:ext>
            </a:extLst>
          </p:cNvPr>
          <p:cNvSpPr>
            <a:spLocks noGrp="1"/>
          </p:cNvSpPr>
          <p:nvPr>
            <p:ph type="title"/>
          </p:nvPr>
        </p:nvSpPr>
        <p:spPr/>
        <p:txBody>
          <a:bodyPr/>
          <a:lstStyle/>
          <a:p>
            <a:r>
              <a:rPr lang="en-US" dirty="0"/>
              <a:t>Methods for Capital Budgeting</a:t>
            </a:r>
            <a:endParaRPr lang="en-IN" dirty="0"/>
          </a:p>
        </p:txBody>
      </p:sp>
      <p:pic>
        <p:nvPicPr>
          <p:cNvPr id="5" name="Content Placeholder 4">
            <a:extLst>
              <a:ext uri="{FF2B5EF4-FFF2-40B4-BE49-F238E27FC236}">
                <a16:creationId xmlns:a16="http://schemas.microsoft.com/office/drawing/2014/main" id="{E03BF41F-8E8C-46B9-AD02-1C4CBB564195}"/>
              </a:ext>
            </a:extLst>
          </p:cNvPr>
          <p:cNvPicPr>
            <a:picLocks noGrp="1" noChangeAspect="1"/>
          </p:cNvPicPr>
          <p:nvPr>
            <p:ph idx="1"/>
          </p:nvPr>
        </p:nvPicPr>
        <p:blipFill>
          <a:blip r:embed="rId2"/>
          <a:stretch>
            <a:fillRect/>
          </a:stretch>
        </p:blipFill>
        <p:spPr>
          <a:xfrm>
            <a:off x="550069" y="2251075"/>
            <a:ext cx="11229975" cy="3362325"/>
          </a:xfrm>
        </p:spPr>
      </p:pic>
    </p:spTree>
    <p:extLst>
      <p:ext uri="{BB962C8B-B14F-4D97-AF65-F5344CB8AC3E}">
        <p14:creationId xmlns:p14="http://schemas.microsoft.com/office/powerpoint/2010/main" val="114660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69BC-A077-4112-B6CB-2D1772602EFA}"/>
              </a:ext>
            </a:extLst>
          </p:cNvPr>
          <p:cNvSpPr>
            <a:spLocks noGrp="1"/>
          </p:cNvSpPr>
          <p:nvPr>
            <p:ph type="title"/>
          </p:nvPr>
        </p:nvSpPr>
        <p:spPr/>
        <p:txBody>
          <a:bodyPr/>
          <a:lstStyle/>
          <a:p>
            <a:r>
              <a:rPr lang="en-US" dirty="0"/>
              <a:t>Net Present Value Method </a:t>
            </a:r>
            <a:endParaRPr lang="en-IN" dirty="0"/>
          </a:p>
        </p:txBody>
      </p:sp>
      <p:sp>
        <p:nvSpPr>
          <p:cNvPr id="3" name="Content Placeholder 2">
            <a:extLst>
              <a:ext uri="{FF2B5EF4-FFF2-40B4-BE49-F238E27FC236}">
                <a16:creationId xmlns:a16="http://schemas.microsoft.com/office/drawing/2014/main" id="{4A56A152-EB57-4D34-8705-3E81FB01AD38}"/>
              </a:ext>
            </a:extLst>
          </p:cNvPr>
          <p:cNvSpPr>
            <a:spLocks noGrp="1"/>
          </p:cNvSpPr>
          <p:nvPr>
            <p:ph idx="1"/>
          </p:nvPr>
        </p:nvSpPr>
        <p:spPr/>
        <p:txBody>
          <a:bodyPr/>
          <a:lstStyle/>
          <a:p>
            <a:pPr algn="just"/>
            <a:r>
              <a:rPr lang="en-US" dirty="0"/>
              <a:t>Net present value (NPV) is a method used to determine the current value of all future cash flows generated by a project, including the initial capital investment. </a:t>
            </a:r>
          </a:p>
          <a:p>
            <a:pPr algn="just"/>
            <a:r>
              <a:rPr lang="en-US" dirty="0"/>
              <a:t>It is widely used in capital budgeting to establish which projects are likely to turn the greatest profit.</a:t>
            </a:r>
          </a:p>
          <a:p>
            <a:pPr algn="just"/>
            <a:endParaRPr lang="en-US" dirty="0"/>
          </a:p>
          <a:p>
            <a:pPr marL="0" indent="0" algn="ctr">
              <a:buNone/>
            </a:pPr>
            <a:r>
              <a:rPr lang="en-US" b="1" i="0" dirty="0">
                <a:solidFill>
                  <a:srgbClr val="212121"/>
                </a:solidFill>
                <a:effectLst/>
                <a:latin typeface="-apple-system"/>
              </a:rPr>
              <a:t>NPV = [CF</a:t>
            </a:r>
            <a:r>
              <a:rPr lang="en-US" b="1" i="0" baseline="-25000" dirty="0">
                <a:solidFill>
                  <a:srgbClr val="212121"/>
                </a:solidFill>
                <a:effectLst/>
                <a:latin typeface="-apple-system"/>
              </a:rPr>
              <a:t>i1</a:t>
            </a:r>
            <a:r>
              <a:rPr lang="en-US" b="1" i="0" dirty="0">
                <a:solidFill>
                  <a:srgbClr val="212121"/>
                </a:solidFill>
                <a:effectLst/>
                <a:latin typeface="-apple-system"/>
              </a:rPr>
              <a:t>/ (1+r)</a:t>
            </a:r>
            <a:r>
              <a:rPr lang="en-US" b="1" i="0" baseline="30000" dirty="0">
                <a:solidFill>
                  <a:srgbClr val="212121"/>
                </a:solidFill>
                <a:effectLst/>
                <a:latin typeface="-apple-system"/>
              </a:rPr>
              <a:t>1</a:t>
            </a:r>
            <a:r>
              <a:rPr lang="en-US" b="1" i="0" dirty="0">
                <a:solidFill>
                  <a:srgbClr val="212121"/>
                </a:solidFill>
                <a:effectLst/>
                <a:latin typeface="-apple-system"/>
              </a:rPr>
              <a:t> + CF</a:t>
            </a:r>
            <a:r>
              <a:rPr lang="en-US" b="1" i="0" baseline="-25000" dirty="0">
                <a:solidFill>
                  <a:srgbClr val="212121"/>
                </a:solidFill>
                <a:effectLst/>
                <a:latin typeface="-apple-system"/>
              </a:rPr>
              <a:t>i2</a:t>
            </a:r>
            <a:r>
              <a:rPr lang="en-US" b="1" i="0" dirty="0">
                <a:solidFill>
                  <a:srgbClr val="212121"/>
                </a:solidFill>
                <a:effectLst/>
                <a:latin typeface="-apple-system"/>
              </a:rPr>
              <a:t>/(1+r)</a:t>
            </a:r>
            <a:r>
              <a:rPr lang="en-US" b="1" i="0" baseline="30000" dirty="0">
                <a:solidFill>
                  <a:srgbClr val="212121"/>
                </a:solidFill>
                <a:effectLst/>
                <a:latin typeface="-apple-system"/>
              </a:rPr>
              <a:t>2</a:t>
            </a:r>
            <a:r>
              <a:rPr lang="en-US" b="1" i="0" dirty="0">
                <a:solidFill>
                  <a:srgbClr val="212121"/>
                </a:solidFill>
                <a:effectLst/>
                <a:latin typeface="-apple-system"/>
              </a:rPr>
              <a:t> + CF</a:t>
            </a:r>
            <a:r>
              <a:rPr lang="en-US" b="1" i="0" baseline="-25000" dirty="0">
                <a:solidFill>
                  <a:srgbClr val="212121"/>
                </a:solidFill>
                <a:effectLst/>
                <a:latin typeface="-apple-system"/>
              </a:rPr>
              <a:t>i3</a:t>
            </a:r>
            <a:r>
              <a:rPr lang="en-US" b="1" i="0" dirty="0">
                <a:solidFill>
                  <a:srgbClr val="212121"/>
                </a:solidFill>
                <a:effectLst/>
                <a:latin typeface="-apple-system"/>
              </a:rPr>
              <a:t>/(1+r)</a:t>
            </a:r>
            <a:r>
              <a:rPr lang="en-US" b="1" i="0" baseline="30000" dirty="0">
                <a:solidFill>
                  <a:srgbClr val="212121"/>
                </a:solidFill>
                <a:effectLst/>
                <a:latin typeface="-apple-system"/>
              </a:rPr>
              <a:t>3</a:t>
            </a:r>
            <a:r>
              <a:rPr lang="en-US" b="1" i="0" dirty="0">
                <a:solidFill>
                  <a:srgbClr val="212121"/>
                </a:solidFill>
                <a:effectLst/>
                <a:latin typeface="-apple-system"/>
              </a:rPr>
              <a:t> + …] – C</a:t>
            </a:r>
            <a:r>
              <a:rPr lang="en-US" b="1" i="0" baseline="-25000" dirty="0">
                <a:solidFill>
                  <a:srgbClr val="212121"/>
                </a:solidFill>
                <a:effectLst/>
                <a:latin typeface="-apple-system"/>
              </a:rPr>
              <a:t>o</a:t>
            </a:r>
          </a:p>
          <a:p>
            <a:pPr marL="0" indent="0" algn="ctr">
              <a:buNone/>
            </a:pPr>
            <a:endParaRPr lang="en-US" b="1" i="0" dirty="0">
              <a:solidFill>
                <a:srgbClr val="212121"/>
              </a:solidFill>
              <a:effectLst/>
              <a:latin typeface="-apple-system"/>
            </a:endParaRPr>
          </a:p>
          <a:p>
            <a:pPr algn="just"/>
            <a:endParaRPr lang="en-IN" dirty="0"/>
          </a:p>
        </p:txBody>
      </p:sp>
      <p:pic>
        <p:nvPicPr>
          <p:cNvPr id="5" name="Picture 4">
            <a:extLst>
              <a:ext uri="{FF2B5EF4-FFF2-40B4-BE49-F238E27FC236}">
                <a16:creationId xmlns:a16="http://schemas.microsoft.com/office/drawing/2014/main" id="{23D75A30-F371-CD44-0192-F92E443C58A4}"/>
              </a:ext>
            </a:extLst>
          </p:cNvPr>
          <p:cNvPicPr>
            <a:picLocks noChangeAspect="1"/>
          </p:cNvPicPr>
          <p:nvPr/>
        </p:nvPicPr>
        <p:blipFill>
          <a:blip r:embed="rId2"/>
          <a:stretch>
            <a:fillRect/>
          </a:stretch>
        </p:blipFill>
        <p:spPr>
          <a:xfrm>
            <a:off x="3591490" y="5656216"/>
            <a:ext cx="4546669" cy="804245"/>
          </a:xfrm>
          <a:prstGeom prst="rect">
            <a:avLst/>
          </a:prstGeom>
        </p:spPr>
      </p:pic>
    </p:spTree>
    <p:extLst>
      <p:ext uri="{BB962C8B-B14F-4D97-AF65-F5344CB8AC3E}">
        <p14:creationId xmlns:p14="http://schemas.microsoft.com/office/powerpoint/2010/main" val="334488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DF58-BE17-41A7-8A50-442D85DDD8F5}"/>
              </a:ext>
            </a:extLst>
          </p:cNvPr>
          <p:cNvSpPr>
            <a:spLocks noGrp="1"/>
          </p:cNvSpPr>
          <p:nvPr>
            <p:ph type="title"/>
          </p:nvPr>
        </p:nvSpPr>
        <p:spPr/>
        <p:txBody>
          <a:bodyPr/>
          <a:lstStyle/>
          <a:p>
            <a:r>
              <a:rPr lang="en-US" dirty="0"/>
              <a:t>Acceptance Rule</a:t>
            </a:r>
            <a:endParaRPr lang="en-IN" dirty="0"/>
          </a:p>
        </p:txBody>
      </p:sp>
      <p:sp>
        <p:nvSpPr>
          <p:cNvPr id="3" name="Content Placeholder 2">
            <a:extLst>
              <a:ext uri="{FF2B5EF4-FFF2-40B4-BE49-F238E27FC236}">
                <a16:creationId xmlns:a16="http://schemas.microsoft.com/office/drawing/2014/main" id="{9168F603-A9C8-4C3C-84D7-383DE97C7F22}"/>
              </a:ext>
            </a:extLst>
          </p:cNvPr>
          <p:cNvSpPr>
            <a:spLocks noGrp="1"/>
          </p:cNvSpPr>
          <p:nvPr>
            <p:ph idx="1"/>
          </p:nvPr>
        </p:nvSpPr>
        <p:spPr/>
        <p:txBody>
          <a:bodyPr/>
          <a:lstStyle/>
          <a:p>
            <a:r>
              <a:rPr lang="en-US" dirty="0"/>
              <a:t>Accept the project when NPV is Positive</a:t>
            </a:r>
          </a:p>
          <a:p>
            <a:r>
              <a:rPr lang="en-US" dirty="0"/>
              <a:t>Reject the Project when NPV is Negative</a:t>
            </a:r>
          </a:p>
          <a:p>
            <a:r>
              <a:rPr lang="en-US" dirty="0"/>
              <a:t>May accept the project when NPV is zero</a:t>
            </a:r>
            <a:endParaRPr lang="en-IN" dirty="0"/>
          </a:p>
        </p:txBody>
      </p:sp>
    </p:spTree>
    <p:extLst>
      <p:ext uri="{BB962C8B-B14F-4D97-AF65-F5344CB8AC3E}">
        <p14:creationId xmlns:p14="http://schemas.microsoft.com/office/powerpoint/2010/main" val="51641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08F6-4D2D-4F7A-8ED9-BFC6075F7A0F}"/>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3E6FB8B-0AD4-46CB-A6F1-0E5DB6079D3E}"/>
              </a:ext>
            </a:extLst>
          </p:cNvPr>
          <p:cNvSpPr>
            <a:spLocks noGrp="1"/>
          </p:cNvSpPr>
          <p:nvPr>
            <p:ph idx="1"/>
          </p:nvPr>
        </p:nvSpPr>
        <p:spPr/>
        <p:txBody>
          <a:bodyPr>
            <a:normAutofit fontScale="77500" lnSpcReduction="20000"/>
          </a:bodyPr>
          <a:lstStyle/>
          <a:p>
            <a:pPr marL="0" indent="0" algn="just">
              <a:buNone/>
            </a:pPr>
            <a:r>
              <a:rPr lang="en-US" sz="4100" b="1" dirty="0"/>
              <a:t>Hills Ltd. would like to invest in a new project. The company has the following information for this new investment –</a:t>
            </a:r>
          </a:p>
          <a:p>
            <a:pPr marL="0" indent="0">
              <a:buNone/>
            </a:pPr>
            <a:r>
              <a:rPr lang="en-US" dirty="0"/>
              <a:t>Cost of the new investment as of now – $265,000</a:t>
            </a:r>
          </a:p>
          <a:p>
            <a:pPr marL="0" indent="0">
              <a:buNone/>
            </a:pPr>
            <a:r>
              <a:rPr lang="en-US" dirty="0"/>
              <a:t>The project will receive cash inflows as follows – </a:t>
            </a:r>
          </a:p>
          <a:p>
            <a:r>
              <a:rPr lang="en-US" dirty="0"/>
              <a:t>Year 1 – $60,000</a:t>
            </a:r>
          </a:p>
          <a:p>
            <a:r>
              <a:rPr lang="en-US" dirty="0"/>
              <a:t>Year 2 – $70,000</a:t>
            </a:r>
          </a:p>
          <a:p>
            <a:r>
              <a:rPr lang="en-US" dirty="0"/>
              <a:t>Year 3 – $80,000</a:t>
            </a:r>
          </a:p>
          <a:p>
            <a:r>
              <a:rPr lang="en-US" dirty="0"/>
              <a:t>Year 4 – $90,000</a:t>
            </a:r>
          </a:p>
          <a:p>
            <a:r>
              <a:rPr lang="en-US" dirty="0"/>
              <a:t>Year 5 – $100,000</a:t>
            </a:r>
          </a:p>
          <a:p>
            <a:pPr marL="0" indent="0">
              <a:buNone/>
            </a:pPr>
            <a:r>
              <a:rPr lang="en-US" dirty="0"/>
              <a:t>Find out the NPV and conclude whether this is a worthy investment for Hills Ltd. Assume the required rate of return as 10%.</a:t>
            </a:r>
            <a:endParaRPr lang="en-IN" dirty="0"/>
          </a:p>
        </p:txBody>
      </p:sp>
    </p:spTree>
    <p:extLst>
      <p:ext uri="{BB962C8B-B14F-4D97-AF65-F5344CB8AC3E}">
        <p14:creationId xmlns:p14="http://schemas.microsoft.com/office/powerpoint/2010/main" val="3810626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039D-17C7-96D6-F1F7-877B82750A95}"/>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E1ECF6AA-001F-9863-E440-713E875D44F7}"/>
              </a:ext>
            </a:extLst>
          </p:cNvPr>
          <p:cNvSpPr>
            <a:spLocks noGrp="1"/>
          </p:cNvSpPr>
          <p:nvPr>
            <p:ph idx="1"/>
          </p:nvPr>
        </p:nvSpPr>
        <p:spPr/>
        <p:txBody>
          <a:bodyPr/>
          <a:lstStyle/>
          <a:p>
            <a:r>
              <a:rPr lang="en-US" dirty="0"/>
              <a:t>Your company is considering two projects, M and N. Each of which requires an initial outlay of Rs.140 million. The expected cash inflows from these projects are:</a:t>
            </a:r>
          </a:p>
          <a:p>
            <a:endParaRPr lang="en-US" dirty="0"/>
          </a:p>
          <a:p>
            <a:endParaRPr lang="en-US" dirty="0"/>
          </a:p>
          <a:p>
            <a:endParaRPr lang="en-US" dirty="0"/>
          </a:p>
          <a:p>
            <a:r>
              <a:rPr lang="en-US" sz="2800" dirty="0"/>
              <a:t>The cost of capital is 10 percent? What is NPV of both the projects?</a:t>
            </a:r>
          </a:p>
          <a:p>
            <a:r>
              <a:rPr lang="en-US" sz="2800" dirty="0"/>
              <a:t>If both the projects are mutually exclusive, which one should be selected?</a:t>
            </a:r>
            <a:endParaRPr lang="en-IN" sz="2800" dirty="0"/>
          </a:p>
        </p:txBody>
      </p:sp>
      <p:pic>
        <p:nvPicPr>
          <p:cNvPr id="5" name="Picture 4">
            <a:extLst>
              <a:ext uri="{FF2B5EF4-FFF2-40B4-BE49-F238E27FC236}">
                <a16:creationId xmlns:a16="http://schemas.microsoft.com/office/drawing/2014/main" id="{309718E4-D996-4825-1AE7-67B2E05C2042}"/>
              </a:ext>
            </a:extLst>
          </p:cNvPr>
          <p:cNvPicPr>
            <a:picLocks noChangeAspect="1"/>
          </p:cNvPicPr>
          <p:nvPr/>
        </p:nvPicPr>
        <p:blipFill>
          <a:blip r:embed="rId2"/>
          <a:stretch>
            <a:fillRect/>
          </a:stretch>
        </p:blipFill>
        <p:spPr>
          <a:xfrm>
            <a:off x="2080823" y="2770477"/>
            <a:ext cx="5061657" cy="1948565"/>
          </a:xfrm>
          <a:prstGeom prst="rect">
            <a:avLst/>
          </a:prstGeom>
        </p:spPr>
      </p:pic>
    </p:spTree>
    <p:extLst>
      <p:ext uri="{BB962C8B-B14F-4D97-AF65-F5344CB8AC3E}">
        <p14:creationId xmlns:p14="http://schemas.microsoft.com/office/powerpoint/2010/main" val="61862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610A-9F8D-4429-8256-51EE8833E5E9}"/>
              </a:ext>
            </a:extLst>
          </p:cNvPr>
          <p:cNvSpPr>
            <a:spLocks noGrp="1"/>
          </p:cNvSpPr>
          <p:nvPr>
            <p:ph type="title"/>
          </p:nvPr>
        </p:nvSpPr>
        <p:spPr/>
        <p:txBody>
          <a:bodyPr/>
          <a:lstStyle/>
          <a:p>
            <a:r>
              <a:rPr lang="en-US" dirty="0"/>
              <a:t>Profitability Index Method</a:t>
            </a:r>
            <a:endParaRPr lang="en-IN" dirty="0"/>
          </a:p>
        </p:txBody>
      </p:sp>
      <p:sp>
        <p:nvSpPr>
          <p:cNvPr id="3" name="Content Placeholder 2">
            <a:extLst>
              <a:ext uri="{FF2B5EF4-FFF2-40B4-BE49-F238E27FC236}">
                <a16:creationId xmlns:a16="http://schemas.microsoft.com/office/drawing/2014/main" id="{A5E3234F-2DC1-4A2F-8FAC-D3BF8599A46B}"/>
              </a:ext>
            </a:extLst>
          </p:cNvPr>
          <p:cNvSpPr>
            <a:spLocks noGrp="1"/>
          </p:cNvSpPr>
          <p:nvPr>
            <p:ph idx="1"/>
          </p:nvPr>
        </p:nvSpPr>
        <p:spPr/>
        <p:txBody>
          <a:bodyPr/>
          <a:lstStyle/>
          <a:p>
            <a:r>
              <a:rPr lang="en-US" dirty="0"/>
              <a:t>The formula for Profitability Index is simple and it is calculated by dividing the present value of all the future cash flows of the project by the initial investment in the project.</a:t>
            </a:r>
          </a:p>
          <a:p>
            <a:endParaRPr lang="en-US" dirty="0"/>
          </a:p>
          <a:p>
            <a:pPr marL="0" indent="0" algn="ctr">
              <a:buNone/>
            </a:pPr>
            <a:r>
              <a:rPr lang="en-US" b="1" i="0" dirty="0">
                <a:solidFill>
                  <a:srgbClr val="212121"/>
                </a:solidFill>
                <a:effectLst/>
                <a:latin typeface="-apple-system"/>
              </a:rPr>
              <a:t>Profitability Index = PV of future cash flows / Initial investment</a:t>
            </a:r>
            <a:endParaRPr lang="en-IN" dirty="0"/>
          </a:p>
        </p:txBody>
      </p:sp>
      <p:pic>
        <p:nvPicPr>
          <p:cNvPr id="5" name="Picture 4">
            <a:extLst>
              <a:ext uri="{FF2B5EF4-FFF2-40B4-BE49-F238E27FC236}">
                <a16:creationId xmlns:a16="http://schemas.microsoft.com/office/drawing/2014/main" id="{935C87FA-A646-E8C9-E299-A249F57EF3AB}"/>
              </a:ext>
            </a:extLst>
          </p:cNvPr>
          <p:cNvPicPr>
            <a:picLocks noChangeAspect="1"/>
          </p:cNvPicPr>
          <p:nvPr/>
        </p:nvPicPr>
        <p:blipFill>
          <a:blip r:embed="rId2"/>
          <a:stretch>
            <a:fillRect/>
          </a:stretch>
        </p:blipFill>
        <p:spPr>
          <a:xfrm>
            <a:off x="2641237" y="4449423"/>
            <a:ext cx="6913454" cy="1656737"/>
          </a:xfrm>
          <a:prstGeom prst="rect">
            <a:avLst/>
          </a:prstGeom>
        </p:spPr>
      </p:pic>
    </p:spTree>
    <p:extLst>
      <p:ext uri="{BB962C8B-B14F-4D97-AF65-F5344CB8AC3E}">
        <p14:creationId xmlns:p14="http://schemas.microsoft.com/office/powerpoint/2010/main" val="130235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70D0-6161-DAE5-BF74-94B1ABBE059E}"/>
              </a:ext>
            </a:extLst>
          </p:cNvPr>
          <p:cNvSpPr>
            <a:spLocks noGrp="1"/>
          </p:cNvSpPr>
          <p:nvPr>
            <p:ph type="title"/>
          </p:nvPr>
        </p:nvSpPr>
        <p:spPr/>
        <p:txBody>
          <a:bodyPr/>
          <a:lstStyle/>
          <a:p>
            <a:r>
              <a:rPr lang="en-IN" dirty="0"/>
              <a:t>Accept/Reject Criteria </a:t>
            </a:r>
          </a:p>
        </p:txBody>
      </p:sp>
      <p:pic>
        <p:nvPicPr>
          <p:cNvPr id="5" name="Content Placeholder 4">
            <a:extLst>
              <a:ext uri="{FF2B5EF4-FFF2-40B4-BE49-F238E27FC236}">
                <a16:creationId xmlns:a16="http://schemas.microsoft.com/office/drawing/2014/main" id="{995760AC-A2EC-0109-958C-40109026EC5B}"/>
              </a:ext>
            </a:extLst>
          </p:cNvPr>
          <p:cNvPicPr>
            <a:picLocks noGrp="1" noChangeAspect="1"/>
          </p:cNvPicPr>
          <p:nvPr>
            <p:ph idx="1"/>
          </p:nvPr>
        </p:nvPicPr>
        <p:blipFill>
          <a:blip r:embed="rId2"/>
          <a:stretch>
            <a:fillRect/>
          </a:stretch>
        </p:blipFill>
        <p:spPr>
          <a:xfrm>
            <a:off x="1998709" y="2054515"/>
            <a:ext cx="8227318" cy="2029805"/>
          </a:xfrm>
        </p:spPr>
      </p:pic>
    </p:spTree>
    <p:extLst>
      <p:ext uri="{BB962C8B-B14F-4D97-AF65-F5344CB8AC3E}">
        <p14:creationId xmlns:p14="http://schemas.microsoft.com/office/powerpoint/2010/main" val="330285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5112-E419-41A7-97E5-00629062AD83}"/>
              </a:ext>
            </a:extLst>
          </p:cNvPr>
          <p:cNvSpPr>
            <a:spLocks noGrp="1"/>
          </p:cNvSpPr>
          <p:nvPr>
            <p:ph type="title"/>
          </p:nvPr>
        </p:nvSpPr>
        <p:spPr/>
        <p:txBody>
          <a:bodyPr/>
          <a:lstStyle/>
          <a:p>
            <a:r>
              <a:rPr lang="en-US" dirty="0"/>
              <a:t>Example-4</a:t>
            </a:r>
            <a:endParaRPr lang="en-IN" dirty="0"/>
          </a:p>
        </p:txBody>
      </p:sp>
      <p:sp>
        <p:nvSpPr>
          <p:cNvPr id="3" name="Content Placeholder 2">
            <a:extLst>
              <a:ext uri="{FF2B5EF4-FFF2-40B4-BE49-F238E27FC236}">
                <a16:creationId xmlns:a16="http://schemas.microsoft.com/office/drawing/2014/main" id="{EDFC6255-04BF-44D3-BABF-6B5FFF276D83}"/>
              </a:ext>
            </a:extLst>
          </p:cNvPr>
          <p:cNvSpPr>
            <a:spLocks noGrp="1"/>
          </p:cNvSpPr>
          <p:nvPr>
            <p:ph idx="1"/>
          </p:nvPr>
        </p:nvSpPr>
        <p:spPr/>
        <p:txBody>
          <a:bodyPr/>
          <a:lstStyle/>
          <a:p>
            <a:pPr algn="l"/>
            <a:r>
              <a:rPr lang="en-US" b="0" i="0" dirty="0">
                <a:solidFill>
                  <a:srgbClr val="212121"/>
                </a:solidFill>
                <a:effectLst/>
                <a:latin typeface="-apple-system"/>
              </a:rPr>
              <a:t>Project A needs an initial investment of $2,000,000 and a discount rate of 10% and with estimated annual cash flows of:</a:t>
            </a:r>
          </a:p>
          <a:p>
            <a:pPr algn="l">
              <a:buFont typeface="Arial" panose="020B0604020202020204" pitchFamily="34" charset="0"/>
              <a:buChar char="•"/>
            </a:pPr>
            <a:r>
              <a:rPr lang="en-US" b="0" i="0" dirty="0">
                <a:solidFill>
                  <a:srgbClr val="212121"/>
                </a:solidFill>
                <a:effectLst/>
                <a:latin typeface="-apple-system"/>
              </a:rPr>
              <a:t>$300,000 in Year 1</a:t>
            </a:r>
          </a:p>
          <a:p>
            <a:pPr algn="l">
              <a:buFont typeface="Arial" panose="020B0604020202020204" pitchFamily="34" charset="0"/>
              <a:buChar char="•"/>
            </a:pPr>
            <a:r>
              <a:rPr lang="en-US" b="0" i="0" dirty="0">
                <a:solidFill>
                  <a:srgbClr val="212121"/>
                </a:solidFill>
                <a:effectLst/>
                <a:latin typeface="-apple-system"/>
              </a:rPr>
              <a:t>$600,000 in Year 2</a:t>
            </a:r>
          </a:p>
          <a:p>
            <a:pPr algn="l">
              <a:buFont typeface="Arial" panose="020B0604020202020204" pitchFamily="34" charset="0"/>
              <a:buChar char="•"/>
            </a:pPr>
            <a:r>
              <a:rPr lang="en-US" b="0" i="0" dirty="0">
                <a:solidFill>
                  <a:srgbClr val="212121"/>
                </a:solidFill>
                <a:effectLst/>
                <a:latin typeface="-apple-system"/>
              </a:rPr>
              <a:t>$900,000 in Year 3</a:t>
            </a:r>
          </a:p>
          <a:p>
            <a:pPr algn="l">
              <a:buFont typeface="Arial" panose="020B0604020202020204" pitchFamily="34" charset="0"/>
              <a:buChar char="•"/>
            </a:pPr>
            <a:r>
              <a:rPr lang="en-US" b="0" i="0" dirty="0">
                <a:solidFill>
                  <a:srgbClr val="212121"/>
                </a:solidFill>
                <a:effectLst/>
                <a:latin typeface="-apple-system"/>
              </a:rPr>
              <a:t>$700,000 in Year 4</a:t>
            </a:r>
          </a:p>
          <a:p>
            <a:pPr algn="l">
              <a:buFont typeface="Arial" panose="020B0604020202020204" pitchFamily="34" charset="0"/>
              <a:buChar char="•"/>
            </a:pPr>
            <a:r>
              <a:rPr lang="en-US" b="0" i="0" dirty="0">
                <a:solidFill>
                  <a:srgbClr val="212121"/>
                </a:solidFill>
                <a:effectLst/>
                <a:latin typeface="-apple-system"/>
              </a:rPr>
              <a:t>$600,000 in Year 5</a:t>
            </a:r>
          </a:p>
          <a:p>
            <a:pPr marL="0" indent="0">
              <a:buNone/>
            </a:pPr>
            <a:r>
              <a:rPr lang="en-IN" dirty="0"/>
              <a:t>Calculate the profitability Index for the project.</a:t>
            </a:r>
          </a:p>
        </p:txBody>
      </p:sp>
    </p:spTree>
    <p:extLst>
      <p:ext uri="{BB962C8B-B14F-4D97-AF65-F5344CB8AC3E}">
        <p14:creationId xmlns:p14="http://schemas.microsoft.com/office/powerpoint/2010/main" val="84146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9917-0BD5-42FE-92E6-2D491F596F76}"/>
              </a:ext>
            </a:extLst>
          </p:cNvPr>
          <p:cNvSpPr>
            <a:spLocks noGrp="1"/>
          </p:cNvSpPr>
          <p:nvPr>
            <p:ph type="title"/>
          </p:nvPr>
        </p:nvSpPr>
        <p:spPr/>
        <p:txBody>
          <a:bodyPr/>
          <a:lstStyle/>
          <a:p>
            <a:r>
              <a:rPr lang="en-US" dirty="0"/>
              <a:t>Internal Rate of Return (IRR)</a:t>
            </a:r>
            <a:endParaRPr lang="en-IN" dirty="0"/>
          </a:p>
        </p:txBody>
      </p:sp>
      <p:sp>
        <p:nvSpPr>
          <p:cNvPr id="3" name="Content Placeholder 2">
            <a:extLst>
              <a:ext uri="{FF2B5EF4-FFF2-40B4-BE49-F238E27FC236}">
                <a16:creationId xmlns:a16="http://schemas.microsoft.com/office/drawing/2014/main" id="{F82FAA23-1C4E-4C83-BC07-AAC5F399C9E5}"/>
              </a:ext>
            </a:extLst>
          </p:cNvPr>
          <p:cNvSpPr>
            <a:spLocks noGrp="1"/>
          </p:cNvSpPr>
          <p:nvPr>
            <p:ph idx="1"/>
          </p:nvPr>
        </p:nvSpPr>
        <p:spPr/>
        <p:txBody>
          <a:bodyPr/>
          <a:lstStyle/>
          <a:p>
            <a:pPr algn="just"/>
            <a:r>
              <a:rPr lang="en-US" dirty="0"/>
              <a:t>Internal Rate is the rate that equates the investment outlay with the present value of cash inflow received. </a:t>
            </a:r>
          </a:p>
          <a:p>
            <a:pPr algn="just"/>
            <a:r>
              <a:rPr lang="en-US" dirty="0"/>
              <a:t>In other words , internal rate is the discount rate which makes NPV zero.</a:t>
            </a:r>
          </a:p>
          <a:p>
            <a:pPr algn="just"/>
            <a:r>
              <a:rPr lang="en-US" dirty="0"/>
              <a:t>The internal rate of return is commonly used to compare and select the best project. The project with an IRR above the minimum acceptable return (hurdle rate) is selected.</a:t>
            </a:r>
            <a:endParaRPr lang="en-IN" dirty="0"/>
          </a:p>
        </p:txBody>
      </p:sp>
    </p:spTree>
    <p:extLst>
      <p:ext uri="{BB962C8B-B14F-4D97-AF65-F5344CB8AC3E}">
        <p14:creationId xmlns:p14="http://schemas.microsoft.com/office/powerpoint/2010/main" val="861122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02C9-81AB-4639-9396-7E05A0B6BCDB}"/>
              </a:ext>
            </a:extLst>
          </p:cNvPr>
          <p:cNvSpPr>
            <a:spLocks noGrp="1"/>
          </p:cNvSpPr>
          <p:nvPr>
            <p:ph type="title"/>
          </p:nvPr>
        </p:nvSpPr>
        <p:spPr/>
        <p:txBody>
          <a:bodyPr/>
          <a:lstStyle/>
          <a:p>
            <a:r>
              <a:rPr lang="en-US" dirty="0"/>
              <a:t>Acceptance Rule</a:t>
            </a:r>
            <a:endParaRPr lang="en-IN" dirty="0"/>
          </a:p>
        </p:txBody>
      </p:sp>
      <p:sp>
        <p:nvSpPr>
          <p:cNvPr id="3" name="Content Placeholder 2">
            <a:extLst>
              <a:ext uri="{FF2B5EF4-FFF2-40B4-BE49-F238E27FC236}">
                <a16:creationId xmlns:a16="http://schemas.microsoft.com/office/drawing/2014/main" id="{E365647F-31D2-4D33-856C-38363E9BB7DF}"/>
              </a:ext>
            </a:extLst>
          </p:cNvPr>
          <p:cNvSpPr>
            <a:spLocks noGrp="1"/>
          </p:cNvSpPr>
          <p:nvPr>
            <p:ph idx="1"/>
          </p:nvPr>
        </p:nvSpPr>
        <p:spPr/>
        <p:txBody>
          <a:bodyPr/>
          <a:lstStyle/>
          <a:p>
            <a:r>
              <a:rPr lang="en-US" dirty="0"/>
              <a:t>Accept the project if IRR is greater than equal to Required rate of return</a:t>
            </a:r>
          </a:p>
          <a:p>
            <a:r>
              <a:rPr lang="en-US" dirty="0"/>
              <a:t>Reject the project if IRR is less than the Required rate of return</a:t>
            </a:r>
          </a:p>
          <a:p>
            <a:endParaRPr lang="en-IN" dirty="0"/>
          </a:p>
        </p:txBody>
      </p:sp>
    </p:spTree>
    <p:extLst>
      <p:ext uri="{BB962C8B-B14F-4D97-AF65-F5344CB8AC3E}">
        <p14:creationId xmlns:p14="http://schemas.microsoft.com/office/powerpoint/2010/main" val="187460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2B5B-FEEE-4A3D-91EC-C7EB10A04A89}"/>
              </a:ext>
            </a:extLst>
          </p:cNvPr>
          <p:cNvSpPr>
            <a:spLocks noGrp="1"/>
          </p:cNvSpPr>
          <p:nvPr>
            <p:ph type="title"/>
          </p:nvPr>
        </p:nvSpPr>
        <p:spPr/>
        <p:txBody>
          <a:bodyPr/>
          <a:lstStyle/>
          <a:p>
            <a:r>
              <a:rPr lang="en-US" dirty="0"/>
              <a:t>Investment Decision</a:t>
            </a:r>
            <a:endParaRPr lang="en-IN" dirty="0"/>
          </a:p>
        </p:txBody>
      </p:sp>
      <p:sp>
        <p:nvSpPr>
          <p:cNvPr id="3" name="Content Placeholder 2">
            <a:extLst>
              <a:ext uri="{FF2B5EF4-FFF2-40B4-BE49-F238E27FC236}">
                <a16:creationId xmlns:a16="http://schemas.microsoft.com/office/drawing/2014/main" id="{56A1AF27-17E9-4D05-BCBA-CA362CF8CBCD}"/>
              </a:ext>
            </a:extLst>
          </p:cNvPr>
          <p:cNvSpPr>
            <a:spLocks noGrp="1"/>
          </p:cNvSpPr>
          <p:nvPr>
            <p:ph idx="1"/>
          </p:nvPr>
        </p:nvSpPr>
        <p:spPr/>
        <p:txBody>
          <a:bodyPr/>
          <a:lstStyle/>
          <a:p>
            <a:pPr algn="just"/>
            <a:r>
              <a:rPr lang="en-US" b="0" i="0" dirty="0">
                <a:solidFill>
                  <a:srgbClr val="000000"/>
                </a:solidFill>
                <a:effectLst/>
                <a:latin typeface="Georgia" panose="02040502050405020303" pitchFamily="18" charset="0"/>
              </a:rPr>
              <a:t>A financial decision which is concerned with how the firm’s funds are invested in different assets is known as investment decision.</a:t>
            </a:r>
          </a:p>
          <a:p>
            <a:pPr algn="just"/>
            <a:r>
              <a:rPr lang="en-US" b="0" i="0" dirty="0">
                <a:solidFill>
                  <a:srgbClr val="000000"/>
                </a:solidFill>
                <a:effectLst/>
                <a:latin typeface="Georgia" panose="02040502050405020303" pitchFamily="18" charset="0"/>
              </a:rPr>
              <a:t>A long term investment decision is called capital budgeting decisions which involve huge amounts of long term investments and are irreversible except at a huge cost.</a:t>
            </a:r>
            <a:endParaRPr lang="en-IN" dirty="0"/>
          </a:p>
        </p:txBody>
      </p:sp>
    </p:spTree>
    <p:extLst>
      <p:ext uri="{BB962C8B-B14F-4D97-AF65-F5344CB8AC3E}">
        <p14:creationId xmlns:p14="http://schemas.microsoft.com/office/powerpoint/2010/main" val="157395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3685-AE7A-4654-9FDA-F2C5A3CDD918}"/>
              </a:ext>
            </a:extLst>
          </p:cNvPr>
          <p:cNvSpPr>
            <a:spLocks noGrp="1"/>
          </p:cNvSpPr>
          <p:nvPr>
            <p:ph type="title"/>
          </p:nvPr>
        </p:nvSpPr>
        <p:spPr/>
        <p:txBody>
          <a:bodyPr/>
          <a:lstStyle/>
          <a:p>
            <a:r>
              <a:rPr lang="en-IN" dirty="0"/>
              <a:t>trial-and-error method of Calculating IRR</a:t>
            </a:r>
          </a:p>
        </p:txBody>
      </p:sp>
      <p:sp>
        <p:nvSpPr>
          <p:cNvPr id="3" name="Content Placeholder 2">
            <a:extLst>
              <a:ext uri="{FF2B5EF4-FFF2-40B4-BE49-F238E27FC236}">
                <a16:creationId xmlns:a16="http://schemas.microsoft.com/office/drawing/2014/main" id="{083F42D0-D4B3-4BB0-A64C-8B9BADBB24B2}"/>
              </a:ext>
            </a:extLst>
          </p:cNvPr>
          <p:cNvSpPr>
            <a:spLocks noGrp="1"/>
          </p:cNvSpPr>
          <p:nvPr>
            <p:ph idx="1"/>
          </p:nvPr>
        </p:nvSpPr>
        <p:spPr/>
        <p:txBody>
          <a:bodyPr/>
          <a:lstStyle/>
          <a:p>
            <a:pPr algn="just"/>
            <a:r>
              <a:rPr lang="en-US" dirty="0"/>
              <a:t>The DEF Group wants to diversify its business and plan to take up a new project that requires an initial investment of $400000. They will pay it off in 4 years. It will generate $40000 in the first year, $80000 in the second year, $160000 in the third year, and $259600 in the fourth year. Find out the feasibility of this investment project if the required rate of return is 8%.</a:t>
            </a:r>
            <a:endParaRPr lang="en-IN" dirty="0"/>
          </a:p>
        </p:txBody>
      </p:sp>
    </p:spTree>
    <p:extLst>
      <p:ext uri="{BB962C8B-B14F-4D97-AF65-F5344CB8AC3E}">
        <p14:creationId xmlns:p14="http://schemas.microsoft.com/office/powerpoint/2010/main" val="306514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8827-C627-4EE0-86EF-1B15882404E8}"/>
              </a:ext>
            </a:extLst>
          </p:cNvPr>
          <p:cNvSpPr>
            <a:spLocks noGrp="1"/>
          </p:cNvSpPr>
          <p:nvPr>
            <p:ph type="title"/>
          </p:nvPr>
        </p:nvSpPr>
        <p:spPr/>
        <p:txBody>
          <a:bodyPr/>
          <a:lstStyle/>
          <a:p>
            <a:r>
              <a:rPr lang="en-US" dirty="0"/>
              <a:t>Example-2</a:t>
            </a:r>
            <a:endParaRPr lang="en-IN" dirty="0"/>
          </a:p>
        </p:txBody>
      </p:sp>
      <p:sp>
        <p:nvSpPr>
          <p:cNvPr id="3" name="Content Placeholder 2">
            <a:extLst>
              <a:ext uri="{FF2B5EF4-FFF2-40B4-BE49-F238E27FC236}">
                <a16:creationId xmlns:a16="http://schemas.microsoft.com/office/drawing/2014/main" id="{860F1AE9-FE76-4673-83DB-DAE97257E492}"/>
              </a:ext>
            </a:extLst>
          </p:cNvPr>
          <p:cNvSpPr>
            <a:spLocks noGrp="1"/>
          </p:cNvSpPr>
          <p:nvPr>
            <p:ph idx="1"/>
          </p:nvPr>
        </p:nvSpPr>
        <p:spPr/>
        <p:txBody>
          <a:bodyPr/>
          <a:lstStyle/>
          <a:p>
            <a:r>
              <a:rPr lang="en-US" dirty="0"/>
              <a:t>A project costs INR 16000 and is expected to generate cash flows of INR 8000, INR 7000, INR 6000 at the end of each year for next three years. If the required rate of return is 13% find out the feasibility of this project.</a:t>
            </a:r>
            <a:endParaRPr lang="en-IN" dirty="0"/>
          </a:p>
        </p:txBody>
      </p:sp>
    </p:spTree>
    <p:extLst>
      <p:ext uri="{BB962C8B-B14F-4D97-AF65-F5344CB8AC3E}">
        <p14:creationId xmlns:p14="http://schemas.microsoft.com/office/powerpoint/2010/main" val="7873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7908-D1E5-4B46-94C7-0E68DBE8E45B}"/>
              </a:ext>
            </a:extLst>
          </p:cNvPr>
          <p:cNvSpPr>
            <a:spLocks noGrp="1"/>
          </p:cNvSpPr>
          <p:nvPr>
            <p:ph type="title"/>
          </p:nvPr>
        </p:nvSpPr>
        <p:spPr/>
        <p:txBody>
          <a:bodyPr/>
          <a:lstStyle/>
          <a:p>
            <a:r>
              <a:rPr lang="en-US" dirty="0"/>
              <a:t>Approximation Formula</a:t>
            </a:r>
            <a:endParaRPr lang="en-IN" dirty="0"/>
          </a:p>
        </p:txBody>
      </p:sp>
      <p:sp>
        <p:nvSpPr>
          <p:cNvPr id="3" name="Content Placeholder 2">
            <a:extLst>
              <a:ext uri="{FF2B5EF4-FFF2-40B4-BE49-F238E27FC236}">
                <a16:creationId xmlns:a16="http://schemas.microsoft.com/office/drawing/2014/main" id="{1F3B3DC8-9B29-4C4D-93C5-752ED02B48DC}"/>
              </a:ext>
            </a:extLst>
          </p:cNvPr>
          <p:cNvSpPr>
            <a:spLocks noGrp="1"/>
          </p:cNvSpPr>
          <p:nvPr>
            <p:ph idx="1"/>
          </p:nvPr>
        </p:nvSpPr>
        <p:spPr/>
        <p:txBody>
          <a:bodyPr/>
          <a:lstStyle/>
          <a:p>
            <a:r>
              <a:rPr lang="en-US" dirty="0"/>
              <a:t>IRR= lower rate +(Higher rate-lower rate) X (Lower rate PV-Required PV /Lower Rate PV-Higher rate PV)</a:t>
            </a:r>
          </a:p>
          <a:p>
            <a:endParaRPr lang="en-US" dirty="0"/>
          </a:p>
          <a:p>
            <a:r>
              <a:rPr lang="en-US" dirty="0"/>
              <a:t>IRR= Lower Discount Rate + (Difference Between Lower and Higher Discount Rate) X NPV@ Lower rate/NPV at Lower rate – NPV at Higher Rate)</a:t>
            </a:r>
            <a:endParaRPr lang="en-IN" dirty="0"/>
          </a:p>
        </p:txBody>
      </p:sp>
    </p:spTree>
    <p:extLst>
      <p:ext uri="{BB962C8B-B14F-4D97-AF65-F5344CB8AC3E}">
        <p14:creationId xmlns:p14="http://schemas.microsoft.com/office/powerpoint/2010/main" val="1722384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17A1-0D6D-4548-A0A7-CE2DF140C893}"/>
              </a:ext>
            </a:extLst>
          </p:cNvPr>
          <p:cNvSpPr>
            <a:spLocks noGrp="1"/>
          </p:cNvSpPr>
          <p:nvPr>
            <p:ph type="title"/>
          </p:nvPr>
        </p:nvSpPr>
        <p:spPr/>
        <p:txBody>
          <a:bodyPr/>
          <a:lstStyle/>
          <a:p>
            <a:r>
              <a:rPr lang="en-US" dirty="0"/>
              <a:t>Non Discounted Methods</a:t>
            </a:r>
            <a:endParaRPr lang="en-IN" dirty="0"/>
          </a:p>
        </p:txBody>
      </p:sp>
      <p:sp>
        <p:nvSpPr>
          <p:cNvPr id="3" name="Content Placeholder 2">
            <a:extLst>
              <a:ext uri="{FF2B5EF4-FFF2-40B4-BE49-F238E27FC236}">
                <a16:creationId xmlns:a16="http://schemas.microsoft.com/office/drawing/2014/main" id="{D0FB70BD-4893-4E9B-8792-E2C0656CAD47}"/>
              </a:ext>
            </a:extLst>
          </p:cNvPr>
          <p:cNvSpPr>
            <a:spLocks noGrp="1"/>
          </p:cNvSpPr>
          <p:nvPr>
            <p:ph idx="1"/>
          </p:nvPr>
        </p:nvSpPr>
        <p:spPr/>
        <p:txBody>
          <a:bodyPr/>
          <a:lstStyle/>
          <a:p>
            <a:r>
              <a:rPr lang="en-US" dirty="0"/>
              <a:t>A non-discount method of capital budgeting does not explicitly consider the time value of money. In other words, each dollar earned in the future is assumed to have the same value as each dollar that was invested many years earlier.</a:t>
            </a:r>
          </a:p>
          <a:p>
            <a:r>
              <a:rPr lang="en-US" dirty="0"/>
              <a:t>Pay back Period Method</a:t>
            </a:r>
          </a:p>
          <a:p>
            <a:r>
              <a:rPr lang="en-US" dirty="0"/>
              <a:t>ARR (Accounting Rate of return)</a:t>
            </a:r>
          </a:p>
          <a:p>
            <a:endParaRPr lang="en-IN" dirty="0"/>
          </a:p>
        </p:txBody>
      </p:sp>
    </p:spTree>
    <p:extLst>
      <p:ext uri="{BB962C8B-B14F-4D97-AF65-F5344CB8AC3E}">
        <p14:creationId xmlns:p14="http://schemas.microsoft.com/office/powerpoint/2010/main" val="2068275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9382-270E-46F4-A629-6BF3E66620B5}"/>
              </a:ext>
            </a:extLst>
          </p:cNvPr>
          <p:cNvSpPr>
            <a:spLocks noGrp="1"/>
          </p:cNvSpPr>
          <p:nvPr>
            <p:ph type="title"/>
          </p:nvPr>
        </p:nvSpPr>
        <p:spPr/>
        <p:txBody>
          <a:bodyPr/>
          <a:lstStyle/>
          <a:p>
            <a:r>
              <a:rPr lang="en-US" dirty="0"/>
              <a:t>Pay Back Period Method</a:t>
            </a:r>
            <a:endParaRPr lang="en-IN" dirty="0"/>
          </a:p>
        </p:txBody>
      </p:sp>
      <p:sp>
        <p:nvSpPr>
          <p:cNvPr id="3" name="Content Placeholder 2">
            <a:extLst>
              <a:ext uri="{FF2B5EF4-FFF2-40B4-BE49-F238E27FC236}">
                <a16:creationId xmlns:a16="http://schemas.microsoft.com/office/drawing/2014/main" id="{47438B63-1F36-429C-8130-86A4A84AC6AB}"/>
              </a:ext>
            </a:extLst>
          </p:cNvPr>
          <p:cNvSpPr>
            <a:spLocks noGrp="1"/>
          </p:cNvSpPr>
          <p:nvPr>
            <p:ph idx="1"/>
          </p:nvPr>
        </p:nvSpPr>
        <p:spPr/>
        <p:txBody>
          <a:bodyPr>
            <a:normAutofit/>
          </a:bodyPr>
          <a:lstStyle/>
          <a:p>
            <a:r>
              <a:rPr lang="en-US" dirty="0"/>
              <a:t>Payback Period is the number of years it takes to recover the initial cost – the cash outflow – of the investment. The shorter the payback period, the better it is.</a:t>
            </a:r>
          </a:p>
          <a:p>
            <a:r>
              <a:rPr lang="en-US" dirty="0"/>
              <a:t>Payback period can be defined as period of time required to recover its initial cost and expenses and cost of investment done for project to reach at time where there is no loss no profit i.e. breakeven point.</a:t>
            </a:r>
          </a:p>
          <a:p>
            <a:pPr lvl="1">
              <a:buFont typeface="Wingdings" panose="05000000000000000000" pitchFamily="2" charset="2"/>
              <a:buChar char="Ø"/>
            </a:pPr>
            <a:r>
              <a:rPr lang="en-US" dirty="0"/>
              <a:t>Provides a crude measure of liquidity</a:t>
            </a:r>
          </a:p>
          <a:p>
            <a:pPr lvl="1">
              <a:buFont typeface="Wingdings" panose="05000000000000000000" pitchFamily="2" charset="2"/>
              <a:buChar char="Ø"/>
            </a:pPr>
            <a:r>
              <a:rPr lang="en-US" dirty="0"/>
              <a:t>Provides some information on the risk of the investment</a:t>
            </a:r>
          </a:p>
          <a:p>
            <a:pPr lvl="1">
              <a:buFont typeface="Wingdings" panose="05000000000000000000" pitchFamily="2" charset="2"/>
              <a:buChar char="Ø"/>
            </a:pPr>
            <a:r>
              <a:rPr lang="en-US" dirty="0"/>
              <a:t>Simple to calculate</a:t>
            </a:r>
            <a:endParaRPr lang="en-IN" dirty="0"/>
          </a:p>
        </p:txBody>
      </p:sp>
    </p:spTree>
    <p:extLst>
      <p:ext uri="{BB962C8B-B14F-4D97-AF65-F5344CB8AC3E}">
        <p14:creationId xmlns:p14="http://schemas.microsoft.com/office/powerpoint/2010/main" val="3243319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B71F-2D1B-43A4-B042-5ED0B6A0DDF6}"/>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DA3259AA-EE1E-41A2-B6FF-044916509F53}"/>
              </a:ext>
            </a:extLst>
          </p:cNvPr>
          <p:cNvSpPr>
            <a:spLocks noGrp="1"/>
          </p:cNvSpPr>
          <p:nvPr>
            <p:ph idx="1"/>
          </p:nvPr>
        </p:nvSpPr>
        <p:spPr/>
        <p:txBody>
          <a:bodyPr/>
          <a:lstStyle/>
          <a:p>
            <a:pPr marL="0" indent="0">
              <a:buNone/>
            </a:pPr>
            <a:r>
              <a:rPr lang="en-US" b="1" i="0" dirty="0">
                <a:solidFill>
                  <a:srgbClr val="000000"/>
                </a:solidFill>
                <a:effectLst/>
                <a:latin typeface="Poppins" panose="00000500000000000000" pitchFamily="2" charset="0"/>
              </a:rPr>
              <a:t>Calculation with Uniform cash flows</a:t>
            </a:r>
            <a:endParaRPr lang="en-US" b="1" i="0" dirty="0">
              <a:solidFill>
                <a:srgbClr val="0C4E54"/>
              </a:solidFill>
              <a:effectLst/>
              <a:latin typeface="Poppins" panose="00000500000000000000" pitchFamily="2" charset="0"/>
            </a:endParaRPr>
          </a:p>
          <a:p>
            <a:pPr marL="0" indent="0">
              <a:buNone/>
            </a:pPr>
            <a:r>
              <a:rPr lang="en-US" b="0" i="0" dirty="0">
                <a:solidFill>
                  <a:srgbClr val="212121"/>
                </a:solidFill>
                <a:effectLst/>
                <a:latin typeface="-apple-system"/>
              </a:rPr>
              <a:t>Payback period Formula = Total initial capital investment /Expected annual cash inflow.</a:t>
            </a:r>
          </a:p>
          <a:p>
            <a:pPr marL="0" indent="0">
              <a:buNone/>
            </a:pPr>
            <a:endParaRPr lang="en-US" dirty="0">
              <a:solidFill>
                <a:srgbClr val="212121"/>
              </a:solidFill>
              <a:latin typeface="-apple-system"/>
            </a:endParaRPr>
          </a:p>
          <a:p>
            <a:pPr marL="0" indent="0">
              <a:buNone/>
            </a:pPr>
            <a:r>
              <a:rPr lang="en-US" b="0" i="0" dirty="0">
                <a:solidFill>
                  <a:srgbClr val="212121"/>
                </a:solidFill>
                <a:effectLst/>
                <a:latin typeface="-apple-system"/>
              </a:rPr>
              <a:t>Payback Period = Years before full recovery + Unrecovered cost at the start of the year / Cash flow during the year</a:t>
            </a:r>
          </a:p>
        </p:txBody>
      </p:sp>
    </p:spTree>
    <p:extLst>
      <p:ext uri="{BB962C8B-B14F-4D97-AF65-F5344CB8AC3E}">
        <p14:creationId xmlns:p14="http://schemas.microsoft.com/office/powerpoint/2010/main" val="374102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8071-B29B-4360-91CC-D0EAE04BFF31}"/>
              </a:ext>
            </a:extLst>
          </p:cNvPr>
          <p:cNvSpPr>
            <a:spLocks noGrp="1"/>
          </p:cNvSpPr>
          <p:nvPr>
            <p:ph type="title"/>
          </p:nvPr>
        </p:nvSpPr>
        <p:spPr/>
        <p:txBody>
          <a:bodyPr/>
          <a:lstStyle/>
          <a:p>
            <a:r>
              <a:rPr lang="en-US" dirty="0"/>
              <a:t>Example-6</a:t>
            </a:r>
            <a:endParaRPr lang="en-IN" dirty="0"/>
          </a:p>
        </p:txBody>
      </p:sp>
      <p:sp>
        <p:nvSpPr>
          <p:cNvPr id="3" name="Content Placeholder 2">
            <a:extLst>
              <a:ext uri="{FF2B5EF4-FFF2-40B4-BE49-F238E27FC236}">
                <a16:creationId xmlns:a16="http://schemas.microsoft.com/office/drawing/2014/main" id="{4997F79B-AC98-46DE-8852-D21516224272}"/>
              </a:ext>
            </a:extLst>
          </p:cNvPr>
          <p:cNvSpPr>
            <a:spLocks noGrp="1"/>
          </p:cNvSpPr>
          <p:nvPr>
            <p:ph idx="1"/>
          </p:nvPr>
        </p:nvSpPr>
        <p:spPr/>
        <p:txBody>
          <a:bodyPr/>
          <a:lstStyle/>
          <a:p>
            <a:pPr algn="just"/>
            <a:r>
              <a:rPr lang="en-US" b="0" i="0" dirty="0">
                <a:solidFill>
                  <a:schemeClr val="tx1"/>
                </a:solidFill>
                <a:effectLst/>
                <a:latin typeface="-apple-system"/>
              </a:rPr>
              <a:t>Suppose ABC ltd is analyzing a project which requires an investment of $2,00,000 and it is expected to generate </a:t>
            </a:r>
            <a:r>
              <a:rPr lang="en-US" b="1" i="0" dirty="0">
                <a:solidFill>
                  <a:schemeClr val="tx1"/>
                </a:solidFill>
                <a:effectLst/>
                <a:latin typeface="-apple-system"/>
              </a:rPr>
              <a:t>cash flows</a:t>
            </a:r>
            <a:r>
              <a:rPr lang="en-US" b="0" i="0" dirty="0">
                <a:solidFill>
                  <a:schemeClr val="tx1"/>
                </a:solidFill>
                <a:effectLst/>
                <a:latin typeface="-apple-system"/>
              </a:rPr>
              <a:t> as follows</a:t>
            </a:r>
          </a:p>
          <a:p>
            <a:endParaRPr lang="en-IN" dirty="0"/>
          </a:p>
        </p:txBody>
      </p:sp>
      <p:graphicFrame>
        <p:nvGraphicFramePr>
          <p:cNvPr id="6" name="Table 5">
            <a:extLst>
              <a:ext uri="{FF2B5EF4-FFF2-40B4-BE49-F238E27FC236}">
                <a16:creationId xmlns:a16="http://schemas.microsoft.com/office/drawing/2014/main" id="{DEC26093-F88F-460A-88FA-B1487F5ECBCB}"/>
              </a:ext>
            </a:extLst>
          </p:cNvPr>
          <p:cNvGraphicFramePr>
            <a:graphicFrameLocks noGrp="1"/>
          </p:cNvGraphicFramePr>
          <p:nvPr>
            <p:extLst>
              <p:ext uri="{D42A27DB-BD31-4B8C-83A1-F6EECF244321}">
                <p14:modId xmlns:p14="http://schemas.microsoft.com/office/powerpoint/2010/main" val="2973198043"/>
              </p:ext>
            </p:extLst>
          </p:nvPr>
        </p:nvGraphicFramePr>
        <p:xfrm>
          <a:off x="990599" y="2835593"/>
          <a:ext cx="9039226" cy="2349974"/>
        </p:xfrm>
        <a:graphic>
          <a:graphicData uri="http://schemas.openxmlformats.org/drawingml/2006/table">
            <a:tbl>
              <a:tblPr/>
              <a:tblGrid>
                <a:gridCol w="4519613">
                  <a:extLst>
                    <a:ext uri="{9D8B030D-6E8A-4147-A177-3AD203B41FA5}">
                      <a16:colId xmlns:a16="http://schemas.microsoft.com/office/drawing/2014/main" val="3398115902"/>
                    </a:ext>
                  </a:extLst>
                </a:gridCol>
                <a:gridCol w="4519613">
                  <a:extLst>
                    <a:ext uri="{9D8B030D-6E8A-4147-A177-3AD203B41FA5}">
                      <a16:colId xmlns:a16="http://schemas.microsoft.com/office/drawing/2014/main" val="1774552732"/>
                    </a:ext>
                  </a:extLst>
                </a:gridCol>
              </a:tblGrid>
              <a:tr h="744694">
                <a:tc>
                  <a:txBody>
                    <a:bodyPr/>
                    <a:lstStyle/>
                    <a:p>
                      <a:pPr algn="ctr"/>
                      <a:r>
                        <a:rPr lang="en-US" dirty="0"/>
                        <a:t>Year</a:t>
                      </a:r>
                      <a:endParaRPr lang="en-IN" dirty="0"/>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   Cash Inflows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3213483"/>
                  </a:ext>
                </a:extLst>
              </a:tr>
              <a:tr h="314603">
                <a:tc>
                  <a:txBody>
                    <a:bodyPr/>
                    <a:lstStyle/>
                    <a:p>
                      <a:pPr algn="ctr"/>
                      <a:r>
                        <a:rPr lang="en-IN" dirty="0"/>
                        <a:t>1</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t>80,000</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5113310"/>
                  </a:ext>
                </a:extLst>
              </a:tr>
              <a:tr h="314603">
                <a:tc>
                  <a:txBody>
                    <a:bodyPr/>
                    <a:lstStyle/>
                    <a:p>
                      <a:pPr algn="ctr"/>
                      <a:r>
                        <a:rPr lang="en-IN" dirty="0"/>
                        <a:t>2</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t>60,000</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6662611"/>
                  </a:ext>
                </a:extLst>
              </a:tr>
              <a:tr h="314603">
                <a:tc>
                  <a:txBody>
                    <a:bodyPr/>
                    <a:lstStyle/>
                    <a:p>
                      <a:pPr algn="ctr"/>
                      <a:r>
                        <a:rPr lang="en-IN" dirty="0"/>
                        <a:t>3</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t>60,000</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493431"/>
                  </a:ext>
                </a:extLst>
              </a:tr>
              <a:tr h="314603">
                <a:tc>
                  <a:txBody>
                    <a:bodyPr/>
                    <a:lstStyle/>
                    <a:p>
                      <a:pPr algn="ctr"/>
                      <a:r>
                        <a:rPr lang="en-IN" dirty="0"/>
                        <a:t>4</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t>20,000</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568355"/>
                  </a:ext>
                </a:extLst>
              </a:tr>
            </a:tbl>
          </a:graphicData>
        </a:graphic>
      </p:graphicFrame>
    </p:spTree>
    <p:extLst>
      <p:ext uri="{BB962C8B-B14F-4D97-AF65-F5344CB8AC3E}">
        <p14:creationId xmlns:p14="http://schemas.microsoft.com/office/powerpoint/2010/main" val="315558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C5B5-DBF1-451A-9596-B43469989E83}"/>
              </a:ext>
            </a:extLst>
          </p:cNvPr>
          <p:cNvSpPr>
            <a:spLocks noGrp="1"/>
          </p:cNvSpPr>
          <p:nvPr>
            <p:ph type="title"/>
          </p:nvPr>
        </p:nvSpPr>
        <p:spPr/>
        <p:txBody>
          <a:bodyPr/>
          <a:lstStyle/>
          <a:p>
            <a:r>
              <a:rPr lang="en-US" dirty="0"/>
              <a:t>Accounting Rate of Return</a:t>
            </a:r>
            <a:endParaRPr lang="en-IN" dirty="0"/>
          </a:p>
        </p:txBody>
      </p:sp>
      <p:sp>
        <p:nvSpPr>
          <p:cNvPr id="3" name="Content Placeholder 2">
            <a:extLst>
              <a:ext uri="{FF2B5EF4-FFF2-40B4-BE49-F238E27FC236}">
                <a16:creationId xmlns:a16="http://schemas.microsoft.com/office/drawing/2014/main" id="{7490EE40-8F7A-4FE7-96ED-DF8C94F09514}"/>
              </a:ext>
            </a:extLst>
          </p:cNvPr>
          <p:cNvSpPr>
            <a:spLocks noGrp="1"/>
          </p:cNvSpPr>
          <p:nvPr>
            <p:ph idx="1"/>
          </p:nvPr>
        </p:nvSpPr>
        <p:spPr/>
        <p:txBody>
          <a:bodyPr>
            <a:normAutofit fontScale="92500"/>
          </a:bodyPr>
          <a:lstStyle/>
          <a:p>
            <a:r>
              <a:rPr lang="en-US" dirty="0"/>
              <a:t>Accounting Rate of Return (ARR) is the average net income an asset is expected to generate divided by its average capital cost, expressed as an annual percentage.</a:t>
            </a:r>
          </a:p>
          <a:p>
            <a:pPr marL="0" indent="0" algn="ctr">
              <a:buNone/>
            </a:pPr>
            <a:endParaRPr lang="en-US" dirty="0"/>
          </a:p>
          <a:p>
            <a:pPr marL="0" indent="0" algn="ctr">
              <a:buNone/>
            </a:pPr>
            <a:r>
              <a:rPr lang="en-US" b="1" dirty="0"/>
              <a:t>ARR = average annual profit (PAT) / average investment</a:t>
            </a:r>
          </a:p>
          <a:p>
            <a:pPr marL="0" indent="0" algn="ctr">
              <a:buNone/>
            </a:pPr>
            <a:endParaRPr lang="en-US" dirty="0"/>
          </a:p>
          <a:p>
            <a:pPr marL="0" indent="0">
              <a:buNone/>
            </a:pPr>
            <a:r>
              <a:rPr lang="en-US" sz="2600" dirty="0"/>
              <a:t>Where</a:t>
            </a:r>
          </a:p>
          <a:p>
            <a:pPr algn="l">
              <a:buFont typeface="Arial" panose="020B0604020202020204" pitchFamily="34" charset="0"/>
              <a:buChar char="•"/>
            </a:pPr>
            <a:r>
              <a:rPr lang="en-US" sz="2600" dirty="0"/>
              <a:t>Average Annual Profit = Total profit over Investment Period / Number of Years</a:t>
            </a:r>
          </a:p>
          <a:p>
            <a:pPr algn="l">
              <a:buFont typeface="Arial" panose="020B0604020202020204" pitchFamily="34" charset="0"/>
              <a:buChar char="•"/>
            </a:pPr>
            <a:r>
              <a:rPr lang="en-US" sz="2600" dirty="0"/>
              <a:t>Average Investment = (Book Value at Year 1 + Book Value at End of Useful Life) / 2</a:t>
            </a:r>
          </a:p>
          <a:p>
            <a:pPr marL="0" indent="0">
              <a:buNone/>
            </a:pPr>
            <a:endParaRPr lang="en-US" b="0" i="0" dirty="0">
              <a:solidFill>
                <a:srgbClr val="2C2D2F"/>
              </a:solidFill>
              <a:effectLst/>
              <a:latin typeface="PT Serif" panose="020B0604020202020204" pitchFamily="18" charset="0"/>
            </a:endParaRPr>
          </a:p>
          <a:p>
            <a:endParaRPr lang="en-IN" dirty="0"/>
          </a:p>
        </p:txBody>
      </p:sp>
    </p:spTree>
    <p:extLst>
      <p:ext uri="{BB962C8B-B14F-4D97-AF65-F5344CB8AC3E}">
        <p14:creationId xmlns:p14="http://schemas.microsoft.com/office/powerpoint/2010/main" val="3883598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5082-D4BE-427B-A453-740E8FB01F30}"/>
              </a:ext>
            </a:extLst>
          </p:cNvPr>
          <p:cNvSpPr>
            <a:spLocks noGrp="1"/>
          </p:cNvSpPr>
          <p:nvPr>
            <p:ph type="title"/>
          </p:nvPr>
        </p:nvSpPr>
        <p:spPr/>
        <p:txBody>
          <a:bodyPr/>
          <a:lstStyle/>
          <a:p>
            <a:r>
              <a:rPr lang="en-US" dirty="0"/>
              <a:t>Example-7</a:t>
            </a:r>
            <a:endParaRPr lang="en-IN" dirty="0"/>
          </a:p>
        </p:txBody>
      </p:sp>
      <p:sp>
        <p:nvSpPr>
          <p:cNvPr id="3" name="Content Placeholder 2">
            <a:extLst>
              <a:ext uri="{FF2B5EF4-FFF2-40B4-BE49-F238E27FC236}">
                <a16:creationId xmlns:a16="http://schemas.microsoft.com/office/drawing/2014/main" id="{AABF86C9-08C3-4D00-80EF-D5590D6E1AD9}"/>
              </a:ext>
            </a:extLst>
          </p:cNvPr>
          <p:cNvSpPr>
            <a:spLocks noGrp="1"/>
          </p:cNvSpPr>
          <p:nvPr>
            <p:ph idx="1"/>
          </p:nvPr>
        </p:nvSpPr>
        <p:spPr/>
        <p:txBody>
          <a:bodyPr/>
          <a:lstStyle/>
          <a:p>
            <a:pPr algn="just"/>
            <a:r>
              <a:rPr lang="en-US" dirty="0"/>
              <a:t>XYZ Company is looking to invest in some new machinery to replace its current malfunctioning one. The new machine, which costs $420,000, would increase annual revenue by $200,000 and annual expenses by $50,000. The machine is estimated to have a useful life of 12 years and zero salvage value. Depreciation is being charged equally throughout the lifetime of the machinery</a:t>
            </a:r>
          </a:p>
          <a:p>
            <a:pPr algn="just"/>
            <a:endParaRPr lang="en-IN" dirty="0"/>
          </a:p>
        </p:txBody>
      </p:sp>
    </p:spTree>
    <p:extLst>
      <p:ext uri="{BB962C8B-B14F-4D97-AF65-F5344CB8AC3E}">
        <p14:creationId xmlns:p14="http://schemas.microsoft.com/office/powerpoint/2010/main" val="2527327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3FA2-C0B6-4A1D-B81E-DBDE8DF5DD07}"/>
              </a:ext>
            </a:extLst>
          </p:cNvPr>
          <p:cNvSpPr>
            <a:spLocks noGrp="1"/>
          </p:cNvSpPr>
          <p:nvPr>
            <p:ph type="title"/>
          </p:nvPr>
        </p:nvSpPr>
        <p:spPr/>
        <p:txBody>
          <a:bodyPr/>
          <a:lstStyle/>
          <a:p>
            <a:r>
              <a:rPr lang="en-US" dirty="0"/>
              <a:t>Example-8</a:t>
            </a:r>
            <a:endParaRPr lang="en-IN" dirty="0"/>
          </a:p>
        </p:txBody>
      </p:sp>
      <p:sp>
        <p:nvSpPr>
          <p:cNvPr id="3" name="Content Placeholder 2">
            <a:extLst>
              <a:ext uri="{FF2B5EF4-FFF2-40B4-BE49-F238E27FC236}">
                <a16:creationId xmlns:a16="http://schemas.microsoft.com/office/drawing/2014/main" id="{9B38A960-CA81-4797-AD0B-226AAD43CAD1}"/>
              </a:ext>
            </a:extLst>
          </p:cNvPr>
          <p:cNvSpPr>
            <a:spLocks noGrp="1"/>
          </p:cNvSpPr>
          <p:nvPr>
            <p:ph idx="1"/>
          </p:nvPr>
        </p:nvSpPr>
        <p:spPr/>
        <p:txBody>
          <a:bodyPr>
            <a:normAutofit fontScale="70000" lnSpcReduction="20000"/>
          </a:bodyPr>
          <a:lstStyle/>
          <a:p>
            <a:r>
              <a:rPr lang="en-US" dirty="0"/>
              <a:t>Arrow Ltd is considering investment in the new project for which following information is provided.</a:t>
            </a:r>
          </a:p>
          <a:p>
            <a:endParaRPr lang="en-US" dirty="0"/>
          </a:p>
          <a:p>
            <a:endParaRPr lang="en-US" dirty="0"/>
          </a:p>
          <a:p>
            <a:endParaRPr lang="en-US" dirty="0"/>
          </a:p>
          <a:p>
            <a:endParaRPr lang="en-US" dirty="0"/>
          </a:p>
          <a:p>
            <a:endParaRPr lang="en-US" dirty="0"/>
          </a:p>
          <a:p>
            <a:r>
              <a:rPr lang="en-US" sz="3000" dirty="0"/>
              <a:t>The project will be operational for the five year, at the end of the five year there is no expected scrap value of the project.</a:t>
            </a:r>
          </a:p>
          <a:p>
            <a:r>
              <a:rPr lang="en-US" sz="3000" dirty="0"/>
              <a:t>Depreciation has been charged on straight line method. Company uses 15% as the required rate of return for evaluating its capital investment. The applicable income tax rate is 25% for the company</a:t>
            </a:r>
          </a:p>
          <a:p>
            <a:r>
              <a:rPr lang="en-US" sz="3000" dirty="0"/>
              <a:t>Should  Arrow Ltd go head with the project based on the ARR method. </a:t>
            </a:r>
          </a:p>
          <a:p>
            <a:endParaRPr lang="en-IN" dirty="0"/>
          </a:p>
        </p:txBody>
      </p:sp>
      <p:graphicFrame>
        <p:nvGraphicFramePr>
          <p:cNvPr id="4" name="Table 4">
            <a:extLst>
              <a:ext uri="{FF2B5EF4-FFF2-40B4-BE49-F238E27FC236}">
                <a16:creationId xmlns:a16="http://schemas.microsoft.com/office/drawing/2014/main" id="{ADEECB84-238A-4D2C-81B6-D87716896809}"/>
              </a:ext>
            </a:extLst>
          </p:cNvPr>
          <p:cNvGraphicFramePr>
            <a:graphicFrameLocks noGrp="1"/>
          </p:cNvGraphicFramePr>
          <p:nvPr>
            <p:extLst>
              <p:ext uri="{D42A27DB-BD31-4B8C-83A1-F6EECF244321}">
                <p14:modId xmlns:p14="http://schemas.microsoft.com/office/powerpoint/2010/main" val="696824309"/>
              </p:ext>
            </p:extLst>
          </p:nvPr>
        </p:nvGraphicFramePr>
        <p:xfrm>
          <a:off x="879856" y="1956331"/>
          <a:ext cx="9013952" cy="2560320"/>
        </p:xfrm>
        <a:graphic>
          <a:graphicData uri="http://schemas.openxmlformats.org/drawingml/2006/table">
            <a:tbl>
              <a:tblPr firstRow="1" bandRow="1">
                <a:tableStyleId>{5C22544A-7EE6-4342-B048-85BDC9FD1C3A}</a:tableStyleId>
              </a:tblPr>
              <a:tblGrid>
                <a:gridCol w="7177359">
                  <a:extLst>
                    <a:ext uri="{9D8B030D-6E8A-4147-A177-3AD203B41FA5}">
                      <a16:colId xmlns:a16="http://schemas.microsoft.com/office/drawing/2014/main" val="4053889063"/>
                    </a:ext>
                  </a:extLst>
                </a:gridCol>
                <a:gridCol w="1836593">
                  <a:extLst>
                    <a:ext uri="{9D8B030D-6E8A-4147-A177-3AD203B41FA5}">
                      <a16:colId xmlns:a16="http://schemas.microsoft.com/office/drawing/2014/main" val="3552768891"/>
                    </a:ext>
                  </a:extLst>
                </a:gridCol>
              </a:tblGrid>
              <a:tr h="272095">
                <a:tc>
                  <a:txBody>
                    <a:bodyPr/>
                    <a:lstStyle/>
                    <a:p>
                      <a:r>
                        <a:rPr lang="en-US" dirty="0"/>
                        <a:t>Initial Capital Expenditure</a:t>
                      </a:r>
                      <a:endParaRPr lang="en-IN" dirty="0"/>
                    </a:p>
                  </a:txBody>
                  <a:tcPr/>
                </a:tc>
                <a:tc>
                  <a:txBody>
                    <a:bodyPr/>
                    <a:lstStyle/>
                    <a:p>
                      <a:r>
                        <a:rPr lang="en-US" dirty="0"/>
                        <a:t>150000</a:t>
                      </a:r>
                      <a:endParaRPr lang="en-IN" dirty="0"/>
                    </a:p>
                  </a:txBody>
                  <a:tcPr/>
                </a:tc>
                <a:extLst>
                  <a:ext uri="{0D108BD9-81ED-4DB2-BD59-A6C34878D82A}">
                    <a16:rowId xmlns:a16="http://schemas.microsoft.com/office/drawing/2014/main" val="2924407501"/>
                  </a:ext>
                </a:extLst>
              </a:tr>
              <a:tr h="272095">
                <a:tc>
                  <a:txBody>
                    <a:bodyPr/>
                    <a:lstStyle/>
                    <a:p>
                      <a:r>
                        <a:rPr lang="en-US" dirty="0"/>
                        <a:t>Profit and Loss before Depreciation and Tax</a:t>
                      </a:r>
                      <a:endParaRPr lang="en-IN" dirty="0"/>
                    </a:p>
                  </a:txBody>
                  <a:tcPr/>
                </a:tc>
                <a:tc>
                  <a:txBody>
                    <a:bodyPr/>
                    <a:lstStyle/>
                    <a:p>
                      <a:endParaRPr lang="en-IN" dirty="0"/>
                    </a:p>
                  </a:txBody>
                  <a:tcPr/>
                </a:tc>
                <a:extLst>
                  <a:ext uri="{0D108BD9-81ED-4DB2-BD59-A6C34878D82A}">
                    <a16:rowId xmlns:a16="http://schemas.microsoft.com/office/drawing/2014/main" val="2705255116"/>
                  </a:ext>
                </a:extLst>
              </a:tr>
              <a:tr h="272095">
                <a:tc>
                  <a:txBody>
                    <a:bodyPr/>
                    <a:lstStyle/>
                    <a:p>
                      <a:r>
                        <a:rPr lang="en-US" dirty="0"/>
                        <a:t>Year-1</a:t>
                      </a:r>
                      <a:endParaRPr lang="en-IN" dirty="0"/>
                    </a:p>
                  </a:txBody>
                  <a:tcPr/>
                </a:tc>
                <a:tc>
                  <a:txBody>
                    <a:bodyPr/>
                    <a:lstStyle/>
                    <a:p>
                      <a:r>
                        <a:rPr lang="en-US" dirty="0"/>
                        <a:t>175000</a:t>
                      </a:r>
                      <a:endParaRPr lang="en-IN" dirty="0"/>
                    </a:p>
                  </a:txBody>
                  <a:tcPr/>
                </a:tc>
                <a:extLst>
                  <a:ext uri="{0D108BD9-81ED-4DB2-BD59-A6C34878D82A}">
                    <a16:rowId xmlns:a16="http://schemas.microsoft.com/office/drawing/2014/main" val="628937705"/>
                  </a:ext>
                </a:extLst>
              </a:tr>
              <a:tr h="272095">
                <a:tc>
                  <a:txBody>
                    <a:bodyPr/>
                    <a:lstStyle/>
                    <a:p>
                      <a:r>
                        <a:rPr lang="en-US" dirty="0"/>
                        <a:t>Year-2</a:t>
                      </a:r>
                      <a:endParaRPr lang="en-IN" dirty="0"/>
                    </a:p>
                  </a:txBody>
                  <a:tcPr/>
                </a:tc>
                <a:tc>
                  <a:txBody>
                    <a:bodyPr/>
                    <a:lstStyle/>
                    <a:p>
                      <a:r>
                        <a:rPr lang="en-US" dirty="0"/>
                        <a:t>125000</a:t>
                      </a:r>
                      <a:endParaRPr lang="en-IN" dirty="0"/>
                    </a:p>
                  </a:txBody>
                  <a:tcPr/>
                </a:tc>
                <a:extLst>
                  <a:ext uri="{0D108BD9-81ED-4DB2-BD59-A6C34878D82A}">
                    <a16:rowId xmlns:a16="http://schemas.microsoft.com/office/drawing/2014/main" val="464644655"/>
                  </a:ext>
                </a:extLst>
              </a:tr>
              <a:tr h="272095">
                <a:tc>
                  <a:txBody>
                    <a:bodyPr/>
                    <a:lstStyle/>
                    <a:p>
                      <a:r>
                        <a:rPr lang="en-US" dirty="0"/>
                        <a:t>Year-3</a:t>
                      </a:r>
                      <a:endParaRPr lang="en-IN" dirty="0"/>
                    </a:p>
                  </a:txBody>
                  <a:tcPr/>
                </a:tc>
                <a:tc>
                  <a:txBody>
                    <a:bodyPr/>
                    <a:lstStyle/>
                    <a:p>
                      <a:r>
                        <a:rPr lang="en-US" dirty="0"/>
                        <a:t>80000</a:t>
                      </a:r>
                      <a:endParaRPr lang="en-IN" dirty="0"/>
                    </a:p>
                  </a:txBody>
                  <a:tcPr/>
                </a:tc>
                <a:extLst>
                  <a:ext uri="{0D108BD9-81ED-4DB2-BD59-A6C34878D82A}">
                    <a16:rowId xmlns:a16="http://schemas.microsoft.com/office/drawing/2014/main" val="2533630419"/>
                  </a:ext>
                </a:extLst>
              </a:tr>
              <a:tr h="272095">
                <a:tc>
                  <a:txBody>
                    <a:bodyPr/>
                    <a:lstStyle/>
                    <a:p>
                      <a:r>
                        <a:rPr lang="en-US" dirty="0"/>
                        <a:t>Year-4</a:t>
                      </a:r>
                      <a:endParaRPr lang="en-IN" dirty="0"/>
                    </a:p>
                  </a:txBody>
                  <a:tcPr/>
                </a:tc>
                <a:tc>
                  <a:txBody>
                    <a:bodyPr/>
                    <a:lstStyle/>
                    <a:p>
                      <a:r>
                        <a:rPr lang="en-US" dirty="0"/>
                        <a:t>-20000</a:t>
                      </a:r>
                      <a:endParaRPr lang="en-IN" dirty="0"/>
                    </a:p>
                  </a:txBody>
                  <a:tcPr/>
                </a:tc>
                <a:extLst>
                  <a:ext uri="{0D108BD9-81ED-4DB2-BD59-A6C34878D82A}">
                    <a16:rowId xmlns:a16="http://schemas.microsoft.com/office/drawing/2014/main" val="3724391193"/>
                  </a:ext>
                </a:extLst>
              </a:tr>
              <a:tr h="272095">
                <a:tc>
                  <a:txBody>
                    <a:bodyPr/>
                    <a:lstStyle/>
                    <a:p>
                      <a:r>
                        <a:rPr lang="en-US" dirty="0"/>
                        <a:t>Year-5</a:t>
                      </a:r>
                      <a:endParaRPr lang="en-IN" dirty="0"/>
                    </a:p>
                  </a:txBody>
                  <a:tcPr/>
                </a:tc>
                <a:tc>
                  <a:txBody>
                    <a:bodyPr/>
                    <a:lstStyle/>
                    <a:p>
                      <a:r>
                        <a:rPr lang="en-US" dirty="0"/>
                        <a:t>-25000</a:t>
                      </a:r>
                      <a:endParaRPr lang="en-IN" dirty="0"/>
                    </a:p>
                  </a:txBody>
                  <a:tcPr/>
                </a:tc>
                <a:extLst>
                  <a:ext uri="{0D108BD9-81ED-4DB2-BD59-A6C34878D82A}">
                    <a16:rowId xmlns:a16="http://schemas.microsoft.com/office/drawing/2014/main" val="1536459237"/>
                  </a:ext>
                </a:extLst>
              </a:tr>
            </a:tbl>
          </a:graphicData>
        </a:graphic>
      </p:graphicFrame>
    </p:spTree>
    <p:extLst>
      <p:ext uri="{BB962C8B-B14F-4D97-AF65-F5344CB8AC3E}">
        <p14:creationId xmlns:p14="http://schemas.microsoft.com/office/powerpoint/2010/main" val="354280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CD80-0273-48A6-9FEE-5CAFEFDC753C}"/>
              </a:ext>
            </a:extLst>
          </p:cNvPr>
          <p:cNvSpPr>
            <a:spLocks noGrp="1"/>
          </p:cNvSpPr>
          <p:nvPr>
            <p:ph type="title"/>
          </p:nvPr>
        </p:nvSpPr>
        <p:spPr/>
        <p:txBody>
          <a:bodyPr/>
          <a:lstStyle/>
          <a:p>
            <a:r>
              <a:rPr lang="en-US" dirty="0"/>
              <a:t>Capital Budgeting Decision</a:t>
            </a:r>
            <a:endParaRPr lang="en-IN" dirty="0"/>
          </a:p>
        </p:txBody>
      </p:sp>
      <p:sp>
        <p:nvSpPr>
          <p:cNvPr id="3" name="Content Placeholder 2">
            <a:extLst>
              <a:ext uri="{FF2B5EF4-FFF2-40B4-BE49-F238E27FC236}">
                <a16:creationId xmlns:a16="http://schemas.microsoft.com/office/drawing/2014/main" id="{C9E3CC5A-27FF-44C3-8EB5-8C772484865E}"/>
              </a:ext>
            </a:extLst>
          </p:cNvPr>
          <p:cNvSpPr>
            <a:spLocks noGrp="1"/>
          </p:cNvSpPr>
          <p:nvPr>
            <p:ph idx="1"/>
          </p:nvPr>
        </p:nvSpPr>
        <p:spPr/>
        <p:txBody>
          <a:bodyPr>
            <a:normAutofit fontScale="92500" lnSpcReduction="10000"/>
          </a:bodyPr>
          <a:lstStyle/>
          <a:p>
            <a:pPr algn="just"/>
            <a:r>
              <a:rPr lang="en-US" sz="3000" dirty="0"/>
              <a:t>Capital budgeting is the making of long-run planning decisions for investments in projects and programs.</a:t>
            </a:r>
          </a:p>
          <a:p>
            <a:pPr algn="just"/>
            <a:r>
              <a:rPr lang="en-US" sz="3000" dirty="0"/>
              <a:t>With the capital budgeting decision, the financial manager  decides where best to deploy monies long-term. The  purchase of a new delivery truck or a new warehouse is a capital budgeting decision; the payment of a utility bill is not. </a:t>
            </a:r>
          </a:p>
          <a:p>
            <a:pPr marL="0" indent="0" algn="just">
              <a:buNone/>
            </a:pPr>
            <a:r>
              <a:rPr lang="en-US" sz="3000" i="1" dirty="0">
                <a:solidFill>
                  <a:srgbClr val="FF0000"/>
                </a:solidFill>
              </a:rPr>
              <a:t>With the making of this decision, we consider three features of the cash flows deriving from the decision: </a:t>
            </a:r>
          </a:p>
          <a:p>
            <a:pPr lvl="1" algn="just">
              <a:buFont typeface="Wingdings" panose="05000000000000000000" pitchFamily="2" charset="2"/>
              <a:buChar char="Ø"/>
            </a:pPr>
            <a:r>
              <a:rPr lang="en-US" sz="2600" dirty="0"/>
              <a:t> The size of the cash flows</a:t>
            </a:r>
          </a:p>
          <a:p>
            <a:pPr lvl="1" algn="just">
              <a:buFont typeface="Wingdings" panose="05000000000000000000" pitchFamily="2" charset="2"/>
              <a:buChar char="Ø"/>
            </a:pPr>
            <a:r>
              <a:rPr lang="en-US" sz="2600" dirty="0"/>
              <a:t> The timing of the cash flows</a:t>
            </a:r>
          </a:p>
          <a:p>
            <a:pPr lvl="1" algn="just">
              <a:buFont typeface="Wingdings" panose="05000000000000000000" pitchFamily="2" charset="2"/>
              <a:buChar char="Ø"/>
            </a:pPr>
            <a:r>
              <a:rPr lang="en-US" sz="2600" dirty="0"/>
              <a:t> The risk of the cash flows </a:t>
            </a:r>
          </a:p>
          <a:p>
            <a:endParaRPr lang="en-IN" dirty="0"/>
          </a:p>
        </p:txBody>
      </p:sp>
    </p:spTree>
    <p:extLst>
      <p:ext uri="{BB962C8B-B14F-4D97-AF65-F5344CB8AC3E}">
        <p14:creationId xmlns:p14="http://schemas.microsoft.com/office/powerpoint/2010/main" val="395221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D59C-EEFF-42D4-A725-F65F66103AA1}"/>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C09FA1C7-5C72-4D74-8848-F350588DB285}"/>
              </a:ext>
            </a:extLst>
          </p:cNvPr>
          <p:cNvSpPr>
            <a:spLocks noGrp="1"/>
          </p:cNvSpPr>
          <p:nvPr>
            <p:ph idx="1"/>
          </p:nvPr>
        </p:nvSpPr>
        <p:spPr/>
        <p:txBody>
          <a:bodyPr>
            <a:normAutofit/>
          </a:bodyPr>
          <a:lstStyle/>
          <a:p>
            <a:pPr algn="just"/>
            <a:r>
              <a:rPr lang="en-US" sz="2800" dirty="0"/>
              <a:t>Capital Budgeting is a decision-making process where a company plans and determines any long term Capex whose returns in terms of cash flows are expected to be received beyond a year. Investment decisions may include any of the below:</a:t>
            </a:r>
          </a:p>
          <a:p>
            <a:pPr lvl="2">
              <a:buFont typeface="Wingdings" panose="05000000000000000000" pitchFamily="2" charset="2"/>
              <a:buChar char="Ø"/>
            </a:pPr>
            <a:r>
              <a:rPr lang="en-US" dirty="0"/>
              <a:t>Expansion</a:t>
            </a:r>
          </a:p>
          <a:p>
            <a:pPr lvl="2">
              <a:buFont typeface="Wingdings" panose="05000000000000000000" pitchFamily="2" charset="2"/>
              <a:buChar char="Ø"/>
            </a:pPr>
            <a:r>
              <a:rPr lang="en-US" dirty="0"/>
              <a:t>Acquisition</a:t>
            </a:r>
          </a:p>
          <a:p>
            <a:pPr lvl="2">
              <a:buFont typeface="Wingdings" panose="05000000000000000000" pitchFamily="2" charset="2"/>
              <a:buChar char="Ø"/>
            </a:pPr>
            <a:r>
              <a:rPr lang="en-US" dirty="0"/>
              <a:t>Replacement</a:t>
            </a:r>
          </a:p>
          <a:p>
            <a:pPr lvl="2">
              <a:buFont typeface="Wingdings" panose="05000000000000000000" pitchFamily="2" charset="2"/>
              <a:buChar char="Ø"/>
            </a:pPr>
            <a:r>
              <a:rPr lang="en-US" dirty="0"/>
              <a:t>New Product</a:t>
            </a:r>
          </a:p>
          <a:p>
            <a:pPr lvl="2">
              <a:buFont typeface="Wingdings" panose="05000000000000000000" pitchFamily="2" charset="2"/>
              <a:buChar char="Ø"/>
            </a:pPr>
            <a:r>
              <a:rPr lang="en-US" dirty="0"/>
              <a:t>R&amp;D</a:t>
            </a:r>
            <a:endParaRPr lang="en-IN" dirty="0"/>
          </a:p>
        </p:txBody>
      </p:sp>
    </p:spTree>
    <p:extLst>
      <p:ext uri="{BB962C8B-B14F-4D97-AF65-F5344CB8AC3E}">
        <p14:creationId xmlns:p14="http://schemas.microsoft.com/office/powerpoint/2010/main" val="166101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CDB7-E79B-4D2C-82B1-9D8F45E06DE0}"/>
              </a:ext>
            </a:extLst>
          </p:cNvPr>
          <p:cNvSpPr>
            <a:spLocks noGrp="1"/>
          </p:cNvSpPr>
          <p:nvPr>
            <p:ph type="title"/>
          </p:nvPr>
        </p:nvSpPr>
        <p:spPr/>
        <p:txBody>
          <a:bodyPr/>
          <a:lstStyle/>
          <a:p>
            <a:r>
              <a:rPr lang="en-US" dirty="0"/>
              <a:t>Why investment decision important?</a:t>
            </a:r>
            <a:endParaRPr lang="en-IN" dirty="0"/>
          </a:p>
        </p:txBody>
      </p:sp>
      <p:sp>
        <p:nvSpPr>
          <p:cNvPr id="3" name="Content Placeholder 2">
            <a:extLst>
              <a:ext uri="{FF2B5EF4-FFF2-40B4-BE49-F238E27FC236}">
                <a16:creationId xmlns:a16="http://schemas.microsoft.com/office/drawing/2014/main" id="{8998491E-7822-4F17-A67F-EA6A9DC2016F}"/>
              </a:ext>
            </a:extLst>
          </p:cNvPr>
          <p:cNvSpPr>
            <a:spLocks noGrp="1"/>
          </p:cNvSpPr>
          <p:nvPr>
            <p:ph idx="1"/>
          </p:nvPr>
        </p:nvSpPr>
        <p:spPr/>
        <p:txBody>
          <a:bodyPr/>
          <a:lstStyle/>
          <a:p>
            <a:r>
              <a:rPr lang="en-US" dirty="0"/>
              <a:t>They influence firms growth in the long run</a:t>
            </a:r>
          </a:p>
          <a:p>
            <a:r>
              <a:rPr lang="en-US" dirty="0"/>
              <a:t>They affect the risk of the firm</a:t>
            </a:r>
          </a:p>
          <a:p>
            <a:r>
              <a:rPr lang="en-US" dirty="0"/>
              <a:t>They involve commitment of large amount of funds</a:t>
            </a:r>
          </a:p>
          <a:p>
            <a:r>
              <a:rPr lang="en-US" dirty="0"/>
              <a:t>They are irreversible, or reversible at substantial loss</a:t>
            </a:r>
          </a:p>
          <a:p>
            <a:r>
              <a:rPr lang="en-US" dirty="0"/>
              <a:t>They are among the most difficult decision to make</a:t>
            </a:r>
          </a:p>
          <a:p>
            <a:endParaRPr lang="en-US" dirty="0"/>
          </a:p>
          <a:p>
            <a:endParaRPr lang="en-IN" dirty="0"/>
          </a:p>
        </p:txBody>
      </p:sp>
    </p:spTree>
    <p:extLst>
      <p:ext uri="{BB962C8B-B14F-4D97-AF65-F5344CB8AC3E}">
        <p14:creationId xmlns:p14="http://schemas.microsoft.com/office/powerpoint/2010/main" val="148000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D08A-1A03-449A-8D2C-5D316BA746A0}"/>
              </a:ext>
            </a:extLst>
          </p:cNvPr>
          <p:cNvSpPr>
            <a:spLocks noGrp="1"/>
          </p:cNvSpPr>
          <p:nvPr>
            <p:ph type="title"/>
          </p:nvPr>
        </p:nvSpPr>
        <p:spPr/>
        <p:txBody>
          <a:bodyPr/>
          <a:lstStyle/>
          <a:p>
            <a:r>
              <a:rPr lang="en-US" dirty="0"/>
              <a:t>Investment Project Evaluation</a:t>
            </a:r>
            <a:endParaRPr lang="en-IN" dirty="0"/>
          </a:p>
        </p:txBody>
      </p:sp>
      <p:sp>
        <p:nvSpPr>
          <p:cNvPr id="3" name="Content Placeholder 2">
            <a:extLst>
              <a:ext uri="{FF2B5EF4-FFF2-40B4-BE49-F238E27FC236}">
                <a16:creationId xmlns:a16="http://schemas.microsoft.com/office/drawing/2014/main" id="{8B1D8AA3-2924-4CA3-AE00-728C8EA337FC}"/>
              </a:ext>
            </a:extLst>
          </p:cNvPr>
          <p:cNvSpPr>
            <a:spLocks noGrp="1"/>
          </p:cNvSpPr>
          <p:nvPr>
            <p:ph idx="1"/>
          </p:nvPr>
        </p:nvSpPr>
        <p:spPr/>
        <p:txBody>
          <a:bodyPr/>
          <a:lstStyle/>
          <a:p>
            <a:r>
              <a:rPr lang="en-US" dirty="0"/>
              <a:t>Tapping the environment to generate the investment proposal</a:t>
            </a:r>
          </a:p>
          <a:p>
            <a:r>
              <a:rPr lang="en-US" dirty="0"/>
              <a:t>Develop a long term investment plan</a:t>
            </a:r>
          </a:p>
          <a:p>
            <a:r>
              <a:rPr lang="en-US" dirty="0"/>
              <a:t>Estimation of Cash Flow pattern for investment Projects</a:t>
            </a:r>
          </a:p>
          <a:p>
            <a:r>
              <a:rPr lang="en-US" dirty="0"/>
              <a:t>Estimation of required rate of return</a:t>
            </a:r>
          </a:p>
          <a:p>
            <a:r>
              <a:rPr lang="en-US" dirty="0"/>
              <a:t>Apply the capital budgeting Technique to evaluate the projects</a:t>
            </a:r>
          </a:p>
          <a:p>
            <a:r>
              <a:rPr lang="en-US" dirty="0"/>
              <a:t>Implement selected Project</a:t>
            </a:r>
          </a:p>
          <a:p>
            <a:r>
              <a:rPr lang="en-US" dirty="0"/>
              <a:t>Monitoring and Post Audit of the investment Project</a:t>
            </a:r>
          </a:p>
          <a:p>
            <a:endParaRPr lang="en-US" dirty="0"/>
          </a:p>
          <a:p>
            <a:endParaRPr lang="en-IN" dirty="0"/>
          </a:p>
        </p:txBody>
      </p:sp>
    </p:spTree>
    <p:extLst>
      <p:ext uri="{BB962C8B-B14F-4D97-AF65-F5344CB8AC3E}">
        <p14:creationId xmlns:p14="http://schemas.microsoft.com/office/powerpoint/2010/main" val="67601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4A73-2962-61DE-86E8-52715DF8A96C}"/>
              </a:ext>
            </a:extLst>
          </p:cNvPr>
          <p:cNvSpPr>
            <a:spLocks noGrp="1"/>
          </p:cNvSpPr>
          <p:nvPr>
            <p:ph type="title"/>
          </p:nvPr>
        </p:nvSpPr>
        <p:spPr/>
        <p:txBody>
          <a:bodyPr/>
          <a:lstStyle/>
          <a:p>
            <a:r>
              <a:rPr lang="en-IN" dirty="0"/>
              <a:t>Types of Projects</a:t>
            </a:r>
          </a:p>
        </p:txBody>
      </p:sp>
      <p:sp>
        <p:nvSpPr>
          <p:cNvPr id="3" name="Content Placeholder 2">
            <a:extLst>
              <a:ext uri="{FF2B5EF4-FFF2-40B4-BE49-F238E27FC236}">
                <a16:creationId xmlns:a16="http://schemas.microsoft.com/office/drawing/2014/main" id="{B3239D65-A390-50D4-24D5-B00E37C22BEA}"/>
              </a:ext>
            </a:extLst>
          </p:cNvPr>
          <p:cNvSpPr>
            <a:spLocks noGrp="1"/>
          </p:cNvSpPr>
          <p:nvPr>
            <p:ph idx="1"/>
          </p:nvPr>
        </p:nvSpPr>
        <p:spPr/>
        <p:txBody>
          <a:bodyPr/>
          <a:lstStyle/>
          <a:p>
            <a:r>
              <a:rPr lang="en-IN" dirty="0"/>
              <a:t>Mandatory Investments</a:t>
            </a:r>
          </a:p>
          <a:p>
            <a:r>
              <a:rPr lang="en-IN" dirty="0"/>
              <a:t>Replacement Projects</a:t>
            </a:r>
          </a:p>
          <a:p>
            <a:r>
              <a:rPr lang="en-IN" dirty="0"/>
              <a:t>Expansion Projects</a:t>
            </a:r>
          </a:p>
          <a:p>
            <a:r>
              <a:rPr lang="en-IN" dirty="0"/>
              <a:t>Diversification Projects</a:t>
            </a:r>
          </a:p>
          <a:p>
            <a:r>
              <a:rPr lang="en-IN" dirty="0"/>
              <a:t>Research and Development Projects</a:t>
            </a:r>
          </a:p>
        </p:txBody>
      </p:sp>
    </p:spTree>
    <p:extLst>
      <p:ext uri="{BB962C8B-B14F-4D97-AF65-F5344CB8AC3E}">
        <p14:creationId xmlns:p14="http://schemas.microsoft.com/office/powerpoint/2010/main" val="127429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E2D7-C5F3-B871-94F5-AE5FF81E238F}"/>
              </a:ext>
            </a:extLst>
          </p:cNvPr>
          <p:cNvSpPr>
            <a:spLocks noGrp="1"/>
          </p:cNvSpPr>
          <p:nvPr>
            <p:ph type="title"/>
          </p:nvPr>
        </p:nvSpPr>
        <p:spPr/>
        <p:txBody>
          <a:bodyPr/>
          <a:lstStyle/>
          <a:p>
            <a:r>
              <a:rPr lang="en-IN" dirty="0"/>
              <a:t>investment criteria</a:t>
            </a:r>
          </a:p>
        </p:txBody>
      </p:sp>
      <p:sp>
        <p:nvSpPr>
          <p:cNvPr id="3" name="Content Placeholder 2">
            <a:extLst>
              <a:ext uri="{FF2B5EF4-FFF2-40B4-BE49-F238E27FC236}">
                <a16:creationId xmlns:a16="http://schemas.microsoft.com/office/drawing/2014/main" id="{98A6891A-CB90-EFB9-97CC-285606A55038}"/>
              </a:ext>
            </a:extLst>
          </p:cNvPr>
          <p:cNvSpPr>
            <a:spLocks noGrp="1"/>
          </p:cNvSpPr>
          <p:nvPr>
            <p:ph idx="1"/>
          </p:nvPr>
        </p:nvSpPr>
        <p:spPr/>
        <p:txBody>
          <a:bodyPr/>
          <a:lstStyle/>
          <a:p>
            <a:r>
              <a:rPr lang="en-US" dirty="0"/>
              <a:t>A wide range of criteria has been suggested to judge the worthwhileness of investment projects. </a:t>
            </a:r>
          </a:p>
          <a:p>
            <a:r>
              <a:rPr lang="en-US" dirty="0"/>
              <a:t>The important investment criteria, classified into two broad categories – </a:t>
            </a:r>
          </a:p>
          <a:p>
            <a:pPr lvl="1"/>
            <a:r>
              <a:rPr lang="en-US" dirty="0"/>
              <a:t>discounting criteria and </a:t>
            </a:r>
          </a:p>
          <a:p>
            <a:pPr lvl="1"/>
            <a:r>
              <a:rPr lang="en-US" dirty="0"/>
              <a:t>non-discounting criteria</a:t>
            </a:r>
            <a:endParaRPr lang="en-IN" dirty="0"/>
          </a:p>
        </p:txBody>
      </p:sp>
    </p:spTree>
    <p:extLst>
      <p:ext uri="{BB962C8B-B14F-4D97-AF65-F5344CB8AC3E}">
        <p14:creationId xmlns:p14="http://schemas.microsoft.com/office/powerpoint/2010/main" val="366501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B442-3934-477F-8E50-3F73C4280D0A}"/>
              </a:ext>
            </a:extLst>
          </p:cNvPr>
          <p:cNvSpPr>
            <a:spLocks noGrp="1"/>
          </p:cNvSpPr>
          <p:nvPr>
            <p:ph type="title"/>
          </p:nvPr>
        </p:nvSpPr>
        <p:spPr/>
        <p:txBody>
          <a:bodyPr/>
          <a:lstStyle/>
          <a:p>
            <a:r>
              <a:rPr lang="en-US" dirty="0"/>
              <a:t>Methods of Capital Budgeting</a:t>
            </a:r>
            <a:endParaRPr lang="en-IN" dirty="0"/>
          </a:p>
        </p:txBody>
      </p:sp>
      <p:sp>
        <p:nvSpPr>
          <p:cNvPr id="3" name="Content Placeholder 2">
            <a:extLst>
              <a:ext uri="{FF2B5EF4-FFF2-40B4-BE49-F238E27FC236}">
                <a16:creationId xmlns:a16="http://schemas.microsoft.com/office/drawing/2014/main" id="{B4E3E72F-9027-478B-876E-4864F11E9C9A}"/>
              </a:ext>
            </a:extLst>
          </p:cNvPr>
          <p:cNvSpPr>
            <a:spLocks noGrp="1"/>
          </p:cNvSpPr>
          <p:nvPr>
            <p:ph idx="1"/>
          </p:nvPr>
        </p:nvSpPr>
        <p:spPr/>
        <p:txBody>
          <a:bodyPr>
            <a:normAutofit/>
          </a:bodyPr>
          <a:lstStyle/>
          <a:p>
            <a:r>
              <a:rPr lang="en-US" dirty="0"/>
              <a:t>Traditional or Non Discounted Methods</a:t>
            </a:r>
          </a:p>
          <a:p>
            <a:pPr lvl="1">
              <a:buFont typeface="Wingdings" panose="05000000000000000000" pitchFamily="2" charset="2"/>
              <a:buChar char="Ø"/>
            </a:pPr>
            <a:r>
              <a:rPr lang="en-US" dirty="0"/>
              <a:t>Pay Back Period Method</a:t>
            </a:r>
          </a:p>
          <a:p>
            <a:pPr lvl="1">
              <a:buFont typeface="Wingdings" panose="05000000000000000000" pitchFamily="2" charset="2"/>
              <a:buChar char="Ø"/>
            </a:pPr>
            <a:r>
              <a:rPr lang="en-US" dirty="0"/>
              <a:t>Accounting rate of return Method (ARR)</a:t>
            </a:r>
          </a:p>
          <a:p>
            <a:r>
              <a:rPr lang="en-US" dirty="0"/>
              <a:t>Modern and Discounted Methods</a:t>
            </a:r>
          </a:p>
          <a:p>
            <a:pPr lvl="1">
              <a:buFont typeface="Wingdings" panose="05000000000000000000" pitchFamily="2" charset="2"/>
              <a:buChar char="Ø"/>
            </a:pPr>
            <a:r>
              <a:rPr lang="en-US" dirty="0"/>
              <a:t>Net Present Value method (NPV)</a:t>
            </a:r>
          </a:p>
          <a:p>
            <a:pPr lvl="1">
              <a:buFont typeface="Wingdings" panose="05000000000000000000" pitchFamily="2" charset="2"/>
              <a:buChar char="Ø"/>
            </a:pPr>
            <a:r>
              <a:rPr lang="en-IN" dirty="0"/>
              <a:t>Benefit-cost ratio/</a:t>
            </a:r>
            <a:r>
              <a:rPr lang="en-US" dirty="0"/>
              <a:t>Profitability Index (PI)</a:t>
            </a:r>
          </a:p>
          <a:p>
            <a:pPr lvl="1">
              <a:buFont typeface="Wingdings" panose="05000000000000000000" pitchFamily="2" charset="2"/>
              <a:buChar char="Ø"/>
            </a:pPr>
            <a:r>
              <a:rPr lang="en-US" dirty="0"/>
              <a:t>Internal Rate of Return  Method (IRR)</a:t>
            </a:r>
          </a:p>
        </p:txBody>
      </p:sp>
    </p:spTree>
    <p:extLst>
      <p:ext uri="{BB962C8B-B14F-4D97-AF65-F5344CB8AC3E}">
        <p14:creationId xmlns:p14="http://schemas.microsoft.com/office/powerpoint/2010/main" val="1202035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haroni"/>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29188</TotalTime>
  <Words>1582</Words>
  <Application>Microsoft Office PowerPoint</Application>
  <PresentationFormat>Widescreen</PresentationFormat>
  <Paragraphs>170</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Arial</vt:lpstr>
      <vt:lpstr>Calibri</vt:lpstr>
      <vt:lpstr>Candara</vt:lpstr>
      <vt:lpstr>Georgia</vt:lpstr>
      <vt:lpstr>Poppins</vt:lpstr>
      <vt:lpstr>PT Serif</vt:lpstr>
      <vt:lpstr>Wingdings</vt:lpstr>
      <vt:lpstr>Office Theme</vt:lpstr>
      <vt:lpstr>PowerPoint Presentation</vt:lpstr>
      <vt:lpstr>Investment Decision</vt:lpstr>
      <vt:lpstr>Capital Budgeting Decision</vt:lpstr>
      <vt:lpstr>Conti…</vt:lpstr>
      <vt:lpstr>Why investment decision important?</vt:lpstr>
      <vt:lpstr>Investment Project Evaluation</vt:lpstr>
      <vt:lpstr>Types of Projects</vt:lpstr>
      <vt:lpstr>investment criteria</vt:lpstr>
      <vt:lpstr>Methods of Capital Budgeting</vt:lpstr>
      <vt:lpstr>Methods for Capital Budgeting</vt:lpstr>
      <vt:lpstr>Net Present Value Method </vt:lpstr>
      <vt:lpstr>Acceptance Rule</vt:lpstr>
      <vt:lpstr>Example</vt:lpstr>
      <vt:lpstr>Example </vt:lpstr>
      <vt:lpstr>Profitability Index Method</vt:lpstr>
      <vt:lpstr>Accept/Reject Criteria </vt:lpstr>
      <vt:lpstr>Example-4</vt:lpstr>
      <vt:lpstr>Internal Rate of Return (IRR)</vt:lpstr>
      <vt:lpstr>Acceptance Rule</vt:lpstr>
      <vt:lpstr>trial-and-error method of Calculating IRR</vt:lpstr>
      <vt:lpstr>Example-2</vt:lpstr>
      <vt:lpstr>Approximation Formula</vt:lpstr>
      <vt:lpstr>Non Discounted Methods</vt:lpstr>
      <vt:lpstr>Pay Back Period Method</vt:lpstr>
      <vt:lpstr>Conti…</vt:lpstr>
      <vt:lpstr>Example-6</vt:lpstr>
      <vt:lpstr>Accounting Rate of Return</vt:lpstr>
      <vt:lpstr>Example-7</vt:lpstr>
      <vt:lpstr>Example-8</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Deepak Verma</dc:creator>
  <cp:lastModifiedBy>Harsh Pratap</cp:lastModifiedBy>
  <cp:revision>726</cp:revision>
  <dcterms:created xsi:type="dcterms:W3CDTF">2015-02-02T05:23:13Z</dcterms:created>
  <dcterms:modified xsi:type="dcterms:W3CDTF">2023-03-07T06:49:33Z</dcterms:modified>
</cp:coreProperties>
</file>