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32"/>
  </p:notesMasterIdLst>
  <p:handoutMasterIdLst>
    <p:handoutMasterId r:id="rId33"/>
  </p:handoutMasterIdLst>
  <p:sldIdLst>
    <p:sldId id="269" r:id="rId2"/>
    <p:sldId id="270" r:id="rId3"/>
    <p:sldId id="271" r:id="rId4"/>
    <p:sldId id="272" r:id="rId5"/>
    <p:sldId id="273" r:id="rId6"/>
    <p:sldId id="274" r:id="rId7"/>
    <p:sldId id="275" r:id="rId8"/>
    <p:sldId id="276" r:id="rId9"/>
    <p:sldId id="277" r:id="rId10"/>
    <p:sldId id="278" r:id="rId11"/>
    <p:sldId id="279" r:id="rId12"/>
    <p:sldId id="280" r:id="rId13"/>
    <p:sldId id="281"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6" r:id="rId27"/>
    <p:sldId id="297" r:id="rId28"/>
    <p:sldId id="298" r:id="rId29"/>
    <p:sldId id="302" r:id="rId30"/>
    <p:sldId id="295" r:id="rId31"/>
  </p:sldIdLst>
  <p:sldSz cx="9144000" cy="6858000" type="screen4x3"/>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A44114"/>
    <a:srgbClr val="F3B99F"/>
    <a:srgbClr val="B94917"/>
    <a:srgbClr val="FF6600"/>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7155" autoAdjust="0"/>
  </p:normalViewPr>
  <p:slideViewPr>
    <p:cSldViewPr>
      <p:cViewPr varScale="1">
        <p:scale>
          <a:sx n="62" d="100"/>
          <a:sy n="62" d="100"/>
        </p:scale>
        <p:origin x="1352" y="52"/>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F0B6EC5B-DE15-4B62-9DC0-DE1BD893DD16}" type="slidenum">
              <a:rPr lang="en-US"/>
              <a:pPr/>
              <a:t>‹#›</a:t>
            </a:fld>
            <a:endParaRPr lang="en-US" dirty="0"/>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823FACB9-4E35-4CB3-835A-2EBF55FAEDE3}" type="slidenum">
              <a:rPr lang="en-US"/>
              <a:pPr/>
              <a:t>‹#›</a:t>
            </a:fld>
            <a:endParaRPr lang="en-US" dirty="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7112" name="Gro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7144"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107" name="Title Placeholder 1"/>
          <p:cNvSpPr>
            <a:spLocks noGrp="1" noChangeArrowheads="1"/>
          </p:cNvSpPr>
          <p:nvPr>
            <p:ph type="ctrTitle"/>
          </p:nvPr>
        </p:nvSpPr>
        <p:spPr>
          <a:xfrm>
            <a:off x="315913" y="466725"/>
            <a:ext cx="6781800" cy="2133600"/>
          </a:xfrm>
        </p:spPr>
        <p:txBody>
          <a:bodyPr/>
          <a:lstStyle>
            <a:lvl1pPr algn="r">
              <a:defRPr sz="4400"/>
            </a:lvl1pPr>
          </a:lstStyle>
          <a:p>
            <a:pPr lvl="0"/>
            <a:r>
              <a:rPr lang="en-US" altLang="en-US" noProof="0"/>
              <a:t>Click to edit Master title style</a:t>
            </a:r>
          </a:p>
        </p:txBody>
      </p:sp>
      <p:sp>
        <p:nvSpPr>
          <p:cNvPr id="47108" name="Text Placeholder 2"/>
          <p:cNvSpPr>
            <a:spLocks noGrp="1" noChangeArrowheads="1"/>
          </p:cNvSpPr>
          <p:nvPr>
            <p:ph type="subTitle" idx="1"/>
          </p:nvPr>
        </p:nvSpPr>
        <p:spPr>
          <a:xfrm>
            <a:off x="849313" y="3049588"/>
            <a:ext cx="6248400" cy="2362200"/>
          </a:xfrm>
        </p:spPr>
        <p:txBody>
          <a:bodyPr/>
          <a:lstStyle>
            <a:lvl1pPr marL="0" indent="0" algn="r">
              <a:buFontTx/>
              <a:buNone/>
              <a:defRPr sz="2900"/>
            </a:lvl1pPr>
          </a:lstStyle>
          <a:p>
            <a:pPr lvl="0"/>
            <a:r>
              <a:rPr lang="en-US" altLang="en-US" noProof="0"/>
              <a:t>Click to edit Master subtitle style</a:t>
            </a:r>
            <a:endParaRPr lang="en-US" altLang="en-US" noProof="0" dirty="0"/>
          </a:p>
        </p:txBody>
      </p:sp>
      <p:sp>
        <p:nvSpPr>
          <p:cNvPr id="47109" name="Date Placeholder 3"/>
          <p:cNvSpPr>
            <a:spLocks noGrp="1" noChangeArrowheads="1"/>
          </p:cNvSpPr>
          <p:nvPr>
            <p:ph type="dt" sz="half" idx="2"/>
          </p:nvPr>
        </p:nvSpPr>
        <p:spPr/>
        <p:txBody>
          <a:bodyPr/>
          <a:lstStyle>
            <a:lvl1pPr>
              <a:defRPr/>
            </a:lvl1pPr>
          </a:lstStyle>
          <a:p>
            <a:fld id="{3259C393-9A2B-45A2-8E4E-FAFA5413C1FC}" type="datetime1">
              <a:rPr lang="en-US" altLang="en-US" smtClean="0"/>
              <a:pPr/>
              <a:t>4/8/2023</a:t>
            </a:fld>
            <a:endParaRPr lang="en-US" altLang="en-US" dirty="0"/>
          </a:p>
        </p:txBody>
      </p:sp>
      <p:sp>
        <p:nvSpPr>
          <p:cNvPr id="47110" name="Footer Placeholder 4"/>
          <p:cNvSpPr>
            <a:spLocks noGrp="1" noChangeArrowheads="1"/>
          </p:cNvSpPr>
          <p:nvPr>
            <p:ph type="ftr" sz="quarter" idx="3"/>
          </p:nvPr>
        </p:nvSpPr>
        <p:spPr/>
        <p:txBody>
          <a:bodyPr/>
          <a:lstStyle>
            <a:lvl1pPr>
              <a:defRPr/>
            </a:lvl1pPr>
          </a:lstStyle>
          <a:p>
            <a:r>
              <a:rPr lang="en-US" altLang="en-US" dirty="0"/>
              <a:t>Add a footer</a:t>
            </a:r>
          </a:p>
        </p:txBody>
      </p:sp>
      <p:sp>
        <p:nvSpPr>
          <p:cNvPr id="47111" name="Slide Number Placeholder 5"/>
          <p:cNvSpPr>
            <a:spLocks noGrp="1" noChangeArrowheads="1"/>
          </p:cNvSpPr>
          <p:nvPr>
            <p:ph type="sldNum" sz="quarter" idx="4"/>
          </p:nvPr>
        </p:nvSpPr>
        <p:spPr/>
        <p:txBody>
          <a:bodyPr/>
          <a:lstStyle>
            <a:lvl1pPr>
              <a:defRPr/>
            </a:lvl1pPr>
          </a:lstStyle>
          <a:p>
            <a:fld id="{E945280F-DE53-48B1-9FB9-96A39916642A}" type="slidenum">
              <a:rPr lang="en-US" altLang="en-US"/>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2C67B00-BE02-4BB9-B9A5-D51D0D1A821E}" type="datetime1">
              <a:rPr lang="en-US" altLang="en-US" smtClean="0"/>
              <a:pPr/>
              <a:t>4/8/2023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872E90EB-6CA4-453F-8712-C339590DE034}" type="slidenum">
              <a:rPr lang="en-US" altLang="en-US"/>
              <a:pPr/>
              <a:t>‹#›</a:t>
            </a:fld>
            <a:endParaRPr lang="en-US" altLang="en-US" dirty="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28600"/>
            <a:ext cx="207645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28600"/>
            <a:ext cx="6076950" cy="5707063"/>
          </a:xfrm>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7FA2D16B-FB7D-484B-A659-F70C0EEA95A8}" type="datetime1">
              <a:rPr lang="en-US" altLang="en-US" smtClean="0"/>
              <a:pPr/>
              <a:t>4/8/2023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26D251BA-4196-46F7-BF5E-DE37F6712AD1}" type="slidenum">
              <a:rPr lang="en-US" altLang="en-US"/>
              <a:pPr/>
              <a:t>‹#›</a:t>
            </a:fld>
            <a:endParaRPr lang="en-US" altLang="en-US" dirty="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53158947-7A00-4A76-84B1-1B2119E03B78}" type="datetime1">
              <a:rPr lang="en-US" altLang="en-US" smtClean="0"/>
              <a:pPr/>
              <a:t>4/8/2023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71C6F290-D301-4864-9490-340EF11588D9}" type="slidenum">
              <a:rPr lang="en-US" altLang="en-US"/>
              <a:pPr/>
              <a:t>‹#›</a:t>
            </a:fld>
            <a:endParaRPr lang="en-US" altLang="en-US" dirty="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D91BFB3-8F1B-477F-B96F-8BA65B2D4AD3}" type="datetime1">
              <a:rPr lang="en-US" altLang="en-US" smtClean="0"/>
              <a:pPr/>
              <a:t>4/8/2023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D0208CE1-DD55-4A43-A479-EF83A2DC3985}" type="slidenum">
              <a:rPr lang="en-US" altLang="en-US"/>
              <a:pPr/>
              <a:t>‹#›</a:t>
            </a:fld>
            <a:endParaRPr lang="en-US" altLang="en-US" dirty="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149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fld id="{B493DC1E-4DED-43A8-89C3-4163E3A75CBB}" type="datetime1">
              <a:rPr lang="en-US" altLang="en-US" smtClean="0"/>
              <a:pPr/>
              <a:t>4/8/2023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0927AF89-6755-46F5-BBCF-E571D7F311A5}" type="slidenum">
              <a:rPr lang="en-US" altLang="en-US"/>
              <a:pPr/>
              <a:t>‹#›</a:t>
            </a:fld>
            <a:endParaRPr lang="en-US" altLang="en-US" dirty="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fld id="{6676BA95-CF00-41A1-A420-966FC66619DA}" type="datetime1">
              <a:rPr lang="en-US" altLang="en-US" smtClean="0"/>
              <a:pPr/>
              <a:t>4/8/2023</a:t>
            </a:fld>
            <a:endParaRPr lang="en-US" altLang="en-US" dirty="0"/>
          </a:p>
        </p:txBody>
      </p:sp>
      <p:sp>
        <p:nvSpPr>
          <p:cNvPr id="8" name="Footer Placeholder 7"/>
          <p:cNvSpPr>
            <a:spLocks noGrp="1"/>
          </p:cNvSpPr>
          <p:nvPr>
            <p:ph type="ftr" sz="quarter" idx="11"/>
          </p:nvPr>
        </p:nvSpPr>
        <p:spPr/>
        <p:txBody>
          <a:bodyPr/>
          <a:lstStyle>
            <a:lvl1pPr>
              <a:defRPr/>
            </a:lvl1pPr>
          </a:lstStyle>
          <a:p>
            <a:r>
              <a:rPr lang="en-US" altLang="en-US" dirty="0"/>
              <a:t>Add a footer</a:t>
            </a:r>
          </a:p>
        </p:txBody>
      </p:sp>
      <p:sp>
        <p:nvSpPr>
          <p:cNvPr id="9" name="Slide Number Placeholder 8"/>
          <p:cNvSpPr>
            <a:spLocks noGrp="1"/>
          </p:cNvSpPr>
          <p:nvPr>
            <p:ph type="sldNum" sz="quarter" idx="12"/>
          </p:nvPr>
        </p:nvSpPr>
        <p:spPr/>
        <p:txBody>
          <a:bodyPr/>
          <a:lstStyle>
            <a:lvl1pPr>
              <a:defRPr/>
            </a:lvl1pPr>
          </a:lstStyle>
          <a:p>
            <a:fld id="{F76BE3C0-1208-4260-82C3-0EB040027195}" type="slidenum">
              <a:rPr lang="en-US" altLang="en-US"/>
              <a:pPr/>
              <a:t>‹#›</a:t>
            </a:fld>
            <a:endParaRPr lang="en-US" altLang="en-US" dirty="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D0CD8A93-8C14-4267-B95F-FE4BE0AB69DE}" type="datetime1">
              <a:rPr lang="en-US" altLang="en-US" smtClean="0"/>
              <a:pPr/>
              <a:t>4/8/2023</a:t>
            </a:fld>
            <a:endParaRPr lang="en-US" altLang="en-US" dirty="0"/>
          </a:p>
        </p:txBody>
      </p:sp>
      <p:sp>
        <p:nvSpPr>
          <p:cNvPr id="4" name="Footer Placeholder 3"/>
          <p:cNvSpPr>
            <a:spLocks noGrp="1"/>
          </p:cNvSpPr>
          <p:nvPr>
            <p:ph type="ftr" sz="quarter" idx="11"/>
          </p:nvPr>
        </p:nvSpPr>
        <p:spPr/>
        <p:txBody>
          <a:bodyPr/>
          <a:lstStyle>
            <a:lvl1pPr>
              <a:defRPr/>
            </a:lvl1pPr>
          </a:lstStyle>
          <a:p>
            <a:r>
              <a:rPr lang="en-US" altLang="en-US" dirty="0"/>
              <a:t>Add a footer</a:t>
            </a:r>
          </a:p>
        </p:txBody>
      </p:sp>
      <p:sp>
        <p:nvSpPr>
          <p:cNvPr id="5" name="Slide Number Placeholder 4"/>
          <p:cNvSpPr>
            <a:spLocks noGrp="1"/>
          </p:cNvSpPr>
          <p:nvPr>
            <p:ph type="sldNum" sz="quarter" idx="12"/>
          </p:nvPr>
        </p:nvSpPr>
        <p:spPr/>
        <p:txBody>
          <a:bodyPr/>
          <a:lstStyle>
            <a:lvl1pPr>
              <a:defRPr/>
            </a:lvl1pPr>
          </a:lstStyle>
          <a:p>
            <a:fld id="{D5F02DF6-5EF1-449D-8E8F-F40E7D2FCBCB}" type="slidenum">
              <a:rPr lang="en-US" altLang="en-US"/>
              <a:pPr/>
              <a:t>‹#›</a:t>
            </a:fld>
            <a:endParaRPr lang="en-US" altLang="en-US" dirty="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E05897D-7D60-41CE-AECE-5AF4DAA0D447}" type="datetime1">
              <a:rPr lang="en-US" altLang="en-US" smtClean="0"/>
              <a:pPr/>
              <a:t>4/8/2023</a:t>
            </a:fld>
            <a:endParaRPr lang="en-US" altLang="en-US" dirty="0"/>
          </a:p>
        </p:txBody>
      </p:sp>
      <p:sp>
        <p:nvSpPr>
          <p:cNvPr id="3" name="Footer Placeholder 2"/>
          <p:cNvSpPr>
            <a:spLocks noGrp="1"/>
          </p:cNvSpPr>
          <p:nvPr>
            <p:ph type="ftr" sz="quarter" idx="11"/>
          </p:nvPr>
        </p:nvSpPr>
        <p:spPr/>
        <p:txBody>
          <a:bodyPr/>
          <a:lstStyle>
            <a:lvl1pPr>
              <a:defRPr/>
            </a:lvl1pPr>
          </a:lstStyle>
          <a:p>
            <a:r>
              <a:rPr lang="en-US" altLang="en-US" dirty="0"/>
              <a:t>Add a footer</a:t>
            </a:r>
          </a:p>
        </p:txBody>
      </p:sp>
      <p:sp>
        <p:nvSpPr>
          <p:cNvPr id="4" name="Slide Number Placeholder 3"/>
          <p:cNvSpPr>
            <a:spLocks noGrp="1"/>
          </p:cNvSpPr>
          <p:nvPr>
            <p:ph type="sldNum" sz="quarter" idx="12"/>
          </p:nvPr>
        </p:nvSpPr>
        <p:spPr/>
        <p:txBody>
          <a:bodyPr/>
          <a:lstStyle>
            <a:lvl1pPr>
              <a:defRPr/>
            </a:lvl1pPr>
          </a:lstStyle>
          <a:p>
            <a:fld id="{AC3460AA-1533-4548-8781-A6D0EAE276D6}" type="slidenum">
              <a:rPr lang="en-US" altLang="en-US"/>
              <a:pPr/>
              <a:t>‹#›</a:t>
            </a:fld>
            <a:endParaRPr lang="en-US" altLang="en-US" dirty="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marL="45720" indent="0">
              <a:buFontTx/>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1919950-C514-47F9-AEFE-38055CCEE8E4}" type="datetime1">
              <a:rPr lang="en-US" altLang="en-US" smtClean="0"/>
              <a:pPr/>
              <a:t>4/8/2023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C6386842-FEC9-453F-B6F7-7C945F3A2D73}" type="slidenum">
              <a:rPr lang="en-US" altLang="en-US"/>
              <a:pPr/>
              <a:t>‹#›</a:t>
            </a:fld>
            <a:endParaRPr lang="en-US" altLang="en-US" dirty="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86D2572-3AEE-4103-AD61-E3B66B0BAB81}" type="datetime1">
              <a:rPr lang="en-US" altLang="en-US" smtClean="0"/>
              <a:pPr/>
              <a:t>4/8/2023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E96DA581-ADE3-4A40-91CB-711A776CAC29}" type="slidenum">
              <a:rPr lang="en-US" altLang="en-US"/>
              <a:pPr/>
              <a:t>‹#›</a:t>
            </a:fld>
            <a:endParaRPr lang="en-US" altLang="en-US" dirty="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6088" name="Gro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6083" name="Title Placeholder 1"/>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6084" name="Text Placeholder 2"/>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6085" name="Date Placeholder 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fld id="{375B0982-7648-47FF-97D6-16483483F3D5}" type="datetime1">
              <a:rPr lang="en-US" altLang="en-US" smtClean="0"/>
              <a:pPr/>
              <a:t>4/8/2023</a:t>
            </a:fld>
            <a:endParaRPr lang="en-US" altLang="en-US" dirty="0"/>
          </a:p>
        </p:txBody>
      </p:sp>
      <p:sp>
        <p:nvSpPr>
          <p:cNvPr id="46086" name="Footer Placeholder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r>
              <a:rPr lang="en-US" altLang="en-US" dirty="0"/>
              <a:t>Add a footer</a:t>
            </a:r>
          </a:p>
        </p:txBody>
      </p:sp>
      <p:sp>
        <p:nvSpPr>
          <p:cNvPr id="46087" name="Slide Number Placeholder 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D7E5119E-5338-4B55-81DC-57EAC9440FD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486D98-0B9B-4C4E-A25F-64BA4C5DBB94}"/>
              </a:ext>
            </a:extLst>
          </p:cNvPr>
          <p:cNvSpPr>
            <a:spLocks noGrp="1"/>
          </p:cNvSpPr>
          <p:nvPr>
            <p:ph type="ctrTitle"/>
          </p:nvPr>
        </p:nvSpPr>
        <p:spPr/>
        <p:txBody>
          <a:bodyPr/>
          <a:lstStyle/>
          <a:p>
            <a:r>
              <a:rPr lang="en-US" dirty="0"/>
              <a:t>Capital Structure</a:t>
            </a:r>
          </a:p>
        </p:txBody>
      </p:sp>
      <p:sp>
        <p:nvSpPr>
          <p:cNvPr id="5" name="Subtitle 4">
            <a:extLst>
              <a:ext uri="{FF2B5EF4-FFF2-40B4-BE49-F238E27FC236}">
                <a16:creationId xmlns:a16="http://schemas.microsoft.com/office/drawing/2014/main" id="{D655BBED-E65C-4B70-99E3-9318D4F249A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2948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DDF1B-180D-D47B-5322-0486C03A8544}"/>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17CEED63-B713-5985-96C9-3D1640D128CB}"/>
              </a:ext>
            </a:extLst>
          </p:cNvPr>
          <p:cNvSpPr>
            <a:spLocks noGrp="1"/>
          </p:cNvSpPr>
          <p:nvPr>
            <p:ph idx="1"/>
          </p:nvPr>
        </p:nvSpPr>
        <p:spPr/>
        <p:txBody>
          <a:bodyPr/>
          <a:lstStyle/>
          <a:p>
            <a:r>
              <a:rPr lang="en-US" dirty="0"/>
              <a:t>Rupa Ltd.’s EBIT is ` 5,00,000. The company has 10%,` 20 lakh debentures. The equity capitalization rate i.e. </a:t>
            </a:r>
            <a:r>
              <a:rPr lang="en-US" dirty="0" err="1"/>
              <a:t>Ke</a:t>
            </a:r>
            <a:r>
              <a:rPr lang="en-US" dirty="0"/>
              <a:t> is 16%.</a:t>
            </a:r>
          </a:p>
          <a:p>
            <a:r>
              <a:rPr lang="en-US" dirty="0"/>
              <a:t>You are required to CALCULATE:</a:t>
            </a:r>
          </a:p>
          <a:p>
            <a:r>
              <a:rPr lang="en-US" dirty="0"/>
              <a:t>(</a:t>
            </a:r>
            <a:r>
              <a:rPr lang="en-US" dirty="0" err="1"/>
              <a:t>i</a:t>
            </a:r>
            <a:r>
              <a:rPr lang="en-US" dirty="0"/>
              <a:t>) Market value of equity and value of firm</a:t>
            </a:r>
          </a:p>
          <a:p>
            <a:r>
              <a:rPr lang="en-IN" dirty="0"/>
              <a:t>(ii) O</a:t>
            </a:r>
            <a:r>
              <a:rPr lang="en-US" dirty="0" err="1"/>
              <a:t>verall</a:t>
            </a:r>
            <a:r>
              <a:rPr lang="en-US" dirty="0"/>
              <a:t> cost of capital.</a:t>
            </a:r>
            <a:endParaRPr lang="en-IN" dirty="0"/>
          </a:p>
          <a:p>
            <a:endParaRPr lang="en-IN" dirty="0"/>
          </a:p>
        </p:txBody>
      </p:sp>
    </p:spTree>
    <p:extLst>
      <p:ext uri="{BB962C8B-B14F-4D97-AF65-F5344CB8AC3E}">
        <p14:creationId xmlns:p14="http://schemas.microsoft.com/office/powerpoint/2010/main" val="589782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D68FE-19E9-9110-056B-0DEB1A9DA5D6}"/>
              </a:ext>
            </a:extLst>
          </p:cNvPr>
          <p:cNvSpPr>
            <a:spLocks noGrp="1"/>
          </p:cNvSpPr>
          <p:nvPr>
            <p:ph type="title"/>
          </p:nvPr>
        </p:nvSpPr>
        <p:spPr/>
        <p:txBody>
          <a:bodyPr/>
          <a:lstStyle/>
          <a:p>
            <a:r>
              <a:rPr lang="en-IN" dirty="0"/>
              <a:t>2. Traditional Approach</a:t>
            </a:r>
          </a:p>
        </p:txBody>
      </p:sp>
      <p:sp>
        <p:nvSpPr>
          <p:cNvPr id="3" name="Content Placeholder 2">
            <a:extLst>
              <a:ext uri="{FF2B5EF4-FFF2-40B4-BE49-F238E27FC236}">
                <a16:creationId xmlns:a16="http://schemas.microsoft.com/office/drawing/2014/main" id="{F6CCE733-DEF7-8EBF-CB8D-F6B8E562D738}"/>
              </a:ext>
            </a:extLst>
          </p:cNvPr>
          <p:cNvSpPr>
            <a:spLocks noGrp="1"/>
          </p:cNvSpPr>
          <p:nvPr>
            <p:ph idx="1"/>
          </p:nvPr>
        </p:nvSpPr>
        <p:spPr/>
        <p:txBody>
          <a:bodyPr>
            <a:normAutofit/>
          </a:bodyPr>
          <a:lstStyle/>
          <a:p>
            <a:pPr marL="388620" indent="-342900" algn="just">
              <a:buFont typeface="Arial" panose="020B0604020202020204" pitchFamily="34" charset="0"/>
              <a:buChar char="•"/>
            </a:pPr>
            <a:r>
              <a:rPr lang="en-US" sz="2400" dirty="0"/>
              <a:t>This approach favors that as a result of financial leverage up to some point, cost of capital comes down and value of firm increases. </a:t>
            </a:r>
          </a:p>
          <a:p>
            <a:pPr marL="388620" indent="-342900" algn="just">
              <a:buFont typeface="Arial" panose="020B0604020202020204" pitchFamily="34" charset="0"/>
              <a:buChar char="•"/>
            </a:pPr>
            <a:r>
              <a:rPr lang="en-US" sz="2400" dirty="0"/>
              <a:t>However, beyond that point, reverse trends emerge. </a:t>
            </a:r>
          </a:p>
          <a:p>
            <a:pPr marL="388620" indent="-342900" algn="just">
              <a:buFont typeface="Arial" panose="020B0604020202020204" pitchFamily="34" charset="0"/>
              <a:buChar char="•"/>
            </a:pPr>
            <a:r>
              <a:rPr lang="en-US" sz="2400" dirty="0"/>
              <a:t>The principle implication of this approach is that the cost of capital is dependent on the capital structure and there is an optimal capital structure which minimizes cost of capital.</a:t>
            </a:r>
            <a:endParaRPr lang="en-IN" sz="2400" dirty="0"/>
          </a:p>
        </p:txBody>
      </p:sp>
    </p:spTree>
    <p:extLst>
      <p:ext uri="{BB962C8B-B14F-4D97-AF65-F5344CB8AC3E}">
        <p14:creationId xmlns:p14="http://schemas.microsoft.com/office/powerpoint/2010/main" val="2573370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4440B-5D96-4E52-9186-7060ADD7F7C0}"/>
              </a:ext>
            </a:extLst>
          </p:cNvPr>
          <p:cNvSpPr>
            <a:spLocks noGrp="1"/>
          </p:cNvSpPr>
          <p:nvPr>
            <p:ph type="title"/>
          </p:nvPr>
        </p:nvSpPr>
        <p:spPr/>
        <p:txBody>
          <a:bodyPr/>
          <a:lstStyle/>
          <a:p>
            <a:r>
              <a:rPr lang="en-IN" dirty="0"/>
              <a:t>Conti…</a:t>
            </a:r>
          </a:p>
        </p:txBody>
      </p:sp>
      <p:sp>
        <p:nvSpPr>
          <p:cNvPr id="3" name="Content Placeholder 2">
            <a:extLst>
              <a:ext uri="{FF2B5EF4-FFF2-40B4-BE49-F238E27FC236}">
                <a16:creationId xmlns:a16="http://schemas.microsoft.com/office/drawing/2014/main" id="{571CF4C0-0602-137F-9FCB-28A0566B1FEB}"/>
              </a:ext>
            </a:extLst>
          </p:cNvPr>
          <p:cNvSpPr>
            <a:spLocks noGrp="1"/>
          </p:cNvSpPr>
          <p:nvPr>
            <p:ph idx="1"/>
          </p:nvPr>
        </p:nvSpPr>
        <p:spPr/>
        <p:txBody>
          <a:bodyPr>
            <a:normAutofit fontScale="92500" lnSpcReduction="20000"/>
          </a:bodyPr>
          <a:lstStyle/>
          <a:p>
            <a:r>
              <a:rPr lang="en-US" b="1" dirty="0"/>
              <a:t>Under this approach:</a:t>
            </a:r>
          </a:p>
          <a:p>
            <a:pPr marL="502920" indent="-457200" algn="just">
              <a:buFont typeface="Arial" panose="020B0604020202020204" pitchFamily="34" charset="0"/>
              <a:buChar char="•"/>
            </a:pPr>
            <a:r>
              <a:rPr lang="en-US" sz="2600" dirty="0"/>
              <a:t>The rate of interest on debt remains constant for a certain period and thereafter with an increase in leverage, it increases.</a:t>
            </a:r>
          </a:p>
          <a:p>
            <a:pPr marL="502920" indent="-457200" algn="just">
              <a:buFont typeface="Arial" panose="020B0604020202020204" pitchFamily="34" charset="0"/>
              <a:buChar char="•"/>
            </a:pPr>
            <a:r>
              <a:rPr lang="en-US" sz="2600" dirty="0"/>
              <a:t>The expected rate by equity shareholders remains constant or increase gradually. After that, the equity shareholders starts perceiving a financial risk and then from the optimal point and the expected rate increases speedily.</a:t>
            </a:r>
          </a:p>
          <a:p>
            <a:pPr marL="502920" indent="-457200" algn="just">
              <a:buFont typeface="Arial" panose="020B0604020202020204" pitchFamily="34" charset="0"/>
              <a:buChar char="•"/>
            </a:pPr>
            <a:r>
              <a:rPr lang="en-US" sz="2600" dirty="0"/>
              <a:t>As a result of the activity of rate of interest and expected rate of return, the WACC first decreases and then increases. The lowest point on the curve is optimal capital structure.</a:t>
            </a:r>
          </a:p>
          <a:p>
            <a:endParaRPr lang="en-IN" dirty="0"/>
          </a:p>
        </p:txBody>
      </p:sp>
    </p:spTree>
    <p:extLst>
      <p:ext uri="{BB962C8B-B14F-4D97-AF65-F5344CB8AC3E}">
        <p14:creationId xmlns:p14="http://schemas.microsoft.com/office/powerpoint/2010/main" val="134209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7CE6-1EC2-DAC8-3D78-620B6253E2E5}"/>
              </a:ext>
            </a:extLst>
          </p:cNvPr>
          <p:cNvSpPr>
            <a:spLocks noGrp="1"/>
          </p:cNvSpPr>
          <p:nvPr>
            <p:ph type="title"/>
          </p:nvPr>
        </p:nvSpPr>
        <p:spPr/>
        <p:txBody>
          <a:bodyPr/>
          <a:lstStyle/>
          <a:p>
            <a:r>
              <a:rPr lang="en-IN" dirty="0"/>
              <a:t>Conti…</a:t>
            </a:r>
          </a:p>
        </p:txBody>
      </p:sp>
      <p:pic>
        <p:nvPicPr>
          <p:cNvPr id="4" name="image32.jpeg" descr="1-fig">
            <a:extLst>
              <a:ext uri="{FF2B5EF4-FFF2-40B4-BE49-F238E27FC236}">
                <a16:creationId xmlns:a16="http://schemas.microsoft.com/office/drawing/2014/main" id="{3C9B85D3-C8B7-3031-6900-9AEE45971E93}"/>
              </a:ext>
            </a:extLst>
          </p:cNvPr>
          <p:cNvPicPr>
            <a:picLocks noGrp="1" noChangeAspect="1"/>
          </p:cNvPicPr>
          <p:nvPr>
            <p:ph idx="1"/>
          </p:nvPr>
        </p:nvPicPr>
        <p:blipFill>
          <a:blip r:embed="rId2" cstate="print"/>
          <a:stretch>
            <a:fillRect/>
          </a:stretch>
        </p:blipFill>
        <p:spPr>
          <a:xfrm>
            <a:off x="683568" y="1844824"/>
            <a:ext cx="5688632" cy="3256963"/>
          </a:xfrm>
          <a:prstGeom prst="rect">
            <a:avLst/>
          </a:prstGeom>
        </p:spPr>
      </p:pic>
      <p:sp>
        <p:nvSpPr>
          <p:cNvPr id="6" name="TextBox 5">
            <a:extLst>
              <a:ext uri="{FF2B5EF4-FFF2-40B4-BE49-F238E27FC236}">
                <a16:creationId xmlns:a16="http://schemas.microsoft.com/office/drawing/2014/main" id="{4C99A183-0749-55FA-467A-6D1515E4933A}"/>
              </a:ext>
            </a:extLst>
          </p:cNvPr>
          <p:cNvSpPr txBox="1"/>
          <p:nvPr/>
        </p:nvSpPr>
        <p:spPr>
          <a:xfrm>
            <a:off x="0" y="5430067"/>
            <a:ext cx="8352928" cy="1015663"/>
          </a:xfrm>
          <a:prstGeom prst="rect">
            <a:avLst/>
          </a:prstGeom>
          <a:noFill/>
        </p:spPr>
        <p:txBody>
          <a:bodyPr wrap="square">
            <a:spAutoFit/>
          </a:bodyPr>
          <a:lstStyle/>
          <a:p>
            <a:pPr marL="914400" marR="913765" algn="just">
              <a:spcBef>
                <a:spcPts val="475"/>
              </a:spcBef>
              <a:spcAft>
                <a:spcPts val="0"/>
              </a:spcAft>
              <a:buNone/>
            </a:pPr>
            <a:r>
              <a:rPr lang="en-US" sz="2000" dirty="0">
                <a:effectLst/>
                <a:latin typeface="Segoe UI" panose="020B0502040204020203" pitchFamily="34" charset="0"/>
                <a:ea typeface="Segoe UI" panose="020B0502040204020203" pitchFamily="34" charset="0"/>
              </a:rPr>
              <a:t>Optimum</a:t>
            </a:r>
            <a:r>
              <a:rPr lang="en-US" sz="2000" spc="210" dirty="0">
                <a:effectLst/>
                <a:latin typeface="Segoe UI" panose="020B0502040204020203" pitchFamily="34" charset="0"/>
                <a:ea typeface="Segoe UI" panose="020B0502040204020203" pitchFamily="34" charset="0"/>
              </a:rPr>
              <a:t> </a:t>
            </a:r>
            <a:r>
              <a:rPr lang="en-US" sz="2000" dirty="0">
                <a:effectLst/>
                <a:latin typeface="Segoe UI" panose="020B0502040204020203" pitchFamily="34" charset="0"/>
                <a:ea typeface="Segoe UI" panose="020B0502040204020203" pitchFamily="34" charset="0"/>
              </a:rPr>
              <a:t>capital</a:t>
            </a:r>
            <a:r>
              <a:rPr lang="en-US" sz="2000" spc="210" dirty="0">
                <a:effectLst/>
                <a:latin typeface="Segoe UI" panose="020B0502040204020203" pitchFamily="34" charset="0"/>
                <a:ea typeface="Segoe UI" panose="020B0502040204020203" pitchFamily="34" charset="0"/>
              </a:rPr>
              <a:t> </a:t>
            </a:r>
            <a:r>
              <a:rPr lang="en-US" sz="2000" dirty="0">
                <a:effectLst/>
                <a:latin typeface="Segoe UI" panose="020B0502040204020203" pitchFamily="34" charset="0"/>
                <a:ea typeface="Segoe UI" panose="020B0502040204020203" pitchFamily="34" charset="0"/>
              </a:rPr>
              <a:t>structure</a:t>
            </a:r>
            <a:r>
              <a:rPr lang="en-US" sz="2000" spc="195" dirty="0">
                <a:effectLst/>
                <a:latin typeface="Segoe UI" panose="020B0502040204020203" pitchFamily="34" charset="0"/>
                <a:ea typeface="Segoe UI" panose="020B0502040204020203" pitchFamily="34" charset="0"/>
              </a:rPr>
              <a:t> </a:t>
            </a:r>
            <a:r>
              <a:rPr lang="en-US" sz="2000" dirty="0">
                <a:effectLst/>
                <a:latin typeface="Segoe UI" panose="020B0502040204020203" pitchFamily="34" charset="0"/>
                <a:ea typeface="Segoe UI" panose="020B0502040204020203" pitchFamily="34" charset="0"/>
              </a:rPr>
              <a:t>occurs</a:t>
            </a:r>
            <a:r>
              <a:rPr lang="en-US" sz="2000" spc="205" dirty="0">
                <a:effectLst/>
                <a:latin typeface="Segoe UI" panose="020B0502040204020203" pitchFamily="34" charset="0"/>
                <a:ea typeface="Segoe UI" panose="020B0502040204020203" pitchFamily="34" charset="0"/>
              </a:rPr>
              <a:t> </a:t>
            </a:r>
            <a:r>
              <a:rPr lang="en-US" sz="2000" dirty="0">
                <a:effectLst/>
                <a:latin typeface="Segoe UI" panose="020B0502040204020203" pitchFamily="34" charset="0"/>
                <a:ea typeface="Segoe UI" panose="020B0502040204020203" pitchFamily="34" charset="0"/>
              </a:rPr>
              <a:t>at</a:t>
            </a:r>
            <a:r>
              <a:rPr lang="en-US" sz="2000" spc="200" dirty="0">
                <a:effectLst/>
                <a:latin typeface="Segoe UI" panose="020B0502040204020203" pitchFamily="34" charset="0"/>
                <a:ea typeface="Segoe UI" panose="020B0502040204020203" pitchFamily="34" charset="0"/>
              </a:rPr>
              <a:t> </a:t>
            </a:r>
            <a:r>
              <a:rPr lang="en-US" sz="2000" dirty="0">
                <a:effectLst/>
                <a:latin typeface="Segoe UI" panose="020B0502040204020203" pitchFamily="34" charset="0"/>
                <a:ea typeface="Segoe UI" panose="020B0502040204020203" pitchFamily="34" charset="0"/>
              </a:rPr>
              <a:t>the</a:t>
            </a:r>
            <a:r>
              <a:rPr lang="en-US" sz="2000" spc="215" dirty="0">
                <a:effectLst/>
                <a:latin typeface="Segoe UI" panose="020B0502040204020203" pitchFamily="34" charset="0"/>
                <a:ea typeface="Segoe UI" panose="020B0502040204020203" pitchFamily="34" charset="0"/>
              </a:rPr>
              <a:t> </a:t>
            </a:r>
            <a:r>
              <a:rPr lang="en-US" sz="2000" dirty="0">
                <a:effectLst/>
                <a:latin typeface="Segoe UI" panose="020B0502040204020203" pitchFamily="34" charset="0"/>
                <a:ea typeface="Segoe UI" panose="020B0502040204020203" pitchFamily="34" charset="0"/>
              </a:rPr>
              <a:t>point</a:t>
            </a:r>
            <a:r>
              <a:rPr lang="en-US" sz="2000" spc="200" dirty="0">
                <a:effectLst/>
                <a:latin typeface="Segoe UI" panose="020B0502040204020203" pitchFamily="34" charset="0"/>
                <a:ea typeface="Segoe UI" panose="020B0502040204020203" pitchFamily="34" charset="0"/>
              </a:rPr>
              <a:t> </a:t>
            </a:r>
            <a:r>
              <a:rPr lang="en-US" sz="2000" dirty="0">
                <a:effectLst/>
                <a:latin typeface="Segoe UI" panose="020B0502040204020203" pitchFamily="34" charset="0"/>
                <a:ea typeface="Segoe UI" panose="020B0502040204020203" pitchFamily="34" charset="0"/>
              </a:rPr>
              <a:t>where</a:t>
            </a:r>
            <a:r>
              <a:rPr lang="en-US" sz="2000" spc="215" dirty="0">
                <a:effectLst/>
                <a:latin typeface="Segoe UI" panose="020B0502040204020203" pitchFamily="34" charset="0"/>
                <a:ea typeface="Segoe UI" panose="020B0502040204020203" pitchFamily="34" charset="0"/>
              </a:rPr>
              <a:t> </a:t>
            </a:r>
            <a:r>
              <a:rPr lang="en-US" sz="2000" dirty="0">
                <a:effectLst/>
                <a:latin typeface="Segoe UI" panose="020B0502040204020203" pitchFamily="34" charset="0"/>
                <a:ea typeface="Segoe UI" panose="020B0502040204020203" pitchFamily="34" charset="0"/>
              </a:rPr>
              <a:t>value</a:t>
            </a:r>
            <a:r>
              <a:rPr lang="en-US" sz="2000" spc="200" dirty="0">
                <a:effectLst/>
                <a:latin typeface="Segoe UI" panose="020B0502040204020203" pitchFamily="34" charset="0"/>
                <a:ea typeface="Segoe UI" panose="020B0502040204020203" pitchFamily="34" charset="0"/>
              </a:rPr>
              <a:t> </a:t>
            </a:r>
            <a:r>
              <a:rPr lang="en-US" sz="2000" dirty="0">
                <a:effectLst/>
                <a:latin typeface="Segoe UI" panose="020B0502040204020203" pitchFamily="34" charset="0"/>
                <a:ea typeface="Segoe UI" panose="020B0502040204020203" pitchFamily="34" charset="0"/>
              </a:rPr>
              <a:t>of</a:t>
            </a:r>
            <a:r>
              <a:rPr lang="en-US" sz="2000" spc="205" dirty="0">
                <a:effectLst/>
                <a:latin typeface="Segoe UI" panose="020B0502040204020203" pitchFamily="34" charset="0"/>
                <a:ea typeface="Segoe UI" panose="020B0502040204020203" pitchFamily="34" charset="0"/>
              </a:rPr>
              <a:t> </a:t>
            </a:r>
            <a:r>
              <a:rPr lang="en-US" sz="2000" dirty="0">
                <a:effectLst/>
                <a:latin typeface="Segoe UI" panose="020B0502040204020203" pitchFamily="34" charset="0"/>
                <a:ea typeface="Segoe UI" panose="020B0502040204020203" pitchFamily="34" charset="0"/>
              </a:rPr>
              <a:t>the</a:t>
            </a:r>
            <a:r>
              <a:rPr lang="en-US" sz="2000" spc="215" dirty="0">
                <a:effectLst/>
                <a:latin typeface="Segoe UI" panose="020B0502040204020203" pitchFamily="34" charset="0"/>
                <a:ea typeface="Segoe UI" panose="020B0502040204020203" pitchFamily="34" charset="0"/>
              </a:rPr>
              <a:t> </a:t>
            </a:r>
            <a:r>
              <a:rPr lang="en-US" sz="2000" dirty="0">
                <a:effectLst/>
                <a:latin typeface="Segoe UI" panose="020B0502040204020203" pitchFamily="34" charset="0"/>
                <a:ea typeface="Segoe UI" panose="020B0502040204020203" pitchFamily="34" charset="0"/>
              </a:rPr>
              <a:t>firm</a:t>
            </a:r>
            <a:r>
              <a:rPr lang="en-US" sz="2000" spc="200" dirty="0">
                <a:effectLst/>
                <a:latin typeface="Segoe UI" panose="020B0502040204020203" pitchFamily="34" charset="0"/>
                <a:ea typeface="Segoe UI" panose="020B0502040204020203" pitchFamily="34" charset="0"/>
              </a:rPr>
              <a:t> </a:t>
            </a:r>
            <a:r>
              <a:rPr lang="en-US" sz="2000" dirty="0">
                <a:effectLst/>
                <a:latin typeface="Segoe UI" panose="020B0502040204020203" pitchFamily="34" charset="0"/>
                <a:ea typeface="Segoe UI" panose="020B0502040204020203" pitchFamily="34" charset="0"/>
              </a:rPr>
              <a:t>is</a:t>
            </a:r>
            <a:r>
              <a:rPr lang="en-US" sz="2000" spc="215" dirty="0">
                <a:effectLst/>
                <a:latin typeface="Segoe UI" panose="020B0502040204020203" pitchFamily="34" charset="0"/>
                <a:ea typeface="Segoe UI" panose="020B0502040204020203" pitchFamily="34" charset="0"/>
              </a:rPr>
              <a:t> </a:t>
            </a:r>
            <a:r>
              <a:rPr lang="en-US" sz="2000" dirty="0">
                <a:effectLst/>
                <a:latin typeface="Segoe UI" panose="020B0502040204020203" pitchFamily="34" charset="0"/>
                <a:ea typeface="Segoe UI" panose="020B0502040204020203" pitchFamily="34" charset="0"/>
              </a:rPr>
              <a:t>highest</a:t>
            </a:r>
            <a:r>
              <a:rPr lang="en-US" sz="2000" spc="-290" dirty="0">
                <a:effectLst/>
                <a:latin typeface="Segoe UI" panose="020B0502040204020203" pitchFamily="34" charset="0"/>
                <a:ea typeface="Segoe UI" panose="020B0502040204020203" pitchFamily="34" charset="0"/>
              </a:rPr>
              <a:t> </a:t>
            </a:r>
            <a:r>
              <a:rPr lang="en-US" sz="2000" dirty="0">
                <a:effectLst/>
                <a:latin typeface="Segoe UI" panose="020B0502040204020203" pitchFamily="34" charset="0"/>
                <a:ea typeface="Segoe UI" panose="020B0502040204020203" pitchFamily="34" charset="0"/>
              </a:rPr>
              <a:t>and</a:t>
            </a:r>
            <a:r>
              <a:rPr lang="en-US" sz="2000" spc="35" dirty="0">
                <a:effectLst/>
                <a:latin typeface="Segoe UI" panose="020B0502040204020203" pitchFamily="34" charset="0"/>
                <a:ea typeface="Segoe UI" panose="020B0502040204020203" pitchFamily="34" charset="0"/>
              </a:rPr>
              <a:t> </a:t>
            </a:r>
            <a:r>
              <a:rPr lang="en-US" sz="2000" dirty="0">
                <a:effectLst/>
                <a:latin typeface="Segoe UI" panose="020B0502040204020203" pitchFamily="34" charset="0"/>
                <a:ea typeface="Segoe UI" panose="020B0502040204020203" pitchFamily="34" charset="0"/>
              </a:rPr>
              <a:t>the</a:t>
            </a:r>
            <a:r>
              <a:rPr lang="en-US" sz="2000" spc="45" dirty="0">
                <a:effectLst/>
                <a:latin typeface="Segoe UI" panose="020B0502040204020203" pitchFamily="34" charset="0"/>
                <a:ea typeface="Segoe UI" panose="020B0502040204020203" pitchFamily="34" charset="0"/>
              </a:rPr>
              <a:t> </a:t>
            </a:r>
            <a:r>
              <a:rPr lang="en-US" sz="2000" dirty="0">
                <a:effectLst/>
                <a:latin typeface="Segoe UI" panose="020B0502040204020203" pitchFamily="34" charset="0"/>
                <a:ea typeface="Segoe UI" panose="020B0502040204020203" pitchFamily="34" charset="0"/>
              </a:rPr>
              <a:t>cost</a:t>
            </a:r>
            <a:r>
              <a:rPr lang="en-US" sz="2000" spc="35" dirty="0">
                <a:effectLst/>
                <a:latin typeface="Segoe UI" panose="020B0502040204020203" pitchFamily="34" charset="0"/>
                <a:ea typeface="Segoe UI" panose="020B0502040204020203" pitchFamily="34" charset="0"/>
              </a:rPr>
              <a:t> </a:t>
            </a:r>
            <a:r>
              <a:rPr lang="en-US" sz="2000" dirty="0">
                <a:effectLst/>
                <a:latin typeface="Segoe UI" panose="020B0502040204020203" pitchFamily="34" charset="0"/>
                <a:ea typeface="Segoe UI" panose="020B0502040204020203" pitchFamily="34" charset="0"/>
              </a:rPr>
              <a:t>of</a:t>
            </a:r>
            <a:r>
              <a:rPr lang="en-US" sz="2000" spc="50" dirty="0">
                <a:effectLst/>
                <a:latin typeface="Segoe UI" panose="020B0502040204020203" pitchFamily="34" charset="0"/>
                <a:ea typeface="Segoe UI" panose="020B0502040204020203" pitchFamily="34" charset="0"/>
              </a:rPr>
              <a:t> </a:t>
            </a:r>
            <a:r>
              <a:rPr lang="en-US" sz="2000" dirty="0">
                <a:effectLst/>
                <a:latin typeface="Segoe UI" panose="020B0502040204020203" pitchFamily="34" charset="0"/>
                <a:ea typeface="Segoe UI" panose="020B0502040204020203" pitchFamily="34" charset="0"/>
              </a:rPr>
              <a:t>capital</a:t>
            </a:r>
            <a:r>
              <a:rPr lang="en-US" sz="2000" spc="35" dirty="0">
                <a:effectLst/>
                <a:latin typeface="Segoe UI" panose="020B0502040204020203" pitchFamily="34" charset="0"/>
                <a:ea typeface="Segoe UI" panose="020B0502040204020203" pitchFamily="34" charset="0"/>
              </a:rPr>
              <a:t> </a:t>
            </a:r>
            <a:r>
              <a:rPr lang="en-US" sz="2000" dirty="0">
                <a:effectLst/>
                <a:latin typeface="Segoe UI" panose="020B0502040204020203" pitchFamily="34" charset="0"/>
                <a:ea typeface="Segoe UI" panose="020B0502040204020203" pitchFamily="34" charset="0"/>
              </a:rPr>
              <a:t>is</a:t>
            </a:r>
            <a:r>
              <a:rPr lang="en-US" sz="2000" spc="50" dirty="0">
                <a:effectLst/>
                <a:latin typeface="Segoe UI" panose="020B0502040204020203" pitchFamily="34" charset="0"/>
                <a:ea typeface="Segoe UI" panose="020B0502040204020203" pitchFamily="34" charset="0"/>
              </a:rPr>
              <a:t> </a:t>
            </a:r>
            <a:r>
              <a:rPr lang="en-US" sz="2000" dirty="0">
                <a:effectLst/>
                <a:latin typeface="Segoe UI" panose="020B0502040204020203" pitchFamily="34" charset="0"/>
                <a:ea typeface="Segoe UI" panose="020B0502040204020203" pitchFamily="34" charset="0"/>
              </a:rPr>
              <a:t>the</a:t>
            </a:r>
            <a:r>
              <a:rPr lang="en-US" sz="2000" spc="45" dirty="0">
                <a:effectLst/>
                <a:latin typeface="Segoe UI" panose="020B0502040204020203" pitchFamily="34" charset="0"/>
                <a:ea typeface="Segoe UI" panose="020B0502040204020203" pitchFamily="34" charset="0"/>
              </a:rPr>
              <a:t> </a:t>
            </a:r>
            <a:r>
              <a:rPr lang="en-US" sz="2000" dirty="0">
                <a:effectLst/>
                <a:latin typeface="Segoe UI" panose="020B0502040204020203" pitchFamily="34" charset="0"/>
                <a:ea typeface="Segoe UI" panose="020B0502040204020203" pitchFamily="34" charset="0"/>
              </a:rPr>
              <a:t>lowest.</a:t>
            </a:r>
            <a:endParaRPr lang="en-IN" sz="2000" dirty="0">
              <a:effectLst/>
              <a:latin typeface="Segoe UI" panose="020B0502040204020203" pitchFamily="34" charset="0"/>
              <a:ea typeface="Segoe UI" panose="020B0502040204020203" pitchFamily="34" charset="0"/>
            </a:endParaRPr>
          </a:p>
        </p:txBody>
      </p:sp>
    </p:spTree>
    <p:extLst>
      <p:ext uri="{BB962C8B-B14F-4D97-AF65-F5344CB8AC3E}">
        <p14:creationId xmlns:p14="http://schemas.microsoft.com/office/powerpoint/2010/main" val="2517341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5E72-331C-DE89-1156-990952645D90}"/>
              </a:ext>
            </a:extLst>
          </p:cNvPr>
          <p:cNvSpPr>
            <a:spLocks noGrp="1"/>
          </p:cNvSpPr>
          <p:nvPr>
            <p:ph type="title"/>
          </p:nvPr>
        </p:nvSpPr>
        <p:spPr/>
        <p:txBody>
          <a:bodyPr/>
          <a:lstStyle/>
          <a:p>
            <a:r>
              <a:rPr lang="en-US" dirty="0"/>
              <a:t>Net Operating Income Approach (NOI)</a:t>
            </a:r>
            <a:endParaRPr lang="en-IN" dirty="0"/>
          </a:p>
        </p:txBody>
      </p:sp>
      <p:sp>
        <p:nvSpPr>
          <p:cNvPr id="3" name="Content Placeholder 2">
            <a:extLst>
              <a:ext uri="{FF2B5EF4-FFF2-40B4-BE49-F238E27FC236}">
                <a16:creationId xmlns:a16="http://schemas.microsoft.com/office/drawing/2014/main" id="{2E89C060-F98F-94B7-E507-0B3E4EA8FBC3}"/>
              </a:ext>
            </a:extLst>
          </p:cNvPr>
          <p:cNvSpPr>
            <a:spLocks noGrp="1"/>
          </p:cNvSpPr>
          <p:nvPr>
            <p:ph idx="1"/>
          </p:nvPr>
        </p:nvSpPr>
        <p:spPr/>
        <p:txBody>
          <a:bodyPr>
            <a:normAutofit fontScale="92500" lnSpcReduction="10000"/>
          </a:bodyPr>
          <a:lstStyle/>
          <a:p>
            <a:pPr marL="560070" indent="-514350" algn="just">
              <a:buFont typeface="+mj-lt"/>
              <a:buAutoNum type="arabicPeriod"/>
            </a:pPr>
            <a:r>
              <a:rPr lang="en-US" sz="2400" dirty="0"/>
              <a:t>NOI means earnings before interest and tax (EBIT). According to this approach, capital structure decisions of the firm are irrelevant.</a:t>
            </a:r>
          </a:p>
          <a:p>
            <a:pPr marL="560070" indent="-514350" algn="just">
              <a:buFont typeface="+mj-lt"/>
              <a:buAutoNum type="arabicPeriod"/>
            </a:pPr>
            <a:r>
              <a:rPr lang="en-US" sz="2400" dirty="0"/>
              <a:t>Any change in the leverage will not lead to any change in the total value of the firm and the market price of shares.</a:t>
            </a:r>
          </a:p>
          <a:p>
            <a:pPr marL="560070" indent="-514350" algn="just">
              <a:buFont typeface="+mj-lt"/>
              <a:buAutoNum type="arabicPeriod"/>
            </a:pPr>
            <a:r>
              <a:rPr lang="en-US" sz="2400" dirty="0"/>
              <a:t>The Net Operating Income (NOI) approach is opposite to the NI approach. According to the NOI approach, the market value of the firm depends upon the net operating profit or EBIT and the overall coat of capital, WACC. The financing mix or the capital structure is irrelevant and does not affect the value of the firm.</a:t>
            </a:r>
          </a:p>
          <a:p>
            <a:endParaRPr lang="en-IN" dirty="0"/>
          </a:p>
        </p:txBody>
      </p:sp>
    </p:spTree>
    <p:extLst>
      <p:ext uri="{BB962C8B-B14F-4D97-AF65-F5344CB8AC3E}">
        <p14:creationId xmlns:p14="http://schemas.microsoft.com/office/powerpoint/2010/main" val="1315500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E85D3-63C7-0965-3F2B-1C6BE9AE22CF}"/>
              </a:ext>
            </a:extLst>
          </p:cNvPr>
          <p:cNvSpPr>
            <a:spLocks noGrp="1"/>
          </p:cNvSpPr>
          <p:nvPr>
            <p:ph type="title"/>
          </p:nvPr>
        </p:nvSpPr>
        <p:spPr/>
        <p:txBody>
          <a:bodyPr/>
          <a:lstStyle/>
          <a:p>
            <a:r>
              <a:rPr lang="en-IN" dirty="0"/>
              <a:t>Conti…</a:t>
            </a:r>
          </a:p>
        </p:txBody>
      </p:sp>
      <p:sp>
        <p:nvSpPr>
          <p:cNvPr id="3" name="Content Placeholder 2">
            <a:extLst>
              <a:ext uri="{FF2B5EF4-FFF2-40B4-BE49-F238E27FC236}">
                <a16:creationId xmlns:a16="http://schemas.microsoft.com/office/drawing/2014/main" id="{FEE523E8-12BA-45C2-AECD-7F22172B8654}"/>
              </a:ext>
            </a:extLst>
          </p:cNvPr>
          <p:cNvSpPr>
            <a:spLocks noGrp="1"/>
          </p:cNvSpPr>
          <p:nvPr>
            <p:ph idx="1"/>
          </p:nvPr>
        </p:nvSpPr>
        <p:spPr/>
        <p:txBody>
          <a:bodyPr>
            <a:normAutofit fontScale="92500"/>
          </a:bodyPr>
          <a:lstStyle/>
          <a:p>
            <a:r>
              <a:rPr lang="en-US" b="1" dirty="0"/>
              <a:t>The NOI approach makes the following assumptions:</a:t>
            </a:r>
          </a:p>
          <a:p>
            <a:pPr marL="560070" indent="-514350" algn="just">
              <a:buFont typeface="+mj-lt"/>
              <a:buAutoNum type="arabicPeriod"/>
            </a:pPr>
            <a:r>
              <a:rPr lang="en-US" dirty="0"/>
              <a:t>The investors see the firm as a whole and thus capitalizes the total earning of the firm to find the value of the firm as a whole.</a:t>
            </a:r>
          </a:p>
          <a:p>
            <a:pPr marL="560070" indent="-514350" algn="just">
              <a:buFont typeface="+mj-lt"/>
              <a:buAutoNum type="arabicPeriod"/>
            </a:pPr>
            <a:r>
              <a:rPr lang="en-US" dirty="0"/>
              <a:t>The overall cost of capital ,WACC,  of the firm is constant and depends upon the  business risk which is assumed to be unchanged.</a:t>
            </a:r>
          </a:p>
          <a:p>
            <a:pPr marL="560070" indent="-514350" algn="just">
              <a:buFont typeface="+mj-lt"/>
              <a:buAutoNum type="arabicPeriod"/>
            </a:pPr>
            <a:r>
              <a:rPr lang="en-US" dirty="0"/>
              <a:t>The cost of debt, </a:t>
            </a:r>
            <a:r>
              <a:rPr lang="en-US" dirty="0" err="1"/>
              <a:t>kd</a:t>
            </a:r>
            <a:r>
              <a:rPr lang="en-US" dirty="0"/>
              <a:t>, is also taken as constant.</a:t>
            </a:r>
          </a:p>
          <a:p>
            <a:pPr marL="560070" indent="-514350" algn="just">
              <a:buFont typeface="+mj-lt"/>
              <a:buAutoNum type="arabicPeriod"/>
            </a:pPr>
            <a:r>
              <a:rPr lang="en-US" dirty="0"/>
              <a:t>That there is no tax.</a:t>
            </a:r>
            <a:endParaRPr lang="en-IN" dirty="0"/>
          </a:p>
        </p:txBody>
      </p:sp>
    </p:spTree>
    <p:extLst>
      <p:ext uri="{BB962C8B-B14F-4D97-AF65-F5344CB8AC3E}">
        <p14:creationId xmlns:p14="http://schemas.microsoft.com/office/powerpoint/2010/main" val="1761188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66D9-8BC7-3A39-85AD-3B17EC635F57}"/>
              </a:ext>
            </a:extLst>
          </p:cNvPr>
          <p:cNvSpPr>
            <a:spLocks noGrp="1"/>
          </p:cNvSpPr>
          <p:nvPr>
            <p:ph type="title"/>
          </p:nvPr>
        </p:nvSpPr>
        <p:spPr/>
        <p:txBody>
          <a:bodyPr/>
          <a:lstStyle/>
          <a:p>
            <a:r>
              <a:rPr lang="en-IN" dirty="0"/>
              <a:t>Conti…</a:t>
            </a:r>
          </a:p>
        </p:txBody>
      </p:sp>
      <p:sp>
        <p:nvSpPr>
          <p:cNvPr id="3" name="Content Placeholder 2">
            <a:extLst>
              <a:ext uri="{FF2B5EF4-FFF2-40B4-BE49-F238E27FC236}">
                <a16:creationId xmlns:a16="http://schemas.microsoft.com/office/drawing/2014/main" id="{1689EF10-9E13-DD11-AD3B-644F6C37EC0F}"/>
              </a:ext>
            </a:extLst>
          </p:cNvPr>
          <p:cNvSpPr>
            <a:spLocks noGrp="1"/>
          </p:cNvSpPr>
          <p:nvPr>
            <p:ph idx="1"/>
          </p:nvPr>
        </p:nvSpPr>
        <p:spPr/>
        <p:txBody>
          <a:bodyPr/>
          <a:lstStyle/>
          <a:p>
            <a:r>
              <a:rPr lang="en-US" dirty="0"/>
              <a:t> V  =  EBIT / k  o</a:t>
            </a:r>
          </a:p>
          <a:p>
            <a:r>
              <a:rPr lang="en-US" dirty="0"/>
              <a:t>And  E  =  V -  D</a:t>
            </a:r>
          </a:p>
          <a:p>
            <a:r>
              <a:rPr lang="en-US" dirty="0"/>
              <a:t>And the cost of equity capital, </a:t>
            </a:r>
            <a:r>
              <a:rPr lang="en-US" dirty="0" err="1"/>
              <a:t>ke</a:t>
            </a:r>
            <a:r>
              <a:rPr lang="en-US" dirty="0"/>
              <a:t>  , is</a:t>
            </a:r>
          </a:p>
          <a:p>
            <a:endParaRPr lang="en-US" dirty="0"/>
          </a:p>
          <a:p>
            <a:r>
              <a:rPr lang="en-US" dirty="0"/>
              <a:t>                 </a:t>
            </a:r>
            <a:r>
              <a:rPr lang="en-US" dirty="0" err="1"/>
              <a:t>ke</a:t>
            </a:r>
            <a:r>
              <a:rPr lang="en-US" dirty="0"/>
              <a:t>  = EBIT  -  Int.  /  V- D</a:t>
            </a:r>
            <a:endParaRPr lang="en-IN" dirty="0"/>
          </a:p>
        </p:txBody>
      </p:sp>
    </p:spTree>
    <p:extLst>
      <p:ext uri="{BB962C8B-B14F-4D97-AF65-F5344CB8AC3E}">
        <p14:creationId xmlns:p14="http://schemas.microsoft.com/office/powerpoint/2010/main" val="3438957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4777-4F9A-9D3B-4887-2E9BE0B345B0}"/>
              </a:ext>
            </a:extLst>
          </p:cNvPr>
          <p:cNvSpPr>
            <a:spLocks noGrp="1"/>
          </p:cNvSpPr>
          <p:nvPr>
            <p:ph type="title"/>
          </p:nvPr>
        </p:nvSpPr>
        <p:spPr/>
        <p:txBody>
          <a:bodyPr/>
          <a:lstStyle/>
          <a:p>
            <a:r>
              <a:rPr lang="en-IN" dirty="0"/>
              <a:t>Modigliani-Miller Approach (MM)</a:t>
            </a:r>
          </a:p>
        </p:txBody>
      </p:sp>
      <p:sp>
        <p:nvSpPr>
          <p:cNvPr id="3" name="Content Placeholder 2">
            <a:extLst>
              <a:ext uri="{FF2B5EF4-FFF2-40B4-BE49-F238E27FC236}">
                <a16:creationId xmlns:a16="http://schemas.microsoft.com/office/drawing/2014/main" id="{729A858D-A06E-D5FF-4113-CE3CCD90C5C6}"/>
              </a:ext>
            </a:extLst>
          </p:cNvPr>
          <p:cNvSpPr>
            <a:spLocks noGrp="1"/>
          </p:cNvSpPr>
          <p:nvPr>
            <p:ph idx="1"/>
          </p:nvPr>
        </p:nvSpPr>
        <p:spPr/>
        <p:txBody>
          <a:bodyPr/>
          <a:lstStyle/>
          <a:p>
            <a:pPr algn="just"/>
            <a:r>
              <a:rPr lang="en-US" dirty="0"/>
              <a:t>Modigliani-Miller approach provides </a:t>
            </a:r>
            <a:r>
              <a:rPr lang="en-US" dirty="0" err="1"/>
              <a:t>behavioural</a:t>
            </a:r>
            <a:r>
              <a:rPr lang="en-US" dirty="0"/>
              <a:t> justification for constant overall cost of capital and therefore, total value of the firm.</a:t>
            </a:r>
          </a:p>
          <a:p>
            <a:pPr algn="just"/>
            <a:endParaRPr lang="en-IN" dirty="0"/>
          </a:p>
        </p:txBody>
      </p:sp>
      <p:pic>
        <p:nvPicPr>
          <p:cNvPr id="14" name="Picture 13">
            <a:extLst>
              <a:ext uri="{FF2B5EF4-FFF2-40B4-BE49-F238E27FC236}">
                <a16:creationId xmlns:a16="http://schemas.microsoft.com/office/drawing/2014/main" id="{F92C2BE9-8F8B-0716-44A7-1DDB02917E74}"/>
              </a:ext>
            </a:extLst>
          </p:cNvPr>
          <p:cNvPicPr>
            <a:picLocks noChangeAspect="1"/>
          </p:cNvPicPr>
          <p:nvPr/>
        </p:nvPicPr>
        <p:blipFill>
          <a:blip r:embed="rId2"/>
          <a:stretch>
            <a:fillRect/>
          </a:stretch>
        </p:blipFill>
        <p:spPr>
          <a:xfrm>
            <a:off x="1331640" y="3737575"/>
            <a:ext cx="6931627" cy="1596425"/>
          </a:xfrm>
          <a:prstGeom prst="rect">
            <a:avLst/>
          </a:prstGeom>
        </p:spPr>
      </p:pic>
    </p:spTree>
    <p:extLst>
      <p:ext uri="{BB962C8B-B14F-4D97-AF65-F5344CB8AC3E}">
        <p14:creationId xmlns:p14="http://schemas.microsoft.com/office/powerpoint/2010/main" val="2261724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20DC5-CA53-D2D8-3C98-B268046D00EC}"/>
              </a:ext>
            </a:extLst>
          </p:cNvPr>
          <p:cNvSpPr>
            <a:spLocks noGrp="1"/>
          </p:cNvSpPr>
          <p:nvPr>
            <p:ph type="title"/>
          </p:nvPr>
        </p:nvSpPr>
        <p:spPr/>
        <p:txBody>
          <a:bodyPr/>
          <a:lstStyle/>
          <a:p>
            <a:r>
              <a:rPr lang="en-IN" dirty="0"/>
              <a:t>Conti….</a:t>
            </a:r>
          </a:p>
        </p:txBody>
      </p:sp>
      <p:sp>
        <p:nvSpPr>
          <p:cNvPr id="3" name="Content Placeholder 2">
            <a:extLst>
              <a:ext uri="{FF2B5EF4-FFF2-40B4-BE49-F238E27FC236}">
                <a16:creationId xmlns:a16="http://schemas.microsoft.com/office/drawing/2014/main" id="{6CED2232-59EB-CFDB-306C-41F380F7AA8B}"/>
              </a:ext>
            </a:extLst>
          </p:cNvPr>
          <p:cNvSpPr>
            <a:spLocks noGrp="1"/>
          </p:cNvSpPr>
          <p:nvPr>
            <p:ph idx="1"/>
          </p:nvPr>
        </p:nvSpPr>
        <p:spPr/>
        <p:txBody>
          <a:bodyPr>
            <a:normAutofit fontScale="85000" lnSpcReduction="10000"/>
          </a:bodyPr>
          <a:lstStyle/>
          <a:p>
            <a:r>
              <a:rPr lang="en-US" dirty="0"/>
              <a:t>This approach describes, in a perfect capital market where there is no transaction cost and no taxes, the value and cost of capital of a company remain unchanged irrespective of change in the capital structure. The approach is based on further additional assumptions like:</a:t>
            </a:r>
          </a:p>
          <a:p>
            <a:pPr marL="502920" indent="-457200">
              <a:buFont typeface="Arial" panose="020B0604020202020204" pitchFamily="34" charset="0"/>
              <a:buChar char="•"/>
            </a:pPr>
            <a:r>
              <a:rPr lang="en-US" dirty="0"/>
              <a:t>Capital markets are perfect. All information is freely available and there are no transaction costs.</a:t>
            </a:r>
          </a:p>
          <a:p>
            <a:pPr marL="502920" indent="-457200">
              <a:buFont typeface="Arial" panose="020B0604020202020204" pitchFamily="34" charset="0"/>
              <a:buChar char="•"/>
            </a:pPr>
            <a:r>
              <a:rPr lang="en-US" dirty="0"/>
              <a:t>All investors are rational.</a:t>
            </a:r>
          </a:p>
          <a:p>
            <a:pPr marL="502920" indent="-457200">
              <a:buFont typeface="Arial" panose="020B0604020202020204" pitchFamily="34" charset="0"/>
              <a:buChar char="•"/>
            </a:pPr>
            <a:r>
              <a:rPr lang="en-US" dirty="0"/>
              <a:t>Firms can be grouped into ‘Equivalent risk classes’ on the basis of their business risk.</a:t>
            </a:r>
          </a:p>
          <a:p>
            <a:pPr marL="502920" indent="-457200">
              <a:buFont typeface="Arial" panose="020B0604020202020204" pitchFamily="34" charset="0"/>
              <a:buChar char="•"/>
            </a:pPr>
            <a:r>
              <a:rPr lang="en-US" dirty="0"/>
              <a:t>Non-existence of corporate taxes.</a:t>
            </a:r>
          </a:p>
          <a:p>
            <a:endParaRPr lang="en-IN" dirty="0"/>
          </a:p>
        </p:txBody>
      </p:sp>
    </p:spTree>
    <p:extLst>
      <p:ext uri="{BB962C8B-B14F-4D97-AF65-F5344CB8AC3E}">
        <p14:creationId xmlns:p14="http://schemas.microsoft.com/office/powerpoint/2010/main" val="2345939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7540-61F5-95B8-00E7-BF75D2B9C670}"/>
              </a:ext>
            </a:extLst>
          </p:cNvPr>
          <p:cNvSpPr>
            <a:spLocks noGrp="1"/>
          </p:cNvSpPr>
          <p:nvPr>
            <p:ph type="title"/>
          </p:nvPr>
        </p:nvSpPr>
        <p:spPr/>
        <p:txBody>
          <a:bodyPr/>
          <a:lstStyle/>
          <a:p>
            <a:r>
              <a:rPr lang="en-IN" dirty="0"/>
              <a:t>Conti…</a:t>
            </a:r>
          </a:p>
        </p:txBody>
      </p:sp>
      <p:sp>
        <p:nvSpPr>
          <p:cNvPr id="3" name="Content Placeholder 2">
            <a:extLst>
              <a:ext uri="{FF2B5EF4-FFF2-40B4-BE49-F238E27FC236}">
                <a16:creationId xmlns:a16="http://schemas.microsoft.com/office/drawing/2014/main" id="{42D119CF-8AB6-8D27-30F6-BA6650AF4221}"/>
              </a:ext>
            </a:extLst>
          </p:cNvPr>
          <p:cNvSpPr>
            <a:spLocks noGrp="1"/>
          </p:cNvSpPr>
          <p:nvPr>
            <p:ph idx="1"/>
          </p:nvPr>
        </p:nvSpPr>
        <p:spPr/>
        <p:txBody>
          <a:bodyPr/>
          <a:lstStyle/>
          <a:p>
            <a:pPr marL="502920" indent="-457200" algn="just">
              <a:buFont typeface="Arial" panose="020B0604020202020204" pitchFamily="34" charset="0"/>
              <a:buChar char="•"/>
            </a:pPr>
            <a:r>
              <a:rPr lang="en-US" sz="2200" dirty="0"/>
              <a:t>Based on the above assumptions, Modigliani-Miller derived the following three propositions:</a:t>
            </a:r>
          </a:p>
          <a:p>
            <a:pPr marL="502920" indent="-457200" algn="just">
              <a:buFont typeface="Arial" panose="020B0604020202020204" pitchFamily="34" charset="0"/>
              <a:buChar char="•"/>
            </a:pPr>
            <a:r>
              <a:rPr lang="en-US" sz="2200" dirty="0"/>
              <a:t>Total market value of a firm is equal to its expected net operating income divided by the discount rate appropriate to its risk class decided by the market</a:t>
            </a:r>
            <a:r>
              <a:rPr lang="en-US" dirty="0"/>
              <a:t>.</a:t>
            </a:r>
          </a:p>
          <a:p>
            <a:pPr marL="502920" indent="-457200" algn="just">
              <a:buFont typeface="Arial" panose="020B0604020202020204" pitchFamily="34" charset="0"/>
              <a:buChar char="•"/>
            </a:pPr>
            <a:endParaRPr lang="en-US" sz="2000" dirty="0"/>
          </a:p>
          <a:p>
            <a:endParaRPr lang="en-US" sz="2000" b="1" dirty="0"/>
          </a:p>
          <a:p>
            <a:pPr marL="388620" indent="-342900">
              <a:buFont typeface="Arial" panose="020B0604020202020204" pitchFamily="34" charset="0"/>
              <a:buChar char="•"/>
            </a:pPr>
            <a:r>
              <a:rPr lang="en-US" sz="2000" b="1" dirty="0"/>
              <a:t>Value of levered firm (Vg) = Value of unlevered firm (Vu)</a:t>
            </a:r>
          </a:p>
          <a:p>
            <a:endParaRPr lang="en-IN" dirty="0"/>
          </a:p>
        </p:txBody>
      </p:sp>
      <p:pic>
        <p:nvPicPr>
          <p:cNvPr id="5" name="Picture 4">
            <a:extLst>
              <a:ext uri="{FF2B5EF4-FFF2-40B4-BE49-F238E27FC236}">
                <a16:creationId xmlns:a16="http://schemas.microsoft.com/office/drawing/2014/main" id="{ED98CDC0-CB0B-2720-C5F6-AE3AD705B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868" y="3548084"/>
            <a:ext cx="6712132" cy="636391"/>
          </a:xfrm>
          <a:prstGeom prst="rect">
            <a:avLst/>
          </a:prstGeom>
        </p:spPr>
      </p:pic>
    </p:spTree>
    <p:extLst>
      <p:ext uri="{BB962C8B-B14F-4D97-AF65-F5344CB8AC3E}">
        <p14:creationId xmlns:p14="http://schemas.microsoft.com/office/powerpoint/2010/main" val="3557768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B656-4656-4646-A221-7C30814F2E69}"/>
              </a:ext>
            </a:extLst>
          </p:cNvPr>
          <p:cNvSpPr>
            <a:spLocks noGrp="1"/>
          </p:cNvSpPr>
          <p:nvPr>
            <p:ph type="title"/>
          </p:nvPr>
        </p:nvSpPr>
        <p:spPr/>
        <p:txBody>
          <a:bodyPr/>
          <a:lstStyle/>
          <a:p>
            <a:r>
              <a:rPr lang="en-US" dirty="0"/>
              <a:t>Capital Structure</a:t>
            </a:r>
          </a:p>
        </p:txBody>
      </p:sp>
      <p:sp>
        <p:nvSpPr>
          <p:cNvPr id="3" name="Content Placeholder 2">
            <a:extLst>
              <a:ext uri="{FF2B5EF4-FFF2-40B4-BE49-F238E27FC236}">
                <a16:creationId xmlns:a16="http://schemas.microsoft.com/office/drawing/2014/main" id="{F6DABF9E-9B82-4C13-8452-952BD74F6DC7}"/>
              </a:ext>
            </a:extLst>
          </p:cNvPr>
          <p:cNvSpPr>
            <a:spLocks noGrp="1"/>
          </p:cNvSpPr>
          <p:nvPr>
            <p:ph idx="1"/>
          </p:nvPr>
        </p:nvSpPr>
        <p:spPr/>
        <p:txBody>
          <a:bodyPr>
            <a:normAutofit fontScale="92500" lnSpcReduction="20000"/>
          </a:bodyPr>
          <a:lstStyle/>
          <a:p>
            <a:pPr marL="502920" indent="-457200" algn="just">
              <a:buFont typeface="Arial" panose="020B0604020202020204" pitchFamily="34" charset="0"/>
              <a:buChar char="•"/>
            </a:pPr>
            <a:r>
              <a:rPr lang="en-US" dirty="0"/>
              <a:t>Capital structure is the composition of a company’s sources of funds, a mix of owner’s capital (equity) and loan (debt) from outsiders. </a:t>
            </a:r>
          </a:p>
          <a:p>
            <a:pPr marL="502920" indent="-457200" algn="just">
              <a:buFont typeface="Arial" panose="020B0604020202020204" pitchFamily="34" charset="0"/>
              <a:buChar char="•"/>
            </a:pPr>
            <a:r>
              <a:rPr lang="en-US" dirty="0"/>
              <a:t>It is used to finance its overall operations and investment activities. </a:t>
            </a:r>
          </a:p>
          <a:p>
            <a:pPr marL="502920" indent="-457200" algn="just">
              <a:buFont typeface="Arial" panose="020B0604020202020204" pitchFamily="34" charset="0"/>
              <a:buChar char="•"/>
            </a:pPr>
            <a:r>
              <a:rPr lang="en-US" dirty="0"/>
              <a:t>An optimal capital structure comprises of enough balance between equity and debt. </a:t>
            </a:r>
          </a:p>
          <a:p>
            <a:pPr marL="502920" indent="-457200" algn="just">
              <a:buFont typeface="Arial" panose="020B0604020202020204" pitchFamily="34" charset="0"/>
              <a:buChar char="•"/>
            </a:pPr>
            <a:r>
              <a:rPr lang="en-US" dirty="0"/>
              <a:t>Debt for an organization includes all short-term and long-term loans that the company has to repay.</a:t>
            </a:r>
          </a:p>
          <a:p>
            <a:pPr marL="502920" indent="-457200" algn="just">
              <a:buFont typeface="Arial" panose="020B0604020202020204" pitchFamily="34" charset="0"/>
              <a:buChar char="•"/>
            </a:pPr>
            <a:r>
              <a:rPr lang="en-US" dirty="0"/>
              <a:t>Equity is the combination of common and preferred shares and their retained earnings.</a:t>
            </a:r>
          </a:p>
        </p:txBody>
      </p:sp>
    </p:spTree>
    <p:extLst>
      <p:ext uri="{BB962C8B-B14F-4D97-AF65-F5344CB8AC3E}">
        <p14:creationId xmlns:p14="http://schemas.microsoft.com/office/powerpoint/2010/main" val="3190566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41EC9-FF73-AC94-0418-42081147E7B6}"/>
              </a:ext>
            </a:extLst>
          </p:cNvPr>
          <p:cNvSpPr>
            <a:spLocks noGrp="1"/>
          </p:cNvSpPr>
          <p:nvPr>
            <p:ph type="title"/>
          </p:nvPr>
        </p:nvSpPr>
        <p:spPr/>
        <p:txBody>
          <a:bodyPr/>
          <a:lstStyle/>
          <a:p>
            <a:r>
              <a:rPr lang="en-IN" dirty="0"/>
              <a:t>Proposition-I</a:t>
            </a:r>
          </a:p>
        </p:txBody>
      </p:sp>
      <p:pic>
        <p:nvPicPr>
          <p:cNvPr id="4" name="image33.jpeg" descr="3-fig">
            <a:extLst>
              <a:ext uri="{FF2B5EF4-FFF2-40B4-BE49-F238E27FC236}">
                <a16:creationId xmlns:a16="http://schemas.microsoft.com/office/drawing/2014/main" id="{48EC9675-B8A1-1E62-89D5-378B4C42F15F}"/>
              </a:ext>
            </a:extLst>
          </p:cNvPr>
          <p:cNvPicPr>
            <a:picLocks noGrp="1" noChangeAspect="1"/>
          </p:cNvPicPr>
          <p:nvPr>
            <p:ph idx="1"/>
          </p:nvPr>
        </p:nvPicPr>
        <p:blipFill>
          <a:blip r:embed="rId2" cstate="print"/>
          <a:stretch>
            <a:fillRect/>
          </a:stretch>
        </p:blipFill>
        <p:spPr>
          <a:xfrm>
            <a:off x="2000250" y="2396331"/>
            <a:ext cx="5676900" cy="2667000"/>
          </a:xfrm>
          <a:prstGeom prst="rect">
            <a:avLst/>
          </a:prstGeom>
        </p:spPr>
      </p:pic>
    </p:spTree>
    <p:extLst>
      <p:ext uri="{BB962C8B-B14F-4D97-AF65-F5344CB8AC3E}">
        <p14:creationId xmlns:p14="http://schemas.microsoft.com/office/powerpoint/2010/main" val="3283817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31673-D7B5-3F86-2B91-5EFB42102053}"/>
              </a:ext>
            </a:extLst>
          </p:cNvPr>
          <p:cNvSpPr>
            <a:spLocks noGrp="1"/>
          </p:cNvSpPr>
          <p:nvPr>
            <p:ph type="title"/>
          </p:nvPr>
        </p:nvSpPr>
        <p:spPr/>
        <p:txBody>
          <a:bodyPr/>
          <a:lstStyle/>
          <a:p>
            <a:r>
              <a:rPr lang="en-US" dirty="0"/>
              <a:t>MM Approach- 1963: with tax</a:t>
            </a:r>
            <a:br>
              <a:rPr lang="en-US" dirty="0"/>
            </a:br>
            <a:r>
              <a:rPr lang="en-IN" dirty="0"/>
              <a:t>Proposition -II</a:t>
            </a:r>
          </a:p>
        </p:txBody>
      </p:sp>
      <p:sp>
        <p:nvSpPr>
          <p:cNvPr id="3" name="Content Placeholder 2">
            <a:extLst>
              <a:ext uri="{FF2B5EF4-FFF2-40B4-BE49-F238E27FC236}">
                <a16:creationId xmlns:a16="http://schemas.microsoft.com/office/drawing/2014/main" id="{D20FFE0D-7C3C-2317-4C6C-CE0FAC0E084A}"/>
              </a:ext>
            </a:extLst>
          </p:cNvPr>
          <p:cNvSpPr>
            <a:spLocks noGrp="1"/>
          </p:cNvSpPr>
          <p:nvPr>
            <p:ph idx="1"/>
          </p:nvPr>
        </p:nvSpPr>
        <p:spPr/>
        <p:txBody>
          <a:bodyPr>
            <a:normAutofit/>
          </a:bodyPr>
          <a:lstStyle/>
          <a:p>
            <a:pPr marL="502920" indent="-457200" algn="just">
              <a:buFont typeface="Arial" panose="020B0604020202020204" pitchFamily="34" charset="0"/>
              <a:buChar char="•"/>
            </a:pPr>
            <a:r>
              <a:rPr lang="en-US" sz="2400" dirty="0"/>
              <a:t>In 1963, MM model was amended by incorporating tax, they </a:t>
            </a:r>
            <a:r>
              <a:rPr lang="en-US" sz="2400" dirty="0" err="1"/>
              <a:t>recognised</a:t>
            </a:r>
            <a:r>
              <a:rPr lang="en-US" sz="2400" dirty="0"/>
              <a:t> that the value of the firm will increase, or cost of capital will decrease where corporate taxes exist.</a:t>
            </a:r>
          </a:p>
          <a:p>
            <a:pPr marL="502920" indent="-457200" algn="just">
              <a:buFont typeface="Arial" panose="020B0604020202020204" pitchFamily="34" charset="0"/>
              <a:buChar char="•"/>
            </a:pPr>
            <a:r>
              <a:rPr lang="en-US" sz="2400" dirty="0"/>
              <a:t> As a result, there will be some difference in the earnings of equity and debt- holders in levered and unlevered firm and value of levered firm will be greater than the value of unlevered firm by an amount equal to amount of debt multiplied by corporate tax rate.</a:t>
            </a:r>
            <a:endParaRPr lang="en-IN" sz="2400" dirty="0"/>
          </a:p>
        </p:txBody>
      </p:sp>
    </p:spTree>
    <p:extLst>
      <p:ext uri="{BB962C8B-B14F-4D97-AF65-F5344CB8AC3E}">
        <p14:creationId xmlns:p14="http://schemas.microsoft.com/office/powerpoint/2010/main" val="345512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0CB59-D1BF-6D9B-41AE-70941B12F40C}"/>
              </a:ext>
            </a:extLst>
          </p:cNvPr>
          <p:cNvSpPr>
            <a:spLocks noGrp="1"/>
          </p:cNvSpPr>
          <p:nvPr>
            <p:ph type="title"/>
          </p:nvPr>
        </p:nvSpPr>
        <p:spPr/>
        <p:txBody>
          <a:bodyPr/>
          <a:lstStyle/>
          <a:p>
            <a:r>
              <a:rPr lang="en-IN" dirty="0"/>
              <a:t>Optimal Capital Structure (EBIT-EPS Analysis)</a:t>
            </a:r>
          </a:p>
        </p:txBody>
      </p:sp>
      <p:sp>
        <p:nvSpPr>
          <p:cNvPr id="3" name="Content Placeholder 2">
            <a:extLst>
              <a:ext uri="{FF2B5EF4-FFF2-40B4-BE49-F238E27FC236}">
                <a16:creationId xmlns:a16="http://schemas.microsoft.com/office/drawing/2014/main" id="{73F69405-15C4-41FC-C206-ADF6FEF494EA}"/>
              </a:ext>
            </a:extLst>
          </p:cNvPr>
          <p:cNvSpPr>
            <a:spLocks noGrp="1"/>
          </p:cNvSpPr>
          <p:nvPr>
            <p:ph idx="1"/>
          </p:nvPr>
        </p:nvSpPr>
        <p:spPr/>
        <p:txBody>
          <a:bodyPr>
            <a:normAutofit/>
          </a:bodyPr>
          <a:lstStyle/>
          <a:p>
            <a:pPr algn="just"/>
            <a:r>
              <a:rPr lang="en-US" dirty="0"/>
              <a:t>The basic objective of financial management is to design an appropriate capital structure which can provide the highest earnings per share (EPS) over the firm’s expected range of earnings before interest and taxes (EBIT). </a:t>
            </a:r>
          </a:p>
        </p:txBody>
      </p:sp>
    </p:spTree>
    <p:extLst>
      <p:ext uri="{BB962C8B-B14F-4D97-AF65-F5344CB8AC3E}">
        <p14:creationId xmlns:p14="http://schemas.microsoft.com/office/powerpoint/2010/main" val="4176331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C83C-9371-BC59-659D-F0FDD7A52ED8}"/>
              </a:ext>
            </a:extLst>
          </p:cNvPr>
          <p:cNvSpPr>
            <a:spLocks noGrp="1"/>
          </p:cNvSpPr>
          <p:nvPr>
            <p:ph type="title"/>
          </p:nvPr>
        </p:nvSpPr>
        <p:spPr/>
        <p:txBody>
          <a:bodyPr/>
          <a:lstStyle/>
          <a:p>
            <a:r>
              <a:rPr lang="en-IN" dirty="0"/>
              <a:t>EBIT-EPS-MPS Analysis</a:t>
            </a:r>
          </a:p>
        </p:txBody>
      </p:sp>
      <p:sp>
        <p:nvSpPr>
          <p:cNvPr id="3" name="Content Placeholder 2">
            <a:extLst>
              <a:ext uri="{FF2B5EF4-FFF2-40B4-BE49-F238E27FC236}">
                <a16:creationId xmlns:a16="http://schemas.microsoft.com/office/drawing/2014/main" id="{6E49C83E-CCCA-286F-12CB-94B12951A06F}"/>
              </a:ext>
            </a:extLst>
          </p:cNvPr>
          <p:cNvSpPr>
            <a:spLocks noGrp="1"/>
          </p:cNvSpPr>
          <p:nvPr>
            <p:ph idx="1"/>
          </p:nvPr>
        </p:nvSpPr>
        <p:spPr/>
        <p:txBody>
          <a:bodyPr>
            <a:normAutofit/>
          </a:bodyPr>
          <a:lstStyle/>
          <a:p>
            <a:r>
              <a:rPr lang="en-US" b="1" dirty="0"/>
              <a:t>Relationship between EBIT - EPS-MPS</a:t>
            </a:r>
          </a:p>
          <a:p>
            <a:pPr marL="388620" indent="-342900" algn="just">
              <a:buFont typeface="Arial" panose="020B0604020202020204" pitchFamily="34" charset="0"/>
              <a:buChar char="•"/>
            </a:pPr>
            <a:r>
              <a:rPr lang="en-US" sz="2400" dirty="0"/>
              <a:t>The basic objective of financial management is to design an appropriate capital structure which can provide the highest wealth, i.e., highest MPS, which in turn depends on EPS.</a:t>
            </a:r>
          </a:p>
          <a:p>
            <a:pPr marL="388620" indent="-342900" algn="just">
              <a:buFont typeface="Arial" panose="020B0604020202020204" pitchFamily="34" charset="0"/>
              <a:buChar char="•"/>
            </a:pPr>
            <a:r>
              <a:rPr lang="en-US" sz="2400" dirty="0"/>
              <a:t>Given a level of EBIT, EPS will be different under different financing mix depending upon the extent of debt financing. </a:t>
            </a:r>
          </a:p>
          <a:p>
            <a:endParaRPr lang="en-IN" dirty="0"/>
          </a:p>
        </p:txBody>
      </p:sp>
    </p:spTree>
    <p:extLst>
      <p:ext uri="{BB962C8B-B14F-4D97-AF65-F5344CB8AC3E}">
        <p14:creationId xmlns:p14="http://schemas.microsoft.com/office/powerpoint/2010/main" val="1071035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EC17-615D-BF96-BA50-90479ADE2C2D}"/>
              </a:ext>
            </a:extLst>
          </p:cNvPr>
          <p:cNvSpPr>
            <a:spLocks noGrp="1"/>
          </p:cNvSpPr>
          <p:nvPr>
            <p:ph type="title"/>
          </p:nvPr>
        </p:nvSpPr>
        <p:spPr/>
        <p:txBody>
          <a:bodyPr/>
          <a:lstStyle/>
          <a:p>
            <a:r>
              <a:rPr lang="en-IN" dirty="0"/>
              <a:t>Conti….</a:t>
            </a:r>
          </a:p>
        </p:txBody>
      </p:sp>
      <p:sp>
        <p:nvSpPr>
          <p:cNvPr id="3" name="Content Placeholder 2">
            <a:extLst>
              <a:ext uri="{FF2B5EF4-FFF2-40B4-BE49-F238E27FC236}">
                <a16:creationId xmlns:a16="http://schemas.microsoft.com/office/drawing/2014/main" id="{C3E31179-4697-DAF5-B18C-13D0F9D23C9A}"/>
              </a:ext>
            </a:extLst>
          </p:cNvPr>
          <p:cNvSpPr>
            <a:spLocks noGrp="1"/>
          </p:cNvSpPr>
          <p:nvPr>
            <p:ph idx="1"/>
          </p:nvPr>
        </p:nvSpPr>
        <p:spPr/>
        <p:txBody>
          <a:bodyPr>
            <a:normAutofit fontScale="25000" lnSpcReduction="20000"/>
          </a:bodyPr>
          <a:lstStyle/>
          <a:p>
            <a:pPr algn="just"/>
            <a:r>
              <a:rPr lang="en-US" sz="9600" dirty="0"/>
              <a:t>The effect of leverage on the EPS emerges because of the existence of fixed financial charge i.e., interest on debt financial fixed dividend on preference share capital. </a:t>
            </a:r>
          </a:p>
          <a:p>
            <a:pPr marL="902970" indent="-857250" algn="just">
              <a:buFont typeface="Arial" panose="020B0604020202020204" pitchFamily="34" charset="0"/>
              <a:buChar char="•"/>
            </a:pPr>
            <a:r>
              <a:rPr lang="en-US" sz="8000" dirty="0"/>
              <a:t>If the rate of return on assets is higher than the cost of financing, then the increasing use of fixed charge financing (i.e., debt and preference share capital) will result in increase in the EPS. This situation is also known as </a:t>
            </a:r>
            <a:r>
              <a:rPr lang="en-US" sz="8000" dirty="0" err="1"/>
              <a:t>favourable</a:t>
            </a:r>
            <a:r>
              <a:rPr lang="en-US" sz="8000" dirty="0"/>
              <a:t> financial leverage or Trading on Equity.</a:t>
            </a:r>
          </a:p>
          <a:p>
            <a:pPr marL="902970" indent="-857250" algn="just">
              <a:buFont typeface="Arial" panose="020B0604020202020204" pitchFamily="34" charset="0"/>
              <a:buChar char="•"/>
            </a:pPr>
            <a:r>
              <a:rPr lang="en-US" sz="8000" dirty="0"/>
              <a:t>On the other hand, if the rate of return on assets is less than the cost of financing, then the effect may be negative and, therefore, the increasing use of debt and preference share capital may reduce the EPS of the firm</a:t>
            </a:r>
          </a:p>
          <a:p>
            <a:endParaRPr lang="en-IN" dirty="0"/>
          </a:p>
        </p:txBody>
      </p:sp>
    </p:spTree>
    <p:extLst>
      <p:ext uri="{BB962C8B-B14F-4D97-AF65-F5344CB8AC3E}">
        <p14:creationId xmlns:p14="http://schemas.microsoft.com/office/powerpoint/2010/main" val="3222403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E606-B848-BBA6-732E-6CF84E32B696}"/>
              </a:ext>
            </a:extLst>
          </p:cNvPr>
          <p:cNvSpPr>
            <a:spLocks noGrp="1"/>
          </p:cNvSpPr>
          <p:nvPr>
            <p:ph type="title"/>
          </p:nvPr>
        </p:nvSpPr>
        <p:spPr/>
        <p:txBody>
          <a:bodyPr/>
          <a:lstStyle/>
          <a:p>
            <a:pPr algn="just"/>
            <a:r>
              <a:rPr lang="en-US" sz="3200" dirty="0"/>
              <a:t>Financial Break-even and Indifference Analysis</a:t>
            </a:r>
            <a:endParaRPr lang="en-IN" sz="3200" dirty="0"/>
          </a:p>
        </p:txBody>
      </p:sp>
      <p:pic>
        <p:nvPicPr>
          <p:cNvPr id="4" name="image36.jpeg" descr="6-fig">
            <a:extLst>
              <a:ext uri="{FF2B5EF4-FFF2-40B4-BE49-F238E27FC236}">
                <a16:creationId xmlns:a16="http://schemas.microsoft.com/office/drawing/2014/main" id="{D2136298-B20B-D3A1-B784-7C9F66731606}"/>
              </a:ext>
            </a:extLst>
          </p:cNvPr>
          <p:cNvPicPr>
            <a:picLocks noGrp="1" noChangeAspect="1"/>
          </p:cNvPicPr>
          <p:nvPr>
            <p:ph idx="1"/>
          </p:nvPr>
        </p:nvPicPr>
        <p:blipFill>
          <a:blip r:embed="rId2" cstate="print"/>
          <a:stretch>
            <a:fillRect/>
          </a:stretch>
        </p:blipFill>
        <p:spPr>
          <a:xfrm>
            <a:off x="1691680" y="1772816"/>
            <a:ext cx="5119889" cy="4411663"/>
          </a:xfrm>
          <a:prstGeom prst="rect">
            <a:avLst/>
          </a:prstGeom>
        </p:spPr>
      </p:pic>
    </p:spTree>
    <p:extLst>
      <p:ext uri="{BB962C8B-B14F-4D97-AF65-F5344CB8AC3E}">
        <p14:creationId xmlns:p14="http://schemas.microsoft.com/office/powerpoint/2010/main" val="1565685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614CB-E27A-E0BE-C7A6-E06E94B91628}"/>
              </a:ext>
            </a:extLst>
          </p:cNvPr>
          <p:cNvSpPr>
            <a:spLocks noGrp="1"/>
          </p:cNvSpPr>
          <p:nvPr>
            <p:ph type="title"/>
          </p:nvPr>
        </p:nvSpPr>
        <p:spPr/>
        <p:txBody>
          <a:bodyPr/>
          <a:lstStyle/>
          <a:p>
            <a:r>
              <a:rPr lang="en-IN" dirty="0"/>
              <a:t>Conti….</a:t>
            </a:r>
          </a:p>
        </p:txBody>
      </p:sp>
      <p:sp>
        <p:nvSpPr>
          <p:cNvPr id="3" name="Content Placeholder 2">
            <a:extLst>
              <a:ext uri="{FF2B5EF4-FFF2-40B4-BE49-F238E27FC236}">
                <a16:creationId xmlns:a16="http://schemas.microsoft.com/office/drawing/2014/main" id="{5A4E037C-B3D2-D611-154A-EBC64FAD2AA1}"/>
              </a:ext>
            </a:extLst>
          </p:cNvPr>
          <p:cNvSpPr>
            <a:spLocks noGrp="1"/>
          </p:cNvSpPr>
          <p:nvPr>
            <p:ph idx="1"/>
          </p:nvPr>
        </p:nvSpPr>
        <p:spPr/>
        <p:txBody>
          <a:bodyPr>
            <a:normAutofit fontScale="92500" lnSpcReduction="20000"/>
          </a:bodyPr>
          <a:lstStyle/>
          <a:p>
            <a:r>
              <a:rPr lang="en-US" dirty="0"/>
              <a:t>The equivalency or indifference point can also be calculated algebraically in the following manner:</a:t>
            </a:r>
          </a:p>
          <a:p>
            <a:endParaRPr lang="en-US" dirty="0"/>
          </a:p>
          <a:p>
            <a:endParaRPr lang="en-US" dirty="0"/>
          </a:p>
          <a:p>
            <a:endParaRPr lang="en-US" sz="2200" dirty="0"/>
          </a:p>
          <a:p>
            <a:r>
              <a:rPr lang="en-US" sz="2200" dirty="0"/>
              <a:t>Where,		</a:t>
            </a:r>
          </a:p>
          <a:p>
            <a:r>
              <a:rPr lang="en-US" sz="2200" dirty="0"/>
              <a:t>EBIT	=	Indifference point</a:t>
            </a:r>
          </a:p>
          <a:p>
            <a:r>
              <a:rPr lang="en-US" sz="2200" dirty="0"/>
              <a:t>E1	=	Number of equity shares in Alternative 1</a:t>
            </a:r>
          </a:p>
          <a:p>
            <a:r>
              <a:rPr lang="en-US" sz="2200" dirty="0"/>
              <a:t>E2	=	Number of equity shares in Alternative 2</a:t>
            </a:r>
          </a:p>
          <a:p>
            <a:r>
              <a:rPr lang="en-US" sz="2200" dirty="0"/>
              <a:t>I1	=	Interest charges in Alternative 1</a:t>
            </a:r>
          </a:p>
          <a:p>
            <a:r>
              <a:rPr lang="en-US" sz="2200" dirty="0"/>
              <a:t>I2	=	Interest charges in Alternative 2</a:t>
            </a:r>
          </a:p>
          <a:p>
            <a:r>
              <a:rPr lang="en-US" sz="2200" dirty="0"/>
              <a:t>T	=	Tax-rate</a:t>
            </a:r>
          </a:p>
          <a:p>
            <a:endParaRPr lang="en-IN" dirty="0"/>
          </a:p>
        </p:txBody>
      </p:sp>
      <p:pic>
        <p:nvPicPr>
          <p:cNvPr id="5" name="Picture 4">
            <a:extLst>
              <a:ext uri="{FF2B5EF4-FFF2-40B4-BE49-F238E27FC236}">
                <a16:creationId xmlns:a16="http://schemas.microsoft.com/office/drawing/2014/main" id="{2DE7DEAA-89E2-B71F-D2C8-68049C354C5D}"/>
              </a:ext>
            </a:extLst>
          </p:cNvPr>
          <p:cNvPicPr>
            <a:picLocks noChangeAspect="1"/>
          </p:cNvPicPr>
          <p:nvPr/>
        </p:nvPicPr>
        <p:blipFill>
          <a:blip r:embed="rId2"/>
          <a:stretch>
            <a:fillRect/>
          </a:stretch>
        </p:blipFill>
        <p:spPr>
          <a:xfrm>
            <a:off x="1547663" y="2511408"/>
            <a:ext cx="6802671" cy="773575"/>
          </a:xfrm>
          <a:prstGeom prst="rect">
            <a:avLst/>
          </a:prstGeom>
        </p:spPr>
      </p:pic>
    </p:spTree>
    <p:extLst>
      <p:ext uri="{BB962C8B-B14F-4D97-AF65-F5344CB8AC3E}">
        <p14:creationId xmlns:p14="http://schemas.microsoft.com/office/powerpoint/2010/main" val="1018367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A2426-9BAC-CD88-847D-863103EC7BAE}"/>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4530F846-4D2A-9A08-AE94-30674DA856C4}"/>
              </a:ext>
            </a:extLst>
          </p:cNvPr>
          <p:cNvSpPr>
            <a:spLocks noGrp="1"/>
          </p:cNvSpPr>
          <p:nvPr>
            <p:ph idx="1"/>
          </p:nvPr>
        </p:nvSpPr>
        <p:spPr>
          <a:xfrm>
            <a:off x="1143000" y="1524000"/>
            <a:ext cx="7391400" cy="4785320"/>
          </a:xfrm>
        </p:spPr>
        <p:txBody>
          <a:bodyPr>
            <a:normAutofit fontScale="85000" lnSpcReduction="10000"/>
          </a:bodyPr>
          <a:lstStyle/>
          <a:p>
            <a:pPr algn="just">
              <a:lnSpc>
                <a:spcPct val="115000"/>
              </a:lnSpc>
              <a:spcAft>
                <a:spcPts val="1000"/>
              </a:spcAft>
            </a:pPr>
            <a:r>
              <a:rPr lang="en-IN" sz="2400" dirty="0">
                <a:effectLst/>
                <a:ea typeface="Calibri" panose="020F0502020204030204" pitchFamily="34" charset="0"/>
                <a:cs typeface="Times New Roman" panose="02020603050405020304" pitchFamily="18" charset="0"/>
              </a:rPr>
              <a:t>A company's present capital structure consists of 3,000 equity shares and 1,00 preferences</a:t>
            </a:r>
            <a:r>
              <a:rPr lang="en-IN" sz="2400" dirty="0">
                <a:ea typeface="Calibri" panose="020F0502020204030204" pitchFamily="34" charset="0"/>
                <a:cs typeface="Times New Roman" panose="02020603050405020304" pitchFamily="18" charset="0"/>
              </a:rPr>
              <a:t> </a:t>
            </a:r>
            <a:r>
              <a:rPr lang="en-IN" sz="2400" dirty="0">
                <a:effectLst/>
                <a:ea typeface="Calibri" panose="020F0502020204030204" pitchFamily="34" charset="0"/>
                <a:cs typeface="Times New Roman" panose="02020603050405020304" pitchFamily="18" charset="0"/>
              </a:rPr>
              <a:t>shares. The firm's current PBIT is Rs.14400. Preference shares carry a dividend of Rs.12 per share. The earnings per share is Rs.2. The firm is planning to raise Rs.20000 of external financing. Two financing alternatives are being considered: (</a:t>
            </a:r>
            <a:r>
              <a:rPr lang="en-IN" sz="2400" dirty="0" err="1">
                <a:effectLst/>
                <a:ea typeface="Calibri" panose="020F0502020204030204" pitchFamily="34" charset="0"/>
                <a:cs typeface="Times New Roman" panose="02020603050405020304" pitchFamily="18" charset="0"/>
              </a:rPr>
              <a:t>i</a:t>
            </a:r>
            <a:r>
              <a:rPr lang="en-IN" sz="2400" dirty="0">
                <a:effectLst/>
                <a:ea typeface="Calibri" panose="020F0502020204030204" pitchFamily="34" charset="0"/>
                <a:cs typeface="Times New Roman" panose="02020603050405020304" pitchFamily="18" charset="0"/>
              </a:rPr>
              <a:t>) issuing 2,000 equity shares for Rs.10 each, (ii) issuing debentures for Rs.20000 carrying 15 percent interest. </a:t>
            </a:r>
          </a:p>
          <a:p>
            <a:pPr algn="just">
              <a:lnSpc>
                <a:spcPct val="115000"/>
              </a:lnSpc>
              <a:spcAft>
                <a:spcPts val="1000"/>
              </a:spcAft>
            </a:pPr>
            <a:r>
              <a:rPr lang="en-IN" sz="2400" b="1" dirty="0">
                <a:effectLst/>
                <a:ea typeface="Calibri" panose="020F0502020204030204" pitchFamily="34" charset="0"/>
                <a:cs typeface="Times New Roman" panose="02020603050405020304" pitchFamily="18" charset="0"/>
              </a:rPr>
              <a:t>Required </a:t>
            </a:r>
          </a:p>
          <a:p>
            <a:pPr algn="just">
              <a:lnSpc>
                <a:spcPct val="115000"/>
              </a:lnSpc>
              <a:spcAft>
                <a:spcPts val="1000"/>
              </a:spcAft>
            </a:pPr>
            <a:r>
              <a:rPr lang="en-IN" sz="2400" dirty="0">
                <a:effectLst/>
                <a:ea typeface="Calibri" panose="020F0502020204030204" pitchFamily="34" charset="0"/>
                <a:cs typeface="Times New Roman" panose="02020603050405020304" pitchFamily="18" charset="0"/>
              </a:rPr>
              <a:t>(a) Compute the EPS-PBIT indifference point.</a:t>
            </a:r>
          </a:p>
          <a:p>
            <a:pPr algn="just">
              <a:lnSpc>
                <a:spcPct val="115000"/>
              </a:lnSpc>
              <a:spcAft>
                <a:spcPts val="1000"/>
              </a:spcAft>
            </a:pPr>
            <a:r>
              <a:rPr lang="en-IN" sz="2400" dirty="0">
                <a:effectLst/>
                <a:ea typeface="Calibri" panose="020F0502020204030204" pitchFamily="34" charset="0"/>
                <a:cs typeface="Times New Roman" panose="02020603050405020304" pitchFamily="18" charset="0"/>
              </a:rPr>
              <a:t> (b) Define the alternative which maximises EPS for various levels of PBIT.</a:t>
            </a:r>
          </a:p>
        </p:txBody>
      </p:sp>
    </p:spTree>
    <p:extLst>
      <p:ext uri="{BB962C8B-B14F-4D97-AF65-F5344CB8AC3E}">
        <p14:creationId xmlns:p14="http://schemas.microsoft.com/office/powerpoint/2010/main" val="3817475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A93B-B347-DFCD-D3AB-50ADCEBECC39}"/>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C34A5FD0-23A9-6FB1-CB17-40B91F109B44}"/>
              </a:ext>
            </a:extLst>
          </p:cNvPr>
          <p:cNvSpPr>
            <a:spLocks noGrp="1"/>
          </p:cNvSpPr>
          <p:nvPr>
            <p:ph idx="1"/>
          </p:nvPr>
        </p:nvSpPr>
        <p:spPr/>
        <p:txBody>
          <a:bodyPr>
            <a:normAutofit/>
          </a:bodyPr>
          <a:lstStyle/>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PQR company's present capital structure consists of 2,000 shares of equity stock. It requires Rs.20000 of external financing for which it is considering three alternatives. Alternative A calls for issuing 2,000 equity shares (Rs.10 par); alternative B calls for issuing 1,200 equity shares (Rs.10 par) and 8,00 preference shares (Rs.10 par) carrying 11 percent dividend; alternative C calls for issuing 4,00 equity shares (Rs.10 par) and Rs.16000 of debentures carrying 15 percent interest. The company's tax rate is 50 percent.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Required: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What is the EPS-EBIT equation for alternative A,B and 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Rank the alternative according to EPS over varying levels of EBIT i.e. Rs.30,00 and 50,00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12096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5D282-2C13-D99C-7AC3-C51664EE9231}"/>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2897E62E-78C8-14C6-4FFA-8945800F4483}"/>
              </a:ext>
            </a:extLst>
          </p:cNvPr>
          <p:cNvSpPr>
            <a:spLocks noGrp="1"/>
          </p:cNvSpPr>
          <p:nvPr>
            <p:ph idx="1"/>
          </p:nvPr>
        </p:nvSpPr>
        <p:spPr/>
        <p:txBody>
          <a:bodyPr>
            <a:normAutofit fontScale="70000" lnSpcReduction="20000"/>
          </a:bodyPr>
          <a:lstStyle/>
          <a:p>
            <a:r>
              <a:rPr lang="en-US" dirty="0"/>
              <a:t>Blueline software Ltd. has appointed you as finance manager. The company wants to implement a project for expansion for which Rs. 20 lakhs (2 million) are required to be raised from the market. The company has an objective of </a:t>
            </a:r>
            <a:r>
              <a:rPr lang="en-US" dirty="0" err="1"/>
              <a:t>maximising</a:t>
            </a:r>
            <a:r>
              <a:rPr lang="en-US" dirty="0"/>
              <a:t> earning per share. The following three feasible financial plans are available:</a:t>
            </a:r>
          </a:p>
          <a:p>
            <a:r>
              <a:rPr lang="en-US" dirty="0"/>
              <a:t>(</a:t>
            </a:r>
            <a:r>
              <a:rPr lang="en-US" dirty="0" err="1"/>
              <a:t>i</a:t>
            </a:r>
            <a:r>
              <a:rPr lang="en-US" dirty="0"/>
              <a:t>)	The company may issue 2 lakh equity shares of Rs. 10 each.</a:t>
            </a:r>
          </a:p>
          <a:p>
            <a:r>
              <a:rPr lang="en-US" dirty="0"/>
              <a:t>(ii)	The company may issue 1,00,000 equity shares of Rs. 10 per share and 10,000 debentures of Rs. 100 denominations bearing 8% rate of interest.</a:t>
            </a:r>
          </a:p>
          <a:p>
            <a:r>
              <a:rPr lang="en-US" dirty="0"/>
              <a:t>(iii)	The company may issue 1,00,000 equity shares of Rs. 10 per share and 10,000 preference shares at Rs. 100 per share carrying an 7% rate of dividend. </a:t>
            </a:r>
          </a:p>
          <a:p>
            <a:r>
              <a:rPr lang="en-US" dirty="0"/>
              <a:t>The expansion is expected to yield an annual EBIT of Rs. 3,20,000.</a:t>
            </a:r>
          </a:p>
          <a:p>
            <a:r>
              <a:rPr lang="en-US" dirty="0"/>
              <a:t>Assume a tax rate of 30%. Determine the EPS for three financing alternatives.</a:t>
            </a:r>
          </a:p>
          <a:p>
            <a:endParaRPr lang="en-IN" dirty="0"/>
          </a:p>
        </p:txBody>
      </p:sp>
    </p:spTree>
    <p:extLst>
      <p:ext uri="{BB962C8B-B14F-4D97-AF65-F5344CB8AC3E}">
        <p14:creationId xmlns:p14="http://schemas.microsoft.com/office/powerpoint/2010/main" val="4008951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EA577-A76C-923D-E668-EB479BDBBF78}"/>
              </a:ext>
            </a:extLst>
          </p:cNvPr>
          <p:cNvSpPr>
            <a:spLocks noGrp="1"/>
          </p:cNvSpPr>
          <p:nvPr>
            <p:ph type="title"/>
          </p:nvPr>
        </p:nvSpPr>
        <p:spPr/>
        <p:txBody>
          <a:bodyPr/>
          <a:lstStyle/>
          <a:p>
            <a:r>
              <a:rPr lang="en-IN" dirty="0"/>
              <a:t>Conti…</a:t>
            </a:r>
          </a:p>
        </p:txBody>
      </p:sp>
      <p:sp>
        <p:nvSpPr>
          <p:cNvPr id="3" name="Content Placeholder 2">
            <a:extLst>
              <a:ext uri="{FF2B5EF4-FFF2-40B4-BE49-F238E27FC236}">
                <a16:creationId xmlns:a16="http://schemas.microsoft.com/office/drawing/2014/main" id="{8D6F63DC-88C2-B2FC-0279-5F55D6B2B25D}"/>
              </a:ext>
            </a:extLst>
          </p:cNvPr>
          <p:cNvSpPr>
            <a:spLocks noGrp="1"/>
          </p:cNvSpPr>
          <p:nvPr>
            <p:ph idx="1"/>
          </p:nvPr>
        </p:nvSpPr>
        <p:spPr/>
        <p:txBody>
          <a:bodyPr>
            <a:normAutofit fontScale="92500" lnSpcReduction="20000"/>
          </a:bodyPr>
          <a:lstStyle/>
          <a:p>
            <a:r>
              <a:rPr lang="en-US" b="1" dirty="0"/>
              <a:t>The source and quantum of capital is decided keeping in mind following factors:</a:t>
            </a:r>
          </a:p>
          <a:p>
            <a:pPr marL="560070" indent="-514350">
              <a:buFont typeface="+mj-lt"/>
              <a:buAutoNum type="arabicPeriod"/>
            </a:pPr>
            <a:r>
              <a:rPr lang="en-US" sz="2400" dirty="0"/>
              <a:t>Control: capital structure should be designed in such a manner that existing shareholders continue to hold majority stack.</a:t>
            </a:r>
          </a:p>
          <a:p>
            <a:pPr marL="560070" indent="-514350">
              <a:buFont typeface="+mj-lt"/>
              <a:buAutoNum type="arabicPeriod"/>
            </a:pPr>
            <a:r>
              <a:rPr lang="en-US" sz="2400" dirty="0"/>
              <a:t>Risk: capital structure should be designed in such a manner that financial risk of the company does not increases beyond tolerable limit.</a:t>
            </a:r>
          </a:p>
          <a:p>
            <a:pPr marL="560070" indent="-514350">
              <a:buFont typeface="+mj-lt"/>
              <a:buAutoNum type="arabicPeriod"/>
            </a:pPr>
            <a:r>
              <a:rPr lang="en-US" sz="2400" dirty="0"/>
              <a:t>Cost: overall cost of capital remains minimum.</a:t>
            </a:r>
          </a:p>
          <a:p>
            <a:pPr algn="just"/>
            <a:r>
              <a:rPr lang="en-US" sz="2600" b="1" dirty="0"/>
              <a:t>Practically it is difficult to achieve all of the above three goals together hence a finance manager has to make a balance among these three objectives.</a:t>
            </a:r>
            <a:endParaRPr lang="en-IN" sz="2600" b="1" dirty="0"/>
          </a:p>
          <a:p>
            <a:pPr algn="just"/>
            <a:endParaRPr lang="en-US" dirty="0"/>
          </a:p>
          <a:p>
            <a:endParaRPr lang="en-IN" dirty="0"/>
          </a:p>
        </p:txBody>
      </p:sp>
    </p:spTree>
    <p:extLst>
      <p:ext uri="{BB962C8B-B14F-4D97-AF65-F5344CB8AC3E}">
        <p14:creationId xmlns:p14="http://schemas.microsoft.com/office/powerpoint/2010/main" val="4137798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53E5C-0700-20CB-5D5F-45E97D541D53}"/>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854CEE49-3146-C633-7E5A-77798A5BB156}"/>
              </a:ext>
            </a:extLst>
          </p:cNvPr>
          <p:cNvSpPr>
            <a:spLocks noGrp="1"/>
          </p:cNvSpPr>
          <p:nvPr>
            <p:ph idx="1"/>
          </p:nvPr>
        </p:nvSpPr>
        <p:spPr/>
        <p:txBody>
          <a:bodyPr>
            <a:normAutofit fontScale="77500" lnSpcReduction="20000"/>
          </a:bodyPr>
          <a:lstStyle/>
          <a:p>
            <a:pPr algn="just"/>
            <a:r>
              <a:rPr lang="en-US" dirty="0" err="1"/>
              <a:t>Shahji</a:t>
            </a:r>
            <a:r>
              <a:rPr lang="en-US" dirty="0"/>
              <a:t> Steels Limited requires ` 25,00,000 for a new plant. This plant is expected to yield earnings before interest and taxes of ` 5,00,000. While deciding about the financial plan, the company considers the objective of maximizing earnings per share. It has three alternatives to finance the project - by raising debt of ` 2,50,000 or ` 10,00,000or ` 15,00,000 and the balance, in each case, by issuing equity shares. The company's share is currently selling at ` 150, but is expected to decline to ` 125 in case the funds are borrowed in excess of ` 10,00,000. The funds can be borrowed at the rate of 10 percent </a:t>
            </a:r>
            <a:r>
              <a:rPr lang="en-US" dirty="0" err="1"/>
              <a:t>upto</a:t>
            </a:r>
            <a:r>
              <a:rPr lang="en-US" dirty="0"/>
              <a:t> ` 2,50,000, at 15 percent over ` 2,50,000 and </a:t>
            </a:r>
            <a:r>
              <a:rPr lang="en-US" dirty="0" err="1"/>
              <a:t>upto</a:t>
            </a:r>
            <a:r>
              <a:rPr lang="en-US" dirty="0"/>
              <a:t> ` 10,00,000 and at 20 percent over ` 10,00,000. The tax rate applicable to the company is 50 percent. </a:t>
            </a:r>
          </a:p>
          <a:p>
            <a:pPr algn="just"/>
            <a:endParaRPr lang="en-US" dirty="0"/>
          </a:p>
          <a:p>
            <a:pPr algn="just"/>
            <a:r>
              <a:rPr lang="en-US" dirty="0"/>
              <a:t>ANALYSE which form of financing should the company choose?</a:t>
            </a:r>
            <a:endParaRPr lang="en-IN" dirty="0"/>
          </a:p>
        </p:txBody>
      </p:sp>
    </p:spTree>
    <p:extLst>
      <p:ext uri="{BB962C8B-B14F-4D97-AF65-F5344CB8AC3E}">
        <p14:creationId xmlns:p14="http://schemas.microsoft.com/office/powerpoint/2010/main" val="1160818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72F68-DABA-2CBD-8C1C-15721C15EE50}"/>
              </a:ext>
            </a:extLst>
          </p:cNvPr>
          <p:cNvSpPr>
            <a:spLocks noGrp="1"/>
          </p:cNvSpPr>
          <p:nvPr>
            <p:ph type="title"/>
          </p:nvPr>
        </p:nvSpPr>
        <p:spPr/>
        <p:txBody>
          <a:bodyPr/>
          <a:lstStyle/>
          <a:p>
            <a:r>
              <a:rPr lang="en-IN" dirty="0"/>
              <a:t>Financing Decision Process</a:t>
            </a:r>
          </a:p>
        </p:txBody>
      </p:sp>
      <p:sp>
        <p:nvSpPr>
          <p:cNvPr id="3" name="Content Placeholder 2">
            <a:extLst>
              <a:ext uri="{FF2B5EF4-FFF2-40B4-BE49-F238E27FC236}">
                <a16:creationId xmlns:a16="http://schemas.microsoft.com/office/drawing/2014/main" id="{5E24A1A0-8F2E-1977-2ADC-0722715D583E}"/>
              </a:ext>
            </a:extLst>
          </p:cNvPr>
          <p:cNvSpPr>
            <a:spLocks noGrp="1"/>
          </p:cNvSpPr>
          <p:nvPr>
            <p:ph idx="1"/>
          </p:nvPr>
        </p:nvSpPr>
        <p:spPr/>
        <p:txBody>
          <a:bodyPr/>
          <a:lstStyle/>
          <a:p>
            <a:endParaRPr lang="en-IN" dirty="0"/>
          </a:p>
        </p:txBody>
      </p:sp>
      <p:grpSp>
        <p:nvGrpSpPr>
          <p:cNvPr id="4" name="Group 2">
            <a:extLst>
              <a:ext uri="{FF2B5EF4-FFF2-40B4-BE49-F238E27FC236}">
                <a16:creationId xmlns:a16="http://schemas.microsoft.com/office/drawing/2014/main" id="{3A034DDC-59A6-1FAB-F81F-C9DBD8672B55}"/>
              </a:ext>
            </a:extLst>
          </p:cNvPr>
          <p:cNvGrpSpPr>
            <a:grpSpLocks/>
          </p:cNvGrpSpPr>
          <p:nvPr/>
        </p:nvGrpSpPr>
        <p:grpSpPr bwMode="auto">
          <a:xfrm>
            <a:off x="1648618" y="1668428"/>
            <a:ext cx="6276182" cy="4960971"/>
            <a:chOff x="1452" y="290"/>
            <a:chExt cx="7647" cy="5809"/>
          </a:xfrm>
        </p:grpSpPr>
        <p:pic>
          <p:nvPicPr>
            <p:cNvPr id="1027" name="Picture 3">
              <a:extLst>
                <a:ext uri="{FF2B5EF4-FFF2-40B4-BE49-F238E27FC236}">
                  <a16:creationId xmlns:a16="http://schemas.microsoft.com/office/drawing/2014/main" id="{B444EB1B-6A3B-4D14-F4CA-A3E5A337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9" y="479"/>
              <a:ext cx="216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a:extLst>
                <a:ext uri="{FF2B5EF4-FFF2-40B4-BE49-F238E27FC236}">
                  <a16:creationId xmlns:a16="http://schemas.microsoft.com/office/drawing/2014/main" id="{1092DBEA-6AC8-30E2-DDA6-0F95B919AC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2" y="780"/>
              <a:ext cx="2094" cy="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a:extLst>
                <a:ext uri="{FF2B5EF4-FFF2-40B4-BE49-F238E27FC236}">
                  <a16:creationId xmlns:a16="http://schemas.microsoft.com/office/drawing/2014/main" id="{63024F00-E97F-D587-A4DF-5A9F8B550D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 y="1436"/>
              <a:ext cx="2144"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6">
              <a:extLst>
                <a:ext uri="{FF2B5EF4-FFF2-40B4-BE49-F238E27FC236}">
                  <a16:creationId xmlns:a16="http://schemas.microsoft.com/office/drawing/2014/main" id="{0A38BA51-89FF-533E-698B-7395784CB4C7}"/>
                </a:ext>
              </a:extLst>
            </p:cNvPr>
            <p:cNvSpPr>
              <a:spLocks/>
            </p:cNvSpPr>
            <p:nvPr/>
          </p:nvSpPr>
          <p:spPr bwMode="auto">
            <a:xfrm>
              <a:off x="1451" y="561"/>
              <a:ext cx="7647" cy="3609"/>
            </a:xfrm>
            <a:custGeom>
              <a:avLst/>
              <a:gdLst>
                <a:gd name="T0" fmla="+- 0 1466 1452"/>
                <a:gd name="T1" fmla="*/ T0 w 7647"/>
                <a:gd name="T2" fmla="+- 0 3061 562"/>
                <a:gd name="T3" fmla="*/ 3061 h 3609"/>
                <a:gd name="T4" fmla="+- 0 1459 1452"/>
                <a:gd name="T5" fmla="*/ T4 w 7647"/>
                <a:gd name="T6" fmla="+- 0 2700 562"/>
                <a:gd name="T7" fmla="*/ 2700 h 3609"/>
                <a:gd name="T8" fmla="+- 0 1452 1452"/>
                <a:gd name="T9" fmla="*/ T8 w 7647"/>
                <a:gd name="T10" fmla="+- 0 2700 562"/>
                <a:gd name="T11" fmla="*/ 2700 h 3609"/>
                <a:gd name="T12" fmla="+- 0 2769 1452"/>
                <a:gd name="T13" fmla="*/ T12 w 7647"/>
                <a:gd name="T14" fmla="+- 0 3061 562"/>
                <a:gd name="T15" fmla="*/ 3061 h 3609"/>
                <a:gd name="T16" fmla="+- 0 2776 1452"/>
                <a:gd name="T17" fmla="*/ T16 w 7647"/>
                <a:gd name="T18" fmla="+- 0 2694 562"/>
                <a:gd name="T19" fmla="*/ 2694 h 3609"/>
                <a:gd name="T20" fmla="+- 0 3271 1452"/>
                <a:gd name="T21" fmla="*/ T20 w 7647"/>
                <a:gd name="T22" fmla="+- 0 3467 562"/>
                <a:gd name="T23" fmla="*/ 3467 h 3609"/>
                <a:gd name="T24" fmla="+- 0 3271 1452"/>
                <a:gd name="T25" fmla="*/ T24 w 7647"/>
                <a:gd name="T26" fmla="+- 0 3467 562"/>
                <a:gd name="T27" fmla="*/ 3467 h 3609"/>
                <a:gd name="T28" fmla="+- 0 3263 1452"/>
                <a:gd name="T29" fmla="*/ T28 w 7647"/>
                <a:gd name="T30" fmla="+- 0 3737 562"/>
                <a:gd name="T31" fmla="*/ 3737 h 3609"/>
                <a:gd name="T32" fmla="+- 0 4176 1452"/>
                <a:gd name="T33" fmla="*/ T32 w 7647"/>
                <a:gd name="T34" fmla="+- 0 4139 562"/>
                <a:gd name="T35" fmla="*/ 4139 h 3609"/>
                <a:gd name="T36" fmla="+- 0 4169 1452"/>
                <a:gd name="T37" fmla="*/ T36 w 7647"/>
                <a:gd name="T38" fmla="+- 0 3772 562"/>
                <a:gd name="T39" fmla="*/ 3772 h 3609"/>
                <a:gd name="T40" fmla="+- 0 4169 1452"/>
                <a:gd name="T41" fmla="*/ T40 w 7647"/>
                <a:gd name="T42" fmla="+- 0 3784 562"/>
                <a:gd name="T43" fmla="*/ 3784 h 3609"/>
                <a:gd name="T44" fmla="+- 0 2496 1452"/>
                <a:gd name="T45" fmla="*/ T44 w 7647"/>
                <a:gd name="T46" fmla="+- 0 3778 562"/>
                <a:gd name="T47" fmla="*/ 3778 h 3609"/>
                <a:gd name="T48" fmla="+- 0 2496 1452"/>
                <a:gd name="T49" fmla="*/ T48 w 7647"/>
                <a:gd name="T50" fmla="+- 0 4150 562"/>
                <a:gd name="T51" fmla="*/ 4150 h 3609"/>
                <a:gd name="T52" fmla="+- 0 4183 1452"/>
                <a:gd name="T53" fmla="*/ T52 w 7647"/>
                <a:gd name="T54" fmla="+- 0 3778 562"/>
                <a:gd name="T55" fmla="*/ 3778 h 3609"/>
                <a:gd name="T56" fmla="+- 0 5340 1452"/>
                <a:gd name="T57" fmla="*/ T56 w 7647"/>
                <a:gd name="T58" fmla="+- 0 3098 562"/>
                <a:gd name="T59" fmla="*/ 3098 h 3609"/>
                <a:gd name="T60" fmla="+- 0 5333 1452"/>
                <a:gd name="T61" fmla="*/ T60 w 7647"/>
                <a:gd name="T62" fmla="+- 0 3402 562"/>
                <a:gd name="T63" fmla="*/ 3402 h 3609"/>
                <a:gd name="T64" fmla="+- 0 5276 1452"/>
                <a:gd name="T65" fmla="*/ T64 w 7647"/>
                <a:gd name="T66" fmla="+- 0 3320 562"/>
                <a:gd name="T67" fmla="*/ 3320 h 3609"/>
                <a:gd name="T68" fmla="+- 0 5891 1452"/>
                <a:gd name="T69" fmla="*/ T68 w 7647"/>
                <a:gd name="T70" fmla="+- 0 2700 562"/>
                <a:gd name="T71" fmla="*/ 2700 h 3609"/>
                <a:gd name="T72" fmla="+- 0 4787 1452"/>
                <a:gd name="T73" fmla="*/ T72 w 7647"/>
                <a:gd name="T74" fmla="+- 0 3061 562"/>
                <a:gd name="T75" fmla="*/ 3061 h 3609"/>
                <a:gd name="T76" fmla="+- 0 4773 1452"/>
                <a:gd name="T77" fmla="*/ T76 w 7647"/>
                <a:gd name="T78" fmla="+- 0 2694 562"/>
                <a:gd name="T79" fmla="*/ 2694 h 3609"/>
                <a:gd name="T80" fmla="+- 0 5891 1452"/>
                <a:gd name="T81" fmla="*/ T80 w 7647"/>
                <a:gd name="T82" fmla="+- 0 3073 562"/>
                <a:gd name="T83" fmla="*/ 3073 h 3609"/>
                <a:gd name="T84" fmla="+- 0 6746 1452"/>
                <a:gd name="T85" fmla="*/ T84 w 7647"/>
                <a:gd name="T86" fmla="+- 0 1280 562"/>
                <a:gd name="T87" fmla="*/ 1280 h 3609"/>
                <a:gd name="T88" fmla="+- 0 6662 1452"/>
                <a:gd name="T89" fmla="*/ T88 w 7647"/>
                <a:gd name="T90" fmla="+- 0 1250 562"/>
                <a:gd name="T91" fmla="*/ 1250 h 3609"/>
                <a:gd name="T92" fmla="+- 0 6662 1452"/>
                <a:gd name="T93" fmla="*/ T92 w 7647"/>
                <a:gd name="T94" fmla="+- 0 1307 562"/>
                <a:gd name="T95" fmla="*/ 1307 h 3609"/>
                <a:gd name="T96" fmla="+- 0 6749 1452"/>
                <a:gd name="T97" fmla="*/ T96 w 7647"/>
                <a:gd name="T98" fmla="+- 0 591 562"/>
                <a:gd name="T99" fmla="*/ 591 h 3609"/>
                <a:gd name="T100" fmla="+- 0 6749 1452"/>
                <a:gd name="T101" fmla="*/ T100 w 7647"/>
                <a:gd name="T102" fmla="+- 0 591 562"/>
                <a:gd name="T103" fmla="*/ 591 h 3609"/>
                <a:gd name="T104" fmla="+- 0 6437 1452"/>
                <a:gd name="T105" fmla="*/ T104 w 7647"/>
                <a:gd name="T106" fmla="+- 0 612 562"/>
                <a:gd name="T107" fmla="*/ 612 h 3609"/>
                <a:gd name="T108" fmla="+- 0 6772 1452"/>
                <a:gd name="T109" fmla="*/ T108 w 7647"/>
                <a:gd name="T110" fmla="+- 0 599 562"/>
                <a:gd name="T111" fmla="*/ 599 h 3609"/>
                <a:gd name="T112" fmla="+- 0 7394 1452"/>
                <a:gd name="T113" fmla="*/ T112 w 7647"/>
                <a:gd name="T114" fmla="+- 0 3465 562"/>
                <a:gd name="T115" fmla="*/ 3465 h 3609"/>
                <a:gd name="T116" fmla="+- 0 7388 1452"/>
                <a:gd name="T117" fmla="*/ T116 w 7647"/>
                <a:gd name="T118" fmla="+- 0 3486 562"/>
                <a:gd name="T119" fmla="*/ 3486 h 3609"/>
                <a:gd name="T120" fmla="+- 0 7388 1452"/>
                <a:gd name="T121" fmla="*/ T120 w 7647"/>
                <a:gd name="T122" fmla="+- 0 3486 562"/>
                <a:gd name="T123" fmla="*/ 3486 h 3609"/>
                <a:gd name="T124" fmla="+- 0 7380 1452"/>
                <a:gd name="T125" fmla="*/ T124 w 7647"/>
                <a:gd name="T126" fmla="+- 0 3756 562"/>
                <a:gd name="T127" fmla="*/ 3756 h 3609"/>
                <a:gd name="T128" fmla="+- 0 8136 1452"/>
                <a:gd name="T129" fmla="*/ T128 w 7647"/>
                <a:gd name="T130" fmla="+- 0 4158 562"/>
                <a:gd name="T131" fmla="*/ 4158 h 3609"/>
                <a:gd name="T132" fmla="+- 0 8129 1452"/>
                <a:gd name="T133" fmla="*/ T132 w 7647"/>
                <a:gd name="T134" fmla="+- 0 3791 562"/>
                <a:gd name="T135" fmla="*/ 3791 h 3609"/>
                <a:gd name="T136" fmla="+- 0 8129 1452"/>
                <a:gd name="T137" fmla="*/ T136 w 7647"/>
                <a:gd name="T138" fmla="+- 0 3803 562"/>
                <a:gd name="T139" fmla="*/ 3803 h 3609"/>
                <a:gd name="T140" fmla="+- 0 6987 1452"/>
                <a:gd name="T141" fmla="*/ T140 w 7647"/>
                <a:gd name="T142" fmla="+- 0 3803 562"/>
                <a:gd name="T143" fmla="*/ 3803 h 3609"/>
                <a:gd name="T144" fmla="+- 0 6994 1452"/>
                <a:gd name="T145" fmla="*/ T144 w 7647"/>
                <a:gd name="T146" fmla="+- 0 4164 562"/>
                <a:gd name="T147" fmla="*/ 4164 h 3609"/>
                <a:gd name="T148" fmla="+- 0 8136 1452"/>
                <a:gd name="T149" fmla="*/ T148 w 7647"/>
                <a:gd name="T150" fmla="+- 0 4170 562"/>
                <a:gd name="T151" fmla="*/ 4170 h 3609"/>
                <a:gd name="T152" fmla="+- 0 8571 1452"/>
                <a:gd name="T153" fmla="*/ T152 w 7647"/>
                <a:gd name="T154" fmla="+- 0 2569 562"/>
                <a:gd name="T155" fmla="*/ 2569 h 3609"/>
                <a:gd name="T156" fmla="+- 0 8531 1452"/>
                <a:gd name="T157" fmla="*/ T156 w 7647"/>
                <a:gd name="T158" fmla="+- 0 2385 562"/>
                <a:gd name="T159" fmla="*/ 2385 h 3609"/>
                <a:gd name="T160" fmla="+- 0 8516 1452"/>
                <a:gd name="T161" fmla="*/ T160 w 7647"/>
                <a:gd name="T162" fmla="+- 0 2636 562"/>
                <a:gd name="T163" fmla="*/ 2636 h 3609"/>
                <a:gd name="T164" fmla="+- 0 5332 1452"/>
                <a:gd name="T165" fmla="*/ T164 w 7647"/>
                <a:gd name="T166" fmla="+- 0 2385 562"/>
                <a:gd name="T167" fmla="*/ 2385 h 3609"/>
                <a:gd name="T168" fmla="+- 0 2149 1452"/>
                <a:gd name="T169" fmla="*/ T168 w 7647"/>
                <a:gd name="T170" fmla="+- 0 2636 562"/>
                <a:gd name="T171" fmla="*/ 2636 h 3609"/>
                <a:gd name="T172" fmla="+- 0 2142 1452"/>
                <a:gd name="T173" fmla="*/ T172 w 7647"/>
                <a:gd name="T174" fmla="+- 0 2627 562"/>
                <a:gd name="T175" fmla="*/ 2627 h 3609"/>
                <a:gd name="T176" fmla="+- 0 2204 1452"/>
                <a:gd name="T177" fmla="*/ T176 w 7647"/>
                <a:gd name="T178" fmla="+- 0 2569 562"/>
                <a:gd name="T179" fmla="*/ 2569 h 3609"/>
                <a:gd name="T180" fmla="+- 0 5332 1452"/>
                <a:gd name="T181" fmla="*/ T180 w 7647"/>
                <a:gd name="T182" fmla="+- 0 2659 562"/>
                <a:gd name="T183" fmla="*/ 2659 h 3609"/>
                <a:gd name="T184" fmla="+- 0 5331 1452"/>
                <a:gd name="T185" fmla="*/ T184 w 7647"/>
                <a:gd name="T186" fmla="+- 0 2690 562"/>
                <a:gd name="T187" fmla="*/ 2690 h 3609"/>
                <a:gd name="T188" fmla="+- 0 5347 1452"/>
                <a:gd name="T189" fmla="*/ T188 w 7647"/>
                <a:gd name="T190" fmla="+- 0 2397 562"/>
                <a:gd name="T191" fmla="*/ 2397 h 3609"/>
                <a:gd name="T192" fmla="+- 0 8508 1452"/>
                <a:gd name="T193" fmla="*/ T192 w 7647"/>
                <a:gd name="T194" fmla="+- 0 2657 562"/>
                <a:gd name="T195" fmla="*/ 2657 h 3609"/>
                <a:gd name="T196" fmla="+- 0 9084 1452"/>
                <a:gd name="T197" fmla="*/ T196 w 7647"/>
                <a:gd name="T198" fmla="+- 0 2706 562"/>
                <a:gd name="T199" fmla="*/ 2706 h 3609"/>
                <a:gd name="T200" fmla="+- 0 9084 1452"/>
                <a:gd name="T201" fmla="*/ T200 w 7647"/>
                <a:gd name="T202" fmla="+- 0 2694 562"/>
                <a:gd name="T203" fmla="*/ 2694 h 3609"/>
                <a:gd name="T204" fmla="+- 0 7906 1452"/>
                <a:gd name="T205" fmla="*/ T204 w 7647"/>
                <a:gd name="T206" fmla="+- 0 3067 562"/>
                <a:gd name="T207" fmla="*/ 3067 h 3609"/>
                <a:gd name="T208" fmla="+- 0 9098 1452"/>
                <a:gd name="T209" fmla="*/ T208 w 7647"/>
                <a:gd name="T210" fmla="+- 0 2700 562"/>
                <a:gd name="T211" fmla="*/ 2700 h 36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Lst>
              <a:rect l="0" t="0" r="r" b="b"/>
              <a:pathLst>
                <a:path w="7647" h="3609">
                  <a:moveTo>
                    <a:pt x="1324" y="2132"/>
                  </a:moveTo>
                  <a:lnTo>
                    <a:pt x="1309" y="2132"/>
                  </a:lnTo>
                  <a:lnTo>
                    <a:pt x="1309" y="2144"/>
                  </a:lnTo>
                  <a:lnTo>
                    <a:pt x="1309" y="2499"/>
                  </a:lnTo>
                  <a:lnTo>
                    <a:pt x="14" y="2499"/>
                  </a:lnTo>
                  <a:lnTo>
                    <a:pt x="14" y="2144"/>
                  </a:lnTo>
                  <a:lnTo>
                    <a:pt x="1309" y="2144"/>
                  </a:lnTo>
                  <a:lnTo>
                    <a:pt x="1309" y="2132"/>
                  </a:lnTo>
                  <a:lnTo>
                    <a:pt x="7" y="2132"/>
                  </a:lnTo>
                  <a:lnTo>
                    <a:pt x="7" y="2138"/>
                  </a:lnTo>
                  <a:lnTo>
                    <a:pt x="7" y="2144"/>
                  </a:lnTo>
                  <a:lnTo>
                    <a:pt x="7" y="2132"/>
                  </a:lnTo>
                  <a:lnTo>
                    <a:pt x="0" y="2132"/>
                  </a:lnTo>
                  <a:lnTo>
                    <a:pt x="0" y="2138"/>
                  </a:lnTo>
                  <a:lnTo>
                    <a:pt x="0" y="2505"/>
                  </a:lnTo>
                  <a:lnTo>
                    <a:pt x="0" y="2511"/>
                  </a:lnTo>
                  <a:lnTo>
                    <a:pt x="1317" y="2511"/>
                  </a:lnTo>
                  <a:lnTo>
                    <a:pt x="1317" y="2499"/>
                  </a:lnTo>
                  <a:lnTo>
                    <a:pt x="1317" y="2511"/>
                  </a:lnTo>
                  <a:lnTo>
                    <a:pt x="1324" y="2511"/>
                  </a:lnTo>
                  <a:lnTo>
                    <a:pt x="1324" y="2138"/>
                  </a:lnTo>
                  <a:lnTo>
                    <a:pt x="1324" y="2132"/>
                  </a:lnTo>
                  <a:close/>
                  <a:moveTo>
                    <a:pt x="1874" y="3087"/>
                  </a:moveTo>
                  <a:lnTo>
                    <a:pt x="1854" y="3087"/>
                  </a:lnTo>
                  <a:lnTo>
                    <a:pt x="1826" y="3141"/>
                  </a:lnTo>
                  <a:lnTo>
                    <a:pt x="1826" y="2905"/>
                  </a:lnTo>
                  <a:lnTo>
                    <a:pt x="1819" y="2905"/>
                  </a:lnTo>
                  <a:lnTo>
                    <a:pt x="1819" y="3154"/>
                  </a:lnTo>
                  <a:lnTo>
                    <a:pt x="1818" y="3157"/>
                  </a:lnTo>
                  <a:lnTo>
                    <a:pt x="1816" y="3154"/>
                  </a:lnTo>
                  <a:lnTo>
                    <a:pt x="1819" y="3154"/>
                  </a:lnTo>
                  <a:lnTo>
                    <a:pt x="1819" y="2905"/>
                  </a:lnTo>
                  <a:lnTo>
                    <a:pt x="1812" y="2905"/>
                  </a:lnTo>
                  <a:lnTo>
                    <a:pt x="1812" y="3145"/>
                  </a:lnTo>
                  <a:lnTo>
                    <a:pt x="1783" y="3087"/>
                  </a:lnTo>
                  <a:lnTo>
                    <a:pt x="1763" y="3087"/>
                  </a:lnTo>
                  <a:lnTo>
                    <a:pt x="1811" y="3175"/>
                  </a:lnTo>
                  <a:lnTo>
                    <a:pt x="1827" y="3175"/>
                  </a:lnTo>
                  <a:lnTo>
                    <a:pt x="1874" y="3087"/>
                  </a:lnTo>
                  <a:close/>
                  <a:moveTo>
                    <a:pt x="2731" y="3210"/>
                  </a:moveTo>
                  <a:lnTo>
                    <a:pt x="2724" y="3210"/>
                  </a:lnTo>
                  <a:lnTo>
                    <a:pt x="2724" y="3577"/>
                  </a:lnTo>
                  <a:lnTo>
                    <a:pt x="2724" y="3210"/>
                  </a:lnTo>
                  <a:lnTo>
                    <a:pt x="2717" y="3210"/>
                  </a:lnTo>
                  <a:lnTo>
                    <a:pt x="2717" y="3222"/>
                  </a:lnTo>
                  <a:lnTo>
                    <a:pt x="2717" y="3577"/>
                  </a:lnTo>
                  <a:lnTo>
                    <a:pt x="1059" y="3577"/>
                  </a:lnTo>
                  <a:lnTo>
                    <a:pt x="1059" y="3222"/>
                  </a:lnTo>
                  <a:lnTo>
                    <a:pt x="2717" y="3222"/>
                  </a:lnTo>
                  <a:lnTo>
                    <a:pt x="2717" y="3210"/>
                  </a:lnTo>
                  <a:lnTo>
                    <a:pt x="1052" y="3210"/>
                  </a:lnTo>
                  <a:lnTo>
                    <a:pt x="1044" y="3210"/>
                  </a:lnTo>
                  <a:lnTo>
                    <a:pt x="1044" y="3216"/>
                  </a:lnTo>
                  <a:lnTo>
                    <a:pt x="1044" y="3583"/>
                  </a:lnTo>
                  <a:lnTo>
                    <a:pt x="1059" y="3583"/>
                  </a:lnTo>
                  <a:lnTo>
                    <a:pt x="1044" y="3583"/>
                  </a:lnTo>
                  <a:lnTo>
                    <a:pt x="1044" y="3588"/>
                  </a:lnTo>
                  <a:lnTo>
                    <a:pt x="2724" y="3588"/>
                  </a:lnTo>
                  <a:lnTo>
                    <a:pt x="2731" y="3588"/>
                  </a:lnTo>
                  <a:lnTo>
                    <a:pt x="2731" y="3216"/>
                  </a:lnTo>
                  <a:lnTo>
                    <a:pt x="2731" y="3210"/>
                  </a:lnTo>
                  <a:close/>
                  <a:moveTo>
                    <a:pt x="3935" y="2758"/>
                  </a:moveTo>
                  <a:lnTo>
                    <a:pt x="3915" y="2758"/>
                  </a:lnTo>
                  <a:lnTo>
                    <a:pt x="3888" y="2823"/>
                  </a:lnTo>
                  <a:lnTo>
                    <a:pt x="3888" y="2536"/>
                  </a:lnTo>
                  <a:lnTo>
                    <a:pt x="3881" y="2536"/>
                  </a:lnTo>
                  <a:lnTo>
                    <a:pt x="3881" y="2840"/>
                  </a:lnTo>
                  <a:lnTo>
                    <a:pt x="3879" y="2843"/>
                  </a:lnTo>
                  <a:lnTo>
                    <a:pt x="3878" y="2840"/>
                  </a:lnTo>
                  <a:lnTo>
                    <a:pt x="3881" y="2840"/>
                  </a:lnTo>
                  <a:lnTo>
                    <a:pt x="3881" y="2536"/>
                  </a:lnTo>
                  <a:lnTo>
                    <a:pt x="3873" y="2536"/>
                  </a:lnTo>
                  <a:lnTo>
                    <a:pt x="3873" y="2828"/>
                  </a:lnTo>
                  <a:lnTo>
                    <a:pt x="3845" y="2758"/>
                  </a:lnTo>
                  <a:lnTo>
                    <a:pt x="3824" y="2758"/>
                  </a:lnTo>
                  <a:lnTo>
                    <a:pt x="3872" y="2865"/>
                  </a:lnTo>
                  <a:lnTo>
                    <a:pt x="3889" y="2865"/>
                  </a:lnTo>
                  <a:lnTo>
                    <a:pt x="3935" y="2758"/>
                  </a:lnTo>
                  <a:close/>
                  <a:moveTo>
                    <a:pt x="4439" y="2138"/>
                  </a:moveTo>
                  <a:lnTo>
                    <a:pt x="4439" y="2138"/>
                  </a:lnTo>
                  <a:lnTo>
                    <a:pt x="4439" y="2132"/>
                  </a:lnTo>
                  <a:lnTo>
                    <a:pt x="4425" y="2132"/>
                  </a:lnTo>
                  <a:lnTo>
                    <a:pt x="4425" y="2144"/>
                  </a:lnTo>
                  <a:lnTo>
                    <a:pt x="4425" y="2499"/>
                  </a:lnTo>
                  <a:lnTo>
                    <a:pt x="3335" y="2499"/>
                  </a:lnTo>
                  <a:lnTo>
                    <a:pt x="3335" y="2144"/>
                  </a:lnTo>
                  <a:lnTo>
                    <a:pt x="4425" y="2144"/>
                  </a:lnTo>
                  <a:lnTo>
                    <a:pt x="4425" y="2132"/>
                  </a:lnTo>
                  <a:lnTo>
                    <a:pt x="3328" y="2132"/>
                  </a:lnTo>
                  <a:lnTo>
                    <a:pt x="3321" y="2132"/>
                  </a:lnTo>
                  <a:lnTo>
                    <a:pt x="3321" y="2138"/>
                  </a:lnTo>
                  <a:lnTo>
                    <a:pt x="3321" y="2505"/>
                  </a:lnTo>
                  <a:lnTo>
                    <a:pt x="3321" y="2511"/>
                  </a:lnTo>
                  <a:lnTo>
                    <a:pt x="4432" y="2511"/>
                  </a:lnTo>
                  <a:lnTo>
                    <a:pt x="4439" y="2511"/>
                  </a:lnTo>
                  <a:lnTo>
                    <a:pt x="4439" y="2138"/>
                  </a:lnTo>
                  <a:close/>
                  <a:moveTo>
                    <a:pt x="5320" y="709"/>
                  </a:moveTo>
                  <a:lnTo>
                    <a:pt x="5297" y="702"/>
                  </a:lnTo>
                  <a:lnTo>
                    <a:pt x="5297" y="717"/>
                  </a:lnTo>
                  <a:lnTo>
                    <a:pt x="5294" y="718"/>
                  </a:lnTo>
                  <a:lnTo>
                    <a:pt x="5294" y="716"/>
                  </a:lnTo>
                  <a:lnTo>
                    <a:pt x="5297" y="717"/>
                  </a:lnTo>
                  <a:lnTo>
                    <a:pt x="5297" y="702"/>
                  </a:lnTo>
                  <a:lnTo>
                    <a:pt x="5210" y="672"/>
                  </a:lnTo>
                  <a:lnTo>
                    <a:pt x="5210" y="688"/>
                  </a:lnTo>
                  <a:lnTo>
                    <a:pt x="5277" y="710"/>
                  </a:lnTo>
                  <a:lnTo>
                    <a:pt x="4985" y="710"/>
                  </a:lnTo>
                  <a:lnTo>
                    <a:pt x="4985" y="722"/>
                  </a:lnTo>
                  <a:lnTo>
                    <a:pt x="5282" y="722"/>
                  </a:lnTo>
                  <a:lnTo>
                    <a:pt x="5210" y="745"/>
                  </a:lnTo>
                  <a:lnTo>
                    <a:pt x="5210" y="762"/>
                  </a:lnTo>
                  <a:lnTo>
                    <a:pt x="5320" y="723"/>
                  </a:lnTo>
                  <a:lnTo>
                    <a:pt x="5320" y="709"/>
                  </a:lnTo>
                  <a:close/>
                  <a:moveTo>
                    <a:pt x="5320" y="37"/>
                  </a:moveTo>
                  <a:lnTo>
                    <a:pt x="5297" y="29"/>
                  </a:lnTo>
                  <a:lnTo>
                    <a:pt x="5297" y="45"/>
                  </a:lnTo>
                  <a:lnTo>
                    <a:pt x="5294" y="46"/>
                  </a:lnTo>
                  <a:lnTo>
                    <a:pt x="5294" y="44"/>
                  </a:lnTo>
                  <a:lnTo>
                    <a:pt x="5297" y="45"/>
                  </a:lnTo>
                  <a:lnTo>
                    <a:pt x="5297" y="29"/>
                  </a:lnTo>
                  <a:lnTo>
                    <a:pt x="5210" y="0"/>
                  </a:lnTo>
                  <a:lnTo>
                    <a:pt x="5210" y="16"/>
                  </a:lnTo>
                  <a:lnTo>
                    <a:pt x="5277" y="38"/>
                  </a:lnTo>
                  <a:lnTo>
                    <a:pt x="4985" y="38"/>
                  </a:lnTo>
                  <a:lnTo>
                    <a:pt x="4985" y="50"/>
                  </a:lnTo>
                  <a:lnTo>
                    <a:pt x="5282" y="50"/>
                  </a:lnTo>
                  <a:lnTo>
                    <a:pt x="5210" y="73"/>
                  </a:lnTo>
                  <a:lnTo>
                    <a:pt x="5210" y="89"/>
                  </a:lnTo>
                  <a:lnTo>
                    <a:pt x="5320" y="51"/>
                  </a:lnTo>
                  <a:lnTo>
                    <a:pt x="5320" y="37"/>
                  </a:lnTo>
                  <a:close/>
                  <a:moveTo>
                    <a:pt x="5942" y="2903"/>
                  </a:moveTo>
                  <a:lnTo>
                    <a:pt x="1833" y="2903"/>
                  </a:lnTo>
                  <a:lnTo>
                    <a:pt x="1833" y="2914"/>
                  </a:lnTo>
                  <a:lnTo>
                    <a:pt x="5942" y="2914"/>
                  </a:lnTo>
                  <a:lnTo>
                    <a:pt x="5942" y="2903"/>
                  </a:lnTo>
                  <a:close/>
                  <a:moveTo>
                    <a:pt x="5991" y="3106"/>
                  </a:moveTo>
                  <a:lnTo>
                    <a:pt x="5971" y="3106"/>
                  </a:lnTo>
                  <a:lnTo>
                    <a:pt x="5943" y="3160"/>
                  </a:lnTo>
                  <a:lnTo>
                    <a:pt x="5943" y="2924"/>
                  </a:lnTo>
                  <a:lnTo>
                    <a:pt x="5936" y="2924"/>
                  </a:lnTo>
                  <a:lnTo>
                    <a:pt x="5936" y="3173"/>
                  </a:lnTo>
                  <a:lnTo>
                    <a:pt x="5935" y="3176"/>
                  </a:lnTo>
                  <a:lnTo>
                    <a:pt x="5933" y="3173"/>
                  </a:lnTo>
                  <a:lnTo>
                    <a:pt x="5936" y="3173"/>
                  </a:lnTo>
                  <a:lnTo>
                    <a:pt x="5936" y="2924"/>
                  </a:lnTo>
                  <a:lnTo>
                    <a:pt x="5929" y="2924"/>
                  </a:lnTo>
                  <a:lnTo>
                    <a:pt x="5929" y="3164"/>
                  </a:lnTo>
                  <a:lnTo>
                    <a:pt x="5900" y="3106"/>
                  </a:lnTo>
                  <a:lnTo>
                    <a:pt x="5880" y="3106"/>
                  </a:lnTo>
                  <a:lnTo>
                    <a:pt x="5928" y="3194"/>
                  </a:lnTo>
                  <a:lnTo>
                    <a:pt x="5944" y="3194"/>
                  </a:lnTo>
                  <a:lnTo>
                    <a:pt x="5991" y="3106"/>
                  </a:lnTo>
                  <a:close/>
                  <a:moveTo>
                    <a:pt x="6692" y="3229"/>
                  </a:moveTo>
                  <a:lnTo>
                    <a:pt x="6684" y="3229"/>
                  </a:lnTo>
                  <a:lnTo>
                    <a:pt x="6684" y="3596"/>
                  </a:lnTo>
                  <a:lnTo>
                    <a:pt x="6684" y="3229"/>
                  </a:lnTo>
                  <a:lnTo>
                    <a:pt x="6677" y="3229"/>
                  </a:lnTo>
                  <a:lnTo>
                    <a:pt x="6677" y="3241"/>
                  </a:lnTo>
                  <a:lnTo>
                    <a:pt x="6677" y="3596"/>
                  </a:lnTo>
                  <a:lnTo>
                    <a:pt x="5542" y="3596"/>
                  </a:lnTo>
                  <a:lnTo>
                    <a:pt x="5542" y="3241"/>
                  </a:lnTo>
                  <a:lnTo>
                    <a:pt x="6677" y="3241"/>
                  </a:lnTo>
                  <a:lnTo>
                    <a:pt x="6677" y="3229"/>
                  </a:lnTo>
                  <a:lnTo>
                    <a:pt x="5535" y="3229"/>
                  </a:lnTo>
                  <a:lnTo>
                    <a:pt x="5535" y="3235"/>
                  </a:lnTo>
                  <a:lnTo>
                    <a:pt x="5535" y="3241"/>
                  </a:lnTo>
                  <a:lnTo>
                    <a:pt x="5535" y="3229"/>
                  </a:lnTo>
                  <a:lnTo>
                    <a:pt x="5528" y="3229"/>
                  </a:lnTo>
                  <a:lnTo>
                    <a:pt x="5528" y="3235"/>
                  </a:lnTo>
                  <a:lnTo>
                    <a:pt x="5528" y="3602"/>
                  </a:lnTo>
                  <a:lnTo>
                    <a:pt x="5542" y="3602"/>
                  </a:lnTo>
                  <a:lnTo>
                    <a:pt x="5528" y="3602"/>
                  </a:lnTo>
                  <a:lnTo>
                    <a:pt x="5528" y="3608"/>
                  </a:lnTo>
                  <a:lnTo>
                    <a:pt x="6684" y="3608"/>
                  </a:lnTo>
                  <a:lnTo>
                    <a:pt x="6692" y="3608"/>
                  </a:lnTo>
                  <a:lnTo>
                    <a:pt x="6692" y="3235"/>
                  </a:lnTo>
                  <a:lnTo>
                    <a:pt x="6692" y="3229"/>
                  </a:lnTo>
                  <a:close/>
                  <a:moveTo>
                    <a:pt x="7119" y="2007"/>
                  </a:moveTo>
                  <a:lnTo>
                    <a:pt x="7099" y="2007"/>
                  </a:lnTo>
                  <a:lnTo>
                    <a:pt x="7071" y="2061"/>
                  </a:lnTo>
                  <a:lnTo>
                    <a:pt x="7071" y="1835"/>
                  </a:lnTo>
                  <a:lnTo>
                    <a:pt x="7079" y="1835"/>
                  </a:lnTo>
                  <a:lnTo>
                    <a:pt x="7079" y="1823"/>
                  </a:lnTo>
                  <a:lnTo>
                    <a:pt x="7064" y="1823"/>
                  </a:lnTo>
                  <a:lnTo>
                    <a:pt x="7064" y="2074"/>
                  </a:lnTo>
                  <a:lnTo>
                    <a:pt x="7063" y="2077"/>
                  </a:lnTo>
                  <a:lnTo>
                    <a:pt x="7061" y="2074"/>
                  </a:lnTo>
                  <a:lnTo>
                    <a:pt x="7064" y="2074"/>
                  </a:lnTo>
                  <a:lnTo>
                    <a:pt x="7064" y="1823"/>
                  </a:lnTo>
                  <a:lnTo>
                    <a:pt x="3895" y="1823"/>
                  </a:lnTo>
                  <a:lnTo>
                    <a:pt x="3895" y="1492"/>
                  </a:lnTo>
                  <a:lnTo>
                    <a:pt x="3880" y="1492"/>
                  </a:lnTo>
                  <a:lnTo>
                    <a:pt x="3880" y="1823"/>
                  </a:lnTo>
                  <a:lnTo>
                    <a:pt x="697" y="1823"/>
                  </a:lnTo>
                  <a:lnTo>
                    <a:pt x="697" y="2074"/>
                  </a:lnTo>
                  <a:lnTo>
                    <a:pt x="696" y="2077"/>
                  </a:lnTo>
                  <a:lnTo>
                    <a:pt x="694" y="2074"/>
                  </a:lnTo>
                  <a:lnTo>
                    <a:pt x="697" y="2074"/>
                  </a:lnTo>
                  <a:lnTo>
                    <a:pt x="697" y="1823"/>
                  </a:lnTo>
                  <a:lnTo>
                    <a:pt x="696" y="1823"/>
                  </a:lnTo>
                  <a:lnTo>
                    <a:pt x="696" y="1825"/>
                  </a:lnTo>
                  <a:lnTo>
                    <a:pt x="690" y="1825"/>
                  </a:lnTo>
                  <a:lnTo>
                    <a:pt x="690" y="2065"/>
                  </a:lnTo>
                  <a:lnTo>
                    <a:pt x="661" y="2007"/>
                  </a:lnTo>
                  <a:lnTo>
                    <a:pt x="641" y="2007"/>
                  </a:lnTo>
                  <a:lnTo>
                    <a:pt x="689" y="2095"/>
                  </a:lnTo>
                  <a:lnTo>
                    <a:pt x="705" y="2095"/>
                  </a:lnTo>
                  <a:lnTo>
                    <a:pt x="752" y="2007"/>
                  </a:lnTo>
                  <a:lnTo>
                    <a:pt x="732" y="2007"/>
                  </a:lnTo>
                  <a:lnTo>
                    <a:pt x="704" y="2061"/>
                  </a:lnTo>
                  <a:lnTo>
                    <a:pt x="704" y="1835"/>
                  </a:lnTo>
                  <a:lnTo>
                    <a:pt x="3880" y="1835"/>
                  </a:lnTo>
                  <a:lnTo>
                    <a:pt x="3880" y="2097"/>
                  </a:lnTo>
                  <a:lnTo>
                    <a:pt x="3893" y="2097"/>
                  </a:lnTo>
                  <a:lnTo>
                    <a:pt x="3886" y="2110"/>
                  </a:lnTo>
                  <a:lnTo>
                    <a:pt x="3852" y="2040"/>
                  </a:lnTo>
                  <a:lnTo>
                    <a:pt x="3832" y="2040"/>
                  </a:lnTo>
                  <a:lnTo>
                    <a:pt x="3879" y="2128"/>
                  </a:lnTo>
                  <a:lnTo>
                    <a:pt x="3896" y="2128"/>
                  </a:lnTo>
                  <a:lnTo>
                    <a:pt x="3943" y="2040"/>
                  </a:lnTo>
                  <a:lnTo>
                    <a:pt x="3922" y="2040"/>
                  </a:lnTo>
                  <a:lnTo>
                    <a:pt x="3895" y="2094"/>
                  </a:lnTo>
                  <a:lnTo>
                    <a:pt x="3895" y="1835"/>
                  </a:lnTo>
                  <a:lnTo>
                    <a:pt x="7057" y="1835"/>
                  </a:lnTo>
                  <a:lnTo>
                    <a:pt x="7057" y="2065"/>
                  </a:lnTo>
                  <a:lnTo>
                    <a:pt x="7028" y="2007"/>
                  </a:lnTo>
                  <a:lnTo>
                    <a:pt x="7008" y="2007"/>
                  </a:lnTo>
                  <a:lnTo>
                    <a:pt x="7056" y="2095"/>
                  </a:lnTo>
                  <a:lnTo>
                    <a:pt x="7072" y="2095"/>
                  </a:lnTo>
                  <a:lnTo>
                    <a:pt x="7119" y="2007"/>
                  </a:lnTo>
                  <a:close/>
                  <a:moveTo>
                    <a:pt x="7646" y="2132"/>
                  </a:moveTo>
                  <a:lnTo>
                    <a:pt x="7632" y="2132"/>
                  </a:lnTo>
                  <a:lnTo>
                    <a:pt x="7632" y="2144"/>
                  </a:lnTo>
                  <a:lnTo>
                    <a:pt x="7632" y="2499"/>
                  </a:lnTo>
                  <a:lnTo>
                    <a:pt x="6468" y="2499"/>
                  </a:lnTo>
                  <a:lnTo>
                    <a:pt x="6468" y="2144"/>
                  </a:lnTo>
                  <a:lnTo>
                    <a:pt x="7632" y="2144"/>
                  </a:lnTo>
                  <a:lnTo>
                    <a:pt x="7632" y="2132"/>
                  </a:lnTo>
                  <a:lnTo>
                    <a:pt x="6461" y="2132"/>
                  </a:lnTo>
                  <a:lnTo>
                    <a:pt x="6454" y="2132"/>
                  </a:lnTo>
                  <a:lnTo>
                    <a:pt x="6454" y="2138"/>
                  </a:lnTo>
                  <a:lnTo>
                    <a:pt x="6454" y="2505"/>
                  </a:lnTo>
                  <a:lnTo>
                    <a:pt x="6454" y="2511"/>
                  </a:lnTo>
                  <a:lnTo>
                    <a:pt x="7639" y="2511"/>
                  </a:lnTo>
                  <a:lnTo>
                    <a:pt x="7646" y="2511"/>
                  </a:lnTo>
                  <a:lnTo>
                    <a:pt x="7646" y="2138"/>
                  </a:lnTo>
                  <a:lnTo>
                    <a:pt x="7646" y="21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b="1"/>
            </a:p>
          </p:txBody>
        </p:sp>
        <p:pic>
          <p:nvPicPr>
            <p:cNvPr id="1031" name="Picture 7">
              <a:extLst>
                <a:ext uri="{FF2B5EF4-FFF2-40B4-BE49-F238E27FC236}">
                  <a16:creationId xmlns:a16="http://schemas.microsoft.com/office/drawing/2014/main" id="{C7E3154F-6BE7-5280-4243-431576E427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 y="2759"/>
              <a:ext cx="10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a:extLst>
                <a:ext uri="{FF2B5EF4-FFF2-40B4-BE49-F238E27FC236}">
                  <a16:creationId xmlns:a16="http://schemas.microsoft.com/office/drawing/2014/main" id="{B8E5C643-13ED-C4D9-E763-B8A5EE7B6FA9}"/>
                </a:ext>
              </a:extLst>
            </p:cNvPr>
            <p:cNvSpPr>
              <a:spLocks noChangeArrowheads="1"/>
            </p:cNvSpPr>
            <p:nvPr/>
          </p:nvSpPr>
          <p:spPr bwMode="auto">
            <a:xfrm>
              <a:off x="2659" y="2761"/>
              <a:ext cx="15" cy="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b="1"/>
            </a:p>
          </p:txBody>
        </p:sp>
        <p:pic>
          <p:nvPicPr>
            <p:cNvPr id="1033" name="Picture 9">
              <a:extLst>
                <a:ext uri="{FF2B5EF4-FFF2-40B4-BE49-F238E27FC236}">
                  <a16:creationId xmlns:a16="http://schemas.microsoft.com/office/drawing/2014/main" id="{4E17FB75-CF35-53AB-E712-B4F21EC8BC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2" y="2761"/>
              <a:ext cx="95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a:extLst>
                <a:ext uri="{FF2B5EF4-FFF2-40B4-BE49-F238E27FC236}">
                  <a16:creationId xmlns:a16="http://schemas.microsoft.com/office/drawing/2014/main" id="{932DE829-09B1-3018-C783-E91E91D11D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59" y="2761"/>
              <a:ext cx="49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a:extLst>
                <a:ext uri="{FF2B5EF4-FFF2-40B4-BE49-F238E27FC236}">
                  <a16:creationId xmlns:a16="http://schemas.microsoft.com/office/drawing/2014/main" id="{15E4AAEF-460C-1F0A-DC24-EA13D0244B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0" y="3911"/>
              <a:ext cx="1126"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2">
              <a:extLst>
                <a:ext uri="{FF2B5EF4-FFF2-40B4-BE49-F238E27FC236}">
                  <a16:creationId xmlns:a16="http://schemas.microsoft.com/office/drawing/2014/main" id="{B0CE3938-839C-00EF-853E-D1253673EBA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8" y="3930"/>
              <a:ext cx="964"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13">
              <a:extLst>
                <a:ext uri="{FF2B5EF4-FFF2-40B4-BE49-F238E27FC236}">
                  <a16:creationId xmlns:a16="http://schemas.microsoft.com/office/drawing/2014/main" id="{628B082D-AB4C-F238-CC0B-30F56B57A889}"/>
                </a:ext>
              </a:extLst>
            </p:cNvPr>
            <p:cNvSpPr>
              <a:spLocks/>
            </p:cNvSpPr>
            <p:nvPr/>
          </p:nvSpPr>
          <p:spPr bwMode="auto">
            <a:xfrm>
              <a:off x="2782" y="2827"/>
              <a:ext cx="5433" cy="3271"/>
            </a:xfrm>
            <a:custGeom>
              <a:avLst/>
              <a:gdLst>
                <a:gd name="T0" fmla="+- 0 4684 2783"/>
                <a:gd name="T1" fmla="*/ T0 w 5433"/>
                <a:gd name="T2" fmla="+- 0 2874 2828"/>
                <a:gd name="T3" fmla="*/ 2874 h 3271"/>
                <a:gd name="T4" fmla="+- 0 4684 2783"/>
                <a:gd name="T5" fmla="*/ T4 w 5433"/>
                <a:gd name="T6" fmla="+- 0 2874 2828"/>
                <a:gd name="T7" fmla="*/ 2874 h 3271"/>
                <a:gd name="T8" fmla="+- 0 4597 2783"/>
                <a:gd name="T9" fmla="*/ T8 w 5433"/>
                <a:gd name="T10" fmla="+- 0 2845 2828"/>
                <a:gd name="T11" fmla="*/ 2845 h 3271"/>
                <a:gd name="T12" fmla="+- 0 2783 2783"/>
                <a:gd name="T13" fmla="*/ T12 w 5433"/>
                <a:gd name="T14" fmla="+- 0 2879 2828"/>
                <a:gd name="T15" fmla="*/ 2879 h 3271"/>
                <a:gd name="T16" fmla="+- 0 4597 2783"/>
                <a:gd name="T17" fmla="*/ T16 w 5433"/>
                <a:gd name="T18" fmla="+- 0 2919 2828"/>
                <a:gd name="T19" fmla="*/ 2919 h 3271"/>
                <a:gd name="T20" fmla="+- 0 5387 2783"/>
                <a:gd name="T21" fmla="*/ T20 w 5433"/>
                <a:gd name="T22" fmla="+- 0 5577 2828"/>
                <a:gd name="T23" fmla="*/ 5577 h 3271"/>
                <a:gd name="T24" fmla="+- 0 5342 2783"/>
                <a:gd name="T25" fmla="*/ T24 w 5433"/>
                <a:gd name="T26" fmla="+- 0 5202 2828"/>
                <a:gd name="T27" fmla="*/ 5202 h 3271"/>
                <a:gd name="T28" fmla="+- 0 5297 2783"/>
                <a:gd name="T29" fmla="*/ T28 w 5433"/>
                <a:gd name="T30" fmla="+- 0 5577 2828"/>
                <a:gd name="T31" fmla="*/ 5577 h 3271"/>
                <a:gd name="T32" fmla="+- 0 5341 2783"/>
                <a:gd name="T33" fmla="*/ T32 w 5433"/>
                <a:gd name="T34" fmla="+- 0 5665 2828"/>
                <a:gd name="T35" fmla="*/ 5665 h 3271"/>
                <a:gd name="T36" fmla="+- 0 5367 2783"/>
                <a:gd name="T37" fmla="*/ T36 w 5433"/>
                <a:gd name="T38" fmla="+- 0 4690 2828"/>
                <a:gd name="T39" fmla="*/ 4690 h 3271"/>
                <a:gd name="T40" fmla="+- 0 5333 2783"/>
                <a:gd name="T41" fmla="*/ T40 w 5433"/>
                <a:gd name="T42" fmla="+- 0 4508 2828"/>
                <a:gd name="T43" fmla="*/ 4508 h 3271"/>
                <a:gd name="T44" fmla="+- 0 5330 2783"/>
                <a:gd name="T45" fmla="*/ T44 w 5433"/>
                <a:gd name="T46" fmla="+- 0 4757 2828"/>
                <a:gd name="T47" fmla="*/ 4757 h 3271"/>
                <a:gd name="T48" fmla="+- 0 5325 2783"/>
                <a:gd name="T49" fmla="*/ T48 w 5433"/>
                <a:gd name="T50" fmla="+- 0 4508 2828"/>
                <a:gd name="T51" fmla="*/ 4508 h 3271"/>
                <a:gd name="T52" fmla="+- 0 5276 2783"/>
                <a:gd name="T53" fmla="*/ T52 w 5433"/>
                <a:gd name="T54" fmla="+- 0 4690 2828"/>
                <a:gd name="T55" fmla="*/ 4690 h 3271"/>
                <a:gd name="T56" fmla="+- 0 5387 2783"/>
                <a:gd name="T57" fmla="*/ T56 w 5433"/>
                <a:gd name="T58" fmla="+- 0 4690 2828"/>
                <a:gd name="T59" fmla="*/ 4690 h 3271"/>
                <a:gd name="T60" fmla="+- 0 5981 2783"/>
                <a:gd name="T61" fmla="*/ T60 w 5433"/>
                <a:gd name="T62" fmla="+- 0 6087 2828"/>
                <a:gd name="T63" fmla="*/ 6087 h 3271"/>
                <a:gd name="T64" fmla="+- 0 5981 2783"/>
                <a:gd name="T65" fmla="*/ T64 w 5433"/>
                <a:gd name="T66" fmla="+- 0 6087 2828"/>
                <a:gd name="T67" fmla="*/ 6087 h 3271"/>
                <a:gd name="T68" fmla="+- 0 5973 2783"/>
                <a:gd name="T69" fmla="*/ T68 w 5433"/>
                <a:gd name="T70" fmla="+- 0 5732 2828"/>
                <a:gd name="T71" fmla="*/ 5732 h 3271"/>
                <a:gd name="T72" fmla="+- 0 4690 2783"/>
                <a:gd name="T73" fmla="*/ T72 w 5433"/>
                <a:gd name="T74" fmla="+- 0 5732 2828"/>
                <a:gd name="T75" fmla="*/ 5732 h 3271"/>
                <a:gd name="T76" fmla="+- 0 4683 2783"/>
                <a:gd name="T77" fmla="*/ T76 w 5433"/>
                <a:gd name="T78" fmla="+- 0 5720 2828"/>
                <a:gd name="T79" fmla="*/ 5720 h 3271"/>
                <a:gd name="T80" fmla="+- 0 4676 2783"/>
                <a:gd name="T81" fmla="*/ T80 w 5433"/>
                <a:gd name="T82" fmla="+- 0 6093 2828"/>
                <a:gd name="T83" fmla="*/ 6093 h 3271"/>
                <a:gd name="T84" fmla="+- 0 4676 2783"/>
                <a:gd name="T85" fmla="*/ T84 w 5433"/>
                <a:gd name="T86" fmla="+- 0 6093 2828"/>
                <a:gd name="T87" fmla="*/ 6093 h 3271"/>
                <a:gd name="T88" fmla="+- 0 5981 2783"/>
                <a:gd name="T89" fmla="*/ T88 w 5433"/>
                <a:gd name="T90" fmla="+- 0 6099 2828"/>
                <a:gd name="T91" fmla="*/ 6099 h 3271"/>
                <a:gd name="T92" fmla="+- 0 5988 2783"/>
                <a:gd name="T93" fmla="*/ T92 w 5433"/>
                <a:gd name="T94" fmla="+- 0 5726 2828"/>
                <a:gd name="T95" fmla="*/ 5726 h 3271"/>
                <a:gd name="T96" fmla="+- 0 5981 2783"/>
                <a:gd name="T97" fmla="*/ T96 w 5433"/>
                <a:gd name="T98" fmla="+- 0 4814 2828"/>
                <a:gd name="T99" fmla="*/ 4814 h 3271"/>
                <a:gd name="T100" fmla="+- 0 5981 2783"/>
                <a:gd name="T101" fmla="*/ T100 w 5433"/>
                <a:gd name="T102" fmla="+- 0 5181 2828"/>
                <a:gd name="T103" fmla="*/ 5181 h 3271"/>
                <a:gd name="T104" fmla="+- 0 5973 2783"/>
                <a:gd name="T105" fmla="*/ T104 w 5433"/>
                <a:gd name="T106" fmla="+- 0 4814 2828"/>
                <a:gd name="T107" fmla="*/ 4814 h 3271"/>
                <a:gd name="T108" fmla="+- 0 4690 2783"/>
                <a:gd name="T109" fmla="*/ T108 w 5433"/>
                <a:gd name="T110" fmla="+- 0 5181 2828"/>
                <a:gd name="T111" fmla="*/ 5181 h 3271"/>
                <a:gd name="T112" fmla="+- 0 5973 2783"/>
                <a:gd name="T113" fmla="*/ T112 w 5433"/>
                <a:gd name="T114" fmla="+- 0 4814 2828"/>
                <a:gd name="T115" fmla="*/ 4814 h 3271"/>
                <a:gd name="T116" fmla="+- 0 4676 2783"/>
                <a:gd name="T117" fmla="*/ T116 w 5433"/>
                <a:gd name="T118" fmla="+- 0 4820 2828"/>
                <a:gd name="T119" fmla="*/ 4820 h 3271"/>
                <a:gd name="T120" fmla="+- 0 5981 2783"/>
                <a:gd name="T121" fmla="*/ T120 w 5433"/>
                <a:gd name="T122" fmla="+- 0 5193 2828"/>
                <a:gd name="T123" fmla="*/ 5193 h 3271"/>
                <a:gd name="T124" fmla="+- 0 5988 2783"/>
                <a:gd name="T125" fmla="*/ T124 w 5433"/>
                <a:gd name="T126" fmla="+- 0 4820 2828"/>
                <a:gd name="T127" fmla="*/ 4820 h 3271"/>
                <a:gd name="T128" fmla="+- 0 6884 2783"/>
                <a:gd name="T129" fmla="*/ T128 w 5433"/>
                <a:gd name="T130" fmla="+- 0 5415 2828"/>
                <a:gd name="T131" fmla="*/ 5415 h 3271"/>
                <a:gd name="T132" fmla="+- 0 6862 2783"/>
                <a:gd name="T133" fmla="*/ T132 w 5433"/>
                <a:gd name="T134" fmla="+- 0 5423 2828"/>
                <a:gd name="T135" fmla="*/ 5423 h 3271"/>
                <a:gd name="T136" fmla="+- 0 5356 2783"/>
                <a:gd name="T137" fmla="*/ T136 w 5433"/>
                <a:gd name="T138" fmla="+- 0 5437 2828"/>
                <a:gd name="T139" fmla="*/ 5437 h 3271"/>
                <a:gd name="T140" fmla="+- 0 6774 2783"/>
                <a:gd name="T141" fmla="*/ T140 w 5433"/>
                <a:gd name="T142" fmla="+- 0 5467 2828"/>
                <a:gd name="T143" fmla="*/ 5467 h 3271"/>
                <a:gd name="T144" fmla="+- 0 6865 2783"/>
                <a:gd name="T145" fmla="*/ T144 w 5433"/>
                <a:gd name="T146" fmla="+- 0 5435 2828"/>
                <a:gd name="T147" fmla="*/ 5435 h 3271"/>
                <a:gd name="T148" fmla="+- 0 7426 2783"/>
                <a:gd name="T149" fmla="*/ T148 w 5433"/>
                <a:gd name="T150" fmla="+- 0 4488 2828"/>
                <a:gd name="T151" fmla="*/ 4488 h 3271"/>
                <a:gd name="T152" fmla="+- 0 7426 2783"/>
                <a:gd name="T153" fmla="*/ T152 w 5433"/>
                <a:gd name="T154" fmla="+- 0 4499 2828"/>
                <a:gd name="T155" fmla="*/ 4499 h 3271"/>
                <a:gd name="T156" fmla="+- 0 5997 2783"/>
                <a:gd name="T157" fmla="*/ T156 w 5433"/>
                <a:gd name="T158" fmla="+- 0 2867 2828"/>
                <a:gd name="T159" fmla="*/ 2867 h 3271"/>
                <a:gd name="T160" fmla="+- 0 5987 2783"/>
                <a:gd name="T161" fmla="*/ T160 w 5433"/>
                <a:gd name="T162" fmla="+- 0 2857 2828"/>
                <a:gd name="T163" fmla="*/ 2857 h 3271"/>
                <a:gd name="T164" fmla="+- 0 5982 2783"/>
                <a:gd name="T165" fmla="*/ T164 w 5433"/>
                <a:gd name="T166" fmla="+- 0 2872 2828"/>
                <a:gd name="T167" fmla="*/ 2872 h 3271"/>
                <a:gd name="T168" fmla="+- 0 5959 2783"/>
                <a:gd name="T169" fmla="*/ T168 w 5433"/>
                <a:gd name="T170" fmla="+- 0 2867 2828"/>
                <a:gd name="T171" fmla="*/ 2867 h 3271"/>
                <a:gd name="T172" fmla="+- 0 6069 2783"/>
                <a:gd name="T173" fmla="*/ T172 w 5433"/>
                <a:gd name="T174" fmla="+- 0 2901 2828"/>
                <a:gd name="T175" fmla="*/ 2901 h 3271"/>
                <a:gd name="T176" fmla="+- 0 7883 2783"/>
                <a:gd name="T177" fmla="*/ T176 w 5433"/>
                <a:gd name="T178" fmla="+- 0 2867 2828"/>
                <a:gd name="T179" fmla="*/ 2867 h 3271"/>
                <a:gd name="T180" fmla="+- 0 8208 2783"/>
                <a:gd name="T181" fmla="*/ T180 w 5433"/>
                <a:gd name="T182" fmla="+- 0 5598 2828"/>
                <a:gd name="T183" fmla="*/ 5598 h 3271"/>
                <a:gd name="T184" fmla="+- 0 8208 2783"/>
                <a:gd name="T185" fmla="*/ T184 w 5433"/>
                <a:gd name="T186" fmla="+- 0 5598 2828"/>
                <a:gd name="T187" fmla="*/ 5598 h 3271"/>
                <a:gd name="T188" fmla="+- 0 8201 2783"/>
                <a:gd name="T189" fmla="*/ T188 w 5433"/>
                <a:gd name="T190" fmla="+- 0 5243 2828"/>
                <a:gd name="T191" fmla="*/ 5243 h 3271"/>
                <a:gd name="T192" fmla="+- 0 6918 2783"/>
                <a:gd name="T193" fmla="*/ T192 w 5433"/>
                <a:gd name="T194" fmla="+- 0 5243 2828"/>
                <a:gd name="T195" fmla="*/ 5243 h 3271"/>
                <a:gd name="T196" fmla="+- 0 6910 2783"/>
                <a:gd name="T197" fmla="*/ T196 w 5433"/>
                <a:gd name="T198" fmla="+- 0 5231 2828"/>
                <a:gd name="T199" fmla="*/ 5231 h 3271"/>
                <a:gd name="T200" fmla="+- 0 6903 2783"/>
                <a:gd name="T201" fmla="*/ T200 w 5433"/>
                <a:gd name="T202" fmla="+- 0 5604 2828"/>
                <a:gd name="T203" fmla="*/ 5604 h 3271"/>
                <a:gd name="T204" fmla="+- 0 8208 2783"/>
                <a:gd name="T205" fmla="*/ T204 w 5433"/>
                <a:gd name="T206" fmla="+- 0 5610 2828"/>
                <a:gd name="T207" fmla="*/ 5610 h 3271"/>
                <a:gd name="T208" fmla="+- 0 8215 2783"/>
                <a:gd name="T209" fmla="*/ T208 w 5433"/>
                <a:gd name="T210" fmla="+- 0 5237 2828"/>
                <a:gd name="T211" fmla="*/ 5237 h 327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Lst>
              <a:rect l="0" t="0" r="r" b="b"/>
              <a:pathLst>
                <a:path w="5433" h="3271">
                  <a:moveTo>
                    <a:pt x="1924" y="39"/>
                  </a:moveTo>
                  <a:lnTo>
                    <a:pt x="1901" y="31"/>
                  </a:lnTo>
                  <a:lnTo>
                    <a:pt x="1901" y="46"/>
                  </a:lnTo>
                  <a:lnTo>
                    <a:pt x="1897" y="48"/>
                  </a:lnTo>
                  <a:lnTo>
                    <a:pt x="1897" y="45"/>
                  </a:lnTo>
                  <a:lnTo>
                    <a:pt x="1901" y="46"/>
                  </a:lnTo>
                  <a:lnTo>
                    <a:pt x="1901" y="31"/>
                  </a:lnTo>
                  <a:lnTo>
                    <a:pt x="1814" y="1"/>
                  </a:lnTo>
                  <a:lnTo>
                    <a:pt x="1814" y="17"/>
                  </a:lnTo>
                  <a:lnTo>
                    <a:pt x="1881" y="39"/>
                  </a:lnTo>
                  <a:lnTo>
                    <a:pt x="0" y="39"/>
                  </a:lnTo>
                  <a:lnTo>
                    <a:pt x="0" y="51"/>
                  </a:lnTo>
                  <a:lnTo>
                    <a:pt x="1886" y="51"/>
                  </a:lnTo>
                  <a:lnTo>
                    <a:pt x="1814" y="74"/>
                  </a:lnTo>
                  <a:lnTo>
                    <a:pt x="1814" y="91"/>
                  </a:lnTo>
                  <a:lnTo>
                    <a:pt x="1924" y="52"/>
                  </a:lnTo>
                  <a:lnTo>
                    <a:pt x="1924" y="39"/>
                  </a:lnTo>
                  <a:close/>
                  <a:moveTo>
                    <a:pt x="2604" y="2749"/>
                  </a:moveTo>
                  <a:lnTo>
                    <a:pt x="2584" y="2749"/>
                  </a:lnTo>
                  <a:lnTo>
                    <a:pt x="2559" y="2798"/>
                  </a:lnTo>
                  <a:lnTo>
                    <a:pt x="2559" y="2374"/>
                  </a:lnTo>
                  <a:lnTo>
                    <a:pt x="2545" y="2374"/>
                  </a:lnTo>
                  <a:lnTo>
                    <a:pt x="2545" y="2812"/>
                  </a:lnTo>
                  <a:lnTo>
                    <a:pt x="2514" y="2749"/>
                  </a:lnTo>
                  <a:lnTo>
                    <a:pt x="2493" y="2749"/>
                  </a:lnTo>
                  <a:lnTo>
                    <a:pt x="2541" y="2837"/>
                  </a:lnTo>
                  <a:lnTo>
                    <a:pt x="2558" y="2837"/>
                  </a:lnTo>
                  <a:lnTo>
                    <a:pt x="2604" y="2749"/>
                  </a:lnTo>
                  <a:close/>
                  <a:moveTo>
                    <a:pt x="2604" y="1862"/>
                  </a:moveTo>
                  <a:lnTo>
                    <a:pt x="2584" y="1862"/>
                  </a:lnTo>
                  <a:lnTo>
                    <a:pt x="2557" y="1916"/>
                  </a:lnTo>
                  <a:lnTo>
                    <a:pt x="2557" y="1680"/>
                  </a:lnTo>
                  <a:lnTo>
                    <a:pt x="2550" y="1680"/>
                  </a:lnTo>
                  <a:lnTo>
                    <a:pt x="2550" y="1929"/>
                  </a:lnTo>
                  <a:lnTo>
                    <a:pt x="2548" y="1932"/>
                  </a:lnTo>
                  <a:lnTo>
                    <a:pt x="2547" y="1929"/>
                  </a:lnTo>
                  <a:lnTo>
                    <a:pt x="2550" y="1929"/>
                  </a:lnTo>
                  <a:lnTo>
                    <a:pt x="2550" y="1680"/>
                  </a:lnTo>
                  <a:lnTo>
                    <a:pt x="2542" y="1680"/>
                  </a:lnTo>
                  <a:lnTo>
                    <a:pt x="2542" y="1920"/>
                  </a:lnTo>
                  <a:lnTo>
                    <a:pt x="2514" y="1862"/>
                  </a:lnTo>
                  <a:lnTo>
                    <a:pt x="2493" y="1862"/>
                  </a:lnTo>
                  <a:lnTo>
                    <a:pt x="2541" y="1950"/>
                  </a:lnTo>
                  <a:lnTo>
                    <a:pt x="2558" y="1950"/>
                  </a:lnTo>
                  <a:lnTo>
                    <a:pt x="2604" y="1862"/>
                  </a:lnTo>
                  <a:close/>
                  <a:moveTo>
                    <a:pt x="3205" y="2892"/>
                  </a:moveTo>
                  <a:lnTo>
                    <a:pt x="3198" y="2892"/>
                  </a:lnTo>
                  <a:lnTo>
                    <a:pt x="3198" y="3259"/>
                  </a:lnTo>
                  <a:lnTo>
                    <a:pt x="3198" y="2892"/>
                  </a:lnTo>
                  <a:lnTo>
                    <a:pt x="3190" y="2892"/>
                  </a:lnTo>
                  <a:lnTo>
                    <a:pt x="3190" y="2904"/>
                  </a:lnTo>
                  <a:lnTo>
                    <a:pt x="3190" y="3259"/>
                  </a:lnTo>
                  <a:lnTo>
                    <a:pt x="1907" y="3259"/>
                  </a:lnTo>
                  <a:lnTo>
                    <a:pt x="1907" y="2904"/>
                  </a:lnTo>
                  <a:lnTo>
                    <a:pt x="3190" y="2904"/>
                  </a:lnTo>
                  <a:lnTo>
                    <a:pt x="3190" y="2892"/>
                  </a:lnTo>
                  <a:lnTo>
                    <a:pt x="1900" y="2892"/>
                  </a:lnTo>
                  <a:lnTo>
                    <a:pt x="1893" y="2892"/>
                  </a:lnTo>
                  <a:lnTo>
                    <a:pt x="1893" y="2898"/>
                  </a:lnTo>
                  <a:lnTo>
                    <a:pt x="1893" y="3265"/>
                  </a:lnTo>
                  <a:lnTo>
                    <a:pt x="1907" y="3265"/>
                  </a:lnTo>
                  <a:lnTo>
                    <a:pt x="1893" y="3265"/>
                  </a:lnTo>
                  <a:lnTo>
                    <a:pt x="1893" y="3271"/>
                  </a:lnTo>
                  <a:lnTo>
                    <a:pt x="3198" y="3271"/>
                  </a:lnTo>
                  <a:lnTo>
                    <a:pt x="3205" y="3271"/>
                  </a:lnTo>
                  <a:lnTo>
                    <a:pt x="3205" y="2898"/>
                  </a:lnTo>
                  <a:lnTo>
                    <a:pt x="3205" y="2892"/>
                  </a:lnTo>
                  <a:close/>
                  <a:moveTo>
                    <a:pt x="3205" y="1986"/>
                  </a:moveTo>
                  <a:lnTo>
                    <a:pt x="3198" y="1986"/>
                  </a:lnTo>
                  <a:lnTo>
                    <a:pt x="3198" y="2353"/>
                  </a:lnTo>
                  <a:lnTo>
                    <a:pt x="3198" y="1986"/>
                  </a:lnTo>
                  <a:lnTo>
                    <a:pt x="3190" y="1986"/>
                  </a:lnTo>
                  <a:lnTo>
                    <a:pt x="3190" y="1998"/>
                  </a:lnTo>
                  <a:lnTo>
                    <a:pt x="3190" y="2353"/>
                  </a:lnTo>
                  <a:lnTo>
                    <a:pt x="1907" y="2353"/>
                  </a:lnTo>
                  <a:lnTo>
                    <a:pt x="1907" y="1998"/>
                  </a:lnTo>
                  <a:lnTo>
                    <a:pt x="3190" y="1998"/>
                  </a:lnTo>
                  <a:lnTo>
                    <a:pt x="3190" y="1986"/>
                  </a:lnTo>
                  <a:lnTo>
                    <a:pt x="1900" y="1986"/>
                  </a:lnTo>
                  <a:lnTo>
                    <a:pt x="1893" y="1986"/>
                  </a:lnTo>
                  <a:lnTo>
                    <a:pt x="1893" y="1992"/>
                  </a:lnTo>
                  <a:lnTo>
                    <a:pt x="1893" y="2359"/>
                  </a:lnTo>
                  <a:lnTo>
                    <a:pt x="1893" y="2365"/>
                  </a:lnTo>
                  <a:lnTo>
                    <a:pt x="3198" y="2365"/>
                  </a:lnTo>
                  <a:lnTo>
                    <a:pt x="3205" y="2365"/>
                  </a:lnTo>
                  <a:lnTo>
                    <a:pt x="3205" y="1992"/>
                  </a:lnTo>
                  <a:lnTo>
                    <a:pt x="3205" y="1986"/>
                  </a:lnTo>
                  <a:close/>
                  <a:moveTo>
                    <a:pt x="4101" y="2587"/>
                  </a:moveTo>
                  <a:lnTo>
                    <a:pt x="3991" y="2549"/>
                  </a:lnTo>
                  <a:lnTo>
                    <a:pt x="3991" y="2566"/>
                  </a:lnTo>
                  <a:lnTo>
                    <a:pt x="4079" y="2595"/>
                  </a:lnTo>
                  <a:lnTo>
                    <a:pt x="4069" y="2598"/>
                  </a:lnTo>
                  <a:lnTo>
                    <a:pt x="2573" y="2598"/>
                  </a:lnTo>
                  <a:lnTo>
                    <a:pt x="2573" y="2609"/>
                  </a:lnTo>
                  <a:lnTo>
                    <a:pt x="4033" y="2609"/>
                  </a:lnTo>
                  <a:lnTo>
                    <a:pt x="3991" y="2623"/>
                  </a:lnTo>
                  <a:lnTo>
                    <a:pt x="3991" y="2639"/>
                  </a:lnTo>
                  <a:lnTo>
                    <a:pt x="4076" y="2609"/>
                  </a:lnTo>
                  <a:lnTo>
                    <a:pt x="4082" y="2609"/>
                  </a:lnTo>
                  <a:lnTo>
                    <a:pt x="4082" y="2607"/>
                  </a:lnTo>
                  <a:lnTo>
                    <a:pt x="4101" y="2601"/>
                  </a:lnTo>
                  <a:lnTo>
                    <a:pt x="4101" y="2587"/>
                  </a:lnTo>
                  <a:close/>
                  <a:moveTo>
                    <a:pt x="4643" y="1660"/>
                  </a:moveTo>
                  <a:lnTo>
                    <a:pt x="470" y="1660"/>
                  </a:lnTo>
                  <a:lnTo>
                    <a:pt x="470" y="1671"/>
                  </a:lnTo>
                  <a:lnTo>
                    <a:pt x="4643" y="1671"/>
                  </a:lnTo>
                  <a:lnTo>
                    <a:pt x="4643" y="1660"/>
                  </a:lnTo>
                  <a:close/>
                  <a:moveTo>
                    <a:pt x="5100" y="39"/>
                  </a:moveTo>
                  <a:lnTo>
                    <a:pt x="3214" y="39"/>
                  </a:lnTo>
                  <a:lnTo>
                    <a:pt x="3286" y="16"/>
                  </a:lnTo>
                  <a:lnTo>
                    <a:pt x="3286" y="0"/>
                  </a:lnTo>
                  <a:lnTo>
                    <a:pt x="3204" y="29"/>
                  </a:lnTo>
                  <a:lnTo>
                    <a:pt x="3204" y="43"/>
                  </a:lnTo>
                  <a:lnTo>
                    <a:pt x="3204" y="46"/>
                  </a:lnTo>
                  <a:lnTo>
                    <a:pt x="3199" y="44"/>
                  </a:lnTo>
                  <a:lnTo>
                    <a:pt x="3204" y="43"/>
                  </a:lnTo>
                  <a:lnTo>
                    <a:pt x="3204" y="29"/>
                  </a:lnTo>
                  <a:lnTo>
                    <a:pt x="3176" y="39"/>
                  </a:lnTo>
                  <a:lnTo>
                    <a:pt x="3176" y="52"/>
                  </a:lnTo>
                  <a:lnTo>
                    <a:pt x="3286" y="90"/>
                  </a:lnTo>
                  <a:lnTo>
                    <a:pt x="3286" y="73"/>
                  </a:lnTo>
                  <a:lnTo>
                    <a:pt x="3219" y="51"/>
                  </a:lnTo>
                  <a:lnTo>
                    <a:pt x="5100" y="51"/>
                  </a:lnTo>
                  <a:lnTo>
                    <a:pt x="5100" y="39"/>
                  </a:lnTo>
                  <a:close/>
                  <a:moveTo>
                    <a:pt x="5432" y="2403"/>
                  </a:moveTo>
                  <a:lnTo>
                    <a:pt x="5425" y="2403"/>
                  </a:lnTo>
                  <a:lnTo>
                    <a:pt x="5425" y="2770"/>
                  </a:lnTo>
                  <a:lnTo>
                    <a:pt x="5425" y="2403"/>
                  </a:lnTo>
                  <a:lnTo>
                    <a:pt x="5418" y="2403"/>
                  </a:lnTo>
                  <a:lnTo>
                    <a:pt x="5418" y="2415"/>
                  </a:lnTo>
                  <a:lnTo>
                    <a:pt x="5418" y="2770"/>
                  </a:lnTo>
                  <a:lnTo>
                    <a:pt x="4135" y="2770"/>
                  </a:lnTo>
                  <a:lnTo>
                    <a:pt x="4135" y="2415"/>
                  </a:lnTo>
                  <a:lnTo>
                    <a:pt x="5418" y="2415"/>
                  </a:lnTo>
                  <a:lnTo>
                    <a:pt x="5418" y="2403"/>
                  </a:lnTo>
                  <a:lnTo>
                    <a:pt x="4127" y="2403"/>
                  </a:lnTo>
                  <a:lnTo>
                    <a:pt x="4120" y="2403"/>
                  </a:lnTo>
                  <a:lnTo>
                    <a:pt x="4120" y="2409"/>
                  </a:lnTo>
                  <a:lnTo>
                    <a:pt x="4120" y="2776"/>
                  </a:lnTo>
                  <a:lnTo>
                    <a:pt x="4120" y="2782"/>
                  </a:lnTo>
                  <a:lnTo>
                    <a:pt x="5425" y="2782"/>
                  </a:lnTo>
                  <a:lnTo>
                    <a:pt x="5432" y="2782"/>
                  </a:lnTo>
                  <a:lnTo>
                    <a:pt x="5432" y="2409"/>
                  </a:lnTo>
                  <a:lnTo>
                    <a:pt x="5432" y="2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b="1"/>
            </a:p>
          </p:txBody>
        </p:sp>
        <p:pic>
          <p:nvPicPr>
            <p:cNvPr id="1038" name="Picture 14">
              <a:extLst>
                <a:ext uri="{FF2B5EF4-FFF2-40B4-BE49-F238E27FC236}">
                  <a16:creationId xmlns:a16="http://schemas.microsoft.com/office/drawing/2014/main" id="{90858DD0-1FEB-4C95-A634-B7DADC5045C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6" y="4880"/>
              <a:ext cx="103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a:extLst>
                <a:ext uri="{FF2B5EF4-FFF2-40B4-BE49-F238E27FC236}">
                  <a16:creationId xmlns:a16="http://schemas.microsoft.com/office/drawing/2014/main" id="{63738ACA-40B6-785C-BF57-13283D07E079}"/>
                </a:ext>
              </a:extLst>
            </p:cNvPr>
            <p:cNvSpPr>
              <a:spLocks noChangeArrowheads="1"/>
            </p:cNvSpPr>
            <p:nvPr/>
          </p:nvSpPr>
          <p:spPr bwMode="auto">
            <a:xfrm>
              <a:off x="5850" y="5030"/>
              <a:ext cx="15" cy="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b="1"/>
            </a:p>
          </p:txBody>
        </p:sp>
        <p:pic>
          <p:nvPicPr>
            <p:cNvPr id="1040" name="Picture 16">
              <a:extLst>
                <a:ext uri="{FF2B5EF4-FFF2-40B4-BE49-F238E27FC236}">
                  <a16:creationId xmlns:a16="http://schemas.microsoft.com/office/drawing/2014/main" id="{EE715F97-6F52-68E3-A75A-85A6F4B82B7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30" y="5786"/>
              <a:ext cx="60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1" name="Picture 17">
              <a:extLst>
                <a:ext uri="{FF2B5EF4-FFF2-40B4-BE49-F238E27FC236}">
                  <a16:creationId xmlns:a16="http://schemas.microsoft.com/office/drawing/2014/main" id="{4190CB4D-53B4-8DBB-377A-B4B7A06A38E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54" y="5296"/>
              <a:ext cx="121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18">
              <a:extLst>
                <a:ext uri="{FF2B5EF4-FFF2-40B4-BE49-F238E27FC236}">
                  <a16:creationId xmlns:a16="http://schemas.microsoft.com/office/drawing/2014/main" id="{D4FE46BC-976F-11DB-E073-5B5DDD121466}"/>
                </a:ext>
              </a:extLst>
            </p:cNvPr>
            <p:cNvSpPr>
              <a:spLocks/>
            </p:cNvSpPr>
            <p:nvPr/>
          </p:nvSpPr>
          <p:spPr bwMode="auto">
            <a:xfrm>
              <a:off x="3245" y="4144"/>
              <a:ext cx="4170" cy="342"/>
            </a:xfrm>
            <a:custGeom>
              <a:avLst/>
              <a:gdLst>
                <a:gd name="T0" fmla="+- 0 3260 3246"/>
                <a:gd name="T1" fmla="*/ T0 w 4170"/>
                <a:gd name="T2" fmla="+- 0 4145 4145"/>
                <a:gd name="T3" fmla="*/ 4145 h 342"/>
                <a:gd name="T4" fmla="+- 0 3246 3246"/>
                <a:gd name="T5" fmla="*/ T4 w 4170"/>
                <a:gd name="T6" fmla="+- 0 4145 4145"/>
                <a:gd name="T7" fmla="*/ 4145 h 342"/>
                <a:gd name="T8" fmla="+- 0 3246 3246"/>
                <a:gd name="T9" fmla="*/ T8 w 4170"/>
                <a:gd name="T10" fmla="+- 0 4487 4145"/>
                <a:gd name="T11" fmla="*/ 4487 h 342"/>
                <a:gd name="T12" fmla="+- 0 3260 3246"/>
                <a:gd name="T13" fmla="*/ T12 w 4170"/>
                <a:gd name="T14" fmla="+- 0 4487 4145"/>
                <a:gd name="T15" fmla="*/ 4487 h 342"/>
                <a:gd name="T16" fmla="+- 0 3260 3246"/>
                <a:gd name="T17" fmla="*/ T16 w 4170"/>
                <a:gd name="T18" fmla="+- 0 4145 4145"/>
                <a:gd name="T19" fmla="*/ 4145 h 342"/>
                <a:gd name="T20" fmla="+- 0 7415 3246"/>
                <a:gd name="T21" fmla="*/ T20 w 4170"/>
                <a:gd name="T22" fmla="+- 0 4175 4145"/>
                <a:gd name="T23" fmla="*/ 4175 h 342"/>
                <a:gd name="T24" fmla="+- 0 7408 3246"/>
                <a:gd name="T25" fmla="*/ T24 w 4170"/>
                <a:gd name="T26" fmla="+- 0 4175 4145"/>
                <a:gd name="T27" fmla="*/ 4175 h 342"/>
                <a:gd name="T28" fmla="+- 0 7401 3246"/>
                <a:gd name="T29" fmla="*/ T28 w 4170"/>
                <a:gd name="T30" fmla="+- 0 4175 4145"/>
                <a:gd name="T31" fmla="*/ 4175 h 342"/>
                <a:gd name="T32" fmla="+- 0 7401 3246"/>
                <a:gd name="T33" fmla="*/ T32 w 4170"/>
                <a:gd name="T34" fmla="+- 0 4480 4145"/>
                <a:gd name="T35" fmla="*/ 4480 h 342"/>
                <a:gd name="T36" fmla="+- 0 7415 3246"/>
                <a:gd name="T37" fmla="*/ T36 w 4170"/>
                <a:gd name="T38" fmla="+- 0 4480 4145"/>
                <a:gd name="T39" fmla="*/ 4480 h 342"/>
                <a:gd name="T40" fmla="+- 0 7415 3246"/>
                <a:gd name="T41" fmla="*/ T40 w 4170"/>
                <a:gd name="T42" fmla="+- 0 4175 4145"/>
                <a:gd name="T43" fmla="*/ 4175 h 34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4170" h="342">
                  <a:moveTo>
                    <a:pt x="14" y="0"/>
                  </a:moveTo>
                  <a:lnTo>
                    <a:pt x="0" y="0"/>
                  </a:lnTo>
                  <a:lnTo>
                    <a:pt x="0" y="342"/>
                  </a:lnTo>
                  <a:lnTo>
                    <a:pt x="14" y="342"/>
                  </a:lnTo>
                  <a:lnTo>
                    <a:pt x="14" y="0"/>
                  </a:lnTo>
                  <a:close/>
                  <a:moveTo>
                    <a:pt x="4169" y="30"/>
                  </a:moveTo>
                  <a:lnTo>
                    <a:pt x="4162" y="30"/>
                  </a:lnTo>
                  <a:lnTo>
                    <a:pt x="4155" y="30"/>
                  </a:lnTo>
                  <a:lnTo>
                    <a:pt x="4155" y="335"/>
                  </a:lnTo>
                  <a:lnTo>
                    <a:pt x="4169" y="335"/>
                  </a:lnTo>
                  <a:lnTo>
                    <a:pt x="4169"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b="1"/>
            </a:p>
          </p:txBody>
        </p:sp>
        <p:pic>
          <p:nvPicPr>
            <p:cNvPr id="1043" name="Picture 19">
              <a:extLst>
                <a:ext uri="{FF2B5EF4-FFF2-40B4-BE49-F238E27FC236}">
                  <a16:creationId xmlns:a16="http://schemas.microsoft.com/office/drawing/2014/main" id="{B8E483ED-8999-3063-53B4-E2318B79C08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29" y="290"/>
              <a:ext cx="1017"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a:extLst>
                <a:ext uri="{FF2B5EF4-FFF2-40B4-BE49-F238E27FC236}">
                  <a16:creationId xmlns:a16="http://schemas.microsoft.com/office/drawing/2014/main" id="{2617F5D5-505F-9123-EE03-23A9FA26D14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30" y="1091"/>
              <a:ext cx="1080"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21">
              <a:extLst>
                <a:ext uri="{FF2B5EF4-FFF2-40B4-BE49-F238E27FC236}">
                  <a16:creationId xmlns:a16="http://schemas.microsoft.com/office/drawing/2014/main" id="{3E42D8AA-8240-7A78-9D33-784FCF6D94EC}"/>
                </a:ext>
              </a:extLst>
            </p:cNvPr>
            <p:cNvSpPr>
              <a:spLocks/>
            </p:cNvSpPr>
            <p:nvPr/>
          </p:nvSpPr>
          <p:spPr bwMode="auto">
            <a:xfrm>
              <a:off x="6789" y="298"/>
              <a:ext cx="443" cy="1258"/>
            </a:xfrm>
            <a:custGeom>
              <a:avLst/>
              <a:gdLst>
                <a:gd name="T0" fmla="+- 0 7156 6790"/>
                <a:gd name="T1" fmla="*/ T0 w 443"/>
                <a:gd name="T2" fmla="+- 0 1114 299"/>
                <a:gd name="T3" fmla="*/ 1114 h 1258"/>
                <a:gd name="T4" fmla="+- 0 6805 6790"/>
                <a:gd name="T5" fmla="*/ T4 w 443"/>
                <a:gd name="T6" fmla="+- 0 1148 299"/>
                <a:gd name="T7" fmla="*/ 1148 h 1258"/>
                <a:gd name="T8" fmla="+- 0 6791 6790"/>
                <a:gd name="T9" fmla="*/ T8 w 443"/>
                <a:gd name="T10" fmla="+- 0 1148 299"/>
                <a:gd name="T11" fmla="*/ 1148 h 1258"/>
                <a:gd name="T12" fmla="+- 0 6791 6790"/>
                <a:gd name="T13" fmla="*/ T12 w 443"/>
                <a:gd name="T14" fmla="+- 0 1160 299"/>
                <a:gd name="T15" fmla="*/ 1160 h 1258"/>
                <a:gd name="T16" fmla="+- 0 6790 6790"/>
                <a:gd name="T17" fmla="*/ T16 w 443"/>
                <a:gd name="T18" fmla="+- 0 1341 299"/>
                <a:gd name="T19" fmla="*/ 1341 h 1258"/>
                <a:gd name="T20" fmla="+- 0 6790 6790"/>
                <a:gd name="T21" fmla="*/ T20 w 443"/>
                <a:gd name="T22" fmla="+- 0 1510 299"/>
                <a:gd name="T23" fmla="*/ 1510 h 1258"/>
                <a:gd name="T24" fmla="+- 0 6791 6790"/>
                <a:gd name="T25" fmla="*/ T24 w 443"/>
                <a:gd name="T26" fmla="+- 0 1525 299"/>
                <a:gd name="T27" fmla="*/ 1525 h 1258"/>
                <a:gd name="T28" fmla="+- 0 7192 6790"/>
                <a:gd name="T29" fmla="*/ T28 w 443"/>
                <a:gd name="T30" fmla="+- 0 1522 299"/>
                <a:gd name="T31" fmla="*/ 1522 h 1258"/>
                <a:gd name="T32" fmla="+- 0 7156 6790"/>
                <a:gd name="T33" fmla="*/ T32 w 443"/>
                <a:gd name="T34" fmla="+- 0 1557 299"/>
                <a:gd name="T35" fmla="*/ 1557 h 1258"/>
                <a:gd name="T36" fmla="+- 0 7222 6790"/>
                <a:gd name="T37" fmla="*/ T36 w 443"/>
                <a:gd name="T38" fmla="+- 0 1510 299"/>
                <a:gd name="T39" fmla="*/ 1510 h 1258"/>
                <a:gd name="T40" fmla="+- 0 7192 6790"/>
                <a:gd name="T41" fmla="*/ T40 w 443"/>
                <a:gd name="T42" fmla="+- 0 1510 299"/>
                <a:gd name="T43" fmla="*/ 1510 h 1258"/>
                <a:gd name="T44" fmla="+- 0 7192 6790"/>
                <a:gd name="T45" fmla="*/ T44 w 443"/>
                <a:gd name="T46" fmla="+- 0 1341 299"/>
                <a:gd name="T47" fmla="*/ 1341 h 1258"/>
                <a:gd name="T48" fmla="+- 0 7156 6790"/>
                <a:gd name="T49" fmla="*/ T48 w 443"/>
                <a:gd name="T50" fmla="+- 0 1376 299"/>
                <a:gd name="T51" fmla="*/ 1376 h 1258"/>
                <a:gd name="T52" fmla="+- 0 7222 6790"/>
                <a:gd name="T53" fmla="*/ T52 w 443"/>
                <a:gd name="T54" fmla="+- 0 1341 299"/>
                <a:gd name="T55" fmla="*/ 1341 h 1258"/>
                <a:gd name="T56" fmla="+- 0 7156 6790"/>
                <a:gd name="T57" fmla="*/ T56 w 443"/>
                <a:gd name="T58" fmla="+- 0 1295 299"/>
                <a:gd name="T59" fmla="*/ 1295 h 1258"/>
                <a:gd name="T60" fmla="+- 0 6805 6790"/>
                <a:gd name="T61" fmla="*/ T60 w 443"/>
                <a:gd name="T62" fmla="+- 0 1329 299"/>
                <a:gd name="T63" fmla="*/ 1329 h 1258"/>
                <a:gd name="T64" fmla="+- 0 7148 6790"/>
                <a:gd name="T65" fmla="*/ T64 w 443"/>
                <a:gd name="T66" fmla="+- 0 1183 299"/>
                <a:gd name="T67" fmla="*/ 1183 h 1258"/>
                <a:gd name="T68" fmla="+- 0 7222 6790"/>
                <a:gd name="T69" fmla="*/ T68 w 443"/>
                <a:gd name="T70" fmla="+- 0 1160 299"/>
                <a:gd name="T71" fmla="*/ 1160 h 1258"/>
                <a:gd name="T72" fmla="+- 0 7233 6790"/>
                <a:gd name="T73" fmla="*/ T72 w 443"/>
                <a:gd name="T74" fmla="+- 0 1154 299"/>
                <a:gd name="T75" fmla="*/ 1154 h 1258"/>
                <a:gd name="T76" fmla="+- 0 7156 6790"/>
                <a:gd name="T77" fmla="*/ T76 w 443"/>
                <a:gd name="T78" fmla="+- 0 299 299"/>
                <a:gd name="T79" fmla="*/ 299 h 1258"/>
                <a:gd name="T80" fmla="+- 0 6805 6790"/>
                <a:gd name="T81" fmla="*/ T80 w 443"/>
                <a:gd name="T82" fmla="+- 0 333 299"/>
                <a:gd name="T83" fmla="*/ 333 h 1258"/>
                <a:gd name="T84" fmla="+- 0 6791 6790"/>
                <a:gd name="T85" fmla="*/ T84 w 443"/>
                <a:gd name="T86" fmla="+- 0 333 299"/>
                <a:gd name="T87" fmla="*/ 333 h 1258"/>
                <a:gd name="T88" fmla="+- 0 6791 6790"/>
                <a:gd name="T89" fmla="*/ T88 w 443"/>
                <a:gd name="T90" fmla="+- 0 345 299"/>
                <a:gd name="T91" fmla="*/ 345 h 1258"/>
                <a:gd name="T92" fmla="+- 0 6790 6790"/>
                <a:gd name="T93" fmla="*/ T92 w 443"/>
                <a:gd name="T94" fmla="+- 0 526 299"/>
                <a:gd name="T95" fmla="*/ 526 h 1258"/>
                <a:gd name="T96" fmla="+- 0 6790 6790"/>
                <a:gd name="T97" fmla="*/ T96 w 443"/>
                <a:gd name="T98" fmla="+- 0 696 299"/>
                <a:gd name="T99" fmla="*/ 696 h 1258"/>
                <a:gd name="T100" fmla="+- 0 6791 6790"/>
                <a:gd name="T101" fmla="*/ T100 w 443"/>
                <a:gd name="T102" fmla="+- 0 877 299"/>
                <a:gd name="T103" fmla="*/ 877 h 1258"/>
                <a:gd name="T104" fmla="+- 0 6791 6790"/>
                <a:gd name="T105" fmla="*/ T104 w 443"/>
                <a:gd name="T106" fmla="+- 0 888 299"/>
                <a:gd name="T107" fmla="*/ 888 h 1258"/>
                <a:gd name="T108" fmla="+- 0 6805 6790"/>
                <a:gd name="T109" fmla="*/ T108 w 443"/>
                <a:gd name="T110" fmla="+- 0 888 299"/>
                <a:gd name="T111" fmla="*/ 888 h 1258"/>
                <a:gd name="T112" fmla="+- 0 7152 6790"/>
                <a:gd name="T113" fmla="*/ T112 w 443"/>
                <a:gd name="T114" fmla="+- 0 917 299"/>
                <a:gd name="T115" fmla="*/ 917 h 1258"/>
                <a:gd name="T116" fmla="+- 0 7233 6790"/>
                <a:gd name="T117" fmla="*/ T116 w 443"/>
                <a:gd name="T118" fmla="+- 0 882 299"/>
                <a:gd name="T119" fmla="*/ 882 h 1258"/>
                <a:gd name="T120" fmla="+- 0 7148 6790"/>
                <a:gd name="T121" fmla="*/ T120 w 443"/>
                <a:gd name="T122" fmla="+- 0 853 299"/>
                <a:gd name="T123" fmla="*/ 853 h 1258"/>
                <a:gd name="T124" fmla="+- 0 6805 6790"/>
                <a:gd name="T125" fmla="*/ T124 w 443"/>
                <a:gd name="T126" fmla="+- 0 707 299"/>
                <a:gd name="T127" fmla="*/ 707 h 1258"/>
                <a:gd name="T128" fmla="+- 0 7152 6790"/>
                <a:gd name="T129" fmla="*/ T128 w 443"/>
                <a:gd name="T130" fmla="+- 0 736 299"/>
                <a:gd name="T131" fmla="*/ 736 h 1258"/>
                <a:gd name="T132" fmla="+- 0 7233 6790"/>
                <a:gd name="T133" fmla="*/ T132 w 443"/>
                <a:gd name="T134" fmla="+- 0 701 299"/>
                <a:gd name="T135" fmla="*/ 701 h 1258"/>
                <a:gd name="T136" fmla="+- 0 7148 6790"/>
                <a:gd name="T137" fmla="*/ T136 w 443"/>
                <a:gd name="T138" fmla="+- 0 672 299"/>
                <a:gd name="T139" fmla="*/ 672 h 1258"/>
                <a:gd name="T140" fmla="+- 0 6805 6790"/>
                <a:gd name="T141" fmla="*/ T140 w 443"/>
                <a:gd name="T142" fmla="+- 0 526 299"/>
                <a:gd name="T143" fmla="*/ 526 h 1258"/>
                <a:gd name="T144" fmla="+- 0 7152 6790"/>
                <a:gd name="T145" fmla="*/ T144 w 443"/>
                <a:gd name="T146" fmla="+- 0 555 299"/>
                <a:gd name="T147" fmla="*/ 555 h 1258"/>
                <a:gd name="T148" fmla="+- 0 7233 6790"/>
                <a:gd name="T149" fmla="*/ T148 w 443"/>
                <a:gd name="T150" fmla="+- 0 520 299"/>
                <a:gd name="T151" fmla="*/ 520 h 1258"/>
                <a:gd name="T152" fmla="+- 0 7148 6790"/>
                <a:gd name="T153" fmla="*/ T152 w 443"/>
                <a:gd name="T154" fmla="+- 0 491 299"/>
                <a:gd name="T155" fmla="*/ 491 h 1258"/>
                <a:gd name="T156" fmla="+- 0 6805 6790"/>
                <a:gd name="T157" fmla="*/ T156 w 443"/>
                <a:gd name="T158" fmla="+- 0 345 299"/>
                <a:gd name="T159" fmla="*/ 345 h 1258"/>
                <a:gd name="T160" fmla="+- 0 7152 6790"/>
                <a:gd name="T161" fmla="*/ T160 w 443"/>
                <a:gd name="T162" fmla="+- 0 374 299"/>
                <a:gd name="T163" fmla="*/ 374 h 1258"/>
                <a:gd name="T164" fmla="+- 0 7222 6790"/>
                <a:gd name="T165" fmla="*/ T164 w 443"/>
                <a:gd name="T166" fmla="+- 0 345 299"/>
                <a:gd name="T167" fmla="*/ 345 h 125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443" h="1258">
                  <a:moveTo>
                    <a:pt x="443" y="855"/>
                  </a:moveTo>
                  <a:lnTo>
                    <a:pt x="432" y="849"/>
                  </a:lnTo>
                  <a:lnTo>
                    <a:pt x="366" y="815"/>
                  </a:lnTo>
                  <a:lnTo>
                    <a:pt x="358" y="826"/>
                  </a:lnTo>
                  <a:lnTo>
                    <a:pt x="402" y="849"/>
                  </a:lnTo>
                  <a:lnTo>
                    <a:pt x="15" y="849"/>
                  </a:lnTo>
                  <a:lnTo>
                    <a:pt x="15" y="841"/>
                  </a:lnTo>
                  <a:lnTo>
                    <a:pt x="1" y="841"/>
                  </a:lnTo>
                  <a:lnTo>
                    <a:pt x="1" y="849"/>
                  </a:lnTo>
                  <a:lnTo>
                    <a:pt x="0" y="849"/>
                  </a:lnTo>
                  <a:lnTo>
                    <a:pt x="0" y="861"/>
                  </a:lnTo>
                  <a:lnTo>
                    <a:pt x="1" y="861"/>
                  </a:lnTo>
                  <a:lnTo>
                    <a:pt x="1" y="1030"/>
                  </a:lnTo>
                  <a:lnTo>
                    <a:pt x="0" y="1030"/>
                  </a:lnTo>
                  <a:lnTo>
                    <a:pt x="0" y="1042"/>
                  </a:lnTo>
                  <a:lnTo>
                    <a:pt x="1" y="1042"/>
                  </a:lnTo>
                  <a:lnTo>
                    <a:pt x="1" y="1211"/>
                  </a:lnTo>
                  <a:lnTo>
                    <a:pt x="0" y="1211"/>
                  </a:lnTo>
                  <a:lnTo>
                    <a:pt x="0" y="1223"/>
                  </a:lnTo>
                  <a:lnTo>
                    <a:pt x="1" y="1223"/>
                  </a:lnTo>
                  <a:lnTo>
                    <a:pt x="1" y="1226"/>
                  </a:lnTo>
                  <a:lnTo>
                    <a:pt x="15" y="1226"/>
                  </a:lnTo>
                  <a:lnTo>
                    <a:pt x="15" y="1223"/>
                  </a:lnTo>
                  <a:lnTo>
                    <a:pt x="402" y="1223"/>
                  </a:lnTo>
                  <a:lnTo>
                    <a:pt x="358" y="1246"/>
                  </a:lnTo>
                  <a:lnTo>
                    <a:pt x="362" y="1252"/>
                  </a:lnTo>
                  <a:lnTo>
                    <a:pt x="366" y="1258"/>
                  </a:lnTo>
                  <a:lnTo>
                    <a:pt x="432" y="1223"/>
                  </a:lnTo>
                  <a:lnTo>
                    <a:pt x="443" y="1217"/>
                  </a:lnTo>
                  <a:lnTo>
                    <a:pt x="432" y="1211"/>
                  </a:lnTo>
                  <a:lnTo>
                    <a:pt x="366" y="1177"/>
                  </a:lnTo>
                  <a:lnTo>
                    <a:pt x="358" y="1188"/>
                  </a:lnTo>
                  <a:lnTo>
                    <a:pt x="402" y="1211"/>
                  </a:lnTo>
                  <a:lnTo>
                    <a:pt x="15" y="1211"/>
                  </a:lnTo>
                  <a:lnTo>
                    <a:pt x="15" y="1042"/>
                  </a:lnTo>
                  <a:lnTo>
                    <a:pt x="402" y="1042"/>
                  </a:lnTo>
                  <a:lnTo>
                    <a:pt x="358" y="1065"/>
                  </a:lnTo>
                  <a:lnTo>
                    <a:pt x="362" y="1071"/>
                  </a:lnTo>
                  <a:lnTo>
                    <a:pt x="366" y="1077"/>
                  </a:lnTo>
                  <a:lnTo>
                    <a:pt x="432" y="1042"/>
                  </a:lnTo>
                  <a:lnTo>
                    <a:pt x="443" y="1036"/>
                  </a:lnTo>
                  <a:lnTo>
                    <a:pt x="432" y="1030"/>
                  </a:lnTo>
                  <a:lnTo>
                    <a:pt x="366" y="996"/>
                  </a:lnTo>
                  <a:lnTo>
                    <a:pt x="358" y="1007"/>
                  </a:lnTo>
                  <a:lnTo>
                    <a:pt x="402" y="1030"/>
                  </a:lnTo>
                  <a:lnTo>
                    <a:pt x="15" y="1030"/>
                  </a:lnTo>
                  <a:lnTo>
                    <a:pt x="15" y="861"/>
                  </a:lnTo>
                  <a:lnTo>
                    <a:pt x="402" y="861"/>
                  </a:lnTo>
                  <a:lnTo>
                    <a:pt x="358" y="884"/>
                  </a:lnTo>
                  <a:lnTo>
                    <a:pt x="362" y="890"/>
                  </a:lnTo>
                  <a:lnTo>
                    <a:pt x="366" y="895"/>
                  </a:lnTo>
                  <a:lnTo>
                    <a:pt x="432" y="861"/>
                  </a:lnTo>
                  <a:lnTo>
                    <a:pt x="443" y="855"/>
                  </a:lnTo>
                  <a:close/>
                  <a:moveTo>
                    <a:pt x="443" y="40"/>
                  </a:moveTo>
                  <a:lnTo>
                    <a:pt x="432" y="34"/>
                  </a:lnTo>
                  <a:lnTo>
                    <a:pt x="366" y="0"/>
                  </a:lnTo>
                  <a:lnTo>
                    <a:pt x="358" y="11"/>
                  </a:lnTo>
                  <a:lnTo>
                    <a:pt x="402" y="34"/>
                  </a:lnTo>
                  <a:lnTo>
                    <a:pt x="15" y="34"/>
                  </a:lnTo>
                  <a:lnTo>
                    <a:pt x="15" y="19"/>
                  </a:lnTo>
                  <a:lnTo>
                    <a:pt x="1" y="19"/>
                  </a:lnTo>
                  <a:lnTo>
                    <a:pt x="1" y="34"/>
                  </a:lnTo>
                  <a:lnTo>
                    <a:pt x="0" y="34"/>
                  </a:lnTo>
                  <a:lnTo>
                    <a:pt x="0" y="46"/>
                  </a:lnTo>
                  <a:lnTo>
                    <a:pt x="1" y="46"/>
                  </a:lnTo>
                  <a:lnTo>
                    <a:pt x="1" y="215"/>
                  </a:lnTo>
                  <a:lnTo>
                    <a:pt x="0" y="215"/>
                  </a:lnTo>
                  <a:lnTo>
                    <a:pt x="0" y="227"/>
                  </a:lnTo>
                  <a:lnTo>
                    <a:pt x="1" y="227"/>
                  </a:lnTo>
                  <a:lnTo>
                    <a:pt x="1" y="397"/>
                  </a:lnTo>
                  <a:lnTo>
                    <a:pt x="0" y="397"/>
                  </a:lnTo>
                  <a:lnTo>
                    <a:pt x="0" y="408"/>
                  </a:lnTo>
                  <a:lnTo>
                    <a:pt x="1" y="408"/>
                  </a:lnTo>
                  <a:lnTo>
                    <a:pt x="1" y="578"/>
                  </a:lnTo>
                  <a:lnTo>
                    <a:pt x="0" y="578"/>
                  </a:lnTo>
                  <a:lnTo>
                    <a:pt x="0" y="589"/>
                  </a:lnTo>
                  <a:lnTo>
                    <a:pt x="1" y="589"/>
                  </a:lnTo>
                  <a:lnTo>
                    <a:pt x="1" y="592"/>
                  </a:lnTo>
                  <a:lnTo>
                    <a:pt x="15" y="592"/>
                  </a:lnTo>
                  <a:lnTo>
                    <a:pt x="15" y="589"/>
                  </a:lnTo>
                  <a:lnTo>
                    <a:pt x="402" y="589"/>
                  </a:lnTo>
                  <a:lnTo>
                    <a:pt x="358" y="612"/>
                  </a:lnTo>
                  <a:lnTo>
                    <a:pt x="362" y="618"/>
                  </a:lnTo>
                  <a:lnTo>
                    <a:pt x="366" y="624"/>
                  </a:lnTo>
                  <a:lnTo>
                    <a:pt x="432" y="589"/>
                  </a:lnTo>
                  <a:lnTo>
                    <a:pt x="443" y="583"/>
                  </a:lnTo>
                  <a:lnTo>
                    <a:pt x="432" y="578"/>
                  </a:lnTo>
                  <a:lnTo>
                    <a:pt x="366" y="543"/>
                  </a:lnTo>
                  <a:lnTo>
                    <a:pt x="358" y="554"/>
                  </a:lnTo>
                  <a:lnTo>
                    <a:pt x="402" y="578"/>
                  </a:lnTo>
                  <a:lnTo>
                    <a:pt x="15" y="578"/>
                  </a:lnTo>
                  <a:lnTo>
                    <a:pt x="15" y="408"/>
                  </a:lnTo>
                  <a:lnTo>
                    <a:pt x="402" y="408"/>
                  </a:lnTo>
                  <a:lnTo>
                    <a:pt x="358" y="431"/>
                  </a:lnTo>
                  <a:lnTo>
                    <a:pt x="362" y="437"/>
                  </a:lnTo>
                  <a:lnTo>
                    <a:pt x="366" y="443"/>
                  </a:lnTo>
                  <a:lnTo>
                    <a:pt x="432" y="408"/>
                  </a:lnTo>
                  <a:lnTo>
                    <a:pt x="443" y="402"/>
                  </a:lnTo>
                  <a:lnTo>
                    <a:pt x="432" y="397"/>
                  </a:lnTo>
                  <a:lnTo>
                    <a:pt x="366" y="362"/>
                  </a:lnTo>
                  <a:lnTo>
                    <a:pt x="358" y="373"/>
                  </a:lnTo>
                  <a:lnTo>
                    <a:pt x="402" y="397"/>
                  </a:lnTo>
                  <a:lnTo>
                    <a:pt x="15" y="397"/>
                  </a:lnTo>
                  <a:lnTo>
                    <a:pt x="15" y="227"/>
                  </a:lnTo>
                  <a:lnTo>
                    <a:pt x="402" y="227"/>
                  </a:lnTo>
                  <a:lnTo>
                    <a:pt x="358" y="250"/>
                  </a:lnTo>
                  <a:lnTo>
                    <a:pt x="362" y="256"/>
                  </a:lnTo>
                  <a:lnTo>
                    <a:pt x="366" y="262"/>
                  </a:lnTo>
                  <a:lnTo>
                    <a:pt x="432" y="227"/>
                  </a:lnTo>
                  <a:lnTo>
                    <a:pt x="443" y="221"/>
                  </a:lnTo>
                  <a:lnTo>
                    <a:pt x="432" y="215"/>
                  </a:lnTo>
                  <a:lnTo>
                    <a:pt x="366" y="181"/>
                  </a:lnTo>
                  <a:lnTo>
                    <a:pt x="358" y="192"/>
                  </a:lnTo>
                  <a:lnTo>
                    <a:pt x="402" y="215"/>
                  </a:lnTo>
                  <a:lnTo>
                    <a:pt x="15" y="215"/>
                  </a:lnTo>
                  <a:lnTo>
                    <a:pt x="15" y="46"/>
                  </a:lnTo>
                  <a:lnTo>
                    <a:pt x="402" y="46"/>
                  </a:lnTo>
                  <a:lnTo>
                    <a:pt x="358" y="69"/>
                  </a:lnTo>
                  <a:lnTo>
                    <a:pt x="362" y="75"/>
                  </a:lnTo>
                  <a:lnTo>
                    <a:pt x="366" y="81"/>
                  </a:lnTo>
                  <a:lnTo>
                    <a:pt x="432" y="46"/>
                  </a:lnTo>
                  <a:lnTo>
                    <a:pt x="443"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b="1"/>
            </a:p>
          </p:txBody>
        </p:sp>
      </p:grpSp>
    </p:spTree>
    <p:extLst>
      <p:ext uri="{BB962C8B-B14F-4D97-AF65-F5344CB8AC3E}">
        <p14:creationId xmlns:p14="http://schemas.microsoft.com/office/powerpoint/2010/main" val="3950088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B14C-5646-D2D6-B098-61495EEB2875}"/>
              </a:ext>
            </a:extLst>
          </p:cNvPr>
          <p:cNvSpPr>
            <a:spLocks noGrp="1"/>
          </p:cNvSpPr>
          <p:nvPr>
            <p:ph type="title"/>
          </p:nvPr>
        </p:nvSpPr>
        <p:spPr/>
        <p:txBody>
          <a:bodyPr/>
          <a:lstStyle/>
          <a:p>
            <a:r>
              <a:rPr lang="en-IN" dirty="0"/>
              <a:t>Capital structure theories</a:t>
            </a:r>
          </a:p>
        </p:txBody>
      </p:sp>
      <p:sp>
        <p:nvSpPr>
          <p:cNvPr id="3" name="Content Placeholder 2">
            <a:extLst>
              <a:ext uri="{FF2B5EF4-FFF2-40B4-BE49-F238E27FC236}">
                <a16:creationId xmlns:a16="http://schemas.microsoft.com/office/drawing/2014/main" id="{74DECC04-CA60-582F-DE1B-E2BA693DB78D}"/>
              </a:ext>
            </a:extLst>
          </p:cNvPr>
          <p:cNvSpPr>
            <a:spLocks noGrp="1"/>
          </p:cNvSpPr>
          <p:nvPr>
            <p:ph idx="1"/>
          </p:nvPr>
        </p:nvSpPr>
        <p:spPr/>
        <p:txBody>
          <a:bodyPr>
            <a:normAutofit/>
          </a:bodyPr>
          <a:lstStyle/>
          <a:p>
            <a:pPr algn="just"/>
            <a:r>
              <a:rPr lang="en-US" sz="2400" dirty="0"/>
              <a:t>The following approaches explain the relationship between cost of capital, capital structure and value of the firm:</a:t>
            </a:r>
          </a:p>
          <a:p>
            <a:pPr algn="just"/>
            <a:endParaRPr lang="en-IN" sz="2400" dirty="0"/>
          </a:p>
        </p:txBody>
      </p:sp>
      <p:pic>
        <p:nvPicPr>
          <p:cNvPr id="71" name="Picture 70">
            <a:extLst>
              <a:ext uri="{FF2B5EF4-FFF2-40B4-BE49-F238E27FC236}">
                <a16:creationId xmlns:a16="http://schemas.microsoft.com/office/drawing/2014/main" id="{989B5D0B-29EA-5999-CE18-AEB26FA4CDB3}"/>
              </a:ext>
            </a:extLst>
          </p:cNvPr>
          <p:cNvPicPr>
            <a:picLocks noChangeAspect="1"/>
          </p:cNvPicPr>
          <p:nvPr/>
        </p:nvPicPr>
        <p:blipFill>
          <a:blip r:embed="rId2"/>
          <a:stretch>
            <a:fillRect/>
          </a:stretch>
        </p:blipFill>
        <p:spPr>
          <a:xfrm>
            <a:off x="921068" y="3074554"/>
            <a:ext cx="7391400" cy="3018742"/>
          </a:xfrm>
          <a:prstGeom prst="rect">
            <a:avLst/>
          </a:prstGeom>
        </p:spPr>
      </p:pic>
    </p:spTree>
    <p:extLst>
      <p:ext uri="{BB962C8B-B14F-4D97-AF65-F5344CB8AC3E}">
        <p14:creationId xmlns:p14="http://schemas.microsoft.com/office/powerpoint/2010/main" val="422943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2F55-C209-69F8-46F4-F22591183D16}"/>
              </a:ext>
            </a:extLst>
          </p:cNvPr>
          <p:cNvSpPr>
            <a:spLocks noGrp="1"/>
          </p:cNvSpPr>
          <p:nvPr>
            <p:ph type="title"/>
          </p:nvPr>
        </p:nvSpPr>
        <p:spPr/>
        <p:txBody>
          <a:bodyPr/>
          <a:lstStyle/>
          <a:p>
            <a:r>
              <a:rPr lang="en-IN" dirty="0"/>
              <a:t>Net Income Approach (NI)</a:t>
            </a:r>
          </a:p>
        </p:txBody>
      </p:sp>
      <p:sp>
        <p:nvSpPr>
          <p:cNvPr id="3" name="Content Placeholder 2">
            <a:extLst>
              <a:ext uri="{FF2B5EF4-FFF2-40B4-BE49-F238E27FC236}">
                <a16:creationId xmlns:a16="http://schemas.microsoft.com/office/drawing/2014/main" id="{F90F4BF7-649D-8E3A-643F-037090771855}"/>
              </a:ext>
            </a:extLst>
          </p:cNvPr>
          <p:cNvSpPr>
            <a:spLocks noGrp="1"/>
          </p:cNvSpPr>
          <p:nvPr>
            <p:ph idx="1"/>
          </p:nvPr>
        </p:nvSpPr>
        <p:spPr/>
        <p:txBody>
          <a:bodyPr>
            <a:normAutofit fontScale="92500" lnSpcReduction="10000"/>
          </a:bodyPr>
          <a:lstStyle/>
          <a:p>
            <a:r>
              <a:rPr lang="en-US" b="1" dirty="0"/>
              <a:t>According to this approach, capital structure decision is relevant to the value of the firm. </a:t>
            </a:r>
          </a:p>
          <a:p>
            <a:pPr marL="502920" indent="-457200" algn="just">
              <a:buFont typeface="Arial" panose="020B0604020202020204" pitchFamily="34" charset="0"/>
              <a:buChar char="•"/>
            </a:pPr>
            <a:r>
              <a:rPr lang="en-US" sz="2600" dirty="0"/>
              <a:t>An increase in financial leverage will lead to decline in the weighted average cost of capital (WACC), while the value of the firm as well as market price of ordinary share will increase. </a:t>
            </a:r>
          </a:p>
          <a:p>
            <a:pPr marL="502920" indent="-457200" algn="just">
              <a:buFont typeface="Arial" panose="020B0604020202020204" pitchFamily="34" charset="0"/>
              <a:buChar char="•"/>
            </a:pPr>
            <a:endParaRPr lang="en-US" sz="2600" dirty="0"/>
          </a:p>
          <a:p>
            <a:pPr marL="502920" indent="-457200" algn="just">
              <a:buFont typeface="Arial" panose="020B0604020202020204" pitchFamily="34" charset="0"/>
              <a:buChar char="•"/>
            </a:pPr>
            <a:r>
              <a:rPr lang="en-US" sz="2600" dirty="0"/>
              <a:t>Conversely, a decrease in the leverage will cause an increase in the overall cost of capital and a consequent decline in the value as well as market price of equity shares.</a:t>
            </a:r>
          </a:p>
          <a:p>
            <a:endParaRPr lang="en-IN" dirty="0"/>
          </a:p>
        </p:txBody>
      </p:sp>
    </p:spTree>
    <p:extLst>
      <p:ext uri="{BB962C8B-B14F-4D97-AF65-F5344CB8AC3E}">
        <p14:creationId xmlns:p14="http://schemas.microsoft.com/office/powerpoint/2010/main" val="4133849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D0C6-B9F2-2EA2-17AF-767761B79B78}"/>
              </a:ext>
            </a:extLst>
          </p:cNvPr>
          <p:cNvSpPr>
            <a:spLocks noGrp="1"/>
          </p:cNvSpPr>
          <p:nvPr>
            <p:ph type="title"/>
          </p:nvPr>
        </p:nvSpPr>
        <p:spPr/>
        <p:txBody>
          <a:bodyPr/>
          <a:lstStyle/>
          <a:p>
            <a:r>
              <a:rPr lang="en-IN" dirty="0"/>
              <a:t>Conti…</a:t>
            </a:r>
          </a:p>
        </p:txBody>
      </p:sp>
      <p:sp>
        <p:nvSpPr>
          <p:cNvPr id="6" name="Content Placeholder 5">
            <a:extLst>
              <a:ext uri="{FF2B5EF4-FFF2-40B4-BE49-F238E27FC236}">
                <a16:creationId xmlns:a16="http://schemas.microsoft.com/office/drawing/2014/main" id="{06005F61-61E2-CB0C-A5C5-29F2E1DB25A5}"/>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F7BF88F4-597B-3067-2612-7248E4C546C8}"/>
              </a:ext>
            </a:extLst>
          </p:cNvPr>
          <p:cNvPicPr>
            <a:picLocks noChangeAspect="1"/>
          </p:cNvPicPr>
          <p:nvPr/>
        </p:nvPicPr>
        <p:blipFill>
          <a:blip r:embed="rId2"/>
          <a:stretch>
            <a:fillRect/>
          </a:stretch>
        </p:blipFill>
        <p:spPr>
          <a:xfrm>
            <a:off x="971600" y="2348880"/>
            <a:ext cx="6521152" cy="3190509"/>
          </a:xfrm>
          <a:prstGeom prst="rect">
            <a:avLst/>
          </a:prstGeom>
        </p:spPr>
      </p:pic>
    </p:spTree>
    <p:extLst>
      <p:ext uri="{BB962C8B-B14F-4D97-AF65-F5344CB8AC3E}">
        <p14:creationId xmlns:p14="http://schemas.microsoft.com/office/powerpoint/2010/main" val="391303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34FF-67D4-C2CF-F5DB-95A519755CE4}"/>
              </a:ext>
            </a:extLst>
          </p:cNvPr>
          <p:cNvSpPr>
            <a:spLocks noGrp="1"/>
          </p:cNvSpPr>
          <p:nvPr>
            <p:ph type="title"/>
          </p:nvPr>
        </p:nvSpPr>
        <p:spPr/>
        <p:txBody>
          <a:bodyPr/>
          <a:lstStyle/>
          <a:p>
            <a:r>
              <a:rPr lang="en-IN" dirty="0"/>
              <a:t>Conti…</a:t>
            </a:r>
          </a:p>
        </p:txBody>
      </p:sp>
      <p:sp>
        <p:nvSpPr>
          <p:cNvPr id="3" name="Content Placeholder 2">
            <a:extLst>
              <a:ext uri="{FF2B5EF4-FFF2-40B4-BE49-F238E27FC236}">
                <a16:creationId xmlns:a16="http://schemas.microsoft.com/office/drawing/2014/main" id="{FCD797C8-8635-D339-2010-2C3A3F699675}"/>
              </a:ext>
            </a:extLst>
          </p:cNvPr>
          <p:cNvSpPr>
            <a:spLocks noGrp="1"/>
          </p:cNvSpPr>
          <p:nvPr>
            <p:ph idx="1"/>
          </p:nvPr>
        </p:nvSpPr>
        <p:spPr/>
        <p:txBody>
          <a:bodyPr>
            <a:normAutofit fontScale="85000" lnSpcReduction="20000"/>
          </a:bodyPr>
          <a:lstStyle/>
          <a:p>
            <a:r>
              <a:rPr lang="en-US" sz="2000" dirty="0"/>
              <a:t>The value of the firm on the basis of Net Income Approach can be ascertained as follows:</a:t>
            </a:r>
          </a:p>
          <a:p>
            <a:endParaRPr lang="en-US" sz="2000" dirty="0"/>
          </a:p>
          <a:p>
            <a:endParaRPr lang="en-US" sz="2000" dirty="0"/>
          </a:p>
          <a:p>
            <a:endParaRPr lang="en-US" sz="2000" dirty="0"/>
          </a:p>
          <a:p>
            <a:endParaRPr lang="en-US" sz="2000" dirty="0"/>
          </a:p>
          <a:p>
            <a:r>
              <a:rPr lang="en-US" sz="2600" dirty="0"/>
              <a:t>Where,</a:t>
            </a:r>
          </a:p>
          <a:p>
            <a:r>
              <a:rPr lang="en-US" sz="2600" dirty="0"/>
              <a:t>V = Value of the firm, S = value of equity , D =value of debt</a:t>
            </a:r>
          </a:p>
          <a:p>
            <a:endParaRPr lang="en-US" sz="1700" dirty="0"/>
          </a:p>
          <a:p>
            <a:endParaRPr lang="en-US" sz="1700" dirty="0"/>
          </a:p>
          <a:p>
            <a:endParaRPr lang="en-US" sz="1700" dirty="0"/>
          </a:p>
          <a:p>
            <a:endParaRPr lang="en-US" sz="1700" dirty="0"/>
          </a:p>
          <a:p>
            <a:pPr marL="0">
              <a:spcBef>
                <a:spcPts val="195"/>
              </a:spcBef>
              <a:spcAft>
                <a:spcPts val="0"/>
              </a:spcAft>
            </a:pPr>
            <a:r>
              <a:rPr lang="en-US" sz="1800" b="1" dirty="0">
                <a:effectLst/>
                <a:latin typeface="Segoe UI" panose="020B0502040204020203" pitchFamily="34" charset="0"/>
                <a:ea typeface="Segoe UI" panose="020B0502040204020203" pitchFamily="34" charset="0"/>
              </a:rPr>
              <a:t>Where,</a:t>
            </a:r>
            <a:endParaRPr lang="en-IN" sz="1800" b="1" dirty="0">
              <a:effectLst/>
              <a:latin typeface="Segoe UI" panose="020B0502040204020203" pitchFamily="34" charset="0"/>
              <a:ea typeface="Segoe UI" panose="020B0502040204020203" pitchFamily="34" charset="0"/>
            </a:endParaRPr>
          </a:p>
          <a:p>
            <a:pPr marL="92075" marR="2447925">
              <a:lnSpc>
                <a:spcPct val="141000"/>
              </a:lnSpc>
              <a:spcBef>
                <a:spcPts val="600"/>
              </a:spcBef>
              <a:spcAft>
                <a:spcPts val="0"/>
              </a:spcAft>
              <a:tabLst>
                <a:tab pos="1828800" algn="l"/>
              </a:tabLst>
            </a:pPr>
            <a:r>
              <a:rPr lang="en-US" sz="1800" b="1" dirty="0">
                <a:effectLst/>
                <a:latin typeface="Segoe UI" panose="020B0502040204020203" pitchFamily="34" charset="0"/>
                <a:ea typeface="Segoe UI" panose="020B0502040204020203" pitchFamily="34" charset="0"/>
              </a:rPr>
              <a:t>NI	=</a:t>
            </a:r>
            <a:r>
              <a:rPr lang="en-US" sz="1800" b="1" spc="150"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Earnings</a:t>
            </a:r>
            <a:r>
              <a:rPr lang="en-US" sz="1800" b="1" spc="155"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available</a:t>
            </a:r>
            <a:r>
              <a:rPr lang="en-US" sz="1800" b="1" spc="145"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for</a:t>
            </a:r>
            <a:r>
              <a:rPr lang="en-US" sz="1800" b="1" spc="150"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equity</a:t>
            </a:r>
            <a:r>
              <a:rPr lang="en-US" sz="1800" b="1" spc="175"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shareholders</a:t>
            </a:r>
            <a:r>
              <a:rPr lang="en-US" sz="1800" b="1" spc="-290" dirty="0">
                <a:effectLst/>
                <a:latin typeface="Segoe UI" panose="020B0502040204020203" pitchFamily="34" charset="0"/>
                <a:ea typeface="Segoe UI" panose="020B0502040204020203" pitchFamily="34" charset="0"/>
              </a:rPr>
              <a:t> </a:t>
            </a:r>
            <a:r>
              <a:rPr lang="en-US" sz="1800" b="1" dirty="0" err="1">
                <a:effectLst/>
                <a:latin typeface="Segoe UI" panose="020B0502040204020203" pitchFamily="34" charset="0"/>
                <a:ea typeface="Segoe UI" panose="020B0502040204020203" pitchFamily="34" charset="0"/>
              </a:rPr>
              <a:t>Ke</a:t>
            </a:r>
            <a:r>
              <a:rPr lang="en-US" sz="1800" b="1" dirty="0">
                <a:effectLst/>
                <a:latin typeface="Segoe UI" panose="020B0502040204020203" pitchFamily="34" charset="0"/>
                <a:ea typeface="Segoe UI" panose="020B0502040204020203" pitchFamily="34" charset="0"/>
              </a:rPr>
              <a:t>	=</a:t>
            </a:r>
            <a:r>
              <a:rPr lang="en-US" sz="1800" b="1" spc="45"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Equity</a:t>
            </a:r>
            <a:r>
              <a:rPr lang="en-US" sz="1800" b="1" spc="55" dirty="0">
                <a:effectLst/>
                <a:latin typeface="Segoe UI" panose="020B0502040204020203" pitchFamily="34" charset="0"/>
                <a:ea typeface="Segoe UI" panose="020B0502040204020203" pitchFamily="34" charset="0"/>
              </a:rPr>
              <a:t> </a:t>
            </a:r>
            <a:r>
              <a:rPr lang="en-US" sz="1800" b="1" dirty="0" err="1">
                <a:effectLst/>
                <a:latin typeface="Segoe UI" panose="020B0502040204020203" pitchFamily="34" charset="0"/>
                <a:ea typeface="Segoe UI" panose="020B0502040204020203" pitchFamily="34" charset="0"/>
              </a:rPr>
              <a:t>Capitalisation</a:t>
            </a:r>
            <a:r>
              <a:rPr lang="en-US" sz="1800" b="1" spc="45"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rate</a:t>
            </a:r>
            <a:endParaRPr lang="en-IN" sz="1800" b="1" dirty="0">
              <a:effectLst/>
              <a:latin typeface="Segoe UI" panose="020B0502040204020203" pitchFamily="34" charset="0"/>
              <a:ea typeface="Segoe UI" panose="020B0502040204020203" pitchFamily="34" charset="0"/>
            </a:endParaRPr>
          </a:p>
          <a:p>
            <a:endParaRPr lang="en-US" sz="1700" dirty="0"/>
          </a:p>
          <a:p>
            <a:endParaRPr lang="en-US" sz="1700" dirty="0"/>
          </a:p>
          <a:p>
            <a:endParaRPr lang="en-US" dirty="0"/>
          </a:p>
        </p:txBody>
      </p:sp>
      <p:pic>
        <p:nvPicPr>
          <p:cNvPr id="5" name="Picture 4">
            <a:extLst>
              <a:ext uri="{FF2B5EF4-FFF2-40B4-BE49-F238E27FC236}">
                <a16:creationId xmlns:a16="http://schemas.microsoft.com/office/drawing/2014/main" id="{AEFD5079-8BDA-7B91-AC95-C64F1EAE4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348879"/>
            <a:ext cx="6708728" cy="741553"/>
          </a:xfrm>
          <a:prstGeom prst="rect">
            <a:avLst/>
          </a:prstGeom>
        </p:spPr>
      </p:pic>
      <p:pic>
        <p:nvPicPr>
          <p:cNvPr id="7" name="Picture 6">
            <a:extLst>
              <a:ext uri="{FF2B5EF4-FFF2-40B4-BE49-F238E27FC236}">
                <a16:creationId xmlns:a16="http://schemas.microsoft.com/office/drawing/2014/main" id="{2C2EEF9D-2010-806E-E15A-0470A3691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4070263"/>
            <a:ext cx="7197607" cy="885569"/>
          </a:xfrm>
          <a:prstGeom prst="rect">
            <a:avLst/>
          </a:prstGeom>
        </p:spPr>
      </p:pic>
    </p:spTree>
    <p:extLst>
      <p:ext uri="{BB962C8B-B14F-4D97-AF65-F5344CB8AC3E}">
        <p14:creationId xmlns:p14="http://schemas.microsoft.com/office/powerpoint/2010/main" val="1846578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5209-8100-3451-005F-836A4CDA1B18}"/>
              </a:ext>
            </a:extLst>
          </p:cNvPr>
          <p:cNvSpPr>
            <a:spLocks noGrp="1"/>
          </p:cNvSpPr>
          <p:nvPr>
            <p:ph type="title"/>
          </p:nvPr>
        </p:nvSpPr>
        <p:spPr/>
        <p:txBody>
          <a:bodyPr/>
          <a:lstStyle/>
          <a:p>
            <a:r>
              <a:rPr lang="en-IN" dirty="0"/>
              <a:t>Conti…</a:t>
            </a:r>
          </a:p>
        </p:txBody>
      </p:sp>
      <p:sp>
        <p:nvSpPr>
          <p:cNvPr id="3" name="Content Placeholder 2">
            <a:extLst>
              <a:ext uri="{FF2B5EF4-FFF2-40B4-BE49-F238E27FC236}">
                <a16:creationId xmlns:a16="http://schemas.microsoft.com/office/drawing/2014/main" id="{4A31DB8B-2CF0-3F80-9D6A-E4E9C368C296}"/>
              </a:ext>
            </a:extLst>
          </p:cNvPr>
          <p:cNvSpPr>
            <a:spLocks noGrp="1"/>
          </p:cNvSpPr>
          <p:nvPr>
            <p:ph idx="1"/>
          </p:nvPr>
        </p:nvSpPr>
        <p:spPr/>
        <p:txBody>
          <a:bodyPr/>
          <a:lstStyle/>
          <a:p>
            <a:r>
              <a:rPr lang="en-US" dirty="0"/>
              <a:t>Under, NI approach, the value of the firm will be maximum at a point where weighted average cost of capital (WACC) is minimum. Thus, the theory suggests total or maximum possible debt financing for </a:t>
            </a:r>
            <a:r>
              <a:rPr lang="en-US" dirty="0" err="1"/>
              <a:t>minimising</a:t>
            </a:r>
            <a:r>
              <a:rPr lang="en-US" dirty="0"/>
              <a:t> the cost of capital. The overall cost of capital under this approach is:</a:t>
            </a:r>
          </a:p>
          <a:p>
            <a:endParaRPr lang="en-IN" dirty="0"/>
          </a:p>
        </p:txBody>
      </p:sp>
      <p:pic>
        <p:nvPicPr>
          <p:cNvPr id="11" name="Picture 10">
            <a:extLst>
              <a:ext uri="{FF2B5EF4-FFF2-40B4-BE49-F238E27FC236}">
                <a16:creationId xmlns:a16="http://schemas.microsoft.com/office/drawing/2014/main" id="{423AABC6-03DB-E3A2-F60C-1D9B9242ED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371" y="4725144"/>
            <a:ext cx="5968968" cy="864096"/>
          </a:xfrm>
          <a:prstGeom prst="rect">
            <a:avLst/>
          </a:prstGeom>
        </p:spPr>
      </p:pic>
    </p:spTree>
    <p:extLst>
      <p:ext uri="{BB962C8B-B14F-4D97-AF65-F5344CB8AC3E}">
        <p14:creationId xmlns:p14="http://schemas.microsoft.com/office/powerpoint/2010/main" val="1677873416"/>
      </p:ext>
    </p:extLst>
  </p:cSld>
  <p:clrMapOvr>
    <a:masterClrMapping/>
  </p:clrMapOvr>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ales training presentation.potx" id="{3181A242-BAE2-485E-97E8-919259126601}" vid="{819B686A-E690-42F4-91DA-6D012EEA393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 training slides</Template>
  <TotalTime>2919</TotalTime>
  <Words>2101</Words>
  <Application>Microsoft Office PowerPoint</Application>
  <PresentationFormat>On-screen Show (4:3)</PresentationFormat>
  <Paragraphs>133</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Segoe UI</vt:lpstr>
      <vt:lpstr>Times New Roman</vt:lpstr>
      <vt:lpstr>Wingdings</vt:lpstr>
      <vt:lpstr>Sales training presentation</vt:lpstr>
      <vt:lpstr>Capital Structure</vt:lpstr>
      <vt:lpstr>Capital Structure</vt:lpstr>
      <vt:lpstr>Conti…</vt:lpstr>
      <vt:lpstr>Financing Decision Process</vt:lpstr>
      <vt:lpstr>Capital structure theories</vt:lpstr>
      <vt:lpstr>Net Income Approach (NI)</vt:lpstr>
      <vt:lpstr>Conti…</vt:lpstr>
      <vt:lpstr>Conti…</vt:lpstr>
      <vt:lpstr>Conti…</vt:lpstr>
      <vt:lpstr>Example</vt:lpstr>
      <vt:lpstr>2. Traditional Approach</vt:lpstr>
      <vt:lpstr>Conti…</vt:lpstr>
      <vt:lpstr>Conti…</vt:lpstr>
      <vt:lpstr>Net Operating Income Approach (NOI)</vt:lpstr>
      <vt:lpstr>Conti…</vt:lpstr>
      <vt:lpstr>Conti…</vt:lpstr>
      <vt:lpstr>Modigliani-Miller Approach (MM)</vt:lpstr>
      <vt:lpstr>Conti….</vt:lpstr>
      <vt:lpstr>Conti…</vt:lpstr>
      <vt:lpstr>Proposition-I</vt:lpstr>
      <vt:lpstr>MM Approach- 1963: with tax Proposition -II</vt:lpstr>
      <vt:lpstr>Optimal Capital Structure (EBIT-EPS Analysis)</vt:lpstr>
      <vt:lpstr>EBIT-EPS-MPS Analysis</vt:lpstr>
      <vt:lpstr>Conti….</vt:lpstr>
      <vt:lpstr>Financial Break-even and Indifference Analysis</vt:lpstr>
      <vt:lpstr>Conti….</vt:lpstr>
      <vt:lpstr>Example</vt:lpstr>
      <vt:lpstr>Example</vt:lpstr>
      <vt:lpstr>Example</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Structure</dc:title>
  <dc:creator>Harsh Pratap</dc:creator>
  <cp:lastModifiedBy>Harsh Pratap</cp:lastModifiedBy>
  <cp:revision>26</cp:revision>
  <dcterms:created xsi:type="dcterms:W3CDTF">2023-03-27T04:53:51Z</dcterms:created>
  <dcterms:modified xsi:type="dcterms:W3CDTF">2023-04-08T14:34:21Z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