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269" r:id="rId2"/>
    <p:sldId id="270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55" autoAdjust="0"/>
  </p:normalViewPr>
  <p:slideViewPr>
    <p:cSldViewPr>
      <p:cViewPr varScale="1">
        <p:scale>
          <a:sx n="63" d="100"/>
          <a:sy n="63" d="100"/>
        </p:scale>
        <p:origin x="133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4/25/2023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Cash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[Name]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B8D2-CA8F-8675-A6A9-D9EFD3C5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 of Cash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44550C-3EFB-A5FD-D841-CDBF958D8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017906"/>
              </p:ext>
            </p:extLst>
          </p:nvPr>
        </p:nvGraphicFramePr>
        <p:xfrm>
          <a:off x="611560" y="1700809"/>
          <a:ext cx="7920881" cy="491905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904921">
                  <a:extLst>
                    <a:ext uri="{9D8B030D-6E8A-4147-A177-3AD203B41FA5}">
                      <a16:colId xmlns:a16="http://schemas.microsoft.com/office/drawing/2014/main" val="846445890"/>
                    </a:ext>
                  </a:extLst>
                </a:gridCol>
                <a:gridCol w="1350992">
                  <a:extLst>
                    <a:ext uri="{9D8B030D-6E8A-4147-A177-3AD203B41FA5}">
                      <a16:colId xmlns:a16="http://schemas.microsoft.com/office/drawing/2014/main" val="4288416438"/>
                    </a:ext>
                  </a:extLst>
                </a:gridCol>
                <a:gridCol w="1332484">
                  <a:extLst>
                    <a:ext uri="{9D8B030D-6E8A-4147-A177-3AD203B41FA5}">
                      <a16:colId xmlns:a16="http://schemas.microsoft.com/office/drawing/2014/main" val="134177223"/>
                    </a:ext>
                  </a:extLst>
                </a:gridCol>
                <a:gridCol w="1332484">
                  <a:extLst>
                    <a:ext uri="{9D8B030D-6E8A-4147-A177-3AD203B41FA5}">
                      <a16:colId xmlns:a16="http://schemas.microsoft.com/office/drawing/2014/main" val="2836865818"/>
                    </a:ext>
                  </a:extLst>
                </a:gridCol>
              </a:tblGrid>
              <a:tr h="24515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u="sng" strike="noStrike" dirty="0">
                          <a:effectLst/>
                        </a:rPr>
                        <a:t>CASH BUDGET</a:t>
                      </a:r>
                      <a:endParaRPr lang="en-IN" sz="16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747613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Particulars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April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June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37800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711511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Opening Cash Balance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061534"/>
                  </a:ext>
                </a:extLst>
              </a:tr>
              <a:tr h="2451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sng" strike="noStrike" dirty="0">
                          <a:effectLst/>
                        </a:rPr>
                        <a:t>RECEIPTS:</a:t>
                      </a:r>
                      <a:endParaRPr lang="en-IN" sz="16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113909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cash sales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718161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credit sales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788211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587423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A) TOTAL RECEIPTS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32453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035072"/>
                  </a:ext>
                </a:extLst>
              </a:tr>
              <a:tr h="24515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sng" strike="noStrike">
                          <a:effectLst/>
                        </a:rPr>
                        <a:t>PAYMENTS:</a:t>
                      </a:r>
                      <a:endParaRPr lang="en-IN" sz="1600" b="1" i="0" u="sng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205763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Material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47729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Wages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455226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Variable o/h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800819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Fixed o/h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24749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Income tax paid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116377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Bonus paid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337258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621757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616621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B) TOTAL PAYMENTS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36904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99308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  -   B (Closing Cash Balance)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</a:p>
                  </a:txBody>
                  <a:tcPr marL="6077" marR="6077" marT="60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228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55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E3CA-12D4-A80D-1620-ECD41F7A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Cash Management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A8AE-870C-B441-C3B4-D0886B866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cash management models have addressed this issue of split between marketable securities and cash holdings. In this section we will discuss two of these models: 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the Baumol model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the Miller and Orr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52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43F8-83A8-3BD3-7332-A4850CDC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Baumol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DAAC-91D3-4664-0566-EB99C098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William J. Baumol proposed a model which applies the economic order quantity (EOQ) concept, commonly used in inventory management, to determine the cash conversion size</a:t>
            </a:r>
            <a:r>
              <a:rPr lang="en-US" dirty="0"/>
              <a:t>.  </a:t>
            </a:r>
          </a:p>
          <a:p>
            <a:pPr marL="38862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model helps in determining the cash conversion size which means how much cash should be arranged by selling marketable securities in each transaction.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766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8911-D4D7-6E22-B4BC-903AE08B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8755C-B7B4-F15F-3856-D180857F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model assumes that cash can be arranged through selling marketable securities which the firms hold in the time of needs.</a:t>
            </a:r>
          </a:p>
          <a:p>
            <a:r>
              <a:rPr lang="en-US" dirty="0"/>
              <a:t>There are two types of cost involved in holding cash.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Opportunity cost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Transaction cost also known as conversion cost</a:t>
            </a:r>
          </a:p>
          <a:p>
            <a:pPr marL="56007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 purpose of the model to </a:t>
            </a:r>
            <a:r>
              <a:rPr lang="en-US" dirty="0" err="1"/>
              <a:t>minimise</a:t>
            </a:r>
            <a:r>
              <a:rPr lang="en-US" dirty="0"/>
              <a:t> the total cost of cash holding which is summation of opportunity cost and transaction cost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35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AA75-8F8D-51CF-1D56-23A403DF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35D3F-48BB-1930-204E-F1698A4B6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725" y="1996192"/>
            <a:ext cx="5835950" cy="3467278"/>
          </a:xfrm>
        </p:spPr>
      </p:pic>
    </p:spTree>
    <p:extLst>
      <p:ext uri="{BB962C8B-B14F-4D97-AF65-F5344CB8AC3E}">
        <p14:creationId xmlns:p14="http://schemas.microsoft.com/office/powerpoint/2010/main" val="137977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86CB-F0E0-F727-AE08-AB457FAD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29BC7-D65D-736D-9987-0BFF5567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564" y="1412776"/>
            <a:ext cx="3340272" cy="22924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69A73-D4BD-4CDF-C21B-80D23893C78D}"/>
              </a:ext>
            </a:extLst>
          </p:cNvPr>
          <p:cNvSpPr txBox="1"/>
          <p:nvPr/>
        </p:nvSpPr>
        <p:spPr>
          <a:xfrm>
            <a:off x="539552" y="3789040"/>
            <a:ext cx="8496944" cy="265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C = amount of marketable securities converted into cash per transaction (Economic cash holding size) </a:t>
            </a:r>
          </a:p>
          <a:p>
            <a:pPr>
              <a:buNone/>
            </a:pPr>
            <a:r>
              <a:rPr lang="en-US" dirty="0"/>
              <a:t>I = interest rate earned per planning period on investment in marketable securities </a:t>
            </a:r>
          </a:p>
          <a:p>
            <a:pPr>
              <a:buNone/>
            </a:pPr>
            <a:r>
              <a:rPr lang="en-US" dirty="0"/>
              <a:t>T = projected cash requirements during the planning period • b = conversion cost per transaction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51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dirty="0"/>
              <a:t>Cash Cash is the lifeblood of every business. </a:t>
            </a: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dirty="0"/>
              <a:t>Cash is the most liquid current asset a firm can hold. </a:t>
            </a: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dirty="0"/>
              <a:t>Efficient cash management helps the company to remain healthy and strong. </a:t>
            </a: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dirty="0"/>
              <a:t>Poor cash management, may end up pushing the company to a crisis.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1524-29F3-3CB9-37A3-362EA8B9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a firm need cash?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2B17-617D-06BC-CAA7-8E7DB485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Speculative motive </a:t>
            </a:r>
            <a:r>
              <a:rPr lang="en-US" dirty="0"/>
              <a:t>– hold cash to take advantage of unexpected opportunities</a:t>
            </a: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Precautionary motive </a:t>
            </a:r>
            <a:r>
              <a:rPr lang="en-US" dirty="0"/>
              <a:t>– hold cash in case of emergencies</a:t>
            </a: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Transaction motive </a:t>
            </a:r>
            <a:r>
              <a:rPr lang="en-US" dirty="0"/>
              <a:t>– hold cash to pay the day-to-day bills</a:t>
            </a:r>
          </a:p>
          <a:p>
            <a:endParaRPr lang="en-IN" dirty="0"/>
          </a:p>
          <a:p>
            <a:pPr algn="just"/>
            <a:r>
              <a:rPr lang="en-US" sz="2000" b="1" i="1" dirty="0"/>
              <a:t>While cash serves these functions, it is an idle resource which has an opportunity cost. </a:t>
            </a:r>
          </a:p>
          <a:p>
            <a:pPr algn="just"/>
            <a:endParaRPr lang="en-US" sz="2000" b="1" i="1" dirty="0"/>
          </a:p>
          <a:p>
            <a:pPr algn="just"/>
            <a:r>
              <a:rPr lang="en-US" sz="2000" b="1" i="1" dirty="0"/>
              <a:t>The liquidity provided by cash holding is at the expense of profits sacrificed by foregoing alternative investment opportunities. 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31872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21EF-7EB3-62DA-8939-8FEC8134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1204-61CF-EBC6-693E-00C5BBD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dirty="0"/>
              <a:t>Cash management is the process that involves collecting and managing cash flows from the operating, investing, and financing activities of a company. </a:t>
            </a: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dirty="0"/>
              <a:t>In business, it is a key aspect of an organization’s financial stability.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2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9AA26-61C2-610C-6EBC-F80094B4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C64A21-9656-BDDE-E2DB-CD16C1757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772816"/>
            <a:ext cx="6141035" cy="44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0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D3BE-58EB-3277-2B4B-B46F7A8E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C97D-89C9-786B-8735-9CD06209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Finance Manager Should 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en-US" sz="2500" dirty="0"/>
              <a:t>establish reliable forecasting and reporting Systems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en-US" sz="2500" dirty="0"/>
              <a:t>improve cash collections and disbursements, and </a:t>
            </a:r>
          </a:p>
          <a:p>
            <a:pPr marL="560070" indent="-514350" algn="just">
              <a:buFont typeface="+mj-lt"/>
              <a:buAutoNum type="arabicPeriod"/>
            </a:pPr>
            <a:r>
              <a:rPr lang="en-US" sz="2500" dirty="0"/>
              <a:t>achieve optimal conservation and </a:t>
            </a:r>
            <a:r>
              <a:rPr lang="en-US" sz="2500" dirty="0" err="1"/>
              <a:t>utilisation</a:t>
            </a:r>
            <a:r>
              <a:rPr lang="en-US" sz="2500" dirty="0"/>
              <a:t> of funds.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84218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D581-7887-7EE7-43A8-EA7DC40F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budgeting or short-term cash forecasting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2EBB-DE2F-9665-CF92-06015B38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/>
              <a:t>A cash budget is a document produced to help a business manage their cash flow. A cash budget is prepared in advance and shows all the planned monthly cash incomings (receipts) and any planned cash outgoings (payments).</a:t>
            </a:r>
          </a:p>
          <a:p>
            <a:r>
              <a:rPr lang="en-US" dirty="0"/>
              <a:t>Cash budgets, routinely prepared by business firms, are helpful in: 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100" dirty="0"/>
              <a:t>estimating cash requirements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100" dirty="0"/>
              <a:t>planning short-term financing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100" dirty="0"/>
              <a:t>scheduling payments in connection with capital expenditure projects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100" dirty="0"/>
              <a:t>planning purchases of materials</a:t>
            </a:r>
          </a:p>
          <a:p>
            <a:pPr marL="388620" indent="-342900">
              <a:buFont typeface="Arial" panose="020B0604020202020204" pitchFamily="34" charset="0"/>
              <a:buChar char="•"/>
            </a:pPr>
            <a:r>
              <a:rPr lang="en-US" sz="2100" dirty="0"/>
              <a:t>developing credit policies,</a:t>
            </a:r>
          </a:p>
        </p:txBody>
      </p:sp>
    </p:spTree>
    <p:extLst>
      <p:ext uri="{BB962C8B-B14F-4D97-AF65-F5344CB8AC3E}">
        <p14:creationId xmlns:p14="http://schemas.microsoft.com/office/powerpoint/2010/main" val="83576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FAF0-3B0A-5228-FA68-DC48A5DE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Receipts and Payments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BAA2-D72C-D4AD-E188-A4594A8B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The cash budget prepared under this method shows the timing and magnitude of expected cash receipts and payments over the forecast period. </a:t>
            </a:r>
          </a:p>
          <a:p>
            <a:pPr marL="50292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It includes all expected receipts and payments irrespective of how they are classified in accounting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081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2FFF-54AA-E206-8F07-49602314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Items of Cash Receipts and Payments and the Basis of Their Estimation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83FCC-B73E-C445-4D4A-6E9160DCE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587405"/>
            <a:ext cx="6840760" cy="4740311"/>
          </a:xfrm>
        </p:spPr>
      </p:pic>
    </p:spTree>
    <p:extLst>
      <p:ext uri="{BB962C8B-B14F-4D97-AF65-F5344CB8AC3E}">
        <p14:creationId xmlns:p14="http://schemas.microsoft.com/office/powerpoint/2010/main" val="288323924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282</TotalTime>
  <Words>641</Words>
  <Application>Microsoft Office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Sales training presentation</vt:lpstr>
      <vt:lpstr>Cash Management</vt:lpstr>
      <vt:lpstr>Cash </vt:lpstr>
      <vt:lpstr>Why does a firm need cash?</vt:lpstr>
      <vt:lpstr>Cash Management</vt:lpstr>
      <vt:lpstr>Conti…</vt:lpstr>
      <vt:lpstr>Cash Management</vt:lpstr>
      <vt:lpstr>Cash budgeting or short-term cash forecasting</vt:lpstr>
      <vt:lpstr>Receipts and Payments Method</vt:lpstr>
      <vt:lpstr>Items of Cash Receipts and Payments and the Basis of Their Estimation</vt:lpstr>
      <vt:lpstr>Format of Cash Budget</vt:lpstr>
      <vt:lpstr>Cash Management Models</vt:lpstr>
      <vt:lpstr>Baumol Model</vt:lpstr>
      <vt:lpstr>Conti….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Management</dc:title>
  <dc:creator>Harsh Pratap</dc:creator>
  <cp:lastModifiedBy>Harsh Pratap</cp:lastModifiedBy>
  <cp:revision>6</cp:revision>
  <dcterms:created xsi:type="dcterms:W3CDTF">2023-04-17T06:07:17Z</dcterms:created>
  <dcterms:modified xsi:type="dcterms:W3CDTF">2023-04-25T04:44:46Z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