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4"/>
  </p:notesMasterIdLst>
  <p:handoutMasterIdLst>
    <p:handoutMasterId r:id="rId15"/>
  </p:handoutMasterIdLst>
  <p:sldIdLst>
    <p:sldId id="269" r:id="rId2"/>
    <p:sldId id="270" r:id="rId3"/>
    <p:sldId id="271" r:id="rId4"/>
    <p:sldId id="272" r:id="rId5"/>
    <p:sldId id="277" r:id="rId6"/>
    <p:sldId id="278" r:id="rId7"/>
    <p:sldId id="273" r:id="rId8"/>
    <p:sldId id="274" r:id="rId9"/>
    <p:sldId id="275" r:id="rId10"/>
    <p:sldId id="276" r:id="rId11"/>
    <p:sldId id="279" r:id="rId12"/>
    <p:sldId id="280" r:id="rId13"/>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155" autoAdjust="0"/>
  </p:normalViewPr>
  <p:slideViewPr>
    <p:cSldViewPr>
      <p:cViewPr varScale="1">
        <p:scale>
          <a:sx n="63" d="100"/>
          <a:sy n="63" d="100"/>
        </p:scale>
        <p:origin x="1332" y="5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4/18/2023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4/18/2023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4/18/2023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4/18/2023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4/18/2023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4/18/2023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4/18/2023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4/18/2023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4/18/2023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4/18/2023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4/18/2023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4/18/2023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Credit Management </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[Name]</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F397-8F29-5861-20B9-166D343CD491}"/>
              </a:ext>
            </a:extLst>
          </p:cNvPr>
          <p:cNvSpPr>
            <a:spLocks noGrp="1"/>
          </p:cNvSpPr>
          <p:nvPr>
            <p:ph type="title"/>
          </p:nvPr>
        </p:nvSpPr>
        <p:spPr/>
        <p:txBody>
          <a:bodyPr/>
          <a:lstStyle/>
          <a:p>
            <a:r>
              <a:rPr lang="en-US" dirty="0"/>
              <a:t>Optimum Credit Policy</a:t>
            </a:r>
            <a:endParaRPr lang="en-IN" dirty="0"/>
          </a:p>
        </p:txBody>
      </p:sp>
      <p:sp>
        <p:nvSpPr>
          <p:cNvPr id="3" name="Content Placeholder 2">
            <a:extLst>
              <a:ext uri="{FF2B5EF4-FFF2-40B4-BE49-F238E27FC236}">
                <a16:creationId xmlns:a16="http://schemas.microsoft.com/office/drawing/2014/main" id="{4E549687-860F-1B3D-7E84-DFD5FAD7DBF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FC0B792-AF39-23CC-7A44-68039F6A3425}"/>
              </a:ext>
            </a:extLst>
          </p:cNvPr>
          <p:cNvPicPr>
            <a:picLocks noChangeAspect="1"/>
          </p:cNvPicPr>
          <p:nvPr/>
        </p:nvPicPr>
        <p:blipFill>
          <a:blip r:embed="rId2"/>
          <a:stretch>
            <a:fillRect/>
          </a:stretch>
        </p:blipFill>
        <p:spPr>
          <a:xfrm>
            <a:off x="1143000" y="1489328"/>
            <a:ext cx="6781800" cy="4553726"/>
          </a:xfrm>
          <a:prstGeom prst="rect">
            <a:avLst/>
          </a:prstGeom>
        </p:spPr>
      </p:pic>
    </p:spTree>
    <p:extLst>
      <p:ext uri="{BB962C8B-B14F-4D97-AF65-F5344CB8AC3E}">
        <p14:creationId xmlns:p14="http://schemas.microsoft.com/office/powerpoint/2010/main" val="112338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F6FD-1B3A-9BAE-8CDA-E663D3A799E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DD45D3B-626B-B498-3885-F1F990B90270}"/>
              </a:ext>
            </a:extLst>
          </p:cNvPr>
          <p:cNvPicPr>
            <a:picLocks noGrp="1" noChangeAspect="1"/>
          </p:cNvPicPr>
          <p:nvPr>
            <p:ph idx="1"/>
          </p:nvPr>
        </p:nvPicPr>
        <p:blipFill>
          <a:blip r:embed="rId2"/>
          <a:stretch>
            <a:fillRect/>
          </a:stretch>
        </p:blipFill>
        <p:spPr>
          <a:xfrm>
            <a:off x="760380" y="2276872"/>
            <a:ext cx="7623240" cy="864096"/>
          </a:xfrm>
        </p:spPr>
      </p:pic>
      <p:sp>
        <p:nvSpPr>
          <p:cNvPr id="7" name="TextBox 6">
            <a:extLst>
              <a:ext uri="{FF2B5EF4-FFF2-40B4-BE49-F238E27FC236}">
                <a16:creationId xmlns:a16="http://schemas.microsoft.com/office/drawing/2014/main" id="{543BBC84-5500-0339-6182-3D3131D9949E}"/>
              </a:ext>
            </a:extLst>
          </p:cNvPr>
          <p:cNvSpPr txBox="1"/>
          <p:nvPr/>
        </p:nvSpPr>
        <p:spPr>
          <a:xfrm>
            <a:off x="228600" y="3140968"/>
            <a:ext cx="8352928" cy="3077766"/>
          </a:xfrm>
          <a:prstGeom prst="rect">
            <a:avLst/>
          </a:prstGeom>
          <a:noFill/>
        </p:spPr>
        <p:txBody>
          <a:bodyPr wrap="square">
            <a:spAutoFit/>
          </a:bodyPr>
          <a:lstStyle/>
          <a:p>
            <a:pPr>
              <a:buNone/>
            </a:pPr>
            <a:r>
              <a:rPr lang="en-US" dirty="0"/>
              <a:t>where </a:t>
            </a:r>
          </a:p>
          <a:p>
            <a:pPr marL="457200" indent="-457200">
              <a:buFont typeface="Wingdings" panose="05000000000000000000" pitchFamily="2" charset="2"/>
              <a:buChar char="Ø"/>
            </a:pPr>
            <a:r>
              <a:rPr lang="en-US" sz="2000" dirty="0"/>
              <a:t>ΔRI is the change in residual income, </a:t>
            </a:r>
          </a:p>
          <a:p>
            <a:pPr marL="457200" indent="-457200">
              <a:buFont typeface="Wingdings" panose="05000000000000000000" pitchFamily="2" charset="2"/>
              <a:buChar char="Ø"/>
            </a:pPr>
            <a:r>
              <a:rPr lang="en-US" sz="2000" dirty="0"/>
              <a:t>ΔS is the increase in sales, </a:t>
            </a:r>
          </a:p>
          <a:p>
            <a:pPr marL="457200" indent="-457200">
              <a:buFont typeface="Wingdings" panose="05000000000000000000" pitchFamily="2" charset="2"/>
              <a:buChar char="Ø"/>
            </a:pPr>
            <a:r>
              <a:rPr lang="en-US" sz="2000" dirty="0"/>
              <a:t>V is the ratio of variable costs to sales, </a:t>
            </a:r>
          </a:p>
          <a:p>
            <a:pPr marL="457200" indent="-457200">
              <a:buFont typeface="Wingdings" panose="05000000000000000000" pitchFamily="2" charset="2"/>
              <a:buChar char="Ø"/>
            </a:pPr>
            <a:r>
              <a:rPr lang="en-US" sz="2000" dirty="0"/>
              <a:t>bn is the bad debt loss ratio on new sales, </a:t>
            </a:r>
          </a:p>
          <a:p>
            <a:pPr marL="457200" indent="-457200">
              <a:buFont typeface="Wingdings" panose="05000000000000000000" pitchFamily="2" charset="2"/>
              <a:buChar char="Ø"/>
            </a:pPr>
            <a:r>
              <a:rPr lang="en-US" sz="2000" dirty="0"/>
              <a:t>t is the corporate tax rate,</a:t>
            </a:r>
          </a:p>
          <a:p>
            <a:pPr marL="457200" indent="-457200">
              <a:buFont typeface="Wingdings" panose="05000000000000000000" pitchFamily="2" charset="2"/>
              <a:buChar char="Ø"/>
            </a:pPr>
            <a:r>
              <a:rPr lang="en-US" sz="2000" dirty="0"/>
              <a:t> k is the post-tax cost of capital, and </a:t>
            </a:r>
          </a:p>
          <a:p>
            <a:pPr marL="457200" indent="-457200">
              <a:buFont typeface="Wingdings" panose="05000000000000000000" pitchFamily="2" charset="2"/>
              <a:buChar char="Ø"/>
            </a:pPr>
            <a:r>
              <a:rPr lang="en-US" sz="2000" dirty="0"/>
              <a:t>ΔI is the increase in receivables investment</a:t>
            </a:r>
            <a:endParaRPr lang="en-IN" dirty="0"/>
          </a:p>
        </p:txBody>
      </p:sp>
    </p:spTree>
    <p:extLst>
      <p:ext uri="{BB962C8B-B14F-4D97-AF65-F5344CB8AC3E}">
        <p14:creationId xmlns:p14="http://schemas.microsoft.com/office/powerpoint/2010/main" val="368046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4432-1BD4-5831-3E3C-EDCD7273BA3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938ADEC2-AE63-F30C-A556-7FBFC6D91C88}"/>
              </a:ext>
            </a:extLst>
          </p:cNvPr>
          <p:cNvSpPr>
            <a:spLocks noGrp="1"/>
          </p:cNvSpPr>
          <p:nvPr>
            <p:ph idx="1"/>
          </p:nvPr>
        </p:nvSpPr>
        <p:spPr>
          <a:xfrm>
            <a:off x="1143000" y="1524000"/>
            <a:ext cx="6781800" cy="4411663"/>
          </a:xfrm>
        </p:spPr>
        <p:txBody>
          <a:bodyPr>
            <a:normAutofit fontScale="92500" lnSpcReduction="20000"/>
          </a:bodyPr>
          <a:lstStyle/>
          <a:p>
            <a:pPr algn="just"/>
            <a:r>
              <a:rPr lang="en-US" sz="2000" dirty="0"/>
              <a:t>The present sales of Lamp &amp; Light are Rs. 50 million. The firm categorizes its customers into three categories of providing credit: X, Y, and Z. It provides unlimited credit to customers in category X, limited credit to customers in category Y, and no credit to customers in category Z. Due to this credit policy, the firm is foregoing sales to the extent of Rs. 2.5 million to customers in category Y and Rs. 5 million to customers in category Z. The firm is considering the adoption of a more liberal credit policy under which customers in category Y would be extended unlimited credit policy and customers in category Z would be provided limited credit. Such relaxation would increase the sales by Rs. 5 million on which bad debt losses would be 4 percent. The contribution margin ratio for the firm is 10 percent, the average collection period is 40 days, and the cost of capital is 12 percent. The tax rate for the firm is 40 percent. What will be the effect of relaxing the credit policy on the residual income of the firm?</a:t>
            </a:r>
            <a:endParaRPr lang="en-IN" sz="2000" dirty="0"/>
          </a:p>
        </p:txBody>
      </p:sp>
    </p:spTree>
    <p:extLst>
      <p:ext uri="{BB962C8B-B14F-4D97-AF65-F5344CB8AC3E}">
        <p14:creationId xmlns:p14="http://schemas.microsoft.com/office/powerpoint/2010/main" val="80600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Credit Management </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lstStyle/>
          <a:p>
            <a:pPr marL="502920" indent="-457200">
              <a:buFont typeface="Arial" panose="020B0604020202020204" pitchFamily="34" charset="0"/>
              <a:buChar char="•"/>
            </a:pPr>
            <a:r>
              <a:rPr lang="en-US" dirty="0"/>
              <a:t>While business firms would like to sell on cash, the pressure of competition and the force of custom persuades them to sell on credit. </a:t>
            </a:r>
          </a:p>
          <a:p>
            <a:pPr marL="502920" indent="-457200">
              <a:buFont typeface="Arial" panose="020B0604020202020204" pitchFamily="34" charset="0"/>
              <a:buChar char="•"/>
            </a:pPr>
            <a:r>
              <a:rPr lang="en-US" dirty="0"/>
              <a:t>Firms grant credit to facilitate sales.</a:t>
            </a:r>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D339-9528-5544-D5E0-3C0F70D36FAC}"/>
              </a:ext>
            </a:extLst>
          </p:cNvPr>
          <p:cNvSpPr>
            <a:spLocks noGrp="1"/>
          </p:cNvSpPr>
          <p:nvPr>
            <p:ph type="title"/>
          </p:nvPr>
        </p:nvSpPr>
        <p:spPr/>
        <p:txBody>
          <a:bodyPr/>
          <a:lstStyle/>
          <a:p>
            <a:r>
              <a:rPr lang="en-US" dirty="0"/>
              <a:t>Credit Policy</a:t>
            </a:r>
            <a:endParaRPr lang="en-IN" dirty="0"/>
          </a:p>
        </p:txBody>
      </p:sp>
      <p:sp>
        <p:nvSpPr>
          <p:cNvPr id="3" name="Content Placeholder 2">
            <a:extLst>
              <a:ext uri="{FF2B5EF4-FFF2-40B4-BE49-F238E27FC236}">
                <a16:creationId xmlns:a16="http://schemas.microsoft.com/office/drawing/2014/main" id="{ED98B0FD-82A7-878B-EF75-6B62ECE10F60}"/>
              </a:ext>
            </a:extLst>
          </p:cNvPr>
          <p:cNvSpPr>
            <a:spLocks noGrp="1"/>
          </p:cNvSpPr>
          <p:nvPr>
            <p:ph idx="1"/>
          </p:nvPr>
        </p:nvSpPr>
        <p:spPr/>
        <p:txBody>
          <a:bodyPr>
            <a:normAutofit lnSpcReduction="10000"/>
          </a:bodyPr>
          <a:lstStyle/>
          <a:p>
            <a:r>
              <a:rPr lang="en-US" dirty="0"/>
              <a:t>The important dimensions of a firm’s credit policy are:</a:t>
            </a:r>
          </a:p>
          <a:p>
            <a:pPr marL="560070" indent="-514350">
              <a:buFont typeface="+mj-lt"/>
              <a:buAutoNum type="arabicPeriod"/>
            </a:pPr>
            <a:r>
              <a:rPr lang="en-US" dirty="0"/>
              <a:t>Credit standards</a:t>
            </a:r>
          </a:p>
          <a:p>
            <a:pPr marL="560070" indent="-514350">
              <a:buFont typeface="+mj-lt"/>
              <a:buAutoNum type="arabicPeriod"/>
            </a:pPr>
            <a:r>
              <a:rPr lang="en-US" dirty="0"/>
              <a:t>Credit period</a:t>
            </a:r>
          </a:p>
          <a:p>
            <a:pPr marL="560070" indent="-514350">
              <a:buFont typeface="+mj-lt"/>
              <a:buAutoNum type="arabicPeriod"/>
            </a:pPr>
            <a:r>
              <a:rPr lang="en-US" dirty="0"/>
              <a:t>Cash discount</a:t>
            </a:r>
          </a:p>
          <a:p>
            <a:pPr marL="560070" indent="-514350">
              <a:buFont typeface="+mj-lt"/>
              <a:buAutoNum type="arabicPeriod"/>
            </a:pPr>
            <a:r>
              <a:rPr lang="en-US" dirty="0"/>
              <a:t>Collection effort</a:t>
            </a:r>
          </a:p>
          <a:p>
            <a:r>
              <a:rPr lang="en-US" dirty="0"/>
              <a:t>These variables are related and have a bearing on the level of sales, bad debt loss, discounts taken by customers, and collection expenses. </a:t>
            </a:r>
            <a:endParaRPr lang="en-IN" dirty="0"/>
          </a:p>
        </p:txBody>
      </p:sp>
    </p:spTree>
    <p:extLst>
      <p:ext uri="{BB962C8B-B14F-4D97-AF65-F5344CB8AC3E}">
        <p14:creationId xmlns:p14="http://schemas.microsoft.com/office/powerpoint/2010/main" val="131035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42A4-5B59-8B4B-8819-BFE52778535F}"/>
              </a:ext>
            </a:extLst>
          </p:cNvPr>
          <p:cNvSpPr>
            <a:spLocks noGrp="1"/>
          </p:cNvSpPr>
          <p:nvPr>
            <p:ph type="title"/>
          </p:nvPr>
        </p:nvSpPr>
        <p:spPr/>
        <p:txBody>
          <a:bodyPr/>
          <a:lstStyle/>
          <a:p>
            <a:r>
              <a:rPr lang="en-IN" dirty="0"/>
              <a:t>Credit Standards</a:t>
            </a:r>
          </a:p>
        </p:txBody>
      </p:sp>
      <p:sp>
        <p:nvSpPr>
          <p:cNvPr id="3" name="Content Placeholder 2">
            <a:extLst>
              <a:ext uri="{FF2B5EF4-FFF2-40B4-BE49-F238E27FC236}">
                <a16:creationId xmlns:a16="http://schemas.microsoft.com/office/drawing/2014/main" id="{6AB055CB-B7BA-D515-EBF1-DEB7A29EF352}"/>
              </a:ext>
            </a:extLst>
          </p:cNvPr>
          <p:cNvSpPr>
            <a:spLocks noGrp="1"/>
          </p:cNvSpPr>
          <p:nvPr>
            <p:ph idx="1"/>
          </p:nvPr>
        </p:nvSpPr>
        <p:spPr/>
        <p:txBody>
          <a:bodyPr>
            <a:normAutofit/>
          </a:bodyPr>
          <a:lstStyle/>
          <a:p>
            <a:pPr marL="502920" indent="-457200" algn="just">
              <a:buFont typeface="Arial" panose="020B0604020202020204" pitchFamily="34" charset="0"/>
              <a:buChar char="•"/>
            </a:pPr>
            <a:r>
              <a:rPr lang="en-US" sz="2400" dirty="0"/>
              <a:t>Credit standards are the criteria which a firm follows in selecting customers for the purpose of credit extension.</a:t>
            </a:r>
          </a:p>
          <a:p>
            <a:pPr marL="502920" indent="-457200" algn="just">
              <a:buFont typeface="Arial" panose="020B0604020202020204" pitchFamily="34" charset="0"/>
              <a:buChar char="•"/>
            </a:pPr>
            <a:r>
              <a:rPr lang="en-US" sz="2400" dirty="0"/>
              <a:t>The firm may have tight credit standards; that is, it may sell mostly on cash basis, and may extend credit only to the most reliable and financially strong customers.</a:t>
            </a:r>
          </a:p>
          <a:p>
            <a:pPr marL="502920" indent="-457200" algn="just">
              <a:buFont typeface="Arial" panose="020B0604020202020204" pitchFamily="34" charset="0"/>
              <a:buChar char="•"/>
            </a:pPr>
            <a:r>
              <a:rPr lang="en-US" sz="2400" dirty="0"/>
              <a:t>Such standards will result in no bad-debt losses, and less cost of credit administration. </a:t>
            </a:r>
            <a:endParaRPr lang="en-IN" sz="2400" dirty="0"/>
          </a:p>
        </p:txBody>
      </p:sp>
    </p:spTree>
    <p:extLst>
      <p:ext uri="{BB962C8B-B14F-4D97-AF65-F5344CB8AC3E}">
        <p14:creationId xmlns:p14="http://schemas.microsoft.com/office/powerpoint/2010/main" val="361403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D40D-0CFD-84B7-6AD4-FC0D07A9E330}"/>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6EF21F48-E30C-A508-DFD9-A33D6EF0C9B1}"/>
              </a:ext>
            </a:extLst>
          </p:cNvPr>
          <p:cNvSpPr>
            <a:spLocks noGrp="1"/>
          </p:cNvSpPr>
          <p:nvPr>
            <p:ph idx="1"/>
          </p:nvPr>
        </p:nvSpPr>
        <p:spPr/>
        <p:txBody>
          <a:bodyPr/>
          <a:lstStyle/>
          <a:p>
            <a:r>
              <a:rPr lang="en-US" dirty="0"/>
              <a:t>To estimate the probability of default, the financial or credit manager should consider three C ’s: </a:t>
            </a:r>
          </a:p>
          <a:p>
            <a:pPr marL="560070" indent="-514350">
              <a:buAutoNum type="alphaLcParenBoth"/>
            </a:pPr>
            <a:r>
              <a:rPr lang="en-US" dirty="0"/>
              <a:t>character, </a:t>
            </a:r>
          </a:p>
          <a:p>
            <a:pPr marL="560070" indent="-514350">
              <a:buAutoNum type="alphaLcParenBoth"/>
            </a:pPr>
            <a:r>
              <a:rPr lang="en-US" dirty="0"/>
              <a:t>capacity</a:t>
            </a:r>
          </a:p>
          <a:p>
            <a:pPr marL="560070" indent="-514350">
              <a:buAutoNum type="alphaLcParenBoth"/>
            </a:pPr>
            <a:r>
              <a:rPr lang="en-US" dirty="0"/>
              <a:t>condition.</a:t>
            </a:r>
            <a:endParaRPr lang="en-IN" dirty="0"/>
          </a:p>
        </p:txBody>
      </p:sp>
    </p:spTree>
    <p:extLst>
      <p:ext uri="{BB962C8B-B14F-4D97-AF65-F5344CB8AC3E}">
        <p14:creationId xmlns:p14="http://schemas.microsoft.com/office/powerpoint/2010/main" val="336666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8514-7453-EC7F-C58C-432DB7E7661D}"/>
              </a:ext>
            </a:extLst>
          </p:cNvPr>
          <p:cNvSpPr>
            <a:spLocks noGrp="1"/>
          </p:cNvSpPr>
          <p:nvPr>
            <p:ph type="title"/>
          </p:nvPr>
        </p:nvSpPr>
        <p:spPr/>
        <p:txBody>
          <a:bodyPr/>
          <a:lstStyle/>
          <a:p>
            <a:r>
              <a:rPr lang="en-US" dirty="0"/>
              <a:t>Conti…</a:t>
            </a:r>
            <a:endParaRPr lang="en-IN" dirty="0"/>
          </a:p>
        </p:txBody>
      </p:sp>
      <p:sp>
        <p:nvSpPr>
          <p:cNvPr id="3" name="Content Placeholder 2">
            <a:extLst>
              <a:ext uri="{FF2B5EF4-FFF2-40B4-BE49-F238E27FC236}">
                <a16:creationId xmlns:a16="http://schemas.microsoft.com/office/drawing/2014/main" id="{5BD413CC-CF30-020A-B4C6-ED8452E55C22}"/>
              </a:ext>
            </a:extLst>
          </p:cNvPr>
          <p:cNvSpPr>
            <a:spLocks noGrp="1"/>
          </p:cNvSpPr>
          <p:nvPr>
            <p:ph idx="1"/>
          </p:nvPr>
        </p:nvSpPr>
        <p:spPr/>
        <p:txBody>
          <a:bodyPr>
            <a:normAutofit/>
          </a:bodyPr>
          <a:lstStyle/>
          <a:p>
            <a:pPr algn="just"/>
            <a:r>
              <a:rPr lang="en-US" dirty="0"/>
              <a:t>The firm may categorize its customers, at least, in the following three categories:</a:t>
            </a:r>
          </a:p>
          <a:p>
            <a:pPr marL="502920" indent="-457200" algn="just">
              <a:buFont typeface="Arial" panose="020B0604020202020204" pitchFamily="34" charset="0"/>
              <a:buChar char="•"/>
            </a:pPr>
            <a:r>
              <a:rPr lang="en-US" b="1" dirty="0"/>
              <a:t>Good accounts; </a:t>
            </a:r>
            <a:r>
              <a:rPr lang="en-US" dirty="0"/>
              <a:t>that is, financially strong customers.</a:t>
            </a:r>
          </a:p>
          <a:p>
            <a:pPr marL="502920" indent="-457200" algn="just">
              <a:buFont typeface="Arial" panose="020B0604020202020204" pitchFamily="34" charset="0"/>
              <a:buChar char="•"/>
            </a:pPr>
            <a:r>
              <a:rPr lang="en-US" b="1" dirty="0"/>
              <a:t>Bad accounts; </a:t>
            </a:r>
            <a:r>
              <a:rPr lang="en-US" dirty="0"/>
              <a:t>that is, financially very weak, high risk customers.</a:t>
            </a:r>
          </a:p>
          <a:p>
            <a:pPr marL="502920" indent="-457200" algn="just">
              <a:buFont typeface="Arial" panose="020B0604020202020204" pitchFamily="34" charset="0"/>
              <a:buChar char="•"/>
            </a:pPr>
            <a:r>
              <a:rPr lang="en-US" b="1" dirty="0"/>
              <a:t>Marginal accounts; </a:t>
            </a:r>
            <a:r>
              <a:rPr lang="en-US" dirty="0"/>
              <a:t>that is, customers with moderate financial health and risk (falling between good and bad accounts).</a:t>
            </a:r>
            <a:endParaRPr lang="en-IN" dirty="0"/>
          </a:p>
        </p:txBody>
      </p:sp>
    </p:spTree>
    <p:extLst>
      <p:ext uri="{BB962C8B-B14F-4D97-AF65-F5344CB8AC3E}">
        <p14:creationId xmlns:p14="http://schemas.microsoft.com/office/powerpoint/2010/main" val="125066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1CC1-DA8F-7A26-DE3D-D4A31DA869E3}"/>
              </a:ext>
            </a:extLst>
          </p:cNvPr>
          <p:cNvSpPr>
            <a:spLocks noGrp="1"/>
          </p:cNvSpPr>
          <p:nvPr>
            <p:ph type="title"/>
          </p:nvPr>
        </p:nvSpPr>
        <p:spPr/>
        <p:txBody>
          <a:bodyPr/>
          <a:lstStyle/>
          <a:p>
            <a:r>
              <a:rPr lang="en-IN" dirty="0"/>
              <a:t>Credit Period</a:t>
            </a:r>
          </a:p>
        </p:txBody>
      </p:sp>
      <p:sp>
        <p:nvSpPr>
          <p:cNvPr id="3" name="Content Placeholder 2">
            <a:extLst>
              <a:ext uri="{FF2B5EF4-FFF2-40B4-BE49-F238E27FC236}">
                <a16:creationId xmlns:a16="http://schemas.microsoft.com/office/drawing/2014/main" id="{CF244221-AFD7-82D1-9BD8-7C48A4E24179}"/>
              </a:ext>
            </a:extLst>
          </p:cNvPr>
          <p:cNvSpPr>
            <a:spLocks noGrp="1"/>
          </p:cNvSpPr>
          <p:nvPr>
            <p:ph idx="1"/>
          </p:nvPr>
        </p:nvSpPr>
        <p:spPr/>
        <p:txBody>
          <a:bodyPr/>
          <a:lstStyle/>
          <a:p>
            <a:r>
              <a:rPr lang="en-US" dirty="0"/>
              <a:t>The credit period refers to the length of time customers are allowed to pay for their purchases. </a:t>
            </a:r>
          </a:p>
          <a:p>
            <a:r>
              <a:rPr lang="en-US" dirty="0"/>
              <a:t>It generally varies from 15 days to 60 days.</a:t>
            </a:r>
          </a:p>
          <a:p>
            <a:r>
              <a:rPr lang="en-US" dirty="0"/>
              <a:t>When a firm does not extend any credit, the credit period would obviously be zero</a:t>
            </a:r>
            <a:endParaRPr lang="en-IN" dirty="0"/>
          </a:p>
        </p:txBody>
      </p:sp>
    </p:spTree>
    <p:extLst>
      <p:ext uri="{BB962C8B-B14F-4D97-AF65-F5344CB8AC3E}">
        <p14:creationId xmlns:p14="http://schemas.microsoft.com/office/powerpoint/2010/main" val="65397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C4F8-86DD-A611-C94D-688D000763F3}"/>
              </a:ext>
            </a:extLst>
          </p:cNvPr>
          <p:cNvSpPr>
            <a:spLocks noGrp="1"/>
          </p:cNvSpPr>
          <p:nvPr>
            <p:ph type="title"/>
          </p:nvPr>
        </p:nvSpPr>
        <p:spPr/>
        <p:txBody>
          <a:bodyPr/>
          <a:lstStyle/>
          <a:p>
            <a:r>
              <a:rPr lang="en-IN" dirty="0"/>
              <a:t>Cash Discount</a:t>
            </a:r>
          </a:p>
        </p:txBody>
      </p:sp>
      <p:sp>
        <p:nvSpPr>
          <p:cNvPr id="3" name="Content Placeholder 2">
            <a:extLst>
              <a:ext uri="{FF2B5EF4-FFF2-40B4-BE49-F238E27FC236}">
                <a16:creationId xmlns:a16="http://schemas.microsoft.com/office/drawing/2014/main" id="{43D0DC30-26E1-47AD-655C-426C278E6F45}"/>
              </a:ext>
            </a:extLst>
          </p:cNvPr>
          <p:cNvSpPr>
            <a:spLocks noGrp="1"/>
          </p:cNvSpPr>
          <p:nvPr>
            <p:ph idx="1"/>
          </p:nvPr>
        </p:nvSpPr>
        <p:spPr/>
        <p:txBody>
          <a:bodyPr>
            <a:normAutofit lnSpcReduction="10000"/>
          </a:bodyPr>
          <a:lstStyle/>
          <a:p>
            <a:pPr marL="502920" indent="-457200" algn="just">
              <a:buFont typeface="Arial" panose="020B0604020202020204" pitchFamily="34" charset="0"/>
              <a:buChar char="•"/>
            </a:pPr>
            <a:r>
              <a:rPr lang="en-US" dirty="0"/>
              <a:t>Firms generally offer cash discounts to induce customers to make prompt payments. </a:t>
            </a:r>
          </a:p>
          <a:p>
            <a:pPr marL="502920" indent="-457200" algn="just">
              <a:buFont typeface="Arial" panose="020B0604020202020204" pitchFamily="34" charset="0"/>
              <a:buChar char="•"/>
            </a:pPr>
            <a:r>
              <a:rPr lang="en-US" dirty="0"/>
              <a:t>The percentage discount and the period during which it is available are reflected in the credit terms. </a:t>
            </a:r>
          </a:p>
          <a:p>
            <a:pPr marL="502920" indent="-457200" algn="just">
              <a:buFont typeface="Arial" panose="020B0604020202020204" pitchFamily="34" charset="0"/>
              <a:buChar char="•"/>
            </a:pPr>
            <a:r>
              <a:rPr lang="en-US" dirty="0"/>
              <a:t>For example, credit terms of 2/10, net 30 mean that a discount of 2 percent is offered if the payment is made by the tenth day; otherwise the full payment is due by the thirtieth day</a:t>
            </a:r>
            <a:endParaRPr lang="en-IN" dirty="0"/>
          </a:p>
        </p:txBody>
      </p:sp>
    </p:spTree>
    <p:extLst>
      <p:ext uri="{BB962C8B-B14F-4D97-AF65-F5344CB8AC3E}">
        <p14:creationId xmlns:p14="http://schemas.microsoft.com/office/powerpoint/2010/main" val="200543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BF3D-5223-8152-866A-7952047C7556}"/>
              </a:ext>
            </a:extLst>
          </p:cNvPr>
          <p:cNvSpPr>
            <a:spLocks noGrp="1"/>
          </p:cNvSpPr>
          <p:nvPr>
            <p:ph type="title"/>
          </p:nvPr>
        </p:nvSpPr>
        <p:spPr/>
        <p:txBody>
          <a:bodyPr/>
          <a:lstStyle/>
          <a:p>
            <a:r>
              <a:rPr lang="en-IN" dirty="0"/>
              <a:t>Collection Effort</a:t>
            </a:r>
          </a:p>
        </p:txBody>
      </p:sp>
      <p:sp>
        <p:nvSpPr>
          <p:cNvPr id="3" name="Content Placeholder 2">
            <a:extLst>
              <a:ext uri="{FF2B5EF4-FFF2-40B4-BE49-F238E27FC236}">
                <a16:creationId xmlns:a16="http://schemas.microsoft.com/office/drawing/2014/main" id="{AEB49E8B-D802-6475-F2A5-EABF16B4E809}"/>
              </a:ext>
            </a:extLst>
          </p:cNvPr>
          <p:cNvSpPr>
            <a:spLocks noGrp="1"/>
          </p:cNvSpPr>
          <p:nvPr>
            <p:ph idx="1"/>
          </p:nvPr>
        </p:nvSpPr>
        <p:spPr/>
        <p:txBody>
          <a:bodyPr>
            <a:normAutofit lnSpcReduction="10000"/>
          </a:bodyPr>
          <a:lstStyle/>
          <a:p>
            <a:r>
              <a:rPr lang="en-US" dirty="0"/>
              <a:t>The collection </a:t>
            </a:r>
            <a:r>
              <a:rPr lang="en-US" dirty="0" err="1"/>
              <a:t>programme</a:t>
            </a:r>
            <a:r>
              <a:rPr lang="en-US" dirty="0"/>
              <a:t> of the firm, aimed at timely collection of receivables, may consist of the following:</a:t>
            </a:r>
          </a:p>
          <a:p>
            <a:r>
              <a:rPr lang="en-US" dirty="0"/>
              <a:t>Monitoring the state of receivables</a:t>
            </a:r>
          </a:p>
          <a:p>
            <a:r>
              <a:rPr lang="en-US" dirty="0"/>
              <a:t>Dispatch of letters to customers whose due date is approaching</a:t>
            </a:r>
          </a:p>
          <a:p>
            <a:r>
              <a:rPr lang="en-US" dirty="0"/>
              <a:t>E-mail and telephonic advice to customers around the due date</a:t>
            </a:r>
          </a:p>
          <a:p>
            <a:r>
              <a:rPr lang="en-US" dirty="0"/>
              <a:t>Threat of legal action to overdue accounts</a:t>
            </a:r>
          </a:p>
          <a:p>
            <a:r>
              <a:rPr lang="en-US" dirty="0"/>
              <a:t>Legal action against overdue accounts</a:t>
            </a:r>
            <a:endParaRPr lang="en-IN" dirty="0"/>
          </a:p>
        </p:txBody>
      </p:sp>
    </p:spTree>
    <p:extLst>
      <p:ext uri="{BB962C8B-B14F-4D97-AF65-F5344CB8AC3E}">
        <p14:creationId xmlns:p14="http://schemas.microsoft.com/office/powerpoint/2010/main" val="3947935584"/>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192</TotalTime>
  <Words>695</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Wingdings</vt:lpstr>
      <vt:lpstr>Sales training presentation</vt:lpstr>
      <vt:lpstr>Credit Management </vt:lpstr>
      <vt:lpstr>Credit Management </vt:lpstr>
      <vt:lpstr>Credit Policy</vt:lpstr>
      <vt:lpstr>Credit Standards</vt:lpstr>
      <vt:lpstr>Conti….</vt:lpstr>
      <vt:lpstr>Conti…</vt:lpstr>
      <vt:lpstr>Credit Period</vt:lpstr>
      <vt:lpstr>Cash Discount</vt:lpstr>
      <vt:lpstr>Collection Effort</vt:lpstr>
      <vt:lpstr>Optimum Credit Policy</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Management </dc:title>
  <dc:creator>Harsh Pratap</dc:creator>
  <cp:lastModifiedBy>Harsh Pratap</cp:lastModifiedBy>
  <cp:revision>4</cp:revision>
  <dcterms:created xsi:type="dcterms:W3CDTF">2023-04-18T09:22:53Z</dcterms:created>
  <dcterms:modified xsi:type="dcterms:W3CDTF">2023-04-18T12:34:55Z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