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3"/>
  </p:notesMasterIdLst>
  <p:handoutMasterIdLst>
    <p:handoutMasterId r:id="rId24"/>
  </p:handoutMasterIdLst>
  <p:sldIdLst>
    <p:sldId id="269" r:id="rId2"/>
    <p:sldId id="270" r:id="rId3"/>
    <p:sldId id="271" r:id="rId4"/>
    <p:sldId id="272" r:id="rId5"/>
    <p:sldId id="276" r:id="rId6"/>
    <p:sldId id="273" r:id="rId7"/>
    <p:sldId id="274" r:id="rId8"/>
    <p:sldId id="275" r:id="rId9"/>
    <p:sldId id="278" r:id="rId10"/>
    <p:sldId id="279" r:id="rId11"/>
    <p:sldId id="280" r:id="rId12"/>
    <p:sldId id="281" r:id="rId13"/>
    <p:sldId id="282" r:id="rId14"/>
    <p:sldId id="283" r:id="rId15"/>
    <p:sldId id="284" r:id="rId16"/>
    <p:sldId id="285" r:id="rId17"/>
    <p:sldId id="286" r:id="rId18"/>
    <p:sldId id="287" r:id="rId19"/>
    <p:sldId id="288" r:id="rId20"/>
    <p:sldId id="277" r:id="rId21"/>
    <p:sldId id="289" r:id="rId22"/>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155" autoAdjust="0"/>
  </p:normalViewPr>
  <p:slideViewPr>
    <p:cSldViewPr>
      <p:cViewPr varScale="1">
        <p:scale>
          <a:sx n="92" d="100"/>
          <a:sy n="92" d="100"/>
        </p:scale>
        <p:origin x="1214" y="67"/>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4/27/2023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4/27/2023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4/27/2023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4/27/2023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4/27/2023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4/27/2023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4/27/2023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4/27/2023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4/27/2023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4/27/2023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4/27/2023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4/27/2023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Dividend Decision</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[Name]</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9E52-E6A9-34EC-FF8D-998063D3F1F8}"/>
              </a:ext>
            </a:extLst>
          </p:cNvPr>
          <p:cNvSpPr>
            <a:spLocks noGrp="1"/>
          </p:cNvSpPr>
          <p:nvPr>
            <p:ph type="title"/>
          </p:nvPr>
        </p:nvSpPr>
        <p:spPr/>
        <p:txBody>
          <a:bodyPr/>
          <a:lstStyle/>
          <a:p>
            <a:r>
              <a:rPr lang="en-IN" dirty="0"/>
              <a:t>Relevance of dividends</a:t>
            </a:r>
          </a:p>
        </p:txBody>
      </p:sp>
      <p:sp>
        <p:nvSpPr>
          <p:cNvPr id="3" name="Content Placeholder 2">
            <a:extLst>
              <a:ext uri="{FF2B5EF4-FFF2-40B4-BE49-F238E27FC236}">
                <a16:creationId xmlns:a16="http://schemas.microsoft.com/office/drawing/2014/main" id="{9130A524-3F72-9428-8C36-E66A4611DB56}"/>
              </a:ext>
            </a:extLst>
          </p:cNvPr>
          <p:cNvSpPr>
            <a:spLocks noGrp="1"/>
          </p:cNvSpPr>
          <p:nvPr>
            <p:ph idx="1"/>
          </p:nvPr>
        </p:nvSpPr>
        <p:spPr/>
        <p:txBody>
          <a:bodyPr/>
          <a:lstStyle/>
          <a:p>
            <a:r>
              <a:rPr lang="en-US" dirty="0"/>
              <a:t>The dividend decision is relevant. There are two theories which support the relevance of dividends namely:</a:t>
            </a:r>
          </a:p>
          <a:p>
            <a:endParaRPr lang="en-IN" sz="1800" dirty="0"/>
          </a:p>
          <a:p>
            <a:pPr marL="560070" indent="-514350">
              <a:buFont typeface="+mj-lt"/>
              <a:buAutoNum type="arabicPeriod"/>
            </a:pPr>
            <a:r>
              <a:rPr lang="en-IN" dirty="0"/>
              <a:t>Walter’s model</a:t>
            </a:r>
          </a:p>
          <a:p>
            <a:pPr marL="560070" indent="-514350">
              <a:buFont typeface="+mj-lt"/>
              <a:buAutoNum type="arabicPeriod"/>
            </a:pPr>
            <a:r>
              <a:rPr lang="en-IN" dirty="0"/>
              <a:t>Gordon’s Model</a:t>
            </a:r>
          </a:p>
        </p:txBody>
      </p:sp>
    </p:spTree>
    <p:extLst>
      <p:ext uri="{BB962C8B-B14F-4D97-AF65-F5344CB8AC3E}">
        <p14:creationId xmlns:p14="http://schemas.microsoft.com/office/powerpoint/2010/main" val="1074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FBD-C439-9FB1-93AC-AB1D04485FB7}"/>
              </a:ext>
            </a:extLst>
          </p:cNvPr>
          <p:cNvSpPr>
            <a:spLocks noGrp="1"/>
          </p:cNvSpPr>
          <p:nvPr>
            <p:ph type="title"/>
          </p:nvPr>
        </p:nvSpPr>
        <p:spPr/>
        <p:txBody>
          <a:bodyPr/>
          <a:lstStyle/>
          <a:p>
            <a:r>
              <a:rPr lang="en-IN" dirty="0"/>
              <a:t>Walter Model</a:t>
            </a:r>
          </a:p>
        </p:txBody>
      </p:sp>
      <p:sp>
        <p:nvSpPr>
          <p:cNvPr id="3" name="Content Placeholder 2">
            <a:extLst>
              <a:ext uri="{FF2B5EF4-FFF2-40B4-BE49-F238E27FC236}">
                <a16:creationId xmlns:a16="http://schemas.microsoft.com/office/drawing/2014/main" id="{134022BA-068B-7A2C-5636-70008EEF2B73}"/>
              </a:ext>
            </a:extLst>
          </p:cNvPr>
          <p:cNvSpPr>
            <a:spLocks noGrp="1"/>
          </p:cNvSpPr>
          <p:nvPr>
            <p:ph idx="1"/>
          </p:nvPr>
        </p:nvSpPr>
        <p:spPr/>
        <p:txBody>
          <a:bodyPr>
            <a:normAutofit fontScale="92500" lnSpcReduction="20000"/>
          </a:bodyPr>
          <a:lstStyle/>
          <a:p>
            <a:pPr algn="just"/>
            <a:r>
              <a:rPr lang="en-US" dirty="0"/>
              <a:t>James Walter has proposed a model of share valuation which supports the view that the dividend policy of the firm has a bearing on share valuation.</a:t>
            </a:r>
          </a:p>
          <a:p>
            <a:pPr algn="just"/>
            <a:endParaRPr lang="en-US" dirty="0"/>
          </a:p>
          <a:p>
            <a:r>
              <a:rPr lang="en-US" dirty="0"/>
              <a:t>His model is based on the following assumptions:</a:t>
            </a:r>
          </a:p>
          <a:p>
            <a:pPr marL="560070" indent="-514350" algn="just">
              <a:buFont typeface="+mj-lt"/>
              <a:buAutoNum type="arabicPeriod"/>
            </a:pPr>
            <a:r>
              <a:rPr lang="en-US" sz="2600" dirty="0"/>
              <a:t>The firm is an all-equity financed entity. Further, it will rely only on retained earnings to finance its future investments. </a:t>
            </a:r>
          </a:p>
          <a:p>
            <a:pPr marL="560070" indent="-514350" algn="just">
              <a:buFont typeface="+mj-lt"/>
              <a:buAutoNum type="arabicPeriod"/>
            </a:pPr>
            <a:r>
              <a:rPr lang="en-US" sz="2600" dirty="0"/>
              <a:t>The rate of return on investments and cost of capital are constant.</a:t>
            </a:r>
          </a:p>
          <a:p>
            <a:pPr marL="560070" indent="-514350" algn="just">
              <a:buFont typeface="+mj-lt"/>
              <a:buAutoNum type="arabicPeriod"/>
            </a:pPr>
            <a:r>
              <a:rPr lang="en-US" sz="2600" dirty="0"/>
              <a:t>100% payout or retention</a:t>
            </a:r>
          </a:p>
          <a:p>
            <a:pPr marL="560070" indent="-514350" algn="just">
              <a:buFont typeface="+mj-lt"/>
              <a:buAutoNum type="arabicPeriod"/>
            </a:pPr>
            <a:r>
              <a:rPr lang="en-US" sz="2600" dirty="0"/>
              <a:t>The firm has an infinite life.</a:t>
            </a:r>
          </a:p>
          <a:p>
            <a:endParaRPr lang="en-IN" dirty="0"/>
          </a:p>
        </p:txBody>
      </p:sp>
    </p:spTree>
    <p:extLst>
      <p:ext uri="{BB962C8B-B14F-4D97-AF65-F5344CB8AC3E}">
        <p14:creationId xmlns:p14="http://schemas.microsoft.com/office/powerpoint/2010/main" val="302840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B486-82C5-101E-8BD4-31DF728FD216}"/>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86D75CBB-350F-9E3C-8E28-BD3A83FDE851}"/>
              </a:ext>
            </a:extLst>
          </p:cNvPr>
          <p:cNvSpPr>
            <a:spLocks noGrp="1"/>
          </p:cNvSpPr>
          <p:nvPr>
            <p:ph idx="1"/>
          </p:nvPr>
        </p:nvSpPr>
        <p:spPr/>
        <p:txBody>
          <a:bodyPr>
            <a:normAutofit fontScale="85000" lnSpcReduction="20000"/>
          </a:bodyPr>
          <a:lstStyle/>
          <a:p>
            <a:r>
              <a:rPr lang="en-IN" dirty="0"/>
              <a:t>Walter’s formula to determine the market price per share is as follows:</a:t>
            </a:r>
          </a:p>
          <a:p>
            <a:endParaRPr lang="en-IN" dirty="0"/>
          </a:p>
          <a:p>
            <a:endParaRPr lang="en-IN" dirty="0"/>
          </a:p>
          <a:p>
            <a:endParaRPr lang="en-IN" dirty="0"/>
          </a:p>
          <a:p>
            <a:r>
              <a:rPr lang="en-US" dirty="0"/>
              <a:t>Where </a:t>
            </a:r>
          </a:p>
          <a:p>
            <a:pPr marL="502920" indent="-457200">
              <a:buFont typeface="Arial" panose="020B0604020202020204" pitchFamily="34" charset="0"/>
              <a:buChar char="•"/>
            </a:pPr>
            <a:r>
              <a:rPr lang="en-US" dirty="0"/>
              <a:t>P is the price per equity share </a:t>
            </a:r>
          </a:p>
          <a:p>
            <a:pPr marL="502920" indent="-457200">
              <a:buFont typeface="Arial" panose="020B0604020202020204" pitchFamily="34" charset="0"/>
              <a:buChar char="•"/>
            </a:pPr>
            <a:r>
              <a:rPr lang="en-US" dirty="0"/>
              <a:t>D is the dividend per share </a:t>
            </a:r>
          </a:p>
          <a:p>
            <a:pPr marL="502920" indent="-457200">
              <a:buFont typeface="Arial" panose="020B0604020202020204" pitchFamily="34" charset="0"/>
              <a:buChar char="•"/>
            </a:pPr>
            <a:r>
              <a:rPr lang="en-US" dirty="0"/>
              <a:t>E is the earnings per share</a:t>
            </a:r>
          </a:p>
          <a:p>
            <a:pPr marL="502920" indent="-457200">
              <a:buFont typeface="Arial" panose="020B0604020202020204" pitchFamily="34" charset="0"/>
              <a:buChar char="•"/>
            </a:pPr>
            <a:r>
              <a:rPr lang="en-US" dirty="0"/>
              <a:t>(E − D) is the retained earnings per share </a:t>
            </a:r>
          </a:p>
          <a:p>
            <a:pPr marL="502920" indent="-457200">
              <a:buFont typeface="Arial" panose="020B0604020202020204" pitchFamily="34" charset="0"/>
              <a:buChar char="•"/>
            </a:pPr>
            <a:r>
              <a:rPr lang="en-US" dirty="0"/>
              <a:t>r is the rate of return on investments</a:t>
            </a:r>
          </a:p>
          <a:p>
            <a:pPr marL="502920" indent="-457200">
              <a:buFont typeface="Arial" panose="020B0604020202020204" pitchFamily="34" charset="0"/>
              <a:buChar char="•"/>
            </a:pPr>
            <a:r>
              <a:rPr lang="en-US" dirty="0"/>
              <a:t>k is the cost of equity</a:t>
            </a:r>
            <a:endParaRPr lang="en-IN" dirty="0"/>
          </a:p>
          <a:p>
            <a:endParaRPr lang="en-IN" dirty="0"/>
          </a:p>
        </p:txBody>
      </p:sp>
      <p:pic>
        <p:nvPicPr>
          <p:cNvPr id="5" name="Picture 4">
            <a:extLst>
              <a:ext uri="{FF2B5EF4-FFF2-40B4-BE49-F238E27FC236}">
                <a16:creationId xmlns:a16="http://schemas.microsoft.com/office/drawing/2014/main" id="{61C6418C-3B73-047B-23A9-0864058005E7}"/>
              </a:ext>
            </a:extLst>
          </p:cNvPr>
          <p:cNvPicPr>
            <a:picLocks noChangeAspect="1"/>
          </p:cNvPicPr>
          <p:nvPr/>
        </p:nvPicPr>
        <p:blipFill>
          <a:blip r:embed="rId2"/>
          <a:stretch>
            <a:fillRect/>
          </a:stretch>
        </p:blipFill>
        <p:spPr>
          <a:xfrm>
            <a:off x="2915816" y="2508375"/>
            <a:ext cx="2736304" cy="920625"/>
          </a:xfrm>
          <a:prstGeom prst="rect">
            <a:avLst/>
          </a:prstGeom>
        </p:spPr>
      </p:pic>
    </p:spTree>
    <p:extLst>
      <p:ext uri="{BB962C8B-B14F-4D97-AF65-F5344CB8AC3E}">
        <p14:creationId xmlns:p14="http://schemas.microsoft.com/office/powerpoint/2010/main" val="333089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3220-F00C-36FC-C10B-DD4BA92F767F}"/>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04FC5EC8-3AA8-637C-555C-BD2833709737}"/>
              </a:ext>
            </a:extLst>
          </p:cNvPr>
          <p:cNvSpPr>
            <a:spLocks noGrp="1"/>
          </p:cNvSpPr>
          <p:nvPr>
            <p:ph idx="1"/>
          </p:nvPr>
        </p:nvSpPr>
        <p:spPr>
          <a:xfrm>
            <a:off x="971600" y="1700808"/>
            <a:ext cx="7391400" cy="4411663"/>
          </a:xfrm>
        </p:spPr>
        <p:txBody>
          <a:bodyPr/>
          <a:lstStyle/>
          <a:p>
            <a:pPr algn="just"/>
            <a:r>
              <a:rPr lang="en-IN" dirty="0"/>
              <a:t>As per the Walter’s formula, </a:t>
            </a:r>
            <a:r>
              <a:rPr lang="en-US" dirty="0"/>
              <a:t>the price per share is a sum of two components. </a:t>
            </a:r>
          </a:p>
          <a:p>
            <a:pPr marL="388620" indent="-342900" algn="just">
              <a:buFont typeface="Arial" panose="020B0604020202020204" pitchFamily="34" charset="0"/>
              <a:buChar char="•"/>
            </a:pPr>
            <a:r>
              <a:rPr lang="en-US" sz="2400" dirty="0"/>
              <a:t>The first component is the present value of an infinite stream of dividends</a:t>
            </a:r>
          </a:p>
          <a:p>
            <a:pPr marL="388620" indent="-342900" algn="just">
              <a:buFont typeface="Arial" panose="020B0604020202020204" pitchFamily="34" charset="0"/>
              <a:buChar char="•"/>
            </a:pPr>
            <a:r>
              <a:rPr lang="en-US" sz="2400" dirty="0"/>
              <a:t>the second component is the present value of an infinite streams of returns from retained earnings</a:t>
            </a:r>
          </a:p>
          <a:p>
            <a:pPr marL="388620" indent="-342900" algn="just">
              <a:buFont typeface="Arial" panose="020B0604020202020204" pitchFamily="34" charset="0"/>
              <a:buChar char="•"/>
            </a:pPr>
            <a:endParaRPr lang="en-US" sz="2400" dirty="0"/>
          </a:p>
          <a:p>
            <a:pPr marL="388620" indent="-342900" algn="just">
              <a:buFont typeface="Arial" panose="020B0604020202020204" pitchFamily="34" charset="0"/>
              <a:buChar char="•"/>
            </a:pPr>
            <a:endParaRPr lang="en-US" sz="2400" dirty="0"/>
          </a:p>
          <a:p>
            <a:endParaRPr lang="en-IN" dirty="0"/>
          </a:p>
        </p:txBody>
      </p:sp>
      <p:pic>
        <p:nvPicPr>
          <p:cNvPr id="5" name="Picture 4">
            <a:extLst>
              <a:ext uri="{FF2B5EF4-FFF2-40B4-BE49-F238E27FC236}">
                <a16:creationId xmlns:a16="http://schemas.microsoft.com/office/drawing/2014/main" id="{EA3A464C-9EAC-9839-8343-5D0DEFE79E36}"/>
              </a:ext>
            </a:extLst>
          </p:cNvPr>
          <p:cNvPicPr>
            <a:picLocks noChangeAspect="1"/>
          </p:cNvPicPr>
          <p:nvPr/>
        </p:nvPicPr>
        <p:blipFill>
          <a:blip r:embed="rId2"/>
          <a:stretch>
            <a:fillRect/>
          </a:stretch>
        </p:blipFill>
        <p:spPr>
          <a:xfrm>
            <a:off x="2627784" y="4528997"/>
            <a:ext cx="3600400" cy="1256390"/>
          </a:xfrm>
          <a:prstGeom prst="rect">
            <a:avLst/>
          </a:prstGeom>
        </p:spPr>
      </p:pic>
    </p:spTree>
    <p:extLst>
      <p:ext uri="{BB962C8B-B14F-4D97-AF65-F5344CB8AC3E}">
        <p14:creationId xmlns:p14="http://schemas.microsoft.com/office/powerpoint/2010/main" val="112561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7F84-3228-18D9-74B1-810A55A025D6}"/>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7B1E8B29-FAF6-9487-A068-9CC5544C9EF4}"/>
              </a:ext>
            </a:extLst>
          </p:cNvPr>
          <p:cNvSpPr>
            <a:spLocks noGrp="1"/>
          </p:cNvSpPr>
          <p:nvPr>
            <p:ph idx="1"/>
          </p:nvPr>
        </p:nvSpPr>
        <p:spPr/>
        <p:txBody>
          <a:bodyPr/>
          <a:lstStyle/>
          <a:p>
            <a:r>
              <a:rPr lang="en-US" dirty="0"/>
              <a:t>numerical examples for the Walter model for three cases: </a:t>
            </a:r>
          </a:p>
          <a:p>
            <a:r>
              <a:rPr lang="en-US" dirty="0"/>
              <a:t>growth firm (r&gt;k)</a:t>
            </a:r>
          </a:p>
          <a:p>
            <a:r>
              <a:rPr lang="en-US" dirty="0"/>
              <a:t>normal firm (r=k)</a:t>
            </a:r>
          </a:p>
          <a:p>
            <a:r>
              <a:rPr lang="en-US" dirty="0"/>
              <a:t>declining firm (r&lt;k)</a:t>
            </a:r>
            <a:endParaRPr lang="en-IN" dirty="0"/>
          </a:p>
        </p:txBody>
      </p:sp>
    </p:spTree>
    <p:extLst>
      <p:ext uri="{BB962C8B-B14F-4D97-AF65-F5344CB8AC3E}">
        <p14:creationId xmlns:p14="http://schemas.microsoft.com/office/powerpoint/2010/main" val="164273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F820-8A02-9191-C8E9-E09B17E5CB71}"/>
              </a:ext>
            </a:extLst>
          </p:cNvPr>
          <p:cNvSpPr>
            <a:spLocks noGrp="1"/>
          </p:cNvSpPr>
          <p:nvPr>
            <p:ph type="title"/>
          </p:nvPr>
        </p:nvSpPr>
        <p:spPr/>
        <p:txBody>
          <a:bodyPr/>
          <a:lstStyle/>
          <a:p>
            <a:r>
              <a:rPr lang="en-IN" dirty="0"/>
              <a:t>Example</a:t>
            </a:r>
          </a:p>
        </p:txBody>
      </p:sp>
      <p:pic>
        <p:nvPicPr>
          <p:cNvPr id="5" name="Picture 4">
            <a:extLst>
              <a:ext uri="{FF2B5EF4-FFF2-40B4-BE49-F238E27FC236}">
                <a16:creationId xmlns:a16="http://schemas.microsoft.com/office/drawing/2014/main" id="{4252AEA6-9AEC-480A-A6F9-6AD18622C3CB}"/>
              </a:ext>
            </a:extLst>
          </p:cNvPr>
          <p:cNvPicPr>
            <a:picLocks noChangeAspect="1"/>
          </p:cNvPicPr>
          <p:nvPr/>
        </p:nvPicPr>
        <p:blipFill>
          <a:blip r:embed="rId2"/>
          <a:stretch>
            <a:fillRect/>
          </a:stretch>
        </p:blipFill>
        <p:spPr>
          <a:xfrm>
            <a:off x="1143000" y="1772816"/>
            <a:ext cx="7477648" cy="3129136"/>
          </a:xfrm>
          <a:prstGeom prst="rect">
            <a:avLst/>
          </a:prstGeom>
        </p:spPr>
      </p:pic>
    </p:spTree>
    <p:extLst>
      <p:ext uri="{BB962C8B-B14F-4D97-AF65-F5344CB8AC3E}">
        <p14:creationId xmlns:p14="http://schemas.microsoft.com/office/powerpoint/2010/main" val="22367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DFA8-F7F0-ECCF-1024-210DDF8C8790}"/>
              </a:ext>
            </a:extLst>
          </p:cNvPr>
          <p:cNvSpPr>
            <a:spLocks noGrp="1"/>
          </p:cNvSpPr>
          <p:nvPr>
            <p:ph type="title"/>
          </p:nvPr>
        </p:nvSpPr>
        <p:spPr/>
        <p:txBody>
          <a:bodyPr/>
          <a:lstStyle/>
          <a:p>
            <a:r>
              <a:rPr lang="en-IN" dirty="0"/>
              <a:t>Implications of Walter Model</a:t>
            </a:r>
          </a:p>
        </p:txBody>
      </p:sp>
      <p:sp>
        <p:nvSpPr>
          <p:cNvPr id="3" name="Content Placeholder 2">
            <a:extLst>
              <a:ext uri="{FF2B5EF4-FFF2-40B4-BE49-F238E27FC236}">
                <a16:creationId xmlns:a16="http://schemas.microsoft.com/office/drawing/2014/main" id="{CBBFC452-724D-D30C-097B-E548D48E2FD3}"/>
              </a:ext>
            </a:extLst>
          </p:cNvPr>
          <p:cNvSpPr>
            <a:spLocks noGrp="1"/>
          </p:cNvSpPr>
          <p:nvPr>
            <p:ph idx="1"/>
          </p:nvPr>
        </p:nvSpPr>
        <p:spPr/>
        <p:txBody>
          <a:bodyPr>
            <a:normAutofit fontScale="70000" lnSpcReduction="20000"/>
          </a:bodyPr>
          <a:lstStyle/>
          <a:p>
            <a:pPr marL="502920" indent="-457200" algn="just">
              <a:buFont typeface="Arial" panose="020B0604020202020204" pitchFamily="34" charset="0"/>
              <a:buChar char="•"/>
            </a:pPr>
            <a:r>
              <a:rPr lang="en-US" dirty="0"/>
              <a:t>When the rate of return is greater than the cost of capital (r &gt; k), the price per share increases as the dividend payout ratio decreases.</a:t>
            </a:r>
          </a:p>
          <a:p>
            <a:pPr marL="502920" indent="-457200" algn="just">
              <a:buFont typeface="Arial" panose="020B0604020202020204" pitchFamily="34" charset="0"/>
              <a:buChar char="•"/>
            </a:pPr>
            <a:r>
              <a:rPr lang="en-US" dirty="0"/>
              <a:t>When the rate of return is equal to the cost of capital (r = k), the price per share does not vary with changes in dividend payout ratio.</a:t>
            </a:r>
          </a:p>
          <a:p>
            <a:pPr marL="502920" indent="-457200" algn="just">
              <a:buFont typeface="Arial" panose="020B0604020202020204" pitchFamily="34" charset="0"/>
              <a:buChar char="•"/>
            </a:pPr>
            <a:r>
              <a:rPr lang="en-US" dirty="0"/>
              <a:t>When the rate of return is less than the cost of capital (r &lt; k), the price per share increases as the dividend payout ratio increases.</a:t>
            </a:r>
          </a:p>
          <a:p>
            <a:endParaRPr lang="en-US" dirty="0"/>
          </a:p>
          <a:p>
            <a:r>
              <a:rPr lang="en-US" dirty="0"/>
              <a:t>Thus the Walter model implies that:</a:t>
            </a:r>
          </a:p>
          <a:p>
            <a:pPr marL="560070" indent="-514350" algn="just">
              <a:buFont typeface="+mj-lt"/>
              <a:buAutoNum type="arabicPeriod"/>
            </a:pPr>
            <a:r>
              <a:rPr lang="en-US" dirty="0"/>
              <a:t>The optimal payout ratio for a growth firm (r &gt; k) is nil.</a:t>
            </a:r>
          </a:p>
          <a:p>
            <a:pPr marL="560070" indent="-514350" algn="just">
              <a:buFont typeface="+mj-lt"/>
              <a:buAutoNum type="arabicPeriod"/>
            </a:pPr>
            <a:r>
              <a:rPr lang="en-US" dirty="0"/>
              <a:t>The optimal payout ratio for a normal firm (r = k) is irrelevant.</a:t>
            </a:r>
          </a:p>
          <a:p>
            <a:pPr marL="560070" indent="-514350" algn="just">
              <a:buFont typeface="+mj-lt"/>
              <a:buAutoNum type="arabicPeriod"/>
            </a:pPr>
            <a:r>
              <a:rPr lang="en-US" dirty="0"/>
              <a:t>The optimal payout ratio for a declining firm (r &lt; k) is 100 percent.</a:t>
            </a:r>
            <a:endParaRPr lang="en-IN" dirty="0"/>
          </a:p>
        </p:txBody>
      </p:sp>
    </p:spTree>
    <p:extLst>
      <p:ext uri="{BB962C8B-B14F-4D97-AF65-F5344CB8AC3E}">
        <p14:creationId xmlns:p14="http://schemas.microsoft.com/office/powerpoint/2010/main" val="90863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29C1-7182-ED4D-0DB9-F61C3F7A40F2}"/>
              </a:ext>
            </a:extLst>
          </p:cNvPr>
          <p:cNvSpPr>
            <a:spLocks noGrp="1"/>
          </p:cNvSpPr>
          <p:nvPr>
            <p:ph type="title"/>
          </p:nvPr>
        </p:nvSpPr>
        <p:spPr/>
        <p:txBody>
          <a:bodyPr/>
          <a:lstStyle/>
          <a:p>
            <a:r>
              <a:rPr lang="en-IN" dirty="0"/>
              <a:t>Gordon Model</a:t>
            </a:r>
          </a:p>
        </p:txBody>
      </p:sp>
      <p:sp>
        <p:nvSpPr>
          <p:cNvPr id="3" name="Content Placeholder 2">
            <a:extLst>
              <a:ext uri="{FF2B5EF4-FFF2-40B4-BE49-F238E27FC236}">
                <a16:creationId xmlns:a16="http://schemas.microsoft.com/office/drawing/2014/main" id="{0F3BC2E5-8F15-505C-3531-7781B3B9FDD2}"/>
              </a:ext>
            </a:extLst>
          </p:cNvPr>
          <p:cNvSpPr>
            <a:spLocks noGrp="1"/>
          </p:cNvSpPr>
          <p:nvPr>
            <p:ph idx="1"/>
          </p:nvPr>
        </p:nvSpPr>
        <p:spPr/>
        <p:txBody>
          <a:bodyPr>
            <a:normAutofit lnSpcReduction="10000"/>
          </a:bodyPr>
          <a:lstStyle/>
          <a:p>
            <a:pPr algn="just"/>
            <a:r>
              <a:rPr lang="en-US" dirty="0"/>
              <a:t>Myron Gordon proposed a model of stock valuation using the dividend </a:t>
            </a:r>
            <a:r>
              <a:rPr lang="en-US" dirty="0" err="1"/>
              <a:t>capitalisation</a:t>
            </a:r>
            <a:r>
              <a:rPr lang="en-US" dirty="0"/>
              <a:t> approach. His model is based on the following assumptions:</a:t>
            </a:r>
          </a:p>
          <a:p>
            <a:pPr marL="502920" indent="-457200">
              <a:buFont typeface="Arial" panose="020B0604020202020204" pitchFamily="34" charset="0"/>
              <a:buChar char="•"/>
            </a:pPr>
            <a:r>
              <a:rPr lang="en-US" sz="2400" dirty="0"/>
              <a:t>All Equity firm</a:t>
            </a:r>
          </a:p>
          <a:p>
            <a:pPr marL="502920" indent="-457200">
              <a:buFont typeface="Arial" panose="020B0604020202020204" pitchFamily="34" charset="0"/>
              <a:buChar char="•"/>
            </a:pPr>
            <a:r>
              <a:rPr lang="en-US" sz="2400" dirty="0"/>
              <a:t>No external financing</a:t>
            </a:r>
          </a:p>
          <a:p>
            <a:pPr marL="502920" indent="-457200">
              <a:buFont typeface="Arial" panose="020B0604020202020204" pitchFamily="34" charset="0"/>
              <a:buChar char="•"/>
            </a:pPr>
            <a:r>
              <a:rPr lang="en-US" sz="2400" dirty="0"/>
              <a:t>Constant rate of return and cost of capital</a:t>
            </a:r>
          </a:p>
          <a:p>
            <a:pPr marL="502920" indent="-457200">
              <a:buFont typeface="Arial" panose="020B0604020202020204" pitchFamily="34" charset="0"/>
              <a:buChar char="•"/>
            </a:pPr>
            <a:r>
              <a:rPr lang="en-US" sz="2400" dirty="0"/>
              <a:t>Constant retention</a:t>
            </a:r>
          </a:p>
          <a:p>
            <a:pPr marL="502920" indent="-457200">
              <a:buFont typeface="Arial" panose="020B0604020202020204" pitchFamily="34" charset="0"/>
              <a:buChar char="•"/>
            </a:pPr>
            <a:r>
              <a:rPr lang="en-US" sz="2400" dirty="0"/>
              <a:t>Cost of capital greater than the growth rate </a:t>
            </a:r>
          </a:p>
          <a:p>
            <a:pPr marL="502920" indent="-457200">
              <a:buFont typeface="Arial" panose="020B0604020202020204" pitchFamily="34" charset="0"/>
              <a:buChar char="•"/>
            </a:pPr>
            <a:r>
              <a:rPr lang="en-US" sz="2400" dirty="0"/>
              <a:t>Perpetual earning </a:t>
            </a:r>
          </a:p>
          <a:p>
            <a:endParaRPr lang="en-IN" dirty="0"/>
          </a:p>
        </p:txBody>
      </p:sp>
    </p:spTree>
    <p:extLst>
      <p:ext uri="{BB962C8B-B14F-4D97-AF65-F5344CB8AC3E}">
        <p14:creationId xmlns:p14="http://schemas.microsoft.com/office/powerpoint/2010/main" val="192218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94D5-2FEE-64DC-CD3D-2EB9BF1B9FBD}"/>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B510425E-5656-EF4A-D873-3E814B7DAE87}"/>
              </a:ext>
            </a:extLst>
          </p:cNvPr>
          <p:cNvSpPr>
            <a:spLocks noGrp="1"/>
          </p:cNvSpPr>
          <p:nvPr>
            <p:ph idx="1"/>
          </p:nvPr>
        </p:nvSpPr>
        <p:spPr/>
        <p:txBody>
          <a:bodyPr>
            <a:normAutofit fontScale="85000" lnSpcReduction="20000"/>
          </a:bodyPr>
          <a:lstStyle/>
          <a:p>
            <a:r>
              <a:rPr lang="en-IN" dirty="0"/>
              <a:t>Gordon’s valuation formula is</a:t>
            </a:r>
          </a:p>
          <a:p>
            <a:endParaRPr lang="en-IN" dirty="0"/>
          </a:p>
          <a:p>
            <a:endParaRPr lang="en-IN" dirty="0"/>
          </a:p>
          <a:p>
            <a:endParaRPr lang="en-US" dirty="0"/>
          </a:p>
          <a:p>
            <a:r>
              <a:rPr lang="en-US" dirty="0"/>
              <a:t>where </a:t>
            </a:r>
          </a:p>
          <a:p>
            <a:pPr marL="502920" indent="-457200">
              <a:buFont typeface="Arial" panose="020B0604020202020204" pitchFamily="34" charset="0"/>
              <a:buChar char="•"/>
            </a:pPr>
            <a:r>
              <a:rPr lang="en-US" dirty="0"/>
              <a:t>P0 is the price per share at the end of year 0, </a:t>
            </a:r>
          </a:p>
          <a:p>
            <a:pPr marL="502920" indent="-457200">
              <a:buFont typeface="Arial" panose="020B0604020202020204" pitchFamily="34" charset="0"/>
              <a:buChar char="•"/>
            </a:pPr>
            <a:r>
              <a:rPr lang="en-US" dirty="0"/>
              <a:t>E1 is the earnings per share at the end of year 1, </a:t>
            </a:r>
          </a:p>
          <a:p>
            <a:pPr marL="502920" indent="-457200">
              <a:buFont typeface="Arial" panose="020B0604020202020204" pitchFamily="34" charset="0"/>
              <a:buChar char="•"/>
            </a:pPr>
            <a:r>
              <a:rPr lang="en-US" dirty="0"/>
              <a:t>b is the fraction of earnings the firm retains, </a:t>
            </a:r>
          </a:p>
          <a:p>
            <a:pPr marL="502920" indent="-457200">
              <a:buFont typeface="Arial" panose="020B0604020202020204" pitchFamily="34" charset="0"/>
              <a:buChar char="•"/>
            </a:pPr>
            <a:r>
              <a:rPr lang="en-US" dirty="0"/>
              <a:t>k is the rate of return required by the shareholders, </a:t>
            </a:r>
          </a:p>
          <a:p>
            <a:pPr marL="502920" indent="-457200">
              <a:buFont typeface="Arial" panose="020B0604020202020204" pitchFamily="34" charset="0"/>
              <a:buChar char="•"/>
            </a:pPr>
            <a:r>
              <a:rPr lang="en-US" dirty="0"/>
              <a:t>r is the rate of return earned on investments made by the firm, and </a:t>
            </a:r>
          </a:p>
          <a:p>
            <a:pPr marL="502920" indent="-457200">
              <a:buFont typeface="Arial" panose="020B0604020202020204" pitchFamily="34" charset="0"/>
              <a:buChar char="•"/>
            </a:pPr>
            <a:r>
              <a:rPr lang="en-US" dirty="0" err="1"/>
              <a:t>br</a:t>
            </a:r>
            <a:r>
              <a:rPr lang="en-US" dirty="0"/>
              <a:t> is the growth rate of earnings and dividends. </a:t>
            </a:r>
            <a:endParaRPr lang="en-IN" dirty="0"/>
          </a:p>
        </p:txBody>
      </p:sp>
      <p:pic>
        <p:nvPicPr>
          <p:cNvPr id="9" name="Picture 8">
            <a:extLst>
              <a:ext uri="{FF2B5EF4-FFF2-40B4-BE49-F238E27FC236}">
                <a16:creationId xmlns:a16="http://schemas.microsoft.com/office/drawing/2014/main" id="{848B54B2-B418-077C-0175-7A03CA8576F1}"/>
              </a:ext>
            </a:extLst>
          </p:cNvPr>
          <p:cNvPicPr>
            <a:picLocks noChangeAspect="1"/>
          </p:cNvPicPr>
          <p:nvPr/>
        </p:nvPicPr>
        <p:blipFill>
          <a:blip r:embed="rId2"/>
          <a:stretch>
            <a:fillRect/>
          </a:stretch>
        </p:blipFill>
        <p:spPr>
          <a:xfrm>
            <a:off x="2110800" y="1895523"/>
            <a:ext cx="2448272" cy="923877"/>
          </a:xfrm>
          <a:prstGeom prst="rect">
            <a:avLst/>
          </a:prstGeom>
        </p:spPr>
      </p:pic>
    </p:spTree>
    <p:extLst>
      <p:ext uri="{BB962C8B-B14F-4D97-AF65-F5344CB8AC3E}">
        <p14:creationId xmlns:p14="http://schemas.microsoft.com/office/powerpoint/2010/main" val="280182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B29A-5D9A-BF14-60F4-625BA725ADAA}"/>
              </a:ext>
            </a:extLst>
          </p:cNvPr>
          <p:cNvSpPr>
            <a:spLocks noGrp="1"/>
          </p:cNvSpPr>
          <p:nvPr>
            <p:ph type="title"/>
          </p:nvPr>
        </p:nvSpPr>
        <p:spPr/>
        <p:txBody>
          <a:bodyPr/>
          <a:lstStyle/>
          <a:p>
            <a:r>
              <a:rPr lang="en-IN" dirty="0"/>
              <a:t>Example </a:t>
            </a:r>
          </a:p>
        </p:txBody>
      </p:sp>
      <p:pic>
        <p:nvPicPr>
          <p:cNvPr id="5" name="Content Placeholder 4">
            <a:extLst>
              <a:ext uri="{FF2B5EF4-FFF2-40B4-BE49-F238E27FC236}">
                <a16:creationId xmlns:a16="http://schemas.microsoft.com/office/drawing/2014/main" id="{CDB54D14-3DD5-EF7F-B5D6-F38A9D8BBA12}"/>
              </a:ext>
            </a:extLst>
          </p:cNvPr>
          <p:cNvPicPr>
            <a:picLocks noGrp="1" noChangeAspect="1"/>
          </p:cNvPicPr>
          <p:nvPr>
            <p:ph idx="1"/>
          </p:nvPr>
        </p:nvPicPr>
        <p:blipFill>
          <a:blip r:embed="rId2"/>
          <a:stretch>
            <a:fillRect/>
          </a:stretch>
        </p:blipFill>
        <p:spPr>
          <a:xfrm>
            <a:off x="611560" y="1592560"/>
            <a:ext cx="7549713" cy="3492624"/>
          </a:xfrm>
        </p:spPr>
      </p:pic>
    </p:spTree>
    <p:extLst>
      <p:ext uri="{BB962C8B-B14F-4D97-AF65-F5344CB8AC3E}">
        <p14:creationId xmlns:p14="http://schemas.microsoft.com/office/powerpoint/2010/main" val="159551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Dividend</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a:bodyPr>
          <a:lstStyle/>
          <a:p>
            <a:pPr marL="502920" indent="-457200" algn="just">
              <a:buFont typeface="Arial" panose="020B0604020202020204" pitchFamily="34" charset="0"/>
              <a:buChar char="•"/>
            </a:pPr>
            <a:r>
              <a:rPr lang="en-US" sz="2400" dirty="0"/>
              <a:t>Dividend is defined as the distribution of a portion of a company’s earnings, decided by the board of directors, to a class of its shareholders. </a:t>
            </a:r>
          </a:p>
          <a:p>
            <a:pPr marL="502920" indent="-457200" algn="just">
              <a:buFont typeface="Arial" panose="020B0604020202020204" pitchFamily="34" charset="0"/>
              <a:buChar char="•"/>
            </a:pPr>
            <a:r>
              <a:rPr lang="en-US" sz="2400" dirty="0"/>
              <a:t>The dividend is most often quoted  in terms of the dollar amount each share receives (dividend per share).</a:t>
            </a:r>
          </a:p>
          <a:p>
            <a:pPr marL="502920" indent="-457200" algn="just">
              <a:buFont typeface="Arial" panose="020B0604020202020204" pitchFamily="34" charset="0"/>
              <a:buChar char="•"/>
            </a:pPr>
            <a:endParaRPr lang="en-US" sz="2400" dirty="0"/>
          </a:p>
          <a:p>
            <a:pPr marL="502920" indent="-4572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1C47-9A2D-C85D-A698-DEF6CD7BC4A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8FA43E4-DCF0-E3D6-E38B-89F7596396DB}"/>
              </a:ext>
            </a:extLst>
          </p:cNvPr>
          <p:cNvSpPr>
            <a:spLocks noGrp="1"/>
          </p:cNvSpPr>
          <p:nvPr>
            <p:ph idx="1"/>
          </p:nvPr>
        </p:nvSpPr>
        <p:spPr/>
        <p:txBody>
          <a:bodyPr/>
          <a:lstStyle/>
          <a:p>
            <a:pPr algn="just"/>
            <a:r>
              <a:rPr lang="en-IN" dirty="0"/>
              <a:t>The earning per share of a company is Rs 10. It has an internal rate of return of 15% and capitalization rate of its risk class is 12.5%. If </a:t>
            </a:r>
            <a:r>
              <a:rPr lang="en-IN" dirty="0" err="1"/>
              <a:t>walter’s</a:t>
            </a:r>
            <a:r>
              <a:rPr lang="en-IN" dirty="0"/>
              <a:t> model is used.</a:t>
            </a:r>
          </a:p>
          <a:p>
            <a:pPr marL="560070" indent="-514350" algn="just">
              <a:buFont typeface="+mj-lt"/>
              <a:buAutoNum type="arabicPeriod"/>
            </a:pPr>
            <a:r>
              <a:rPr lang="en-IN" dirty="0"/>
              <a:t>What should be the optimum pay-out of the firm.</a:t>
            </a:r>
          </a:p>
          <a:p>
            <a:pPr marL="560070" indent="-514350" algn="just">
              <a:buFont typeface="+mj-lt"/>
              <a:buAutoNum type="arabicPeriod"/>
            </a:pPr>
            <a:r>
              <a:rPr lang="en-IN" dirty="0"/>
              <a:t>What would be the price of share at this pay-out.</a:t>
            </a:r>
          </a:p>
          <a:p>
            <a:endParaRPr lang="en-IN" dirty="0"/>
          </a:p>
        </p:txBody>
      </p:sp>
    </p:spTree>
    <p:extLst>
      <p:ext uri="{BB962C8B-B14F-4D97-AF65-F5344CB8AC3E}">
        <p14:creationId xmlns:p14="http://schemas.microsoft.com/office/powerpoint/2010/main" val="111838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2060-D4E6-9F1E-3DCB-F51742734D9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F1491A9-0CE2-87E6-E9D4-8AB8F551F6D1}"/>
              </a:ext>
            </a:extLst>
          </p:cNvPr>
          <p:cNvSpPr>
            <a:spLocks noGrp="1"/>
          </p:cNvSpPr>
          <p:nvPr>
            <p:ph idx="1"/>
          </p:nvPr>
        </p:nvSpPr>
        <p:spPr/>
        <p:txBody>
          <a:bodyPr/>
          <a:lstStyle/>
          <a:p>
            <a:r>
              <a:rPr lang="en-IN" dirty="0"/>
              <a:t>A company has a total investment of 500000 in assets and 50000 outstanding equity share at Rs. 10 per share. It earns a rate of 15% on its investment and has a policy of retaining 50% of the earning. If the appropriate discount rate of the firm is 10%, determine the price of share using Gordon’s model. What shall happen to the price of the share if company has a </a:t>
            </a:r>
            <a:r>
              <a:rPr lang="en-IN" dirty="0" err="1"/>
              <a:t>payout</a:t>
            </a:r>
            <a:r>
              <a:rPr lang="en-IN" dirty="0"/>
              <a:t> 80%?</a:t>
            </a:r>
          </a:p>
        </p:txBody>
      </p:sp>
    </p:spTree>
    <p:extLst>
      <p:ext uri="{BB962C8B-B14F-4D97-AF65-F5344CB8AC3E}">
        <p14:creationId xmlns:p14="http://schemas.microsoft.com/office/powerpoint/2010/main" val="382588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9EFE-7086-2A48-A1B8-33C3998E0D79}"/>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0225690C-CFAE-9799-2ABD-4ADEB2A716FC}"/>
              </a:ext>
            </a:extLst>
          </p:cNvPr>
          <p:cNvSpPr>
            <a:spLocks noGrp="1"/>
          </p:cNvSpPr>
          <p:nvPr>
            <p:ph idx="1"/>
          </p:nvPr>
        </p:nvSpPr>
        <p:spPr/>
        <p:txBody>
          <a:bodyPr>
            <a:normAutofit/>
          </a:bodyPr>
          <a:lstStyle/>
          <a:p>
            <a:pPr marL="502920" indent="-457200" algn="just">
              <a:buFont typeface="Arial" panose="020B0604020202020204" pitchFamily="34" charset="0"/>
              <a:buChar char="•"/>
            </a:pPr>
            <a:r>
              <a:rPr lang="en-US" dirty="0"/>
              <a:t>Dividends are usually given as  cash  (cash dividend), but they can also take  the  form  of  stock  (stock dividend) or other  property.</a:t>
            </a:r>
          </a:p>
          <a:p>
            <a:pPr marL="502920" indent="-457200" algn="just">
              <a:buFont typeface="Arial" panose="020B0604020202020204" pitchFamily="34" charset="0"/>
              <a:buChar char="•"/>
            </a:pPr>
            <a:r>
              <a:rPr lang="en-US" dirty="0"/>
              <a:t>Dividends provide an incentive  to  own  stock in  stable  companies even if they are not experiencing much  growth. </a:t>
            </a:r>
          </a:p>
          <a:p>
            <a:pPr marL="502920" indent="-457200" algn="just">
              <a:buFont typeface="Arial" panose="020B0604020202020204" pitchFamily="34" charset="0"/>
              <a:buChar char="•"/>
            </a:pPr>
            <a:r>
              <a:rPr lang="en-US" dirty="0"/>
              <a:t>Companies are not  required  to  pay  dividends. </a:t>
            </a:r>
            <a:endParaRPr lang="en-IN" dirty="0"/>
          </a:p>
          <a:p>
            <a:pPr marL="502920" indent="-457200" algn="just">
              <a:buFont typeface="Arial" panose="020B0604020202020204" pitchFamily="34" charset="0"/>
              <a:buChar char="•"/>
            </a:pPr>
            <a:endParaRPr lang="en-US" dirty="0"/>
          </a:p>
        </p:txBody>
      </p:sp>
    </p:spTree>
    <p:extLst>
      <p:ext uri="{BB962C8B-B14F-4D97-AF65-F5344CB8AC3E}">
        <p14:creationId xmlns:p14="http://schemas.microsoft.com/office/powerpoint/2010/main" val="38254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B4D0-831D-389F-83DA-238B25D63FCD}"/>
              </a:ext>
            </a:extLst>
          </p:cNvPr>
          <p:cNvSpPr>
            <a:spLocks noGrp="1"/>
          </p:cNvSpPr>
          <p:nvPr>
            <p:ph type="title"/>
          </p:nvPr>
        </p:nvSpPr>
        <p:spPr/>
        <p:txBody>
          <a:bodyPr/>
          <a:lstStyle/>
          <a:p>
            <a:r>
              <a:rPr lang="en-IN" dirty="0"/>
              <a:t>Dividend Decision – An Important Financial Management Decision</a:t>
            </a:r>
          </a:p>
        </p:txBody>
      </p:sp>
      <p:sp>
        <p:nvSpPr>
          <p:cNvPr id="3" name="Content Placeholder 2">
            <a:extLst>
              <a:ext uri="{FF2B5EF4-FFF2-40B4-BE49-F238E27FC236}">
                <a16:creationId xmlns:a16="http://schemas.microsoft.com/office/drawing/2014/main" id="{D7DF7DB2-8324-6377-9746-8474EF1897A8}"/>
              </a:ext>
            </a:extLst>
          </p:cNvPr>
          <p:cNvSpPr>
            <a:spLocks noGrp="1"/>
          </p:cNvSpPr>
          <p:nvPr>
            <p:ph idx="1"/>
          </p:nvPr>
        </p:nvSpPr>
        <p:spPr/>
        <p:txBody>
          <a:bodyPr>
            <a:normAutofit lnSpcReduction="10000"/>
          </a:bodyPr>
          <a:lstStyle/>
          <a:p>
            <a:pPr marL="502920" indent="-457200" algn="just">
              <a:buFont typeface="Arial" panose="020B0604020202020204" pitchFamily="34" charset="0"/>
              <a:buChar char="•"/>
            </a:pPr>
            <a:r>
              <a:rPr lang="en-US" sz="2400" dirty="0"/>
              <a:t>Dividend decision  determines the division of earnings between payments to shareholders and retained earnings. </a:t>
            </a:r>
          </a:p>
          <a:p>
            <a:pPr marL="502920" indent="-457200" algn="just">
              <a:buFont typeface="Arial" panose="020B0604020202020204" pitchFamily="34" charset="0"/>
              <a:buChar char="•"/>
            </a:pPr>
            <a:endParaRPr lang="en-US" sz="2400" dirty="0"/>
          </a:p>
          <a:p>
            <a:pPr marL="502920" indent="-457200" algn="just">
              <a:buFont typeface="Arial" panose="020B0604020202020204" pitchFamily="34" charset="0"/>
              <a:buChar char="•"/>
            </a:pPr>
            <a:r>
              <a:rPr lang="en-US" sz="2400" dirty="0"/>
              <a:t>The Dividend Decision, in Corporate finance, is a decision made by the directors of a company about the amount and timing of any cash payments made to the company’s stockholders.</a:t>
            </a:r>
          </a:p>
          <a:p>
            <a:pPr marL="502920" indent="-457200" algn="just">
              <a:buFont typeface="Arial" panose="020B0604020202020204" pitchFamily="34" charset="0"/>
              <a:buChar char="•"/>
            </a:pPr>
            <a:endParaRPr lang="en-US" sz="2400" dirty="0"/>
          </a:p>
          <a:p>
            <a:pPr marL="502920" indent="-457200" algn="just">
              <a:buFont typeface="Arial" panose="020B0604020202020204" pitchFamily="34" charset="0"/>
              <a:buChar char="•"/>
            </a:pPr>
            <a:r>
              <a:rPr lang="en-US" sz="2400" dirty="0"/>
              <a:t>The dividend decision, is closely linked to both investment and financing decisions.</a:t>
            </a:r>
            <a:endParaRPr lang="en-IN" sz="2400" dirty="0"/>
          </a:p>
        </p:txBody>
      </p:sp>
    </p:spTree>
    <p:extLst>
      <p:ext uri="{BB962C8B-B14F-4D97-AF65-F5344CB8AC3E}">
        <p14:creationId xmlns:p14="http://schemas.microsoft.com/office/powerpoint/2010/main" val="214407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35C0-4EFD-9E29-073A-4B8C06DA1786}"/>
              </a:ext>
            </a:extLst>
          </p:cNvPr>
          <p:cNvSpPr>
            <a:spLocks noGrp="1"/>
          </p:cNvSpPr>
          <p:nvPr>
            <p:ph type="title"/>
          </p:nvPr>
        </p:nvSpPr>
        <p:spPr/>
        <p:txBody>
          <a:bodyPr/>
          <a:lstStyle/>
          <a:p>
            <a:r>
              <a:rPr lang="en-IN" dirty="0"/>
              <a:t>Types of Dividend Payment</a:t>
            </a:r>
          </a:p>
        </p:txBody>
      </p:sp>
      <p:sp>
        <p:nvSpPr>
          <p:cNvPr id="3" name="Content Placeholder 2">
            <a:extLst>
              <a:ext uri="{FF2B5EF4-FFF2-40B4-BE49-F238E27FC236}">
                <a16:creationId xmlns:a16="http://schemas.microsoft.com/office/drawing/2014/main" id="{55AF2E92-1AAC-3D6D-0620-E90208D703DD}"/>
              </a:ext>
            </a:extLst>
          </p:cNvPr>
          <p:cNvSpPr>
            <a:spLocks noGrp="1"/>
          </p:cNvSpPr>
          <p:nvPr>
            <p:ph idx="1"/>
          </p:nvPr>
        </p:nvSpPr>
        <p:spPr/>
        <p:txBody>
          <a:bodyPr/>
          <a:lstStyle/>
          <a:p>
            <a:pPr marL="560070" indent="-514350">
              <a:buFont typeface="+mj-lt"/>
              <a:buAutoNum type="arabicPeriod"/>
            </a:pPr>
            <a:r>
              <a:rPr lang="en-US" dirty="0"/>
              <a:t>Cash dividend</a:t>
            </a:r>
          </a:p>
          <a:p>
            <a:pPr marL="560070" indent="-514350">
              <a:buFont typeface="+mj-lt"/>
              <a:buAutoNum type="arabicPeriod"/>
            </a:pPr>
            <a:r>
              <a:rPr lang="en-US" dirty="0"/>
              <a:t>Bonus Shares referred to as stock dividend</a:t>
            </a:r>
          </a:p>
          <a:p>
            <a:pPr marL="560070" indent="-514350">
              <a:buFont typeface="+mj-lt"/>
              <a:buAutoNum type="arabicPeriod"/>
            </a:pPr>
            <a:r>
              <a:rPr lang="en-US" dirty="0"/>
              <a:t>Property dividend</a:t>
            </a:r>
            <a:endParaRPr lang="en-IN" dirty="0"/>
          </a:p>
        </p:txBody>
      </p:sp>
    </p:spTree>
    <p:extLst>
      <p:ext uri="{BB962C8B-B14F-4D97-AF65-F5344CB8AC3E}">
        <p14:creationId xmlns:p14="http://schemas.microsoft.com/office/powerpoint/2010/main" val="418846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9B1F-6391-9B7F-C32D-761D1E7100FD}"/>
              </a:ext>
            </a:extLst>
          </p:cNvPr>
          <p:cNvSpPr>
            <a:spLocks noGrp="1"/>
          </p:cNvSpPr>
          <p:nvPr>
            <p:ph type="title"/>
          </p:nvPr>
        </p:nvSpPr>
        <p:spPr/>
        <p:txBody>
          <a:bodyPr/>
          <a:lstStyle/>
          <a:p>
            <a:r>
              <a:rPr lang="en-US" dirty="0"/>
              <a:t>Basic Dividend Policies</a:t>
            </a:r>
            <a:endParaRPr lang="en-IN" dirty="0"/>
          </a:p>
        </p:txBody>
      </p:sp>
      <p:sp>
        <p:nvSpPr>
          <p:cNvPr id="3" name="Content Placeholder 2">
            <a:extLst>
              <a:ext uri="{FF2B5EF4-FFF2-40B4-BE49-F238E27FC236}">
                <a16:creationId xmlns:a16="http://schemas.microsoft.com/office/drawing/2014/main" id="{8AD10C6D-A690-98FB-3B62-38D02830544C}"/>
              </a:ext>
            </a:extLst>
          </p:cNvPr>
          <p:cNvSpPr>
            <a:spLocks noGrp="1"/>
          </p:cNvSpPr>
          <p:nvPr>
            <p:ph idx="1"/>
          </p:nvPr>
        </p:nvSpPr>
        <p:spPr/>
        <p:txBody>
          <a:bodyPr>
            <a:noAutofit/>
          </a:bodyPr>
          <a:lstStyle/>
          <a:p>
            <a:pPr marL="388620" indent="-342900" algn="just">
              <a:buFont typeface="Arial" panose="020B0604020202020204" pitchFamily="34" charset="0"/>
              <a:buChar char="•"/>
            </a:pPr>
            <a:r>
              <a:rPr lang="en-US" sz="2400" b="1" dirty="0"/>
              <a:t>Constant Rate of Dividend</a:t>
            </a:r>
            <a:r>
              <a:rPr lang="en-US" sz="2400" dirty="0"/>
              <a:t>: As per this policy, the firm pays a dividend at a fixed rate on the paid-up share capital. If this policy is pursued, the shareholders are more or less sure on the earnings on their investment. </a:t>
            </a:r>
          </a:p>
          <a:p>
            <a:pPr marL="388620" indent="-342900" algn="just">
              <a:buFont typeface="Arial" panose="020B0604020202020204" pitchFamily="34" charset="0"/>
              <a:buChar char="•"/>
            </a:pPr>
            <a:r>
              <a:rPr lang="en-US" sz="2400" b="1" dirty="0"/>
              <a:t>Constant Percentage of Earnings: </a:t>
            </a:r>
            <a:r>
              <a:rPr lang="en-US" sz="2400" dirty="0"/>
              <a:t>A firm may pay dividend at a constant rate on earnings. Since payment of dividend depends on the current earnings, the payment of dividend will rise in the year the firm is earning higher profit and the dividend payment will be lower in the year in which the profit falls.</a:t>
            </a:r>
            <a:endParaRPr lang="en-IN" sz="2400" dirty="0"/>
          </a:p>
        </p:txBody>
      </p:sp>
    </p:spTree>
    <p:extLst>
      <p:ext uri="{BB962C8B-B14F-4D97-AF65-F5344CB8AC3E}">
        <p14:creationId xmlns:p14="http://schemas.microsoft.com/office/powerpoint/2010/main" val="209522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8B7C-FD11-9CC1-2FB3-75C5DC260269}"/>
              </a:ext>
            </a:extLst>
          </p:cNvPr>
          <p:cNvSpPr>
            <a:spLocks noGrp="1"/>
          </p:cNvSpPr>
          <p:nvPr>
            <p:ph type="title"/>
          </p:nvPr>
        </p:nvSpPr>
        <p:spPr/>
        <p:txBody>
          <a:bodyPr/>
          <a:lstStyle/>
          <a:p>
            <a:r>
              <a:rPr lang="en-IN" dirty="0"/>
              <a:t>Conti…</a:t>
            </a:r>
          </a:p>
        </p:txBody>
      </p:sp>
      <p:sp>
        <p:nvSpPr>
          <p:cNvPr id="3" name="Content Placeholder 2">
            <a:extLst>
              <a:ext uri="{FF2B5EF4-FFF2-40B4-BE49-F238E27FC236}">
                <a16:creationId xmlns:a16="http://schemas.microsoft.com/office/drawing/2014/main" id="{9A64D965-3476-46A9-317D-C2A86011BB4F}"/>
              </a:ext>
            </a:extLst>
          </p:cNvPr>
          <p:cNvSpPr>
            <a:spLocks noGrp="1"/>
          </p:cNvSpPr>
          <p:nvPr>
            <p:ph idx="1"/>
          </p:nvPr>
        </p:nvSpPr>
        <p:spPr/>
        <p:txBody>
          <a:bodyPr>
            <a:normAutofit/>
          </a:bodyPr>
          <a:lstStyle/>
          <a:p>
            <a:pPr algn="just"/>
            <a:r>
              <a:rPr lang="en-US" sz="2500" b="1" dirty="0"/>
              <a:t>Stable Rupee Dividend plus Extra Dividend: </a:t>
            </a:r>
            <a:r>
              <a:rPr lang="en-US" sz="2500" dirty="0"/>
              <a:t>Under this policy, a firm pays fixed dividend to the shareholders. </a:t>
            </a:r>
          </a:p>
          <a:p>
            <a:pPr marL="502920" indent="-457200" algn="just">
              <a:buFont typeface="Arial" panose="020B0604020202020204" pitchFamily="34" charset="0"/>
              <a:buChar char="•"/>
            </a:pPr>
            <a:r>
              <a:rPr lang="en-US" sz="2500" dirty="0"/>
              <a:t>In the year, the firm is earning higher profits it pays extra dividend over and above the regular dividend. </a:t>
            </a:r>
          </a:p>
          <a:p>
            <a:pPr marL="502920" indent="-457200" algn="just">
              <a:buFont typeface="Arial" panose="020B0604020202020204" pitchFamily="34" charset="0"/>
              <a:buChar char="•"/>
            </a:pPr>
            <a:r>
              <a:rPr lang="en-US" sz="2500" dirty="0"/>
              <a:t>When the normal condition returns, the firm begins to pay normal dividend by cutting down the extra dividend.</a:t>
            </a:r>
            <a:endParaRPr lang="en-IN" sz="2500" dirty="0"/>
          </a:p>
        </p:txBody>
      </p:sp>
    </p:spTree>
    <p:extLst>
      <p:ext uri="{BB962C8B-B14F-4D97-AF65-F5344CB8AC3E}">
        <p14:creationId xmlns:p14="http://schemas.microsoft.com/office/powerpoint/2010/main" val="371325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7A3-E68A-1672-691C-E72CA8983ADB}"/>
              </a:ext>
            </a:extLst>
          </p:cNvPr>
          <p:cNvSpPr>
            <a:spLocks noGrp="1"/>
          </p:cNvSpPr>
          <p:nvPr>
            <p:ph type="title"/>
          </p:nvPr>
        </p:nvSpPr>
        <p:spPr/>
        <p:txBody>
          <a:bodyPr/>
          <a:lstStyle/>
          <a:p>
            <a:r>
              <a:rPr lang="en-IN" dirty="0"/>
              <a:t>Factor Affecting Dividend </a:t>
            </a:r>
          </a:p>
        </p:txBody>
      </p:sp>
      <p:sp>
        <p:nvSpPr>
          <p:cNvPr id="3" name="Content Placeholder 2">
            <a:extLst>
              <a:ext uri="{FF2B5EF4-FFF2-40B4-BE49-F238E27FC236}">
                <a16:creationId xmlns:a16="http://schemas.microsoft.com/office/drawing/2014/main" id="{22B22CB0-E74D-AFBD-08D5-BA82FFB3AAC5}"/>
              </a:ext>
            </a:extLst>
          </p:cNvPr>
          <p:cNvSpPr>
            <a:spLocks noGrp="1"/>
          </p:cNvSpPr>
          <p:nvPr>
            <p:ph idx="1"/>
          </p:nvPr>
        </p:nvSpPr>
        <p:spPr/>
        <p:txBody>
          <a:bodyPr/>
          <a:lstStyle/>
          <a:p>
            <a:r>
              <a:rPr lang="en-IN" dirty="0"/>
              <a:t>Amount of Earnings</a:t>
            </a:r>
          </a:p>
          <a:p>
            <a:r>
              <a:rPr lang="en-IN" dirty="0"/>
              <a:t>Growth Opportunities</a:t>
            </a:r>
          </a:p>
          <a:p>
            <a:r>
              <a:rPr lang="en-IN" dirty="0"/>
              <a:t>Cash flow Position</a:t>
            </a:r>
          </a:p>
          <a:p>
            <a:r>
              <a:rPr lang="en-IN" dirty="0"/>
              <a:t>Shareholders' Preference</a:t>
            </a:r>
          </a:p>
          <a:p>
            <a:r>
              <a:rPr lang="en-IN" dirty="0"/>
              <a:t>Access to Capital Market</a:t>
            </a:r>
          </a:p>
          <a:p>
            <a:r>
              <a:rPr lang="en-IN" dirty="0"/>
              <a:t>Stock Market Reaction</a:t>
            </a:r>
          </a:p>
          <a:p>
            <a:r>
              <a:rPr lang="en-IN" dirty="0"/>
              <a:t> </a:t>
            </a:r>
          </a:p>
        </p:txBody>
      </p:sp>
    </p:spTree>
    <p:extLst>
      <p:ext uri="{BB962C8B-B14F-4D97-AF65-F5344CB8AC3E}">
        <p14:creationId xmlns:p14="http://schemas.microsoft.com/office/powerpoint/2010/main" val="159343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9CB-6C73-183D-540A-D0A5886C5F01}"/>
              </a:ext>
            </a:extLst>
          </p:cNvPr>
          <p:cNvSpPr>
            <a:spLocks noGrp="1"/>
          </p:cNvSpPr>
          <p:nvPr>
            <p:ph type="title"/>
          </p:nvPr>
        </p:nvSpPr>
        <p:spPr/>
        <p:txBody>
          <a:bodyPr/>
          <a:lstStyle/>
          <a:p>
            <a:r>
              <a:rPr lang="en-IN" dirty="0"/>
              <a:t>Dividend Theories </a:t>
            </a:r>
          </a:p>
        </p:txBody>
      </p:sp>
      <p:sp>
        <p:nvSpPr>
          <p:cNvPr id="3" name="Content Placeholder 2">
            <a:extLst>
              <a:ext uri="{FF2B5EF4-FFF2-40B4-BE49-F238E27FC236}">
                <a16:creationId xmlns:a16="http://schemas.microsoft.com/office/drawing/2014/main" id="{CCA18DE8-613D-FBF2-9555-799954D8F7B4}"/>
              </a:ext>
            </a:extLst>
          </p:cNvPr>
          <p:cNvSpPr>
            <a:spLocks noGrp="1"/>
          </p:cNvSpPr>
          <p:nvPr>
            <p:ph idx="1"/>
          </p:nvPr>
        </p:nvSpPr>
        <p:spPr/>
        <p:txBody>
          <a:bodyPr>
            <a:normAutofit fontScale="92500"/>
          </a:bodyPr>
          <a:lstStyle/>
          <a:p>
            <a:r>
              <a:rPr lang="en-US" dirty="0"/>
              <a:t>There are conflicting opinions regarding the impact of dividends on the valuation of a firm.</a:t>
            </a:r>
          </a:p>
          <a:p>
            <a:pPr marL="560070" indent="-514350">
              <a:buFont typeface="+mj-lt"/>
              <a:buAutoNum type="arabicPeriod"/>
            </a:pPr>
            <a:r>
              <a:rPr lang="en-US" dirty="0"/>
              <a:t>According to one school of thought, dividends are irrelevant so that the amount of dividend paid has no effect on the valuation of a firm. </a:t>
            </a:r>
            <a:r>
              <a:rPr lang="en-US" b="1" dirty="0"/>
              <a:t>(IRRELEVANCE THEORY)</a:t>
            </a:r>
          </a:p>
          <a:p>
            <a:pPr marL="560070" indent="-514350">
              <a:buFont typeface="+mj-lt"/>
              <a:buAutoNum type="arabicPeriod"/>
            </a:pPr>
            <a:r>
              <a:rPr lang="en-US" dirty="0"/>
              <a:t>On the other hand, certain theories consider the dividend decision as relevant to the value of the firm measured in terms of the market price of the shares. </a:t>
            </a:r>
            <a:r>
              <a:rPr lang="en-US" b="1" dirty="0"/>
              <a:t>(RELEVANCE THEORY)</a:t>
            </a:r>
            <a:endParaRPr lang="en-IN" b="1" dirty="0"/>
          </a:p>
        </p:txBody>
      </p:sp>
    </p:spTree>
    <p:extLst>
      <p:ext uri="{BB962C8B-B14F-4D97-AF65-F5344CB8AC3E}">
        <p14:creationId xmlns:p14="http://schemas.microsoft.com/office/powerpoint/2010/main" val="316436875"/>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4663</TotalTime>
  <Words>1144</Words>
  <Application>Microsoft Office PowerPoint</Application>
  <PresentationFormat>On-screen Show (4:3)</PresentationFormat>
  <Paragraphs>110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Sales training presentation</vt:lpstr>
      <vt:lpstr>Dividend Decision</vt:lpstr>
      <vt:lpstr>Dividend</vt:lpstr>
      <vt:lpstr>Conti..</vt:lpstr>
      <vt:lpstr>Dividend Decision – An Important Financial Management Decision</vt:lpstr>
      <vt:lpstr>Types of Dividend Payment</vt:lpstr>
      <vt:lpstr>Basic Dividend Policies</vt:lpstr>
      <vt:lpstr>Conti…</vt:lpstr>
      <vt:lpstr>Factor Affecting Dividend </vt:lpstr>
      <vt:lpstr>Dividend Theories </vt:lpstr>
      <vt:lpstr>Relevance of dividends</vt:lpstr>
      <vt:lpstr>Walter Model</vt:lpstr>
      <vt:lpstr>Conti…</vt:lpstr>
      <vt:lpstr>Conti…</vt:lpstr>
      <vt:lpstr>Conti…</vt:lpstr>
      <vt:lpstr>Example</vt:lpstr>
      <vt:lpstr>Implications of Walter Model</vt:lpstr>
      <vt:lpstr>Gordon Model</vt:lpstr>
      <vt:lpstr>Conti…</vt:lpstr>
      <vt:lpstr>Example </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Dividend Decision</dc:title>
  <dc:creator>Harsh Pratap</dc:creator>
  <cp:lastModifiedBy>TEST</cp:lastModifiedBy>
  <cp:revision>19</cp:revision>
  <dcterms:created xsi:type="dcterms:W3CDTF">2023-04-03T05:10:20Z</dcterms:created>
  <dcterms:modified xsi:type="dcterms:W3CDTF">2023-04-26T20:56:45Z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