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7"/>
  </p:notesMasterIdLst>
  <p:handoutMasterIdLst>
    <p:handoutMasterId r:id="rId18"/>
  </p:handoutMasterIdLst>
  <p:sldIdLst>
    <p:sldId id="269" r:id="rId2"/>
    <p:sldId id="291" r:id="rId3"/>
    <p:sldId id="292" r:id="rId4"/>
    <p:sldId id="293" r:id="rId5"/>
    <p:sldId id="294" r:id="rId6"/>
    <p:sldId id="295" r:id="rId7"/>
    <p:sldId id="296" r:id="rId8"/>
    <p:sldId id="304" r:id="rId9"/>
    <p:sldId id="305" r:id="rId10"/>
    <p:sldId id="298" r:id="rId11"/>
    <p:sldId id="306" r:id="rId12"/>
    <p:sldId id="299" r:id="rId13"/>
    <p:sldId id="303" r:id="rId14"/>
    <p:sldId id="301" r:id="rId15"/>
    <p:sldId id="302" r:id="rId16"/>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63" d="100"/>
          <a:sy n="63" d="100"/>
        </p:scale>
        <p:origin x="1332" y="5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3/28/2023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3/28/2023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3/28/2023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3/28/2023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3/28/2023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3/28/2023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3/28/2023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3/28/2023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3/28/2023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3/28/2023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3/28/2023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3/28/2023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Leverage Analysis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[Name]</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00AD-CB14-9281-F34D-C3DEACEE66B4}"/>
              </a:ext>
            </a:extLst>
          </p:cNvPr>
          <p:cNvSpPr>
            <a:spLocks noGrp="1"/>
          </p:cNvSpPr>
          <p:nvPr>
            <p:ph type="title"/>
          </p:nvPr>
        </p:nvSpPr>
        <p:spPr/>
        <p:txBody>
          <a:bodyPr/>
          <a:lstStyle/>
          <a:p>
            <a:r>
              <a:rPr lang="en-US" dirty="0"/>
              <a:t>Margin of Safety and Operating Leverage</a:t>
            </a:r>
            <a:endParaRPr lang="en-IN" dirty="0"/>
          </a:p>
        </p:txBody>
      </p:sp>
      <p:sp>
        <p:nvSpPr>
          <p:cNvPr id="3" name="Content Placeholder 2">
            <a:extLst>
              <a:ext uri="{FF2B5EF4-FFF2-40B4-BE49-F238E27FC236}">
                <a16:creationId xmlns:a16="http://schemas.microsoft.com/office/drawing/2014/main" id="{C119F4CD-3754-428F-8007-BB84409843D5}"/>
              </a:ext>
            </a:extLst>
          </p:cNvPr>
          <p:cNvSpPr>
            <a:spLocks noGrp="1"/>
          </p:cNvSpPr>
          <p:nvPr>
            <p:ph idx="1"/>
          </p:nvPr>
        </p:nvSpPr>
        <p:spPr/>
        <p:txBody>
          <a:bodyPr>
            <a:normAutofit/>
          </a:bodyPr>
          <a:lstStyle/>
          <a:p>
            <a:r>
              <a:rPr lang="en-US" dirty="0"/>
              <a:t>In cost accounting, one studies that margin of safety (MOS) may be calculated as follows:</a:t>
            </a:r>
          </a:p>
          <a:p>
            <a:endParaRPr lang="en-US" dirty="0"/>
          </a:p>
          <a:p>
            <a:endParaRPr lang="en-US" dirty="0"/>
          </a:p>
          <a:p>
            <a:pPr algn="just"/>
            <a:endParaRPr lang="en-US" dirty="0"/>
          </a:p>
          <a:p>
            <a:pPr algn="just"/>
            <a:endParaRPr lang="en-US" dirty="0"/>
          </a:p>
          <a:p>
            <a:pPr algn="just"/>
            <a:endParaRPr lang="en-US" dirty="0"/>
          </a:p>
          <a:p>
            <a:pPr algn="just"/>
            <a:r>
              <a:rPr lang="en-US" sz="2400" dirty="0"/>
              <a:t>Higher margin of safety indicates lower business risk and higher profit and vice versa. </a:t>
            </a:r>
            <a:endParaRPr lang="en-IN" sz="2400" dirty="0"/>
          </a:p>
        </p:txBody>
      </p:sp>
      <p:pic>
        <p:nvPicPr>
          <p:cNvPr id="7" name="Picture 6">
            <a:extLst>
              <a:ext uri="{FF2B5EF4-FFF2-40B4-BE49-F238E27FC236}">
                <a16:creationId xmlns:a16="http://schemas.microsoft.com/office/drawing/2014/main" id="{875E270E-6D8A-BBA5-AE5C-812872A9064A}"/>
              </a:ext>
            </a:extLst>
          </p:cNvPr>
          <p:cNvPicPr>
            <a:picLocks noChangeAspect="1"/>
          </p:cNvPicPr>
          <p:nvPr/>
        </p:nvPicPr>
        <p:blipFill>
          <a:blip r:embed="rId2"/>
          <a:stretch>
            <a:fillRect/>
          </a:stretch>
        </p:blipFill>
        <p:spPr>
          <a:xfrm>
            <a:off x="1259632" y="2636912"/>
            <a:ext cx="6984776" cy="800165"/>
          </a:xfrm>
          <a:prstGeom prst="rect">
            <a:avLst/>
          </a:prstGeom>
        </p:spPr>
      </p:pic>
      <p:pic>
        <p:nvPicPr>
          <p:cNvPr id="10" name="Picture 9">
            <a:extLst>
              <a:ext uri="{FF2B5EF4-FFF2-40B4-BE49-F238E27FC236}">
                <a16:creationId xmlns:a16="http://schemas.microsoft.com/office/drawing/2014/main" id="{4725848A-FC4E-4BA6-EA57-9C52B0695F23}"/>
              </a:ext>
            </a:extLst>
          </p:cNvPr>
          <p:cNvPicPr>
            <a:picLocks noChangeAspect="1"/>
          </p:cNvPicPr>
          <p:nvPr/>
        </p:nvPicPr>
        <p:blipFill>
          <a:blip r:embed="rId3"/>
          <a:stretch>
            <a:fillRect/>
          </a:stretch>
        </p:blipFill>
        <p:spPr>
          <a:xfrm>
            <a:off x="1403648" y="3573016"/>
            <a:ext cx="6696744" cy="849256"/>
          </a:xfrm>
          <a:prstGeom prst="rect">
            <a:avLst/>
          </a:prstGeom>
        </p:spPr>
      </p:pic>
    </p:spTree>
    <p:extLst>
      <p:ext uri="{BB962C8B-B14F-4D97-AF65-F5344CB8AC3E}">
        <p14:creationId xmlns:p14="http://schemas.microsoft.com/office/powerpoint/2010/main" val="284251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FC29-42EC-61A1-1F3B-931C8B380A6D}"/>
              </a:ext>
            </a:extLst>
          </p:cNvPr>
          <p:cNvSpPr>
            <a:spLocks noGrp="1"/>
          </p:cNvSpPr>
          <p:nvPr>
            <p:ph type="title"/>
          </p:nvPr>
        </p:nvSpPr>
        <p:spPr/>
        <p:txBody>
          <a:bodyPr/>
          <a:lstStyle/>
          <a:p>
            <a:r>
              <a:rPr lang="en-IN" dirty="0"/>
              <a:t>Profit Volume Ratio (PV Ratio)</a:t>
            </a:r>
          </a:p>
        </p:txBody>
      </p:sp>
      <p:sp>
        <p:nvSpPr>
          <p:cNvPr id="3" name="Content Placeholder 2">
            <a:extLst>
              <a:ext uri="{FF2B5EF4-FFF2-40B4-BE49-F238E27FC236}">
                <a16:creationId xmlns:a16="http://schemas.microsoft.com/office/drawing/2014/main" id="{F6AB7F10-7B58-4450-D4EB-6EA9ACAA8EAD}"/>
              </a:ext>
            </a:extLst>
          </p:cNvPr>
          <p:cNvSpPr>
            <a:spLocks noGrp="1"/>
          </p:cNvSpPr>
          <p:nvPr>
            <p:ph idx="1"/>
          </p:nvPr>
        </p:nvSpPr>
        <p:spPr/>
        <p:txBody>
          <a:bodyPr>
            <a:normAutofit/>
          </a:bodyPr>
          <a:lstStyle/>
          <a:p>
            <a:pPr marL="388620" indent="-342900" algn="just">
              <a:buFont typeface="Arial" panose="020B0604020202020204" pitchFamily="34" charset="0"/>
              <a:buChar char="•"/>
            </a:pPr>
            <a:r>
              <a:rPr lang="en-US" sz="2400" dirty="0"/>
              <a:t>The Profit Volume (P/V) Ratio is the measurement of the rate of change of profit due to change in volume of sales. </a:t>
            </a:r>
          </a:p>
          <a:p>
            <a:pPr marL="388620" indent="-342900" algn="just">
              <a:buFont typeface="Arial" panose="020B0604020202020204" pitchFamily="34" charset="0"/>
              <a:buChar char="•"/>
            </a:pPr>
            <a:r>
              <a:rPr lang="en-US" sz="2400" dirty="0"/>
              <a:t>It is one of the important ratios for computing profitability as it indicates contribution earned with respect of sales.</a:t>
            </a:r>
            <a:endParaRPr lang="en-IN" sz="2400" dirty="0"/>
          </a:p>
        </p:txBody>
      </p:sp>
      <p:pic>
        <p:nvPicPr>
          <p:cNvPr id="15" name="Picture 14">
            <a:extLst>
              <a:ext uri="{FF2B5EF4-FFF2-40B4-BE49-F238E27FC236}">
                <a16:creationId xmlns:a16="http://schemas.microsoft.com/office/drawing/2014/main" id="{318B2FB8-486C-7B8A-4F9B-C531D9558FEF}"/>
              </a:ext>
            </a:extLst>
          </p:cNvPr>
          <p:cNvPicPr>
            <a:picLocks noChangeAspect="1"/>
          </p:cNvPicPr>
          <p:nvPr/>
        </p:nvPicPr>
        <p:blipFill>
          <a:blip r:embed="rId2"/>
          <a:stretch>
            <a:fillRect/>
          </a:stretch>
        </p:blipFill>
        <p:spPr>
          <a:xfrm>
            <a:off x="1498270" y="4077072"/>
            <a:ext cx="7701930" cy="936104"/>
          </a:xfrm>
          <a:prstGeom prst="rect">
            <a:avLst/>
          </a:prstGeom>
        </p:spPr>
      </p:pic>
      <p:pic>
        <p:nvPicPr>
          <p:cNvPr id="17" name="Picture 16">
            <a:extLst>
              <a:ext uri="{FF2B5EF4-FFF2-40B4-BE49-F238E27FC236}">
                <a16:creationId xmlns:a16="http://schemas.microsoft.com/office/drawing/2014/main" id="{3EC0EC92-8A7A-B6BA-5849-30346E239926}"/>
              </a:ext>
            </a:extLst>
          </p:cNvPr>
          <p:cNvPicPr>
            <a:picLocks noChangeAspect="1"/>
          </p:cNvPicPr>
          <p:nvPr/>
        </p:nvPicPr>
        <p:blipFill>
          <a:blip r:embed="rId3"/>
          <a:stretch>
            <a:fillRect/>
          </a:stretch>
        </p:blipFill>
        <p:spPr>
          <a:xfrm>
            <a:off x="2377962" y="5054585"/>
            <a:ext cx="5329108" cy="678671"/>
          </a:xfrm>
          <a:prstGeom prst="rect">
            <a:avLst/>
          </a:prstGeom>
        </p:spPr>
      </p:pic>
    </p:spTree>
    <p:extLst>
      <p:ext uri="{BB962C8B-B14F-4D97-AF65-F5344CB8AC3E}">
        <p14:creationId xmlns:p14="http://schemas.microsoft.com/office/powerpoint/2010/main" val="91455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6A9D-60A9-FC4C-FF76-2AEE4C45F2B0}"/>
              </a:ext>
            </a:extLst>
          </p:cNvPr>
          <p:cNvSpPr>
            <a:spLocks noGrp="1"/>
          </p:cNvSpPr>
          <p:nvPr>
            <p:ph type="title"/>
          </p:nvPr>
        </p:nvSpPr>
        <p:spPr/>
        <p:txBody>
          <a:bodyPr/>
          <a:lstStyle/>
          <a:p>
            <a:r>
              <a:rPr lang="en-IN" dirty="0"/>
              <a:t>Financial leverage</a:t>
            </a:r>
          </a:p>
        </p:txBody>
      </p:sp>
      <p:sp>
        <p:nvSpPr>
          <p:cNvPr id="3" name="Content Placeholder 2">
            <a:extLst>
              <a:ext uri="{FF2B5EF4-FFF2-40B4-BE49-F238E27FC236}">
                <a16:creationId xmlns:a16="http://schemas.microsoft.com/office/drawing/2014/main" id="{981A25C0-3738-DEC5-8193-42D5B4A78DA0}"/>
              </a:ext>
            </a:extLst>
          </p:cNvPr>
          <p:cNvSpPr>
            <a:spLocks noGrp="1"/>
          </p:cNvSpPr>
          <p:nvPr>
            <p:ph idx="1"/>
          </p:nvPr>
        </p:nvSpPr>
        <p:spPr/>
        <p:txBody>
          <a:bodyPr>
            <a:normAutofit/>
          </a:bodyPr>
          <a:lstStyle/>
          <a:p>
            <a:pPr marL="388620" indent="-342900" algn="just">
              <a:buFont typeface="Arial" panose="020B0604020202020204" pitchFamily="34" charset="0"/>
              <a:buChar char="•"/>
            </a:pPr>
            <a:r>
              <a:rPr lang="en-US" sz="2400" dirty="0"/>
              <a:t>Financial leverage (FL) maybe defined as ‘the use of funds with a fixed cost in order to increase earnings per share.’ In other words, it is the use of company funds on which it pays a limited return. </a:t>
            </a:r>
          </a:p>
          <a:p>
            <a:pPr marL="388620" indent="-342900" algn="just">
              <a:buFont typeface="Arial" panose="020B0604020202020204" pitchFamily="34" charset="0"/>
              <a:buChar char="•"/>
            </a:pPr>
            <a:r>
              <a:rPr lang="en-US" sz="2400" dirty="0"/>
              <a:t>Financial leverage involves the use of funds obtained at a fixed cost in the hope of increasing the return to common stockholders.</a:t>
            </a:r>
          </a:p>
          <a:p>
            <a:pPr marL="388620" indent="-342900" algn="just">
              <a:buFont typeface="Arial" panose="020B0604020202020204" pitchFamily="34" charset="0"/>
              <a:buChar char="•"/>
            </a:pPr>
            <a:endParaRPr lang="en-IN" sz="2400" dirty="0"/>
          </a:p>
        </p:txBody>
      </p:sp>
      <p:pic>
        <p:nvPicPr>
          <p:cNvPr id="5" name="Picture 4">
            <a:extLst>
              <a:ext uri="{FF2B5EF4-FFF2-40B4-BE49-F238E27FC236}">
                <a16:creationId xmlns:a16="http://schemas.microsoft.com/office/drawing/2014/main" id="{9E4D7737-1F7D-E529-F587-A8301243EF8D}"/>
              </a:ext>
            </a:extLst>
          </p:cNvPr>
          <p:cNvPicPr>
            <a:picLocks noChangeAspect="1"/>
          </p:cNvPicPr>
          <p:nvPr/>
        </p:nvPicPr>
        <p:blipFill>
          <a:blip r:embed="rId2"/>
          <a:stretch>
            <a:fillRect/>
          </a:stretch>
        </p:blipFill>
        <p:spPr>
          <a:xfrm>
            <a:off x="1406387" y="4509120"/>
            <a:ext cx="7007317" cy="824880"/>
          </a:xfrm>
          <a:prstGeom prst="rect">
            <a:avLst/>
          </a:prstGeom>
        </p:spPr>
      </p:pic>
      <p:pic>
        <p:nvPicPr>
          <p:cNvPr id="7" name="Picture 6">
            <a:extLst>
              <a:ext uri="{FF2B5EF4-FFF2-40B4-BE49-F238E27FC236}">
                <a16:creationId xmlns:a16="http://schemas.microsoft.com/office/drawing/2014/main" id="{43E28457-BAF4-D4A6-50B8-13B2AAB94DC4}"/>
              </a:ext>
            </a:extLst>
          </p:cNvPr>
          <p:cNvPicPr>
            <a:picLocks noChangeAspect="1"/>
          </p:cNvPicPr>
          <p:nvPr/>
        </p:nvPicPr>
        <p:blipFill>
          <a:blip r:embed="rId3"/>
          <a:stretch>
            <a:fillRect/>
          </a:stretch>
        </p:blipFill>
        <p:spPr>
          <a:xfrm>
            <a:off x="1436866" y="5459388"/>
            <a:ext cx="7097533" cy="1230786"/>
          </a:xfrm>
          <a:prstGeom prst="rect">
            <a:avLst/>
          </a:prstGeom>
        </p:spPr>
      </p:pic>
    </p:spTree>
    <p:extLst>
      <p:ext uri="{BB962C8B-B14F-4D97-AF65-F5344CB8AC3E}">
        <p14:creationId xmlns:p14="http://schemas.microsoft.com/office/powerpoint/2010/main" val="365545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5470-A386-0DD2-2300-DF8F81A2D210}"/>
              </a:ext>
            </a:extLst>
          </p:cNvPr>
          <p:cNvSpPr>
            <a:spLocks noGrp="1"/>
          </p:cNvSpPr>
          <p:nvPr>
            <p:ph type="title"/>
          </p:nvPr>
        </p:nvSpPr>
        <p:spPr/>
        <p:txBody>
          <a:bodyPr/>
          <a:lstStyle/>
          <a:p>
            <a:r>
              <a:rPr lang="en-US" dirty="0"/>
              <a:t>Financial Leverage as a ‘Double edged Sword’</a:t>
            </a:r>
            <a:endParaRPr lang="en-IN" dirty="0"/>
          </a:p>
        </p:txBody>
      </p:sp>
      <p:sp>
        <p:nvSpPr>
          <p:cNvPr id="3" name="Content Placeholder 2">
            <a:extLst>
              <a:ext uri="{FF2B5EF4-FFF2-40B4-BE49-F238E27FC236}">
                <a16:creationId xmlns:a16="http://schemas.microsoft.com/office/drawing/2014/main" id="{B7972FEF-6224-FEF5-656E-E6F6F97061EA}"/>
              </a:ext>
            </a:extLst>
          </p:cNvPr>
          <p:cNvSpPr>
            <a:spLocks noGrp="1"/>
          </p:cNvSpPr>
          <p:nvPr>
            <p:ph idx="1"/>
          </p:nvPr>
        </p:nvSpPr>
        <p:spPr/>
        <p:txBody>
          <a:bodyPr>
            <a:normAutofit fontScale="85000" lnSpcReduction="20000"/>
          </a:bodyPr>
          <a:lstStyle/>
          <a:p>
            <a:pPr marL="502920" indent="-457200">
              <a:buFont typeface="Arial" panose="020B0604020202020204" pitchFamily="34" charset="0"/>
              <a:buChar char="•"/>
            </a:pPr>
            <a:r>
              <a:rPr lang="en-US" dirty="0"/>
              <a:t>On one hand when cost of ‘fixed cost fund’ is less than the return on investment financial leverage will help to increase return on equity and EPS. </a:t>
            </a:r>
          </a:p>
          <a:p>
            <a:pPr marL="502920" indent="-457200">
              <a:buFont typeface="Arial" panose="020B0604020202020204" pitchFamily="34" charset="0"/>
              <a:buChar char="•"/>
            </a:pPr>
            <a:r>
              <a:rPr lang="en-US" dirty="0"/>
              <a:t>The firm will also benefit from the saving of tax on interest on debts etc. However, when cost of debt will be more than the return it will affect return of equity and EPS </a:t>
            </a:r>
            <a:r>
              <a:rPr lang="en-US" dirty="0" err="1"/>
              <a:t>unfavourably</a:t>
            </a:r>
            <a:r>
              <a:rPr lang="en-US" dirty="0"/>
              <a:t> and as a result firm can be under financial distress. This is why financial leverage is known as “double edged sword”.</a:t>
            </a:r>
          </a:p>
          <a:p>
            <a:r>
              <a:rPr lang="en-US" b="1" dirty="0"/>
              <a:t>Effect on EPS and ROE:</a:t>
            </a:r>
          </a:p>
          <a:p>
            <a:r>
              <a:rPr lang="en-US" dirty="0"/>
              <a:t>When, ROI &gt; Interest – </a:t>
            </a:r>
            <a:r>
              <a:rPr lang="en-US" dirty="0" err="1"/>
              <a:t>Favourable</a:t>
            </a:r>
            <a:r>
              <a:rPr lang="en-US" dirty="0"/>
              <a:t> – Advantage When, ROI &lt; Interest – </a:t>
            </a:r>
            <a:r>
              <a:rPr lang="en-US" dirty="0" err="1"/>
              <a:t>Unfavourable</a:t>
            </a:r>
            <a:r>
              <a:rPr lang="en-US" dirty="0"/>
              <a:t> – Disadvantage</a:t>
            </a:r>
          </a:p>
          <a:p>
            <a:r>
              <a:rPr lang="en-US" dirty="0"/>
              <a:t>When, ROI = Interest – Neutral – Neither advantage nor disadvantage.</a:t>
            </a:r>
          </a:p>
          <a:p>
            <a:endParaRPr lang="en-IN" dirty="0"/>
          </a:p>
        </p:txBody>
      </p:sp>
    </p:spTree>
    <p:extLst>
      <p:ext uri="{BB962C8B-B14F-4D97-AF65-F5344CB8AC3E}">
        <p14:creationId xmlns:p14="http://schemas.microsoft.com/office/powerpoint/2010/main" val="32039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9B1F-3217-D01E-90A6-DAF9E219B9AF}"/>
              </a:ext>
            </a:extLst>
          </p:cNvPr>
          <p:cNvSpPr>
            <a:spLocks noGrp="1"/>
          </p:cNvSpPr>
          <p:nvPr>
            <p:ph type="title"/>
          </p:nvPr>
        </p:nvSpPr>
        <p:spPr/>
        <p:txBody>
          <a:bodyPr/>
          <a:lstStyle/>
          <a:p>
            <a:r>
              <a:rPr lang="en-IN" dirty="0"/>
              <a:t>Combined leverage</a:t>
            </a:r>
          </a:p>
        </p:txBody>
      </p:sp>
      <p:sp>
        <p:nvSpPr>
          <p:cNvPr id="3" name="Content Placeholder 2">
            <a:extLst>
              <a:ext uri="{FF2B5EF4-FFF2-40B4-BE49-F238E27FC236}">
                <a16:creationId xmlns:a16="http://schemas.microsoft.com/office/drawing/2014/main" id="{A85A10AF-C6B5-A1F4-FB01-2BECA225AFB6}"/>
              </a:ext>
            </a:extLst>
          </p:cNvPr>
          <p:cNvSpPr>
            <a:spLocks noGrp="1"/>
          </p:cNvSpPr>
          <p:nvPr>
            <p:ph idx="1"/>
          </p:nvPr>
        </p:nvSpPr>
        <p:spPr/>
        <p:txBody>
          <a:bodyPr>
            <a:normAutofit/>
          </a:bodyPr>
          <a:lstStyle/>
          <a:p>
            <a:pPr algn="just"/>
            <a:r>
              <a:rPr lang="en-US" sz="2400" dirty="0"/>
              <a:t>Combined leverage maybe defined as the potential use of fixed costs, both operating and financial, which magnifies the effect of sales volume change on the earning per share of the firm.</a:t>
            </a:r>
          </a:p>
          <a:p>
            <a:pPr algn="just"/>
            <a:endParaRPr lang="en-IN" sz="2400" dirty="0"/>
          </a:p>
        </p:txBody>
      </p:sp>
      <p:pic>
        <p:nvPicPr>
          <p:cNvPr id="5" name="Picture 4">
            <a:extLst>
              <a:ext uri="{FF2B5EF4-FFF2-40B4-BE49-F238E27FC236}">
                <a16:creationId xmlns:a16="http://schemas.microsoft.com/office/drawing/2014/main" id="{CBB440F3-222F-DFA5-A7B5-33FCBBB076DD}"/>
              </a:ext>
            </a:extLst>
          </p:cNvPr>
          <p:cNvPicPr>
            <a:picLocks noChangeAspect="1"/>
          </p:cNvPicPr>
          <p:nvPr/>
        </p:nvPicPr>
        <p:blipFill>
          <a:blip r:embed="rId2"/>
          <a:stretch>
            <a:fillRect/>
          </a:stretch>
        </p:blipFill>
        <p:spPr>
          <a:xfrm>
            <a:off x="1259632" y="3212975"/>
            <a:ext cx="7128792" cy="1601029"/>
          </a:xfrm>
          <a:prstGeom prst="rect">
            <a:avLst/>
          </a:prstGeom>
        </p:spPr>
      </p:pic>
    </p:spTree>
    <p:extLst>
      <p:ext uri="{BB962C8B-B14F-4D97-AF65-F5344CB8AC3E}">
        <p14:creationId xmlns:p14="http://schemas.microsoft.com/office/powerpoint/2010/main" val="251074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348C-356E-2110-EB52-368F5F5133E6}"/>
              </a:ext>
            </a:extLst>
          </p:cNvPr>
          <p:cNvSpPr>
            <a:spLocks noGrp="1"/>
          </p:cNvSpPr>
          <p:nvPr>
            <p:ph type="title"/>
          </p:nvPr>
        </p:nvSpPr>
        <p:spPr/>
        <p:txBody>
          <a:bodyPr/>
          <a:lstStyle/>
          <a:p>
            <a:r>
              <a:rPr lang="en-US" dirty="0"/>
              <a:t>Degree of Combined Leverage (DCL</a:t>
            </a:r>
            <a:endParaRPr lang="en-IN" dirty="0"/>
          </a:p>
        </p:txBody>
      </p:sp>
      <p:sp>
        <p:nvSpPr>
          <p:cNvPr id="3" name="Content Placeholder 2">
            <a:extLst>
              <a:ext uri="{FF2B5EF4-FFF2-40B4-BE49-F238E27FC236}">
                <a16:creationId xmlns:a16="http://schemas.microsoft.com/office/drawing/2014/main" id="{62825571-E1FC-E40C-54F4-08716DEB93EC}"/>
              </a:ext>
            </a:extLst>
          </p:cNvPr>
          <p:cNvSpPr>
            <a:spLocks noGrp="1"/>
          </p:cNvSpPr>
          <p:nvPr>
            <p:ph idx="1"/>
          </p:nvPr>
        </p:nvSpPr>
        <p:spPr/>
        <p:txBody>
          <a:bodyPr>
            <a:normAutofit/>
          </a:bodyPr>
          <a:lstStyle/>
          <a:p>
            <a:pPr algn="just"/>
            <a:r>
              <a:rPr lang="en-US" sz="2400" dirty="0"/>
              <a:t>Degree of combined leverage (DCL) is the ratio of percentage change in earning per share to the percentage change in sales. It indicates the effect the sales changes will have on EPS.</a:t>
            </a:r>
          </a:p>
          <a:p>
            <a:pPr algn="just"/>
            <a:endParaRPr lang="en-US" sz="2400" dirty="0"/>
          </a:p>
          <a:p>
            <a:pPr algn="just"/>
            <a:endParaRPr lang="en-IN" sz="2400" dirty="0"/>
          </a:p>
        </p:txBody>
      </p:sp>
      <p:pic>
        <p:nvPicPr>
          <p:cNvPr id="7" name="Picture 6">
            <a:extLst>
              <a:ext uri="{FF2B5EF4-FFF2-40B4-BE49-F238E27FC236}">
                <a16:creationId xmlns:a16="http://schemas.microsoft.com/office/drawing/2014/main" id="{2833D091-66D3-BA35-BD80-51CA0317B385}"/>
              </a:ext>
            </a:extLst>
          </p:cNvPr>
          <p:cNvPicPr>
            <a:picLocks noChangeAspect="1"/>
          </p:cNvPicPr>
          <p:nvPr/>
        </p:nvPicPr>
        <p:blipFill>
          <a:blip r:embed="rId2"/>
          <a:stretch>
            <a:fillRect/>
          </a:stretch>
        </p:blipFill>
        <p:spPr>
          <a:xfrm>
            <a:off x="1259632" y="3429000"/>
            <a:ext cx="7650848" cy="1800200"/>
          </a:xfrm>
          <a:prstGeom prst="rect">
            <a:avLst/>
          </a:prstGeom>
        </p:spPr>
      </p:pic>
    </p:spTree>
    <p:extLst>
      <p:ext uri="{BB962C8B-B14F-4D97-AF65-F5344CB8AC3E}">
        <p14:creationId xmlns:p14="http://schemas.microsoft.com/office/powerpoint/2010/main" val="429266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FD54-DEA3-9352-4030-AE58AF5800D6}"/>
              </a:ext>
            </a:extLst>
          </p:cNvPr>
          <p:cNvSpPr>
            <a:spLocks noGrp="1"/>
          </p:cNvSpPr>
          <p:nvPr>
            <p:ph type="title"/>
          </p:nvPr>
        </p:nvSpPr>
        <p:spPr/>
        <p:txBody>
          <a:bodyPr/>
          <a:lstStyle/>
          <a:p>
            <a:r>
              <a:rPr lang="en-US" dirty="0"/>
              <a:t>Meaning and types of leverage</a:t>
            </a:r>
            <a:endParaRPr lang="en-IN" dirty="0"/>
          </a:p>
        </p:txBody>
      </p:sp>
      <p:sp>
        <p:nvSpPr>
          <p:cNvPr id="3" name="Content Placeholder 2">
            <a:extLst>
              <a:ext uri="{FF2B5EF4-FFF2-40B4-BE49-F238E27FC236}">
                <a16:creationId xmlns:a16="http://schemas.microsoft.com/office/drawing/2014/main" id="{4D5A2F8A-231F-26B8-81D4-B564E8E6CDE8}"/>
              </a:ext>
            </a:extLst>
          </p:cNvPr>
          <p:cNvSpPr>
            <a:spLocks noGrp="1"/>
          </p:cNvSpPr>
          <p:nvPr>
            <p:ph idx="1"/>
          </p:nvPr>
        </p:nvSpPr>
        <p:spPr/>
        <p:txBody>
          <a:bodyPr>
            <a:normAutofit/>
          </a:bodyPr>
          <a:lstStyle/>
          <a:p>
            <a:pPr algn="just"/>
            <a:r>
              <a:rPr lang="en-US" dirty="0"/>
              <a:t>Leverage arises from the existence of fixed costs. There are two kinds of leverage, viz, operating leverage and financial leverage. </a:t>
            </a:r>
          </a:p>
          <a:p>
            <a:pPr marL="502920" indent="-457200" algn="just">
              <a:buFont typeface="+mj-lt"/>
              <a:buAutoNum type="arabicPeriod"/>
            </a:pPr>
            <a:r>
              <a:rPr lang="en-US" sz="2400" dirty="0"/>
              <a:t>Operating leverage arises from the firm’s fixed operating costs such as salaries, rent, depreciation, insurance, property taxes, and advertising outlays. </a:t>
            </a:r>
          </a:p>
          <a:p>
            <a:pPr marL="502920" indent="-457200" algn="just">
              <a:buFont typeface="+mj-lt"/>
              <a:buAutoNum type="arabicPeriod"/>
            </a:pPr>
            <a:r>
              <a:rPr lang="en-US" sz="2400" dirty="0"/>
              <a:t>Financial leverage arises from the firm’s fixed financing costs such as interest on debt</a:t>
            </a:r>
            <a:endParaRPr lang="en-IN" sz="2400" dirty="0"/>
          </a:p>
        </p:txBody>
      </p:sp>
    </p:spTree>
    <p:extLst>
      <p:ext uri="{BB962C8B-B14F-4D97-AF65-F5344CB8AC3E}">
        <p14:creationId xmlns:p14="http://schemas.microsoft.com/office/powerpoint/2010/main" val="120090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D140-A9B6-FF56-C872-A0A3AB5F714C}"/>
              </a:ext>
            </a:extLst>
          </p:cNvPr>
          <p:cNvSpPr>
            <a:spLocks noGrp="1"/>
          </p:cNvSpPr>
          <p:nvPr>
            <p:ph type="title"/>
          </p:nvPr>
        </p:nvSpPr>
        <p:spPr/>
        <p:txBody>
          <a:bodyPr/>
          <a:lstStyle/>
          <a:p>
            <a:r>
              <a:rPr lang="en-IN" dirty="0"/>
              <a:t>Types of Leverage</a:t>
            </a:r>
          </a:p>
        </p:txBody>
      </p:sp>
      <p:sp>
        <p:nvSpPr>
          <p:cNvPr id="3" name="Content Placeholder 2">
            <a:extLst>
              <a:ext uri="{FF2B5EF4-FFF2-40B4-BE49-F238E27FC236}">
                <a16:creationId xmlns:a16="http://schemas.microsoft.com/office/drawing/2014/main" id="{32D164B1-DDF9-CC39-20B8-F8669DB5E092}"/>
              </a:ext>
            </a:extLst>
          </p:cNvPr>
          <p:cNvSpPr>
            <a:spLocks noGrp="1"/>
          </p:cNvSpPr>
          <p:nvPr>
            <p:ph idx="1"/>
          </p:nvPr>
        </p:nvSpPr>
        <p:spPr/>
        <p:txBody>
          <a:bodyPr>
            <a:normAutofit fontScale="92500" lnSpcReduction="10000"/>
          </a:bodyPr>
          <a:lstStyle/>
          <a:p>
            <a:r>
              <a:rPr lang="en-US" dirty="0"/>
              <a:t>There are three commonly used measures of leverage in financial analysis. These are:</a:t>
            </a:r>
          </a:p>
          <a:p>
            <a:pPr marL="560070" indent="-514350">
              <a:buFont typeface="+mj-lt"/>
              <a:buAutoNum type="arabicPeriod"/>
            </a:pPr>
            <a:r>
              <a:rPr lang="en-US" dirty="0"/>
              <a:t>Operating Leverage: It is the relationship between Sales and EBIT and indicated business risk.</a:t>
            </a:r>
          </a:p>
          <a:p>
            <a:pPr marL="560070" indent="-514350">
              <a:buFont typeface="+mj-lt"/>
              <a:buAutoNum type="arabicPeriod"/>
            </a:pPr>
            <a:r>
              <a:rPr lang="en-US" dirty="0"/>
              <a:t>Financial Leverage: it is the relationship between EBIT and EPS and indicates financial risk.</a:t>
            </a:r>
          </a:p>
          <a:p>
            <a:pPr marL="560070" indent="-514350">
              <a:buFont typeface="+mj-lt"/>
              <a:buAutoNum type="arabicPeriod"/>
            </a:pPr>
            <a:r>
              <a:rPr lang="en-US" dirty="0"/>
              <a:t>Combined Leverage: It is the relationship between Sales and EPS and indicated total risk.</a:t>
            </a:r>
          </a:p>
          <a:p>
            <a:endParaRPr lang="en-IN" dirty="0"/>
          </a:p>
        </p:txBody>
      </p:sp>
    </p:spTree>
    <p:extLst>
      <p:ext uri="{BB962C8B-B14F-4D97-AF65-F5344CB8AC3E}">
        <p14:creationId xmlns:p14="http://schemas.microsoft.com/office/powerpoint/2010/main" val="45327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8152-29BE-7F8A-3C80-09B31405CE41}"/>
              </a:ext>
            </a:extLst>
          </p:cNvPr>
          <p:cNvSpPr>
            <a:spLocks noGrp="1"/>
          </p:cNvSpPr>
          <p:nvPr>
            <p:ph type="title"/>
          </p:nvPr>
        </p:nvSpPr>
        <p:spPr/>
        <p:txBody>
          <a:bodyPr/>
          <a:lstStyle/>
          <a:p>
            <a:r>
              <a:rPr lang="en-US" dirty="0"/>
              <a:t>Operating Leverage, Financial Leverage and Combined leverage</a:t>
            </a:r>
            <a:endParaRPr lang="en-IN" dirty="0"/>
          </a:p>
        </p:txBody>
      </p:sp>
      <p:pic>
        <p:nvPicPr>
          <p:cNvPr id="59" name="Content Placeholder 58">
            <a:extLst>
              <a:ext uri="{FF2B5EF4-FFF2-40B4-BE49-F238E27FC236}">
                <a16:creationId xmlns:a16="http://schemas.microsoft.com/office/drawing/2014/main" id="{E3607F29-2B83-5C11-1EF0-35BF87BF5E7E}"/>
              </a:ext>
            </a:extLst>
          </p:cNvPr>
          <p:cNvPicPr>
            <a:picLocks noGrp="1" noChangeAspect="1"/>
          </p:cNvPicPr>
          <p:nvPr>
            <p:ph idx="1"/>
          </p:nvPr>
        </p:nvPicPr>
        <p:blipFill>
          <a:blip r:embed="rId2"/>
          <a:stretch>
            <a:fillRect/>
          </a:stretch>
        </p:blipFill>
        <p:spPr>
          <a:xfrm>
            <a:off x="1043608" y="1526912"/>
            <a:ext cx="6480720" cy="5123581"/>
          </a:xfrm>
        </p:spPr>
      </p:pic>
    </p:spTree>
    <p:extLst>
      <p:ext uri="{BB962C8B-B14F-4D97-AF65-F5344CB8AC3E}">
        <p14:creationId xmlns:p14="http://schemas.microsoft.com/office/powerpoint/2010/main" val="108275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6B98-8D02-1E52-A1F7-D496BC63D680}"/>
              </a:ext>
            </a:extLst>
          </p:cNvPr>
          <p:cNvSpPr>
            <a:spLocks noGrp="1"/>
          </p:cNvSpPr>
          <p:nvPr>
            <p:ph type="title"/>
          </p:nvPr>
        </p:nvSpPr>
        <p:spPr/>
        <p:txBody>
          <a:bodyPr/>
          <a:lstStyle/>
          <a:p>
            <a:r>
              <a:rPr lang="en-IN" dirty="0"/>
              <a:t>Operating Leverage</a:t>
            </a:r>
          </a:p>
        </p:txBody>
      </p:sp>
      <p:sp>
        <p:nvSpPr>
          <p:cNvPr id="3" name="Content Placeholder 2">
            <a:extLst>
              <a:ext uri="{FF2B5EF4-FFF2-40B4-BE49-F238E27FC236}">
                <a16:creationId xmlns:a16="http://schemas.microsoft.com/office/drawing/2014/main" id="{1B54E5C6-8B3A-D38B-48C7-EF654AE05FA7}"/>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sz="2400" dirty="0"/>
              <a:t>Operating Leverage means tendency of operating income (EBIT) to change disproportionately with change in sale volume. </a:t>
            </a:r>
          </a:p>
          <a:p>
            <a:pPr marL="502920" indent="-457200" algn="just">
              <a:buFont typeface="Arial" panose="020B0604020202020204" pitchFamily="34" charset="0"/>
              <a:buChar char="•"/>
            </a:pPr>
            <a:r>
              <a:rPr lang="en-US" sz="2400" dirty="0"/>
              <a:t>This disproportionate change is caused by operating fixed cost, which does not change with change in sales volume.</a:t>
            </a:r>
          </a:p>
          <a:p>
            <a:pPr marL="502920" indent="-457200" algn="just">
              <a:buFont typeface="Arial" panose="020B0604020202020204" pitchFamily="34" charset="0"/>
              <a:buChar char="•"/>
            </a:pPr>
            <a:r>
              <a:rPr lang="en-US" sz="2400" dirty="0"/>
              <a:t>Operating leverage is a function of three factors:</a:t>
            </a:r>
            <a:endParaRPr lang="en-IN" sz="2400" dirty="0"/>
          </a:p>
          <a:p>
            <a:pPr marL="1149350" lvl="1" indent="-457200" algn="just">
              <a:buFont typeface="Arial" panose="020B0604020202020204" pitchFamily="34" charset="0"/>
              <a:buChar char="•"/>
            </a:pPr>
            <a:r>
              <a:rPr lang="en-US" sz="2100" dirty="0"/>
              <a:t>Amount of fixed cost,</a:t>
            </a:r>
          </a:p>
          <a:p>
            <a:pPr marL="1149350" lvl="1" indent="-457200" algn="just">
              <a:buFont typeface="Arial" panose="020B0604020202020204" pitchFamily="34" charset="0"/>
              <a:buChar char="•"/>
            </a:pPr>
            <a:r>
              <a:rPr lang="en-US" sz="2100" dirty="0"/>
              <a:t>Variable contribution margin, and</a:t>
            </a:r>
            <a:endParaRPr lang="en-IN" sz="2100" dirty="0"/>
          </a:p>
          <a:p>
            <a:pPr marL="1149350" lvl="1" indent="-457200" algn="just">
              <a:buFont typeface="Arial" panose="020B0604020202020204" pitchFamily="34" charset="0"/>
              <a:buChar char="•"/>
            </a:pPr>
            <a:r>
              <a:rPr lang="en-US" sz="2100" dirty="0"/>
              <a:t>Volume of sales.</a:t>
            </a:r>
            <a:endParaRPr lang="en-IN" sz="2100" dirty="0"/>
          </a:p>
          <a:p>
            <a:pPr marL="502920" indent="-457200" algn="just">
              <a:buFont typeface="Arial" panose="020B0604020202020204" pitchFamily="34" charset="0"/>
              <a:buChar char="•"/>
            </a:pPr>
            <a:endParaRPr lang="en-IN" sz="1800" spc="-5" dirty="0">
              <a:effectLst/>
              <a:latin typeface="Segoe UI" panose="020B0502040204020203" pitchFamily="34" charset="0"/>
              <a:ea typeface="Segoe UI" panose="020B0502040204020203" pitchFamily="34" charset="0"/>
            </a:endParaRPr>
          </a:p>
          <a:p>
            <a:pPr marL="502920" indent="-4572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178512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39B9-484D-3CF3-5485-C1AB2D54D2FC}"/>
              </a:ext>
            </a:extLst>
          </p:cNvPr>
          <p:cNvSpPr>
            <a:spLocks noGrp="1"/>
          </p:cNvSpPr>
          <p:nvPr>
            <p:ph type="title"/>
          </p:nvPr>
        </p:nvSpPr>
        <p:spPr/>
        <p:txBody>
          <a:bodyPr/>
          <a:lstStyle/>
          <a:p>
            <a:r>
              <a:rPr lang="en-US" dirty="0"/>
              <a:t>Degree of Operating Leverage (DOL)</a:t>
            </a:r>
            <a:endParaRPr lang="en-IN" dirty="0"/>
          </a:p>
        </p:txBody>
      </p:sp>
      <p:sp>
        <p:nvSpPr>
          <p:cNvPr id="3" name="Content Placeholder 2">
            <a:extLst>
              <a:ext uri="{FF2B5EF4-FFF2-40B4-BE49-F238E27FC236}">
                <a16:creationId xmlns:a16="http://schemas.microsoft.com/office/drawing/2014/main" id="{67FB88CF-87D4-A98D-E2D4-F5CA6E6A50A8}"/>
              </a:ext>
            </a:extLst>
          </p:cNvPr>
          <p:cNvSpPr>
            <a:spLocks noGrp="1"/>
          </p:cNvSpPr>
          <p:nvPr>
            <p:ph idx="1"/>
          </p:nvPr>
        </p:nvSpPr>
        <p:spPr/>
        <p:txBody>
          <a:bodyPr/>
          <a:lstStyle/>
          <a:p>
            <a:r>
              <a:rPr lang="en-US" dirty="0"/>
              <a:t>DOL measures magnitude of disproportionate change. Degree of Operating Leverage may be defined as percentage change in EBIT with respect to percentage change in sales quantity.</a:t>
            </a:r>
          </a:p>
          <a:p>
            <a:endParaRPr lang="en-US" dirty="0"/>
          </a:p>
          <a:p>
            <a:endParaRPr lang="en-US" dirty="0"/>
          </a:p>
          <a:p>
            <a:endParaRPr lang="en-US" dirty="0"/>
          </a:p>
          <a:p>
            <a:endParaRPr lang="en-IN" dirty="0"/>
          </a:p>
        </p:txBody>
      </p:sp>
      <p:pic>
        <p:nvPicPr>
          <p:cNvPr id="15" name="Picture 14">
            <a:extLst>
              <a:ext uri="{FF2B5EF4-FFF2-40B4-BE49-F238E27FC236}">
                <a16:creationId xmlns:a16="http://schemas.microsoft.com/office/drawing/2014/main" id="{F31F7831-4BDA-2AF7-D9C1-C1FA2359EA35}"/>
              </a:ext>
            </a:extLst>
          </p:cNvPr>
          <p:cNvPicPr>
            <a:picLocks noChangeAspect="1"/>
          </p:cNvPicPr>
          <p:nvPr/>
        </p:nvPicPr>
        <p:blipFill>
          <a:blip r:embed="rId2"/>
          <a:stretch>
            <a:fillRect/>
          </a:stretch>
        </p:blipFill>
        <p:spPr>
          <a:xfrm>
            <a:off x="1387336" y="3700879"/>
            <a:ext cx="7229605" cy="1024265"/>
          </a:xfrm>
          <a:prstGeom prst="rect">
            <a:avLst/>
          </a:prstGeom>
        </p:spPr>
      </p:pic>
      <p:pic>
        <p:nvPicPr>
          <p:cNvPr id="17" name="Picture 16">
            <a:extLst>
              <a:ext uri="{FF2B5EF4-FFF2-40B4-BE49-F238E27FC236}">
                <a16:creationId xmlns:a16="http://schemas.microsoft.com/office/drawing/2014/main" id="{E5CC37DF-63D0-B536-5227-2707EE0E3ED6}"/>
              </a:ext>
            </a:extLst>
          </p:cNvPr>
          <p:cNvPicPr>
            <a:picLocks noChangeAspect="1"/>
          </p:cNvPicPr>
          <p:nvPr/>
        </p:nvPicPr>
        <p:blipFill>
          <a:blip r:embed="rId3"/>
          <a:stretch>
            <a:fillRect/>
          </a:stretch>
        </p:blipFill>
        <p:spPr>
          <a:xfrm>
            <a:off x="1547664" y="5043266"/>
            <a:ext cx="6653135" cy="892397"/>
          </a:xfrm>
          <a:prstGeom prst="rect">
            <a:avLst/>
          </a:prstGeom>
        </p:spPr>
      </p:pic>
    </p:spTree>
    <p:extLst>
      <p:ext uri="{BB962C8B-B14F-4D97-AF65-F5344CB8AC3E}">
        <p14:creationId xmlns:p14="http://schemas.microsoft.com/office/powerpoint/2010/main" val="108563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49EF-53A0-22C2-CF6E-FFA567DECCA6}"/>
              </a:ext>
            </a:extLst>
          </p:cNvPr>
          <p:cNvSpPr>
            <a:spLocks noGrp="1"/>
          </p:cNvSpPr>
          <p:nvPr>
            <p:ph type="title"/>
          </p:nvPr>
        </p:nvSpPr>
        <p:spPr/>
        <p:txBody>
          <a:bodyPr/>
          <a:lstStyle/>
          <a:p>
            <a:r>
              <a:rPr lang="en-US" dirty="0"/>
              <a:t>Break-Even Analysis and Operating Leverage</a:t>
            </a:r>
            <a:endParaRPr lang="en-IN" dirty="0"/>
          </a:p>
        </p:txBody>
      </p:sp>
      <p:sp>
        <p:nvSpPr>
          <p:cNvPr id="3" name="Content Placeholder 2">
            <a:extLst>
              <a:ext uri="{FF2B5EF4-FFF2-40B4-BE49-F238E27FC236}">
                <a16:creationId xmlns:a16="http://schemas.microsoft.com/office/drawing/2014/main" id="{A176EDAA-C7C5-E422-B28C-6D07FBA5BC59}"/>
              </a:ext>
            </a:extLst>
          </p:cNvPr>
          <p:cNvSpPr>
            <a:spLocks noGrp="1"/>
          </p:cNvSpPr>
          <p:nvPr>
            <p:ph idx="1"/>
          </p:nvPr>
        </p:nvSpPr>
        <p:spPr/>
        <p:txBody>
          <a:bodyPr>
            <a:normAutofit/>
          </a:bodyPr>
          <a:lstStyle/>
          <a:p>
            <a:pPr marL="388620" indent="-342900" algn="just">
              <a:buFont typeface="Arial" panose="020B0604020202020204" pitchFamily="34" charset="0"/>
              <a:buChar char="•"/>
            </a:pPr>
            <a:r>
              <a:rPr lang="en-US" sz="2400" dirty="0"/>
              <a:t>Break-even analysis is a generally used to study the Cost Volume Profit analysis. It is concerned with computing the break-even point. </a:t>
            </a:r>
          </a:p>
          <a:p>
            <a:pPr marL="388620" indent="-342900" algn="just">
              <a:buFont typeface="Arial" panose="020B0604020202020204" pitchFamily="34" charset="0"/>
              <a:buChar char="•"/>
            </a:pPr>
            <a:r>
              <a:rPr lang="en-US" sz="2400" dirty="0"/>
              <a:t>At this point of production level and sales there will be no profit and loss i.e. total cost is equal to total sales revenue.</a:t>
            </a:r>
          </a:p>
          <a:p>
            <a:pPr marL="388620" indent="-342900" algn="just">
              <a:buFont typeface="Arial" panose="020B0604020202020204" pitchFamily="34" charset="0"/>
              <a:buChar char="•"/>
            </a:pPr>
            <a:endParaRPr lang="en-US" sz="2400" dirty="0"/>
          </a:p>
          <a:p>
            <a:pPr marL="388620" indent="-342900" algn="just">
              <a:buFont typeface="Arial" panose="020B0604020202020204" pitchFamily="34" charset="0"/>
              <a:buChar char="•"/>
            </a:pPr>
            <a:endParaRPr lang="en-IN" sz="2400" dirty="0"/>
          </a:p>
        </p:txBody>
      </p:sp>
      <p:pic>
        <p:nvPicPr>
          <p:cNvPr id="5" name="Picture 4">
            <a:extLst>
              <a:ext uri="{FF2B5EF4-FFF2-40B4-BE49-F238E27FC236}">
                <a16:creationId xmlns:a16="http://schemas.microsoft.com/office/drawing/2014/main" id="{CDCA5575-A79C-405F-1C6C-858323919641}"/>
              </a:ext>
            </a:extLst>
          </p:cNvPr>
          <p:cNvPicPr>
            <a:picLocks noChangeAspect="1"/>
          </p:cNvPicPr>
          <p:nvPr/>
        </p:nvPicPr>
        <p:blipFill>
          <a:blip r:embed="rId2"/>
          <a:stretch>
            <a:fillRect/>
          </a:stretch>
        </p:blipFill>
        <p:spPr>
          <a:xfrm>
            <a:off x="1492117" y="4221088"/>
            <a:ext cx="6716250" cy="792088"/>
          </a:xfrm>
          <a:prstGeom prst="rect">
            <a:avLst/>
          </a:prstGeom>
        </p:spPr>
      </p:pic>
    </p:spTree>
    <p:extLst>
      <p:ext uri="{BB962C8B-B14F-4D97-AF65-F5344CB8AC3E}">
        <p14:creationId xmlns:p14="http://schemas.microsoft.com/office/powerpoint/2010/main" val="200172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0BB2-2581-B744-0E21-CCBA0753D404}"/>
              </a:ext>
            </a:extLst>
          </p:cNvPr>
          <p:cNvSpPr>
            <a:spLocks noGrp="1"/>
          </p:cNvSpPr>
          <p:nvPr>
            <p:ph type="title"/>
          </p:nvPr>
        </p:nvSpPr>
        <p:spPr/>
        <p:txBody>
          <a:bodyPr/>
          <a:lstStyle/>
          <a:p>
            <a:r>
              <a:rPr lang="en-US" dirty="0"/>
              <a:t>Break-Even Analysis and Operating Leverage</a:t>
            </a:r>
            <a:endParaRPr lang="en-IN" dirty="0"/>
          </a:p>
        </p:txBody>
      </p:sp>
      <p:graphicFrame>
        <p:nvGraphicFramePr>
          <p:cNvPr id="4" name="Content Placeholder 3">
            <a:extLst>
              <a:ext uri="{FF2B5EF4-FFF2-40B4-BE49-F238E27FC236}">
                <a16:creationId xmlns:a16="http://schemas.microsoft.com/office/drawing/2014/main" id="{57FB6A43-0FA9-6140-BE99-AE1B6F06180A}"/>
              </a:ext>
            </a:extLst>
          </p:cNvPr>
          <p:cNvGraphicFramePr>
            <a:graphicFrameLocks noGrp="1"/>
          </p:cNvGraphicFramePr>
          <p:nvPr>
            <p:ph idx="1"/>
            <p:extLst>
              <p:ext uri="{D42A27DB-BD31-4B8C-83A1-F6EECF244321}">
                <p14:modId xmlns:p14="http://schemas.microsoft.com/office/powerpoint/2010/main" val="510316763"/>
              </p:ext>
            </p:extLst>
          </p:nvPr>
        </p:nvGraphicFramePr>
        <p:xfrm>
          <a:off x="548308" y="1844824"/>
          <a:ext cx="7056784" cy="3259887"/>
        </p:xfrm>
        <a:graphic>
          <a:graphicData uri="http://schemas.openxmlformats.org/drawingml/2006/table">
            <a:tbl>
              <a:tblPr firstRow="1" firstCol="1" lastRow="1" lastCol="1" bandRow="1" bandCol="1">
                <a:tableStyleId>{3B4B98B0-60AC-42C2-AFA5-B58CD77FA1E5}</a:tableStyleId>
              </a:tblPr>
              <a:tblGrid>
                <a:gridCol w="3488846">
                  <a:extLst>
                    <a:ext uri="{9D8B030D-6E8A-4147-A177-3AD203B41FA5}">
                      <a16:colId xmlns:a16="http://schemas.microsoft.com/office/drawing/2014/main" val="633300953"/>
                    </a:ext>
                  </a:extLst>
                </a:gridCol>
                <a:gridCol w="1869213">
                  <a:extLst>
                    <a:ext uri="{9D8B030D-6E8A-4147-A177-3AD203B41FA5}">
                      <a16:colId xmlns:a16="http://schemas.microsoft.com/office/drawing/2014/main" val="1693093639"/>
                    </a:ext>
                  </a:extLst>
                </a:gridCol>
                <a:gridCol w="1698725">
                  <a:extLst>
                    <a:ext uri="{9D8B030D-6E8A-4147-A177-3AD203B41FA5}">
                      <a16:colId xmlns:a16="http://schemas.microsoft.com/office/drawing/2014/main" val="2414375572"/>
                    </a:ext>
                  </a:extLst>
                </a:gridCol>
              </a:tblGrid>
              <a:tr h="262900">
                <a:tc>
                  <a:txBody>
                    <a:bodyPr/>
                    <a:lstStyle/>
                    <a:p>
                      <a:pPr marL="899160" marR="894715" algn="ctr">
                        <a:spcBef>
                          <a:spcPts val="190"/>
                        </a:spcBef>
                        <a:spcAft>
                          <a:spcPts val="0"/>
                        </a:spcAft>
                      </a:pPr>
                      <a:r>
                        <a:rPr lang="en-US" sz="1100">
                          <a:effectLst/>
                        </a:rPr>
                        <a:t>Particulars</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7660" algn="ctr">
                        <a:spcBef>
                          <a:spcPts val="190"/>
                        </a:spcBef>
                        <a:spcAft>
                          <a:spcPts val="0"/>
                        </a:spcAft>
                      </a:pPr>
                      <a:r>
                        <a:rPr lang="en-US" sz="1100">
                          <a:effectLst/>
                        </a:rPr>
                        <a:t>Product</a:t>
                      </a:r>
                      <a:r>
                        <a:rPr lang="en-US" sz="1100" spc="95">
                          <a:effectLst/>
                        </a:rPr>
                        <a:t> </a:t>
                      </a:r>
                      <a:r>
                        <a:rPr lang="en-US" sz="1100">
                          <a:effectLst/>
                        </a:rPr>
                        <a:t>X</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9240" algn="ctr">
                        <a:spcBef>
                          <a:spcPts val="190"/>
                        </a:spcBef>
                        <a:spcAft>
                          <a:spcPts val="0"/>
                        </a:spcAft>
                      </a:pPr>
                      <a:r>
                        <a:rPr lang="en-US" sz="1100">
                          <a:effectLst/>
                        </a:rPr>
                        <a:t>Product</a:t>
                      </a:r>
                      <a:r>
                        <a:rPr lang="en-US" sz="1100" spc="95">
                          <a:effectLst/>
                        </a:rPr>
                        <a:t> </a:t>
                      </a:r>
                      <a:r>
                        <a:rPr lang="en-US" sz="1100">
                          <a:effectLst/>
                        </a:rPr>
                        <a:t>Y</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3461767939"/>
                  </a:ext>
                </a:extLst>
              </a:tr>
              <a:tr h="260791">
                <a:tc>
                  <a:txBody>
                    <a:bodyPr/>
                    <a:lstStyle/>
                    <a:p>
                      <a:pPr>
                        <a:spcBef>
                          <a:spcPts val="180"/>
                        </a:spcBef>
                      </a:pPr>
                      <a:r>
                        <a:rPr lang="en-US" sz="1100">
                          <a:effectLst/>
                        </a:rPr>
                        <a:t> </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7660" algn="ctr">
                        <a:spcBef>
                          <a:spcPts val="180"/>
                        </a:spcBef>
                        <a:spcAft>
                          <a:spcPts val="0"/>
                        </a:spcAft>
                      </a:pPr>
                      <a:r>
                        <a:rPr lang="en-US" sz="1100">
                          <a:effectLst/>
                        </a:rPr>
                        <a:t>(`)</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8605" algn="ctr">
                        <a:spcBef>
                          <a:spcPts val="180"/>
                        </a:spcBef>
                        <a:spcAft>
                          <a:spcPts val="0"/>
                        </a:spcAft>
                      </a:pPr>
                      <a:r>
                        <a:rPr lang="en-US" sz="1100">
                          <a:effectLst/>
                        </a:rPr>
                        <a:t>(`)</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3581798018"/>
                  </a:ext>
                </a:extLst>
              </a:tr>
              <a:tr h="262900">
                <a:tc>
                  <a:txBody>
                    <a:bodyPr/>
                    <a:lstStyle/>
                    <a:p>
                      <a:pPr marL="67945">
                        <a:spcBef>
                          <a:spcPts val="180"/>
                        </a:spcBef>
                      </a:pPr>
                      <a:r>
                        <a:rPr lang="en-US" sz="1100" dirty="0">
                          <a:effectLst/>
                        </a:rPr>
                        <a:t>Selling</a:t>
                      </a:r>
                      <a:r>
                        <a:rPr lang="en-US" sz="1100" spc="125" dirty="0">
                          <a:effectLst/>
                        </a:rPr>
                        <a:t> </a:t>
                      </a:r>
                      <a:r>
                        <a:rPr lang="en-US" sz="1100" dirty="0">
                          <a:effectLst/>
                        </a:rPr>
                        <a:t>Price</a:t>
                      </a:r>
                      <a:endParaRPr lang="en-IN"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4485" algn="ctr">
                        <a:spcBef>
                          <a:spcPts val="180"/>
                        </a:spcBef>
                        <a:spcAft>
                          <a:spcPts val="0"/>
                        </a:spcAft>
                      </a:pPr>
                      <a:r>
                        <a:rPr lang="en-US" sz="1100">
                          <a:effectLst/>
                        </a:rPr>
                        <a:t>40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8605" algn="ctr">
                        <a:spcBef>
                          <a:spcPts val="180"/>
                        </a:spcBef>
                        <a:spcAft>
                          <a:spcPts val="0"/>
                        </a:spcAft>
                      </a:pPr>
                      <a:r>
                        <a:rPr lang="en-US" sz="1100">
                          <a:effectLst/>
                        </a:rPr>
                        <a:t>20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225321209"/>
                  </a:ext>
                </a:extLst>
              </a:tr>
              <a:tr h="260791">
                <a:tc>
                  <a:txBody>
                    <a:bodyPr/>
                    <a:lstStyle/>
                    <a:p>
                      <a:pPr marL="67945">
                        <a:spcBef>
                          <a:spcPts val="180"/>
                        </a:spcBef>
                      </a:pPr>
                      <a:r>
                        <a:rPr lang="en-US" sz="1100">
                          <a:effectLst/>
                        </a:rPr>
                        <a:t>Variable</a:t>
                      </a:r>
                      <a:r>
                        <a:rPr lang="en-US" sz="1100" spc="120">
                          <a:effectLst/>
                        </a:rPr>
                        <a:t> </a:t>
                      </a:r>
                      <a:r>
                        <a:rPr lang="en-US" sz="1100">
                          <a:effectLst/>
                        </a:rPr>
                        <a:t>Cost</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4485" algn="ctr">
                        <a:spcBef>
                          <a:spcPts val="180"/>
                        </a:spcBef>
                        <a:spcAft>
                          <a:spcPts val="0"/>
                        </a:spcAft>
                      </a:pPr>
                      <a:r>
                        <a:rPr lang="en-US" sz="1100">
                          <a:effectLst/>
                        </a:rPr>
                        <a:t>20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8605" algn="ctr">
                        <a:spcBef>
                          <a:spcPts val="180"/>
                        </a:spcBef>
                        <a:spcAft>
                          <a:spcPts val="0"/>
                        </a:spcAft>
                      </a:pPr>
                      <a:r>
                        <a:rPr lang="en-US" sz="1100">
                          <a:effectLst/>
                        </a:rPr>
                        <a:t>12</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2389391253"/>
                  </a:ext>
                </a:extLst>
              </a:tr>
              <a:tr h="262197">
                <a:tc>
                  <a:txBody>
                    <a:bodyPr/>
                    <a:lstStyle/>
                    <a:p>
                      <a:pPr marL="67945">
                        <a:spcBef>
                          <a:spcPts val="180"/>
                        </a:spcBef>
                      </a:pPr>
                      <a:r>
                        <a:rPr lang="en-US" sz="1100">
                          <a:effectLst/>
                        </a:rPr>
                        <a:t>Contribution</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4485" algn="ctr">
                        <a:spcBef>
                          <a:spcPts val="180"/>
                        </a:spcBef>
                        <a:spcAft>
                          <a:spcPts val="0"/>
                        </a:spcAft>
                      </a:pPr>
                      <a:r>
                        <a:rPr lang="en-US" sz="1100">
                          <a:effectLst/>
                        </a:rPr>
                        <a:t>20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1905" algn="ctr">
                        <a:spcBef>
                          <a:spcPts val="180"/>
                        </a:spcBef>
                      </a:pPr>
                      <a:r>
                        <a:rPr lang="en-US" sz="1100">
                          <a:effectLst/>
                        </a:rPr>
                        <a:t>8</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399801701"/>
                  </a:ext>
                </a:extLst>
              </a:tr>
              <a:tr h="260791">
                <a:tc>
                  <a:txBody>
                    <a:bodyPr/>
                    <a:lstStyle/>
                    <a:p>
                      <a:pPr marL="67945">
                        <a:spcBef>
                          <a:spcPts val="180"/>
                        </a:spcBef>
                      </a:pPr>
                      <a:r>
                        <a:rPr lang="en-US" sz="1100">
                          <a:effectLst/>
                        </a:rPr>
                        <a:t>Total</a:t>
                      </a:r>
                      <a:r>
                        <a:rPr lang="en-US" sz="1100" spc="115">
                          <a:effectLst/>
                        </a:rPr>
                        <a:t> </a:t>
                      </a:r>
                      <a:r>
                        <a:rPr lang="en-US" sz="1100">
                          <a:effectLst/>
                        </a:rPr>
                        <a:t>Contribution</a:t>
                      </a:r>
                      <a:r>
                        <a:rPr lang="en-US" sz="1100" spc="115">
                          <a:effectLst/>
                        </a:rPr>
                        <a:t> </a:t>
                      </a:r>
                      <a:r>
                        <a:rPr lang="en-US" sz="1100">
                          <a:effectLst/>
                        </a:rPr>
                        <a:t>of</a:t>
                      </a:r>
                      <a:r>
                        <a:rPr lang="en-US" sz="1100" spc="125">
                          <a:effectLst/>
                        </a:rPr>
                        <a:t> </a:t>
                      </a:r>
                      <a:r>
                        <a:rPr lang="en-US" sz="1100">
                          <a:effectLst/>
                        </a:rPr>
                        <a:t>1,000</a:t>
                      </a:r>
                      <a:r>
                        <a:rPr lang="en-US" sz="1100" spc="140">
                          <a:effectLst/>
                        </a:rPr>
                        <a:t> </a:t>
                      </a:r>
                      <a:r>
                        <a:rPr lang="en-US" sz="1100">
                          <a:effectLst/>
                        </a:rPr>
                        <a:t>units</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6390" algn="ctr">
                        <a:spcBef>
                          <a:spcPts val="180"/>
                        </a:spcBef>
                        <a:spcAft>
                          <a:spcPts val="0"/>
                        </a:spcAft>
                      </a:pPr>
                      <a:r>
                        <a:rPr lang="en-US" sz="1100">
                          <a:effectLst/>
                        </a:rPr>
                        <a:t>20,000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9240" algn="ctr">
                        <a:spcBef>
                          <a:spcPts val="180"/>
                        </a:spcBef>
                        <a:spcAft>
                          <a:spcPts val="0"/>
                        </a:spcAft>
                      </a:pPr>
                      <a:r>
                        <a:rPr lang="en-US" sz="1100">
                          <a:effectLst/>
                        </a:rPr>
                        <a:t>8,000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52988586"/>
                  </a:ext>
                </a:extLst>
              </a:tr>
              <a:tr h="260791">
                <a:tc>
                  <a:txBody>
                    <a:bodyPr/>
                    <a:lstStyle/>
                    <a:p>
                      <a:pPr marL="67945">
                        <a:spcBef>
                          <a:spcPts val="180"/>
                        </a:spcBef>
                      </a:pPr>
                      <a:r>
                        <a:rPr lang="en-US" sz="1100">
                          <a:effectLst/>
                        </a:rPr>
                        <a:t>Fixed</a:t>
                      </a:r>
                      <a:r>
                        <a:rPr lang="en-US" sz="1100" spc="100">
                          <a:effectLst/>
                        </a:rPr>
                        <a:t> </a:t>
                      </a:r>
                      <a:r>
                        <a:rPr lang="en-US" sz="1100">
                          <a:effectLst/>
                        </a:rPr>
                        <a:t>Cost</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6390" algn="ctr">
                        <a:spcBef>
                          <a:spcPts val="180"/>
                        </a:spcBef>
                        <a:spcAft>
                          <a:spcPts val="0"/>
                        </a:spcAft>
                      </a:pPr>
                      <a:r>
                        <a:rPr lang="en-US" sz="1100">
                          <a:effectLst/>
                        </a:rPr>
                        <a:t>15,000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9240" algn="ctr">
                        <a:spcBef>
                          <a:spcPts val="180"/>
                        </a:spcBef>
                        <a:spcAft>
                          <a:spcPts val="0"/>
                        </a:spcAft>
                      </a:pPr>
                      <a:r>
                        <a:rPr lang="en-US" sz="1100">
                          <a:effectLst/>
                        </a:rPr>
                        <a:t>5,000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2637870157"/>
                  </a:ext>
                </a:extLst>
              </a:tr>
              <a:tr h="262900">
                <a:tc>
                  <a:txBody>
                    <a:bodyPr/>
                    <a:lstStyle/>
                    <a:p>
                      <a:pPr marL="67945">
                        <a:spcBef>
                          <a:spcPts val="190"/>
                        </a:spcBef>
                        <a:spcAft>
                          <a:spcPts val="0"/>
                        </a:spcAft>
                      </a:pPr>
                      <a:r>
                        <a:rPr lang="en-US" sz="1100">
                          <a:effectLst/>
                        </a:rPr>
                        <a:t>Profit</a:t>
                      </a:r>
                      <a:r>
                        <a:rPr lang="en-US" sz="1100" spc="120">
                          <a:effectLst/>
                        </a:rPr>
                        <a:t> </a:t>
                      </a:r>
                      <a:r>
                        <a:rPr lang="en-US" sz="1100">
                          <a:effectLst/>
                        </a:rPr>
                        <a:t>(EBIT)</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29565" marR="325120" algn="ctr">
                        <a:spcBef>
                          <a:spcPts val="190"/>
                        </a:spcBef>
                        <a:spcAft>
                          <a:spcPts val="0"/>
                        </a:spcAft>
                      </a:pPr>
                      <a:r>
                        <a:rPr lang="en-US" sz="1100">
                          <a:effectLst/>
                        </a:rPr>
                        <a:t>5,000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71145" marR="269240" algn="ctr">
                        <a:spcBef>
                          <a:spcPts val="190"/>
                        </a:spcBef>
                        <a:spcAft>
                          <a:spcPts val="0"/>
                        </a:spcAft>
                      </a:pPr>
                      <a:r>
                        <a:rPr lang="en-US" sz="1100">
                          <a:effectLst/>
                        </a:rPr>
                        <a:t>3,000</a:t>
                      </a:r>
                      <a:endParaRPr lang="en-IN" sz="11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3442128612"/>
                  </a:ext>
                </a:extLst>
              </a:tr>
              <a:tr h="354211">
                <a:tc>
                  <a:txBody>
                    <a:bodyPr/>
                    <a:lstStyle/>
                    <a:p>
                      <a:pPr marL="67945">
                        <a:spcBef>
                          <a:spcPts val="180"/>
                        </a:spcBef>
                      </a:pPr>
                      <a:r>
                        <a:rPr lang="en-US" sz="1100" dirty="0">
                          <a:effectLst/>
                        </a:rPr>
                        <a:t>Break-</a:t>
                      </a:r>
                      <a:r>
                        <a:rPr lang="en-US" sz="1100" spc="160" dirty="0">
                          <a:effectLst/>
                        </a:rPr>
                        <a:t> </a:t>
                      </a:r>
                      <a:r>
                        <a:rPr lang="en-US" sz="1100" dirty="0">
                          <a:effectLst/>
                        </a:rPr>
                        <a:t>even</a:t>
                      </a:r>
                      <a:r>
                        <a:rPr lang="en-US" sz="1100" spc="140" dirty="0">
                          <a:effectLst/>
                        </a:rPr>
                        <a:t> </a:t>
                      </a:r>
                      <a:r>
                        <a:rPr lang="en-US" sz="1100" dirty="0">
                          <a:effectLst/>
                        </a:rPr>
                        <a:t>point</a:t>
                      </a:r>
                      <a:r>
                        <a:rPr lang="en-US" sz="1100" spc="140" dirty="0">
                          <a:effectLst/>
                        </a:rPr>
                        <a:t> </a:t>
                      </a:r>
                      <a:r>
                        <a:rPr lang="en-US" sz="1100" dirty="0">
                          <a:effectLst/>
                        </a:rPr>
                        <a:t>(Fixed</a:t>
                      </a:r>
                      <a:r>
                        <a:rPr lang="en-US" sz="1100" spc="140" dirty="0">
                          <a:effectLst/>
                        </a:rPr>
                        <a:t> </a:t>
                      </a:r>
                      <a:r>
                        <a:rPr lang="en-US" sz="1100" dirty="0">
                          <a:effectLst/>
                        </a:rPr>
                        <a:t>Cost</a:t>
                      </a:r>
                      <a:r>
                        <a:rPr lang="en-US" sz="1100" spc="140" dirty="0">
                          <a:effectLst/>
                        </a:rPr>
                        <a:t> </a:t>
                      </a:r>
                      <a:r>
                        <a:rPr lang="en-US" sz="1100" dirty="0">
                          <a:effectLst/>
                        </a:rPr>
                        <a:t>/</a:t>
                      </a:r>
                      <a:r>
                        <a:rPr lang="en-US" sz="1100" spc="-290" dirty="0">
                          <a:effectLst/>
                        </a:rPr>
                        <a:t> </a:t>
                      </a:r>
                      <a:r>
                        <a:rPr lang="en-US" sz="1100" dirty="0">
                          <a:effectLst/>
                        </a:rPr>
                        <a:t>Contribution)</a:t>
                      </a:r>
                      <a:endParaRPr lang="en-IN"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116205">
                        <a:lnSpc>
                          <a:spcPts val="1855"/>
                        </a:lnSpc>
                        <a:spcBef>
                          <a:spcPts val="155"/>
                        </a:spcBef>
                        <a:spcAft>
                          <a:spcPts val="0"/>
                        </a:spcAft>
                      </a:pPr>
                      <a:r>
                        <a:rPr lang="en-US" sz="1050" dirty="0">
                          <a:effectLst/>
                        </a:rPr>
                        <a:t>15,000/20</a:t>
                      </a:r>
                      <a:r>
                        <a:rPr lang="en-US" sz="1050" spc="85" dirty="0">
                          <a:effectLst/>
                        </a:rPr>
                        <a:t> </a:t>
                      </a:r>
                      <a:r>
                        <a:rPr lang="en-US" sz="1050" dirty="0">
                          <a:effectLst/>
                        </a:rPr>
                        <a:t>=</a:t>
                      </a:r>
                      <a:r>
                        <a:rPr lang="en-US" sz="1050" spc="-65" dirty="0">
                          <a:effectLst/>
                        </a:rPr>
                        <a:t> </a:t>
                      </a:r>
                      <a:r>
                        <a:rPr lang="en-US" sz="1050" dirty="0">
                          <a:effectLst/>
                        </a:rPr>
                        <a:t>750</a:t>
                      </a:r>
                      <a:r>
                        <a:rPr lang="en-US" sz="1050" spc="10" dirty="0">
                          <a:effectLst/>
                        </a:rPr>
                        <a:t> </a:t>
                      </a:r>
                      <a:r>
                        <a:rPr lang="en-US" sz="1100" dirty="0">
                          <a:effectLst/>
                        </a:rPr>
                        <a:t>units</a:t>
                      </a:r>
                      <a:endParaRPr lang="en-IN" sz="1100" dirty="0">
                        <a:effectLst/>
                      </a:endParaRPr>
                    </a:p>
                  </a:txBody>
                  <a:tcPr marL="0" marR="0" marT="0" marB="0"/>
                </a:tc>
                <a:tc>
                  <a:txBody>
                    <a:bodyPr/>
                    <a:lstStyle/>
                    <a:p>
                      <a:pPr marL="100965">
                        <a:lnSpc>
                          <a:spcPts val="1910"/>
                        </a:lnSpc>
                        <a:spcBef>
                          <a:spcPts val="155"/>
                        </a:spcBef>
                        <a:spcAft>
                          <a:spcPts val="0"/>
                        </a:spcAft>
                      </a:pPr>
                      <a:r>
                        <a:rPr lang="en-US" sz="1050" dirty="0">
                          <a:effectLst/>
                        </a:rPr>
                        <a:t>5,000/8</a:t>
                      </a:r>
                      <a:r>
                        <a:rPr lang="en-US" sz="1050" spc="75" dirty="0">
                          <a:effectLst/>
                        </a:rPr>
                        <a:t> </a:t>
                      </a:r>
                      <a:r>
                        <a:rPr lang="en-US" sz="1050" dirty="0">
                          <a:effectLst/>
                        </a:rPr>
                        <a:t>=</a:t>
                      </a:r>
                      <a:r>
                        <a:rPr lang="en-US" sz="1050" spc="-80" dirty="0">
                          <a:effectLst/>
                        </a:rPr>
                        <a:t> </a:t>
                      </a:r>
                      <a:r>
                        <a:rPr lang="en-US" sz="1050" dirty="0">
                          <a:effectLst/>
                        </a:rPr>
                        <a:t>625</a:t>
                      </a:r>
                      <a:r>
                        <a:rPr lang="en-US" sz="1050" spc="-75" dirty="0">
                          <a:effectLst/>
                        </a:rPr>
                        <a:t> </a:t>
                      </a:r>
                      <a:r>
                        <a:rPr lang="en-US" sz="1100" dirty="0">
                          <a:effectLst/>
                        </a:rPr>
                        <a:t>units</a:t>
                      </a:r>
                      <a:endParaRPr lang="en-IN" sz="1100" dirty="0">
                        <a:effectLst/>
                      </a:endParaRPr>
                    </a:p>
                  </a:txBody>
                  <a:tcPr marL="0" marR="0" marT="0" marB="0"/>
                </a:tc>
                <a:extLst>
                  <a:ext uri="{0D108BD9-81ED-4DB2-BD59-A6C34878D82A}">
                    <a16:rowId xmlns:a16="http://schemas.microsoft.com/office/drawing/2014/main" val="706932404"/>
                  </a:ext>
                </a:extLst>
              </a:tr>
              <a:tr h="811615">
                <a:tc>
                  <a:txBody>
                    <a:bodyPr/>
                    <a:lstStyle/>
                    <a:p>
                      <a:pPr marL="67945">
                        <a:lnSpc>
                          <a:spcPts val="1805"/>
                        </a:lnSpc>
                        <a:spcBef>
                          <a:spcPts val="135"/>
                        </a:spcBef>
                        <a:spcAft>
                          <a:spcPts val="0"/>
                        </a:spcAft>
                      </a:pPr>
                      <a:r>
                        <a:rPr lang="en-US" sz="1100" dirty="0">
                          <a:effectLst/>
                        </a:rPr>
                        <a:t>Operating</a:t>
                      </a:r>
                      <a:r>
                        <a:rPr lang="en-US" sz="1100" spc="25" dirty="0">
                          <a:effectLst/>
                        </a:rPr>
                        <a:t> </a:t>
                      </a:r>
                      <a:r>
                        <a:rPr lang="en-US" sz="1100" dirty="0">
                          <a:effectLst/>
                        </a:rPr>
                        <a:t>Leverage</a:t>
                      </a:r>
                      <a:r>
                        <a:rPr lang="en-US" sz="1100" spc="515" dirty="0">
                          <a:effectLst/>
                        </a:rPr>
                        <a:t> </a:t>
                      </a:r>
                      <a:r>
                        <a:rPr lang="en-US" sz="1200" dirty="0">
                          <a:effectLst/>
                        </a:rPr>
                        <a:t>æ</a:t>
                      </a:r>
                      <a:r>
                        <a:rPr lang="en-US" sz="1200" spc="-25" dirty="0">
                          <a:effectLst/>
                        </a:rPr>
                        <a:t> </a:t>
                      </a:r>
                      <a:r>
                        <a:rPr lang="en-US" sz="1200" u="sng" dirty="0">
                          <a:effectLst/>
                        </a:rPr>
                        <a:t>Contribution</a:t>
                      </a:r>
                      <a:r>
                        <a:rPr lang="en-US" sz="1200" spc="-130" dirty="0">
                          <a:effectLst/>
                        </a:rPr>
                        <a:t> </a:t>
                      </a:r>
                      <a:endParaRPr lang="en-IN" sz="1100" dirty="0">
                        <a:effectLst/>
                      </a:endParaRPr>
                    </a:p>
                    <a:p>
                      <a:pPr marL="1402080">
                        <a:lnSpc>
                          <a:spcPts val="860"/>
                        </a:lnSpc>
                        <a:spcBef>
                          <a:spcPts val="180"/>
                        </a:spcBef>
                        <a:spcAft>
                          <a:spcPts val="0"/>
                        </a:spcAft>
                        <a:tabLst>
                          <a:tab pos="1767840" algn="l"/>
                          <a:tab pos="2369185" algn="l"/>
                        </a:tabLst>
                      </a:pPr>
                      <a:r>
                        <a:rPr lang="en-US" sz="1200" dirty="0">
                          <a:effectLst/>
                        </a:rPr>
                        <a:t>	EBIT	</a:t>
                      </a:r>
                      <a:endParaRPr lang="en-IN" sz="1100" dirty="0">
                        <a:effectLst/>
                      </a:endParaRPr>
                    </a:p>
                    <a:p>
                      <a:pPr marL="1402080">
                        <a:lnSpc>
                          <a:spcPts val="785"/>
                        </a:lnSpc>
                        <a:spcBef>
                          <a:spcPts val="180"/>
                        </a:spcBef>
                        <a:spcAft>
                          <a:spcPts val="0"/>
                        </a:spcAft>
                        <a:tabLst>
                          <a:tab pos="2369185" algn="l"/>
                        </a:tabLst>
                      </a:pPr>
                      <a:r>
                        <a:rPr lang="en-US" sz="1200" dirty="0">
                          <a:effectLst/>
                        </a:rPr>
                        <a:t>	</a:t>
                      </a:r>
                      <a:endParaRPr lang="en-IN"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353695">
                        <a:lnSpc>
                          <a:spcPct val="71000"/>
                        </a:lnSpc>
                        <a:spcBef>
                          <a:spcPts val="280"/>
                        </a:spcBef>
                        <a:spcAft>
                          <a:spcPts val="0"/>
                        </a:spcAft>
                      </a:pPr>
                      <a:r>
                        <a:rPr lang="en-US" sz="1050" u="sng" dirty="0">
                          <a:effectLst/>
                        </a:rPr>
                        <a:t>20,000</a:t>
                      </a:r>
                      <a:r>
                        <a:rPr lang="en-US" sz="1050" spc="20" dirty="0">
                          <a:effectLst/>
                        </a:rPr>
                        <a:t> </a:t>
                      </a:r>
                      <a:r>
                        <a:rPr lang="en-US" sz="1050" dirty="0">
                          <a:effectLst/>
                        </a:rPr>
                        <a:t>=</a:t>
                      </a:r>
                      <a:r>
                        <a:rPr lang="en-US" sz="1050" spc="-35" dirty="0">
                          <a:effectLst/>
                        </a:rPr>
                        <a:t> </a:t>
                      </a:r>
                      <a:r>
                        <a:rPr lang="en-US" sz="1050" dirty="0">
                          <a:effectLst/>
                        </a:rPr>
                        <a:t>4</a:t>
                      </a:r>
                      <a:endParaRPr lang="en-IN" sz="1100" dirty="0">
                        <a:effectLst/>
                      </a:endParaRPr>
                    </a:p>
                    <a:p>
                      <a:pPr marL="374015">
                        <a:lnSpc>
                          <a:spcPts val="1250"/>
                        </a:lnSpc>
                        <a:spcBef>
                          <a:spcPts val="180"/>
                        </a:spcBef>
                        <a:spcAft>
                          <a:spcPts val="0"/>
                        </a:spcAft>
                      </a:pPr>
                      <a:r>
                        <a:rPr lang="en-US" sz="1150" dirty="0">
                          <a:effectLst/>
                        </a:rPr>
                        <a:t>5,000</a:t>
                      </a:r>
                      <a:endParaRPr lang="en-IN"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227330">
                        <a:lnSpc>
                          <a:spcPct val="71000"/>
                        </a:lnSpc>
                        <a:spcBef>
                          <a:spcPts val="280"/>
                        </a:spcBef>
                        <a:spcAft>
                          <a:spcPts val="0"/>
                        </a:spcAft>
                      </a:pPr>
                      <a:r>
                        <a:rPr lang="en-US" sz="1050" u="sng" spc="-155" dirty="0">
                          <a:effectLst/>
                        </a:rPr>
                        <a:t> </a:t>
                      </a:r>
                      <a:r>
                        <a:rPr lang="en-US" sz="1050" u="sng" dirty="0">
                          <a:effectLst/>
                        </a:rPr>
                        <a:t>8,000</a:t>
                      </a:r>
                      <a:r>
                        <a:rPr lang="en-US" sz="1050" spc="170" dirty="0">
                          <a:effectLst/>
                        </a:rPr>
                        <a:t> </a:t>
                      </a:r>
                      <a:r>
                        <a:rPr lang="en-US" sz="1050" dirty="0">
                          <a:effectLst/>
                        </a:rPr>
                        <a:t>=</a:t>
                      </a:r>
                      <a:r>
                        <a:rPr lang="en-US" sz="1050" spc="-95" dirty="0">
                          <a:effectLst/>
                        </a:rPr>
                        <a:t> </a:t>
                      </a:r>
                      <a:r>
                        <a:rPr lang="en-US" sz="1050" dirty="0">
                          <a:effectLst/>
                        </a:rPr>
                        <a:t>2.67</a:t>
                      </a:r>
                      <a:endParaRPr lang="en-IN" sz="1100" dirty="0">
                        <a:effectLst/>
                      </a:endParaRPr>
                    </a:p>
                    <a:p>
                      <a:pPr marL="229870">
                        <a:lnSpc>
                          <a:spcPts val="1250"/>
                        </a:lnSpc>
                        <a:spcBef>
                          <a:spcPts val="180"/>
                        </a:spcBef>
                        <a:spcAft>
                          <a:spcPts val="0"/>
                        </a:spcAft>
                      </a:pPr>
                      <a:r>
                        <a:rPr lang="en-US" sz="1150" dirty="0">
                          <a:effectLst/>
                        </a:rPr>
                        <a:t>3,000</a:t>
                      </a:r>
                      <a:endParaRPr lang="en-IN"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334743444"/>
                  </a:ext>
                </a:extLst>
              </a:tr>
            </a:tbl>
          </a:graphicData>
        </a:graphic>
      </p:graphicFrame>
    </p:spTree>
    <p:extLst>
      <p:ext uri="{BB962C8B-B14F-4D97-AF65-F5344CB8AC3E}">
        <p14:creationId xmlns:p14="http://schemas.microsoft.com/office/powerpoint/2010/main" val="148252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BBF9-1619-33C6-2BAF-2ABCC5D30020}"/>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1D2A1612-8688-C42F-657B-A9950232617C}"/>
              </a:ext>
            </a:extLst>
          </p:cNvPr>
          <p:cNvSpPr>
            <a:spLocks noGrp="1"/>
          </p:cNvSpPr>
          <p:nvPr>
            <p:ph idx="1"/>
          </p:nvPr>
        </p:nvSpPr>
        <p:spPr>
          <a:xfrm>
            <a:off x="1143000" y="1537617"/>
            <a:ext cx="7391400" cy="4411663"/>
          </a:xfrm>
        </p:spPr>
        <p:txBody>
          <a:bodyPr>
            <a:normAutofit/>
          </a:bodyPr>
          <a:lstStyle/>
          <a:p>
            <a:pPr marL="502920" indent="-457200" algn="just">
              <a:buFont typeface="Arial" panose="020B0604020202020204" pitchFamily="34" charset="0"/>
              <a:buChar char="•"/>
            </a:pPr>
            <a:r>
              <a:rPr lang="en-US" sz="2400" dirty="0"/>
              <a:t>There is a relationship between leverage and Break-even point. Both are used for profit planning. In brief the relationship between </a:t>
            </a:r>
            <a:r>
              <a:rPr lang="en-US" sz="2400" dirty="0" err="1"/>
              <a:t>leverage,break</a:t>
            </a:r>
            <a:r>
              <a:rPr lang="en-US" sz="2400" dirty="0"/>
              <a:t>-even point and fixed cost as under:</a:t>
            </a:r>
            <a:endParaRPr lang="en-IN" sz="2400" dirty="0"/>
          </a:p>
        </p:txBody>
      </p:sp>
      <p:graphicFrame>
        <p:nvGraphicFramePr>
          <p:cNvPr id="8" name="Table 7">
            <a:extLst>
              <a:ext uri="{FF2B5EF4-FFF2-40B4-BE49-F238E27FC236}">
                <a16:creationId xmlns:a16="http://schemas.microsoft.com/office/drawing/2014/main" id="{3F4D3340-5314-367A-92BE-A8576E467D59}"/>
              </a:ext>
            </a:extLst>
          </p:cNvPr>
          <p:cNvGraphicFramePr>
            <a:graphicFrameLocks noGrp="1"/>
          </p:cNvGraphicFramePr>
          <p:nvPr>
            <p:extLst>
              <p:ext uri="{D42A27DB-BD31-4B8C-83A1-F6EECF244321}">
                <p14:modId xmlns:p14="http://schemas.microsoft.com/office/powerpoint/2010/main" val="2005611272"/>
              </p:ext>
            </p:extLst>
          </p:nvPr>
        </p:nvGraphicFramePr>
        <p:xfrm>
          <a:off x="1763688" y="3729831"/>
          <a:ext cx="6480720" cy="995313"/>
        </p:xfrm>
        <a:graphic>
          <a:graphicData uri="http://schemas.openxmlformats.org/drawingml/2006/table">
            <a:tbl>
              <a:tblPr firstRow="1" firstCol="1" lastRow="1" lastCol="1" bandRow="1" bandCol="1">
                <a:tableStyleId>{3B4B98B0-60AC-42C2-AFA5-B58CD77FA1E5}</a:tableStyleId>
              </a:tblPr>
              <a:tblGrid>
                <a:gridCol w="3207012">
                  <a:extLst>
                    <a:ext uri="{9D8B030D-6E8A-4147-A177-3AD203B41FA5}">
                      <a16:colId xmlns:a16="http://schemas.microsoft.com/office/drawing/2014/main" val="505103900"/>
                    </a:ext>
                  </a:extLst>
                </a:gridCol>
                <a:gridCol w="3273708">
                  <a:extLst>
                    <a:ext uri="{9D8B030D-6E8A-4147-A177-3AD203B41FA5}">
                      <a16:colId xmlns:a16="http://schemas.microsoft.com/office/drawing/2014/main" val="169629022"/>
                    </a:ext>
                  </a:extLst>
                </a:gridCol>
              </a:tblGrid>
              <a:tr h="331176">
                <a:tc>
                  <a:txBody>
                    <a:bodyPr/>
                    <a:lstStyle/>
                    <a:p>
                      <a:pPr marL="67945">
                        <a:spcBef>
                          <a:spcPts val="180"/>
                        </a:spcBef>
                      </a:pPr>
                      <a:r>
                        <a:rPr lang="en-US" sz="1400" dirty="0">
                          <a:effectLst/>
                        </a:rPr>
                        <a:t>Leverage</a:t>
                      </a:r>
                      <a:endParaRPr lang="en-IN" sz="14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67945">
                        <a:spcBef>
                          <a:spcPts val="180"/>
                        </a:spcBef>
                      </a:pPr>
                      <a:r>
                        <a:rPr lang="en-US" sz="1400">
                          <a:effectLst/>
                        </a:rPr>
                        <a:t>Break-even</a:t>
                      </a:r>
                      <a:r>
                        <a:rPr lang="en-US" sz="1400" spc="145">
                          <a:effectLst/>
                        </a:rPr>
                        <a:t> </a:t>
                      </a:r>
                      <a:r>
                        <a:rPr lang="en-US" sz="1400">
                          <a:effectLst/>
                        </a:rPr>
                        <a:t>point</a:t>
                      </a:r>
                      <a:endParaRPr lang="en-IN" sz="14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2742709300"/>
                  </a:ext>
                </a:extLst>
              </a:tr>
              <a:tr h="331176">
                <a:tc>
                  <a:txBody>
                    <a:bodyPr/>
                    <a:lstStyle/>
                    <a:p>
                      <a:pPr marL="67945">
                        <a:spcBef>
                          <a:spcPts val="180"/>
                        </a:spcBef>
                      </a:pPr>
                      <a:r>
                        <a:rPr lang="en-US" sz="1400" dirty="0">
                          <a:effectLst/>
                        </a:rPr>
                        <a:t>1.</a:t>
                      </a:r>
                      <a:r>
                        <a:rPr lang="en-US" sz="1400" spc="85" dirty="0">
                          <a:effectLst/>
                        </a:rPr>
                        <a:t> </a:t>
                      </a:r>
                      <a:r>
                        <a:rPr lang="en-US" sz="1400" dirty="0">
                          <a:effectLst/>
                        </a:rPr>
                        <a:t>Firm</a:t>
                      </a:r>
                      <a:r>
                        <a:rPr lang="en-US" sz="1400" spc="100" dirty="0">
                          <a:effectLst/>
                        </a:rPr>
                        <a:t> </a:t>
                      </a:r>
                      <a:r>
                        <a:rPr lang="en-US" sz="1400" dirty="0">
                          <a:effectLst/>
                        </a:rPr>
                        <a:t>with</a:t>
                      </a:r>
                      <a:r>
                        <a:rPr lang="en-US" sz="1400" spc="90" dirty="0">
                          <a:effectLst/>
                        </a:rPr>
                        <a:t> </a:t>
                      </a:r>
                      <a:r>
                        <a:rPr lang="en-US" sz="1400" dirty="0">
                          <a:effectLst/>
                        </a:rPr>
                        <a:t>high</a:t>
                      </a:r>
                      <a:r>
                        <a:rPr lang="en-US" sz="1400" spc="110" dirty="0">
                          <a:effectLst/>
                        </a:rPr>
                        <a:t> </a:t>
                      </a:r>
                      <a:r>
                        <a:rPr lang="en-US" sz="1400" dirty="0">
                          <a:effectLst/>
                        </a:rPr>
                        <a:t>leverage</a:t>
                      </a:r>
                      <a:endParaRPr lang="en-IN" sz="14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67945">
                        <a:spcBef>
                          <a:spcPts val="180"/>
                        </a:spcBef>
                      </a:pPr>
                      <a:r>
                        <a:rPr lang="en-US" sz="1400">
                          <a:effectLst/>
                        </a:rPr>
                        <a:t>1.</a:t>
                      </a:r>
                      <a:r>
                        <a:rPr lang="en-US" sz="1400" spc="115">
                          <a:effectLst/>
                        </a:rPr>
                        <a:t> </a:t>
                      </a:r>
                      <a:r>
                        <a:rPr lang="en-US" sz="1400">
                          <a:effectLst/>
                        </a:rPr>
                        <a:t>Higher</a:t>
                      </a:r>
                      <a:r>
                        <a:rPr lang="en-US" sz="1400" spc="120">
                          <a:effectLst/>
                        </a:rPr>
                        <a:t> </a:t>
                      </a:r>
                      <a:r>
                        <a:rPr lang="en-US" sz="1400">
                          <a:effectLst/>
                        </a:rPr>
                        <a:t>Break-even</a:t>
                      </a:r>
                      <a:r>
                        <a:rPr lang="en-US" sz="1400" spc="115">
                          <a:effectLst/>
                        </a:rPr>
                        <a:t> </a:t>
                      </a:r>
                      <a:r>
                        <a:rPr lang="en-US" sz="1400">
                          <a:effectLst/>
                        </a:rPr>
                        <a:t>point</a:t>
                      </a:r>
                      <a:endParaRPr lang="en-IN" sz="140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76805573"/>
                  </a:ext>
                </a:extLst>
              </a:tr>
              <a:tr h="332961">
                <a:tc>
                  <a:txBody>
                    <a:bodyPr/>
                    <a:lstStyle/>
                    <a:p>
                      <a:pPr marL="67945">
                        <a:spcBef>
                          <a:spcPts val="190"/>
                        </a:spcBef>
                        <a:spcAft>
                          <a:spcPts val="0"/>
                        </a:spcAft>
                      </a:pPr>
                      <a:r>
                        <a:rPr lang="en-US" sz="1400" dirty="0">
                          <a:effectLst/>
                        </a:rPr>
                        <a:t>2.</a:t>
                      </a:r>
                      <a:r>
                        <a:rPr lang="en-US" sz="1400" spc="90" dirty="0">
                          <a:effectLst/>
                        </a:rPr>
                        <a:t> </a:t>
                      </a:r>
                      <a:r>
                        <a:rPr lang="en-US" sz="1400" dirty="0">
                          <a:effectLst/>
                        </a:rPr>
                        <a:t>Firm</a:t>
                      </a:r>
                      <a:r>
                        <a:rPr lang="en-US" sz="1400" spc="105" dirty="0">
                          <a:effectLst/>
                        </a:rPr>
                        <a:t> </a:t>
                      </a:r>
                      <a:r>
                        <a:rPr lang="en-US" sz="1400" dirty="0">
                          <a:effectLst/>
                        </a:rPr>
                        <a:t>with</a:t>
                      </a:r>
                      <a:r>
                        <a:rPr lang="en-US" sz="1400" spc="90" dirty="0">
                          <a:effectLst/>
                        </a:rPr>
                        <a:t> </a:t>
                      </a:r>
                      <a:r>
                        <a:rPr lang="en-US" sz="1400" dirty="0">
                          <a:effectLst/>
                        </a:rPr>
                        <a:t>low</a:t>
                      </a:r>
                      <a:r>
                        <a:rPr lang="en-US" sz="1400" spc="95" dirty="0">
                          <a:effectLst/>
                        </a:rPr>
                        <a:t> </a:t>
                      </a:r>
                      <a:r>
                        <a:rPr lang="en-US" sz="1400" dirty="0">
                          <a:effectLst/>
                        </a:rPr>
                        <a:t>leverage</a:t>
                      </a:r>
                      <a:endParaRPr lang="en-IN" sz="14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tc>
                  <a:txBody>
                    <a:bodyPr/>
                    <a:lstStyle/>
                    <a:p>
                      <a:pPr marL="67945">
                        <a:spcBef>
                          <a:spcPts val="190"/>
                        </a:spcBef>
                        <a:spcAft>
                          <a:spcPts val="0"/>
                        </a:spcAft>
                      </a:pPr>
                      <a:r>
                        <a:rPr lang="en-US" sz="1400" dirty="0">
                          <a:effectLst/>
                        </a:rPr>
                        <a:t>2</a:t>
                      </a:r>
                      <a:r>
                        <a:rPr lang="en-US" sz="1400" spc="120" dirty="0">
                          <a:effectLst/>
                        </a:rPr>
                        <a:t> </a:t>
                      </a:r>
                      <a:r>
                        <a:rPr lang="en-US" sz="1400" dirty="0">
                          <a:effectLst/>
                        </a:rPr>
                        <a:t>.Lower</a:t>
                      </a:r>
                      <a:r>
                        <a:rPr lang="en-US" sz="1400" spc="120" dirty="0">
                          <a:effectLst/>
                        </a:rPr>
                        <a:t> </a:t>
                      </a:r>
                      <a:r>
                        <a:rPr lang="en-US" sz="1400" dirty="0">
                          <a:effectLst/>
                        </a:rPr>
                        <a:t>Break-even</a:t>
                      </a:r>
                      <a:r>
                        <a:rPr lang="en-US" sz="1400" spc="120" dirty="0">
                          <a:effectLst/>
                        </a:rPr>
                        <a:t> </a:t>
                      </a:r>
                      <a:r>
                        <a:rPr lang="en-US" sz="1400" dirty="0">
                          <a:effectLst/>
                        </a:rPr>
                        <a:t>point</a:t>
                      </a:r>
                      <a:endParaRPr lang="en-IN" sz="1400" dirty="0">
                        <a:effectLst/>
                        <a:latin typeface="Segoe UI" panose="020B0502040204020203" pitchFamily="34"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2567499414"/>
                  </a:ext>
                </a:extLst>
              </a:tr>
            </a:tbl>
          </a:graphicData>
        </a:graphic>
      </p:graphicFrame>
    </p:spTree>
    <p:extLst>
      <p:ext uri="{BB962C8B-B14F-4D97-AF65-F5344CB8AC3E}">
        <p14:creationId xmlns:p14="http://schemas.microsoft.com/office/powerpoint/2010/main" val="1521372828"/>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38</TotalTime>
  <Words>817</Words>
  <Application>Microsoft Office PowerPoint</Application>
  <PresentationFormat>On-screen Show (4:3)</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Segoe UI</vt:lpstr>
      <vt:lpstr>Wingdings</vt:lpstr>
      <vt:lpstr>Sales training presentation</vt:lpstr>
      <vt:lpstr>Leverage Analysis</vt:lpstr>
      <vt:lpstr>Meaning and types of leverage</vt:lpstr>
      <vt:lpstr>Types of Leverage</vt:lpstr>
      <vt:lpstr>Operating Leverage, Financial Leverage and Combined leverage</vt:lpstr>
      <vt:lpstr>Operating Leverage</vt:lpstr>
      <vt:lpstr>Degree of Operating Leverage (DOL)</vt:lpstr>
      <vt:lpstr>Break-Even Analysis and Operating Leverage</vt:lpstr>
      <vt:lpstr>Break-Even Analysis and Operating Leverage</vt:lpstr>
      <vt:lpstr>Conti…</vt:lpstr>
      <vt:lpstr>Margin of Safety and Operating Leverage</vt:lpstr>
      <vt:lpstr>Profit Volume Ratio (PV Ratio)</vt:lpstr>
      <vt:lpstr>Financial leverage</vt:lpstr>
      <vt:lpstr>Financial Leverage as a ‘Double edged Sword’</vt:lpstr>
      <vt:lpstr>Combined leverage</vt:lpstr>
      <vt:lpstr>Degree of Combined Leverage (DCL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Leverage Analysis</dc:title>
  <dc:creator>Harsh Pratap</dc:creator>
  <cp:lastModifiedBy>Harsh Pratap</cp:lastModifiedBy>
  <cp:revision>4</cp:revision>
  <dcterms:created xsi:type="dcterms:W3CDTF">2023-03-28T04:04:46Z</dcterms:created>
  <dcterms:modified xsi:type="dcterms:W3CDTF">2023-03-28T04:43:28Z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