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9"/>
  </p:notesMasterIdLst>
  <p:sldIdLst>
    <p:sldId id="256" r:id="rId2"/>
    <p:sldId id="282" r:id="rId3"/>
    <p:sldId id="262" r:id="rId4"/>
    <p:sldId id="263" r:id="rId5"/>
    <p:sldId id="283" r:id="rId6"/>
    <p:sldId id="284" r:id="rId7"/>
    <p:sldId id="266" r:id="rId8"/>
    <p:sldId id="265" r:id="rId9"/>
    <p:sldId id="267" r:id="rId10"/>
    <p:sldId id="268" r:id="rId11"/>
    <p:sldId id="285" r:id="rId12"/>
    <p:sldId id="269" r:id="rId13"/>
    <p:sldId id="270" r:id="rId14"/>
    <p:sldId id="271" r:id="rId15"/>
    <p:sldId id="273" r:id="rId16"/>
    <p:sldId id="274" r:id="rId17"/>
    <p:sldId id="275" r:id="rId18"/>
    <p:sldId id="276" r:id="rId19"/>
    <p:sldId id="277" r:id="rId20"/>
    <p:sldId id="278" r:id="rId21"/>
    <p:sldId id="287" r:id="rId22"/>
    <p:sldId id="288" r:id="rId23"/>
    <p:sldId id="279" r:id="rId24"/>
    <p:sldId id="280" r:id="rId25"/>
    <p:sldId id="289" r:id="rId26"/>
    <p:sldId id="290"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FC000"/>
    <a:srgbClr val="000000"/>
    <a:srgbClr val="5B9BD5"/>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63" d="100"/>
          <a:sy n="63" d="100"/>
        </p:scale>
        <p:origin x="76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FC066-E237-4C0F-BD4F-1E440E3C2820}" type="datetimeFigureOut">
              <a:rPr lang="en-US" smtClean="0"/>
              <a:pPr/>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D242D-5596-451F-B662-BF870DDC2B5B}" type="slidenum">
              <a:rPr lang="en-US" smtClean="0"/>
              <a:pPr/>
              <a:t>‹#›</a:t>
            </a:fld>
            <a:endParaRPr lang="en-US" dirty="0"/>
          </a:p>
        </p:txBody>
      </p:sp>
    </p:spTree>
    <p:extLst>
      <p:ext uri="{BB962C8B-B14F-4D97-AF65-F5344CB8AC3E}">
        <p14:creationId xmlns:p14="http://schemas.microsoft.com/office/powerpoint/2010/main" val="245078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65E9B6-FA0D-443D-83CF-720ACD796EB5}" type="slidenum">
              <a:rPr lang="en-US" smtClean="0"/>
              <a:pPr/>
              <a:t>1</a:t>
            </a:fld>
            <a:endParaRPr lang="en-US" dirty="0"/>
          </a:p>
        </p:txBody>
      </p:sp>
    </p:spTree>
    <p:extLst>
      <p:ext uri="{BB962C8B-B14F-4D97-AF65-F5344CB8AC3E}">
        <p14:creationId xmlns:p14="http://schemas.microsoft.com/office/powerpoint/2010/main" val="6937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p:cNvSpPr>
            <a:spLocks noGrp="1"/>
          </p:cNvSpPr>
          <p:nvPr>
            <p:ph type="body" sz="quarter" idx="10"/>
          </p:nvPr>
        </p:nvSpPr>
        <p:spPr>
          <a:xfrm>
            <a:off x="352425" y="274638"/>
            <a:ext cx="10895013" cy="574675"/>
          </a:xfrm>
        </p:spPr>
        <p:txBody>
          <a:bodyPr/>
          <a:lstStyle>
            <a:lvl1pPr marL="0" indent="0">
              <a:buNone/>
              <a:defRPr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7798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130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171631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7B838D-4092-49BD-9A6D-5C4ABC6EA985}" type="datetimeFigureOut">
              <a:rPr lang="en-US" smtClean="0"/>
              <a:pPr/>
              <a:t>2/20/2023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0CADFF-FC09-41C7-8730-0C6031094EA7}" type="slidenum">
              <a:rPr lang="en-US" smtClean="0"/>
              <a:pPr/>
              <a:t>‹#›</a:t>
            </a:fld>
            <a:endParaRPr lang="en-US" dirty="0"/>
          </a:p>
        </p:txBody>
      </p:sp>
      <p:sp>
        <p:nvSpPr>
          <p:cNvPr id="7" name="Pentagon 6"/>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0051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197600" y="1981200"/>
            <a:ext cx="5080000" cy="4114800"/>
          </a:xfrm>
        </p:spPr>
        <p:txBody>
          <a:bodyPr/>
          <a:lstStyle/>
          <a:p>
            <a:endParaRPr lang="en-US" dirty="0"/>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8737600" y="6248400"/>
            <a:ext cx="2540000" cy="457200"/>
          </a:xfrm>
          <a:prstGeom prst="rect">
            <a:avLst/>
          </a:prstGeom>
        </p:spPr>
        <p:txBody>
          <a:bodyPr/>
          <a:lstStyle>
            <a:lvl1pPr>
              <a:defRPr/>
            </a:lvl1pPr>
          </a:lstStyle>
          <a:p>
            <a:fld id="{89A93E90-A752-4BD7-9094-DB807C03A87C}" type="slidenum">
              <a:rPr lang="en-US"/>
              <a:pPr/>
              <a:t>‹#›</a:t>
            </a:fld>
            <a:endParaRPr lang="en-US" dirty="0"/>
          </a:p>
        </p:txBody>
      </p:sp>
    </p:spTree>
    <p:extLst>
      <p:ext uri="{BB962C8B-B14F-4D97-AF65-F5344CB8AC3E}">
        <p14:creationId xmlns:p14="http://schemas.microsoft.com/office/powerpoint/2010/main" val="4077287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914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8737600" y="6248400"/>
            <a:ext cx="2540000" cy="457200"/>
          </a:xfrm>
          <a:prstGeom prst="rect">
            <a:avLst/>
          </a:prstGeom>
        </p:spPr>
        <p:txBody>
          <a:bodyPr/>
          <a:lstStyle>
            <a:lvl1pPr>
              <a:defRPr/>
            </a:lvl1pPr>
          </a:lstStyle>
          <a:p>
            <a:fld id="{89B0ABB1-E769-4F99-B5C3-603B61455CE2}" type="slidenum">
              <a:rPr lang="en-US"/>
              <a:pPr/>
              <a:t>‹#›</a:t>
            </a:fld>
            <a:endParaRPr lang="en-US" dirty="0"/>
          </a:p>
        </p:txBody>
      </p:sp>
    </p:spTree>
    <p:extLst>
      <p:ext uri="{BB962C8B-B14F-4D97-AF65-F5344CB8AC3E}">
        <p14:creationId xmlns:p14="http://schemas.microsoft.com/office/powerpoint/2010/main" val="98187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entagon 3"/>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3692" y="117566"/>
            <a:ext cx="11312434" cy="849085"/>
          </a:xfrm>
        </p:spPr>
        <p:txBody>
          <a:bodyPr>
            <a:normAutofit/>
          </a:bodyPr>
          <a:lstStyle>
            <a:lvl1pPr>
              <a:defRPr sz="4400" b="1"/>
            </a:lvl1pPr>
          </a:lstStyle>
          <a:p>
            <a:r>
              <a:rPr lang="en-US" dirty="0"/>
              <a:t>Click to edit Master title style</a:t>
            </a:r>
          </a:p>
        </p:txBody>
      </p:sp>
      <p:sp>
        <p:nvSpPr>
          <p:cNvPr id="3" name="Content Placeholder 2"/>
          <p:cNvSpPr>
            <a:spLocks noGrp="1"/>
          </p:cNvSpPr>
          <p:nvPr>
            <p:ph idx="1"/>
          </p:nvPr>
        </p:nvSpPr>
        <p:spPr>
          <a:xfrm>
            <a:off x="418011" y="1201783"/>
            <a:ext cx="11495315" cy="5460274"/>
          </a:xfrm>
        </p:spPr>
        <p:txBody>
          <a:bodyPr/>
          <a:lstStyle>
            <a:lvl1pPr marL="339725" indent="-339725">
              <a:defRPr>
                <a:latin typeface="+mn-lt"/>
              </a:defRPr>
            </a:lvl1pPr>
            <a:lvl2pPr marL="796925" indent="-339725">
              <a:defRPr>
                <a:latin typeface="+mn-lt"/>
              </a:defRPr>
            </a:lvl2pPr>
            <a:lvl3pPr marL="1254125" indent="-339725">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854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Pentagon 6"/>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66913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Pentagon 7"/>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415419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Pentagon 9"/>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6754" y="286748"/>
            <a:ext cx="11198634" cy="627016"/>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31142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n-lt"/>
              </a:defRPr>
            </a:lvl1pPr>
          </a:lstStyle>
          <a:p>
            <a:r>
              <a:rPr lang="en-US" dirty="0"/>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0225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72123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94801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2/20/2023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94951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1" name="Straight Connector 10"/>
          <p:cNvCxnSpPr/>
          <p:nvPr userDrawn="1"/>
        </p:nvCxnSpPr>
        <p:spPr>
          <a:xfrm>
            <a:off x="27140" y="453025"/>
            <a:ext cx="8179496"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8259967" y="456076"/>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412367" y="458164"/>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8552241" y="447726"/>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3692" y="234497"/>
            <a:ext cx="11312434" cy="549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058091"/>
            <a:ext cx="10515600" cy="51188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0" y="413359"/>
            <a:ext cx="8179496"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232827" y="416410"/>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8385227" y="418498"/>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8525101" y="408060"/>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3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b="1" kern="1200">
          <a:solidFill>
            <a:schemeClr val="bg1"/>
          </a:solidFill>
          <a:effectLst/>
          <a:latin typeface="+mn-lt"/>
          <a:ea typeface="+mj-ea"/>
          <a:cs typeface="Aharoni" panose="02010803020104030203" pitchFamily="2" charset="-79"/>
        </a:defRPr>
      </a:lvl1pPr>
    </p:titleStyle>
    <p:body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
        <a:defRPr sz="3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Wingdings" panose="05000000000000000000" pitchFamily="2" charset="2"/>
        <a:buChar char="§"/>
        <a:defRPr sz="2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Wingdings" panose="05000000000000000000" pitchFamily="2" charset="2"/>
        <a:buChar char="§"/>
        <a:defRPr sz="2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Wingdings" panose="05000000000000000000" pitchFamily="2" charset="2"/>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Wingdings" panose="05000000000000000000" pitchFamily="2" charset="2"/>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575" y="3050196"/>
            <a:ext cx="12192000" cy="9257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bg1"/>
                </a:solidFill>
                <a:effectLst/>
                <a:latin typeface="+mj-lt"/>
                <a:ea typeface="+mj-ea"/>
                <a:cs typeface="Aharoni" panose="02010803020104030203" pitchFamily="2" charset="-79"/>
              </a:defRPr>
            </a:lvl1pPr>
          </a:lstStyle>
          <a:p>
            <a:pPr algn="r"/>
            <a:r>
              <a:rPr lang="en-US" sz="8000" dirty="0">
                <a:solidFill>
                  <a:schemeClr val="accent2"/>
                </a:solidFill>
                <a:latin typeface="Candara" panose="020E0502030303020204" pitchFamily="34" charset="0"/>
              </a:rPr>
              <a:t>Session-4</a:t>
            </a:r>
          </a:p>
          <a:p>
            <a:pPr algn="r"/>
            <a:r>
              <a:rPr lang="en-US" sz="8000" dirty="0">
                <a:solidFill>
                  <a:schemeClr val="accent2"/>
                </a:solidFill>
                <a:latin typeface="Candara" panose="020E0502030303020204" pitchFamily="34" charset="0"/>
              </a:rPr>
              <a:t>Financial Management</a:t>
            </a:r>
          </a:p>
          <a:p>
            <a:pPr algn="r"/>
            <a:r>
              <a:rPr lang="en-US" sz="5400" dirty="0">
                <a:solidFill>
                  <a:schemeClr val="accent1"/>
                </a:solidFill>
                <a:latin typeface="Candara" panose="020E0502030303020204" pitchFamily="34" charset="0"/>
              </a:rPr>
              <a:t>Risk and Return</a:t>
            </a:r>
          </a:p>
        </p:txBody>
      </p:sp>
      <p:sp>
        <p:nvSpPr>
          <p:cNvPr id="6" name="Title 1"/>
          <p:cNvSpPr txBox="1">
            <a:spLocks/>
          </p:cNvSpPr>
          <p:nvPr/>
        </p:nvSpPr>
        <p:spPr>
          <a:xfrm>
            <a:off x="25400" y="-54845"/>
            <a:ext cx="869453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effectLst/>
                <a:latin typeface="+mj-lt"/>
                <a:ea typeface="+mj-ea"/>
                <a:cs typeface="Aharoni" panose="02010803020104030203" pitchFamily="2" charset="-79"/>
              </a:defRPr>
            </a:lvl1pPr>
          </a:lstStyle>
          <a:p>
            <a:endParaRPr lang="en-US" sz="2400" dirty="0">
              <a:solidFill>
                <a:schemeClr val="accent5"/>
              </a:solidFill>
              <a:latin typeface="+mn-lt"/>
            </a:endParaRPr>
          </a:p>
        </p:txBody>
      </p:sp>
    </p:spTree>
    <p:extLst>
      <p:ext uri="{BB962C8B-B14F-4D97-AF65-F5344CB8AC3E}">
        <p14:creationId xmlns:p14="http://schemas.microsoft.com/office/powerpoint/2010/main" val="202087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D961-8389-45BF-87B0-146F589652FA}"/>
              </a:ext>
            </a:extLst>
          </p:cNvPr>
          <p:cNvSpPr>
            <a:spLocks noGrp="1"/>
          </p:cNvSpPr>
          <p:nvPr>
            <p:ph type="title"/>
          </p:nvPr>
        </p:nvSpPr>
        <p:spPr/>
        <p:txBody>
          <a:bodyPr/>
          <a:lstStyle/>
          <a:p>
            <a:r>
              <a:rPr lang="en-US" dirty="0"/>
              <a:t>Example-3 </a:t>
            </a:r>
            <a:endParaRPr lang="en-IN" dirty="0"/>
          </a:p>
        </p:txBody>
      </p:sp>
      <p:graphicFrame>
        <p:nvGraphicFramePr>
          <p:cNvPr id="4" name="Content Placeholder 3">
            <a:extLst>
              <a:ext uri="{FF2B5EF4-FFF2-40B4-BE49-F238E27FC236}">
                <a16:creationId xmlns:a16="http://schemas.microsoft.com/office/drawing/2014/main" id="{6F01B684-0754-44B7-AE73-21A343FD40AE}"/>
              </a:ext>
            </a:extLst>
          </p:cNvPr>
          <p:cNvGraphicFramePr>
            <a:graphicFrameLocks noGrp="1"/>
          </p:cNvGraphicFramePr>
          <p:nvPr>
            <p:ph idx="1"/>
            <p:extLst>
              <p:ext uri="{D42A27DB-BD31-4B8C-83A1-F6EECF244321}">
                <p14:modId xmlns:p14="http://schemas.microsoft.com/office/powerpoint/2010/main" val="1387926552"/>
              </p:ext>
            </p:extLst>
          </p:nvPr>
        </p:nvGraphicFramePr>
        <p:xfrm>
          <a:off x="1085055" y="2144711"/>
          <a:ext cx="5010945" cy="1636715"/>
        </p:xfrm>
        <a:graphic>
          <a:graphicData uri="http://schemas.openxmlformats.org/drawingml/2006/table">
            <a:tbl>
              <a:tblPr>
                <a:tableStyleId>{5C22544A-7EE6-4342-B048-85BDC9FD1C3A}</a:tableStyleId>
              </a:tblPr>
              <a:tblGrid>
                <a:gridCol w="1906851">
                  <a:extLst>
                    <a:ext uri="{9D8B030D-6E8A-4147-A177-3AD203B41FA5}">
                      <a16:colId xmlns:a16="http://schemas.microsoft.com/office/drawing/2014/main" val="1822509159"/>
                    </a:ext>
                  </a:extLst>
                </a:gridCol>
                <a:gridCol w="1424284">
                  <a:extLst>
                    <a:ext uri="{9D8B030D-6E8A-4147-A177-3AD203B41FA5}">
                      <a16:colId xmlns:a16="http://schemas.microsoft.com/office/drawing/2014/main" val="880317065"/>
                    </a:ext>
                  </a:extLst>
                </a:gridCol>
                <a:gridCol w="1679810">
                  <a:extLst>
                    <a:ext uri="{9D8B030D-6E8A-4147-A177-3AD203B41FA5}">
                      <a16:colId xmlns:a16="http://schemas.microsoft.com/office/drawing/2014/main" val="1183061211"/>
                    </a:ext>
                  </a:extLst>
                </a:gridCol>
              </a:tblGrid>
              <a:tr h="509785">
                <a:tc>
                  <a:txBody>
                    <a:bodyPr/>
                    <a:lstStyle/>
                    <a:p>
                      <a:pPr algn="ctr" fontAlgn="b"/>
                      <a:r>
                        <a:rPr lang="en-IN" sz="1800" b="1" u="none" strike="noStrike" dirty="0">
                          <a:effectLst/>
                        </a:rPr>
                        <a:t>State of Economy</a:t>
                      </a:r>
                      <a:endParaRPr lang="en-IN" sz="1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u="none" strike="noStrike" dirty="0">
                          <a:effectLst/>
                        </a:rPr>
                        <a:t>Probability</a:t>
                      </a:r>
                      <a:endParaRPr lang="en-IN" sz="1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u="none" strike="noStrike" dirty="0">
                          <a:effectLst/>
                        </a:rPr>
                        <a:t>Rate of return</a:t>
                      </a:r>
                      <a:endParaRPr lang="en-IN" sz="1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773929"/>
                  </a:ext>
                </a:extLst>
              </a:tr>
              <a:tr h="367876">
                <a:tc>
                  <a:txBody>
                    <a:bodyPr/>
                    <a:lstStyle/>
                    <a:p>
                      <a:pPr algn="l" fontAlgn="b"/>
                      <a:r>
                        <a:rPr lang="en-IN" sz="1800" u="none" strike="noStrike" dirty="0">
                          <a:effectLst/>
                        </a:rPr>
                        <a:t>Strong</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rPr>
                        <a:t>0.15</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rPr>
                        <a:t>0.2</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665341"/>
                  </a:ext>
                </a:extLst>
              </a:tr>
              <a:tr h="367876">
                <a:tc>
                  <a:txBody>
                    <a:bodyPr/>
                    <a:lstStyle/>
                    <a:p>
                      <a:pPr algn="l" fontAlgn="b"/>
                      <a:r>
                        <a:rPr lang="en-IN" sz="1800" u="none" strike="noStrike" dirty="0">
                          <a:effectLst/>
                        </a:rPr>
                        <a:t>Weak</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rPr>
                        <a:t>0.15</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rPr>
                        <a:t>-0.2</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432535"/>
                  </a:ext>
                </a:extLst>
              </a:tr>
              <a:tr h="391178">
                <a:tc>
                  <a:txBody>
                    <a:bodyPr/>
                    <a:lstStyle/>
                    <a:p>
                      <a:pPr algn="l" fontAlgn="b"/>
                      <a:r>
                        <a:rPr lang="en-IN" sz="1800" u="none" strike="noStrike" dirty="0">
                          <a:effectLst/>
                        </a:rPr>
                        <a:t>No major change</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rPr>
                        <a:t>0.7</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rPr>
                        <a:t>0.1</a:t>
                      </a:r>
                      <a:endParaRPr lang="en-IN"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179083"/>
                  </a:ext>
                </a:extLst>
              </a:tr>
            </a:tbl>
          </a:graphicData>
        </a:graphic>
      </p:graphicFrame>
      <p:sp>
        <p:nvSpPr>
          <p:cNvPr id="3" name="TextBox 2">
            <a:extLst>
              <a:ext uri="{FF2B5EF4-FFF2-40B4-BE49-F238E27FC236}">
                <a16:creationId xmlns:a16="http://schemas.microsoft.com/office/drawing/2014/main" id="{01F64EFA-A24A-4233-8863-DF9C3FB6F679}"/>
              </a:ext>
            </a:extLst>
          </p:cNvPr>
          <p:cNvSpPr txBox="1"/>
          <p:nvPr/>
        </p:nvSpPr>
        <p:spPr>
          <a:xfrm>
            <a:off x="781050" y="1323975"/>
            <a:ext cx="8305800" cy="646331"/>
          </a:xfrm>
          <a:prstGeom prst="rect">
            <a:avLst/>
          </a:prstGeom>
          <a:noFill/>
        </p:spPr>
        <p:txBody>
          <a:bodyPr wrap="square" rtlCol="0">
            <a:spAutoFit/>
          </a:bodyPr>
          <a:lstStyle/>
          <a:p>
            <a:r>
              <a:rPr lang="en-US" dirty="0"/>
              <a:t>X Purchased the share of Pharma ltd and following are the information available. You are requested to calculate the expected return   </a:t>
            </a:r>
            <a:endParaRPr lang="en-IN" dirty="0"/>
          </a:p>
        </p:txBody>
      </p:sp>
    </p:spTree>
    <p:extLst>
      <p:ext uri="{BB962C8B-B14F-4D97-AF65-F5344CB8AC3E}">
        <p14:creationId xmlns:p14="http://schemas.microsoft.com/office/powerpoint/2010/main" val="150900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40CB-FC87-48FB-ABF4-D1A31FD6E153}"/>
              </a:ext>
            </a:extLst>
          </p:cNvPr>
          <p:cNvSpPr>
            <a:spLocks noGrp="1"/>
          </p:cNvSpPr>
          <p:nvPr>
            <p:ph type="title"/>
          </p:nvPr>
        </p:nvSpPr>
        <p:spPr/>
        <p:txBody>
          <a:bodyPr/>
          <a:lstStyle/>
          <a:p>
            <a:r>
              <a:rPr lang="en-US" dirty="0"/>
              <a:t>Example-4</a:t>
            </a:r>
            <a:endParaRPr lang="en-IN" dirty="0"/>
          </a:p>
        </p:txBody>
      </p:sp>
      <p:sp>
        <p:nvSpPr>
          <p:cNvPr id="3" name="Content Placeholder 2">
            <a:extLst>
              <a:ext uri="{FF2B5EF4-FFF2-40B4-BE49-F238E27FC236}">
                <a16:creationId xmlns:a16="http://schemas.microsoft.com/office/drawing/2014/main" id="{078FDC26-DF2A-49FE-BAF4-49638E5800B6}"/>
              </a:ext>
            </a:extLst>
          </p:cNvPr>
          <p:cNvSpPr>
            <a:spLocks noGrp="1"/>
          </p:cNvSpPr>
          <p:nvPr>
            <p:ph idx="1"/>
          </p:nvPr>
        </p:nvSpPr>
        <p:spPr/>
        <p:txBody>
          <a:bodyPr/>
          <a:lstStyle/>
          <a:p>
            <a:pPr algn="just"/>
            <a:r>
              <a:rPr lang="en-US" dirty="0"/>
              <a:t>Ajay has bought 150 shares of Hindalco@120 each. He predicts two scenarios (1) optimistic and (2) pessimistic for calculating expected return. The probability assigned to both the scenarios is .7 and .3 respectively. Ajay predicted that under optimistic scenario Hindalco share would rise to 200 Rs and under pessimistic scenario, he predicts that price to touch 150 only. Calculate the expected return of Hindalco stock using the given data.</a:t>
            </a:r>
            <a:endParaRPr lang="en-IN" dirty="0"/>
          </a:p>
        </p:txBody>
      </p:sp>
    </p:spTree>
    <p:extLst>
      <p:ext uri="{BB962C8B-B14F-4D97-AF65-F5344CB8AC3E}">
        <p14:creationId xmlns:p14="http://schemas.microsoft.com/office/powerpoint/2010/main" val="80780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D5A7-D9E0-415C-BB4B-C4DE587FC035}"/>
              </a:ext>
            </a:extLst>
          </p:cNvPr>
          <p:cNvSpPr>
            <a:spLocks noGrp="1"/>
          </p:cNvSpPr>
          <p:nvPr>
            <p:ph type="title"/>
          </p:nvPr>
        </p:nvSpPr>
        <p:spPr/>
        <p:txBody>
          <a:bodyPr/>
          <a:lstStyle/>
          <a:p>
            <a:r>
              <a:rPr lang="en-US" dirty="0"/>
              <a:t>Real Rate of Return</a:t>
            </a:r>
            <a:endParaRPr lang="en-IN" dirty="0"/>
          </a:p>
        </p:txBody>
      </p:sp>
      <p:pic>
        <p:nvPicPr>
          <p:cNvPr id="5" name="Content Placeholder 4">
            <a:extLst>
              <a:ext uri="{FF2B5EF4-FFF2-40B4-BE49-F238E27FC236}">
                <a16:creationId xmlns:a16="http://schemas.microsoft.com/office/drawing/2014/main" id="{60155464-A5C2-4BC7-84D0-4773955875A5}"/>
              </a:ext>
            </a:extLst>
          </p:cNvPr>
          <p:cNvPicPr>
            <a:picLocks noGrp="1" noChangeAspect="1"/>
          </p:cNvPicPr>
          <p:nvPr>
            <p:ph idx="1"/>
          </p:nvPr>
        </p:nvPicPr>
        <p:blipFill>
          <a:blip r:embed="rId2"/>
          <a:stretch>
            <a:fillRect/>
          </a:stretch>
        </p:blipFill>
        <p:spPr>
          <a:xfrm>
            <a:off x="1697831" y="1481603"/>
            <a:ext cx="6769894" cy="1035527"/>
          </a:xfrm>
        </p:spPr>
      </p:pic>
    </p:spTree>
    <p:extLst>
      <p:ext uri="{BB962C8B-B14F-4D97-AF65-F5344CB8AC3E}">
        <p14:creationId xmlns:p14="http://schemas.microsoft.com/office/powerpoint/2010/main" val="170607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6E64-3DDD-4308-9D12-47AE05CAD081}"/>
              </a:ext>
            </a:extLst>
          </p:cNvPr>
          <p:cNvSpPr>
            <a:spLocks noGrp="1"/>
          </p:cNvSpPr>
          <p:nvPr>
            <p:ph type="title"/>
          </p:nvPr>
        </p:nvSpPr>
        <p:spPr/>
        <p:txBody>
          <a:bodyPr/>
          <a:lstStyle/>
          <a:p>
            <a:r>
              <a:rPr lang="en-US" dirty="0"/>
              <a:t>Risk</a:t>
            </a:r>
            <a:endParaRPr lang="en-IN" dirty="0"/>
          </a:p>
        </p:txBody>
      </p:sp>
      <p:sp>
        <p:nvSpPr>
          <p:cNvPr id="3" name="Content Placeholder 2">
            <a:extLst>
              <a:ext uri="{FF2B5EF4-FFF2-40B4-BE49-F238E27FC236}">
                <a16:creationId xmlns:a16="http://schemas.microsoft.com/office/drawing/2014/main" id="{705DA7C2-9A2D-4966-8D8E-472E0AB23242}"/>
              </a:ext>
            </a:extLst>
          </p:cNvPr>
          <p:cNvSpPr>
            <a:spLocks noGrp="1"/>
          </p:cNvSpPr>
          <p:nvPr>
            <p:ph idx="1"/>
          </p:nvPr>
        </p:nvSpPr>
        <p:spPr/>
        <p:txBody>
          <a:bodyPr>
            <a:normAutofit fontScale="85000" lnSpcReduction="20000"/>
          </a:bodyPr>
          <a:lstStyle/>
          <a:p>
            <a:pPr algn="just"/>
            <a:r>
              <a:rPr lang="en-US" dirty="0"/>
              <a:t>In finance, risk is the probability that actual results will differ from expected results</a:t>
            </a:r>
          </a:p>
          <a:p>
            <a:pPr algn="just"/>
            <a:r>
              <a:rPr lang="en-US" dirty="0"/>
              <a:t>Risk is defined in financial terms as the chance that an outcome or investment's actual gains will differ from an expected outcome or return. Risk includes the possibility of losing some or all of an original investment.</a:t>
            </a:r>
            <a:r>
              <a:rPr lang="en-IN" dirty="0"/>
              <a:t>Such variation in the returns results from</a:t>
            </a:r>
          </a:p>
          <a:p>
            <a:endParaRPr lang="en-IN" dirty="0"/>
          </a:p>
          <a:p>
            <a:pPr lvl="1">
              <a:buFont typeface="Wingdings" panose="05000000000000000000" pitchFamily="2" charset="2"/>
              <a:buChar char="Ø"/>
            </a:pPr>
            <a:r>
              <a:rPr lang="en-IN" dirty="0"/>
              <a:t>External factors-</a:t>
            </a:r>
            <a:r>
              <a:rPr lang="en-IN" b="1" dirty="0"/>
              <a:t>(Systematic Risk)</a:t>
            </a:r>
            <a:r>
              <a:rPr lang="en-IN" dirty="0"/>
              <a:t> (which can not be controllable by the firm and affect large number of stocks </a:t>
            </a:r>
          </a:p>
          <a:p>
            <a:pPr lvl="1">
              <a:buFont typeface="Wingdings" panose="05000000000000000000" pitchFamily="2" charset="2"/>
              <a:buChar char="Ø"/>
            </a:pPr>
            <a:r>
              <a:rPr lang="en-IN" dirty="0"/>
              <a:t>Internal factors – (</a:t>
            </a:r>
            <a:r>
              <a:rPr lang="en-IN" b="1" dirty="0"/>
              <a:t>Unsystematic Risk)  </a:t>
            </a:r>
            <a:r>
              <a:rPr lang="en-IN" dirty="0"/>
              <a:t>( internal to the firm and controllable to a large degree</a:t>
            </a:r>
          </a:p>
          <a:p>
            <a:endParaRPr lang="en-IN" dirty="0"/>
          </a:p>
          <a:p>
            <a:pPr marL="0" indent="0" algn="ctr">
              <a:buNone/>
            </a:pPr>
            <a:r>
              <a:rPr lang="en-IN" b="1" dirty="0"/>
              <a:t>Total Risk = Systematic Risk +Unsystematic Risk</a:t>
            </a:r>
          </a:p>
          <a:p>
            <a:pPr marL="0" indent="0">
              <a:buNone/>
            </a:pPr>
            <a:endParaRPr lang="en-IN" dirty="0"/>
          </a:p>
        </p:txBody>
      </p:sp>
    </p:spTree>
    <p:extLst>
      <p:ext uri="{BB962C8B-B14F-4D97-AF65-F5344CB8AC3E}">
        <p14:creationId xmlns:p14="http://schemas.microsoft.com/office/powerpoint/2010/main" val="197044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2117-9278-43F7-AE52-B1F47989A798}"/>
              </a:ext>
            </a:extLst>
          </p:cNvPr>
          <p:cNvSpPr>
            <a:spLocks noGrp="1"/>
          </p:cNvSpPr>
          <p:nvPr>
            <p:ph type="title"/>
          </p:nvPr>
        </p:nvSpPr>
        <p:spPr/>
        <p:txBody>
          <a:bodyPr/>
          <a:lstStyle/>
          <a:p>
            <a:r>
              <a:rPr lang="en-IN" dirty="0"/>
              <a:t>Systematic Risk</a:t>
            </a:r>
          </a:p>
        </p:txBody>
      </p:sp>
      <p:sp>
        <p:nvSpPr>
          <p:cNvPr id="3" name="Content Placeholder 2">
            <a:extLst>
              <a:ext uri="{FF2B5EF4-FFF2-40B4-BE49-F238E27FC236}">
                <a16:creationId xmlns:a16="http://schemas.microsoft.com/office/drawing/2014/main" id="{A3F13FAE-88E2-4CDC-878B-BB8CF0C2088A}"/>
              </a:ext>
            </a:extLst>
          </p:cNvPr>
          <p:cNvSpPr>
            <a:spLocks noGrp="1"/>
          </p:cNvSpPr>
          <p:nvPr>
            <p:ph idx="1"/>
          </p:nvPr>
        </p:nvSpPr>
        <p:spPr/>
        <p:txBody>
          <a:bodyPr>
            <a:normAutofit fontScale="92500" lnSpcReduction="20000"/>
          </a:bodyPr>
          <a:lstStyle/>
          <a:p>
            <a:pPr algn="just"/>
            <a:r>
              <a:rPr lang="en-US" dirty="0"/>
              <a:t>Systematic Risk is defined as the risk that is inherent to the entire market or the whole market segment as it affects the economy as a whole and cannot be diversified away and thus is also known as an “undiversifiable risk”</a:t>
            </a:r>
          </a:p>
          <a:p>
            <a:pPr algn="just"/>
            <a:r>
              <a:rPr lang="en-US" dirty="0"/>
              <a:t>Systematic risks, are risks that can affect an entire economic market overall or a large percentage of the total market. </a:t>
            </a:r>
          </a:p>
          <a:p>
            <a:pPr algn="just"/>
            <a:r>
              <a:rPr lang="en-US" dirty="0"/>
              <a:t>Systematic risk is the risk of losing investments due to factors, such as political factors and macroeconomic factors, that affect the performance of the overall market. </a:t>
            </a:r>
          </a:p>
          <a:p>
            <a:pPr algn="just"/>
            <a:r>
              <a:rPr lang="en-US" dirty="0"/>
              <a:t>Systematic risk cannot be easily mitigated through portfolio diversification. Other common types of systematic risk can include interest rate risk, inflation risk, currency risk, liquidity risk, country risk, and sociopolitical risk.</a:t>
            </a:r>
          </a:p>
          <a:p>
            <a:endParaRPr lang="en-US" dirty="0"/>
          </a:p>
        </p:txBody>
      </p:sp>
    </p:spTree>
    <p:extLst>
      <p:ext uri="{BB962C8B-B14F-4D97-AF65-F5344CB8AC3E}">
        <p14:creationId xmlns:p14="http://schemas.microsoft.com/office/powerpoint/2010/main" val="147573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5C58-DFD9-4BAD-8325-7E6C2A01C78D}"/>
              </a:ext>
            </a:extLst>
          </p:cNvPr>
          <p:cNvSpPr>
            <a:spLocks noGrp="1"/>
          </p:cNvSpPr>
          <p:nvPr>
            <p:ph type="title"/>
          </p:nvPr>
        </p:nvSpPr>
        <p:spPr/>
        <p:txBody>
          <a:bodyPr/>
          <a:lstStyle/>
          <a:p>
            <a:r>
              <a:rPr lang="en-US" dirty="0"/>
              <a:t>Components of Systematic Risk</a:t>
            </a:r>
            <a:endParaRPr lang="en-IN" dirty="0"/>
          </a:p>
        </p:txBody>
      </p:sp>
      <p:sp>
        <p:nvSpPr>
          <p:cNvPr id="3" name="Content Placeholder 2">
            <a:extLst>
              <a:ext uri="{FF2B5EF4-FFF2-40B4-BE49-F238E27FC236}">
                <a16:creationId xmlns:a16="http://schemas.microsoft.com/office/drawing/2014/main" id="{50A81581-7E67-4B47-9EC1-726340419880}"/>
              </a:ext>
            </a:extLst>
          </p:cNvPr>
          <p:cNvSpPr>
            <a:spLocks noGrp="1"/>
          </p:cNvSpPr>
          <p:nvPr>
            <p:ph idx="1"/>
          </p:nvPr>
        </p:nvSpPr>
        <p:spPr/>
        <p:txBody>
          <a:bodyPr>
            <a:normAutofit lnSpcReduction="10000"/>
          </a:bodyPr>
          <a:lstStyle/>
          <a:p>
            <a:r>
              <a:rPr lang="en-US" b="1" dirty="0"/>
              <a:t>Interest-Rate Risk: </a:t>
            </a:r>
            <a:r>
              <a:rPr lang="en-US" dirty="0"/>
              <a:t>It refers to the risk arising out of the change of market interest rates and affects fixed income instruments like bond</a:t>
            </a:r>
          </a:p>
          <a:p>
            <a:r>
              <a:rPr lang="en-US" b="1" dirty="0"/>
              <a:t>Market Risk: </a:t>
            </a:r>
            <a:r>
              <a:rPr lang="en-US" dirty="0"/>
              <a:t>It refers to risk arising out of changes in the market price of securities which causes a significant fall in the event of a stock market correction</a:t>
            </a:r>
          </a:p>
          <a:p>
            <a:r>
              <a:rPr lang="en-US" b="1" dirty="0"/>
              <a:t>Exchange Rate Risk: </a:t>
            </a:r>
            <a:r>
              <a:rPr lang="en-US" dirty="0"/>
              <a:t>It arises out of changes in the value of currencies and affects corporations with substantial foreign exchange transaction exposure</a:t>
            </a:r>
          </a:p>
          <a:p>
            <a:r>
              <a:rPr lang="en-US" b="1" dirty="0"/>
              <a:t>Political Risk: </a:t>
            </a:r>
            <a:r>
              <a:rPr lang="en-US" dirty="0"/>
              <a:t>It is mainly due to political instability in any economy, and it affects business decisions</a:t>
            </a:r>
            <a:endParaRPr lang="en-IN" dirty="0"/>
          </a:p>
        </p:txBody>
      </p:sp>
    </p:spTree>
    <p:extLst>
      <p:ext uri="{BB962C8B-B14F-4D97-AF65-F5344CB8AC3E}">
        <p14:creationId xmlns:p14="http://schemas.microsoft.com/office/powerpoint/2010/main" val="353438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7944-7DE9-40CA-9618-D707FB2B2F8F}"/>
              </a:ext>
            </a:extLst>
          </p:cNvPr>
          <p:cNvSpPr>
            <a:spLocks noGrp="1"/>
          </p:cNvSpPr>
          <p:nvPr>
            <p:ph type="title"/>
          </p:nvPr>
        </p:nvSpPr>
        <p:spPr/>
        <p:txBody>
          <a:bodyPr/>
          <a:lstStyle/>
          <a:p>
            <a:r>
              <a:rPr lang="en-US" dirty="0"/>
              <a:t>Unsystematic Risk</a:t>
            </a:r>
            <a:endParaRPr lang="en-IN" dirty="0"/>
          </a:p>
        </p:txBody>
      </p:sp>
      <p:sp>
        <p:nvSpPr>
          <p:cNvPr id="3" name="Content Placeholder 2">
            <a:extLst>
              <a:ext uri="{FF2B5EF4-FFF2-40B4-BE49-F238E27FC236}">
                <a16:creationId xmlns:a16="http://schemas.microsoft.com/office/drawing/2014/main" id="{BCC95CB4-8F21-4543-867B-481FC5B4B7C2}"/>
              </a:ext>
            </a:extLst>
          </p:cNvPr>
          <p:cNvSpPr>
            <a:spLocks noGrp="1"/>
          </p:cNvSpPr>
          <p:nvPr>
            <p:ph idx="1"/>
          </p:nvPr>
        </p:nvSpPr>
        <p:spPr/>
        <p:txBody>
          <a:bodyPr/>
          <a:lstStyle/>
          <a:p>
            <a:r>
              <a:rPr lang="en-US" dirty="0"/>
              <a:t>Diversifiable risk, also known as unsystematic risk, is defined as firm-specific risk and hence impacts the price of that individual stock rather than affecting the whole industry or sector in which the firm operates.</a:t>
            </a:r>
          </a:p>
          <a:p>
            <a:endParaRPr lang="en-IN" dirty="0"/>
          </a:p>
        </p:txBody>
      </p:sp>
      <p:pic>
        <p:nvPicPr>
          <p:cNvPr id="5" name="Picture 4">
            <a:extLst>
              <a:ext uri="{FF2B5EF4-FFF2-40B4-BE49-F238E27FC236}">
                <a16:creationId xmlns:a16="http://schemas.microsoft.com/office/drawing/2014/main" id="{F2AC55BD-00C9-4776-8128-FC3F966252CE}"/>
              </a:ext>
            </a:extLst>
          </p:cNvPr>
          <p:cNvPicPr>
            <a:picLocks noChangeAspect="1"/>
          </p:cNvPicPr>
          <p:nvPr/>
        </p:nvPicPr>
        <p:blipFill>
          <a:blip r:embed="rId2"/>
          <a:stretch>
            <a:fillRect/>
          </a:stretch>
        </p:blipFill>
        <p:spPr>
          <a:xfrm>
            <a:off x="1574618" y="3314431"/>
            <a:ext cx="8312332" cy="3038744"/>
          </a:xfrm>
          <a:prstGeom prst="rect">
            <a:avLst/>
          </a:prstGeom>
        </p:spPr>
      </p:pic>
    </p:spTree>
    <p:extLst>
      <p:ext uri="{BB962C8B-B14F-4D97-AF65-F5344CB8AC3E}">
        <p14:creationId xmlns:p14="http://schemas.microsoft.com/office/powerpoint/2010/main" val="109196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BCC0-D65F-4A8D-A28D-9E7C3EA8E86A}"/>
              </a:ext>
            </a:extLst>
          </p:cNvPr>
          <p:cNvSpPr>
            <a:spLocks noGrp="1"/>
          </p:cNvSpPr>
          <p:nvPr>
            <p:ph type="title"/>
          </p:nvPr>
        </p:nvSpPr>
        <p:spPr/>
        <p:txBody>
          <a:bodyPr/>
          <a:lstStyle/>
          <a:p>
            <a:r>
              <a:rPr lang="en-US" dirty="0"/>
              <a:t>Components of Unsystematic Risk</a:t>
            </a:r>
            <a:endParaRPr lang="en-IN" dirty="0"/>
          </a:p>
        </p:txBody>
      </p:sp>
      <p:sp>
        <p:nvSpPr>
          <p:cNvPr id="3" name="Content Placeholder 2">
            <a:extLst>
              <a:ext uri="{FF2B5EF4-FFF2-40B4-BE49-F238E27FC236}">
                <a16:creationId xmlns:a16="http://schemas.microsoft.com/office/drawing/2014/main" id="{CA7E50CF-E2E2-4AC1-8CF4-E905EAA594F8}"/>
              </a:ext>
            </a:extLst>
          </p:cNvPr>
          <p:cNvSpPr>
            <a:spLocks noGrp="1"/>
          </p:cNvSpPr>
          <p:nvPr>
            <p:ph idx="1"/>
          </p:nvPr>
        </p:nvSpPr>
        <p:spPr/>
        <p:txBody>
          <a:bodyPr>
            <a:normAutofit lnSpcReduction="10000"/>
          </a:bodyPr>
          <a:lstStyle/>
          <a:p>
            <a:r>
              <a:rPr lang="en-US" b="1" dirty="0"/>
              <a:t>Business risk </a:t>
            </a:r>
            <a:r>
              <a:rPr lang="en-US" dirty="0"/>
              <a:t>arises because of the challenges a firm faces while doing business. They can be both internal and external but are only specific to the firm. </a:t>
            </a:r>
          </a:p>
          <a:p>
            <a:r>
              <a:rPr lang="en-US" b="1" dirty="0"/>
              <a:t>Financial risk </a:t>
            </a:r>
            <a:r>
              <a:rPr lang="en-US" dirty="0"/>
              <a:t>is the uncertainty introduced by the method by which the firm finances its investments. If a firm uses only common stock to finance investments, it incurs only business risk. </a:t>
            </a:r>
          </a:p>
          <a:p>
            <a:r>
              <a:rPr lang="en-US" b="1" dirty="0"/>
              <a:t>Management risk </a:t>
            </a:r>
            <a:r>
              <a:rPr lang="en-US" dirty="0"/>
              <a:t>is the riskiest and most difficult to manage segment for the firm. Change in leadership has a huge impact as there is always a threat of close associates of the outgoing leader also resigning. </a:t>
            </a:r>
            <a:endParaRPr lang="en-IN" dirty="0"/>
          </a:p>
        </p:txBody>
      </p:sp>
    </p:spTree>
    <p:extLst>
      <p:ext uri="{BB962C8B-B14F-4D97-AF65-F5344CB8AC3E}">
        <p14:creationId xmlns:p14="http://schemas.microsoft.com/office/powerpoint/2010/main" val="211611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2D74-DB87-45A8-8B85-9D6E196C4624}"/>
              </a:ext>
            </a:extLst>
          </p:cNvPr>
          <p:cNvSpPr>
            <a:spLocks noGrp="1"/>
          </p:cNvSpPr>
          <p:nvPr>
            <p:ph type="title"/>
          </p:nvPr>
        </p:nvSpPr>
        <p:spPr/>
        <p:txBody>
          <a:bodyPr/>
          <a:lstStyle/>
          <a:p>
            <a:r>
              <a:rPr lang="en-US" dirty="0"/>
              <a:t>Measuring Historical Risk</a:t>
            </a:r>
            <a:endParaRPr lang="en-IN" dirty="0"/>
          </a:p>
        </p:txBody>
      </p:sp>
      <p:sp>
        <p:nvSpPr>
          <p:cNvPr id="3" name="Content Placeholder 2">
            <a:extLst>
              <a:ext uri="{FF2B5EF4-FFF2-40B4-BE49-F238E27FC236}">
                <a16:creationId xmlns:a16="http://schemas.microsoft.com/office/drawing/2014/main" id="{BB269B96-5238-46B2-9B12-CC1BC9A46A76}"/>
              </a:ext>
            </a:extLst>
          </p:cNvPr>
          <p:cNvSpPr>
            <a:spLocks noGrp="1"/>
          </p:cNvSpPr>
          <p:nvPr>
            <p:ph idx="1"/>
          </p:nvPr>
        </p:nvSpPr>
        <p:spPr>
          <a:xfrm>
            <a:off x="348342" y="1280160"/>
            <a:ext cx="11495315" cy="5460274"/>
          </a:xfrm>
        </p:spPr>
        <p:txBody>
          <a:bodyPr/>
          <a:lstStyle/>
          <a:p>
            <a:r>
              <a:rPr lang="en-US" dirty="0"/>
              <a:t>Standard deviation of rates of return</a:t>
            </a:r>
          </a:p>
          <a:p>
            <a:r>
              <a:rPr lang="en-US" dirty="0"/>
              <a:t>Variance of rates of return</a:t>
            </a:r>
          </a:p>
          <a:p>
            <a:r>
              <a:rPr lang="en-US" dirty="0"/>
              <a:t>Coefficient of variation of rates of return (standard deviation/means)</a:t>
            </a:r>
          </a:p>
          <a:p>
            <a:r>
              <a:rPr lang="en-US" dirty="0"/>
              <a:t>Beta: Covariance of returns with the market portfolio </a:t>
            </a:r>
            <a:endParaRPr lang="en-IN" dirty="0"/>
          </a:p>
        </p:txBody>
      </p:sp>
    </p:spTree>
    <p:extLst>
      <p:ext uri="{BB962C8B-B14F-4D97-AF65-F5344CB8AC3E}">
        <p14:creationId xmlns:p14="http://schemas.microsoft.com/office/powerpoint/2010/main" val="291741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1537-4F1B-4EB1-95F9-E0E10D8D7489}"/>
              </a:ext>
            </a:extLst>
          </p:cNvPr>
          <p:cNvSpPr>
            <a:spLocks noGrp="1"/>
          </p:cNvSpPr>
          <p:nvPr>
            <p:ph type="title"/>
          </p:nvPr>
        </p:nvSpPr>
        <p:spPr/>
        <p:txBody>
          <a:bodyPr/>
          <a:lstStyle/>
          <a:p>
            <a:r>
              <a:rPr lang="en-US" dirty="0"/>
              <a:t>Standard Deviation </a:t>
            </a:r>
            <a:endParaRPr lang="en-IN" dirty="0"/>
          </a:p>
        </p:txBody>
      </p:sp>
      <p:sp>
        <p:nvSpPr>
          <p:cNvPr id="3" name="Content Placeholder 2">
            <a:extLst>
              <a:ext uri="{FF2B5EF4-FFF2-40B4-BE49-F238E27FC236}">
                <a16:creationId xmlns:a16="http://schemas.microsoft.com/office/drawing/2014/main" id="{8761C910-7C9E-4CAF-9879-B2E622E352E4}"/>
              </a:ext>
            </a:extLst>
          </p:cNvPr>
          <p:cNvSpPr>
            <a:spLocks noGrp="1"/>
          </p:cNvSpPr>
          <p:nvPr>
            <p:ph idx="1"/>
          </p:nvPr>
        </p:nvSpPr>
        <p:spPr/>
        <p:txBody>
          <a:bodyPr/>
          <a:lstStyle/>
          <a:p>
            <a:r>
              <a:rPr lang="en-US" b="1" i="0" dirty="0">
                <a:solidFill>
                  <a:srgbClr val="555555"/>
                </a:solidFill>
                <a:effectLst/>
                <a:latin typeface="Open Sans" panose="020B0606030504020204" pitchFamily="34" charset="0"/>
              </a:rPr>
              <a:t>Standard deviation</a:t>
            </a:r>
            <a:r>
              <a:rPr lang="en-US" b="0" i="0" dirty="0">
                <a:solidFill>
                  <a:srgbClr val="555555"/>
                </a:solidFill>
                <a:effectLst/>
                <a:latin typeface="Open Sans" panose="020B0606030504020204" pitchFamily="34" charset="0"/>
              </a:rPr>
              <a:t> is a measure of the variation, or dispersion, in data. </a:t>
            </a:r>
          </a:p>
          <a:p>
            <a:r>
              <a:rPr lang="en-US" b="0" i="0" dirty="0">
                <a:solidFill>
                  <a:srgbClr val="555555"/>
                </a:solidFill>
                <a:effectLst/>
                <a:latin typeface="Open Sans" panose="020B0606030504020204" pitchFamily="34" charset="0"/>
              </a:rPr>
              <a:t>It tells us how spread out the values are around their mean. </a:t>
            </a:r>
          </a:p>
          <a:p>
            <a:r>
              <a:rPr lang="en-US" b="0" i="0" dirty="0">
                <a:solidFill>
                  <a:srgbClr val="555555"/>
                </a:solidFill>
                <a:effectLst/>
                <a:latin typeface="Open Sans" panose="020B0606030504020204" pitchFamily="34" charset="0"/>
              </a:rPr>
              <a:t>It is calculated by subtracting each value in a data set from its mean, squaring the value, averaging all squared values, and finally taking the square root of the average.</a:t>
            </a:r>
            <a:endParaRPr lang="en-IN" dirty="0"/>
          </a:p>
        </p:txBody>
      </p:sp>
      <p:pic>
        <p:nvPicPr>
          <p:cNvPr id="5" name="Picture 4">
            <a:extLst>
              <a:ext uri="{FF2B5EF4-FFF2-40B4-BE49-F238E27FC236}">
                <a16:creationId xmlns:a16="http://schemas.microsoft.com/office/drawing/2014/main" id="{5B38E87E-7A56-405C-A4FD-17A51EA40558}"/>
              </a:ext>
            </a:extLst>
          </p:cNvPr>
          <p:cNvPicPr>
            <a:picLocks noChangeAspect="1"/>
          </p:cNvPicPr>
          <p:nvPr/>
        </p:nvPicPr>
        <p:blipFill>
          <a:blip r:embed="rId2"/>
          <a:stretch>
            <a:fillRect/>
          </a:stretch>
        </p:blipFill>
        <p:spPr>
          <a:xfrm>
            <a:off x="3548063" y="4808688"/>
            <a:ext cx="4414838" cy="2049312"/>
          </a:xfrm>
          <a:prstGeom prst="rect">
            <a:avLst/>
          </a:prstGeom>
        </p:spPr>
      </p:pic>
    </p:spTree>
    <p:extLst>
      <p:ext uri="{BB962C8B-B14F-4D97-AF65-F5344CB8AC3E}">
        <p14:creationId xmlns:p14="http://schemas.microsoft.com/office/powerpoint/2010/main" val="168276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2566-E963-4355-9CB8-7567B185E43B}"/>
              </a:ext>
            </a:extLst>
          </p:cNvPr>
          <p:cNvSpPr>
            <a:spLocks noGrp="1"/>
          </p:cNvSpPr>
          <p:nvPr>
            <p:ph type="title"/>
          </p:nvPr>
        </p:nvSpPr>
        <p:spPr/>
        <p:txBody>
          <a:bodyPr/>
          <a:lstStyle/>
          <a:p>
            <a:r>
              <a:rPr lang="en-US" dirty="0"/>
              <a:t>Return</a:t>
            </a:r>
            <a:endParaRPr lang="en-IN" dirty="0"/>
          </a:p>
        </p:txBody>
      </p:sp>
      <p:sp>
        <p:nvSpPr>
          <p:cNvPr id="3" name="Content Placeholder 2">
            <a:extLst>
              <a:ext uri="{FF2B5EF4-FFF2-40B4-BE49-F238E27FC236}">
                <a16:creationId xmlns:a16="http://schemas.microsoft.com/office/drawing/2014/main" id="{C6E09582-6D98-484D-912D-A1FC0B67B49F}"/>
              </a:ext>
            </a:extLst>
          </p:cNvPr>
          <p:cNvSpPr>
            <a:spLocks noGrp="1"/>
          </p:cNvSpPr>
          <p:nvPr>
            <p:ph idx="1"/>
          </p:nvPr>
        </p:nvSpPr>
        <p:spPr/>
        <p:txBody>
          <a:bodyPr/>
          <a:lstStyle/>
          <a:p>
            <a:pPr algn="just"/>
            <a:r>
              <a:rPr lang="en-US" dirty="0"/>
              <a:t>Return is the amount of money you receive from an investment</a:t>
            </a:r>
          </a:p>
          <a:p>
            <a:pPr algn="just"/>
            <a:r>
              <a:rPr lang="en-US" dirty="0"/>
              <a:t>A return is often calculated as a percentage or ratio of the original investment, so that managers can measure and compare how well their investments are performing. </a:t>
            </a:r>
          </a:p>
          <a:p>
            <a:pPr algn="just"/>
            <a:r>
              <a:rPr lang="en-US" dirty="0"/>
              <a:t>Amount of return depends on a lot of different things, but the main driving force is risk. </a:t>
            </a:r>
            <a:endParaRPr lang="en-IN" dirty="0"/>
          </a:p>
        </p:txBody>
      </p:sp>
    </p:spTree>
    <p:extLst>
      <p:ext uri="{BB962C8B-B14F-4D97-AF65-F5344CB8AC3E}">
        <p14:creationId xmlns:p14="http://schemas.microsoft.com/office/powerpoint/2010/main" val="285800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CA23-6C8E-42B2-BC11-77E85B90BD36}"/>
              </a:ext>
            </a:extLst>
          </p:cNvPr>
          <p:cNvSpPr>
            <a:spLocks noGrp="1"/>
          </p:cNvSpPr>
          <p:nvPr>
            <p:ph type="title"/>
          </p:nvPr>
        </p:nvSpPr>
        <p:spPr/>
        <p:txBody>
          <a:bodyPr/>
          <a:lstStyle/>
          <a:p>
            <a:r>
              <a:rPr lang="en-US" dirty="0"/>
              <a:t>Example-5</a:t>
            </a:r>
            <a:endParaRPr lang="en-IN" dirty="0"/>
          </a:p>
        </p:txBody>
      </p:sp>
      <p:graphicFrame>
        <p:nvGraphicFramePr>
          <p:cNvPr id="4" name="Content Placeholder 3">
            <a:extLst>
              <a:ext uri="{FF2B5EF4-FFF2-40B4-BE49-F238E27FC236}">
                <a16:creationId xmlns:a16="http://schemas.microsoft.com/office/drawing/2014/main" id="{372F0951-9657-485E-B2CC-0C5859011ABF}"/>
              </a:ext>
            </a:extLst>
          </p:cNvPr>
          <p:cNvGraphicFramePr>
            <a:graphicFrameLocks noGrp="1"/>
          </p:cNvGraphicFramePr>
          <p:nvPr>
            <p:ph idx="1"/>
            <p:extLst>
              <p:ext uri="{D42A27DB-BD31-4B8C-83A1-F6EECF244321}">
                <p14:modId xmlns:p14="http://schemas.microsoft.com/office/powerpoint/2010/main" val="761719690"/>
              </p:ext>
            </p:extLst>
          </p:nvPr>
        </p:nvGraphicFramePr>
        <p:xfrm>
          <a:off x="1135855" y="1801812"/>
          <a:ext cx="2836070" cy="3398838"/>
        </p:xfrm>
        <a:graphic>
          <a:graphicData uri="http://schemas.openxmlformats.org/drawingml/2006/table">
            <a:tbl>
              <a:tblPr>
                <a:tableStyleId>{5C22544A-7EE6-4342-B048-85BDC9FD1C3A}</a:tableStyleId>
              </a:tblPr>
              <a:tblGrid>
                <a:gridCol w="1418035">
                  <a:extLst>
                    <a:ext uri="{9D8B030D-6E8A-4147-A177-3AD203B41FA5}">
                      <a16:colId xmlns:a16="http://schemas.microsoft.com/office/drawing/2014/main" val="432850406"/>
                    </a:ext>
                  </a:extLst>
                </a:gridCol>
                <a:gridCol w="1418035">
                  <a:extLst>
                    <a:ext uri="{9D8B030D-6E8A-4147-A177-3AD203B41FA5}">
                      <a16:colId xmlns:a16="http://schemas.microsoft.com/office/drawing/2014/main" val="3160852292"/>
                    </a:ext>
                  </a:extLst>
                </a:gridCol>
              </a:tblGrid>
              <a:tr h="615006">
                <a:tc>
                  <a:txBody>
                    <a:bodyPr/>
                    <a:lstStyle/>
                    <a:p>
                      <a:pPr algn="ctr" fontAlgn="b"/>
                      <a:r>
                        <a:rPr lang="en-IN" sz="2000" b="1" u="none" strike="noStrike" dirty="0">
                          <a:effectLst/>
                        </a:rPr>
                        <a:t>Year</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effectLst/>
                        </a:rPr>
                        <a:t>Returns in %</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6132616"/>
                  </a:ext>
                </a:extLst>
              </a:tr>
              <a:tr h="463972">
                <a:tc>
                  <a:txBody>
                    <a:bodyPr/>
                    <a:lstStyle/>
                    <a:p>
                      <a:pPr algn="ctr" fontAlgn="b"/>
                      <a:r>
                        <a:rPr lang="en-IN" sz="2000" b="1" u="none" strike="noStrike" dirty="0">
                          <a:effectLst/>
                        </a:rPr>
                        <a:t>1</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effectLst/>
                        </a:rPr>
                        <a:t>15</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901450"/>
                  </a:ext>
                </a:extLst>
              </a:tr>
              <a:tr h="463972">
                <a:tc>
                  <a:txBody>
                    <a:bodyPr/>
                    <a:lstStyle/>
                    <a:p>
                      <a:pPr algn="ctr" fontAlgn="b"/>
                      <a:r>
                        <a:rPr lang="en-IN" sz="2000" b="1" u="none" strike="noStrike" dirty="0">
                          <a:effectLst/>
                        </a:rPr>
                        <a:t>2</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effectLst/>
                        </a:rPr>
                        <a:t>12</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499262"/>
                  </a:ext>
                </a:extLst>
              </a:tr>
              <a:tr h="463972">
                <a:tc>
                  <a:txBody>
                    <a:bodyPr/>
                    <a:lstStyle/>
                    <a:p>
                      <a:pPr algn="ctr" fontAlgn="b"/>
                      <a:r>
                        <a:rPr lang="en-IN" sz="2000" b="1" u="none" strike="noStrike" dirty="0">
                          <a:effectLst/>
                        </a:rPr>
                        <a:t>3</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effectLst/>
                        </a:rPr>
                        <a:t>20</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405009"/>
                  </a:ext>
                </a:extLst>
              </a:tr>
              <a:tr h="463972">
                <a:tc>
                  <a:txBody>
                    <a:bodyPr/>
                    <a:lstStyle/>
                    <a:p>
                      <a:pPr algn="ctr" fontAlgn="b"/>
                      <a:r>
                        <a:rPr lang="en-IN" sz="2000" b="1" u="none" strike="noStrike" dirty="0">
                          <a:effectLst/>
                        </a:rPr>
                        <a:t>4</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effectLst/>
                        </a:rPr>
                        <a:t>-10</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4568496"/>
                  </a:ext>
                </a:extLst>
              </a:tr>
              <a:tr h="463972">
                <a:tc>
                  <a:txBody>
                    <a:bodyPr/>
                    <a:lstStyle/>
                    <a:p>
                      <a:pPr algn="ctr" fontAlgn="b"/>
                      <a:r>
                        <a:rPr lang="en-IN" sz="2000" b="1" u="none" strike="noStrike" dirty="0">
                          <a:effectLst/>
                        </a:rPr>
                        <a:t>5</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effectLst/>
                        </a:rPr>
                        <a:t>14</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3312244"/>
                  </a:ext>
                </a:extLst>
              </a:tr>
              <a:tr h="463972">
                <a:tc>
                  <a:txBody>
                    <a:bodyPr/>
                    <a:lstStyle/>
                    <a:p>
                      <a:pPr algn="ctr" fontAlgn="b"/>
                      <a:r>
                        <a:rPr lang="en-IN" sz="2000" b="1" u="none" strike="noStrike" dirty="0">
                          <a:effectLst/>
                        </a:rPr>
                        <a:t>6</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effectLst/>
                        </a:rPr>
                        <a:t>9</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919696"/>
                  </a:ext>
                </a:extLst>
              </a:tr>
            </a:tbl>
          </a:graphicData>
        </a:graphic>
      </p:graphicFrame>
      <p:sp>
        <p:nvSpPr>
          <p:cNvPr id="3" name="TextBox 2">
            <a:extLst>
              <a:ext uri="{FF2B5EF4-FFF2-40B4-BE49-F238E27FC236}">
                <a16:creationId xmlns:a16="http://schemas.microsoft.com/office/drawing/2014/main" id="{77E8EF71-C63A-4095-9BF7-1C9D5035B446}"/>
              </a:ext>
            </a:extLst>
          </p:cNvPr>
          <p:cNvSpPr txBox="1"/>
          <p:nvPr/>
        </p:nvSpPr>
        <p:spPr>
          <a:xfrm>
            <a:off x="485775" y="1199565"/>
            <a:ext cx="10877550" cy="369332"/>
          </a:xfrm>
          <a:prstGeom prst="rect">
            <a:avLst/>
          </a:prstGeom>
          <a:noFill/>
        </p:spPr>
        <p:txBody>
          <a:bodyPr wrap="square" rtlCol="0">
            <a:spAutoFit/>
          </a:bodyPr>
          <a:lstStyle/>
          <a:p>
            <a:r>
              <a:rPr lang="en-US" dirty="0"/>
              <a:t>Following are the return data of Maruti Ltd share. Calculate the standard deviation from the data provided</a:t>
            </a:r>
            <a:endParaRPr lang="en-IN" dirty="0"/>
          </a:p>
        </p:txBody>
      </p:sp>
    </p:spTree>
    <p:extLst>
      <p:ext uri="{BB962C8B-B14F-4D97-AF65-F5344CB8AC3E}">
        <p14:creationId xmlns:p14="http://schemas.microsoft.com/office/powerpoint/2010/main" val="261238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DF72-9484-4742-8699-BC3E359B447B}"/>
              </a:ext>
            </a:extLst>
          </p:cNvPr>
          <p:cNvSpPr>
            <a:spLocks noGrp="1"/>
          </p:cNvSpPr>
          <p:nvPr>
            <p:ph type="title"/>
          </p:nvPr>
        </p:nvSpPr>
        <p:spPr/>
        <p:txBody>
          <a:bodyPr/>
          <a:lstStyle/>
          <a:p>
            <a:r>
              <a:rPr lang="en-US" dirty="0"/>
              <a:t>Example-6 </a:t>
            </a:r>
            <a:endParaRPr lang="en-IN" dirty="0"/>
          </a:p>
        </p:txBody>
      </p:sp>
      <p:sp>
        <p:nvSpPr>
          <p:cNvPr id="3" name="Content Placeholder 2">
            <a:extLst>
              <a:ext uri="{FF2B5EF4-FFF2-40B4-BE49-F238E27FC236}">
                <a16:creationId xmlns:a16="http://schemas.microsoft.com/office/drawing/2014/main" id="{06101B00-3BD6-4C98-98ED-BBDA4288FC28}"/>
              </a:ext>
            </a:extLst>
          </p:cNvPr>
          <p:cNvSpPr>
            <a:spLocks noGrp="1"/>
          </p:cNvSpPr>
          <p:nvPr>
            <p:ph idx="1"/>
          </p:nvPr>
        </p:nvSpPr>
        <p:spPr/>
        <p:txBody>
          <a:bodyPr/>
          <a:lstStyle/>
          <a:p>
            <a:pPr algn="just"/>
            <a:r>
              <a:rPr lang="en-US" sz="2400" dirty="0"/>
              <a:t>Mohan purchased the share of X Ltd in 2001 at a price of 180 Rs per share.  Following historical closing prices and the dividend data is provided for X ltd Share for last 10 years. Calculate the rate of return as well as the risk (Standard Deviation) on the share of X Ltd</a:t>
            </a:r>
          </a:p>
          <a:p>
            <a:endParaRPr lang="en-IN" dirty="0"/>
          </a:p>
        </p:txBody>
      </p:sp>
      <p:graphicFrame>
        <p:nvGraphicFramePr>
          <p:cNvPr id="4" name="Table 4">
            <a:extLst>
              <a:ext uri="{FF2B5EF4-FFF2-40B4-BE49-F238E27FC236}">
                <a16:creationId xmlns:a16="http://schemas.microsoft.com/office/drawing/2014/main" id="{60FEDD93-655C-4EF9-9E93-AAB7EB5232D4}"/>
              </a:ext>
            </a:extLst>
          </p:cNvPr>
          <p:cNvGraphicFramePr>
            <a:graphicFrameLocks noGrp="1"/>
          </p:cNvGraphicFramePr>
          <p:nvPr>
            <p:extLst>
              <p:ext uri="{D42A27DB-BD31-4B8C-83A1-F6EECF244321}">
                <p14:modId xmlns:p14="http://schemas.microsoft.com/office/powerpoint/2010/main" val="3918499633"/>
              </p:ext>
            </p:extLst>
          </p:nvPr>
        </p:nvGraphicFramePr>
        <p:xfrm>
          <a:off x="908051" y="2582817"/>
          <a:ext cx="7951470" cy="4023360"/>
        </p:xfrm>
        <a:graphic>
          <a:graphicData uri="http://schemas.openxmlformats.org/drawingml/2006/table">
            <a:tbl>
              <a:tblPr firstRow="1" bandRow="1">
                <a:tableStyleId>{5C22544A-7EE6-4342-B048-85BDC9FD1C3A}</a:tableStyleId>
              </a:tblPr>
              <a:tblGrid>
                <a:gridCol w="2650490">
                  <a:extLst>
                    <a:ext uri="{9D8B030D-6E8A-4147-A177-3AD203B41FA5}">
                      <a16:colId xmlns:a16="http://schemas.microsoft.com/office/drawing/2014/main" val="2200685165"/>
                    </a:ext>
                  </a:extLst>
                </a:gridCol>
                <a:gridCol w="2650490">
                  <a:extLst>
                    <a:ext uri="{9D8B030D-6E8A-4147-A177-3AD203B41FA5}">
                      <a16:colId xmlns:a16="http://schemas.microsoft.com/office/drawing/2014/main" val="1220808045"/>
                    </a:ext>
                  </a:extLst>
                </a:gridCol>
                <a:gridCol w="2650490">
                  <a:extLst>
                    <a:ext uri="{9D8B030D-6E8A-4147-A177-3AD203B41FA5}">
                      <a16:colId xmlns:a16="http://schemas.microsoft.com/office/drawing/2014/main" val="3386891215"/>
                    </a:ext>
                  </a:extLst>
                </a:gridCol>
              </a:tblGrid>
              <a:tr h="264886">
                <a:tc>
                  <a:txBody>
                    <a:bodyPr/>
                    <a:lstStyle/>
                    <a:p>
                      <a:r>
                        <a:rPr lang="en-US" dirty="0"/>
                        <a:t>Year</a:t>
                      </a:r>
                      <a:endParaRPr lang="en-IN" dirty="0"/>
                    </a:p>
                  </a:txBody>
                  <a:tcPr/>
                </a:tc>
                <a:tc>
                  <a:txBody>
                    <a:bodyPr/>
                    <a:lstStyle/>
                    <a:p>
                      <a:r>
                        <a:rPr lang="en-US" dirty="0"/>
                        <a:t>Dividend</a:t>
                      </a:r>
                      <a:endParaRPr lang="en-IN" dirty="0"/>
                    </a:p>
                  </a:txBody>
                  <a:tcPr/>
                </a:tc>
                <a:tc>
                  <a:txBody>
                    <a:bodyPr/>
                    <a:lstStyle/>
                    <a:p>
                      <a:r>
                        <a:rPr lang="en-US" dirty="0"/>
                        <a:t>Closing Price</a:t>
                      </a:r>
                      <a:endParaRPr lang="en-IN" dirty="0"/>
                    </a:p>
                  </a:txBody>
                  <a:tcPr/>
                </a:tc>
                <a:extLst>
                  <a:ext uri="{0D108BD9-81ED-4DB2-BD59-A6C34878D82A}">
                    <a16:rowId xmlns:a16="http://schemas.microsoft.com/office/drawing/2014/main" val="2080533256"/>
                  </a:ext>
                </a:extLst>
              </a:tr>
              <a:tr h="264886">
                <a:tc>
                  <a:txBody>
                    <a:bodyPr/>
                    <a:lstStyle/>
                    <a:p>
                      <a:r>
                        <a:rPr lang="en-US" dirty="0"/>
                        <a:t>2002</a:t>
                      </a:r>
                      <a:endParaRPr lang="en-IN" dirty="0"/>
                    </a:p>
                  </a:txBody>
                  <a:tcPr/>
                </a:tc>
                <a:tc>
                  <a:txBody>
                    <a:bodyPr/>
                    <a:lstStyle/>
                    <a:p>
                      <a:r>
                        <a:rPr lang="en-US" dirty="0"/>
                        <a:t>5</a:t>
                      </a:r>
                      <a:endParaRPr lang="en-IN" dirty="0"/>
                    </a:p>
                  </a:txBody>
                  <a:tcPr/>
                </a:tc>
                <a:tc>
                  <a:txBody>
                    <a:bodyPr/>
                    <a:lstStyle/>
                    <a:p>
                      <a:r>
                        <a:rPr lang="en-US" dirty="0"/>
                        <a:t>200</a:t>
                      </a:r>
                      <a:endParaRPr lang="en-IN" dirty="0"/>
                    </a:p>
                  </a:txBody>
                  <a:tcPr/>
                </a:tc>
                <a:extLst>
                  <a:ext uri="{0D108BD9-81ED-4DB2-BD59-A6C34878D82A}">
                    <a16:rowId xmlns:a16="http://schemas.microsoft.com/office/drawing/2014/main" val="925792942"/>
                  </a:ext>
                </a:extLst>
              </a:tr>
              <a:tr h="264886">
                <a:tc>
                  <a:txBody>
                    <a:bodyPr/>
                    <a:lstStyle/>
                    <a:p>
                      <a:r>
                        <a:rPr lang="en-US" dirty="0"/>
                        <a:t>2003</a:t>
                      </a:r>
                      <a:endParaRPr lang="en-IN" dirty="0"/>
                    </a:p>
                  </a:txBody>
                  <a:tcPr/>
                </a:tc>
                <a:tc>
                  <a:txBody>
                    <a:bodyPr/>
                    <a:lstStyle/>
                    <a:p>
                      <a:r>
                        <a:rPr lang="en-US" dirty="0"/>
                        <a:t>6</a:t>
                      </a:r>
                      <a:endParaRPr lang="en-IN" dirty="0"/>
                    </a:p>
                  </a:txBody>
                  <a:tcPr/>
                </a:tc>
                <a:tc>
                  <a:txBody>
                    <a:bodyPr/>
                    <a:lstStyle/>
                    <a:p>
                      <a:r>
                        <a:rPr lang="en-US" dirty="0"/>
                        <a:t>220</a:t>
                      </a:r>
                      <a:endParaRPr lang="en-IN" dirty="0"/>
                    </a:p>
                  </a:txBody>
                  <a:tcPr/>
                </a:tc>
                <a:extLst>
                  <a:ext uri="{0D108BD9-81ED-4DB2-BD59-A6C34878D82A}">
                    <a16:rowId xmlns:a16="http://schemas.microsoft.com/office/drawing/2014/main" val="1123547670"/>
                  </a:ext>
                </a:extLst>
              </a:tr>
              <a:tr h="264886">
                <a:tc>
                  <a:txBody>
                    <a:bodyPr/>
                    <a:lstStyle/>
                    <a:p>
                      <a:r>
                        <a:rPr lang="en-US" dirty="0"/>
                        <a:t>2004</a:t>
                      </a:r>
                      <a:endParaRPr lang="en-IN" dirty="0"/>
                    </a:p>
                  </a:txBody>
                  <a:tcPr/>
                </a:tc>
                <a:tc>
                  <a:txBody>
                    <a:bodyPr/>
                    <a:lstStyle/>
                    <a:p>
                      <a:r>
                        <a:rPr lang="en-US" dirty="0"/>
                        <a:t>6</a:t>
                      </a:r>
                      <a:endParaRPr lang="en-IN" dirty="0"/>
                    </a:p>
                  </a:txBody>
                  <a:tcPr/>
                </a:tc>
                <a:tc>
                  <a:txBody>
                    <a:bodyPr/>
                    <a:lstStyle/>
                    <a:p>
                      <a:r>
                        <a:rPr lang="en-US" dirty="0"/>
                        <a:t>240</a:t>
                      </a:r>
                      <a:endParaRPr lang="en-IN" dirty="0"/>
                    </a:p>
                  </a:txBody>
                  <a:tcPr/>
                </a:tc>
                <a:extLst>
                  <a:ext uri="{0D108BD9-81ED-4DB2-BD59-A6C34878D82A}">
                    <a16:rowId xmlns:a16="http://schemas.microsoft.com/office/drawing/2014/main" val="1580247190"/>
                  </a:ext>
                </a:extLst>
              </a:tr>
              <a:tr h="264886">
                <a:tc>
                  <a:txBody>
                    <a:bodyPr/>
                    <a:lstStyle/>
                    <a:p>
                      <a:r>
                        <a:rPr lang="en-US" dirty="0"/>
                        <a:t>2005</a:t>
                      </a:r>
                      <a:endParaRPr lang="en-IN" dirty="0"/>
                    </a:p>
                  </a:txBody>
                  <a:tcPr/>
                </a:tc>
                <a:tc>
                  <a:txBody>
                    <a:bodyPr/>
                    <a:lstStyle/>
                    <a:p>
                      <a:r>
                        <a:rPr lang="en-US" dirty="0"/>
                        <a:t>7</a:t>
                      </a:r>
                      <a:endParaRPr lang="en-IN" dirty="0"/>
                    </a:p>
                  </a:txBody>
                  <a:tcPr/>
                </a:tc>
                <a:tc>
                  <a:txBody>
                    <a:bodyPr/>
                    <a:lstStyle/>
                    <a:p>
                      <a:r>
                        <a:rPr lang="en-US" dirty="0"/>
                        <a:t>290</a:t>
                      </a:r>
                      <a:endParaRPr lang="en-IN" dirty="0"/>
                    </a:p>
                  </a:txBody>
                  <a:tcPr/>
                </a:tc>
                <a:extLst>
                  <a:ext uri="{0D108BD9-81ED-4DB2-BD59-A6C34878D82A}">
                    <a16:rowId xmlns:a16="http://schemas.microsoft.com/office/drawing/2014/main" val="2269190578"/>
                  </a:ext>
                </a:extLst>
              </a:tr>
              <a:tr h="264886">
                <a:tc>
                  <a:txBody>
                    <a:bodyPr/>
                    <a:lstStyle/>
                    <a:p>
                      <a:r>
                        <a:rPr lang="en-US" dirty="0"/>
                        <a:t>2006</a:t>
                      </a:r>
                      <a:endParaRPr lang="en-IN" dirty="0"/>
                    </a:p>
                  </a:txBody>
                  <a:tcPr/>
                </a:tc>
                <a:tc>
                  <a:txBody>
                    <a:bodyPr/>
                    <a:lstStyle/>
                    <a:p>
                      <a:r>
                        <a:rPr lang="en-US" dirty="0"/>
                        <a:t>7</a:t>
                      </a:r>
                      <a:endParaRPr lang="en-IN" dirty="0"/>
                    </a:p>
                  </a:txBody>
                  <a:tcPr/>
                </a:tc>
                <a:tc>
                  <a:txBody>
                    <a:bodyPr/>
                    <a:lstStyle/>
                    <a:p>
                      <a:r>
                        <a:rPr lang="en-US" dirty="0"/>
                        <a:t>270</a:t>
                      </a:r>
                      <a:endParaRPr lang="en-IN" dirty="0"/>
                    </a:p>
                  </a:txBody>
                  <a:tcPr/>
                </a:tc>
                <a:extLst>
                  <a:ext uri="{0D108BD9-81ED-4DB2-BD59-A6C34878D82A}">
                    <a16:rowId xmlns:a16="http://schemas.microsoft.com/office/drawing/2014/main" val="1754027300"/>
                  </a:ext>
                </a:extLst>
              </a:tr>
              <a:tr h="264886">
                <a:tc>
                  <a:txBody>
                    <a:bodyPr/>
                    <a:lstStyle/>
                    <a:p>
                      <a:r>
                        <a:rPr lang="en-US" dirty="0"/>
                        <a:t>2007</a:t>
                      </a:r>
                      <a:endParaRPr lang="en-IN" dirty="0"/>
                    </a:p>
                  </a:txBody>
                  <a:tcPr/>
                </a:tc>
                <a:tc>
                  <a:txBody>
                    <a:bodyPr/>
                    <a:lstStyle/>
                    <a:p>
                      <a:r>
                        <a:rPr lang="en-US" dirty="0"/>
                        <a:t>8</a:t>
                      </a:r>
                      <a:endParaRPr lang="en-IN" dirty="0"/>
                    </a:p>
                  </a:txBody>
                  <a:tcPr/>
                </a:tc>
                <a:tc>
                  <a:txBody>
                    <a:bodyPr/>
                    <a:lstStyle/>
                    <a:p>
                      <a:r>
                        <a:rPr lang="en-US" dirty="0"/>
                        <a:t>325</a:t>
                      </a:r>
                      <a:endParaRPr lang="en-IN" dirty="0"/>
                    </a:p>
                  </a:txBody>
                  <a:tcPr/>
                </a:tc>
                <a:extLst>
                  <a:ext uri="{0D108BD9-81ED-4DB2-BD59-A6C34878D82A}">
                    <a16:rowId xmlns:a16="http://schemas.microsoft.com/office/drawing/2014/main" val="1402343363"/>
                  </a:ext>
                </a:extLst>
              </a:tr>
              <a:tr h="264886">
                <a:tc>
                  <a:txBody>
                    <a:bodyPr/>
                    <a:lstStyle/>
                    <a:p>
                      <a:r>
                        <a:rPr lang="en-US" dirty="0"/>
                        <a:t>2008</a:t>
                      </a:r>
                      <a:endParaRPr lang="en-IN" dirty="0"/>
                    </a:p>
                  </a:txBody>
                  <a:tcPr/>
                </a:tc>
                <a:tc>
                  <a:txBody>
                    <a:bodyPr/>
                    <a:lstStyle/>
                    <a:p>
                      <a:r>
                        <a:rPr lang="en-US" dirty="0"/>
                        <a:t>8</a:t>
                      </a:r>
                      <a:endParaRPr lang="en-IN" dirty="0"/>
                    </a:p>
                  </a:txBody>
                  <a:tcPr/>
                </a:tc>
                <a:tc>
                  <a:txBody>
                    <a:bodyPr/>
                    <a:lstStyle/>
                    <a:p>
                      <a:r>
                        <a:rPr lang="en-US" dirty="0"/>
                        <a:t>240</a:t>
                      </a:r>
                      <a:endParaRPr lang="en-IN" dirty="0"/>
                    </a:p>
                  </a:txBody>
                  <a:tcPr/>
                </a:tc>
                <a:extLst>
                  <a:ext uri="{0D108BD9-81ED-4DB2-BD59-A6C34878D82A}">
                    <a16:rowId xmlns:a16="http://schemas.microsoft.com/office/drawing/2014/main" val="1396655814"/>
                  </a:ext>
                </a:extLst>
              </a:tr>
              <a:tr h="264886">
                <a:tc>
                  <a:txBody>
                    <a:bodyPr/>
                    <a:lstStyle/>
                    <a:p>
                      <a:r>
                        <a:rPr lang="en-US" dirty="0"/>
                        <a:t>2009</a:t>
                      </a:r>
                      <a:endParaRPr lang="en-IN" dirty="0"/>
                    </a:p>
                  </a:txBody>
                  <a:tcPr/>
                </a:tc>
                <a:tc>
                  <a:txBody>
                    <a:bodyPr/>
                    <a:lstStyle/>
                    <a:p>
                      <a:r>
                        <a:rPr lang="en-US" dirty="0"/>
                        <a:t>9</a:t>
                      </a:r>
                      <a:endParaRPr lang="en-IN" dirty="0"/>
                    </a:p>
                  </a:txBody>
                  <a:tcPr/>
                </a:tc>
                <a:tc>
                  <a:txBody>
                    <a:bodyPr/>
                    <a:lstStyle/>
                    <a:p>
                      <a:r>
                        <a:rPr lang="en-US" dirty="0"/>
                        <a:t>380</a:t>
                      </a:r>
                      <a:endParaRPr lang="en-IN" dirty="0"/>
                    </a:p>
                  </a:txBody>
                  <a:tcPr/>
                </a:tc>
                <a:extLst>
                  <a:ext uri="{0D108BD9-81ED-4DB2-BD59-A6C34878D82A}">
                    <a16:rowId xmlns:a16="http://schemas.microsoft.com/office/drawing/2014/main" val="4117669599"/>
                  </a:ext>
                </a:extLst>
              </a:tr>
              <a:tr h="264886">
                <a:tc>
                  <a:txBody>
                    <a:bodyPr/>
                    <a:lstStyle/>
                    <a:p>
                      <a:r>
                        <a:rPr lang="en-US" dirty="0"/>
                        <a:t>2010</a:t>
                      </a:r>
                      <a:endParaRPr lang="en-IN" dirty="0"/>
                    </a:p>
                  </a:txBody>
                  <a:tcPr/>
                </a:tc>
                <a:tc>
                  <a:txBody>
                    <a:bodyPr/>
                    <a:lstStyle/>
                    <a:p>
                      <a:r>
                        <a:rPr lang="en-US" dirty="0"/>
                        <a:t>9</a:t>
                      </a:r>
                      <a:endParaRPr lang="en-IN" dirty="0"/>
                    </a:p>
                  </a:txBody>
                  <a:tcPr/>
                </a:tc>
                <a:tc>
                  <a:txBody>
                    <a:bodyPr/>
                    <a:lstStyle/>
                    <a:p>
                      <a:r>
                        <a:rPr lang="en-US" dirty="0"/>
                        <a:t>380</a:t>
                      </a:r>
                      <a:endParaRPr lang="en-IN" dirty="0"/>
                    </a:p>
                  </a:txBody>
                  <a:tcPr/>
                </a:tc>
                <a:extLst>
                  <a:ext uri="{0D108BD9-81ED-4DB2-BD59-A6C34878D82A}">
                    <a16:rowId xmlns:a16="http://schemas.microsoft.com/office/drawing/2014/main" val="1984036278"/>
                  </a:ext>
                </a:extLst>
              </a:tr>
              <a:tr h="264886">
                <a:tc>
                  <a:txBody>
                    <a:bodyPr/>
                    <a:lstStyle/>
                    <a:p>
                      <a:r>
                        <a:rPr lang="en-US" dirty="0"/>
                        <a:t>2011</a:t>
                      </a:r>
                      <a:endParaRPr lang="en-IN" dirty="0"/>
                    </a:p>
                  </a:txBody>
                  <a:tcPr/>
                </a:tc>
                <a:tc>
                  <a:txBody>
                    <a:bodyPr/>
                    <a:lstStyle/>
                    <a:p>
                      <a:r>
                        <a:rPr lang="en-US" dirty="0"/>
                        <a:t>10</a:t>
                      </a:r>
                      <a:endParaRPr lang="en-IN" dirty="0"/>
                    </a:p>
                  </a:txBody>
                  <a:tcPr/>
                </a:tc>
                <a:tc>
                  <a:txBody>
                    <a:bodyPr/>
                    <a:lstStyle/>
                    <a:p>
                      <a:r>
                        <a:rPr lang="en-US" dirty="0"/>
                        <a:t>425</a:t>
                      </a:r>
                      <a:endParaRPr lang="en-IN" dirty="0"/>
                    </a:p>
                  </a:txBody>
                  <a:tcPr/>
                </a:tc>
                <a:extLst>
                  <a:ext uri="{0D108BD9-81ED-4DB2-BD59-A6C34878D82A}">
                    <a16:rowId xmlns:a16="http://schemas.microsoft.com/office/drawing/2014/main" val="3405498586"/>
                  </a:ext>
                </a:extLst>
              </a:tr>
            </a:tbl>
          </a:graphicData>
        </a:graphic>
      </p:graphicFrame>
    </p:spTree>
    <p:extLst>
      <p:ext uri="{BB962C8B-B14F-4D97-AF65-F5344CB8AC3E}">
        <p14:creationId xmlns:p14="http://schemas.microsoft.com/office/powerpoint/2010/main" val="205701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981E-DC7A-4EA8-9E69-5DE16220FD08}"/>
              </a:ext>
            </a:extLst>
          </p:cNvPr>
          <p:cNvSpPr>
            <a:spLocks noGrp="1"/>
          </p:cNvSpPr>
          <p:nvPr>
            <p:ph type="title"/>
          </p:nvPr>
        </p:nvSpPr>
        <p:spPr/>
        <p:txBody>
          <a:bodyPr/>
          <a:lstStyle/>
          <a:p>
            <a:r>
              <a:rPr lang="en-US" dirty="0"/>
              <a:t>Coefficient of Variation</a:t>
            </a:r>
            <a:endParaRPr lang="en-IN" dirty="0"/>
          </a:p>
        </p:txBody>
      </p:sp>
      <p:sp>
        <p:nvSpPr>
          <p:cNvPr id="3" name="Content Placeholder 2">
            <a:extLst>
              <a:ext uri="{FF2B5EF4-FFF2-40B4-BE49-F238E27FC236}">
                <a16:creationId xmlns:a16="http://schemas.microsoft.com/office/drawing/2014/main" id="{AA39E232-5DC4-4DFB-8E2F-9197110E1388}"/>
              </a:ext>
            </a:extLst>
          </p:cNvPr>
          <p:cNvSpPr>
            <a:spLocks noGrp="1"/>
          </p:cNvSpPr>
          <p:nvPr>
            <p:ph idx="1"/>
          </p:nvPr>
        </p:nvSpPr>
        <p:spPr/>
        <p:txBody>
          <a:bodyPr/>
          <a:lstStyle/>
          <a:p>
            <a:r>
              <a:rPr lang="en-US" dirty="0"/>
              <a:t>SD and variance is the absolute measure of risk. </a:t>
            </a:r>
          </a:p>
          <a:p>
            <a:r>
              <a:rPr lang="en-US" dirty="0"/>
              <a:t>But some time we are keen to find out the relative measure for that we use Coefficient of Variation.</a:t>
            </a:r>
          </a:p>
          <a:p>
            <a:endParaRPr lang="en-US" dirty="0"/>
          </a:p>
          <a:p>
            <a:pPr marL="0" indent="0">
              <a:buNone/>
            </a:pPr>
            <a:r>
              <a:rPr lang="en-US" dirty="0"/>
              <a:t>Coefficient of Variation = SD/Expected </a:t>
            </a:r>
            <a:r>
              <a:rPr lang="en-US"/>
              <a:t>Average Return</a:t>
            </a:r>
            <a:endParaRPr lang="en-IN" dirty="0"/>
          </a:p>
        </p:txBody>
      </p:sp>
    </p:spTree>
    <p:extLst>
      <p:ext uri="{BB962C8B-B14F-4D97-AF65-F5344CB8AC3E}">
        <p14:creationId xmlns:p14="http://schemas.microsoft.com/office/powerpoint/2010/main" val="28419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94DE-D0B3-42A5-BE47-0335DE0FFFEA}"/>
              </a:ext>
            </a:extLst>
          </p:cNvPr>
          <p:cNvSpPr>
            <a:spLocks noGrp="1"/>
          </p:cNvSpPr>
          <p:nvPr>
            <p:ph type="title"/>
          </p:nvPr>
        </p:nvSpPr>
        <p:spPr/>
        <p:txBody>
          <a:bodyPr/>
          <a:lstStyle/>
          <a:p>
            <a:r>
              <a:rPr lang="en-US" dirty="0"/>
              <a:t>Beta</a:t>
            </a:r>
            <a:endParaRPr lang="en-IN" dirty="0"/>
          </a:p>
        </p:txBody>
      </p:sp>
      <p:sp>
        <p:nvSpPr>
          <p:cNvPr id="3" name="Content Placeholder 2">
            <a:extLst>
              <a:ext uri="{FF2B5EF4-FFF2-40B4-BE49-F238E27FC236}">
                <a16:creationId xmlns:a16="http://schemas.microsoft.com/office/drawing/2014/main" id="{85931257-C560-4A7C-8781-31F3B2A2EEE5}"/>
              </a:ext>
            </a:extLst>
          </p:cNvPr>
          <p:cNvSpPr>
            <a:spLocks noGrp="1"/>
          </p:cNvSpPr>
          <p:nvPr>
            <p:ph idx="1"/>
          </p:nvPr>
        </p:nvSpPr>
        <p:spPr/>
        <p:txBody>
          <a:bodyPr/>
          <a:lstStyle/>
          <a:p>
            <a:r>
              <a:rPr lang="en-US" dirty="0"/>
              <a:t>The Beta coefficient is a measure of sensitivity or correlation of a security or an investment portfolio to movements in the overall market.</a:t>
            </a:r>
          </a:p>
          <a:p>
            <a:endParaRPr lang="en-IN" dirty="0"/>
          </a:p>
        </p:txBody>
      </p:sp>
      <p:pic>
        <p:nvPicPr>
          <p:cNvPr id="5" name="Picture 4">
            <a:extLst>
              <a:ext uri="{FF2B5EF4-FFF2-40B4-BE49-F238E27FC236}">
                <a16:creationId xmlns:a16="http://schemas.microsoft.com/office/drawing/2014/main" id="{B819D6A1-4CD1-47FA-8F2F-49801FBB2E91}"/>
              </a:ext>
            </a:extLst>
          </p:cNvPr>
          <p:cNvPicPr>
            <a:picLocks noChangeAspect="1"/>
          </p:cNvPicPr>
          <p:nvPr/>
        </p:nvPicPr>
        <p:blipFill>
          <a:blip r:embed="rId2"/>
          <a:stretch>
            <a:fillRect/>
          </a:stretch>
        </p:blipFill>
        <p:spPr>
          <a:xfrm>
            <a:off x="3319463" y="2978221"/>
            <a:ext cx="5227638" cy="3159053"/>
          </a:xfrm>
          <a:prstGeom prst="rect">
            <a:avLst/>
          </a:prstGeom>
        </p:spPr>
      </p:pic>
    </p:spTree>
    <p:extLst>
      <p:ext uri="{BB962C8B-B14F-4D97-AF65-F5344CB8AC3E}">
        <p14:creationId xmlns:p14="http://schemas.microsoft.com/office/powerpoint/2010/main" val="9394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B351-9A4B-4618-A1DE-762EFC6125EF}"/>
              </a:ext>
            </a:extLst>
          </p:cNvPr>
          <p:cNvSpPr>
            <a:spLocks noGrp="1"/>
          </p:cNvSpPr>
          <p:nvPr>
            <p:ph type="title"/>
          </p:nvPr>
        </p:nvSpPr>
        <p:spPr/>
        <p:txBody>
          <a:bodyPr/>
          <a:lstStyle/>
          <a:p>
            <a:r>
              <a:rPr lang="en-US" dirty="0"/>
              <a:t>Example -7</a:t>
            </a:r>
            <a:endParaRPr lang="en-IN" dirty="0"/>
          </a:p>
        </p:txBody>
      </p:sp>
      <p:sp>
        <p:nvSpPr>
          <p:cNvPr id="4" name="TextBox 3">
            <a:extLst>
              <a:ext uri="{FF2B5EF4-FFF2-40B4-BE49-F238E27FC236}">
                <a16:creationId xmlns:a16="http://schemas.microsoft.com/office/drawing/2014/main" id="{56124A20-5645-1C77-9C55-FAA5DF722433}"/>
              </a:ext>
            </a:extLst>
          </p:cNvPr>
          <p:cNvSpPr txBox="1"/>
          <p:nvPr/>
        </p:nvSpPr>
        <p:spPr>
          <a:xfrm>
            <a:off x="330200" y="1181299"/>
            <a:ext cx="11516360" cy="646331"/>
          </a:xfrm>
          <a:prstGeom prst="rect">
            <a:avLst/>
          </a:prstGeom>
          <a:noFill/>
        </p:spPr>
        <p:txBody>
          <a:bodyPr wrap="square">
            <a:spAutoFit/>
          </a:bodyPr>
          <a:lstStyle/>
          <a:p>
            <a:r>
              <a:rPr lang="en-US" dirty="0"/>
              <a:t>You are a student of an elective course on financial management. Recently, the course instructor discussed about the concept of beta. As a stock market enthusiast, you are interested in calculating beta of Golden Co.</a:t>
            </a:r>
            <a:endParaRPr lang="en-IN" dirty="0"/>
          </a:p>
        </p:txBody>
      </p:sp>
      <p:pic>
        <p:nvPicPr>
          <p:cNvPr id="7" name="Picture 6">
            <a:extLst>
              <a:ext uri="{FF2B5EF4-FFF2-40B4-BE49-F238E27FC236}">
                <a16:creationId xmlns:a16="http://schemas.microsoft.com/office/drawing/2014/main" id="{A357B698-72C9-87CE-9B0B-D913E67D9861}"/>
              </a:ext>
            </a:extLst>
          </p:cNvPr>
          <p:cNvPicPr>
            <a:picLocks noChangeAspect="1"/>
          </p:cNvPicPr>
          <p:nvPr/>
        </p:nvPicPr>
        <p:blipFill>
          <a:blip r:embed="rId2"/>
          <a:stretch>
            <a:fillRect/>
          </a:stretch>
        </p:blipFill>
        <p:spPr>
          <a:xfrm>
            <a:off x="728190" y="2042278"/>
            <a:ext cx="10132849" cy="4224702"/>
          </a:xfrm>
          <a:prstGeom prst="rect">
            <a:avLst/>
          </a:prstGeom>
        </p:spPr>
      </p:pic>
    </p:spTree>
    <p:extLst>
      <p:ext uri="{BB962C8B-B14F-4D97-AF65-F5344CB8AC3E}">
        <p14:creationId xmlns:p14="http://schemas.microsoft.com/office/powerpoint/2010/main" val="590136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6428-7373-B6A2-23E9-BE3561857860}"/>
              </a:ext>
            </a:extLst>
          </p:cNvPr>
          <p:cNvSpPr>
            <a:spLocks noGrp="1"/>
          </p:cNvSpPr>
          <p:nvPr>
            <p:ph type="title"/>
          </p:nvPr>
        </p:nvSpPr>
        <p:spPr/>
        <p:txBody>
          <a:bodyPr>
            <a:normAutofit/>
          </a:bodyPr>
          <a:lstStyle/>
          <a:p>
            <a:r>
              <a:rPr lang="en-US" dirty="0"/>
              <a:t>RISK AND RETURN OF A PORTFOLIO</a:t>
            </a:r>
            <a:endParaRPr lang="en-IN" dirty="0"/>
          </a:p>
        </p:txBody>
      </p:sp>
      <p:sp>
        <p:nvSpPr>
          <p:cNvPr id="3" name="Content Placeholder 2">
            <a:extLst>
              <a:ext uri="{FF2B5EF4-FFF2-40B4-BE49-F238E27FC236}">
                <a16:creationId xmlns:a16="http://schemas.microsoft.com/office/drawing/2014/main" id="{299B17F2-F621-1856-2353-D4F85B8E304D}"/>
              </a:ext>
            </a:extLst>
          </p:cNvPr>
          <p:cNvSpPr>
            <a:spLocks noGrp="1"/>
          </p:cNvSpPr>
          <p:nvPr>
            <p:ph idx="1"/>
          </p:nvPr>
        </p:nvSpPr>
        <p:spPr/>
        <p:txBody>
          <a:bodyPr/>
          <a:lstStyle/>
          <a:p>
            <a:r>
              <a:rPr lang="en-US" dirty="0"/>
              <a:t>Most investors invest in a portfolio of assets, as they do not want to put all their eggs in one basket. </a:t>
            </a:r>
          </a:p>
          <a:p>
            <a:r>
              <a:rPr lang="en-US" dirty="0"/>
              <a:t>Hence, what really matters to them is not the risk and return of stocks in isolation, but the risk and return of the portfolio as a whole</a:t>
            </a:r>
            <a:endParaRPr lang="en-IN" dirty="0"/>
          </a:p>
        </p:txBody>
      </p:sp>
      <p:pic>
        <p:nvPicPr>
          <p:cNvPr id="1026" name="Picture 2" descr="Risk reduction effect of diversification example image">
            <a:extLst>
              <a:ext uri="{FF2B5EF4-FFF2-40B4-BE49-F238E27FC236}">
                <a16:creationId xmlns:a16="http://schemas.microsoft.com/office/drawing/2014/main" id="{E7D64541-5FC2-D969-7821-1AE52717C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0" y="3759200"/>
            <a:ext cx="3492500" cy="260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738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2EE1-8E5A-6FA9-3A87-F72217C4C001}"/>
              </a:ext>
            </a:extLst>
          </p:cNvPr>
          <p:cNvSpPr>
            <a:spLocks noGrp="1"/>
          </p:cNvSpPr>
          <p:nvPr>
            <p:ph type="title"/>
          </p:nvPr>
        </p:nvSpPr>
        <p:spPr/>
        <p:txBody>
          <a:bodyPr/>
          <a:lstStyle/>
          <a:p>
            <a:r>
              <a:rPr lang="en-US" dirty="0"/>
              <a:t>Expected Return on a Portfolio </a:t>
            </a:r>
            <a:endParaRPr lang="en-IN" dirty="0"/>
          </a:p>
        </p:txBody>
      </p:sp>
      <p:sp>
        <p:nvSpPr>
          <p:cNvPr id="3" name="Content Placeholder 2">
            <a:extLst>
              <a:ext uri="{FF2B5EF4-FFF2-40B4-BE49-F238E27FC236}">
                <a16:creationId xmlns:a16="http://schemas.microsoft.com/office/drawing/2014/main" id="{21260187-484C-9C24-4C4B-D40434B25BDF}"/>
              </a:ext>
            </a:extLst>
          </p:cNvPr>
          <p:cNvSpPr>
            <a:spLocks noGrp="1"/>
          </p:cNvSpPr>
          <p:nvPr>
            <p:ph idx="1"/>
          </p:nvPr>
        </p:nvSpPr>
        <p:spPr/>
        <p:txBody>
          <a:bodyPr/>
          <a:lstStyle/>
          <a:p>
            <a:r>
              <a:rPr lang="en-US" dirty="0"/>
              <a:t>The expected return on a portfolio is simply the weighted average of the expected returns on the assets comprising the portfolio.</a:t>
            </a:r>
          </a:p>
          <a:p>
            <a:r>
              <a:rPr lang="en-US" dirty="0"/>
              <a:t>In general, when a portfolio consists of n securities, the expected return on the portfolio is:</a:t>
            </a:r>
            <a:endParaRPr lang="en-IN" dirty="0"/>
          </a:p>
        </p:txBody>
      </p:sp>
      <p:pic>
        <p:nvPicPr>
          <p:cNvPr id="5" name="Picture 4">
            <a:extLst>
              <a:ext uri="{FF2B5EF4-FFF2-40B4-BE49-F238E27FC236}">
                <a16:creationId xmlns:a16="http://schemas.microsoft.com/office/drawing/2014/main" id="{D8F8BD22-EF76-6286-84C9-13AFB1389317}"/>
              </a:ext>
            </a:extLst>
          </p:cNvPr>
          <p:cNvPicPr>
            <a:picLocks noChangeAspect="1"/>
          </p:cNvPicPr>
          <p:nvPr/>
        </p:nvPicPr>
        <p:blipFill>
          <a:blip r:embed="rId2"/>
          <a:stretch>
            <a:fillRect/>
          </a:stretch>
        </p:blipFill>
        <p:spPr>
          <a:xfrm>
            <a:off x="3201634" y="4279257"/>
            <a:ext cx="5454685" cy="1248970"/>
          </a:xfrm>
          <a:prstGeom prst="rect">
            <a:avLst/>
          </a:prstGeom>
        </p:spPr>
      </p:pic>
    </p:spTree>
    <p:extLst>
      <p:ext uri="{BB962C8B-B14F-4D97-AF65-F5344CB8AC3E}">
        <p14:creationId xmlns:p14="http://schemas.microsoft.com/office/powerpoint/2010/main" val="3494321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289E-BD36-D9AC-FDE5-53521CEC9403}"/>
              </a:ext>
            </a:extLst>
          </p:cNvPr>
          <p:cNvSpPr>
            <a:spLocks noGrp="1"/>
          </p:cNvSpPr>
          <p:nvPr>
            <p:ph type="title"/>
          </p:nvPr>
        </p:nvSpPr>
        <p:spPr/>
        <p:txBody>
          <a:bodyPr/>
          <a:lstStyle/>
          <a:p>
            <a:r>
              <a:rPr lang="en-IN" dirty="0"/>
              <a:t>Diversification and Portfolio Risk</a:t>
            </a:r>
          </a:p>
        </p:txBody>
      </p:sp>
      <p:pic>
        <p:nvPicPr>
          <p:cNvPr id="2050" name="Picture 2">
            <a:extLst>
              <a:ext uri="{FF2B5EF4-FFF2-40B4-BE49-F238E27FC236}">
                <a16:creationId xmlns:a16="http://schemas.microsoft.com/office/drawing/2014/main" id="{A9249D85-7913-BB96-E37D-BD104C2D37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5745" y="1613535"/>
            <a:ext cx="7790975" cy="272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50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8BB2-940B-4FD3-AF44-5DBFFEED4AAF}"/>
              </a:ext>
            </a:extLst>
          </p:cNvPr>
          <p:cNvSpPr>
            <a:spLocks noGrp="1"/>
          </p:cNvSpPr>
          <p:nvPr>
            <p:ph type="title"/>
          </p:nvPr>
        </p:nvSpPr>
        <p:spPr/>
        <p:txBody>
          <a:bodyPr/>
          <a:lstStyle/>
          <a:p>
            <a:r>
              <a:rPr lang="en-US" dirty="0">
                <a:latin typeface="Candara" panose="020E0502030303020204" pitchFamily="34" charset="0"/>
              </a:rPr>
              <a:t>Types of Return</a:t>
            </a:r>
            <a:endParaRPr lang="en-IN" dirty="0">
              <a:latin typeface="Candara" panose="020E0502030303020204" pitchFamily="34" charset="0"/>
            </a:endParaRPr>
          </a:p>
        </p:txBody>
      </p:sp>
      <p:sp>
        <p:nvSpPr>
          <p:cNvPr id="3" name="Content Placeholder 2">
            <a:extLst>
              <a:ext uri="{FF2B5EF4-FFF2-40B4-BE49-F238E27FC236}">
                <a16:creationId xmlns:a16="http://schemas.microsoft.com/office/drawing/2014/main" id="{7941474F-0FFA-4CFA-AE1C-33707FA45F02}"/>
              </a:ext>
            </a:extLst>
          </p:cNvPr>
          <p:cNvSpPr>
            <a:spLocks noGrp="1"/>
          </p:cNvSpPr>
          <p:nvPr>
            <p:ph idx="1"/>
          </p:nvPr>
        </p:nvSpPr>
        <p:spPr/>
        <p:txBody>
          <a:bodyPr>
            <a:normAutofit/>
          </a:bodyPr>
          <a:lstStyle/>
          <a:p>
            <a:pPr lvl="1">
              <a:buFont typeface="Wingdings" panose="05000000000000000000" pitchFamily="2" charset="2"/>
              <a:buChar char="Ø"/>
            </a:pPr>
            <a:r>
              <a:rPr lang="en-US" dirty="0"/>
              <a:t>Realized Return or Historical Return</a:t>
            </a:r>
          </a:p>
          <a:p>
            <a:pPr lvl="1">
              <a:buFont typeface="Wingdings" panose="05000000000000000000" pitchFamily="2" charset="2"/>
              <a:buChar char="Ø"/>
            </a:pPr>
            <a:r>
              <a:rPr lang="en-US" dirty="0"/>
              <a:t>Expected Return</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68895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3D70-71AE-41E0-96DE-EFE0766D2009}"/>
              </a:ext>
            </a:extLst>
          </p:cNvPr>
          <p:cNvSpPr>
            <a:spLocks noGrp="1"/>
          </p:cNvSpPr>
          <p:nvPr>
            <p:ph type="title"/>
          </p:nvPr>
        </p:nvSpPr>
        <p:spPr/>
        <p:txBody>
          <a:bodyPr/>
          <a:lstStyle/>
          <a:p>
            <a:r>
              <a:rPr lang="en-US" dirty="0"/>
              <a:t>Realized Return </a:t>
            </a:r>
            <a:endParaRPr lang="en-IN" dirty="0"/>
          </a:p>
        </p:txBody>
      </p:sp>
      <p:sp>
        <p:nvSpPr>
          <p:cNvPr id="3" name="Content Placeholder 2">
            <a:extLst>
              <a:ext uri="{FF2B5EF4-FFF2-40B4-BE49-F238E27FC236}">
                <a16:creationId xmlns:a16="http://schemas.microsoft.com/office/drawing/2014/main" id="{D7E99974-9321-4BCC-8B12-D47940CDF931}"/>
              </a:ext>
            </a:extLst>
          </p:cNvPr>
          <p:cNvSpPr>
            <a:spLocks noGrp="1"/>
          </p:cNvSpPr>
          <p:nvPr>
            <p:ph idx="1"/>
          </p:nvPr>
        </p:nvSpPr>
        <p:spPr/>
        <p:txBody>
          <a:bodyPr/>
          <a:lstStyle/>
          <a:p>
            <a:r>
              <a:rPr lang="en-US" dirty="0"/>
              <a:t>Return of an investment consists of two components</a:t>
            </a:r>
          </a:p>
          <a:p>
            <a:pPr lvl="1">
              <a:buFont typeface="Wingdings" panose="05000000000000000000" pitchFamily="2" charset="2"/>
              <a:buChar char="Ø"/>
            </a:pPr>
            <a:r>
              <a:rPr lang="en-US" dirty="0"/>
              <a:t>Current Return: Periodic cash flow such as dividend and interest </a:t>
            </a:r>
          </a:p>
          <a:p>
            <a:pPr lvl="1">
              <a:buFont typeface="Wingdings" panose="05000000000000000000" pitchFamily="2" charset="2"/>
              <a:buChar char="Ø"/>
            </a:pPr>
            <a:r>
              <a:rPr lang="en-US" dirty="0"/>
              <a:t>Capital Return: Price appreciation over a period of time</a:t>
            </a:r>
          </a:p>
          <a:p>
            <a:pPr marL="0" indent="0" algn="ctr">
              <a:buNone/>
            </a:pPr>
            <a:r>
              <a:rPr lang="en-US" dirty="0"/>
              <a:t>Total Returns = Current Return + Capital Return</a:t>
            </a:r>
          </a:p>
          <a:p>
            <a:endParaRPr lang="en-US" dirty="0"/>
          </a:p>
          <a:p>
            <a:pPr marL="0" indent="0" algn="ctr">
              <a:buNone/>
            </a:pPr>
            <a:r>
              <a:rPr lang="en-US" dirty="0"/>
              <a:t>Total Return = </a:t>
            </a:r>
            <a:r>
              <a:rPr lang="en-US" sz="2400" dirty="0"/>
              <a:t>Cash payment received + Price change over a period of time</a:t>
            </a:r>
          </a:p>
          <a:p>
            <a:pPr marL="0" indent="0">
              <a:buNone/>
            </a:pPr>
            <a:r>
              <a:rPr lang="en-US" sz="2400" dirty="0"/>
              <a:t>					Purchase price of the assets</a:t>
            </a:r>
            <a:endParaRPr lang="en-IN" sz="2400" dirty="0"/>
          </a:p>
        </p:txBody>
      </p:sp>
      <p:cxnSp>
        <p:nvCxnSpPr>
          <p:cNvPr id="5" name="Straight Connector 4">
            <a:extLst>
              <a:ext uri="{FF2B5EF4-FFF2-40B4-BE49-F238E27FC236}">
                <a16:creationId xmlns:a16="http://schemas.microsoft.com/office/drawing/2014/main" id="{5B54DB2A-0522-4CCA-942D-FC93F14933FF}"/>
              </a:ext>
            </a:extLst>
          </p:cNvPr>
          <p:cNvCxnSpPr/>
          <p:nvPr/>
        </p:nvCxnSpPr>
        <p:spPr>
          <a:xfrm>
            <a:off x="3305175" y="5029200"/>
            <a:ext cx="76104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45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737A-AC93-4D54-9F9F-09004DDDBA96}"/>
              </a:ext>
            </a:extLst>
          </p:cNvPr>
          <p:cNvSpPr>
            <a:spLocks noGrp="1"/>
          </p:cNvSpPr>
          <p:nvPr>
            <p:ph type="title"/>
          </p:nvPr>
        </p:nvSpPr>
        <p:spPr/>
        <p:txBody>
          <a:bodyPr/>
          <a:lstStyle/>
          <a:p>
            <a:r>
              <a:rPr lang="en-US" dirty="0"/>
              <a:t>Conti…</a:t>
            </a:r>
            <a:endParaRPr lang="en-IN" dirty="0"/>
          </a:p>
        </p:txBody>
      </p:sp>
      <p:pic>
        <p:nvPicPr>
          <p:cNvPr id="1026" name="Picture 2" descr="PortfoliotheoryFig1">
            <a:extLst>
              <a:ext uri="{FF2B5EF4-FFF2-40B4-BE49-F238E27FC236}">
                <a16:creationId xmlns:a16="http://schemas.microsoft.com/office/drawing/2014/main" id="{8A0A2226-E2CE-4E0D-95C3-981AC97B52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044" y="1389063"/>
            <a:ext cx="4488656" cy="225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05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B97A-6F43-453A-B69C-10CB739954C1}"/>
              </a:ext>
            </a:extLst>
          </p:cNvPr>
          <p:cNvSpPr>
            <a:spLocks noGrp="1"/>
          </p:cNvSpPr>
          <p:nvPr>
            <p:ph type="title"/>
          </p:nvPr>
        </p:nvSpPr>
        <p:spPr/>
        <p:txBody>
          <a:bodyPr/>
          <a:lstStyle/>
          <a:p>
            <a:r>
              <a:rPr lang="en-US" dirty="0"/>
              <a:t>Example-1 </a:t>
            </a:r>
            <a:endParaRPr lang="en-IN" dirty="0"/>
          </a:p>
        </p:txBody>
      </p:sp>
      <p:sp>
        <p:nvSpPr>
          <p:cNvPr id="3" name="Content Placeholder 2">
            <a:extLst>
              <a:ext uri="{FF2B5EF4-FFF2-40B4-BE49-F238E27FC236}">
                <a16:creationId xmlns:a16="http://schemas.microsoft.com/office/drawing/2014/main" id="{1C173D79-3944-44B1-A28A-6D439FB4BC83}"/>
              </a:ext>
            </a:extLst>
          </p:cNvPr>
          <p:cNvSpPr>
            <a:spLocks noGrp="1"/>
          </p:cNvSpPr>
          <p:nvPr>
            <p:ph idx="1"/>
          </p:nvPr>
        </p:nvSpPr>
        <p:spPr/>
        <p:txBody>
          <a:bodyPr/>
          <a:lstStyle/>
          <a:p>
            <a:r>
              <a:rPr lang="en-US" dirty="0"/>
              <a:t>A invested in the share of TMH corporation at a price of 300 Rs per share. He purchased 200 shares. After one year he sells these share at a price of 360 per share and also received the dividend of 10 Rs per share. Find out the total return earned by A.</a:t>
            </a:r>
            <a:endParaRPr lang="en-IN" dirty="0"/>
          </a:p>
        </p:txBody>
      </p:sp>
    </p:spTree>
    <p:extLst>
      <p:ext uri="{BB962C8B-B14F-4D97-AF65-F5344CB8AC3E}">
        <p14:creationId xmlns:p14="http://schemas.microsoft.com/office/powerpoint/2010/main" val="401354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B35-B424-455B-945E-859DB794ABB6}"/>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949A98CA-F088-4EF3-8A49-4302E6F5FBA8}"/>
              </a:ext>
            </a:extLst>
          </p:cNvPr>
          <p:cNvSpPr>
            <a:spLocks noGrp="1"/>
          </p:cNvSpPr>
          <p:nvPr>
            <p:ph idx="1"/>
          </p:nvPr>
        </p:nvSpPr>
        <p:spPr/>
        <p:txBody>
          <a:bodyPr/>
          <a:lstStyle/>
          <a:p>
            <a:pPr marL="0" indent="0">
              <a:buNone/>
            </a:pPr>
            <a:r>
              <a:rPr lang="en-US" dirty="0"/>
              <a:t>Example-2 </a:t>
            </a:r>
          </a:p>
          <a:p>
            <a:pPr marL="0" indent="0">
              <a:buNone/>
            </a:pPr>
            <a:r>
              <a:rPr lang="en-IN" sz="2400" dirty="0"/>
              <a:t>X purchased the share in 200o at 52 Rs. Calculate return in below condition.</a:t>
            </a:r>
          </a:p>
          <a:p>
            <a:pPr marL="457200" indent="-457200">
              <a:buAutoNum type="arabicPeriod"/>
            </a:pPr>
            <a:r>
              <a:rPr lang="en-IN" sz="2400" dirty="0"/>
              <a:t>Total holding period return If x sells the share in the end of 2006.</a:t>
            </a:r>
          </a:p>
          <a:p>
            <a:pPr marL="457200" indent="-457200">
              <a:buAutoNum type="arabicPeriod"/>
            </a:pPr>
            <a:r>
              <a:rPr lang="en-IN" sz="2400" dirty="0"/>
              <a:t>Average annual return</a:t>
            </a:r>
          </a:p>
          <a:p>
            <a:pPr marL="457200" indent="-457200">
              <a:buAutoNum type="arabicPeriod"/>
            </a:pPr>
            <a:endParaRPr lang="en-IN" sz="2400" dirty="0"/>
          </a:p>
        </p:txBody>
      </p:sp>
      <p:graphicFrame>
        <p:nvGraphicFramePr>
          <p:cNvPr id="5" name="Table 4">
            <a:extLst>
              <a:ext uri="{FF2B5EF4-FFF2-40B4-BE49-F238E27FC236}">
                <a16:creationId xmlns:a16="http://schemas.microsoft.com/office/drawing/2014/main" id="{DAF1DBBE-F9FE-4BA9-87BC-793734410B5E}"/>
              </a:ext>
            </a:extLst>
          </p:cNvPr>
          <p:cNvGraphicFramePr>
            <a:graphicFrameLocks noGrp="1"/>
          </p:cNvGraphicFramePr>
          <p:nvPr>
            <p:extLst>
              <p:ext uri="{D42A27DB-BD31-4B8C-83A1-F6EECF244321}">
                <p14:modId xmlns:p14="http://schemas.microsoft.com/office/powerpoint/2010/main" val="1460867293"/>
              </p:ext>
            </p:extLst>
          </p:nvPr>
        </p:nvGraphicFramePr>
        <p:xfrm>
          <a:off x="1296762" y="3846105"/>
          <a:ext cx="6597557" cy="2290569"/>
        </p:xfrm>
        <a:graphic>
          <a:graphicData uri="http://schemas.openxmlformats.org/drawingml/2006/table">
            <a:tbl>
              <a:tblPr>
                <a:tableStyleId>{5C22544A-7EE6-4342-B048-85BDC9FD1C3A}</a:tableStyleId>
              </a:tblPr>
              <a:tblGrid>
                <a:gridCol w="1730507">
                  <a:extLst>
                    <a:ext uri="{9D8B030D-6E8A-4147-A177-3AD203B41FA5}">
                      <a16:colId xmlns:a16="http://schemas.microsoft.com/office/drawing/2014/main" val="4015879696"/>
                    </a:ext>
                  </a:extLst>
                </a:gridCol>
                <a:gridCol w="2343395">
                  <a:extLst>
                    <a:ext uri="{9D8B030D-6E8A-4147-A177-3AD203B41FA5}">
                      <a16:colId xmlns:a16="http://schemas.microsoft.com/office/drawing/2014/main" val="3317648553"/>
                    </a:ext>
                  </a:extLst>
                </a:gridCol>
                <a:gridCol w="2523655">
                  <a:extLst>
                    <a:ext uri="{9D8B030D-6E8A-4147-A177-3AD203B41FA5}">
                      <a16:colId xmlns:a16="http://schemas.microsoft.com/office/drawing/2014/main" val="2833632991"/>
                    </a:ext>
                  </a:extLst>
                </a:gridCol>
              </a:tblGrid>
              <a:tr h="423669">
                <a:tc>
                  <a:txBody>
                    <a:bodyPr/>
                    <a:lstStyle/>
                    <a:p>
                      <a:pPr algn="ctr" fontAlgn="b"/>
                      <a:r>
                        <a:rPr lang="en-IN" sz="2000" u="none" strike="noStrike" dirty="0">
                          <a:effectLst/>
                        </a:rPr>
                        <a:t>Year</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Dividend</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Year End Price</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673380"/>
                  </a:ext>
                </a:extLst>
              </a:tr>
              <a:tr h="306064">
                <a:tc>
                  <a:txBody>
                    <a:bodyPr/>
                    <a:lstStyle/>
                    <a:p>
                      <a:pPr algn="ctr" fontAlgn="b"/>
                      <a:r>
                        <a:rPr lang="en-IN" sz="2000" u="none" strike="noStrike" dirty="0">
                          <a:effectLst/>
                        </a:rPr>
                        <a:t>2001</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1.95</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58</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285587"/>
                  </a:ext>
                </a:extLst>
              </a:tr>
              <a:tr h="306064">
                <a:tc>
                  <a:txBody>
                    <a:bodyPr/>
                    <a:lstStyle/>
                    <a:p>
                      <a:pPr algn="ctr" fontAlgn="b"/>
                      <a:r>
                        <a:rPr lang="en-IN" sz="2000" u="none" strike="noStrike" dirty="0">
                          <a:effectLst/>
                        </a:rPr>
                        <a:t>2002</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2.02</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71</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607431"/>
                  </a:ext>
                </a:extLst>
              </a:tr>
              <a:tr h="306064">
                <a:tc>
                  <a:txBody>
                    <a:bodyPr/>
                    <a:lstStyle/>
                    <a:p>
                      <a:pPr algn="ctr" fontAlgn="b"/>
                      <a:r>
                        <a:rPr lang="en-IN" sz="2000" u="none" strike="noStrike" dirty="0">
                          <a:effectLst/>
                        </a:rPr>
                        <a:t>2003</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2.13</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63</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67716"/>
                  </a:ext>
                </a:extLst>
              </a:tr>
              <a:tr h="306064">
                <a:tc>
                  <a:txBody>
                    <a:bodyPr/>
                    <a:lstStyle/>
                    <a:p>
                      <a:pPr algn="ctr" fontAlgn="b"/>
                      <a:r>
                        <a:rPr lang="en-IN" sz="2000" u="none" strike="noStrike" dirty="0">
                          <a:effectLst/>
                        </a:rPr>
                        <a:t>2004</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2.28</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75</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101329"/>
                  </a:ext>
                </a:extLst>
              </a:tr>
              <a:tr h="306064">
                <a:tc>
                  <a:txBody>
                    <a:bodyPr/>
                    <a:lstStyle/>
                    <a:p>
                      <a:pPr algn="ctr" fontAlgn="b"/>
                      <a:r>
                        <a:rPr lang="en-IN" sz="2000" u="none" strike="noStrike" dirty="0">
                          <a:effectLst/>
                        </a:rPr>
                        <a:t>2005</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84</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159162"/>
                  </a:ext>
                </a:extLst>
              </a:tr>
              <a:tr h="306064">
                <a:tc>
                  <a:txBody>
                    <a:bodyPr/>
                    <a:lstStyle/>
                    <a:p>
                      <a:pPr algn="ctr" fontAlgn="b"/>
                      <a:r>
                        <a:rPr lang="en-IN" sz="2000" u="none" strike="noStrike" dirty="0">
                          <a:effectLst/>
                        </a:rPr>
                        <a:t>2006</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2.72</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rPr>
                        <a:t>92</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07572"/>
                  </a:ext>
                </a:extLst>
              </a:tr>
            </a:tbl>
          </a:graphicData>
        </a:graphic>
      </p:graphicFrame>
    </p:spTree>
    <p:extLst>
      <p:ext uri="{BB962C8B-B14F-4D97-AF65-F5344CB8AC3E}">
        <p14:creationId xmlns:p14="http://schemas.microsoft.com/office/powerpoint/2010/main" val="78805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E999-3EA1-474B-91FB-E9795CBA0BBD}"/>
              </a:ext>
            </a:extLst>
          </p:cNvPr>
          <p:cNvSpPr>
            <a:spLocks noGrp="1"/>
          </p:cNvSpPr>
          <p:nvPr>
            <p:ph type="title"/>
          </p:nvPr>
        </p:nvSpPr>
        <p:spPr/>
        <p:txBody>
          <a:bodyPr>
            <a:normAutofit/>
          </a:bodyPr>
          <a:lstStyle/>
          <a:p>
            <a:r>
              <a:rPr lang="en-IN" dirty="0"/>
              <a:t>Computing Average Annual Returns</a:t>
            </a:r>
          </a:p>
        </p:txBody>
      </p:sp>
      <p:pic>
        <p:nvPicPr>
          <p:cNvPr id="8" name="Content Placeholder 7">
            <a:extLst>
              <a:ext uri="{FF2B5EF4-FFF2-40B4-BE49-F238E27FC236}">
                <a16:creationId xmlns:a16="http://schemas.microsoft.com/office/drawing/2014/main" id="{3DD92B75-C0BF-4440-861B-D4ADFBC29E50}"/>
              </a:ext>
            </a:extLst>
          </p:cNvPr>
          <p:cNvPicPr>
            <a:picLocks noGrp="1" noChangeAspect="1"/>
          </p:cNvPicPr>
          <p:nvPr>
            <p:ph idx="1"/>
          </p:nvPr>
        </p:nvPicPr>
        <p:blipFill>
          <a:blip r:embed="rId2"/>
          <a:stretch>
            <a:fillRect/>
          </a:stretch>
        </p:blipFill>
        <p:spPr>
          <a:xfrm>
            <a:off x="2450306" y="1917701"/>
            <a:ext cx="5922169" cy="2173436"/>
          </a:xfrm>
        </p:spPr>
      </p:pic>
      <p:pic>
        <p:nvPicPr>
          <p:cNvPr id="1026" name="Picture 2" descr="What is Geometric Average Return? Definition of Geometric Average Return, Geometric  Average Return Meaning - The Economic Times">
            <a:extLst>
              <a:ext uri="{FF2B5EF4-FFF2-40B4-BE49-F238E27FC236}">
                <a16:creationId xmlns:a16="http://schemas.microsoft.com/office/drawing/2014/main" id="{CF6A21FA-8151-46AB-8CE4-9BE7D5B2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5257800"/>
            <a:ext cx="6419022"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E0BFD1-8494-435C-97AE-C0F30EEBB55D}"/>
              </a:ext>
            </a:extLst>
          </p:cNvPr>
          <p:cNvSpPr txBox="1"/>
          <p:nvPr/>
        </p:nvSpPr>
        <p:spPr>
          <a:xfrm>
            <a:off x="657225" y="1381125"/>
            <a:ext cx="4086225" cy="371475"/>
          </a:xfrm>
          <a:prstGeom prst="rect">
            <a:avLst/>
          </a:prstGeom>
          <a:noFill/>
        </p:spPr>
        <p:txBody>
          <a:bodyPr wrap="square" rtlCol="0">
            <a:spAutoFit/>
          </a:bodyPr>
          <a:lstStyle/>
          <a:p>
            <a:r>
              <a:rPr lang="en-US" b="1" dirty="0"/>
              <a:t>Arithmetic  Mean Return</a:t>
            </a:r>
            <a:endParaRPr lang="en-IN" b="1" dirty="0"/>
          </a:p>
        </p:txBody>
      </p:sp>
      <p:sp>
        <p:nvSpPr>
          <p:cNvPr id="11" name="TextBox 10">
            <a:extLst>
              <a:ext uri="{FF2B5EF4-FFF2-40B4-BE49-F238E27FC236}">
                <a16:creationId xmlns:a16="http://schemas.microsoft.com/office/drawing/2014/main" id="{F9A62539-180C-4A06-A479-5079B26247A0}"/>
              </a:ext>
            </a:extLst>
          </p:cNvPr>
          <p:cNvSpPr txBox="1"/>
          <p:nvPr/>
        </p:nvSpPr>
        <p:spPr>
          <a:xfrm>
            <a:off x="657225" y="4460156"/>
            <a:ext cx="4086225" cy="371475"/>
          </a:xfrm>
          <a:prstGeom prst="rect">
            <a:avLst/>
          </a:prstGeom>
          <a:noFill/>
        </p:spPr>
        <p:txBody>
          <a:bodyPr wrap="square" rtlCol="0">
            <a:spAutoFit/>
          </a:bodyPr>
          <a:lstStyle/>
          <a:p>
            <a:r>
              <a:rPr lang="en-US" b="1" dirty="0"/>
              <a:t>Geometric Mean Return</a:t>
            </a:r>
            <a:endParaRPr lang="en-IN" b="1" dirty="0"/>
          </a:p>
        </p:txBody>
      </p:sp>
    </p:spTree>
    <p:extLst>
      <p:ext uri="{BB962C8B-B14F-4D97-AF65-F5344CB8AC3E}">
        <p14:creationId xmlns:p14="http://schemas.microsoft.com/office/powerpoint/2010/main" val="261228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D289-1675-4D5D-8C65-11AAE7A5B35C}"/>
              </a:ext>
            </a:extLst>
          </p:cNvPr>
          <p:cNvSpPr>
            <a:spLocks noGrp="1"/>
          </p:cNvSpPr>
          <p:nvPr>
            <p:ph type="title"/>
          </p:nvPr>
        </p:nvSpPr>
        <p:spPr/>
        <p:txBody>
          <a:bodyPr/>
          <a:lstStyle/>
          <a:p>
            <a:r>
              <a:rPr lang="en-US" dirty="0"/>
              <a:t>Expected Return</a:t>
            </a:r>
            <a:endParaRPr lang="en-IN" dirty="0"/>
          </a:p>
        </p:txBody>
      </p:sp>
      <p:sp>
        <p:nvSpPr>
          <p:cNvPr id="3" name="Content Placeholder 2">
            <a:extLst>
              <a:ext uri="{FF2B5EF4-FFF2-40B4-BE49-F238E27FC236}">
                <a16:creationId xmlns:a16="http://schemas.microsoft.com/office/drawing/2014/main" id="{92953C27-FF28-4E80-BADA-91F2D4D6AA03}"/>
              </a:ext>
            </a:extLst>
          </p:cNvPr>
          <p:cNvSpPr>
            <a:spLocks noGrp="1"/>
          </p:cNvSpPr>
          <p:nvPr>
            <p:ph idx="1"/>
          </p:nvPr>
        </p:nvSpPr>
        <p:spPr/>
        <p:txBody>
          <a:bodyPr>
            <a:normAutofit/>
          </a:bodyPr>
          <a:lstStyle/>
          <a:p>
            <a:pPr algn="just"/>
            <a:r>
              <a:rPr lang="en-US" sz="2800" dirty="0"/>
              <a:t>The expected return is the amount of profit or loss an investor can anticipate receiving on an investment.</a:t>
            </a:r>
          </a:p>
          <a:p>
            <a:pPr algn="just"/>
            <a:r>
              <a:rPr lang="en-US" sz="2800" dirty="0"/>
              <a:t>An expected return is calculated by multiplying potential outcomes by the odds of them occurring and then totaling these results.</a:t>
            </a:r>
          </a:p>
          <a:p>
            <a:pPr algn="just"/>
            <a:r>
              <a:rPr lang="en-US" sz="2800" dirty="0"/>
              <a:t>Expected returns cannot be guaranteed.</a:t>
            </a:r>
            <a:endParaRPr lang="en-IN" sz="2800" dirty="0"/>
          </a:p>
        </p:txBody>
      </p:sp>
      <p:pic>
        <p:nvPicPr>
          <p:cNvPr id="5" name="Picture 4">
            <a:extLst>
              <a:ext uri="{FF2B5EF4-FFF2-40B4-BE49-F238E27FC236}">
                <a16:creationId xmlns:a16="http://schemas.microsoft.com/office/drawing/2014/main" id="{6165047E-63B8-4F6A-B195-105B77B16D33}"/>
              </a:ext>
            </a:extLst>
          </p:cNvPr>
          <p:cNvPicPr>
            <a:picLocks noChangeAspect="1"/>
          </p:cNvPicPr>
          <p:nvPr/>
        </p:nvPicPr>
        <p:blipFill>
          <a:blip r:embed="rId2"/>
          <a:stretch>
            <a:fillRect/>
          </a:stretch>
        </p:blipFill>
        <p:spPr>
          <a:xfrm>
            <a:off x="4979805" y="3879383"/>
            <a:ext cx="4849995" cy="2515974"/>
          </a:xfrm>
          <a:prstGeom prst="rect">
            <a:avLst/>
          </a:prstGeom>
        </p:spPr>
      </p:pic>
    </p:spTree>
    <p:extLst>
      <p:ext uri="{BB962C8B-B14F-4D97-AF65-F5344CB8AC3E}">
        <p14:creationId xmlns:p14="http://schemas.microsoft.com/office/powerpoint/2010/main" val="233285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haroni"/>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15504</TotalTime>
  <Words>1380</Words>
  <Application>Microsoft Office PowerPoint</Application>
  <PresentationFormat>Widescreen</PresentationFormat>
  <Paragraphs>172</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Candara</vt:lpstr>
      <vt:lpstr>Open Sans</vt:lpstr>
      <vt:lpstr>Wingdings</vt:lpstr>
      <vt:lpstr>Office Theme</vt:lpstr>
      <vt:lpstr>PowerPoint Presentation</vt:lpstr>
      <vt:lpstr>Return</vt:lpstr>
      <vt:lpstr>Types of Return</vt:lpstr>
      <vt:lpstr>Realized Return </vt:lpstr>
      <vt:lpstr>Conti…</vt:lpstr>
      <vt:lpstr>Example-1 </vt:lpstr>
      <vt:lpstr>Conti…</vt:lpstr>
      <vt:lpstr>Computing Average Annual Returns</vt:lpstr>
      <vt:lpstr>Expected Return</vt:lpstr>
      <vt:lpstr>Example-3 </vt:lpstr>
      <vt:lpstr>Example-4</vt:lpstr>
      <vt:lpstr>Real Rate of Return</vt:lpstr>
      <vt:lpstr>Risk</vt:lpstr>
      <vt:lpstr>Systematic Risk</vt:lpstr>
      <vt:lpstr>Components of Systematic Risk</vt:lpstr>
      <vt:lpstr>Unsystematic Risk</vt:lpstr>
      <vt:lpstr>Components of Unsystematic Risk</vt:lpstr>
      <vt:lpstr>Measuring Historical Risk</vt:lpstr>
      <vt:lpstr>Standard Deviation </vt:lpstr>
      <vt:lpstr>Example-5</vt:lpstr>
      <vt:lpstr>Example-6 </vt:lpstr>
      <vt:lpstr>Coefficient of Variation</vt:lpstr>
      <vt:lpstr>Beta</vt:lpstr>
      <vt:lpstr>Example -7</vt:lpstr>
      <vt:lpstr>RISK AND RETURN OF A PORTFOLIO</vt:lpstr>
      <vt:lpstr>Expected Return on a Portfolio </vt:lpstr>
      <vt:lpstr>Diversification and Portfolio Risk</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Deepak Verma</dc:creator>
  <cp:lastModifiedBy>Harsh Pratap</cp:lastModifiedBy>
  <cp:revision>617</cp:revision>
  <dcterms:created xsi:type="dcterms:W3CDTF">2015-02-02T05:23:13Z</dcterms:created>
  <dcterms:modified xsi:type="dcterms:W3CDTF">2023-02-20T10:27:07Z</dcterms:modified>
</cp:coreProperties>
</file>