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45"/>
  </p:notesMasterIdLst>
  <p:handoutMasterIdLst>
    <p:handoutMasterId r:id="rId46"/>
  </p:handoutMasterIdLst>
  <p:sldIdLst>
    <p:sldId id="269" r:id="rId2"/>
    <p:sldId id="270" r:id="rId3"/>
    <p:sldId id="282" r:id="rId4"/>
    <p:sldId id="260" r:id="rId5"/>
    <p:sldId id="271" r:id="rId6"/>
    <p:sldId id="283" r:id="rId7"/>
    <p:sldId id="286" r:id="rId8"/>
    <p:sldId id="365" r:id="rId9"/>
    <p:sldId id="366" r:id="rId10"/>
    <p:sldId id="374" r:id="rId11"/>
    <p:sldId id="261" r:id="rId12"/>
    <p:sldId id="262" r:id="rId13"/>
    <p:sldId id="263" r:id="rId14"/>
    <p:sldId id="371" r:id="rId15"/>
    <p:sldId id="267" r:id="rId16"/>
    <p:sldId id="268" r:id="rId17"/>
    <p:sldId id="276" r:id="rId18"/>
    <p:sldId id="272" r:id="rId19"/>
    <p:sldId id="375" r:id="rId20"/>
    <p:sldId id="273" r:id="rId21"/>
    <p:sldId id="274" r:id="rId22"/>
    <p:sldId id="289" r:id="rId23"/>
    <p:sldId id="449" r:id="rId24"/>
    <p:sldId id="298" r:id="rId25"/>
    <p:sldId id="264" r:id="rId26"/>
    <p:sldId id="266" r:id="rId27"/>
    <p:sldId id="450" r:id="rId28"/>
    <p:sldId id="338" r:id="rId29"/>
    <p:sldId id="279" r:id="rId30"/>
    <p:sldId id="278" r:id="rId31"/>
    <p:sldId id="451" r:id="rId32"/>
    <p:sldId id="452" r:id="rId33"/>
    <p:sldId id="453" r:id="rId34"/>
    <p:sldId id="454" r:id="rId35"/>
    <p:sldId id="457" r:id="rId36"/>
    <p:sldId id="458" r:id="rId37"/>
    <p:sldId id="455" r:id="rId38"/>
    <p:sldId id="456" r:id="rId39"/>
    <p:sldId id="459" r:id="rId40"/>
    <p:sldId id="460" r:id="rId41"/>
    <p:sldId id="461" r:id="rId42"/>
    <p:sldId id="462" r:id="rId43"/>
    <p:sldId id="464" r:id="rId44"/>
  </p:sldIdLst>
  <p:sldSz cx="9144000" cy="6858000" type="screen4x3"/>
  <p:notesSz cx="7010400" cy="9296400"/>
  <p:defaultTextStyle>
    <a:defPPr>
      <a:defRPr lang="en-US"/>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3611"/>
    <a:srgbClr val="A44114"/>
    <a:srgbClr val="F3B99F"/>
    <a:srgbClr val="B94917"/>
    <a:srgbClr val="FF6600"/>
    <a:srgbClr val="000066"/>
    <a:srgbClr val="00002C"/>
    <a:srgbClr val="C4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7155" autoAdjust="0"/>
  </p:normalViewPr>
  <p:slideViewPr>
    <p:cSldViewPr>
      <p:cViewPr varScale="1">
        <p:scale>
          <a:sx n="63" d="100"/>
          <a:sy n="63" d="100"/>
        </p:scale>
        <p:origin x="1332" y="52"/>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19"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34820"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21"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F0B6EC5B-DE15-4B62-9DC0-DE1BD893DD16}" type="slidenum">
              <a:rPr lang="en-US"/>
              <a:pPr/>
              <a:t>‹#›</a:t>
            </a:fld>
            <a:endParaRPr lang="en-US" dirty="0"/>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2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2662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823FACB9-4E35-4CB3-835A-2EBF55FAEDE3}" type="slidenum">
              <a:rPr lang="en-US"/>
              <a:pPr/>
              <a:t>‹#›</a:t>
            </a:fld>
            <a:endParaRPr lang="en-US" dirty="0"/>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7112" name="Group 8"/>
          <p:cNvGrpSpPr>
            <a:grpSpLocks/>
          </p:cNvGrpSpPr>
          <p:nvPr/>
        </p:nvGrpSpPr>
        <p:grpSpPr bwMode="auto">
          <a:xfrm>
            <a:off x="7493000" y="2992438"/>
            <a:ext cx="1338263"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7144"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7107" name="Title Placeholder 1"/>
          <p:cNvSpPr>
            <a:spLocks noGrp="1" noChangeArrowheads="1"/>
          </p:cNvSpPr>
          <p:nvPr>
            <p:ph type="ctrTitle"/>
          </p:nvPr>
        </p:nvSpPr>
        <p:spPr>
          <a:xfrm>
            <a:off x="315913" y="466725"/>
            <a:ext cx="6781800" cy="2133600"/>
          </a:xfrm>
        </p:spPr>
        <p:txBody>
          <a:bodyPr/>
          <a:lstStyle>
            <a:lvl1pPr algn="r">
              <a:defRPr sz="4400"/>
            </a:lvl1pPr>
          </a:lstStyle>
          <a:p>
            <a:pPr lvl="0"/>
            <a:r>
              <a:rPr lang="en-US" altLang="en-US" noProof="0"/>
              <a:t>Click to edit Master title style</a:t>
            </a:r>
          </a:p>
        </p:txBody>
      </p:sp>
      <p:sp>
        <p:nvSpPr>
          <p:cNvPr id="47108" name="Text Placeholder 2"/>
          <p:cNvSpPr>
            <a:spLocks noGrp="1" noChangeArrowheads="1"/>
          </p:cNvSpPr>
          <p:nvPr>
            <p:ph type="subTitle" idx="1"/>
          </p:nvPr>
        </p:nvSpPr>
        <p:spPr>
          <a:xfrm>
            <a:off x="849313" y="3049588"/>
            <a:ext cx="6248400" cy="2362200"/>
          </a:xfrm>
        </p:spPr>
        <p:txBody>
          <a:bodyPr/>
          <a:lstStyle>
            <a:lvl1pPr marL="0" indent="0" algn="r">
              <a:buFontTx/>
              <a:buNone/>
              <a:defRPr sz="2900"/>
            </a:lvl1pPr>
          </a:lstStyle>
          <a:p>
            <a:pPr lvl="0"/>
            <a:r>
              <a:rPr lang="en-US" altLang="en-US" noProof="0"/>
              <a:t>Click to edit Master subtitle style</a:t>
            </a:r>
            <a:endParaRPr lang="en-US" altLang="en-US" noProof="0" dirty="0"/>
          </a:p>
        </p:txBody>
      </p:sp>
      <p:sp>
        <p:nvSpPr>
          <p:cNvPr id="47109" name="Date Placeholder 3"/>
          <p:cNvSpPr>
            <a:spLocks noGrp="1" noChangeArrowheads="1"/>
          </p:cNvSpPr>
          <p:nvPr>
            <p:ph type="dt" sz="half" idx="2"/>
          </p:nvPr>
        </p:nvSpPr>
        <p:spPr/>
        <p:txBody>
          <a:bodyPr/>
          <a:lstStyle>
            <a:lvl1pPr>
              <a:defRPr/>
            </a:lvl1pPr>
          </a:lstStyle>
          <a:p>
            <a:fld id="{3259C393-9A2B-45A2-8E4E-FAFA5413C1FC}" type="datetime1">
              <a:rPr lang="en-US" altLang="en-US" smtClean="0"/>
              <a:pPr/>
              <a:t>2/24/2023</a:t>
            </a:fld>
            <a:endParaRPr lang="en-US" altLang="en-US" dirty="0"/>
          </a:p>
        </p:txBody>
      </p:sp>
      <p:sp>
        <p:nvSpPr>
          <p:cNvPr id="47110" name="Footer Placeholder 4"/>
          <p:cNvSpPr>
            <a:spLocks noGrp="1" noChangeArrowheads="1"/>
          </p:cNvSpPr>
          <p:nvPr>
            <p:ph type="ftr" sz="quarter" idx="3"/>
          </p:nvPr>
        </p:nvSpPr>
        <p:spPr/>
        <p:txBody>
          <a:bodyPr/>
          <a:lstStyle>
            <a:lvl1pPr>
              <a:defRPr/>
            </a:lvl1pPr>
          </a:lstStyle>
          <a:p>
            <a:r>
              <a:rPr lang="en-US" altLang="en-US" dirty="0"/>
              <a:t>Add a footer</a:t>
            </a:r>
          </a:p>
        </p:txBody>
      </p:sp>
      <p:sp>
        <p:nvSpPr>
          <p:cNvPr id="47111" name="Slide Number Placeholder 5"/>
          <p:cNvSpPr>
            <a:spLocks noGrp="1" noChangeArrowheads="1"/>
          </p:cNvSpPr>
          <p:nvPr>
            <p:ph type="sldNum" sz="quarter" idx="4"/>
          </p:nvPr>
        </p:nvSpPr>
        <p:spPr/>
        <p:txBody>
          <a:bodyPr/>
          <a:lstStyle>
            <a:lvl1pPr>
              <a:defRPr/>
            </a:lvl1pPr>
          </a:lstStyle>
          <a:p>
            <a:fld id="{E945280F-DE53-48B1-9FB9-96A39916642A}" type="slidenum">
              <a:rPr lang="en-US" altLang="en-US"/>
              <a:pPr/>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12C67B00-BE02-4BB9-B9A5-D51D0D1A821E}" type="datetime1">
              <a:rPr lang="en-US" altLang="en-US" smtClean="0"/>
              <a:pPr/>
              <a:t>2/24/2023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872E90EB-6CA4-453F-8712-C339590DE034}" type="slidenum">
              <a:rPr lang="en-US" altLang="en-US"/>
              <a:pPr/>
              <a:t>‹#›</a:t>
            </a:fld>
            <a:endParaRPr lang="en-US" altLang="en-US" dirty="0"/>
          </a:p>
        </p:txBody>
      </p:sp>
    </p:spTree>
    <p:extLst>
      <p:ext uri="{BB962C8B-B14F-4D97-AF65-F5344CB8AC3E}">
        <p14:creationId xmlns:p14="http://schemas.microsoft.com/office/powerpoint/2010/main" val="411312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28600"/>
            <a:ext cx="2076450" cy="5707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228600"/>
            <a:ext cx="6076950" cy="5707063"/>
          </a:xfrm>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7FA2D16B-FB7D-484B-A659-F70C0EEA95A8}" type="datetime1">
              <a:rPr lang="en-US" altLang="en-US" smtClean="0"/>
              <a:pPr/>
              <a:t>2/24/2023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26D251BA-4196-46F7-BF5E-DE37F6712AD1}" type="slidenum">
              <a:rPr lang="en-US" altLang="en-US"/>
              <a:pPr/>
              <a:t>‹#›</a:t>
            </a:fld>
            <a:endParaRPr lang="en-US" altLang="en-US" dirty="0"/>
          </a:p>
        </p:txBody>
      </p:sp>
    </p:spTree>
    <p:extLst>
      <p:ext uri="{BB962C8B-B14F-4D97-AF65-F5344CB8AC3E}">
        <p14:creationId xmlns:p14="http://schemas.microsoft.com/office/powerpoint/2010/main" val="32517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53158947-7A00-4A76-84B1-1B2119E03B78}" type="datetime1">
              <a:rPr lang="en-US" altLang="en-US" smtClean="0"/>
              <a:pPr/>
              <a:t>2/24/2023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71C6F290-D301-4864-9490-340EF11588D9}" type="slidenum">
              <a:rPr lang="en-US" altLang="en-US"/>
              <a:pPr/>
              <a:t>‹#›</a:t>
            </a:fld>
            <a:endParaRPr lang="en-US" altLang="en-US" dirty="0"/>
          </a:p>
        </p:txBody>
      </p:sp>
    </p:spTree>
    <p:extLst>
      <p:ext uri="{BB962C8B-B14F-4D97-AF65-F5344CB8AC3E}">
        <p14:creationId xmlns:p14="http://schemas.microsoft.com/office/powerpoint/2010/main" val="303607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D91BFB3-8F1B-477F-B96F-8BA65B2D4AD3}" type="datetime1">
              <a:rPr lang="en-US" altLang="en-US" smtClean="0"/>
              <a:pPr/>
              <a:t>2/24/2023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D0208CE1-DD55-4A43-A479-EF83A2DC3985}" type="slidenum">
              <a:rPr lang="en-US" altLang="en-US"/>
              <a:pPr/>
              <a:t>‹#›</a:t>
            </a:fld>
            <a:endParaRPr lang="en-US" altLang="en-US" dirty="0"/>
          </a:p>
        </p:txBody>
      </p:sp>
    </p:spTree>
    <p:extLst>
      <p:ext uri="{BB962C8B-B14F-4D97-AF65-F5344CB8AC3E}">
        <p14:creationId xmlns:p14="http://schemas.microsoft.com/office/powerpoint/2010/main" val="162197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149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fld id="{B493DC1E-4DED-43A8-89C3-4163E3A75CBB}" type="datetime1">
              <a:rPr lang="en-US" altLang="en-US" smtClean="0"/>
              <a:pPr/>
              <a:t>2/24/2023</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0927AF89-6755-46F5-BBCF-E571D7F311A5}" type="slidenum">
              <a:rPr lang="en-US" altLang="en-US"/>
              <a:pPr/>
              <a:t>‹#›</a:t>
            </a:fld>
            <a:endParaRPr lang="en-US" altLang="en-US" dirty="0"/>
          </a:p>
        </p:txBody>
      </p:sp>
    </p:spTree>
    <p:extLst>
      <p:ext uri="{BB962C8B-B14F-4D97-AF65-F5344CB8AC3E}">
        <p14:creationId xmlns:p14="http://schemas.microsoft.com/office/powerpoint/2010/main" val="103735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fld id="{6676BA95-CF00-41A1-A420-966FC66619DA}" type="datetime1">
              <a:rPr lang="en-US" altLang="en-US" smtClean="0"/>
              <a:pPr/>
              <a:t>2/24/2023</a:t>
            </a:fld>
            <a:endParaRPr lang="en-US" altLang="en-US" dirty="0"/>
          </a:p>
        </p:txBody>
      </p:sp>
      <p:sp>
        <p:nvSpPr>
          <p:cNvPr id="8" name="Footer Placeholder 7"/>
          <p:cNvSpPr>
            <a:spLocks noGrp="1"/>
          </p:cNvSpPr>
          <p:nvPr>
            <p:ph type="ftr" sz="quarter" idx="11"/>
          </p:nvPr>
        </p:nvSpPr>
        <p:spPr/>
        <p:txBody>
          <a:bodyPr/>
          <a:lstStyle>
            <a:lvl1pPr>
              <a:defRPr/>
            </a:lvl1pPr>
          </a:lstStyle>
          <a:p>
            <a:r>
              <a:rPr lang="en-US" altLang="en-US" dirty="0"/>
              <a:t>Add a footer</a:t>
            </a:r>
          </a:p>
        </p:txBody>
      </p:sp>
      <p:sp>
        <p:nvSpPr>
          <p:cNvPr id="9" name="Slide Number Placeholder 8"/>
          <p:cNvSpPr>
            <a:spLocks noGrp="1"/>
          </p:cNvSpPr>
          <p:nvPr>
            <p:ph type="sldNum" sz="quarter" idx="12"/>
          </p:nvPr>
        </p:nvSpPr>
        <p:spPr/>
        <p:txBody>
          <a:bodyPr/>
          <a:lstStyle>
            <a:lvl1pPr>
              <a:defRPr/>
            </a:lvl1pPr>
          </a:lstStyle>
          <a:p>
            <a:fld id="{F76BE3C0-1208-4260-82C3-0EB040027195}" type="slidenum">
              <a:rPr lang="en-US" altLang="en-US"/>
              <a:pPr/>
              <a:t>‹#›</a:t>
            </a:fld>
            <a:endParaRPr lang="en-US" altLang="en-US" dirty="0"/>
          </a:p>
        </p:txBody>
      </p:sp>
    </p:spTree>
    <p:extLst>
      <p:ext uri="{BB962C8B-B14F-4D97-AF65-F5344CB8AC3E}">
        <p14:creationId xmlns:p14="http://schemas.microsoft.com/office/powerpoint/2010/main" val="139325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D0CD8A93-8C14-4267-B95F-FE4BE0AB69DE}" type="datetime1">
              <a:rPr lang="en-US" altLang="en-US" smtClean="0"/>
              <a:pPr/>
              <a:t>2/24/2023</a:t>
            </a:fld>
            <a:endParaRPr lang="en-US" altLang="en-US" dirty="0"/>
          </a:p>
        </p:txBody>
      </p:sp>
      <p:sp>
        <p:nvSpPr>
          <p:cNvPr id="4" name="Footer Placeholder 3"/>
          <p:cNvSpPr>
            <a:spLocks noGrp="1"/>
          </p:cNvSpPr>
          <p:nvPr>
            <p:ph type="ftr" sz="quarter" idx="11"/>
          </p:nvPr>
        </p:nvSpPr>
        <p:spPr/>
        <p:txBody>
          <a:bodyPr/>
          <a:lstStyle>
            <a:lvl1pPr>
              <a:defRPr/>
            </a:lvl1pPr>
          </a:lstStyle>
          <a:p>
            <a:r>
              <a:rPr lang="en-US" altLang="en-US" dirty="0"/>
              <a:t>Add a footer</a:t>
            </a:r>
          </a:p>
        </p:txBody>
      </p:sp>
      <p:sp>
        <p:nvSpPr>
          <p:cNvPr id="5" name="Slide Number Placeholder 4"/>
          <p:cNvSpPr>
            <a:spLocks noGrp="1"/>
          </p:cNvSpPr>
          <p:nvPr>
            <p:ph type="sldNum" sz="quarter" idx="12"/>
          </p:nvPr>
        </p:nvSpPr>
        <p:spPr/>
        <p:txBody>
          <a:bodyPr/>
          <a:lstStyle>
            <a:lvl1pPr>
              <a:defRPr/>
            </a:lvl1pPr>
          </a:lstStyle>
          <a:p>
            <a:fld id="{D5F02DF6-5EF1-449D-8E8F-F40E7D2FCBCB}" type="slidenum">
              <a:rPr lang="en-US" altLang="en-US"/>
              <a:pPr/>
              <a:t>‹#›</a:t>
            </a:fld>
            <a:endParaRPr lang="en-US" altLang="en-US" dirty="0"/>
          </a:p>
        </p:txBody>
      </p:sp>
    </p:spTree>
    <p:extLst>
      <p:ext uri="{BB962C8B-B14F-4D97-AF65-F5344CB8AC3E}">
        <p14:creationId xmlns:p14="http://schemas.microsoft.com/office/powerpoint/2010/main" val="86736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E05897D-7D60-41CE-AECE-5AF4DAA0D447}" type="datetime1">
              <a:rPr lang="en-US" altLang="en-US" smtClean="0"/>
              <a:pPr/>
              <a:t>2/24/2023</a:t>
            </a:fld>
            <a:endParaRPr lang="en-US" altLang="en-US" dirty="0"/>
          </a:p>
        </p:txBody>
      </p:sp>
      <p:sp>
        <p:nvSpPr>
          <p:cNvPr id="3" name="Footer Placeholder 2"/>
          <p:cNvSpPr>
            <a:spLocks noGrp="1"/>
          </p:cNvSpPr>
          <p:nvPr>
            <p:ph type="ftr" sz="quarter" idx="11"/>
          </p:nvPr>
        </p:nvSpPr>
        <p:spPr/>
        <p:txBody>
          <a:bodyPr/>
          <a:lstStyle>
            <a:lvl1pPr>
              <a:defRPr/>
            </a:lvl1pPr>
          </a:lstStyle>
          <a:p>
            <a:r>
              <a:rPr lang="en-US" altLang="en-US" dirty="0"/>
              <a:t>Add a footer</a:t>
            </a:r>
          </a:p>
        </p:txBody>
      </p:sp>
      <p:sp>
        <p:nvSpPr>
          <p:cNvPr id="4" name="Slide Number Placeholder 3"/>
          <p:cNvSpPr>
            <a:spLocks noGrp="1"/>
          </p:cNvSpPr>
          <p:nvPr>
            <p:ph type="sldNum" sz="quarter" idx="12"/>
          </p:nvPr>
        </p:nvSpPr>
        <p:spPr/>
        <p:txBody>
          <a:bodyPr/>
          <a:lstStyle>
            <a:lvl1pPr>
              <a:defRPr/>
            </a:lvl1pPr>
          </a:lstStyle>
          <a:p>
            <a:fld id="{AC3460AA-1533-4548-8781-A6D0EAE276D6}" type="slidenum">
              <a:rPr lang="en-US" altLang="en-US"/>
              <a:pPr/>
              <a:t>‹#›</a:t>
            </a:fld>
            <a:endParaRPr lang="en-US" altLang="en-US" dirty="0"/>
          </a:p>
        </p:txBody>
      </p:sp>
    </p:spTree>
    <p:extLst>
      <p:ext uri="{BB962C8B-B14F-4D97-AF65-F5344CB8AC3E}">
        <p14:creationId xmlns:p14="http://schemas.microsoft.com/office/powerpoint/2010/main" val="125109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marL="45720" indent="0">
              <a:buFontTx/>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1919950-C514-47F9-AEFE-38055CCEE8E4}" type="datetime1">
              <a:rPr lang="en-US" altLang="en-US" smtClean="0"/>
              <a:pPr/>
              <a:t>2/24/2023</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C6386842-FEC9-453F-B6F7-7C945F3A2D73}" type="slidenum">
              <a:rPr lang="en-US" altLang="en-US"/>
              <a:pPr/>
              <a:t>‹#›</a:t>
            </a:fld>
            <a:endParaRPr lang="en-US" altLang="en-US" dirty="0"/>
          </a:p>
        </p:txBody>
      </p:sp>
    </p:spTree>
    <p:extLst>
      <p:ext uri="{BB962C8B-B14F-4D97-AF65-F5344CB8AC3E}">
        <p14:creationId xmlns:p14="http://schemas.microsoft.com/office/powerpoint/2010/main" val="153092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86D2572-3AEE-4103-AD61-E3B66B0BAB81}" type="datetime1">
              <a:rPr lang="en-US" altLang="en-US" smtClean="0"/>
              <a:pPr/>
              <a:t>2/24/2023</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E96DA581-ADE3-4A40-91CB-711A776CAC29}" type="slidenum">
              <a:rPr lang="en-US" altLang="en-US"/>
              <a:pPr/>
              <a:t>‹#›</a:t>
            </a:fld>
            <a:endParaRPr lang="en-US" altLang="en-US" dirty="0"/>
          </a:p>
        </p:txBody>
      </p:sp>
    </p:spTree>
    <p:extLst>
      <p:ext uri="{BB962C8B-B14F-4D97-AF65-F5344CB8AC3E}">
        <p14:creationId xmlns:p14="http://schemas.microsoft.com/office/powerpoint/2010/main" val="291156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6088" name="Group 8"/>
          <p:cNvGrpSpPr>
            <a:grpSpLocks/>
          </p:cNvGrpSpPr>
          <p:nvPr/>
        </p:nvGrpSpPr>
        <p:grpSpPr bwMode="auto">
          <a:xfrm>
            <a:off x="8153400" y="152400"/>
            <a:ext cx="792163"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6083" name="Title Placeholder 1"/>
          <p:cNvSpPr>
            <a:spLocks noGrp="1" noChangeArrowheads="1"/>
          </p:cNvSpPr>
          <p:nvPr>
            <p:ph type="title"/>
          </p:nvPr>
        </p:nvSpPr>
        <p:spPr bwMode="auto">
          <a:xfrm>
            <a:off x="228600" y="228600"/>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6084" name="Text Placeholder 2"/>
          <p:cNvSpPr>
            <a:spLocks noGrp="1" noChangeArrowheads="1"/>
          </p:cNvSpPr>
          <p:nvPr>
            <p:ph type="body" idx="1"/>
          </p:nvPr>
        </p:nvSpPr>
        <p:spPr bwMode="auto">
          <a:xfrm>
            <a:off x="1143000" y="1524000"/>
            <a:ext cx="73914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6085" name="Date Placeholder 3"/>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vl1pPr>
          </a:lstStyle>
          <a:p>
            <a:fld id="{375B0982-7648-47FF-97D6-16483483F3D5}" type="datetime1">
              <a:rPr lang="en-US" altLang="en-US" smtClean="0"/>
              <a:pPr/>
              <a:t>2/24/2023</a:t>
            </a:fld>
            <a:endParaRPr lang="en-US" altLang="en-US" dirty="0"/>
          </a:p>
        </p:txBody>
      </p:sp>
      <p:sp>
        <p:nvSpPr>
          <p:cNvPr id="46086" name="Footer Placeholder 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vl1pPr>
          </a:lstStyle>
          <a:p>
            <a:r>
              <a:rPr lang="en-US" altLang="en-US" dirty="0"/>
              <a:t>Add a footer</a:t>
            </a:r>
          </a:p>
        </p:txBody>
      </p:sp>
      <p:sp>
        <p:nvSpPr>
          <p:cNvPr id="46087" name="Slide Number Placeholder 5"/>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vl1pPr>
          </a:lstStyle>
          <a:p>
            <a:fld id="{D7E5119E-5338-4B55-81DC-57EAC9440FD0}"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486D98-0B9B-4C4E-A25F-64BA4C5DBB94}"/>
              </a:ext>
            </a:extLst>
          </p:cNvPr>
          <p:cNvSpPr>
            <a:spLocks noGrp="1"/>
          </p:cNvSpPr>
          <p:nvPr>
            <p:ph type="ctrTitle"/>
          </p:nvPr>
        </p:nvSpPr>
        <p:spPr/>
        <p:txBody>
          <a:bodyPr/>
          <a:lstStyle/>
          <a:p>
            <a:r>
              <a:rPr lang="en-US" dirty="0"/>
              <a:t>Time Value of Money</a:t>
            </a:r>
          </a:p>
        </p:txBody>
      </p:sp>
      <p:sp>
        <p:nvSpPr>
          <p:cNvPr id="5" name="Subtitle 4">
            <a:extLst>
              <a:ext uri="{FF2B5EF4-FFF2-40B4-BE49-F238E27FC236}">
                <a16:creationId xmlns:a16="http://schemas.microsoft.com/office/drawing/2014/main" id="{D655BBED-E65C-4B70-99E3-9318D4F249A0}"/>
              </a:ext>
            </a:extLst>
          </p:cNvPr>
          <p:cNvSpPr>
            <a:spLocks noGrp="1"/>
          </p:cNvSpPr>
          <p:nvPr>
            <p:ph type="subTitle" idx="1"/>
          </p:nvPr>
        </p:nvSpPr>
        <p:spPr/>
        <p:txBody>
          <a:bodyPr/>
          <a:lstStyle/>
          <a:p>
            <a:r>
              <a:rPr lang="en-US" dirty="0"/>
              <a:t>Presented by [Name]</a:t>
            </a:r>
          </a:p>
        </p:txBody>
      </p:sp>
    </p:spTree>
    <p:extLst>
      <p:ext uri="{BB962C8B-B14F-4D97-AF65-F5344CB8AC3E}">
        <p14:creationId xmlns:p14="http://schemas.microsoft.com/office/powerpoint/2010/main" val="3429484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6A2A-DF14-374D-B019-F648648035C9}"/>
              </a:ext>
            </a:extLst>
          </p:cNvPr>
          <p:cNvSpPr>
            <a:spLocks noGrp="1"/>
          </p:cNvSpPr>
          <p:nvPr>
            <p:ph type="title"/>
          </p:nvPr>
        </p:nvSpPr>
        <p:spPr>
          <a:xfrm>
            <a:off x="285750" y="1054043"/>
            <a:ext cx="7886700" cy="313985"/>
          </a:xfrm>
        </p:spPr>
        <p:txBody>
          <a:bodyPr>
            <a:normAutofit fontScale="90000"/>
          </a:bodyPr>
          <a:lstStyle/>
          <a:p>
            <a:r>
              <a:rPr lang="en-US" dirty="0"/>
              <a:t>Simple Interest and Compounding Interest</a:t>
            </a:r>
          </a:p>
        </p:txBody>
      </p:sp>
      <p:sp>
        <p:nvSpPr>
          <p:cNvPr id="3" name="Content Placeholder 2">
            <a:extLst>
              <a:ext uri="{FF2B5EF4-FFF2-40B4-BE49-F238E27FC236}">
                <a16:creationId xmlns:a16="http://schemas.microsoft.com/office/drawing/2014/main" id="{1D2A06F9-19A2-F740-AE85-54B3DDB52399}"/>
              </a:ext>
            </a:extLst>
          </p:cNvPr>
          <p:cNvSpPr>
            <a:spLocks noGrp="1"/>
          </p:cNvSpPr>
          <p:nvPr>
            <p:ph idx="1"/>
          </p:nvPr>
        </p:nvSpPr>
        <p:spPr>
          <a:xfrm>
            <a:off x="285750" y="1543051"/>
            <a:ext cx="8668838" cy="3946922"/>
          </a:xfrm>
        </p:spPr>
        <p:txBody>
          <a:bodyPr/>
          <a:lstStyle/>
          <a:p>
            <a:pPr marL="388620" indent="-342900">
              <a:buFont typeface="Arial" panose="020B0604020202020204" pitchFamily="34" charset="0"/>
              <a:buChar char="•"/>
            </a:pPr>
            <a:r>
              <a:rPr lang="en-US" sz="2400" dirty="0"/>
              <a:t>Simple Interest – the interest that is calculated only on the original amount</a:t>
            </a:r>
          </a:p>
          <a:p>
            <a:pPr marL="388620" indent="-342900">
              <a:buFont typeface="Arial" panose="020B0604020202020204" pitchFamily="34" charset="0"/>
              <a:buChar char="•"/>
            </a:pPr>
            <a:r>
              <a:rPr lang="en-US" sz="2400" dirty="0"/>
              <a:t>Compounding Interest – the interest that is received on the original amount as well as on any interest earned but not withdrawn during earlier periods</a:t>
            </a:r>
          </a:p>
          <a:p>
            <a:endParaRPr lang="en-US" dirty="0"/>
          </a:p>
          <a:p>
            <a:endParaRPr lang="en-US" dirty="0"/>
          </a:p>
        </p:txBody>
      </p:sp>
      <p:pic>
        <p:nvPicPr>
          <p:cNvPr id="1026" name="Picture 2" descr="Simple Interest (Non-Compounding Interest) - Examples and Formula">
            <a:extLst>
              <a:ext uri="{FF2B5EF4-FFF2-40B4-BE49-F238E27FC236}">
                <a16:creationId xmlns:a16="http://schemas.microsoft.com/office/drawing/2014/main" id="{5CB08FC7-5F6C-6649-AF9B-D0C2DA496C7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0791" y="4029074"/>
            <a:ext cx="3650456"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fference between Simple and Compound Interest">
            <a:extLst>
              <a:ext uri="{FF2B5EF4-FFF2-40B4-BE49-F238E27FC236}">
                <a16:creationId xmlns:a16="http://schemas.microsoft.com/office/drawing/2014/main" id="{6D8AE786-5E2F-8744-8957-572FBAD904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861048"/>
            <a:ext cx="4414839"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107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C509-1607-4F94-9573-D9C158FFF3D5}"/>
              </a:ext>
            </a:extLst>
          </p:cNvPr>
          <p:cNvSpPr>
            <a:spLocks noGrp="1"/>
          </p:cNvSpPr>
          <p:nvPr>
            <p:ph type="title"/>
          </p:nvPr>
        </p:nvSpPr>
        <p:spPr/>
        <p:txBody>
          <a:bodyPr/>
          <a:lstStyle/>
          <a:p>
            <a:r>
              <a:rPr lang="en-IN" dirty="0"/>
              <a:t>Future Value and Compounding</a:t>
            </a:r>
          </a:p>
        </p:txBody>
      </p:sp>
      <p:sp>
        <p:nvSpPr>
          <p:cNvPr id="3" name="Content Placeholder 2">
            <a:extLst>
              <a:ext uri="{FF2B5EF4-FFF2-40B4-BE49-F238E27FC236}">
                <a16:creationId xmlns:a16="http://schemas.microsoft.com/office/drawing/2014/main" id="{E9687FBB-CDF4-49A7-9BDB-31F481197845}"/>
              </a:ext>
            </a:extLst>
          </p:cNvPr>
          <p:cNvSpPr>
            <a:spLocks noGrp="1"/>
          </p:cNvSpPr>
          <p:nvPr>
            <p:ph idx="1"/>
          </p:nvPr>
        </p:nvSpPr>
        <p:spPr/>
        <p:txBody>
          <a:bodyPr>
            <a:normAutofit/>
          </a:bodyPr>
          <a:lstStyle/>
          <a:p>
            <a:pPr algn="just" eaLnBrk="1" hangingPunct="1"/>
            <a:r>
              <a:rPr lang="en-US" altLang="en-US" sz="2400" dirty="0"/>
              <a:t>Future value is the value at a given future date of an amount placed on deposit today and earning interest at a specified rate. Found by applying compound interest over a specified period of time.</a:t>
            </a:r>
          </a:p>
          <a:p>
            <a:pPr algn="just" eaLnBrk="1" hangingPunct="1"/>
            <a:endParaRPr lang="en-US" altLang="en-US" sz="2400" dirty="0"/>
          </a:p>
          <a:p>
            <a:pPr algn="ctr" eaLnBrk="1" hangingPunct="1"/>
            <a:r>
              <a:rPr lang="en-US" altLang="en-US" sz="2000" b="1" i="1" dirty="0" err="1">
                <a:cs typeface="Calibri" panose="020F0502020204030204" pitchFamily="34" charset="0"/>
              </a:rPr>
              <a:t>FV</a:t>
            </a:r>
            <a:r>
              <a:rPr lang="en-US" altLang="en-US" sz="2000" b="1" i="1" baseline="-25000" dirty="0" err="1">
                <a:cs typeface="Calibri" panose="020F0502020204030204" pitchFamily="34" charset="0"/>
              </a:rPr>
              <a:t>n</a:t>
            </a:r>
            <a:r>
              <a:rPr lang="en-US" altLang="en-US" sz="2000" b="1" dirty="0">
                <a:cs typeface="Calibri" panose="020F0502020204030204" pitchFamily="34" charset="0"/>
              </a:rPr>
              <a:t> = </a:t>
            </a:r>
            <a:r>
              <a:rPr lang="en-US" altLang="en-US" sz="2000" b="1" i="1" dirty="0">
                <a:cs typeface="Calibri" panose="020F0502020204030204" pitchFamily="34" charset="0"/>
              </a:rPr>
              <a:t>PV</a:t>
            </a:r>
            <a:r>
              <a:rPr lang="en-US" altLang="en-US" sz="2000" b="1" dirty="0">
                <a:cs typeface="Calibri" panose="020F0502020204030204" pitchFamily="34" charset="0"/>
              </a:rPr>
              <a:t> </a:t>
            </a:r>
            <a:r>
              <a:rPr lang="en-US" altLang="en-US" sz="2000" b="1" dirty="0">
                <a:cs typeface="Calibri" panose="020F0502020204030204" pitchFamily="34" charset="0"/>
                <a:sym typeface="Symbol" panose="05050102010706020507" pitchFamily="18" charset="2"/>
              </a:rPr>
              <a:t></a:t>
            </a:r>
            <a:r>
              <a:rPr lang="en-US" altLang="en-US" sz="2000" b="1" dirty="0">
                <a:cs typeface="Calibri" panose="020F0502020204030204" pitchFamily="34" charset="0"/>
              </a:rPr>
              <a:t> (1 + </a:t>
            </a:r>
            <a:r>
              <a:rPr lang="en-US" altLang="en-US" sz="2000" b="1" i="1" dirty="0">
                <a:cs typeface="Calibri" panose="020F0502020204030204" pitchFamily="34" charset="0"/>
              </a:rPr>
              <a:t>r</a:t>
            </a:r>
            <a:r>
              <a:rPr lang="en-US" altLang="en-US" sz="2000" b="1" dirty="0">
                <a:cs typeface="Calibri" panose="020F0502020204030204" pitchFamily="34" charset="0"/>
              </a:rPr>
              <a:t>)</a:t>
            </a:r>
            <a:r>
              <a:rPr lang="en-US" altLang="en-US" sz="2000" b="1" i="1" baseline="30000" dirty="0">
                <a:cs typeface="Calibri" panose="020F0502020204030204" pitchFamily="34" charset="0"/>
              </a:rPr>
              <a:t>n</a:t>
            </a:r>
          </a:p>
          <a:p>
            <a:pPr algn="ctr" eaLnBrk="1" hangingPunct="1"/>
            <a:endParaRPr lang="en-US" altLang="en-US" sz="2000" b="1" i="1" baseline="30000" dirty="0">
              <a:cs typeface="Calibri" panose="020F0502020204030204" pitchFamily="34" charset="0"/>
            </a:endParaRPr>
          </a:p>
          <a:p>
            <a:pPr lvl="1" eaLnBrk="1" hangingPunct="1"/>
            <a:r>
              <a:rPr lang="en-US" altLang="en-US" sz="1600" i="1" dirty="0" err="1"/>
              <a:t>FV</a:t>
            </a:r>
            <a:r>
              <a:rPr lang="en-US" altLang="en-US" sz="1600" i="1" baseline="-25000" dirty="0" err="1"/>
              <a:t>n</a:t>
            </a:r>
            <a:r>
              <a:rPr lang="en-US" altLang="en-US" sz="1600" dirty="0"/>
              <a:t> = future value at the end of period </a:t>
            </a:r>
            <a:r>
              <a:rPr lang="en-US" altLang="en-US" sz="1600" i="1" dirty="0"/>
              <a:t>n</a:t>
            </a:r>
            <a:endParaRPr lang="en-US" altLang="en-US" sz="1600" dirty="0"/>
          </a:p>
          <a:p>
            <a:pPr lvl="1" eaLnBrk="1" hangingPunct="1"/>
            <a:r>
              <a:rPr lang="en-US" altLang="en-US" sz="1600" i="1" dirty="0"/>
              <a:t>PV</a:t>
            </a:r>
            <a:r>
              <a:rPr lang="en-US" altLang="en-US" sz="1600" dirty="0"/>
              <a:t> = initial principal, or present value</a:t>
            </a:r>
          </a:p>
          <a:p>
            <a:pPr lvl="1" eaLnBrk="1" hangingPunct="1"/>
            <a:r>
              <a:rPr lang="en-US" altLang="en-US" sz="1600" i="1" dirty="0"/>
              <a:t>r</a:t>
            </a:r>
            <a:r>
              <a:rPr lang="en-US" altLang="en-US" sz="1600" dirty="0"/>
              <a:t> = annual rate of interest paid. </a:t>
            </a:r>
          </a:p>
          <a:p>
            <a:pPr lvl="1" eaLnBrk="1" hangingPunct="1"/>
            <a:r>
              <a:rPr lang="en-US" altLang="en-US" sz="1600" i="1" dirty="0"/>
              <a:t>n</a:t>
            </a:r>
            <a:r>
              <a:rPr lang="en-US" altLang="en-US" sz="1600" dirty="0"/>
              <a:t> = number of periods (typically years) that the money is left on deposit</a:t>
            </a:r>
          </a:p>
          <a:p>
            <a:pPr algn="just" eaLnBrk="1" hangingPunct="1"/>
            <a:endParaRPr lang="en-US" altLang="en-US" sz="2400" dirty="0"/>
          </a:p>
          <a:p>
            <a:endParaRPr lang="en-IN" dirty="0"/>
          </a:p>
        </p:txBody>
      </p:sp>
    </p:spTree>
    <p:extLst>
      <p:ext uri="{BB962C8B-B14F-4D97-AF65-F5344CB8AC3E}">
        <p14:creationId xmlns:p14="http://schemas.microsoft.com/office/powerpoint/2010/main" val="1348949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B540F-3C7E-4852-9A3B-3E7E316B52B4}"/>
              </a:ext>
            </a:extLst>
          </p:cNvPr>
          <p:cNvSpPr>
            <a:spLocks noGrp="1"/>
          </p:cNvSpPr>
          <p:nvPr>
            <p:ph type="title"/>
          </p:nvPr>
        </p:nvSpPr>
        <p:spPr/>
        <p:txBody>
          <a:bodyPr/>
          <a:lstStyle/>
          <a:p>
            <a:r>
              <a:rPr lang="en-US" dirty="0"/>
              <a:t>Example-1</a:t>
            </a:r>
            <a:endParaRPr lang="en-IN" dirty="0"/>
          </a:p>
        </p:txBody>
      </p:sp>
      <p:sp>
        <p:nvSpPr>
          <p:cNvPr id="3" name="Content Placeholder 2">
            <a:extLst>
              <a:ext uri="{FF2B5EF4-FFF2-40B4-BE49-F238E27FC236}">
                <a16:creationId xmlns:a16="http://schemas.microsoft.com/office/drawing/2014/main" id="{4DCC6D77-A322-4CA4-A5E7-87EF4AD688BA}"/>
              </a:ext>
            </a:extLst>
          </p:cNvPr>
          <p:cNvSpPr>
            <a:spLocks noGrp="1"/>
          </p:cNvSpPr>
          <p:nvPr>
            <p:ph idx="1"/>
          </p:nvPr>
        </p:nvSpPr>
        <p:spPr/>
        <p:txBody>
          <a:bodyPr/>
          <a:lstStyle/>
          <a:p>
            <a:r>
              <a:rPr lang="en-US" altLang="en-US" sz="2400" dirty="0"/>
              <a:t>If you invested </a:t>
            </a:r>
            <a:r>
              <a:rPr lang="en-US" altLang="en-US" sz="2400" dirty="0">
                <a:solidFill>
                  <a:srgbClr val="42B200"/>
                </a:solidFill>
                <a:effectLst>
                  <a:outerShdw blurRad="38100" dist="38100" dir="2700000" algn="tl">
                    <a:srgbClr val="C0C0C0"/>
                  </a:outerShdw>
                </a:effectLst>
              </a:rPr>
              <a:t>2,000 today in an account that pays 6</a:t>
            </a:r>
            <a:r>
              <a:rPr lang="en-US" altLang="en-US" sz="2400" dirty="0">
                <a:solidFill>
                  <a:srgbClr val="C277FF"/>
                </a:solidFill>
              </a:rPr>
              <a:t>%</a:t>
            </a:r>
            <a:r>
              <a:rPr lang="en-US" altLang="en-US" sz="2400" dirty="0"/>
              <a:t> interest, with interest compounded annually, how much will be in the account at the end of two years if there are no withdrawals?</a:t>
            </a:r>
          </a:p>
          <a:p>
            <a:endParaRPr lang="en-US" sz="2400" dirty="0"/>
          </a:p>
          <a:p>
            <a:endParaRPr lang="en-IN" dirty="0"/>
          </a:p>
        </p:txBody>
      </p:sp>
      <p:sp>
        <p:nvSpPr>
          <p:cNvPr id="5" name="Line 36">
            <a:extLst>
              <a:ext uri="{FF2B5EF4-FFF2-40B4-BE49-F238E27FC236}">
                <a16:creationId xmlns:a16="http://schemas.microsoft.com/office/drawing/2014/main" id="{0910D6E9-F4A3-4AC1-9FCC-F139C689678F}"/>
              </a:ext>
            </a:extLst>
          </p:cNvPr>
          <p:cNvSpPr>
            <a:spLocks noChangeShapeType="1"/>
          </p:cNvSpPr>
          <p:nvPr/>
        </p:nvSpPr>
        <p:spPr bwMode="auto">
          <a:xfrm>
            <a:off x="1993106" y="4254104"/>
            <a:ext cx="5353050" cy="0"/>
          </a:xfrm>
          <a:prstGeom prst="line">
            <a:avLst/>
          </a:prstGeom>
          <a:noFill/>
          <a:ln w="253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6" name="Line 38">
            <a:extLst>
              <a:ext uri="{FF2B5EF4-FFF2-40B4-BE49-F238E27FC236}">
                <a16:creationId xmlns:a16="http://schemas.microsoft.com/office/drawing/2014/main" id="{FC97BC9D-F48C-47F9-9452-FE9BB32FCE44}"/>
              </a:ext>
            </a:extLst>
          </p:cNvPr>
          <p:cNvSpPr>
            <a:spLocks noChangeShapeType="1"/>
          </p:cNvSpPr>
          <p:nvPr/>
        </p:nvSpPr>
        <p:spPr bwMode="auto">
          <a:xfrm>
            <a:off x="6507956" y="3977879"/>
            <a:ext cx="0" cy="266700"/>
          </a:xfrm>
          <a:prstGeom prst="line">
            <a:avLst/>
          </a:prstGeom>
          <a:noFill/>
          <a:ln w="253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7" name="Rectangle 39">
            <a:extLst>
              <a:ext uri="{FF2B5EF4-FFF2-40B4-BE49-F238E27FC236}">
                <a16:creationId xmlns:a16="http://schemas.microsoft.com/office/drawing/2014/main" id="{7A32D189-B8A3-4D87-93D3-8BE8EE341E7E}"/>
              </a:ext>
            </a:extLst>
          </p:cNvPr>
          <p:cNvSpPr>
            <a:spLocks noChangeArrowheads="1"/>
          </p:cNvSpPr>
          <p:nvPr/>
        </p:nvSpPr>
        <p:spPr bwMode="auto">
          <a:xfrm>
            <a:off x="1696641" y="3511154"/>
            <a:ext cx="5069498" cy="43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eaLnBrk="0" hangingPunct="0">
              <a:buNone/>
            </a:pPr>
            <a:r>
              <a:rPr lang="en-US" altLang="en-US" sz="2400" dirty="0">
                <a:solidFill>
                  <a:srgbClr val="000000"/>
                </a:solidFill>
                <a:latin typeface="Arial" panose="020B0604020202020204" pitchFamily="34" charset="0"/>
              </a:rPr>
              <a:t>  0                        1                         2 </a:t>
            </a:r>
            <a:endParaRPr lang="en-US" altLang="en-US" sz="2700" b="1" dirty="0">
              <a:solidFill>
                <a:schemeClr val="tx2"/>
              </a:solidFill>
              <a:effectLst>
                <a:outerShdw blurRad="38100" dist="38100" dir="2700000" algn="tl">
                  <a:srgbClr val="C0C0C0"/>
                </a:outerShdw>
              </a:effectLst>
              <a:latin typeface="Arial" panose="020B0604020202020204" pitchFamily="34" charset="0"/>
            </a:endParaRPr>
          </a:p>
        </p:txBody>
      </p:sp>
      <p:sp>
        <p:nvSpPr>
          <p:cNvPr id="8" name="Rectangle 40">
            <a:extLst>
              <a:ext uri="{FF2B5EF4-FFF2-40B4-BE49-F238E27FC236}">
                <a16:creationId xmlns:a16="http://schemas.microsoft.com/office/drawing/2014/main" id="{ED8B2335-9E10-4915-BD42-E5011C2A0DF0}"/>
              </a:ext>
            </a:extLst>
          </p:cNvPr>
          <p:cNvSpPr>
            <a:spLocks noChangeArrowheads="1"/>
          </p:cNvSpPr>
          <p:nvPr/>
        </p:nvSpPr>
        <p:spPr bwMode="auto">
          <a:xfrm>
            <a:off x="1535907" y="4368404"/>
            <a:ext cx="1204657" cy="52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eaLnBrk="0" hangingPunct="0">
              <a:buNone/>
            </a:pPr>
            <a:r>
              <a:rPr lang="en-US" altLang="en-US" sz="3000" b="1" dirty="0">
                <a:solidFill>
                  <a:srgbClr val="42B200"/>
                </a:solidFill>
                <a:effectLst>
                  <a:outerShdw blurRad="38100" dist="38100" dir="2700000" algn="tl">
                    <a:srgbClr val="C0C0C0"/>
                  </a:outerShdw>
                </a:effectLst>
                <a:latin typeface="Arial" panose="020B0604020202020204" pitchFamily="34" charset="0"/>
              </a:rPr>
              <a:t> 2,000</a:t>
            </a:r>
          </a:p>
        </p:txBody>
      </p:sp>
      <p:sp>
        <p:nvSpPr>
          <p:cNvPr id="9" name="Line 42">
            <a:extLst>
              <a:ext uri="{FF2B5EF4-FFF2-40B4-BE49-F238E27FC236}">
                <a16:creationId xmlns:a16="http://schemas.microsoft.com/office/drawing/2014/main" id="{D7892647-F529-47FA-9649-E7612EBA4218}"/>
              </a:ext>
            </a:extLst>
          </p:cNvPr>
          <p:cNvSpPr>
            <a:spLocks noChangeShapeType="1"/>
          </p:cNvSpPr>
          <p:nvPr/>
        </p:nvSpPr>
        <p:spPr bwMode="auto">
          <a:xfrm>
            <a:off x="1997869" y="5168504"/>
            <a:ext cx="2219325" cy="0"/>
          </a:xfrm>
          <a:prstGeom prst="line">
            <a:avLst/>
          </a:prstGeom>
          <a:noFill/>
          <a:ln w="12699">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10" name="Rectangle 43">
            <a:extLst>
              <a:ext uri="{FF2B5EF4-FFF2-40B4-BE49-F238E27FC236}">
                <a16:creationId xmlns:a16="http://schemas.microsoft.com/office/drawing/2014/main" id="{69E3B803-9644-4409-8AD7-38D707F1BA39}"/>
              </a:ext>
            </a:extLst>
          </p:cNvPr>
          <p:cNvSpPr>
            <a:spLocks noChangeArrowheads="1"/>
          </p:cNvSpPr>
          <p:nvPr/>
        </p:nvSpPr>
        <p:spPr bwMode="auto">
          <a:xfrm>
            <a:off x="6211491" y="4939904"/>
            <a:ext cx="579486" cy="4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eaLnBrk="0" hangingPunct="0">
              <a:spcBef>
                <a:spcPct val="20000"/>
              </a:spcBef>
              <a:spcAft>
                <a:spcPct val="20000"/>
              </a:spcAft>
              <a:buNone/>
            </a:pPr>
            <a:r>
              <a:rPr lang="en-US" altLang="en-US" sz="2700" b="1" dirty="0">
                <a:solidFill>
                  <a:srgbClr val="D93192"/>
                </a:solidFill>
                <a:effectLst>
                  <a:outerShdw blurRad="38100" dist="38100" dir="2700000" algn="tl">
                    <a:srgbClr val="C0C0C0"/>
                  </a:outerShdw>
                </a:effectLst>
                <a:latin typeface="Arial" panose="020B0604020202020204" pitchFamily="34" charset="0"/>
              </a:rPr>
              <a:t>FV</a:t>
            </a:r>
            <a:endParaRPr lang="en-US" altLang="en-US" sz="2700" b="1" baseline="-25000" dirty="0">
              <a:solidFill>
                <a:schemeClr val="tx2"/>
              </a:solidFill>
              <a:effectLst>
                <a:outerShdw blurRad="38100" dist="38100" dir="2700000" algn="tl">
                  <a:srgbClr val="C0C0C0"/>
                </a:outerShdw>
              </a:effectLst>
              <a:latin typeface="Arial" panose="020B0604020202020204" pitchFamily="34" charset="0"/>
            </a:endParaRPr>
          </a:p>
        </p:txBody>
      </p:sp>
      <p:sp>
        <p:nvSpPr>
          <p:cNvPr id="11" name="Rectangle 44">
            <a:extLst>
              <a:ext uri="{FF2B5EF4-FFF2-40B4-BE49-F238E27FC236}">
                <a16:creationId xmlns:a16="http://schemas.microsoft.com/office/drawing/2014/main" id="{AED2F938-900C-4735-9903-65F633BF50EB}"/>
              </a:ext>
            </a:extLst>
          </p:cNvPr>
          <p:cNvSpPr>
            <a:spLocks noChangeArrowheads="1"/>
          </p:cNvSpPr>
          <p:nvPr/>
        </p:nvSpPr>
        <p:spPr bwMode="auto">
          <a:xfrm>
            <a:off x="2611041" y="3739754"/>
            <a:ext cx="637194" cy="4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eaLnBrk="0" hangingPunct="0">
              <a:buNone/>
            </a:pPr>
            <a:r>
              <a:rPr lang="en-US" altLang="en-US" sz="2700" b="1" dirty="0">
                <a:solidFill>
                  <a:srgbClr val="C277FF"/>
                </a:solidFill>
                <a:latin typeface="Arial" panose="020B0604020202020204" pitchFamily="34" charset="0"/>
              </a:rPr>
              <a:t>6%</a:t>
            </a:r>
          </a:p>
        </p:txBody>
      </p:sp>
      <p:sp>
        <p:nvSpPr>
          <p:cNvPr id="12" name="Line 45">
            <a:extLst>
              <a:ext uri="{FF2B5EF4-FFF2-40B4-BE49-F238E27FC236}">
                <a16:creationId xmlns:a16="http://schemas.microsoft.com/office/drawing/2014/main" id="{5D4B33A7-A0A2-4E60-8788-533B8E12FFD8}"/>
              </a:ext>
            </a:extLst>
          </p:cNvPr>
          <p:cNvSpPr>
            <a:spLocks noChangeShapeType="1"/>
          </p:cNvSpPr>
          <p:nvPr/>
        </p:nvSpPr>
        <p:spPr bwMode="auto">
          <a:xfrm>
            <a:off x="4221956" y="3977879"/>
            <a:ext cx="0" cy="266700"/>
          </a:xfrm>
          <a:prstGeom prst="line">
            <a:avLst/>
          </a:prstGeom>
          <a:noFill/>
          <a:ln w="253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Tree>
    <p:extLst>
      <p:ext uri="{BB962C8B-B14F-4D97-AF65-F5344CB8AC3E}">
        <p14:creationId xmlns:p14="http://schemas.microsoft.com/office/powerpoint/2010/main" val="1534974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7E599-B21E-4604-8AF8-489735527AFF}"/>
              </a:ext>
            </a:extLst>
          </p:cNvPr>
          <p:cNvSpPr>
            <a:spLocks noGrp="1"/>
          </p:cNvSpPr>
          <p:nvPr>
            <p:ph type="title"/>
          </p:nvPr>
        </p:nvSpPr>
        <p:spPr/>
        <p:txBody>
          <a:bodyPr/>
          <a:lstStyle/>
          <a:p>
            <a:r>
              <a:rPr lang="en-US" dirty="0"/>
              <a:t>Example-2</a:t>
            </a:r>
            <a:endParaRPr lang="en-IN" dirty="0"/>
          </a:p>
        </p:txBody>
      </p:sp>
      <p:sp>
        <p:nvSpPr>
          <p:cNvPr id="3" name="Content Placeholder 2">
            <a:extLst>
              <a:ext uri="{FF2B5EF4-FFF2-40B4-BE49-F238E27FC236}">
                <a16:creationId xmlns:a16="http://schemas.microsoft.com/office/drawing/2014/main" id="{A0EAF740-21AD-43E5-883E-BC487AAAAA92}"/>
              </a:ext>
            </a:extLst>
          </p:cNvPr>
          <p:cNvSpPr>
            <a:spLocks noGrp="1"/>
          </p:cNvSpPr>
          <p:nvPr>
            <p:ph idx="1"/>
          </p:nvPr>
        </p:nvSpPr>
        <p:spPr/>
        <p:txBody>
          <a:bodyPr/>
          <a:lstStyle/>
          <a:p>
            <a:endParaRPr lang="en-US" altLang="en-US" sz="2400" dirty="0"/>
          </a:p>
          <a:p>
            <a:endParaRPr lang="en-US" altLang="en-US" dirty="0"/>
          </a:p>
          <a:p>
            <a:endParaRPr lang="en-US" altLang="en-US" sz="2400" dirty="0"/>
          </a:p>
          <a:p>
            <a:endParaRPr lang="en-US" altLang="en-US" dirty="0"/>
          </a:p>
          <a:p>
            <a:endParaRPr lang="en-US" altLang="en-US" sz="2400" dirty="0"/>
          </a:p>
          <a:p>
            <a:r>
              <a:rPr lang="en-US" altLang="en-US" sz="2400" dirty="0"/>
              <a:t>John wants to know how large his </a:t>
            </a:r>
            <a:r>
              <a:rPr lang="en-US" altLang="en-US" sz="2400" dirty="0">
                <a:solidFill>
                  <a:srgbClr val="42B200"/>
                </a:solidFill>
                <a:effectLst>
                  <a:outerShdw blurRad="38100" dist="38100" dir="2700000" algn="tl">
                    <a:srgbClr val="C0C0C0"/>
                  </a:outerShdw>
                </a:effectLst>
              </a:rPr>
              <a:t>5,000</a:t>
            </a:r>
            <a:r>
              <a:rPr lang="en-US" altLang="en-US" sz="2400" dirty="0"/>
              <a:t> deposit will become at an annual compound interest rate of 8</a:t>
            </a:r>
            <a:r>
              <a:rPr lang="en-US" altLang="en-US" sz="2400" dirty="0">
                <a:solidFill>
                  <a:srgbClr val="C277FF"/>
                </a:solidFill>
              </a:rPr>
              <a:t>%</a:t>
            </a:r>
            <a:r>
              <a:rPr lang="en-US" altLang="en-US" sz="2400" dirty="0"/>
              <a:t> at the end of </a:t>
            </a:r>
            <a:r>
              <a:rPr lang="en-US" altLang="en-US" sz="2400" dirty="0">
                <a:solidFill>
                  <a:schemeClr val="tx2"/>
                </a:solidFill>
                <a:effectLst>
                  <a:outerShdw blurRad="38100" dist="38100" dir="2700000" algn="tl">
                    <a:srgbClr val="C0C0C0"/>
                  </a:outerShdw>
                </a:effectLst>
              </a:rPr>
              <a:t>5 years</a:t>
            </a:r>
            <a:r>
              <a:rPr lang="en-US" altLang="en-US" sz="2400" dirty="0"/>
              <a:t>.</a:t>
            </a:r>
          </a:p>
          <a:p>
            <a:endParaRPr lang="en-IN" dirty="0"/>
          </a:p>
        </p:txBody>
      </p:sp>
      <p:sp>
        <p:nvSpPr>
          <p:cNvPr id="19" name="Line 7">
            <a:extLst>
              <a:ext uri="{FF2B5EF4-FFF2-40B4-BE49-F238E27FC236}">
                <a16:creationId xmlns:a16="http://schemas.microsoft.com/office/drawing/2014/main" id="{2294F250-6078-4D36-BA96-BCD537CAA2BC}"/>
              </a:ext>
            </a:extLst>
          </p:cNvPr>
          <p:cNvSpPr>
            <a:spLocks noChangeShapeType="1"/>
          </p:cNvSpPr>
          <p:nvPr/>
        </p:nvSpPr>
        <p:spPr bwMode="auto">
          <a:xfrm>
            <a:off x="2538413" y="2676542"/>
            <a:ext cx="4610100" cy="0"/>
          </a:xfrm>
          <a:prstGeom prst="line">
            <a:avLst/>
          </a:prstGeom>
          <a:noFill/>
          <a:ln w="253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20" name="Line 9">
            <a:extLst>
              <a:ext uri="{FF2B5EF4-FFF2-40B4-BE49-F238E27FC236}">
                <a16:creationId xmlns:a16="http://schemas.microsoft.com/office/drawing/2014/main" id="{D19664EF-42FA-4F30-AA6B-05C3EF52AF5D}"/>
              </a:ext>
            </a:extLst>
          </p:cNvPr>
          <p:cNvSpPr>
            <a:spLocks noChangeShapeType="1"/>
          </p:cNvSpPr>
          <p:nvPr/>
        </p:nvSpPr>
        <p:spPr bwMode="auto">
          <a:xfrm>
            <a:off x="7158038" y="2400317"/>
            <a:ext cx="0" cy="266700"/>
          </a:xfrm>
          <a:prstGeom prst="line">
            <a:avLst/>
          </a:prstGeom>
          <a:noFill/>
          <a:ln w="253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21" name="Rectangle 10">
            <a:extLst>
              <a:ext uri="{FF2B5EF4-FFF2-40B4-BE49-F238E27FC236}">
                <a16:creationId xmlns:a16="http://schemas.microsoft.com/office/drawing/2014/main" id="{7641ABBB-E502-4E74-A2F0-ED3152EEE7CC}"/>
              </a:ext>
            </a:extLst>
          </p:cNvPr>
          <p:cNvSpPr>
            <a:spLocks noChangeArrowheads="1"/>
          </p:cNvSpPr>
          <p:nvPr/>
        </p:nvSpPr>
        <p:spPr bwMode="auto">
          <a:xfrm>
            <a:off x="2175273" y="1933593"/>
            <a:ext cx="5372465" cy="4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eaLnBrk="0" hangingPunct="0"/>
            <a:r>
              <a:rPr lang="en-US" altLang="en-US" sz="2400" dirty="0">
                <a:solidFill>
                  <a:srgbClr val="000000"/>
                </a:solidFill>
                <a:latin typeface="Arial" panose="020B0604020202020204" pitchFamily="34" charset="0"/>
              </a:rPr>
              <a:t>  </a:t>
            </a:r>
            <a:r>
              <a:rPr lang="en-US" altLang="en-US" sz="2700" dirty="0">
                <a:solidFill>
                  <a:srgbClr val="000000"/>
                </a:solidFill>
                <a:latin typeface="Arial" panose="020B0604020202020204" pitchFamily="34" charset="0"/>
              </a:rPr>
              <a:t>0        1        2        3        4       </a:t>
            </a:r>
            <a:r>
              <a:rPr lang="en-US" altLang="en-US" sz="2700" b="1" dirty="0">
                <a:solidFill>
                  <a:schemeClr val="tx2"/>
                </a:solidFill>
                <a:effectLst>
                  <a:outerShdw blurRad="38100" dist="38100" dir="2700000" algn="tl">
                    <a:srgbClr val="C0C0C0"/>
                  </a:outerShdw>
                </a:effectLst>
                <a:latin typeface="Arial" panose="020B0604020202020204" pitchFamily="34" charset="0"/>
              </a:rPr>
              <a:t>5</a:t>
            </a:r>
          </a:p>
        </p:txBody>
      </p:sp>
      <p:sp>
        <p:nvSpPr>
          <p:cNvPr id="22" name="Rectangle 11">
            <a:extLst>
              <a:ext uri="{FF2B5EF4-FFF2-40B4-BE49-F238E27FC236}">
                <a16:creationId xmlns:a16="http://schemas.microsoft.com/office/drawing/2014/main" id="{2D988473-939D-4786-B7E6-F2AEA7B73C62}"/>
              </a:ext>
            </a:extLst>
          </p:cNvPr>
          <p:cNvSpPr>
            <a:spLocks noChangeArrowheads="1"/>
          </p:cNvSpPr>
          <p:nvPr/>
        </p:nvSpPr>
        <p:spPr bwMode="auto">
          <a:xfrm>
            <a:off x="2014538" y="2847992"/>
            <a:ext cx="1068403" cy="43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eaLnBrk="0" hangingPunct="0"/>
            <a:r>
              <a:rPr lang="en-US" altLang="en-US" sz="2400" b="1" dirty="0">
                <a:solidFill>
                  <a:srgbClr val="42B200"/>
                </a:solidFill>
                <a:effectLst>
                  <a:outerShdw blurRad="38100" dist="38100" dir="2700000" algn="tl">
                    <a:srgbClr val="C0C0C0"/>
                  </a:outerShdw>
                </a:effectLst>
                <a:latin typeface="Arial" panose="020B0604020202020204" pitchFamily="34" charset="0"/>
              </a:rPr>
              <a:t>5,000</a:t>
            </a:r>
          </a:p>
        </p:txBody>
      </p:sp>
      <p:sp>
        <p:nvSpPr>
          <p:cNvPr id="23" name="Line 12">
            <a:extLst>
              <a:ext uri="{FF2B5EF4-FFF2-40B4-BE49-F238E27FC236}">
                <a16:creationId xmlns:a16="http://schemas.microsoft.com/office/drawing/2014/main" id="{980BA66D-B28F-41A4-844A-96A72B22F626}"/>
              </a:ext>
            </a:extLst>
          </p:cNvPr>
          <p:cNvSpPr>
            <a:spLocks noChangeShapeType="1"/>
          </p:cNvSpPr>
          <p:nvPr/>
        </p:nvSpPr>
        <p:spPr bwMode="auto">
          <a:xfrm>
            <a:off x="2528888" y="3252805"/>
            <a:ext cx="0" cy="333375"/>
          </a:xfrm>
          <a:prstGeom prst="line">
            <a:avLst/>
          </a:prstGeom>
          <a:noFill/>
          <a:ln w="126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24" name="Line 13">
            <a:extLst>
              <a:ext uri="{FF2B5EF4-FFF2-40B4-BE49-F238E27FC236}">
                <a16:creationId xmlns:a16="http://schemas.microsoft.com/office/drawing/2014/main" id="{66F0C188-599B-43C0-BF40-7910860F45ED}"/>
              </a:ext>
            </a:extLst>
          </p:cNvPr>
          <p:cNvSpPr>
            <a:spLocks noChangeShapeType="1"/>
          </p:cNvSpPr>
          <p:nvPr/>
        </p:nvSpPr>
        <p:spPr bwMode="auto">
          <a:xfrm>
            <a:off x="2533650" y="3590942"/>
            <a:ext cx="904875" cy="0"/>
          </a:xfrm>
          <a:prstGeom prst="line">
            <a:avLst/>
          </a:prstGeom>
          <a:noFill/>
          <a:ln w="12699">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25" name="Rectangle 14">
            <a:extLst>
              <a:ext uri="{FF2B5EF4-FFF2-40B4-BE49-F238E27FC236}">
                <a16:creationId xmlns:a16="http://schemas.microsoft.com/office/drawing/2014/main" id="{C3602AC3-3235-4BE8-B9F7-9B6F09BA96C4}"/>
              </a:ext>
            </a:extLst>
          </p:cNvPr>
          <p:cNvSpPr>
            <a:spLocks noChangeArrowheads="1"/>
          </p:cNvSpPr>
          <p:nvPr/>
        </p:nvSpPr>
        <p:spPr bwMode="auto">
          <a:xfrm>
            <a:off x="6861572" y="3362343"/>
            <a:ext cx="888866" cy="4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eaLnBrk="0" hangingPunct="0">
              <a:spcBef>
                <a:spcPct val="20000"/>
              </a:spcBef>
              <a:spcAft>
                <a:spcPct val="20000"/>
              </a:spcAft>
            </a:pPr>
            <a:r>
              <a:rPr lang="en-US" altLang="en-US" sz="2700" b="1">
                <a:solidFill>
                  <a:srgbClr val="D93192"/>
                </a:solidFill>
                <a:effectLst>
                  <a:outerShdw blurRad="38100" dist="38100" dir="2700000" algn="tl">
                    <a:srgbClr val="C0C0C0"/>
                  </a:outerShdw>
                </a:effectLst>
                <a:latin typeface="Arial" panose="020B0604020202020204" pitchFamily="34" charset="0"/>
              </a:rPr>
              <a:t>FV</a:t>
            </a:r>
            <a:r>
              <a:rPr lang="en-US" altLang="en-US" sz="2700" b="1" baseline="-25000">
                <a:solidFill>
                  <a:schemeClr val="tx2"/>
                </a:solidFill>
                <a:effectLst>
                  <a:outerShdw blurRad="38100" dist="38100" dir="2700000" algn="tl">
                    <a:srgbClr val="C0C0C0"/>
                  </a:outerShdw>
                </a:effectLst>
                <a:latin typeface="Arial" panose="020B0604020202020204" pitchFamily="34" charset="0"/>
              </a:rPr>
              <a:t>5</a:t>
            </a:r>
          </a:p>
        </p:txBody>
      </p:sp>
      <p:sp>
        <p:nvSpPr>
          <p:cNvPr id="26" name="Line 16">
            <a:extLst>
              <a:ext uri="{FF2B5EF4-FFF2-40B4-BE49-F238E27FC236}">
                <a16:creationId xmlns:a16="http://schemas.microsoft.com/office/drawing/2014/main" id="{D1560C34-C0BE-49D4-9D9E-B5731A5ABBA4}"/>
              </a:ext>
            </a:extLst>
          </p:cNvPr>
          <p:cNvSpPr>
            <a:spLocks noChangeShapeType="1"/>
          </p:cNvSpPr>
          <p:nvPr/>
        </p:nvSpPr>
        <p:spPr bwMode="auto">
          <a:xfrm>
            <a:off x="3443288" y="2400317"/>
            <a:ext cx="0" cy="266700"/>
          </a:xfrm>
          <a:prstGeom prst="line">
            <a:avLst/>
          </a:prstGeom>
          <a:noFill/>
          <a:ln w="253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27" name="Line 17">
            <a:extLst>
              <a:ext uri="{FF2B5EF4-FFF2-40B4-BE49-F238E27FC236}">
                <a16:creationId xmlns:a16="http://schemas.microsoft.com/office/drawing/2014/main" id="{A0FB5824-F789-4B2B-9A6C-3250FCA11AD7}"/>
              </a:ext>
            </a:extLst>
          </p:cNvPr>
          <p:cNvSpPr>
            <a:spLocks noChangeShapeType="1"/>
          </p:cNvSpPr>
          <p:nvPr/>
        </p:nvSpPr>
        <p:spPr bwMode="auto">
          <a:xfrm>
            <a:off x="4414838" y="2400317"/>
            <a:ext cx="0" cy="266700"/>
          </a:xfrm>
          <a:prstGeom prst="line">
            <a:avLst/>
          </a:prstGeom>
          <a:noFill/>
          <a:ln w="253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28" name="Line 18">
            <a:extLst>
              <a:ext uri="{FF2B5EF4-FFF2-40B4-BE49-F238E27FC236}">
                <a16:creationId xmlns:a16="http://schemas.microsoft.com/office/drawing/2014/main" id="{249EDAA9-7BA4-4D09-8724-CD9203EE7A9B}"/>
              </a:ext>
            </a:extLst>
          </p:cNvPr>
          <p:cNvSpPr>
            <a:spLocks noChangeShapeType="1"/>
          </p:cNvSpPr>
          <p:nvPr/>
        </p:nvSpPr>
        <p:spPr bwMode="auto">
          <a:xfrm>
            <a:off x="5386388" y="2400317"/>
            <a:ext cx="0" cy="266700"/>
          </a:xfrm>
          <a:prstGeom prst="line">
            <a:avLst/>
          </a:prstGeom>
          <a:noFill/>
          <a:ln w="253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29" name="Line 19">
            <a:extLst>
              <a:ext uri="{FF2B5EF4-FFF2-40B4-BE49-F238E27FC236}">
                <a16:creationId xmlns:a16="http://schemas.microsoft.com/office/drawing/2014/main" id="{46A75487-4A9C-445C-A6B0-5AA41C958CAA}"/>
              </a:ext>
            </a:extLst>
          </p:cNvPr>
          <p:cNvSpPr>
            <a:spLocks noChangeShapeType="1"/>
          </p:cNvSpPr>
          <p:nvPr/>
        </p:nvSpPr>
        <p:spPr bwMode="auto">
          <a:xfrm>
            <a:off x="6300788" y="2400317"/>
            <a:ext cx="0" cy="266700"/>
          </a:xfrm>
          <a:prstGeom prst="line">
            <a:avLst/>
          </a:prstGeom>
          <a:noFill/>
          <a:ln w="253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30" name="Line 20">
            <a:extLst>
              <a:ext uri="{FF2B5EF4-FFF2-40B4-BE49-F238E27FC236}">
                <a16:creationId xmlns:a16="http://schemas.microsoft.com/office/drawing/2014/main" id="{B5C8AC77-8AAB-45D4-8AE9-2F581FDD53AA}"/>
              </a:ext>
            </a:extLst>
          </p:cNvPr>
          <p:cNvSpPr>
            <a:spLocks noChangeShapeType="1"/>
          </p:cNvSpPr>
          <p:nvPr/>
        </p:nvSpPr>
        <p:spPr bwMode="auto">
          <a:xfrm>
            <a:off x="3443288" y="3309955"/>
            <a:ext cx="0" cy="276225"/>
          </a:xfrm>
          <a:prstGeom prst="line">
            <a:avLst/>
          </a:prstGeom>
          <a:noFill/>
          <a:ln w="126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31" name="Line 21">
            <a:extLst>
              <a:ext uri="{FF2B5EF4-FFF2-40B4-BE49-F238E27FC236}">
                <a16:creationId xmlns:a16="http://schemas.microsoft.com/office/drawing/2014/main" id="{9D823F0C-52A3-4FC0-B488-83AA528CE6C4}"/>
              </a:ext>
            </a:extLst>
          </p:cNvPr>
          <p:cNvSpPr>
            <a:spLocks noChangeShapeType="1"/>
          </p:cNvSpPr>
          <p:nvPr/>
        </p:nvSpPr>
        <p:spPr bwMode="auto">
          <a:xfrm>
            <a:off x="4414838" y="3309955"/>
            <a:ext cx="0" cy="276225"/>
          </a:xfrm>
          <a:prstGeom prst="line">
            <a:avLst/>
          </a:prstGeom>
          <a:noFill/>
          <a:ln w="126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32" name="Line 22">
            <a:extLst>
              <a:ext uri="{FF2B5EF4-FFF2-40B4-BE49-F238E27FC236}">
                <a16:creationId xmlns:a16="http://schemas.microsoft.com/office/drawing/2014/main" id="{DACE5885-24DF-4590-B15C-0917F23198A1}"/>
              </a:ext>
            </a:extLst>
          </p:cNvPr>
          <p:cNvSpPr>
            <a:spLocks noChangeShapeType="1"/>
          </p:cNvSpPr>
          <p:nvPr/>
        </p:nvSpPr>
        <p:spPr bwMode="auto">
          <a:xfrm>
            <a:off x="5386388" y="3309955"/>
            <a:ext cx="0" cy="276225"/>
          </a:xfrm>
          <a:prstGeom prst="line">
            <a:avLst/>
          </a:prstGeom>
          <a:noFill/>
          <a:ln w="126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33" name="Line 23">
            <a:extLst>
              <a:ext uri="{FF2B5EF4-FFF2-40B4-BE49-F238E27FC236}">
                <a16:creationId xmlns:a16="http://schemas.microsoft.com/office/drawing/2014/main" id="{D823FA04-818A-416A-A3F9-0FEA9EE07C5F}"/>
              </a:ext>
            </a:extLst>
          </p:cNvPr>
          <p:cNvSpPr>
            <a:spLocks noChangeShapeType="1"/>
          </p:cNvSpPr>
          <p:nvPr/>
        </p:nvSpPr>
        <p:spPr bwMode="auto">
          <a:xfrm>
            <a:off x="6300788" y="3309955"/>
            <a:ext cx="0" cy="276225"/>
          </a:xfrm>
          <a:prstGeom prst="line">
            <a:avLst/>
          </a:prstGeom>
          <a:noFill/>
          <a:ln w="126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34" name="Line 24">
            <a:extLst>
              <a:ext uri="{FF2B5EF4-FFF2-40B4-BE49-F238E27FC236}">
                <a16:creationId xmlns:a16="http://schemas.microsoft.com/office/drawing/2014/main" id="{F83A3E03-EA1B-4BCC-8AAD-E85537A20CF4}"/>
              </a:ext>
            </a:extLst>
          </p:cNvPr>
          <p:cNvSpPr>
            <a:spLocks noChangeShapeType="1"/>
          </p:cNvSpPr>
          <p:nvPr/>
        </p:nvSpPr>
        <p:spPr bwMode="auto">
          <a:xfrm>
            <a:off x="3448050" y="3590942"/>
            <a:ext cx="962025" cy="0"/>
          </a:xfrm>
          <a:prstGeom prst="line">
            <a:avLst/>
          </a:prstGeom>
          <a:noFill/>
          <a:ln w="12699">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35" name="Line 25">
            <a:extLst>
              <a:ext uri="{FF2B5EF4-FFF2-40B4-BE49-F238E27FC236}">
                <a16:creationId xmlns:a16="http://schemas.microsoft.com/office/drawing/2014/main" id="{C040D3C5-88BD-45B5-AA33-6DD823ADAAEC}"/>
              </a:ext>
            </a:extLst>
          </p:cNvPr>
          <p:cNvSpPr>
            <a:spLocks noChangeShapeType="1"/>
          </p:cNvSpPr>
          <p:nvPr/>
        </p:nvSpPr>
        <p:spPr bwMode="auto">
          <a:xfrm>
            <a:off x="4419600" y="3590942"/>
            <a:ext cx="962025" cy="0"/>
          </a:xfrm>
          <a:prstGeom prst="line">
            <a:avLst/>
          </a:prstGeom>
          <a:noFill/>
          <a:ln w="12699">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36" name="Line 26">
            <a:extLst>
              <a:ext uri="{FF2B5EF4-FFF2-40B4-BE49-F238E27FC236}">
                <a16:creationId xmlns:a16="http://schemas.microsoft.com/office/drawing/2014/main" id="{71659216-1EBA-4830-AD8C-F4F5CF2C528D}"/>
              </a:ext>
            </a:extLst>
          </p:cNvPr>
          <p:cNvSpPr>
            <a:spLocks noChangeShapeType="1"/>
          </p:cNvSpPr>
          <p:nvPr/>
        </p:nvSpPr>
        <p:spPr bwMode="auto">
          <a:xfrm>
            <a:off x="5391150" y="3590942"/>
            <a:ext cx="904875" cy="0"/>
          </a:xfrm>
          <a:prstGeom prst="line">
            <a:avLst/>
          </a:prstGeom>
          <a:noFill/>
          <a:ln w="12699">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37" name="Line 27">
            <a:extLst>
              <a:ext uri="{FF2B5EF4-FFF2-40B4-BE49-F238E27FC236}">
                <a16:creationId xmlns:a16="http://schemas.microsoft.com/office/drawing/2014/main" id="{ACE07D1C-BB0C-49A6-8593-4654D46051BA}"/>
              </a:ext>
            </a:extLst>
          </p:cNvPr>
          <p:cNvSpPr>
            <a:spLocks noChangeShapeType="1"/>
          </p:cNvSpPr>
          <p:nvPr/>
        </p:nvSpPr>
        <p:spPr bwMode="auto">
          <a:xfrm>
            <a:off x="6305550" y="3590942"/>
            <a:ext cx="619125" cy="0"/>
          </a:xfrm>
          <a:prstGeom prst="line">
            <a:avLst/>
          </a:prstGeom>
          <a:noFill/>
          <a:ln w="12699">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Tree>
    <p:extLst>
      <p:ext uri="{BB962C8B-B14F-4D97-AF65-F5344CB8AC3E}">
        <p14:creationId xmlns:p14="http://schemas.microsoft.com/office/powerpoint/2010/main" val="3621815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1C5A-58A6-BACA-1278-0D72111F2544}"/>
              </a:ext>
            </a:extLst>
          </p:cNvPr>
          <p:cNvSpPr>
            <a:spLocks noGrp="1"/>
          </p:cNvSpPr>
          <p:nvPr>
            <p:ph type="title"/>
          </p:nvPr>
        </p:nvSpPr>
        <p:spPr>
          <a:xfrm>
            <a:off x="251520" y="0"/>
            <a:ext cx="7696200" cy="1295400"/>
          </a:xfrm>
        </p:spPr>
        <p:txBody>
          <a:bodyPr/>
          <a:lstStyle/>
          <a:p>
            <a:r>
              <a:rPr lang="en-IN" dirty="0"/>
              <a:t>Example-3</a:t>
            </a:r>
          </a:p>
        </p:txBody>
      </p:sp>
      <p:sp>
        <p:nvSpPr>
          <p:cNvPr id="3" name="Content Placeholder 2">
            <a:extLst>
              <a:ext uri="{FF2B5EF4-FFF2-40B4-BE49-F238E27FC236}">
                <a16:creationId xmlns:a16="http://schemas.microsoft.com/office/drawing/2014/main" id="{43849B44-14D5-999B-80F9-59F93FFF672B}"/>
              </a:ext>
            </a:extLst>
          </p:cNvPr>
          <p:cNvSpPr>
            <a:spLocks noGrp="1"/>
          </p:cNvSpPr>
          <p:nvPr>
            <p:ph idx="1"/>
          </p:nvPr>
        </p:nvSpPr>
        <p:spPr>
          <a:xfrm>
            <a:off x="539552" y="1524000"/>
            <a:ext cx="7994848" cy="4411663"/>
          </a:xfrm>
        </p:spPr>
        <p:txBody>
          <a:bodyPr>
            <a:noAutofit/>
          </a:bodyPr>
          <a:lstStyle/>
          <a:p>
            <a:pPr algn="just"/>
            <a:r>
              <a:rPr lang="en-US" sz="2200" dirty="0"/>
              <a:t>Mr. Anil has received Rs. 30,000 as gifts from his relatives during Diwali celebrations. He wanted to save this money in the piggy bank so that he could buy an expensive cricket kit after five years. His father has suggested that he should invest the money in a bank so that the savings could grow. He went through Bank-ka-Bazaar website to find out the options available to him. Calculate the value of the investment after five years under the following options. (Assume annual compounding)</a:t>
            </a:r>
          </a:p>
          <a:p>
            <a:pPr algn="just"/>
            <a:endParaRPr lang="en-US" sz="1200" dirty="0"/>
          </a:p>
          <a:p>
            <a:pPr algn="just"/>
            <a:r>
              <a:rPr lang="en-US" sz="2200" dirty="0"/>
              <a:t>a. SBV is offering FD account at 8% interest p.a.</a:t>
            </a:r>
          </a:p>
          <a:p>
            <a:pPr algn="just"/>
            <a:r>
              <a:rPr lang="en-US" sz="2200" dirty="0"/>
              <a:t>b. BUB is offering an FD account at 10% interest p.a.</a:t>
            </a:r>
          </a:p>
          <a:p>
            <a:pPr algn="just"/>
            <a:r>
              <a:rPr lang="en-US" sz="2200" dirty="0"/>
              <a:t>c. HFDC bank is offering FD account at 12% interest p.a.</a:t>
            </a:r>
          </a:p>
          <a:p>
            <a:pPr algn="just"/>
            <a:r>
              <a:rPr lang="en-US" sz="2200" dirty="0"/>
              <a:t>d. Mr. Aakash, Anil’s father has offered to pay 15</a:t>
            </a:r>
            <a:r>
              <a:rPr lang="en-US" sz="2000" dirty="0"/>
              <a:t>% interest p.a.</a:t>
            </a:r>
          </a:p>
        </p:txBody>
      </p:sp>
    </p:spTree>
    <p:extLst>
      <p:ext uri="{BB962C8B-B14F-4D97-AF65-F5344CB8AC3E}">
        <p14:creationId xmlns:p14="http://schemas.microsoft.com/office/powerpoint/2010/main" val="2404890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E4EE-F0CD-4311-A6C4-ED28B809E636}"/>
              </a:ext>
            </a:extLst>
          </p:cNvPr>
          <p:cNvSpPr>
            <a:spLocks noGrp="1"/>
          </p:cNvSpPr>
          <p:nvPr>
            <p:ph type="title"/>
          </p:nvPr>
        </p:nvSpPr>
        <p:spPr/>
        <p:txBody>
          <a:bodyPr/>
          <a:lstStyle/>
          <a:p>
            <a:r>
              <a:rPr lang="en-US" dirty="0"/>
              <a:t>Frequency of Compounding</a:t>
            </a:r>
            <a:endParaRPr lang="en-IN" dirty="0"/>
          </a:p>
        </p:txBody>
      </p:sp>
      <p:sp>
        <p:nvSpPr>
          <p:cNvPr id="3" name="Content Placeholder 2">
            <a:extLst>
              <a:ext uri="{FF2B5EF4-FFF2-40B4-BE49-F238E27FC236}">
                <a16:creationId xmlns:a16="http://schemas.microsoft.com/office/drawing/2014/main" id="{A946CEE5-DFCC-4AF7-A37F-419B6019D274}"/>
              </a:ext>
            </a:extLst>
          </p:cNvPr>
          <p:cNvSpPr>
            <a:spLocks noGrp="1"/>
          </p:cNvSpPr>
          <p:nvPr>
            <p:ph idx="1"/>
          </p:nvPr>
        </p:nvSpPr>
        <p:spPr>
          <a:xfrm>
            <a:off x="320653" y="1758587"/>
            <a:ext cx="8621486" cy="4095206"/>
          </a:xfrm>
        </p:spPr>
        <p:txBody>
          <a:bodyPr/>
          <a:lstStyle/>
          <a:p>
            <a:pPr algn="ctr">
              <a:buFont typeface="Wingdings" panose="05000000000000000000" pitchFamily="2" charset="2"/>
              <a:buNone/>
            </a:pPr>
            <a:endParaRPr lang="en-US" altLang="en-US" dirty="0">
              <a:solidFill>
                <a:srgbClr val="A75151"/>
              </a:solidFill>
            </a:endParaRPr>
          </a:p>
          <a:p>
            <a:pPr algn="ctr">
              <a:buFont typeface="Wingdings" panose="05000000000000000000" pitchFamily="2" charset="2"/>
              <a:buNone/>
            </a:pPr>
            <a:r>
              <a:rPr lang="en-US" altLang="en-US" dirty="0" err="1">
                <a:solidFill>
                  <a:srgbClr val="A75151"/>
                </a:solidFill>
              </a:rPr>
              <a:t>FV</a:t>
            </a:r>
            <a:r>
              <a:rPr lang="en-US" altLang="en-US" baseline="-25000" dirty="0" err="1">
                <a:solidFill>
                  <a:schemeClr val="tx2"/>
                </a:solidFill>
              </a:rPr>
              <a:t>n</a:t>
            </a:r>
            <a:r>
              <a:rPr lang="en-US" altLang="en-US" dirty="0"/>
              <a:t>	= </a:t>
            </a:r>
            <a:r>
              <a:rPr lang="en-US" altLang="en-US" dirty="0">
                <a:solidFill>
                  <a:srgbClr val="42B200"/>
                </a:solidFill>
                <a:effectLst>
                  <a:outerShdw blurRad="38100" dist="38100" dir="2700000" algn="tl">
                    <a:srgbClr val="C0C0C0"/>
                  </a:outerShdw>
                </a:effectLst>
              </a:rPr>
              <a:t>PV</a:t>
            </a:r>
            <a:r>
              <a:rPr lang="en-US" altLang="en-US" baseline="-25000" dirty="0">
                <a:solidFill>
                  <a:srgbClr val="42B200"/>
                </a:solidFill>
                <a:effectLst>
                  <a:outerShdw blurRad="38100" dist="38100" dir="2700000" algn="tl">
                    <a:srgbClr val="C0C0C0"/>
                  </a:outerShdw>
                </a:effectLst>
              </a:rPr>
              <a:t>0</a:t>
            </a:r>
            <a:r>
              <a:rPr lang="en-US" altLang="en-US" dirty="0"/>
              <a:t>(1 + [r/</a:t>
            </a:r>
            <a:r>
              <a:rPr lang="en-US" altLang="en-US" dirty="0">
                <a:solidFill>
                  <a:schemeClr val="hlink"/>
                </a:solidFill>
              </a:rPr>
              <a:t>m</a:t>
            </a:r>
            <a:r>
              <a:rPr lang="en-US" altLang="en-US" dirty="0"/>
              <a:t>])</a:t>
            </a:r>
            <a:r>
              <a:rPr lang="en-US" altLang="en-US" baseline="30000" dirty="0" err="1">
                <a:solidFill>
                  <a:schemeClr val="hlink"/>
                </a:solidFill>
              </a:rPr>
              <a:t>m</a:t>
            </a:r>
            <a:r>
              <a:rPr lang="en-US" altLang="en-US" baseline="30000" dirty="0" err="1">
                <a:solidFill>
                  <a:schemeClr val="tx2"/>
                </a:solidFill>
              </a:rPr>
              <a:t>n</a:t>
            </a:r>
            <a:endParaRPr lang="en-US" altLang="en-US" baseline="30000" dirty="0">
              <a:solidFill>
                <a:schemeClr val="tx2"/>
              </a:solidFill>
            </a:endParaRPr>
          </a:p>
          <a:p>
            <a:pPr algn="ctr">
              <a:buFont typeface="Wingdings" panose="05000000000000000000" pitchFamily="2" charset="2"/>
              <a:buNone/>
            </a:pPr>
            <a:endParaRPr lang="en-US" altLang="en-US" baseline="30000" dirty="0"/>
          </a:p>
          <a:p>
            <a:pPr>
              <a:buFont typeface="Wingdings" panose="05000000000000000000" pitchFamily="2" charset="2"/>
              <a:buNone/>
            </a:pPr>
            <a:r>
              <a:rPr lang="en-US" altLang="en-US" dirty="0"/>
              <a:t>		       </a:t>
            </a:r>
            <a:r>
              <a:rPr lang="en-US" altLang="en-US" sz="2400" dirty="0">
                <a:solidFill>
                  <a:schemeClr val="tx2"/>
                </a:solidFill>
              </a:rPr>
              <a:t>n</a:t>
            </a:r>
            <a:r>
              <a:rPr lang="en-US" altLang="en-US" sz="2400" dirty="0"/>
              <a:t>:    Number of Years				</a:t>
            </a:r>
          </a:p>
          <a:p>
            <a:pPr>
              <a:buFont typeface="Wingdings" panose="05000000000000000000" pitchFamily="2" charset="2"/>
              <a:buNone/>
            </a:pPr>
            <a:r>
              <a:rPr lang="en-US" altLang="en-US" sz="2400" dirty="0"/>
              <a:t>		       </a:t>
            </a:r>
            <a:r>
              <a:rPr lang="en-US" altLang="en-US" sz="2400" dirty="0">
                <a:solidFill>
                  <a:schemeClr val="hlink"/>
                </a:solidFill>
              </a:rPr>
              <a:t>m</a:t>
            </a:r>
            <a:r>
              <a:rPr lang="en-US" altLang="en-US" sz="2400" dirty="0"/>
              <a:t>:    Compounding Periods per Year	</a:t>
            </a:r>
          </a:p>
          <a:p>
            <a:pPr>
              <a:buFont typeface="Wingdings" panose="05000000000000000000" pitchFamily="2" charset="2"/>
              <a:buNone/>
            </a:pPr>
            <a:r>
              <a:rPr lang="en-US" altLang="en-US" sz="2400" dirty="0"/>
              <a:t> 		         r:    Annual Interest Rate</a:t>
            </a:r>
          </a:p>
          <a:p>
            <a:pPr>
              <a:buFont typeface="Wingdings" panose="05000000000000000000" pitchFamily="2" charset="2"/>
              <a:buNone/>
            </a:pPr>
            <a:r>
              <a:rPr lang="en-US" altLang="en-US" sz="2400" dirty="0"/>
              <a:t> 	      	    </a:t>
            </a:r>
            <a:r>
              <a:rPr lang="en-US" altLang="en-US" sz="2400" dirty="0">
                <a:solidFill>
                  <a:srgbClr val="42B200"/>
                </a:solidFill>
                <a:effectLst>
                  <a:outerShdw blurRad="38100" dist="38100" dir="2700000" algn="tl">
                    <a:srgbClr val="C0C0C0"/>
                  </a:outerShdw>
                </a:effectLst>
              </a:rPr>
              <a:t>PV</a:t>
            </a:r>
            <a:r>
              <a:rPr lang="en-US" altLang="en-US" sz="2400" baseline="-25000" dirty="0">
                <a:solidFill>
                  <a:srgbClr val="42B200"/>
                </a:solidFill>
                <a:effectLst>
                  <a:outerShdw blurRad="38100" dist="38100" dir="2700000" algn="tl">
                    <a:srgbClr val="C0C0C0"/>
                  </a:outerShdw>
                </a:effectLst>
              </a:rPr>
              <a:t>0</a:t>
            </a:r>
            <a:r>
              <a:rPr lang="en-US" altLang="en-US" sz="2400" dirty="0"/>
              <a:t>:    PV of the Cash Flow today</a:t>
            </a:r>
            <a:endParaRPr lang="en-US" altLang="en-US" dirty="0"/>
          </a:p>
          <a:p>
            <a:endParaRPr lang="en-IN" dirty="0"/>
          </a:p>
        </p:txBody>
      </p:sp>
    </p:spTree>
    <p:extLst>
      <p:ext uri="{BB962C8B-B14F-4D97-AF65-F5344CB8AC3E}">
        <p14:creationId xmlns:p14="http://schemas.microsoft.com/office/powerpoint/2010/main" val="846738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34FF6-D174-4964-82BB-BFA921F4D4D3}"/>
              </a:ext>
            </a:extLst>
          </p:cNvPr>
          <p:cNvSpPr>
            <a:spLocks noGrp="1"/>
          </p:cNvSpPr>
          <p:nvPr>
            <p:ph type="title"/>
          </p:nvPr>
        </p:nvSpPr>
        <p:spPr/>
        <p:txBody>
          <a:bodyPr/>
          <a:lstStyle/>
          <a:p>
            <a:r>
              <a:rPr lang="en-US" dirty="0"/>
              <a:t>Example -4</a:t>
            </a:r>
            <a:endParaRPr lang="en-IN" dirty="0"/>
          </a:p>
        </p:txBody>
      </p:sp>
      <p:sp>
        <p:nvSpPr>
          <p:cNvPr id="3" name="Content Placeholder 2">
            <a:extLst>
              <a:ext uri="{FF2B5EF4-FFF2-40B4-BE49-F238E27FC236}">
                <a16:creationId xmlns:a16="http://schemas.microsoft.com/office/drawing/2014/main" id="{7CBB0E8A-C281-4DF4-8CDF-116CA7ED240A}"/>
              </a:ext>
            </a:extLst>
          </p:cNvPr>
          <p:cNvSpPr>
            <a:spLocks noGrp="1"/>
          </p:cNvSpPr>
          <p:nvPr>
            <p:ph idx="1"/>
          </p:nvPr>
        </p:nvSpPr>
        <p:spPr/>
        <p:txBody>
          <a:bodyPr/>
          <a:lstStyle/>
          <a:p>
            <a:pPr algn="just"/>
            <a:r>
              <a:rPr lang="en-US" dirty="0"/>
              <a:t>Suppose you deposit 1,000 in an account that pays 12% interest, compounded half yearly.  How much will be in the account after four years if there are no withdrawals?</a:t>
            </a:r>
          </a:p>
          <a:p>
            <a:endParaRPr lang="en-IN" dirty="0"/>
          </a:p>
        </p:txBody>
      </p:sp>
    </p:spTree>
    <p:extLst>
      <p:ext uri="{BB962C8B-B14F-4D97-AF65-F5344CB8AC3E}">
        <p14:creationId xmlns:p14="http://schemas.microsoft.com/office/powerpoint/2010/main" val="1998832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A91B-5F61-487E-812F-987F77B88149}"/>
              </a:ext>
            </a:extLst>
          </p:cNvPr>
          <p:cNvSpPr>
            <a:spLocks noGrp="1"/>
          </p:cNvSpPr>
          <p:nvPr>
            <p:ph type="title"/>
          </p:nvPr>
        </p:nvSpPr>
        <p:spPr/>
        <p:txBody>
          <a:bodyPr/>
          <a:lstStyle/>
          <a:p>
            <a:r>
              <a:rPr lang="en-US" altLang="en-US" dirty="0"/>
              <a:t>Future Value of Multiple Uneven Cash Flows</a:t>
            </a:r>
            <a:endParaRPr lang="en-IN" dirty="0"/>
          </a:p>
        </p:txBody>
      </p:sp>
      <p:sp>
        <p:nvSpPr>
          <p:cNvPr id="3" name="Content Placeholder 2">
            <a:extLst>
              <a:ext uri="{FF2B5EF4-FFF2-40B4-BE49-F238E27FC236}">
                <a16:creationId xmlns:a16="http://schemas.microsoft.com/office/drawing/2014/main" id="{AC37E39C-7184-4CF0-98B7-1293D68F5C4E}"/>
              </a:ext>
            </a:extLst>
          </p:cNvPr>
          <p:cNvSpPr>
            <a:spLocks noGrp="1"/>
          </p:cNvSpPr>
          <p:nvPr>
            <p:ph idx="1"/>
          </p:nvPr>
        </p:nvSpPr>
        <p:spPr/>
        <p:txBody>
          <a:bodyPr/>
          <a:lstStyle/>
          <a:p>
            <a:pPr algn="just"/>
            <a:r>
              <a:rPr lang="en-US" dirty="0"/>
              <a:t>Mr. </a:t>
            </a:r>
            <a:r>
              <a:rPr lang="en-US" dirty="0" err="1"/>
              <a:t>Binil</a:t>
            </a:r>
            <a:r>
              <a:rPr lang="en-US" dirty="0"/>
              <a:t> planned to invest Rs. 60,000 at the end of first year, Rs. 90,000 per year in 2nd and 3rd year-end and Rs. 110,000 in three years thereafter. Calculate the compounded value at the end of year 6 at an interest rate of 10% p.a. (payments are made at the end of the period)</a:t>
            </a:r>
            <a:endParaRPr lang="en-IN" dirty="0"/>
          </a:p>
        </p:txBody>
      </p:sp>
    </p:spTree>
    <p:extLst>
      <p:ext uri="{BB962C8B-B14F-4D97-AF65-F5344CB8AC3E}">
        <p14:creationId xmlns:p14="http://schemas.microsoft.com/office/powerpoint/2010/main" val="3581398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DDBC-67B3-486C-B781-6BB4379C3BB2}"/>
              </a:ext>
            </a:extLst>
          </p:cNvPr>
          <p:cNvSpPr>
            <a:spLocks noGrp="1"/>
          </p:cNvSpPr>
          <p:nvPr>
            <p:ph type="title"/>
          </p:nvPr>
        </p:nvSpPr>
        <p:spPr/>
        <p:txBody>
          <a:bodyPr/>
          <a:lstStyle/>
          <a:p>
            <a:r>
              <a:rPr lang="en-US" dirty="0"/>
              <a:t>Annuity</a:t>
            </a:r>
            <a:endParaRPr lang="en-IN" dirty="0"/>
          </a:p>
        </p:txBody>
      </p:sp>
      <p:sp>
        <p:nvSpPr>
          <p:cNvPr id="3" name="Content Placeholder 2">
            <a:extLst>
              <a:ext uri="{FF2B5EF4-FFF2-40B4-BE49-F238E27FC236}">
                <a16:creationId xmlns:a16="http://schemas.microsoft.com/office/drawing/2014/main" id="{B0D08562-B2D0-437A-9139-A83871CAD353}"/>
              </a:ext>
            </a:extLst>
          </p:cNvPr>
          <p:cNvSpPr>
            <a:spLocks noGrp="1"/>
          </p:cNvSpPr>
          <p:nvPr>
            <p:ph idx="1"/>
          </p:nvPr>
        </p:nvSpPr>
        <p:spPr/>
        <p:txBody>
          <a:bodyPr/>
          <a:lstStyle/>
          <a:p>
            <a:pPr algn="just"/>
            <a:r>
              <a:rPr lang="en-US" altLang="en-US" dirty="0"/>
              <a:t>A series of level/even/equal sized cash flows that occur at the end of each time period for a fixed time period</a:t>
            </a:r>
          </a:p>
          <a:p>
            <a:r>
              <a:rPr lang="en-US" altLang="en-US" b="1" dirty="0"/>
              <a:t>Examples of </a:t>
            </a:r>
            <a:r>
              <a:rPr lang="en-US" b="1" dirty="0"/>
              <a:t>Annuity</a:t>
            </a:r>
            <a:endParaRPr lang="en-US" altLang="en-US" b="1" dirty="0"/>
          </a:p>
          <a:p>
            <a:pPr lvl="2"/>
            <a:r>
              <a:rPr lang="en-US" altLang="en-US" sz="2700" dirty="0"/>
              <a:t>Car Loans</a:t>
            </a:r>
          </a:p>
          <a:p>
            <a:pPr lvl="2"/>
            <a:r>
              <a:rPr lang="en-US" altLang="en-US" sz="2700" dirty="0"/>
              <a:t>Home Loans </a:t>
            </a:r>
          </a:p>
          <a:p>
            <a:pPr lvl="2"/>
            <a:r>
              <a:rPr lang="en-US" altLang="en-US" sz="2700" dirty="0"/>
              <a:t>Insurance Policies</a:t>
            </a:r>
          </a:p>
          <a:p>
            <a:pPr lvl="2"/>
            <a:r>
              <a:rPr lang="en-US" altLang="en-US" sz="2700" dirty="0"/>
              <a:t>Retirement Money</a:t>
            </a:r>
          </a:p>
          <a:p>
            <a:pPr marL="685800" lvl="2" indent="0">
              <a:buNone/>
            </a:pPr>
            <a:endParaRPr lang="en-US" altLang="en-US" dirty="0"/>
          </a:p>
          <a:p>
            <a:endParaRPr lang="en-IN" dirty="0"/>
          </a:p>
        </p:txBody>
      </p:sp>
    </p:spTree>
    <p:extLst>
      <p:ext uri="{BB962C8B-B14F-4D97-AF65-F5344CB8AC3E}">
        <p14:creationId xmlns:p14="http://schemas.microsoft.com/office/powerpoint/2010/main" val="3718188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a:extLst>
              <a:ext uri="{FF2B5EF4-FFF2-40B4-BE49-F238E27FC236}">
                <a16:creationId xmlns:a16="http://schemas.microsoft.com/office/drawing/2014/main" id="{E3234DB3-83FF-505E-89A9-36E55A64D7F2}"/>
              </a:ext>
            </a:extLst>
          </p:cNvPr>
          <p:cNvSpPr>
            <a:spLocks noGrp="1" noChangeArrowheads="1"/>
          </p:cNvSpPr>
          <p:nvPr>
            <p:ph type="title"/>
          </p:nvPr>
        </p:nvSpPr>
        <p:spPr/>
        <p:txBody>
          <a:bodyPr/>
          <a:lstStyle/>
          <a:p>
            <a:pPr eaLnBrk="1" hangingPunct="1"/>
            <a:r>
              <a:rPr lang="en-US" altLang="en-US" dirty="0"/>
              <a:t>Annuity</a:t>
            </a:r>
          </a:p>
        </p:txBody>
      </p:sp>
      <p:sp>
        <p:nvSpPr>
          <p:cNvPr id="47109" name="Rectangle 3">
            <a:extLst>
              <a:ext uri="{FF2B5EF4-FFF2-40B4-BE49-F238E27FC236}">
                <a16:creationId xmlns:a16="http://schemas.microsoft.com/office/drawing/2014/main" id="{1D285A59-7730-C5E1-1A5D-475AE85BF73F}"/>
              </a:ext>
            </a:extLst>
          </p:cNvPr>
          <p:cNvSpPr>
            <a:spLocks noGrp="1" noChangeArrowheads="1"/>
          </p:cNvSpPr>
          <p:nvPr>
            <p:ph type="body" idx="1"/>
          </p:nvPr>
        </p:nvSpPr>
        <p:spPr/>
        <p:txBody>
          <a:bodyPr>
            <a:normAutofit fontScale="92500"/>
          </a:bodyPr>
          <a:lstStyle/>
          <a:p>
            <a:pPr marL="0" algn="just"/>
            <a:r>
              <a:rPr lang="en-US" altLang="en-US" dirty="0">
                <a:latin typeface="Times New Roman" panose="02020603050405020304" pitchFamily="18" charset="0"/>
              </a:rPr>
              <a:t>An </a:t>
            </a:r>
            <a:r>
              <a:rPr lang="en-US" altLang="en-US" b="1" dirty="0">
                <a:latin typeface="Times New Roman" panose="02020603050405020304" pitchFamily="18" charset="0"/>
              </a:rPr>
              <a:t>annuity</a:t>
            </a:r>
            <a:r>
              <a:rPr lang="en-US" altLang="en-US" dirty="0">
                <a:latin typeface="Times New Roman" panose="02020603050405020304" pitchFamily="18" charset="0"/>
              </a:rPr>
              <a:t> is a stream of equal periodic cash flows, over a specified time period. These cash flows can be </a:t>
            </a:r>
            <a:r>
              <a:rPr lang="en-US" altLang="en-US" i="1" dirty="0">
                <a:latin typeface="Times New Roman" panose="02020603050405020304" pitchFamily="18" charset="0"/>
              </a:rPr>
              <a:t>inflows</a:t>
            </a:r>
            <a:r>
              <a:rPr lang="en-US" altLang="en-US" dirty="0">
                <a:latin typeface="Times New Roman" panose="02020603050405020304" pitchFamily="18" charset="0"/>
              </a:rPr>
              <a:t> of returns earned on investments or </a:t>
            </a:r>
            <a:r>
              <a:rPr lang="en-US" altLang="en-US" i="1" dirty="0">
                <a:latin typeface="Times New Roman" panose="02020603050405020304" pitchFamily="18" charset="0"/>
              </a:rPr>
              <a:t>outflows</a:t>
            </a:r>
            <a:r>
              <a:rPr lang="en-US" altLang="en-US" dirty="0">
                <a:latin typeface="Times New Roman" panose="02020603050405020304" pitchFamily="18" charset="0"/>
              </a:rPr>
              <a:t> of funds invested to earn future returns.</a:t>
            </a:r>
          </a:p>
          <a:p>
            <a:pPr marL="0"/>
            <a:endParaRPr lang="en-US" altLang="en-US" sz="1700" dirty="0">
              <a:latin typeface="Times New Roman" panose="02020603050405020304" pitchFamily="18" charset="0"/>
            </a:endParaRPr>
          </a:p>
          <a:p>
            <a:pPr lvl="1" algn="just" eaLnBrk="1" hangingPunct="1">
              <a:lnSpc>
                <a:spcPct val="90000"/>
              </a:lnSpc>
              <a:buClr>
                <a:srgbClr val="000066"/>
              </a:buClr>
              <a:buFont typeface="Wingdings" panose="05000000000000000000" pitchFamily="2" charset="2"/>
              <a:buChar char="Ø"/>
            </a:pPr>
            <a:r>
              <a:rPr lang="en-US" altLang="en-US" dirty="0">
                <a:latin typeface="Times New Roman" panose="02020603050405020304" pitchFamily="18" charset="0"/>
              </a:rPr>
              <a:t>An </a:t>
            </a:r>
            <a:r>
              <a:rPr lang="en-US" altLang="en-US" b="1" dirty="0">
                <a:latin typeface="Times New Roman" panose="02020603050405020304" pitchFamily="18" charset="0"/>
              </a:rPr>
              <a:t>ordinary (deferred) annuity</a:t>
            </a:r>
            <a:r>
              <a:rPr lang="en-US" altLang="en-US" dirty="0">
                <a:latin typeface="Times New Roman" panose="02020603050405020304" pitchFamily="18" charset="0"/>
              </a:rPr>
              <a:t> is an annuity for which the cash flow occurs at the </a:t>
            </a:r>
            <a:r>
              <a:rPr lang="en-US" altLang="en-US" i="1" dirty="0">
                <a:latin typeface="Times New Roman" panose="02020603050405020304" pitchFamily="18" charset="0"/>
              </a:rPr>
              <a:t>end </a:t>
            </a:r>
            <a:r>
              <a:rPr lang="en-US" altLang="en-US" dirty="0">
                <a:latin typeface="Times New Roman" panose="02020603050405020304" pitchFamily="18" charset="0"/>
              </a:rPr>
              <a:t>of each period</a:t>
            </a:r>
          </a:p>
          <a:p>
            <a:pPr lvl="1" algn="just" eaLnBrk="1" hangingPunct="1">
              <a:lnSpc>
                <a:spcPct val="90000"/>
              </a:lnSpc>
              <a:buClr>
                <a:srgbClr val="000066"/>
              </a:buClr>
              <a:buFont typeface="Wingdings" panose="05000000000000000000" pitchFamily="2" charset="2"/>
              <a:buChar char="Ø"/>
            </a:pPr>
            <a:r>
              <a:rPr lang="en-US" altLang="en-US" dirty="0">
                <a:latin typeface="Times New Roman" panose="02020603050405020304" pitchFamily="18" charset="0"/>
              </a:rPr>
              <a:t>An </a:t>
            </a:r>
            <a:r>
              <a:rPr lang="en-US" altLang="en-US" b="1" dirty="0">
                <a:latin typeface="Times New Roman" panose="02020603050405020304" pitchFamily="18" charset="0"/>
              </a:rPr>
              <a:t>annuity due</a:t>
            </a:r>
            <a:r>
              <a:rPr lang="en-US" altLang="en-US" dirty="0">
                <a:latin typeface="Times New Roman" panose="02020603050405020304" pitchFamily="18" charset="0"/>
              </a:rPr>
              <a:t> is an annuity for which the cash flow occurs at the </a:t>
            </a:r>
            <a:r>
              <a:rPr lang="en-US" altLang="en-US" i="1" dirty="0">
                <a:latin typeface="Times New Roman" panose="02020603050405020304" pitchFamily="18" charset="0"/>
              </a:rPr>
              <a:t>beginning</a:t>
            </a:r>
            <a:r>
              <a:rPr lang="en-US" altLang="en-US" dirty="0">
                <a:latin typeface="Times New Roman" panose="02020603050405020304" pitchFamily="18" charset="0"/>
              </a:rPr>
              <a:t> of each period.</a:t>
            </a:r>
            <a:endParaRPr lang="en-US" altLang="en-US" b="1" i="1" dirty="0">
              <a:latin typeface="Times New Roman" panose="02020603050405020304" pitchFamily="18" charset="0"/>
            </a:endParaRPr>
          </a:p>
          <a:p>
            <a:pPr lvl="1" algn="just" eaLnBrk="1" hangingPunct="1">
              <a:lnSpc>
                <a:spcPct val="90000"/>
              </a:lnSpc>
              <a:buClr>
                <a:srgbClr val="000066"/>
              </a:buClr>
              <a:buFont typeface="Wingdings" panose="05000000000000000000" pitchFamily="2" charset="2"/>
              <a:buChar char="Ø"/>
            </a:pPr>
            <a:r>
              <a:rPr lang="en-US" altLang="en-US" dirty="0">
                <a:latin typeface="Times New Roman" panose="02020603050405020304" pitchFamily="18" charset="0"/>
              </a:rPr>
              <a:t>FV of an annuity due will always be greater than an otherwise equivalent ordinary annuity because interest will compound for an additional period.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B656-4656-4646-A221-7C30814F2E69}"/>
              </a:ext>
            </a:extLst>
          </p:cNvPr>
          <p:cNvSpPr>
            <a:spLocks noGrp="1"/>
          </p:cNvSpPr>
          <p:nvPr>
            <p:ph type="title"/>
          </p:nvPr>
        </p:nvSpPr>
        <p:spPr/>
        <p:txBody>
          <a:bodyPr/>
          <a:lstStyle/>
          <a:p>
            <a:r>
              <a:rPr lang="en-US" dirty="0"/>
              <a:t>Decision Dilemma—Take a Lump Sum or Annual Installments </a:t>
            </a:r>
          </a:p>
        </p:txBody>
      </p:sp>
      <p:sp>
        <p:nvSpPr>
          <p:cNvPr id="3" name="Content Placeholder 2">
            <a:extLst>
              <a:ext uri="{FF2B5EF4-FFF2-40B4-BE49-F238E27FC236}">
                <a16:creationId xmlns:a16="http://schemas.microsoft.com/office/drawing/2014/main" id="{F6DABF9E-9B82-4C13-8452-952BD74F6DC7}"/>
              </a:ext>
            </a:extLst>
          </p:cNvPr>
          <p:cNvSpPr>
            <a:spLocks noGrp="1"/>
          </p:cNvSpPr>
          <p:nvPr>
            <p:ph idx="1"/>
          </p:nvPr>
        </p:nvSpPr>
        <p:spPr>
          <a:xfrm>
            <a:off x="1043608" y="1700808"/>
            <a:ext cx="7391400" cy="4411663"/>
          </a:xfrm>
        </p:spPr>
        <p:txBody>
          <a:bodyPr>
            <a:normAutofit/>
          </a:bodyPr>
          <a:lstStyle/>
          <a:p>
            <a:pPr marL="342900" indent="-342900">
              <a:lnSpc>
                <a:spcPct val="80000"/>
              </a:lnSpc>
              <a:buFont typeface="Wingdings" panose="05000000000000000000" pitchFamily="2" charset="2"/>
              <a:buChar char="Ø"/>
            </a:pPr>
            <a:r>
              <a:rPr lang="en-US" altLang="en-US" sz="2400" dirty="0"/>
              <a:t>A couple Won a Lucky Draw.</a:t>
            </a:r>
          </a:p>
          <a:p>
            <a:pPr marL="342900" indent="-342900">
              <a:lnSpc>
                <a:spcPct val="80000"/>
              </a:lnSpc>
              <a:buFont typeface="Wingdings" panose="05000000000000000000" pitchFamily="2" charset="2"/>
              <a:buChar char="Ø"/>
            </a:pPr>
            <a:endParaRPr lang="en-US" altLang="en-US" sz="2400" dirty="0"/>
          </a:p>
          <a:p>
            <a:pPr marL="342900" indent="-342900">
              <a:lnSpc>
                <a:spcPct val="80000"/>
              </a:lnSpc>
              <a:buFont typeface="Wingdings" panose="05000000000000000000" pitchFamily="2" charset="2"/>
              <a:buChar char="Ø"/>
            </a:pPr>
            <a:r>
              <a:rPr lang="en-US" altLang="en-US" sz="2400" dirty="0"/>
              <a:t>They had to choose between </a:t>
            </a:r>
            <a:r>
              <a:rPr lang="en-US" altLang="en-US" sz="2400" dirty="0">
                <a:solidFill>
                  <a:srgbClr val="FF0000"/>
                </a:solidFill>
              </a:rPr>
              <a:t>a single lump sum $104 million</a:t>
            </a:r>
            <a:r>
              <a:rPr lang="en-US" altLang="en-US" sz="2400" dirty="0"/>
              <a:t>, or $198 million paid out over 25 years (or </a:t>
            </a:r>
            <a:r>
              <a:rPr lang="en-US" altLang="en-US" sz="2400" dirty="0">
                <a:solidFill>
                  <a:srgbClr val="FF0000"/>
                </a:solidFill>
              </a:rPr>
              <a:t>$7.92 million per year). </a:t>
            </a:r>
          </a:p>
          <a:p>
            <a:pPr marL="342900" indent="-342900">
              <a:lnSpc>
                <a:spcPct val="80000"/>
              </a:lnSpc>
              <a:buFont typeface="Wingdings" panose="05000000000000000000" pitchFamily="2" charset="2"/>
              <a:buChar char="Ø"/>
            </a:pPr>
            <a:endParaRPr lang="en-US" altLang="en-US" sz="2400" dirty="0">
              <a:solidFill>
                <a:srgbClr val="FF0000"/>
              </a:solidFill>
            </a:endParaRPr>
          </a:p>
          <a:p>
            <a:pPr marL="342900" indent="-342900">
              <a:lnSpc>
                <a:spcPct val="80000"/>
              </a:lnSpc>
              <a:buFont typeface="Wingdings" panose="05000000000000000000" pitchFamily="2" charset="2"/>
              <a:buChar char="Ø"/>
            </a:pPr>
            <a:r>
              <a:rPr lang="en-US" altLang="en-US" sz="2400" dirty="0"/>
              <a:t>The winning couple opted for the lump sum.</a:t>
            </a:r>
          </a:p>
          <a:p>
            <a:pPr marL="342900" indent="-342900">
              <a:lnSpc>
                <a:spcPct val="80000"/>
              </a:lnSpc>
              <a:buFont typeface="Wingdings" panose="05000000000000000000" pitchFamily="2" charset="2"/>
              <a:buChar char="Ø"/>
            </a:pPr>
            <a:endParaRPr lang="en-US" altLang="en-US" sz="2400" dirty="0"/>
          </a:p>
          <a:p>
            <a:pPr marL="342900" indent="-342900">
              <a:lnSpc>
                <a:spcPct val="80000"/>
              </a:lnSpc>
              <a:buFont typeface="Wingdings" panose="05000000000000000000" pitchFamily="2" charset="2"/>
              <a:buChar char="Ø"/>
            </a:pPr>
            <a:r>
              <a:rPr lang="en-US" altLang="en-US" sz="2400" dirty="0"/>
              <a:t>Did they make the right choice? What basis do we make such an economic comparison? </a:t>
            </a:r>
          </a:p>
        </p:txBody>
      </p:sp>
    </p:spTree>
    <p:extLst>
      <p:ext uri="{BB962C8B-B14F-4D97-AF65-F5344CB8AC3E}">
        <p14:creationId xmlns:p14="http://schemas.microsoft.com/office/powerpoint/2010/main" val="3190566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43CF3-4526-45E5-B392-F9517812B4C5}"/>
              </a:ext>
            </a:extLst>
          </p:cNvPr>
          <p:cNvSpPr>
            <a:spLocks noGrp="1"/>
          </p:cNvSpPr>
          <p:nvPr>
            <p:ph type="title"/>
          </p:nvPr>
        </p:nvSpPr>
        <p:spPr/>
        <p:txBody>
          <a:bodyPr/>
          <a:lstStyle/>
          <a:p>
            <a:r>
              <a:rPr lang="en-US" dirty="0"/>
              <a:t>Future Value of Annuity</a:t>
            </a:r>
            <a:endParaRPr lang="en-IN" dirty="0"/>
          </a:p>
        </p:txBody>
      </p:sp>
      <p:sp>
        <p:nvSpPr>
          <p:cNvPr id="3" name="Content Placeholder 2">
            <a:extLst>
              <a:ext uri="{FF2B5EF4-FFF2-40B4-BE49-F238E27FC236}">
                <a16:creationId xmlns:a16="http://schemas.microsoft.com/office/drawing/2014/main" id="{1AB3B484-201D-43F3-8C8C-6136A51C4F90}"/>
              </a:ext>
            </a:extLst>
          </p:cNvPr>
          <p:cNvSpPr>
            <a:spLocks noGrp="1"/>
          </p:cNvSpPr>
          <p:nvPr>
            <p:ph idx="1"/>
          </p:nvPr>
        </p:nvSpPr>
        <p:spPr/>
        <p:txBody>
          <a:bodyPr/>
          <a:lstStyle/>
          <a:p>
            <a:pPr algn="just"/>
            <a:r>
              <a:rPr lang="en-US" sz="2500" dirty="0"/>
              <a:t>A constant Sum of  1000 is deposited at the end of each year for next 5 years at 5% of interest rate. What will be the value of this annuity after 5 years.</a:t>
            </a:r>
          </a:p>
          <a:p>
            <a:pPr algn="just"/>
            <a:endParaRPr lang="en-US" sz="2500" dirty="0"/>
          </a:p>
          <a:p>
            <a:endParaRPr lang="en-IN" dirty="0"/>
          </a:p>
        </p:txBody>
      </p:sp>
      <p:pic>
        <p:nvPicPr>
          <p:cNvPr id="5" name="Picture 4">
            <a:extLst>
              <a:ext uri="{FF2B5EF4-FFF2-40B4-BE49-F238E27FC236}">
                <a16:creationId xmlns:a16="http://schemas.microsoft.com/office/drawing/2014/main" id="{DE75FB41-DEFD-4407-9AD7-FBA31CD1281D}"/>
              </a:ext>
            </a:extLst>
          </p:cNvPr>
          <p:cNvPicPr>
            <a:picLocks noChangeAspect="1"/>
          </p:cNvPicPr>
          <p:nvPr/>
        </p:nvPicPr>
        <p:blipFill>
          <a:blip r:embed="rId2"/>
          <a:stretch>
            <a:fillRect/>
          </a:stretch>
        </p:blipFill>
        <p:spPr>
          <a:xfrm>
            <a:off x="1331640" y="3284984"/>
            <a:ext cx="6984776" cy="2742843"/>
          </a:xfrm>
          <a:prstGeom prst="rect">
            <a:avLst/>
          </a:prstGeom>
        </p:spPr>
      </p:pic>
    </p:spTree>
    <p:extLst>
      <p:ext uri="{BB962C8B-B14F-4D97-AF65-F5344CB8AC3E}">
        <p14:creationId xmlns:p14="http://schemas.microsoft.com/office/powerpoint/2010/main" val="909971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9EB20-DC34-4797-836E-2C84EEEE759C}"/>
              </a:ext>
            </a:extLst>
          </p:cNvPr>
          <p:cNvSpPr>
            <a:spLocks noGrp="1"/>
          </p:cNvSpPr>
          <p:nvPr>
            <p:ph type="title"/>
          </p:nvPr>
        </p:nvSpPr>
        <p:spPr/>
        <p:txBody>
          <a:bodyPr/>
          <a:lstStyle/>
          <a:p>
            <a:r>
              <a:rPr lang="en-US" dirty="0"/>
              <a:t>Conti…</a:t>
            </a:r>
            <a:endParaRPr lang="en-IN" dirty="0"/>
          </a:p>
        </p:txBody>
      </p:sp>
      <p:pic>
        <p:nvPicPr>
          <p:cNvPr id="5" name="Content Placeholder 4">
            <a:extLst>
              <a:ext uri="{FF2B5EF4-FFF2-40B4-BE49-F238E27FC236}">
                <a16:creationId xmlns:a16="http://schemas.microsoft.com/office/drawing/2014/main" id="{DB32580C-8C00-47ED-BC8F-EB04D6E8BAD5}"/>
              </a:ext>
            </a:extLst>
          </p:cNvPr>
          <p:cNvPicPr>
            <a:picLocks noGrp="1" noChangeAspect="1"/>
          </p:cNvPicPr>
          <p:nvPr>
            <p:ph idx="1"/>
          </p:nvPr>
        </p:nvPicPr>
        <p:blipFill>
          <a:blip r:embed="rId2"/>
          <a:stretch>
            <a:fillRect/>
          </a:stretch>
        </p:blipFill>
        <p:spPr>
          <a:xfrm>
            <a:off x="1042988" y="2074069"/>
            <a:ext cx="7058025" cy="3178969"/>
          </a:xfrm>
        </p:spPr>
      </p:pic>
    </p:spTree>
    <p:extLst>
      <p:ext uri="{BB962C8B-B14F-4D97-AF65-F5344CB8AC3E}">
        <p14:creationId xmlns:p14="http://schemas.microsoft.com/office/powerpoint/2010/main" val="2658442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a:extLst>
              <a:ext uri="{FF2B5EF4-FFF2-40B4-BE49-F238E27FC236}">
                <a16:creationId xmlns:a16="http://schemas.microsoft.com/office/drawing/2014/main" id="{280756FD-2EAA-B1DF-CBDF-F23FD3D43EC9}"/>
              </a:ext>
            </a:extLst>
          </p:cNvPr>
          <p:cNvSpPr>
            <a:spLocks noGrp="1" noChangeArrowheads="1"/>
          </p:cNvSpPr>
          <p:nvPr>
            <p:ph type="title"/>
          </p:nvPr>
        </p:nvSpPr>
        <p:spPr/>
        <p:txBody>
          <a:bodyPr>
            <a:normAutofit/>
          </a:bodyPr>
          <a:lstStyle/>
          <a:p>
            <a:pPr eaLnBrk="1" hangingPunct="1"/>
            <a:r>
              <a:rPr lang="en-US" altLang="en-US" dirty="0"/>
              <a:t>Finding the Future Value of an Ordinary Annuity</a:t>
            </a:r>
          </a:p>
        </p:txBody>
      </p:sp>
      <p:sp>
        <p:nvSpPr>
          <p:cNvPr id="50181" name="Rectangle 3">
            <a:extLst>
              <a:ext uri="{FF2B5EF4-FFF2-40B4-BE49-F238E27FC236}">
                <a16:creationId xmlns:a16="http://schemas.microsoft.com/office/drawing/2014/main" id="{AF3E4455-2AD7-EBBB-233F-44708C42E27A}"/>
              </a:ext>
            </a:extLst>
          </p:cNvPr>
          <p:cNvSpPr>
            <a:spLocks noGrp="1" noChangeArrowheads="1"/>
          </p:cNvSpPr>
          <p:nvPr>
            <p:ph type="body" idx="1"/>
          </p:nvPr>
        </p:nvSpPr>
        <p:spPr/>
        <p:txBody>
          <a:bodyPr>
            <a:normAutofit fontScale="92500"/>
          </a:bodyPr>
          <a:lstStyle/>
          <a:p>
            <a:pPr algn="just" eaLnBrk="1" hangingPunct="1">
              <a:lnSpc>
                <a:spcPct val="90000"/>
              </a:lnSpc>
            </a:pPr>
            <a:r>
              <a:rPr lang="en-US" altLang="en-US" sz="2800" dirty="0"/>
              <a:t>You can calculate the future value of an ordinary annuity that pays an annual cash flow equal to </a:t>
            </a:r>
            <a:r>
              <a:rPr lang="en-US" altLang="en-US" sz="2800" i="1" dirty="0"/>
              <a:t>CF</a:t>
            </a:r>
            <a:r>
              <a:rPr lang="en-US" altLang="en-US" sz="2800" dirty="0"/>
              <a:t> by using the following equation:</a:t>
            </a:r>
          </a:p>
          <a:p>
            <a:pPr algn="just" eaLnBrk="1" hangingPunct="1">
              <a:lnSpc>
                <a:spcPct val="90000"/>
              </a:lnSpc>
              <a:buFontTx/>
              <a:buChar char="•"/>
            </a:pPr>
            <a:endParaRPr lang="en-US" altLang="en-US" sz="2800" dirty="0"/>
          </a:p>
          <a:p>
            <a:pPr algn="just" eaLnBrk="1" hangingPunct="1">
              <a:lnSpc>
                <a:spcPct val="90000"/>
              </a:lnSpc>
              <a:buFontTx/>
              <a:buChar char="•"/>
            </a:pPr>
            <a:endParaRPr lang="en-US" altLang="en-US" sz="2800" dirty="0"/>
          </a:p>
          <a:p>
            <a:pPr algn="just" eaLnBrk="1" hangingPunct="1">
              <a:lnSpc>
                <a:spcPct val="90000"/>
              </a:lnSpc>
              <a:buFontTx/>
              <a:buChar char="•"/>
            </a:pPr>
            <a:endParaRPr lang="en-US" altLang="en-US" sz="2800" dirty="0"/>
          </a:p>
          <a:p>
            <a:pPr algn="just" eaLnBrk="1" hangingPunct="1">
              <a:lnSpc>
                <a:spcPct val="90000"/>
              </a:lnSpc>
            </a:pPr>
            <a:r>
              <a:rPr lang="en-US" altLang="en-US" sz="2800" dirty="0"/>
              <a:t>As before, in this equation </a:t>
            </a:r>
            <a:r>
              <a:rPr lang="en-US" altLang="en-US" sz="2800" i="1" dirty="0"/>
              <a:t>r</a:t>
            </a:r>
            <a:r>
              <a:rPr lang="en-US" altLang="en-US" sz="2800" dirty="0"/>
              <a:t> represents the interest rate and </a:t>
            </a:r>
            <a:r>
              <a:rPr lang="en-US" altLang="en-US" sz="2800" i="1" dirty="0"/>
              <a:t>n</a:t>
            </a:r>
            <a:r>
              <a:rPr lang="en-US" altLang="en-US" sz="2800" dirty="0"/>
              <a:t> represents the number of payments in the annuity (or equivalently, the number of years over which the annuity is spread). </a:t>
            </a:r>
          </a:p>
        </p:txBody>
      </p:sp>
      <p:pic>
        <p:nvPicPr>
          <p:cNvPr id="50182" name="Picture 4" descr="eq0502">
            <a:extLst>
              <a:ext uri="{FF2B5EF4-FFF2-40B4-BE49-F238E27FC236}">
                <a16:creationId xmlns:a16="http://schemas.microsoft.com/office/drawing/2014/main" id="{11697049-9D9C-DB03-0714-48217278E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0008" y="3078137"/>
            <a:ext cx="3303984"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9837-4FC9-B4E5-172D-6633C9F962D0}"/>
              </a:ext>
            </a:extLst>
          </p:cNvPr>
          <p:cNvSpPr>
            <a:spLocks noGrp="1"/>
          </p:cNvSpPr>
          <p:nvPr>
            <p:ph type="title"/>
          </p:nvPr>
        </p:nvSpPr>
        <p:spPr/>
        <p:txBody>
          <a:bodyPr/>
          <a:lstStyle/>
          <a:p>
            <a:r>
              <a:rPr lang="en-IN" dirty="0"/>
              <a:t>Example-5</a:t>
            </a:r>
          </a:p>
        </p:txBody>
      </p:sp>
      <p:sp>
        <p:nvSpPr>
          <p:cNvPr id="3" name="Content Placeholder 2">
            <a:extLst>
              <a:ext uri="{FF2B5EF4-FFF2-40B4-BE49-F238E27FC236}">
                <a16:creationId xmlns:a16="http://schemas.microsoft.com/office/drawing/2014/main" id="{7A298986-766B-C6A3-7262-04FA3AB786F7}"/>
              </a:ext>
            </a:extLst>
          </p:cNvPr>
          <p:cNvSpPr>
            <a:spLocks noGrp="1"/>
          </p:cNvSpPr>
          <p:nvPr>
            <p:ph idx="1"/>
          </p:nvPr>
        </p:nvSpPr>
        <p:spPr/>
        <p:txBody>
          <a:bodyPr/>
          <a:lstStyle/>
          <a:p>
            <a:pPr algn="just"/>
            <a:r>
              <a:rPr lang="en-US" dirty="0"/>
              <a:t>Ms. Seema is saving to go to Las Vegas after 10 years. She believes that her plan to go to Las Vegas may cost her 3,000,000. Interest rate is 10%.</a:t>
            </a:r>
          </a:p>
          <a:p>
            <a:pPr marL="502920" indent="-457200" algn="just">
              <a:buFont typeface="Wingdings" panose="05000000000000000000" pitchFamily="2" charset="2"/>
              <a:buChar char="Ø"/>
            </a:pPr>
            <a:r>
              <a:rPr lang="en-US" dirty="0"/>
              <a:t>If She can save 200,000 every year-end for ten years, Is it sufficient to plan a vacation in Vegas? Calculate the short-fall/ surplus.</a:t>
            </a:r>
          </a:p>
          <a:p>
            <a:pPr marL="502920" indent="-457200" algn="just">
              <a:buFont typeface="Wingdings" panose="05000000000000000000" pitchFamily="2" charset="2"/>
              <a:buChar char="Ø"/>
            </a:pPr>
            <a:r>
              <a:rPr lang="en-US" dirty="0"/>
              <a:t>How much does she need to save every year for planning a trip in Las Vegas?</a:t>
            </a:r>
          </a:p>
          <a:p>
            <a:endParaRPr lang="en-IN" dirty="0"/>
          </a:p>
        </p:txBody>
      </p:sp>
    </p:spTree>
    <p:extLst>
      <p:ext uri="{BB962C8B-B14F-4D97-AF65-F5344CB8AC3E}">
        <p14:creationId xmlns:p14="http://schemas.microsoft.com/office/powerpoint/2010/main" val="3128159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a:extLst>
              <a:ext uri="{FF2B5EF4-FFF2-40B4-BE49-F238E27FC236}">
                <a16:creationId xmlns:a16="http://schemas.microsoft.com/office/drawing/2014/main" id="{E98F72B5-4584-A95B-EE81-95BBF7A6590D}"/>
              </a:ext>
            </a:extLst>
          </p:cNvPr>
          <p:cNvSpPr>
            <a:spLocks noGrp="1" noChangeArrowheads="1"/>
          </p:cNvSpPr>
          <p:nvPr>
            <p:ph type="title"/>
          </p:nvPr>
        </p:nvSpPr>
        <p:spPr/>
        <p:txBody>
          <a:bodyPr/>
          <a:lstStyle/>
          <a:p>
            <a:pPr eaLnBrk="1" hangingPunct="1"/>
            <a:r>
              <a:rPr lang="en-US" altLang="en-US" dirty="0"/>
              <a:t>Finding the Future Value of an Annuity Due</a:t>
            </a:r>
          </a:p>
        </p:txBody>
      </p:sp>
      <p:sp>
        <p:nvSpPr>
          <p:cNvPr id="54277" name="Rectangle 3">
            <a:extLst>
              <a:ext uri="{FF2B5EF4-FFF2-40B4-BE49-F238E27FC236}">
                <a16:creationId xmlns:a16="http://schemas.microsoft.com/office/drawing/2014/main" id="{74C75C52-D8ED-743F-E667-AE8703DE93E9}"/>
              </a:ext>
            </a:extLst>
          </p:cNvPr>
          <p:cNvSpPr>
            <a:spLocks noGrp="1" noChangeArrowheads="1"/>
          </p:cNvSpPr>
          <p:nvPr>
            <p:ph type="body" idx="1"/>
          </p:nvPr>
        </p:nvSpPr>
        <p:spPr/>
        <p:txBody>
          <a:bodyPr>
            <a:normAutofit lnSpcReduction="10000"/>
          </a:bodyPr>
          <a:lstStyle/>
          <a:p>
            <a:pPr algn="just" eaLnBrk="1" hangingPunct="1">
              <a:lnSpc>
                <a:spcPct val="90000"/>
              </a:lnSpc>
            </a:pPr>
            <a:r>
              <a:rPr lang="en-US" altLang="en-US" dirty="0"/>
              <a:t>You can calculate the present value of an annuity due that pays an annual cash flow equal to </a:t>
            </a:r>
            <a:r>
              <a:rPr lang="en-US" altLang="en-US" i="1" dirty="0"/>
              <a:t>CF</a:t>
            </a:r>
            <a:r>
              <a:rPr lang="en-US" altLang="en-US" dirty="0"/>
              <a:t> by using the following equation:</a:t>
            </a:r>
          </a:p>
          <a:p>
            <a:pPr algn="just" eaLnBrk="1" hangingPunct="1">
              <a:lnSpc>
                <a:spcPct val="90000"/>
              </a:lnSpc>
              <a:buFontTx/>
              <a:buChar char="•"/>
            </a:pPr>
            <a:endParaRPr lang="en-US" altLang="en-US" dirty="0"/>
          </a:p>
          <a:p>
            <a:pPr algn="just" eaLnBrk="1" hangingPunct="1">
              <a:lnSpc>
                <a:spcPct val="90000"/>
              </a:lnSpc>
              <a:buFontTx/>
              <a:buChar char="•"/>
            </a:pPr>
            <a:endParaRPr lang="en-US" altLang="en-US" dirty="0"/>
          </a:p>
          <a:p>
            <a:pPr algn="just" eaLnBrk="1" hangingPunct="1">
              <a:lnSpc>
                <a:spcPct val="90000"/>
              </a:lnSpc>
              <a:buFontTx/>
              <a:buChar char="•"/>
            </a:pPr>
            <a:endParaRPr lang="en-US" altLang="en-US" dirty="0"/>
          </a:p>
          <a:p>
            <a:pPr algn="just" eaLnBrk="1" hangingPunct="1">
              <a:lnSpc>
                <a:spcPct val="90000"/>
              </a:lnSpc>
            </a:pPr>
            <a:r>
              <a:rPr lang="en-US" altLang="en-US" dirty="0"/>
              <a:t>As before, in this equation </a:t>
            </a:r>
            <a:r>
              <a:rPr lang="en-US" altLang="en-US" i="1" dirty="0"/>
              <a:t>r</a:t>
            </a:r>
            <a:r>
              <a:rPr lang="en-US" altLang="en-US" dirty="0"/>
              <a:t> represents the interest rate and </a:t>
            </a:r>
            <a:r>
              <a:rPr lang="en-US" altLang="en-US" i="1" dirty="0"/>
              <a:t>n</a:t>
            </a:r>
            <a:r>
              <a:rPr lang="en-US" altLang="en-US" dirty="0"/>
              <a:t> represents the number of payments in the annuity (or equivalently, the number of years over which the annuity is spread). </a:t>
            </a:r>
          </a:p>
        </p:txBody>
      </p:sp>
      <p:pic>
        <p:nvPicPr>
          <p:cNvPr id="54278" name="Picture 12" descr="eq0505a">
            <a:extLst>
              <a:ext uri="{FF2B5EF4-FFF2-40B4-BE49-F238E27FC236}">
                <a16:creationId xmlns:a16="http://schemas.microsoft.com/office/drawing/2014/main" id="{99ED2941-B33A-71A6-FEAB-F18AD32BA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820" y="2924944"/>
            <a:ext cx="455176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3FF6F-BEDD-462D-8663-DC06AECD2643}"/>
              </a:ext>
            </a:extLst>
          </p:cNvPr>
          <p:cNvSpPr>
            <a:spLocks noGrp="1"/>
          </p:cNvSpPr>
          <p:nvPr>
            <p:ph type="title"/>
          </p:nvPr>
        </p:nvSpPr>
        <p:spPr/>
        <p:txBody>
          <a:bodyPr/>
          <a:lstStyle/>
          <a:p>
            <a:r>
              <a:rPr lang="en-IN" dirty="0"/>
              <a:t>Present Value and Discounting</a:t>
            </a:r>
          </a:p>
        </p:txBody>
      </p:sp>
      <p:sp>
        <p:nvSpPr>
          <p:cNvPr id="3" name="Content Placeholder 2">
            <a:extLst>
              <a:ext uri="{FF2B5EF4-FFF2-40B4-BE49-F238E27FC236}">
                <a16:creationId xmlns:a16="http://schemas.microsoft.com/office/drawing/2014/main" id="{145E0206-2E12-4A68-808E-6BDE62ADFCE8}"/>
              </a:ext>
            </a:extLst>
          </p:cNvPr>
          <p:cNvSpPr>
            <a:spLocks noGrp="1"/>
          </p:cNvSpPr>
          <p:nvPr>
            <p:ph idx="1"/>
          </p:nvPr>
        </p:nvSpPr>
        <p:spPr>
          <a:xfrm>
            <a:off x="1115616" y="1772816"/>
            <a:ext cx="7391400" cy="4411663"/>
          </a:xfrm>
        </p:spPr>
        <p:txBody>
          <a:bodyPr>
            <a:normAutofit fontScale="92500" lnSpcReduction="10000"/>
          </a:bodyPr>
          <a:lstStyle/>
          <a:p>
            <a:pPr marL="388620" indent="-342900" algn="just">
              <a:buFont typeface="Arial" panose="020B0604020202020204" pitchFamily="34" charset="0"/>
              <a:buChar char="•"/>
            </a:pPr>
            <a:r>
              <a:rPr lang="en-US" altLang="en-US" dirty="0"/>
              <a:t>Discounting is the process of translating a future value or a set of future cash flows into a present value.</a:t>
            </a:r>
          </a:p>
          <a:p>
            <a:pPr marL="388620" indent="-342900" algn="just">
              <a:buFont typeface="Arial" panose="020B0604020202020204" pitchFamily="34" charset="0"/>
              <a:buChar char="•"/>
            </a:pPr>
            <a:r>
              <a:rPr lang="en-US" altLang="en-US" dirty="0"/>
              <a:t>The current value of future cash flows discounted at the appropriate discount rate over some length of time period.</a:t>
            </a:r>
          </a:p>
          <a:p>
            <a:pPr marL="0" algn="ctr">
              <a:lnSpc>
                <a:spcPct val="90000"/>
              </a:lnSpc>
            </a:pPr>
            <a:r>
              <a:rPr lang="en-US" altLang="en-US" sz="3375" b="1" dirty="0">
                <a:solidFill>
                  <a:srgbClr val="FF0000"/>
                </a:solidFill>
              </a:rPr>
              <a:t>PV</a:t>
            </a:r>
            <a:r>
              <a:rPr lang="en-US" altLang="en-US" sz="3375" b="1" baseline="-25000" dirty="0">
                <a:solidFill>
                  <a:srgbClr val="FF0000"/>
                </a:solidFill>
              </a:rPr>
              <a:t>0</a:t>
            </a:r>
            <a:r>
              <a:rPr lang="en-US" altLang="en-US" sz="3375" b="1" dirty="0">
                <a:solidFill>
                  <a:srgbClr val="FF0000"/>
                </a:solidFill>
              </a:rPr>
              <a:t> = </a:t>
            </a:r>
            <a:r>
              <a:rPr lang="en-US" altLang="en-US" sz="3375" b="1" dirty="0" err="1">
                <a:solidFill>
                  <a:srgbClr val="FF0000"/>
                </a:solidFill>
              </a:rPr>
              <a:t>FV</a:t>
            </a:r>
            <a:r>
              <a:rPr lang="en-US" altLang="en-US" sz="3375" b="1" baseline="-25000" dirty="0" err="1">
                <a:solidFill>
                  <a:srgbClr val="FF0000"/>
                </a:solidFill>
              </a:rPr>
              <a:t>n</a:t>
            </a:r>
            <a:r>
              <a:rPr lang="en-US" altLang="en-US" sz="3375" b="1" baseline="-25000" dirty="0">
                <a:solidFill>
                  <a:srgbClr val="FF0000"/>
                </a:solidFill>
              </a:rPr>
              <a:t> </a:t>
            </a:r>
            <a:r>
              <a:rPr lang="en-US" altLang="en-US" sz="4800" b="1" dirty="0">
                <a:solidFill>
                  <a:srgbClr val="FF0000"/>
                </a:solidFill>
              </a:rPr>
              <a:t>/ </a:t>
            </a:r>
            <a:r>
              <a:rPr lang="en-US" altLang="en-US" sz="3375" b="1" dirty="0">
                <a:solidFill>
                  <a:srgbClr val="FF0000"/>
                </a:solidFill>
              </a:rPr>
              <a:t>(1 + r)</a:t>
            </a:r>
            <a:r>
              <a:rPr lang="en-US" altLang="en-US" sz="3375" b="1" baseline="30000" dirty="0">
                <a:solidFill>
                  <a:srgbClr val="FF0000"/>
                </a:solidFill>
              </a:rPr>
              <a:t>n</a:t>
            </a:r>
            <a:endParaRPr lang="en-US" altLang="en-US" baseline="30000" dirty="0"/>
          </a:p>
          <a:p>
            <a:pPr marL="0">
              <a:lnSpc>
                <a:spcPct val="90000"/>
              </a:lnSpc>
            </a:pPr>
            <a:r>
              <a:rPr lang="en-US" altLang="en-US" sz="2400" b="1" baseline="30000" dirty="0"/>
              <a:t>Where: </a:t>
            </a:r>
          </a:p>
          <a:p>
            <a:pPr marL="0">
              <a:lnSpc>
                <a:spcPct val="90000"/>
              </a:lnSpc>
            </a:pPr>
            <a:r>
              <a:rPr lang="en-US" dirty="0"/>
              <a:t>r= Interest rate (r), and </a:t>
            </a:r>
          </a:p>
          <a:p>
            <a:pPr marL="0">
              <a:lnSpc>
                <a:spcPct val="90000"/>
              </a:lnSpc>
            </a:pPr>
            <a:r>
              <a:rPr lang="en-US" dirty="0"/>
              <a:t>n =  Time period (n)</a:t>
            </a:r>
          </a:p>
          <a:p>
            <a:pPr marL="0">
              <a:lnSpc>
                <a:spcPct val="90000"/>
              </a:lnSpc>
            </a:pPr>
            <a:r>
              <a:rPr lang="en-US" altLang="en-US" dirty="0"/>
              <a:t> </a:t>
            </a:r>
            <a:r>
              <a:rPr lang="en-US" altLang="en-US" sz="2400" dirty="0" err="1"/>
              <a:t>FV</a:t>
            </a:r>
            <a:r>
              <a:rPr lang="en-US" altLang="en-US" sz="2400" baseline="-25000" dirty="0" err="1"/>
              <a:t>n</a:t>
            </a:r>
            <a:r>
              <a:rPr lang="en-US" altLang="en-US" sz="2400" baseline="-25000" dirty="0"/>
              <a:t> = </a:t>
            </a:r>
            <a:r>
              <a:rPr lang="en-US" altLang="en-US" dirty="0"/>
              <a:t>Future Value after n years</a:t>
            </a:r>
            <a:endParaRPr lang="en-US" dirty="0"/>
          </a:p>
          <a:p>
            <a:pPr marL="0">
              <a:lnSpc>
                <a:spcPct val="90000"/>
              </a:lnSpc>
            </a:pPr>
            <a:endParaRPr lang="en-US" altLang="en-US" sz="2400" b="1" baseline="30000" dirty="0"/>
          </a:p>
          <a:p>
            <a:pPr marL="0">
              <a:lnSpc>
                <a:spcPct val="90000"/>
              </a:lnSpc>
            </a:pPr>
            <a:endParaRPr lang="en-US" altLang="en-US" sz="2400" b="1" baseline="30000" dirty="0"/>
          </a:p>
          <a:p>
            <a:pPr marL="388620" indent="-342900" algn="just">
              <a:buFont typeface="Arial" panose="020B0604020202020204" pitchFamily="34" charset="0"/>
              <a:buChar char="•"/>
            </a:pPr>
            <a:endParaRPr lang="en-US" altLang="en-US" dirty="0"/>
          </a:p>
        </p:txBody>
      </p:sp>
    </p:spTree>
    <p:extLst>
      <p:ext uri="{BB962C8B-B14F-4D97-AF65-F5344CB8AC3E}">
        <p14:creationId xmlns:p14="http://schemas.microsoft.com/office/powerpoint/2010/main" val="4198514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BE6E5-D49C-47EA-A079-DACA23817BA0}"/>
              </a:ext>
            </a:extLst>
          </p:cNvPr>
          <p:cNvSpPr>
            <a:spLocks noGrp="1"/>
          </p:cNvSpPr>
          <p:nvPr>
            <p:ph type="title"/>
          </p:nvPr>
        </p:nvSpPr>
        <p:spPr/>
        <p:txBody>
          <a:bodyPr/>
          <a:lstStyle/>
          <a:p>
            <a:r>
              <a:rPr lang="en-US" dirty="0"/>
              <a:t>Example-6</a:t>
            </a:r>
            <a:endParaRPr lang="en-IN" dirty="0"/>
          </a:p>
        </p:txBody>
      </p:sp>
      <p:sp>
        <p:nvSpPr>
          <p:cNvPr id="3" name="Content Placeholder 2">
            <a:extLst>
              <a:ext uri="{FF2B5EF4-FFF2-40B4-BE49-F238E27FC236}">
                <a16:creationId xmlns:a16="http://schemas.microsoft.com/office/drawing/2014/main" id="{C05762A5-B6EE-416A-A9A0-51DA83EB10AE}"/>
              </a:ext>
            </a:extLst>
          </p:cNvPr>
          <p:cNvSpPr>
            <a:spLocks noGrp="1"/>
          </p:cNvSpPr>
          <p:nvPr>
            <p:ph idx="1"/>
          </p:nvPr>
        </p:nvSpPr>
        <p:spPr/>
        <p:txBody>
          <a:bodyPr/>
          <a:lstStyle/>
          <a:p>
            <a:pPr algn="just"/>
            <a:r>
              <a:rPr lang="en-US" altLang="en-US" sz="2400" dirty="0"/>
              <a:t>Joann needs to know how large of a deposit to make today so that the money will grow to </a:t>
            </a:r>
            <a:r>
              <a:rPr lang="en-US" altLang="en-US" sz="2400" dirty="0">
                <a:solidFill>
                  <a:srgbClr val="D93192"/>
                </a:solidFill>
              </a:rPr>
              <a:t>2,500 </a:t>
            </a:r>
            <a:r>
              <a:rPr lang="en-US" altLang="en-US" sz="2400" dirty="0"/>
              <a:t>in </a:t>
            </a:r>
            <a:r>
              <a:rPr lang="en-US" altLang="en-US" sz="2400" dirty="0">
                <a:solidFill>
                  <a:schemeClr val="tx2"/>
                </a:solidFill>
              </a:rPr>
              <a:t>5 years.  Assume today’s deposit will grow at a compound rate of </a:t>
            </a:r>
            <a:r>
              <a:rPr lang="en-US" altLang="en-US" sz="2400" dirty="0"/>
              <a:t> 4% annually.</a:t>
            </a:r>
          </a:p>
          <a:p>
            <a:endParaRPr lang="en-IN" dirty="0"/>
          </a:p>
        </p:txBody>
      </p:sp>
      <p:sp>
        <p:nvSpPr>
          <p:cNvPr id="4" name="Rectangle 11">
            <a:extLst>
              <a:ext uri="{FF2B5EF4-FFF2-40B4-BE49-F238E27FC236}">
                <a16:creationId xmlns:a16="http://schemas.microsoft.com/office/drawing/2014/main" id="{ACFEB2E9-C993-4B90-9D4B-F55BF8677096}"/>
              </a:ext>
            </a:extLst>
          </p:cNvPr>
          <p:cNvSpPr>
            <a:spLocks noChangeArrowheads="1"/>
          </p:cNvSpPr>
          <p:nvPr/>
        </p:nvSpPr>
        <p:spPr bwMode="auto">
          <a:xfrm>
            <a:off x="6010276" y="4529138"/>
            <a:ext cx="1068403" cy="43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eaLnBrk="0" hangingPunct="0"/>
            <a:r>
              <a:rPr lang="en-US" altLang="en-US" sz="2400" b="1" dirty="0">
                <a:solidFill>
                  <a:srgbClr val="D93192"/>
                </a:solidFill>
                <a:effectLst>
                  <a:outerShdw blurRad="38100" dist="38100" dir="2700000" algn="tl">
                    <a:srgbClr val="C0C0C0"/>
                  </a:outerShdw>
                </a:effectLst>
                <a:latin typeface="Arial" panose="020B0604020202020204" pitchFamily="34" charset="0"/>
              </a:rPr>
              <a:t>2,500</a:t>
            </a:r>
          </a:p>
        </p:txBody>
      </p:sp>
      <p:sp>
        <p:nvSpPr>
          <p:cNvPr id="5" name="Line 12">
            <a:extLst>
              <a:ext uri="{FF2B5EF4-FFF2-40B4-BE49-F238E27FC236}">
                <a16:creationId xmlns:a16="http://schemas.microsoft.com/office/drawing/2014/main" id="{F26C8FE7-8615-408D-BD69-4AAE0F7119C6}"/>
              </a:ext>
            </a:extLst>
          </p:cNvPr>
          <p:cNvSpPr>
            <a:spLocks noChangeShapeType="1"/>
          </p:cNvSpPr>
          <p:nvPr/>
        </p:nvSpPr>
        <p:spPr bwMode="auto">
          <a:xfrm>
            <a:off x="6706791" y="4955381"/>
            <a:ext cx="0" cy="276225"/>
          </a:xfrm>
          <a:prstGeom prst="line">
            <a:avLst/>
          </a:prstGeom>
          <a:noFill/>
          <a:ln w="126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6" name="Line 13">
            <a:extLst>
              <a:ext uri="{FF2B5EF4-FFF2-40B4-BE49-F238E27FC236}">
                <a16:creationId xmlns:a16="http://schemas.microsoft.com/office/drawing/2014/main" id="{8EC9D7CA-5FDE-4077-9A60-F0CCA0B60591}"/>
              </a:ext>
            </a:extLst>
          </p:cNvPr>
          <p:cNvSpPr>
            <a:spLocks noChangeShapeType="1"/>
          </p:cNvSpPr>
          <p:nvPr/>
        </p:nvSpPr>
        <p:spPr bwMode="auto">
          <a:xfrm>
            <a:off x="2425304" y="5236369"/>
            <a:ext cx="561975" cy="0"/>
          </a:xfrm>
          <a:prstGeom prst="line">
            <a:avLst/>
          </a:prstGeom>
          <a:noFill/>
          <a:ln w="12699">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7" name="Rectangle 14">
            <a:extLst>
              <a:ext uri="{FF2B5EF4-FFF2-40B4-BE49-F238E27FC236}">
                <a16:creationId xmlns:a16="http://schemas.microsoft.com/office/drawing/2014/main" id="{45B746F9-59D8-4FD0-A24A-E26A622B2B74}"/>
              </a:ext>
            </a:extLst>
          </p:cNvPr>
          <p:cNvSpPr>
            <a:spLocks noChangeArrowheads="1"/>
          </p:cNvSpPr>
          <p:nvPr/>
        </p:nvSpPr>
        <p:spPr bwMode="auto">
          <a:xfrm>
            <a:off x="1666876" y="4929188"/>
            <a:ext cx="821540" cy="43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eaLnBrk="0" hangingPunct="0">
              <a:spcBef>
                <a:spcPct val="20000"/>
              </a:spcBef>
              <a:spcAft>
                <a:spcPct val="20000"/>
              </a:spcAft>
            </a:pPr>
            <a:r>
              <a:rPr lang="en-US" altLang="en-US" sz="2400" b="1">
                <a:solidFill>
                  <a:srgbClr val="42B200"/>
                </a:solidFill>
                <a:effectLst>
                  <a:outerShdw blurRad="38100" dist="38100" dir="2700000" algn="tl">
                    <a:srgbClr val="C0C0C0"/>
                  </a:outerShdw>
                </a:effectLst>
                <a:latin typeface="Arial" panose="020B0604020202020204" pitchFamily="34" charset="0"/>
              </a:rPr>
              <a:t>PV</a:t>
            </a:r>
            <a:r>
              <a:rPr lang="en-US" altLang="en-US" sz="2400" b="1" baseline="-25000">
                <a:solidFill>
                  <a:srgbClr val="42B200"/>
                </a:solidFill>
                <a:effectLst>
                  <a:outerShdw blurRad="38100" dist="38100" dir="2700000" algn="tl">
                    <a:srgbClr val="C0C0C0"/>
                  </a:outerShdw>
                </a:effectLst>
                <a:latin typeface="Arial" panose="020B0604020202020204" pitchFamily="34" charset="0"/>
              </a:rPr>
              <a:t>0</a:t>
            </a:r>
          </a:p>
        </p:txBody>
      </p:sp>
      <p:sp>
        <p:nvSpPr>
          <p:cNvPr id="8" name="Line 20">
            <a:extLst>
              <a:ext uri="{FF2B5EF4-FFF2-40B4-BE49-F238E27FC236}">
                <a16:creationId xmlns:a16="http://schemas.microsoft.com/office/drawing/2014/main" id="{9E5F9273-1D87-4557-A73D-78433DCD4654}"/>
              </a:ext>
            </a:extLst>
          </p:cNvPr>
          <p:cNvSpPr>
            <a:spLocks noChangeShapeType="1"/>
          </p:cNvSpPr>
          <p:nvPr/>
        </p:nvSpPr>
        <p:spPr bwMode="auto">
          <a:xfrm>
            <a:off x="2992041" y="4955381"/>
            <a:ext cx="0" cy="276225"/>
          </a:xfrm>
          <a:prstGeom prst="line">
            <a:avLst/>
          </a:prstGeom>
          <a:noFill/>
          <a:ln w="126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9" name="Line 21">
            <a:extLst>
              <a:ext uri="{FF2B5EF4-FFF2-40B4-BE49-F238E27FC236}">
                <a16:creationId xmlns:a16="http://schemas.microsoft.com/office/drawing/2014/main" id="{3F91283F-46DD-4FF3-89EC-BB0862C36F63}"/>
              </a:ext>
            </a:extLst>
          </p:cNvPr>
          <p:cNvSpPr>
            <a:spLocks noChangeShapeType="1"/>
          </p:cNvSpPr>
          <p:nvPr/>
        </p:nvSpPr>
        <p:spPr bwMode="auto">
          <a:xfrm>
            <a:off x="3963591" y="4955381"/>
            <a:ext cx="0" cy="276225"/>
          </a:xfrm>
          <a:prstGeom prst="line">
            <a:avLst/>
          </a:prstGeom>
          <a:noFill/>
          <a:ln w="126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10" name="Line 22">
            <a:extLst>
              <a:ext uri="{FF2B5EF4-FFF2-40B4-BE49-F238E27FC236}">
                <a16:creationId xmlns:a16="http://schemas.microsoft.com/office/drawing/2014/main" id="{87B0EBB8-0BEA-4992-ACF4-8AB8490AB0CA}"/>
              </a:ext>
            </a:extLst>
          </p:cNvPr>
          <p:cNvSpPr>
            <a:spLocks noChangeShapeType="1"/>
          </p:cNvSpPr>
          <p:nvPr/>
        </p:nvSpPr>
        <p:spPr bwMode="auto">
          <a:xfrm>
            <a:off x="4935141" y="4955381"/>
            <a:ext cx="0" cy="276225"/>
          </a:xfrm>
          <a:prstGeom prst="line">
            <a:avLst/>
          </a:prstGeom>
          <a:noFill/>
          <a:ln w="126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11" name="Line 23">
            <a:extLst>
              <a:ext uri="{FF2B5EF4-FFF2-40B4-BE49-F238E27FC236}">
                <a16:creationId xmlns:a16="http://schemas.microsoft.com/office/drawing/2014/main" id="{58BDB8D1-6DC2-4E2A-9E66-68BD59472232}"/>
              </a:ext>
            </a:extLst>
          </p:cNvPr>
          <p:cNvSpPr>
            <a:spLocks noChangeShapeType="1"/>
          </p:cNvSpPr>
          <p:nvPr/>
        </p:nvSpPr>
        <p:spPr bwMode="auto">
          <a:xfrm>
            <a:off x="5849541" y="4955381"/>
            <a:ext cx="0" cy="276225"/>
          </a:xfrm>
          <a:prstGeom prst="line">
            <a:avLst/>
          </a:prstGeom>
          <a:noFill/>
          <a:ln w="126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12" name="Line 24">
            <a:extLst>
              <a:ext uri="{FF2B5EF4-FFF2-40B4-BE49-F238E27FC236}">
                <a16:creationId xmlns:a16="http://schemas.microsoft.com/office/drawing/2014/main" id="{B8791450-2BC7-4CA7-AD7E-1C6206E4D0CF}"/>
              </a:ext>
            </a:extLst>
          </p:cNvPr>
          <p:cNvSpPr>
            <a:spLocks noChangeShapeType="1"/>
          </p:cNvSpPr>
          <p:nvPr/>
        </p:nvSpPr>
        <p:spPr bwMode="auto">
          <a:xfrm>
            <a:off x="2996804" y="5236369"/>
            <a:ext cx="962025" cy="0"/>
          </a:xfrm>
          <a:prstGeom prst="line">
            <a:avLst/>
          </a:prstGeom>
          <a:noFill/>
          <a:ln w="12699">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13" name="Line 25">
            <a:extLst>
              <a:ext uri="{FF2B5EF4-FFF2-40B4-BE49-F238E27FC236}">
                <a16:creationId xmlns:a16="http://schemas.microsoft.com/office/drawing/2014/main" id="{47CEA0D2-E2C3-436C-AF5C-364A1FF08F74}"/>
              </a:ext>
            </a:extLst>
          </p:cNvPr>
          <p:cNvSpPr>
            <a:spLocks noChangeShapeType="1"/>
          </p:cNvSpPr>
          <p:nvPr/>
        </p:nvSpPr>
        <p:spPr bwMode="auto">
          <a:xfrm>
            <a:off x="3968354" y="5236369"/>
            <a:ext cx="962025" cy="0"/>
          </a:xfrm>
          <a:prstGeom prst="line">
            <a:avLst/>
          </a:prstGeom>
          <a:noFill/>
          <a:ln w="12699">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14" name="Line 26">
            <a:extLst>
              <a:ext uri="{FF2B5EF4-FFF2-40B4-BE49-F238E27FC236}">
                <a16:creationId xmlns:a16="http://schemas.microsoft.com/office/drawing/2014/main" id="{57E0F741-E61A-4FBD-A2DB-4FF85DC7EAC7}"/>
              </a:ext>
            </a:extLst>
          </p:cNvPr>
          <p:cNvSpPr>
            <a:spLocks noChangeShapeType="1"/>
          </p:cNvSpPr>
          <p:nvPr/>
        </p:nvSpPr>
        <p:spPr bwMode="auto">
          <a:xfrm>
            <a:off x="4939904" y="5236369"/>
            <a:ext cx="904875" cy="0"/>
          </a:xfrm>
          <a:prstGeom prst="line">
            <a:avLst/>
          </a:prstGeom>
          <a:noFill/>
          <a:ln w="12699">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15" name="Line 27">
            <a:extLst>
              <a:ext uri="{FF2B5EF4-FFF2-40B4-BE49-F238E27FC236}">
                <a16:creationId xmlns:a16="http://schemas.microsoft.com/office/drawing/2014/main" id="{09AA04D8-AB04-4C46-AD12-8DE3F73CF089}"/>
              </a:ext>
            </a:extLst>
          </p:cNvPr>
          <p:cNvSpPr>
            <a:spLocks noChangeShapeType="1"/>
          </p:cNvSpPr>
          <p:nvPr/>
        </p:nvSpPr>
        <p:spPr bwMode="auto">
          <a:xfrm>
            <a:off x="5854304" y="5236369"/>
            <a:ext cx="847725" cy="0"/>
          </a:xfrm>
          <a:prstGeom prst="line">
            <a:avLst/>
          </a:prstGeom>
          <a:noFill/>
          <a:ln w="12699">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16" name="Line 7">
            <a:extLst>
              <a:ext uri="{FF2B5EF4-FFF2-40B4-BE49-F238E27FC236}">
                <a16:creationId xmlns:a16="http://schemas.microsoft.com/office/drawing/2014/main" id="{DFBB58F1-25C0-4EB5-919D-60DC3EA40061}"/>
              </a:ext>
            </a:extLst>
          </p:cNvPr>
          <p:cNvSpPr>
            <a:spLocks noChangeShapeType="1"/>
          </p:cNvSpPr>
          <p:nvPr/>
        </p:nvSpPr>
        <p:spPr bwMode="auto">
          <a:xfrm>
            <a:off x="2088356" y="4360069"/>
            <a:ext cx="4610100" cy="0"/>
          </a:xfrm>
          <a:prstGeom prst="line">
            <a:avLst/>
          </a:prstGeom>
          <a:noFill/>
          <a:ln w="253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17" name="Line 8">
            <a:extLst>
              <a:ext uri="{FF2B5EF4-FFF2-40B4-BE49-F238E27FC236}">
                <a16:creationId xmlns:a16="http://schemas.microsoft.com/office/drawing/2014/main" id="{E90B645A-2EFD-42E4-936A-C125AECF6117}"/>
              </a:ext>
            </a:extLst>
          </p:cNvPr>
          <p:cNvSpPr>
            <a:spLocks noChangeShapeType="1"/>
          </p:cNvSpPr>
          <p:nvPr/>
        </p:nvSpPr>
        <p:spPr bwMode="auto">
          <a:xfrm>
            <a:off x="2078831" y="4083844"/>
            <a:ext cx="0" cy="266700"/>
          </a:xfrm>
          <a:prstGeom prst="line">
            <a:avLst/>
          </a:prstGeom>
          <a:noFill/>
          <a:ln w="253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18" name="Line 9">
            <a:extLst>
              <a:ext uri="{FF2B5EF4-FFF2-40B4-BE49-F238E27FC236}">
                <a16:creationId xmlns:a16="http://schemas.microsoft.com/office/drawing/2014/main" id="{A4BA0E59-632E-44C7-AE36-6337B74A2441}"/>
              </a:ext>
            </a:extLst>
          </p:cNvPr>
          <p:cNvSpPr>
            <a:spLocks noChangeShapeType="1"/>
          </p:cNvSpPr>
          <p:nvPr/>
        </p:nvSpPr>
        <p:spPr bwMode="auto">
          <a:xfrm>
            <a:off x="6707981" y="4083844"/>
            <a:ext cx="0" cy="266700"/>
          </a:xfrm>
          <a:prstGeom prst="line">
            <a:avLst/>
          </a:prstGeom>
          <a:noFill/>
          <a:ln w="253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19" name="Rectangle 10">
            <a:extLst>
              <a:ext uri="{FF2B5EF4-FFF2-40B4-BE49-F238E27FC236}">
                <a16:creationId xmlns:a16="http://schemas.microsoft.com/office/drawing/2014/main" id="{222F1934-F26D-4504-A090-1DCA670BD8B4}"/>
              </a:ext>
            </a:extLst>
          </p:cNvPr>
          <p:cNvSpPr>
            <a:spLocks noChangeArrowheads="1"/>
          </p:cNvSpPr>
          <p:nvPr/>
        </p:nvSpPr>
        <p:spPr bwMode="auto">
          <a:xfrm>
            <a:off x="1725217" y="3617119"/>
            <a:ext cx="5372465" cy="4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eaLnBrk="0" hangingPunct="0"/>
            <a:r>
              <a:rPr lang="en-US" altLang="en-US" sz="2400">
                <a:solidFill>
                  <a:srgbClr val="000000"/>
                </a:solidFill>
                <a:latin typeface="Arial" panose="020B0604020202020204" pitchFamily="34" charset="0"/>
              </a:rPr>
              <a:t>  </a:t>
            </a:r>
            <a:r>
              <a:rPr lang="en-US" altLang="en-US" sz="2700">
                <a:solidFill>
                  <a:srgbClr val="000000"/>
                </a:solidFill>
                <a:latin typeface="Arial" panose="020B0604020202020204" pitchFamily="34" charset="0"/>
              </a:rPr>
              <a:t>0        1        2        3        4       </a:t>
            </a:r>
            <a:r>
              <a:rPr lang="en-US" altLang="en-US" sz="2700" b="1">
                <a:solidFill>
                  <a:schemeClr val="tx2"/>
                </a:solidFill>
                <a:effectLst>
                  <a:outerShdw blurRad="38100" dist="38100" dir="2700000" algn="tl">
                    <a:srgbClr val="C0C0C0"/>
                  </a:outerShdw>
                </a:effectLst>
                <a:latin typeface="Arial" panose="020B0604020202020204" pitchFamily="34" charset="0"/>
              </a:rPr>
              <a:t>5</a:t>
            </a:r>
          </a:p>
        </p:txBody>
      </p:sp>
      <p:sp>
        <p:nvSpPr>
          <p:cNvPr id="20" name="Line 16">
            <a:extLst>
              <a:ext uri="{FF2B5EF4-FFF2-40B4-BE49-F238E27FC236}">
                <a16:creationId xmlns:a16="http://schemas.microsoft.com/office/drawing/2014/main" id="{1450479B-AA2E-4A62-A576-48888551A810}"/>
              </a:ext>
            </a:extLst>
          </p:cNvPr>
          <p:cNvSpPr>
            <a:spLocks noChangeShapeType="1"/>
          </p:cNvSpPr>
          <p:nvPr/>
        </p:nvSpPr>
        <p:spPr bwMode="auto">
          <a:xfrm>
            <a:off x="2993231" y="4083844"/>
            <a:ext cx="0" cy="266700"/>
          </a:xfrm>
          <a:prstGeom prst="line">
            <a:avLst/>
          </a:prstGeom>
          <a:noFill/>
          <a:ln w="253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21" name="Line 17">
            <a:extLst>
              <a:ext uri="{FF2B5EF4-FFF2-40B4-BE49-F238E27FC236}">
                <a16:creationId xmlns:a16="http://schemas.microsoft.com/office/drawing/2014/main" id="{D9D82DC1-223F-46B6-8936-F054389C6A64}"/>
              </a:ext>
            </a:extLst>
          </p:cNvPr>
          <p:cNvSpPr>
            <a:spLocks noChangeShapeType="1"/>
          </p:cNvSpPr>
          <p:nvPr/>
        </p:nvSpPr>
        <p:spPr bwMode="auto">
          <a:xfrm>
            <a:off x="3964781" y="4083844"/>
            <a:ext cx="0" cy="266700"/>
          </a:xfrm>
          <a:prstGeom prst="line">
            <a:avLst/>
          </a:prstGeom>
          <a:noFill/>
          <a:ln w="253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22" name="Line 18">
            <a:extLst>
              <a:ext uri="{FF2B5EF4-FFF2-40B4-BE49-F238E27FC236}">
                <a16:creationId xmlns:a16="http://schemas.microsoft.com/office/drawing/2014/main" id="{6E0F44B3-5279-432F-B736-AD8580B86BF3}"/>
              </a:ext>
            </a:extLst>
          </p:cNvPr>
          <p:cNvSpPr>
            <a:spLocks noChangeShapeType="1"/>
          </p:cNvSpPr>
          <p:nvPr/>
        </p:nvSpPr>
        <p:spPr bwMode="auto">
          <a:xfrm>
            <a:off x="4936331" y="4083844"/>
            <a:ext cx="0" cy="266700"/>
          </a:xfrm>
          <a:prstGeom prst="line">
            <a:avLst/>
          </a:prstGeom>
          <a:noFill/>
          <a:ln w="253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
        <p:nvSpPr>
          <p:cNvPr id="23" name="Line 19">
            <a:extLst>
              <a:ext uri="{FF2B5EF4-FFF2-40B4-BE49-F238E27FC236}">
                <a16:creationId xmlns:a16="http://schemas.microsoft.com/office/drawing/2014/main" id="{F4F0D812-19BE-4182-A2A8-3C6C432CA709}"/>
              </a:ext>
            </a:extLst>
          </p:cNvPr>
          <p:cNvSpPr>
            <a:spLocks noChangeShapeType="1"/>
          </p:cNvSpPr>
          <p:nvPr/>
        </p:nvSpPr>
        <p:spPr bwMode="auto">
          <a:xfrm>
            <a:off x="5850731" y="4083844"/>
            <a:ext cx="0" cy="266700"/>
          </a:xfrm>
          <a:prstGeom prst="line">
            <a:avLst/>
          </a:prstGeom>
          <a:noFill/>
          <a:ln w="253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950"/>
          </a:p>
        </p:txBody>
      </p:sp>
    </p:spTree>
    <p:extLst>
      <p:ext uri="{BB962C8B-B14F-4D97-AF65-F5344CB8AC3E}">
        <p14:creationId xmlns:p14="http://schemas.microsoft.com/office/powerpoint/2010/main" val="118919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87FF7-9195-1E54-5863-E09B8713FF20}"/>
              </a:ext>
            </a:extLst>
          </p:cNvPr>
          <p:cNvSpPr>
            <a:spLocks noGrp="1"/>
          </p:cNvSpPr>
          <p:nvPr>
            <p:ph type="title"/>
          </p:nvPr>
        </p:nvSpPr>
        <p:spPr/>
        <p:txBody>
          <a:bodyPr/>
          <a:lstStyle/>
          <a:p>
            <a:r>
              <a:rPr lang="en-IN" dirty="0"/>
              <a:t>Example-7</a:t>
            </a:r>
          </a:p>
        </p:txBody>
      </p:sp>
      <p:sp>
        <p:nvSpPr>
          <p:cNvPr id="3" name="Content Placeholder 2">
            <a:extLst>
              <a:ext uri="{FF2B5EF4-FFF2-40B4-BE49-F238E27FC236}">
                <a16:creationId xmlns:a16="http://schemas.microsoft.com/office/drawing/2014/main" id="{8C495B1E-D1D9-8F53-0E37-B9214E36EC86}"/>
              </a:ext>
            </a:extLst>
          </p:cNvPr>
          <p:cNvSpPr>
            <a:spLocks noGrp="1"/>
          </p:cNvSpPr>
          <p:nvPr>
            <p:ph idx="1"/>
          </p:nvPr>
        </p:nvSpPr>
        <p:spPr/>
        <p:txBody>
          <a:bodyPr/>
          <a:lstStyle/>
          <a:p>
            <a:pPr algn="just"/>
            <a:r>
              <a:rPr lang="en-IN" dirty="0">
                <a:effectLst/>
                <a:ea typeface="Calibri" panose="020F0502020204030204" pitchFamily="34" charset="0"/>
              </a:rPr>
              <a:t>Your father has promised to give you Rs. 1,000,000 in cash on your 25th birthday. Today is your 15th birthday. How much he should save today in a lump sum so that he could give you Rs. 1000,000. You can take the discount rate of 10%. What would be your answer if investment returns is 12%?</a:t>
            </a:r>
            <a:endParaRPr lang="en-IN" dirty="0">
              <a:effectLst/>
              <a:ea typeface="Arial" panose="020B0604020202020204" pitchFamily="34" charset="0"/>
            </a:endParaRPr>
          </a:p>
          <a:p>
            <a:endParaRPr lang="en-IN" dirty="0"/>
          </a:p>
        </p:txBody>
      </p:sp>
    </p:spTree>
    <p:extLst>
      <p:ext uri="{BB962C8B-B14F-4D97-AF65-F5344CB8AC3E}">
        <p14:creationId xmlns:p14="http://schemas.microsoft.com/office/powerpoint/2010/main" val="205013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52A77-0217-4B4B-A490-634C33E05517}"/>
              </a:ext>
            </a:extLst>
          </p:cNvPr>
          <p:cNvSpPr>
            <a:spLocks noGrp="1"/>
          </p:cNvSpPr>
          <p:nvPr>
            <p:ph type="title"/>
          </p:nvPr>
        </p:nvSpPr>
        <p:spPr/>
        <p:txBody>
          <a:bodyPr>
            <a:normAutofit/>
          </a:bodyPr>
          <a:lstStyle/>
          <a:p>
            <a:r>
              <a:rPr lang="en-US" dirty="0"/>
              <a:t>Present value of Ordinary Annuity</a:t>
            </a:r>
          </a:p>
        </p:txBody>
      </p:sp>
      <p:pic>
        <p:nvPicPr>
          <p:cNvPr id="8" name="Picture 7">
            <a:extLst>
              <a:ext uri="{FF2B5EF4-FFF2-40B4-BE49-F238E27FC236}">
                <a16:creationId xmlns:a16="http://schemas.microsoft.com/office/drawing/2014/main" id="{882E83DC-EA4C-AF4B-B704-A5A0E7195862}"/>
              </a:ext>
            </a:extLst>
          </p:cNvPr>
          <p:cNvPicPr>
            <a:picLocks noChangeAspect="1"/>
          </p:cNvPicPr>
          <p:nvPr/>
        </p:nvPicPr>
        <p:blipFill rotWithShape="1">
          <a:blip r:embed="rId2"/>
          <a:srcRect l="29097" t="31516" b="2160"/>
          <a:stretch/>
        </p:blipFill>
        <p:spPr>
          <a:xfrm>
            <a:off x="755576" y="2132856"/>
            <a:ext cx="7805401" cy="1295400"/>
          </a:xfrm>
          <a:prstGeom prst="rect">
            <a:avLst/>
          </a:prstGeom>
        </p:spPr>
      </p:pic>
      <p:sp>
        <p:nvSpPr>
          <p:cNvPr id="4" name="TextBox 3">
            <a:extLst>
              <a:ext uri="{FF2B5EF4-FFF2-40B4-BE49-F238E27FC236}">
                <a16:creationId xmlns:a16="http://schemas.microsoft.com/office/drawing/2014/main" id="{E8771031-71CD-E2F4-42E0-C6E1739B1E18}"/>
              </a:ext>
            </a:extLst>
          </p:cNvPr>
          <p:cNvSpPr txBox="1"/>
          <p:nvPr/>
        </p:nvSpPr>
        <p:spPr>
          <a:xfrm>
            <a:off x="467544" y="3717032"/>
            <a:ext cx="7696200" cy="492443"/>
          </a:xfrm>
          <a:prstGeom prst="rect">
            <a:avLst/>
          </a:prstGeom>
          <a:noFill/>
        </p:spPr>
        <p:txBody>
          <a:bodyPr wrap="square">
            <a:spAutoFit/>
          </a:bodyPr>
          <a:lstStyle/>
          <a:p>
            <a:pPr>
              <a:buNone/>
            </a:pPr>
            <a:r>
              <a:rPr lang="en-US" b="1" dirty="0">
                <a:latin typeface="+mn-lt"/>
              </a:rPr>
              <a:t>Present value of Due Annuity</a:t>
            </a:r>
            <a:endParaRPr lang="en-IN" b="1" dirty="0">
              <a:latin typeface="+mn-lt"/>
            </a:endParaRPr>
          </a:p>
        </p:txBody>
      </p:sp>
      <p:pic>
        <p:nvPicPr>
          <p:cNvPr id="10" name="Picture 9">
            <a:extLst>
              <a:ext uri="{FF2B5EF4-FFF2-40B4-BE49-F238E27FC236}">
                <a16:creationId xmlns:a16="http://schemas.microsoft.com/office/drawing/2014/main" id="{0AB4C482-46C7-245F-3687-4F1182E188EF}"/>
              </a:ext>
            </a:extLst>
          </p:cNvPr>
          <p:cNvPicPr>
            <a:picLocks noChangeAspect="1"/>
          </p:cNvPicPr>
          <p:nvPr/>
        </p:nvPicPr>
        <p:blipFill>
          <a:blip r:embed="rId3"/>
          <a:stretch>
            <a:fillRect/>
          </a:stretch>
        </p:blipFill>
        <p:spPr>
          <a:xfrm>
            <a:off x="7332481" y="4890242"/>
            <a:ext cx="1123950" cy="476250"/>
          </a:xfrm>
          <a:prstGeom prst="rect">
            <a:avLst/>
          </a:prstGeom>
        </p:spPr>
      </p:pic>
      <p:sp>
        <p:nvSpPr>
          <p:cNvPr id="11" name="TextBox 10">
            <a:extLst>
              <a:ext uri="{FF2B5EF4-FFF2-40B4-BE49-F238E27FC236}">
                <a16:creationId xmlns:a16="http://schemas.microsoft.com/office/drawing/2014/main" id="{E824E5DE-5329-8CAB-9605-562FB3D08736}"/>
              </a:ext>
            </a:extLst>
          </p:cNvPr>
          <p:cNvSpPr txBox="1"/>
          <p:nvPr/>
        </p:nvSpPr>
        <p:spPr>
          <a:xfrm>
            <a:off x="7033967" y="5021479"/>
            <a:ext cx="312906" cy="323165"/>
          </a:xfrm>
          <a:prstGeom prst="rect">
            <a:avLst/>
          </a:prstGeom>
          <a:noFill/>
        </p:spPr>
        <p:txBody>
          <a:bodyPr wrap="none" rtlCol="0">
            <a:spAutoFit/>
          </a:bodyPr>
          <a:lstStyle/>
          <a:p>
            <a:pPr>
              <a:buNone/>
            </a:pPr>
            <a:r>
              <a:rPr lang="en-US" sz="1500" dirty="0"/>
              <a:t>X</a:t>
            </a:r>
          </a:p>
        </p:txBody>
      </p:sp>
      <p:pic>
        <p:nvPicPr>
          <p:cNvPr id="12" name="Picture 11">
            <a:extLst>
              <a:ext uri="{FF2B5EF4-FFF2-40B4-BE49-F238E27FC236}">
                <a16:creationId xmlns:a16="http://schemas.microsoft.com/office/drawing/2014/main" id="{BEBAB476-49DD-8E63-F7D7-A9D7881DBB32}"/>
              </a:ext>
            </a:extLst>
          </p:cNvPr>
          <p:cNvPicPr>
            <a:picLocks noChangeAspect="1"/>
          </p:cNvPicPr>
          <p:nvPr/>
        </p:nvPicPr>
        <p:blipFill rotWithShape="1">
          <a:blip r:embed="rId2"/>
          <a:srcRect l="29097" t="31516" b="2160"/>
          <a:stretch/>
        </p:blipFill>
        <p:spPr>
          <a:xfrm>
            <a:off x="1043608" y="4498251"/>
            <a:ext cx="5990359" cy="994172"/>
          </a:xfrm>
          <a:prstGeom prst="rect">
            <a:avLst/>
          </a:prstGeom>
        </p:spPr>
      </p:pic>
    </p:spTree>
    <p:extLst>
      <p:ext uri="{BB962C8B-B14F-4D97-AF65-F5344CB8AC3E}">
        <p14:creationId xmlns:p14="http://schemas.microsoft.com/office/powerpoint/2010/main" val="2411558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08C8-03DF-411C-A225-FF5378280479}"/>
              </a:ext>
            </a:extLst>
          </p:cNvPr>
          <p:cNvSpPr>
            <a:spLocks noGrp="1"/>
          </p:cNvSpPr>
          <p:nvPr>
            <p:ph type="title"/>
          </p:nvPr>
        </p:nvSpPr>
        <p:spPr/>
        <p:txBody>
          <a:bodyPr/>
          <a:lstStyle/>
          <a:p>
            <a:r>
              <a:rPr lang="en-US" dirty="0"/>
              <a:t>Example -7</a:t>
            </a:r>
            <a:endParaRPr lang="en-IN" dirty="0"/>
          </a:p>
        </p:txBody>
      </p:sp>
      <p:sp>
        <p:nvSpPr>
          <p:cNvPr id="3" name="Content Placeholder 2">
            <a:extLst>
              <a:ext uri="{FF2B5EF4-FFF2-40B4-BE49-F238E27FC236}">
                <a16:creationId xmlns:a16="http://schemas.microsoft.com/office/drawing/2014/main" id="{9D2E496A-C713-49C2-B6E4-9F37849B4122}"/>
              </a:ext>
            </a:extLst>
          </p:cNvPr>
          <p:cNvSpPr>
            <a:spLocks noGrp="1"/>
          </p:cNvSpPr>
          <p:nvPr>
            <p:ph idx="1"/>
          </p:nvPr>
        </p:nvSpPr>
        <p:spPr/>
        <p:txBody>
          <a:bodyPr/>
          <a:lstStyle/>
          <a:p>
            <a:pPr algn="just"/>
            <a:r>
              <a:rPr lang="en-US" i="0" dirty="0">
                <a:solidFill>
                  <a:srgbClr val="212121"/>
                </a:solidFill>
                <a:effectLst/>
              </a:rPr>
              <a:t>Suppose that there is an annuity payment of $1,000 for the next </a:t>
            </a:r>
            <a:r>
              <a:rPr lang="en-US" dirty="0">
                <a:solidFill>
                  <a:srgbClr val="212121"/>
                </a:solidFill>
              </a:rPr>
              <a:t>5</a:t>
            </a:r>
            <a:r>
              <a:rPr lang="en-US" i="0" dirty="0">
                <a:solidFill>
                  <a:srgbClr val="212121"/>
                </a:solidFill>
                <a:effectLst/>
              </a:rPr>
              <a:t> years beginning at every end of the year. You are required to compute the present value of the annuity, assuming a rate of interest is 5%.</a:t>
            </a:r>
            <a:endParaRPr lang="en-IN" dirty="0"/>
          </a:p>
        </p:txBody>
      </p:sp>
    </p:spTree>
    <p:extLst>
      <p:ext uri="{BB962C8B-B14F-4D97-AF65-F5344CB8AC3E}">
        <p14:creationId xmlns:p14="http://schemas.microsoft.com/office/powerpoint/2010/main" val="452510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F045-135B-A713-0261-1EB50F7EAD14}"/>
              </a:ext>
            </a:extLst>
          </p:cNvPr>
          <p:cNvSpPr>
            <a:spLocks noGrp="1"/>
          </p:cNvSpPr>
          <p:nvPr>
            <p:ph type="title"/>
          </p:nvPr>
        </p:nvSpPr>
        <p:spPr/>
        <p:txBody>
          <a:bodyPr/>
          <a:lstStyle/>
          <a:p>
            <a:r>
              <a:rPr lang="en-IN" dirty="0"/>
              <a:t>Time Value of Money</a:t>
            </a:r>
          </a:p>
        </p:txBody>
      </p:sp>
      <p:sp>
        <p:nvSpPr>
          <p:cNvPr id="3" name="Content Placeholder 2">
            <a:extLst>
              <a:ext uri="{FF2B5EF4-FFF2-40B4-BE49-F238E27FC236}">
                <a16:creationId xmlns:a16="http://schemas.microsoft.com/office/drawing/2014/main" id="{E182EF9C-C397-9059-8417-66564EB864F6}"/>
              </a:ext>
            </a:extLst>
          </p:cNvPr>
          <p:cNvSpPr>
            <a:spLocks noGrp="1"/>
          </p:cNvSpPr>
          <p:nvPr>
            <p:ph idx="1"/>
          </p:nvPr>
        </p:nvSpPr>
        <p:spPr/>
        <p:txBody>
          <a:bodyPr>
            <a:normAutofit/>
          </a:bodyPr>
          <a:lstStyle/>
          <a:p>
            <a:pPr marL="388620" indent="-342900" algn="just">
              <a:buFont typeface="Wingdings" panose="05000000000000000000" pitchFamily="2" charset="2"/>
              <a:buChar char="Ø"/>
            </a:pPr>
            <a:r>
              <a:rPr lang="en-US" sz="2400" dirty="0"/>
              <a:t>An important principle in finance is that the value of money is time dependent.</a:t>
            </a:r>
          </a:p>
          <a:p>
            <a:pPr marL="388620" indent="-342900" algn="just">
              <a:buFont typeface="Wingdings" panose="05000000000000000000" pitchFamily="2" charset="2"/>
              <a:buChar char="Ø"/>
            </a:pPr>
            <a:r>
              <a:rPr lang="en-US" sz="2400" dirty="0"/>
              <a:t>The value of a unit of money is different in different time periods.</a:t>
            </a:r>
          </a:p>
          <a:p>
            <a:pPr marL="388620" indent="-342900" algn="just">
              <a:buFont typeface="Wingdings" panose="05000000000000000000" pitchFamily="2" charset="2"/>
              <a:buChar char="Ø"/>
            </a:pPr>
            <a:r>
              <a:rPr lang="en-US" sz="2400" dirty="0"/>
              <a:t>The value of a sum of money received today is more than its value received after some time. </a:t>
            </a:r>
          </a:p>
          <a:p>
            <a:pPr marL="388620" indent="-342900" algn="just">
              <a:buFont typeface="Wingdings" panose="05000000000000000000" pitchFamily="2" charset="2"/>
              <a:buChar char="Ø"/>
            </a:pPr>
            <a:r>
              <a:rPr lang="en-US" sz="2400" dirty="0"/>
              <a:t>The preference for money now, as compared to future money is known as time preference of money.</a:t>
            </a:r>
            <a:endParaRPr lang="en-IN" sz="2400" dirty="0"/>
          </a:p>
        </p:txBody>
      </p:sp>
    </p:spTree>
    <p:extLst>
      <p:ext uri="{BB962C8B-B14F-4D97-AF65-F5344CB8AC3E}">
        <p14:creationId xmlns:p14="http://schemas.microsoft.com/office/powerpoint/2010/main" val="2895869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8408D-D853-4F8B-965C-890907D4F5D3}"/>
              </a:ext>
            </a:extLst>
          </p:cNvPr>
          <p:cNvSpPr>
            <a:spLocks noGrp="1"/>
          </p:cNvSpPr>
          <p:nvPr>
            <p:ph type="title"/>
          </p:nvPr>
        </p:nvSpPr>
        <p:spPr/>
        <p:txBody>
          <a:bodyPr/>
          <a:lstStyle/>
          <a:p>
            <a:r>
              <a:rPr lang="en-US" dirty="0"/>
              <a:t>Present Value of uneven cash flows</a:t>
            </a:r>
            <a:endParaRPr lang="en-IN" dirty="0"/>
          </a:p>
        </p:txBody>
      </p:sp>
      <p:sp>
        <p:nvSpPr>
          <p:cNvPr id="3" name="Content Placeholder 2">
            <a:extLst>
              <a:ext uri="{FF2B5EF4-FFF2-40B4-BE49-F238E27FC236}">
                <a16:creationId xmlns:a16="http://schemas.microsoft.com/office/drawing/2014/main" id="{6E820495-017C-456D-9ACC-957C32D65D1E}"/>
              </a:ext>
            </a:extLst>
          </p:cNvPr>
          <p:cNvSpPr>
            <a:spLocks noGrp="1"/>
          </p:cNvSpPr>
          <p:nvPr>
            <p:ph idx="1"/>
          </p:nvPr>
        </p:nvSpPr>
        <p:spPr>
          <a:xfrm>
            <a:off x="313509" y="1765731"/>
            <a:ext cx="8621486" cy="4095206"/>
          </a:xfrm>
        </p:spPr>
        <p:txBody>
          <a:bodyPr>
            <a:normAutofit/>
          </a:bodyPr>
          <a:lstStyle/>
          <a:p>
            <a:pPr algn="just"/>
            <a:r>
              <a:rPr lang="en-IN" dirty="0">
                <a:effectLst/>
                <a:ea typeface="Calibri" panose="020F0502020204030204" pitchFamily="34" charset="0"/>
              </a:rPr>
              <a:t>Mr. Manoj is going to receive a pension of Rs. 500 at the end of year 1, Rs. 1000 at the end of year 2 and Rs. 2000 at the end of the years 3,4 and 5. Calculate the present value if the discount rate is 10%.</a:t>
            </a:r>
            <a:endParaRPr lang="en-IN" dirty="0"/>
          </a:p>
        </p:txBody>
      </p:sp>
    </p:spTree>
    <p:extLst>
      <p:ext uri="{BB962C8B-B14F-4D97-AF65-F5344CB8AC3E}">
        <p14:creationId xmlns:p14="http://schemas.microsoft.com/office/powerpoint/2010/main" val="1353185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E63DD-52A3-1726-A723-76A9686A77D0}"/>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589E55D6-86A8-FE42-28E2-8F07C3062676}"/>
              </a:ext>
            </a:extLst>
          </p:cNvPr>
          <p:cNvSpPr>
            <a:spLocks noGrp="1"/>
          </p:cNvSpPr>
          <p:nvPr>
            <p:ph idx="1"/>
          </p:nvPr>
        </p:nvSpPr>
        <p:spPr/>
        <p:txBody>
          <a:bodyPr/>
          <a:lstStyle/>
          <a:p>
            <a:pPr algn="just"/>
            <a:r>
              <a:rPr lang="en-US" dirty="0"/>
              <a:t>Mr. Ravi wants to save for the college education of his son, Deepak. Mr. Ravi could save Rs. 40,000 every year-end for five years so that he could pay the fees in lump sum after five years. </a:t>
            </a:r>
            <a:r>
              <a:rPr lang="en-US" dirty="0">
                <a:highlight>
                  <a:srgbClr val="FFFF00"/>
                </a:highlight>
              </a:rPr>
              <a:t>(College fees is expected to be Rs. 250,000) (discount rate 8%). Comment.</a:t>
            </a:r>
            <a:endParaRPr lang="en-IN" dirty="0">
              <a:highlight>
                <a:srgbClr val="FFFF00"/>
              </a:highlight>
            </a:endParaRPr>
          </a:p>
        </p:txBody>
      </p:sp>
    </p:spTree>
    <p:extLst>
      <p:ext uri="{BB962C8B-B14F-4D97-AF65-F5344CB8AC3E}">
        <p14:creationId xmlns:p14="http://schemas.microsoft.com/office/powerpoint/2010/main" val="3617072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41929-8446-5838-1269-5E249904805E}"/>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281ABD82-A8C0-8407-F488-56CA9CB5E691}"/>
              </a:ext>
            </a:extLst>
          </p:cNvPr>
          <p:cNvSpPr>
            <a:spLocks noGrp="1"/>
          </p:cNvSpPr>
          <p:nvPr>
            <p:ph idx="1"/>
          </p:nvPr>
        </p:nvSpPr>
        <p:spPr/>
        <p:txBody>
          <a:bodyPr/>
          <a:lstStyle/>
          <a:p>
            <a:pPr algn="just"/>
            <a:r>
              <a:rPr lang="en-US" dirty="0"/>
              <a:t>Ms. </a:t>
            </a:r>
            <a:r>
              <a:rPr lang="en-US" dirty="0" err="1"/>
              <a:t>Ravina</a:t>
            </a:r>
            <a:r>
              <a:rPr lang="en-US" dirty="0"/>
              <a:t> wants to save for the college education of his son, Deepak. Ms. </a:t>
            </a:r>
            <a:r>
              <a:rPr lang="en-US" dirty="0" err="1"/>
              <a:t>Ravina</a:t>
            </a:r>
            <a:r>
              <a:rPr lang="en-US" dirty="0"/>
              <a:t> needs 3,000,000 for one year course (MSc. in Finance) at WOW university in London. How much he should save every year end (equal amount) for five years so that he could pay the </a:t>
            </a:r>
            <a:r>
              <a:rPr lang="en-US" dirty="0" err="1"/>
              <a:t>feesin</a:t>
            </a:r>
            <a:r>
              <a:rPr lang="en-US" dirty="0"/>
              <a:t> lump sum. (discount rate 8%). Comment</a:t>
            </a:r>
            <a:endParaRPr lang="en-IN" dirty="0"/>
          </a:p>
        </p:txBody>
      </p:sp>
    </p:spTree>
    <p:extLst>
      <p:ext uri="{BB962C8B-B14F-4D97-AF65-F5344CB8AC3E}">
        <p14:creationId xmlns:p14="http://schemas.microsoft.com/office/powerpoint/2010/main" val="329641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DA485-89B6-978B-76A4-E17B7B4FFFA7}"/>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418B826E-FA55-182D-27B4-F82FE3778D87}"/>
              </a:ext>
            </a:extLst>
          </p:cNvPr>
          <p:cNvSpPr>
            <a:spLocks noGrp="1"/>
          </p:cNvSpPr>
          <p:nvPr>
            <p:ph idx="1"/>
          </p:nvPr>
        </p:nvSpPr>
        <p:spPr/>
        <p:txBody>
          <a:bodyPr/>
          <a:lstStyle/>
          <a:p>
            <a:pPr algn="just"/>
            <a:r>
              <a:rPr lang="en-US" dirty="0"/>
              <a:t>Following cash flows are promised by a friend who is working in an investment bank against the investment of Rs. 11,500. There are three plans (A, B, and C). SIB bank is offering an interest rate of 10% on savings deposit. Suggest which plan is better.</a:t>
            </a:r>
          </a:p>
          <a:p>
            <a:endParaRPr lang="en-US" dirty="0"/>
          </a:p>
          <a:p>
            <a:endParaRPr lang="en-IN" dirty="0"/>
          </a:p>
        </p:txBody>
      </p:sp>
      <p:pic>
        <p:nvPicPr>
          <p:cNvPr id="4" name="image1.png">
            <a:extLst>
              <a:ext uri="{FF2B5EF4-FFF2-40B4-BE49-F238E27FC236}">
                <a16:creationId xmlns:a16="http://schemas.microsoft.com/office/drawing/2014/main" id="{4D0F9392-1E7C-7FBC-3EB2-DADF1D4CFBB6}"/>
              </a:ext>
            </a:extLst>
          </p:cNvPr>
          <p:cNvPicPr/>
          <p:nvPr/>
        </p:nvPicPr>
        <p:blipFill>
          <a:blip r:embed="rId2"/>
          <a:srcRect/>
          <a:stretch>
            <a:fillRect/>
          </a:stretch>
        </p:blipFill>
        <p:spPr>
          <a:xfrm>
            <a:off x="609600" y="4581128"/>
            <a:ext cx="8282880" cy="2048272"/>
          </a:xfrm>
          <a:prstGeom prst="rect">
            <a:avLst/>
          </a:prstGeom>
          <a:ln/>
        </p:spPr>
      </p:pic>
    </p:spTree>
    <p:extLst>
      <p:ext uri="{BB962C8B-B14F-4D97-AF65-F5344CB8AC3E}">
        <p14:creationId xmlns:p14="http://schemas.microsoft.com/office/powerpoint/2010/main" val="3186474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4F7AA-0DD6-8582-9B5F-ECAFC58C8CB7}"/>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B03FCF84-7E2C-A94A-57B8-F1ED337E3066}"/>
              </a:ext>
            </a:extLst>
          </p:cNvPr>
          <p:cNvSpPr>
            <a:spLocks noGrp="1"/>
          </p:cNvSpPr>
          <p:nvPr>
            <p:ph idx="1"/>
          </p:nvPr>
        </p:nvSpPr>
        <p:spPr/>
        <p:txBody>
          <a:bodyPr/>
          <a:lstStyle/>
          <a:p>
            <a:r>
              <a:rPr lang="en-US" dirty="0"/>
              <a:t>Following cash flows are promised by a friend who is working in an investment bank. There are three plans (A, B, and C). SIB bank is offering an interest rate of 10% on savings deposit. Second column shows the deposits made. Calculate the present value and suggest which option is better. </a:t>
            </a:r>
          </a:p>
          <a:p>
            <a:endParaRPr lang="en-IN" dirty="0"/>
          </a:p>
        </p:txBody>
      </p:sp>
      <p:pic>
        <p:nvPicPr>
          <p:cNvPr id="5" name="Picture 4">
            <a:extLst>
              <a:ext uri="{FF2B5EF4-FFF2-40B4-BE49-F238E27FC236}">
                <a16:creationId xmlns:a16="http://schemas.microsoft.com/office/drawing/2014/main" id="{CE5444D4-644C-C950-E7EC-5AFCD876EC2F}"/>
              </a:ext>
            </a:extLst>
          </p:cNvPr>
          <p:cNvPicPr>
            <a:picLocks noChangeAspect="1"/>
          </p:cNvPicPr>
          <p:nvPr/>
        </p:nvPicPr>
        <p:blipFill>
          <a:blip r:embed="rId2"/>
          <a:stretch>
            <a:fillRect/>
          </a:stretch>
        </p:blipFill>
        <p:spPr>
          <a:xfrm>
            <a:off x="1423531" y="4797152"/>
            <a:ext cx="6577469" cy="1455105"/>
          </a:xfrm>
          <a:prstGeom prst="rect">
            <a:avLst/>
          </a:prstGeom>
        </p:spPr>
      </p:pic>
    </p:spTree>
    <p:extLst>
      <p:ext uri="{BB962C8B-B14F-4D97-AF65-F5344CB8AC3E}">
        <p14:creationId xmlns:p14="http://schemas.microsoft.com/office/powerpoint/2010/main" val="2398049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31E48-0840-20CF-8D1B-08CEFF595E49}"/>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2D708786-07AB-7DA5-B5C8-2F76ABDFFA0D}"/>
              </a:ext>
            </a:extLst>
          </p:cNvPr>
          <p:cNvSpPr>
            <a:spLocks noGrp="1"/>
          </p:cNvSpPr>
          <p:nvPr>
            <p:ph idx="1"/>
          </p:nvPr>
        </p:nvSpPr>
        <p:spPr/>
        <p:txBody>
          <a:bodyPr/>
          <a:lstStyle/>
          <a:p>
            <a:r>
              <a:rPr lang="en-US" dirty="0"/>
              <a:t> Calculate the sum of investment after 5 years if (Investments are made today):</a:t>
            </a:r>
          </a:p>
          <a:p>
            <a:pPr marL="502920" indent="-457200">
              <a:buFont typeface="Arial" panose="020B0604020202020204" pitchFamily="34" charset="0"/>
              <a:buChar char="•"/>
            </a:pPr>
            <a:r>
              <a:rPr lang="en-US" dirty="0"/>
              <a:t>Rs. 10,000 invested at 20% interest rate compounding annually.</a:t>
            </a:r>
          </a:p>
          <a:p>
            <a:pPr marL="502920" indent="-457200">
              <a:buFont typeface="Arial" panose="020B0604020202020204" pitchFamily="34" charset="0"/>
              <a:buChar char="•"/>
            </a:pPr>
            <a:r>
              <a:rPr lang="en-US" dirty="0"/>
              <a:t>Rs. 10,000 invested at 20% interest rate compounding quarterly.</a:t>
            </a:r>
            <a:endParaRPr lang="en-IN" dirty="0"/>
          </a:p>
        </p:txBody>
      </p:sp>
    </p:spTree>
    <p:extLst>
      <p:ext uri="{BB962C8B-B14F-4D97-AF65-F5344CB8AC3E}">
        <p14:creationId xmlns:p14="http://schemas.microsoft.com/office/powerpoint/2010/main" val="3577637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F9D3-CBAF-AB9B-C2E8-741BFE13C6F3}"/>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1EAA4B22-EDE7-F194-A749-28BB0EA91060}"/>
              </a:ext>
            </a:extLst>
          </p:cNvPr>
          <p:cNvSpPr>
            <a:spLocks noGrp="1"/>
          </p:cNvSpPr>
          <p:nvPr>
            <p:ph idx="1"/>
          </p:nvPr>
        </p:nvSpPr>
        <p:spPr/>
        <p:txBody>
          <a:bodyPr/>
          <a:lstStyle/>
          <a:p>
            <a:r>
              <a:rPr lang="en-US" dirty="0"/>
              <a:t>Calculate the effective interest rate (Annual) under following situation:</a:t>
            </a:r>
          </a:p>
          <a:p>
            <a:pPr marL="502920" indent="-457200" algn="just">
              <a:buFont typeface="Arial" panose="020B0604020202020204" pitchFamily="34" charset="0"/>
              <a:buChar char="•"/>
            </a:pPr>
            <a:r>
              <a:rPr lang="en-US" dirty="0"/>
              <a:t>Stated interest rate 12%, compounding quarterly (4 times a year)</a:t>
            </a:r>
          </a:p>
          <a:p>
            <a:pPr marL="502920" indent="-457200" algn="just">
              <a:buFont typeface="Arial" panose="020B0604020202020204" pitchFamily="34" charset="0"/>
              <a:buChar char="•"/>
            </a:pPr>
            <a:r>
              <a:rPr lang="en-US" dirty="0"/>
              <a:t>Stated interest rate 12%, compounding monthly. (12 times a year)</a:t>
            </a:r>
          </a:p>
          <a:p>
            <a:pPr marL="502920" indent="-457200" algn="just">
              <a:buFont typeface="Arial" panose="020B0604020202020204" pitchFamily="34" charset="0"/>
              <a:buChar char="•"/>
            </a:pPr>
            <a:r>
              <a:rPr lang="en-US" dirty="0"/>
              <a:t>Stated interest rate 12%, compounding daily. (360 days a year)</a:t>
            </a:r>
            <a:endParaRPr lang="en-IN" dirty="0"/>
          </a:p>
        </p:txBody>
      </p:sp>
    </p:spTree>
    <p:extLst>
      <p:ext uri="{BB962C8B-B14F-4D97-AF65-F5344CB8AC3E}">
        <p14:creationId xmlns:p14="http://schemas.microsoft.com/office/powerpoint/2010/main" val="3265285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8717-2686-F752-57EB-FE187ABCCDEB}"/>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2B395ADC-639D-EC06-19F8-FD359E7368E3}"/>
              </a:ext>
            </a:extLst>
          </p:cNvPr>
          <p:cNvSpPr>
            <a:spLocks noGrp="1"/>
          </p:cNvSpPr>
          <p:nvPr>
            <p:ph idx="1"/>
          </p:nvPr>
        </p:nvSpPr>
        <p:spPr/>
        <p:txBody>
          <a:bodyPr/>
          <a:lstStyle/>
          <a:p>
            <a:pPr algn="just"/>
            <a:r>
              <a:rPr lang="en-US" dirty="0"/>
              <a:t>You have borrowed a 3-year loan of Rs. 10,000 at 9% from your employer to buy a motorcycle. If your employer requires 3-equal end-of-the year repayment, then the Instalment amount would be?</a:t>
            </a:r>
            <a:endParaRPr lang="en-IN" dirty="0"/>
          </a:p>
        </p:txBody>
      </p:sp>
    </p:spTree>
    <p:extLst>
      <p:ext uri="{BB962C8B-B14F-4D97-AF65-F5344CB8AC3E}">
        <p14:creationId xmlns:p14="http://schemas.microsoft.com/office/powerpoint/2010/main" val="698169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3CA0-91D9-FB26-783D-8BD154743452}"/>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D18CFD27-1CEF-9890-A727-007D7AEF1C61}"/>
              </a:ext>
            </a:extLst>
          </p:cNvPr>
          <p:cNvSpPr>
            <a:spLocks noGrp="1"/>
          </p:cNvSpPr>
          <p:nvPr>
            <p:ph idx="1"/>
          </p:nvPr>
        </p:nvSpPr>
        <p:spPr/>
        <p:txBody>
          <a:bodyPr>
            <a:normAutofit fontScale="92500"/>
          </a:bodyPr>
          <a:lstStyle/>
          <a:p>
            <a:pPr algn="just"/>
            <a:r>
              <a:rPr lang="en-US" dirty="0"/>
              <a:t>Suppose you are exactly 30 years old. You believe that you will be able to save certain amount for the next 20 years until you are of age 50. For 10 years following that and till the retirement age of 60, you will have a spike in your expenses and you would not be able to save anything. If you guarantee yourself Rs. 100,000 per year starting from your 61</a:t>
            </a:r>
            <a:r>
              <a:rPr lang="en-US" baseline="30000" dirty="0"/>
              <a:t>st</a:t>
            </a:r>
            <a:r>
              <a:rPr lang="en-US" dirty="0"/>
              <a:t> birthday for next 20 years. – How much should you save every year starting at the end of this year. (assume that your investments are expected to yield 8%).</a:t>
            </a:r>
            <a:endParaRPr lang="en-IN" dirty="0"/>
          </a:p>
        </p:txBody>
      </p:sp>
    </p:spTree>
    <p:extLst>
      <p:ext uri="{BB962C8B-B14F-4D97-AF65-F5344CB8AC3E}">
        <p14:creationId xmlns:p14="http://schemas.microsoft.com/office/powerpoint/2010/main" val="19847670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14F40-9559-BA91-413D-988210943AAC}"/>
              </a:ext>
            </a:extLst>
          </p:cNvPr>
          <p:cNvSpPr>
            <a:spLocks noGrp="1"/>
          </p:cNvSpPr>
          <p:nvPr>
            <p:ph type="title"/>
          </p:nvPr>
        </p:nvSpPr>
        <p:spPr/>
        <p:txBody>
          <a:bodyPr/>
          <a:lstStyle/>
          <a:p>
            <a:r>
              <a:rPr lang="en-US" dirty="0"/>
              <a:t>Present value of a perpetuity</a:t>
            </a:r>
            <a:endParaRPr lang="en-IN" dirty="0"/>
          </a:p>
        </p:txBody>
      </p:sp>
      <p:sp>
        <p:nvSpPr>
          <p:cNvPr id="3" name="Content Placeholder 2">
            <a:extLst>
              <a:ext uri="{FF2B5EF4-FFF2-40B4-BE49-F238E27FC236}">
                <a16:creationId xmlns:a16="http://schemas.microsoft.com/office/drawing/2014/main" id="{B378672E-8DBE-12A2-6C3D-D57AE8027F4D}"/>
              </a:ext>
            </a:extLst>
          </p:cNvPr>
          <p:cNvSpPr>
            <a:spLocks noGrp="1"/>
          </p:cNvSpPr>
          <p:nvPr>
            <p:ph idx="1"/>
          </p:nvPr>
        </p:nvSpPr>
        <p:spPr/>
        <p:txBody>
          <a:bodyPr/>
          <a:lstStyle/>
          <a:p>
            <a:pPr marL="502920" indent="-457200" algn="just">
              <a:buFont typeface="Arial" panose="020B0604020202020204" pitchFamily="34" charset="0"/>
              <a:buChar char="•"/>
            </a:pPr>
            <a:r>
              <a:rPr lang="en-US" dirty="0"/>
              <a:t>A perpetuity is an annuity of infinite duration.</a:t>
            </a:r>
          </a:p>
          <a:p>
            <a:pPr marL="502920" indent="-457200" algn="just">
              <a:buFont typeface="Arial" panose="020B0604020202020204" pitchFamily="34" charset="0"/>
              <a:buChar char="•"/>
            </a:pPr>
            <a:r>
              <a:rPr lang="en-IN" b="1" i="0" dirty="0">
                <a:solidFill>
                  <a:srgbClr val="000000"/>
                </a:solidFill>
                <a:effectLst/>
                <a:latin typeface="Calistoga"/>
              </a:rPr>
              <a:t>Flat Perpetuity</a:t>
            </a:r>
          </a:p>
          <a:p>
            <a:pPr marL="502920" indent="-457200" algn="just">
              <a:buFont typeface="Arial" panose="020B0604020202020204" pitchFamily="34" charset="0"/>
              <a:buChar char="•"/>
            </a:pPr>
            <a:endParaRPr lang="en-IN" b="1" dirty="0">
              <a:solidFill>
                <a:srgbClr val="000000"/>
              </a:solidFill>
              <a:latin typeface="Calistoga"/>
            </a:endParaRPr>
          </a:p>
          <a:p>
            <a:pPr marL="502920" indent="-457200" algn="just">
              <a:buFont typeface="Arial" panose="020B0604020202020204" pitchFamily="34" charset="0"/>
              <a:buChar char="•"/>
            </a:pPr>
            <a:endParaRPr lang="en-IN" b="1" i="0" dirty="0">
              <a:solidFill>
                <a:srgbClr val="000000"/>
              </a:solidFill>
              <a:effectLst/>
              <a:latin typeface="Calistoga"/>
            </a:endParaRPr>
          </a:p>
          <a:p>
            <a:pPr algn="just"/>
            <a:endParaRPr lang="en-IN" b="1" i="0" dirty="0">
              <a:solidFill>
                <a:srgbClr val="000000"/>
              </a:solidFill>
              <a:effectLst/>
              <a:latin typeface="Calistoga"/>
            </a:endParaRPr>
          </a:p>
          <a:p>
            <a:pPr marL="502920" indent="-457200" algn="just">
              <a:buFont typeface="Arial" panose="020B0604020202020204" pitchFamily="34" charset="0"/>
              <a:buChar char="•"/>
            </a:pPr>
            <a:r>
              <a:rPr lang="en-IN" b="1" dirty="0">
                <a:solidFill>
                  <a:srgbClr val="000000"/>
                </a:solidFill>
                <a:latin typeface="Calistoga"/>
              </a:rPr>
              <a:t>Growing Perpetuity</a:t>
            </a:r>
          </a:p>
          <a:p>
            <a:pPr marL="502920" indent="-457200" algn="just">
              <a:buFont typeface="Arial" panose="020B0604020202020204" pitchFamily="34" charset="0"/>
              <a:buChar char="•"/>
            </a:pPr>
            <a:endParaRPr lang="en-IN" b="1" i="0" dirty="0">
              <a:solidFill>
                <a:srgbClr val="000000"/>
              </a:solidFill>
              <a:effectLst/>
              <a:latin typeface="Calistoga"/>
            </a:endParaRPr>
          </a:p>
          <a:p>
            <a:pPr marL="502920" indent="-457200" algn="just">
              <a:buFont typeface="Arial" panose="020B0604020202020204" pitchFamily="34" charset="0"/>
              <a:buChar char="•"/>
            </a:pPr>
            <a:endParaRPr lang="en-US" dirty="0"/>
          </a:p>
        </p:txBody>
      </p:sp>
      <p:pic>
        <p:nvPicPr>
          <p:cNvPr id="1028" name="Picture 4" descr="1-Apr-24-2022-06-14-01-00-AM">
            <a:extLst>
              <a:ext uri="{FF2B5EF4-FFF2-40B4-BE49-F238E27FC236}">
                <a16:creationId xmlns:a16="http://schemas.microsoft.com/office/drawing/2014/main" id="{34D229D0-EED3-D907-882D-5BDD167362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408" y="3322637"/>
            <a:ext cx="7164288" cy="814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53D642B-513C-970B-9AE3-938D96397F2B}"/>
              </a:ext>
            </a:extLst>
          </p:cNvPr>
          <p:cNvPicPr>
            <a:picLocks noChangeAspect="1"/>
          </p:cNvPicPr>
          <p:nvPr/>
        </p:nvPicPr>
        <p:blipFill>
          <a:blip r:embed="rId3"/>
          <a:stretch>
            <a:fillRect/>
          </a:stretch>
        </p:blipFill>
        <p:spPr>
          <a:xfrm>
            <a:off x="89659" y="5348456"/>
            <a:ext cx="8964682" cy="813291"/>
          </a:xfrm>
          <a:prstGeom prst="rect">
            <a:avLst/>
          </a:prstGeom>
        </p:spPr>
      </p:pic>
    </p:spTree>
    <p:extLst>
      <p:ext uri="{BB962C8B-B14F-4D97-AF65-F5344CB8AC3E}">
        <p14:creationId xmlns:p14="http://schemas.microsoft.com/office/powerpoint/2010/main" val="4263391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Preference for Money</a:t>
            </a:r>
          </a:p>
        </p:txBody>
      </p:sp>
      <p:sp>
        <p:nvSpPr>
          <p:cNvPr id="3" name="Content Placeholder 2"/>
          <p:cNvSpPr>
            <a:spLocks noGrp="1"/>
          </p:cNvSpPr>
          <p:nvPr>
            <p:ph idx="1"/>
          </p:nvPr>
        </p:nvSpPr>
        <p:spPr/>
        <p:txBody>
          <a:bodyPr>
            <a:normAutofit/>
          </a:bodyPr>
          <a:lstStyle/>
          <a:p>
            <a:pPr marL="0" algn="just"/>
            <a:r>
              <a:rPr lang="en-US" sz="2400" dirty="0"/>
              <a:t>The time value of money (TVM) is the idea that money available at the present time is worth more than the same amount in the future.</a:t>
            </a:r>
          </a:p>
          <a:p>
            <a:pPr marL="0" algn="just"/>
            <a:endParaRPr lang="en-US" sz="2400" dirty="0"/>
          </a:p>
          <a:p>
            <a:pPr lvl="1" algn="just">
              <a:buFont typeface="Wingdings" panose="05000000000000000000" pitchFamily="2" charset="2"/>
              <a:buChar char="Ø"/>
            </a:pPr>
            <a:r>
              <a:rPr lang="en-US" dirty="0"/>
              <a:t>Risk</a:t>
            </a:r>
          </a:p>
          <a:p>
            <a:pPr lvl="1" algn="just">
              <a:buFont typeface="Wingdings" panose="05000000000000000000" pitchFamily="2" charset="2"/>
              <a:buChar char="Ø"/>
            </a:pPr>
            <a:r>
              <a:rPr lang="en-US" dirty="0"/>
              <a:t>Inflation</a:t>
            </a:r>
          </a:p>
          <a:p>
            <a:pPr lvl="1" algn="just">
              <a:buFont typeface="Wingdings" panose="05000000000000000000" pitchFamily="2" charset="2"/>
              <a:buChar char="Ø"/>
            </a:pPr>
            <a:r>
              <a:rPr lang="en-US" dirty="0"/>
              <a:t>Investment opportunity</a:t>
            </a:r>
          </a:p>
          <a:p>
            <a:pPr lvl="1" algn="just">
              <a:buFont typeface="Wingdings" panose="05000000000000000000" pitchFamily="2" charset="2"/>
              <a:buChar char="Ø"/>
            </a:pPr>
            <a:r>
              <a:rPr lang="en-US" dirty="0"/>
              <a:t>Personal Consumption</a:t>
            </a:r>
          </a:p>
          <a:p>
            <a:pPr marL="342900" lvl="1" indent="0">
              <a:buNone/>
            </a:pPr>
            <a:endParaRPr lang="en-US" dirty="0"/>
          </a:p>
        </p:txBody>
      </p:sp>
    </p:spTree>
    <p:extLst>
      <p:ext uri="{BB962C8B-B14F-4D97-AF65-F5344CB8AC3E}">
        <p14:creationId xmlns:p14="http://schemas.microsoft.com/office/powerpoint/2010/main" val="6793460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69483-43F3-1DBA-77EF-2E0D50E5AAB7}"/>
              </a:ext>
            </a:extLst>
          </p:cNvPr>
          <p:cNvSpPr>
            <a:spLocks noGrp="1"/>
          </p:cNvSpPr>
          <p:nvPr>
            <p:ph type="title"/>
          </p:nvPr>
        </p:nvSpPr>
        <p:spPr/>
        <p:txBody>
          <a:bodyPr/>
          <a:lstStyle/>
          <a:p>
            <a:r>
              <a:rPr lang="en-IN" dirty="0"/>
              <a:t>Example </a:t>
            </a:r>
          </a:p>
        </p:txBody>
      </p:sp>
      <p:sp>
        <p:nvSpPr>
          <p:cNvPr id="3" name="Content Placeholder 2">
            <a:extLst>
              <a:ext uri="{FF2B5EF4-FFF2-40B4-BE49-F238E27FC236}">
                <a16:creationId xmlns:a16="http://schemas.microsoft.com/office/drawing/2014/main" id="{8419F3E3-7A99-9F9A-B59B-AAF9A31CCB98}"/>
              </a:ext>
            </a:extLst>
          </p:cNvPr>
          <p:cNvSpPr>
            <a:spLocks noGrp="1"/>
          </p:cNvSpPr>
          <p:nvPr>
            <p:ph idx="1"/>
          </p:nvPr>
        </p:nvSpPr>
        <p:spPr/>
        <p:txBody>
          <a:bodyPr>
            <a:normAutofit fontScale="92500" lnSpcReduction="10000"/>
          </a:bodyPr>
          <a:lstStyle/>
          <a:p>
            <a:pPr marL="502920" indent="-457200" algn="just">
              <a:buFont typeface="Arial" panose="020B0604020202020204" pitchFamily="34" charset="0"/>
              <a:buChar char="•"/>
            </a:pPr>
            <a:r>
              <a:rPr lang="en-US" dirty="0"/>
              <a:t>Assuming that Donald holds a perpetual bond that generates an annual payment of $500 each year. He believes that the borrower is creditworthy and that an 8% interest rate will be suitable for this bond. Compute the PV for this perpetuity.</a:t>
            </a:r>
          </a:p>
          <a:p>
            <a:pPr marL="502920" indent="-457200" algn="just">
              <a:buFont typeface="Arial" panose="020B0604020202020204" pitchFamily="34" charset="0"/>
              <a:buChar char="•"/>
            </a:pPr>
            <a:r>
              <a:rPr lang="en-US" b="0" i="0" dirty="0">
                <a:solidFill>
                  <a:srgbClr val="000000"/>
                </a:solidFill>
                <a:effectLst/>
                <a:latin typeface="Helvetica Now Display"/>
              </a:rPr>
              <a:t>Jacob, a businessman, invested in a company that will pay him a dividend of $8,000 per share annually. He expects a 6% growth rate in the annual payments. Given the possible risks, Jacob expects a valuation of a 16% discount rate. Calculate the value of a share </a:t>
            </a:r>
            <a:endParaRPr lang="en-IN" dirty="0"/>
          </a:p>
        </p:txBody>
      </p:sp>
    </p:spTree>
    <p:extLst>
      <p:ext uri="{BB962C8B-B14F-4D97-AF65-F5344CB8AC3E}">
        <p14:creationId xmlns:p14="http://schemas.microsoft.com/office/powerpoint/2010/main" val="32581797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4553B-CEF8-F70F-2E4D-B5AD26A58F50}"/>
              </a:ext>
            </a:extLst>
          </p:cNvPr>
          <p:cNvSpPr>
            <a:spLocks noGrp="1"/>
          </p:cNvSpPr>
          <p:nvPr>
            <p:ph type="title"/>
          </p:nvPr>
        </p:nvSpPr>
        <p:spPr/>
        <p:txBody>
          <a:bodyPr/>
          <a:lstStyle/>
          <a:p>
            <a:r>
              <a:rPr lang="en-US" dirty="0"/>
              <a:t>Effective Annual Rate and Annual Percentage Rate</a:t>
            </a:r>
            <a:endParaRPr lang="en-IN" dirty="0"/>
          </a:p>
        </p:txBody>
      </p:sp>
      <p:sp>
        <p:nvSpPr>
          <p:cNvPr id="3" name="Content Placeholder 2">
            <a:extLst>
              <a:ext uri="{FF2B5EF4-FFF2-40B4-BE49-F238E27FC236}">
                <a16:creationId xmlns:a16="http://schemas.microsoft.com/office/drawing/2014/main" id="{EF25830A-920F-9BF7-4E61-23B03CD49BBF}"/>
              </a:ext>
            </a:extLst>
          </p:cNvPr>
          <p:cNvSpPr>
            <a:spLocks noGrp="1"/>
          </p:cNvSpPr>
          <p:nvPr>
            <p:ph idx="1"/>
          </p:nvPr>
        </p:nvSpPr>
        <p:spPr/>
        <p:txBody>
          <a:bodyPr>
            <a:normAutofit lnSpcReduction="10000"/>
          </a:bodyPr>
          <a:lstStyle/>
          <a:p>
            <a:pPr algn="just"/>
            <a:r>
              <a:rPr lang="en-US" sz="2400" dirty="0"/>
              <a:t>The effective annual rate (EAR) reflects the total amount of interest that will be earned at the end of one year. The EAR is also referred to as the effective annual yield (EAY) or the annual percentage yield (APY).</a:t>
            </a:r>
          </a:p>
          <a:p>
            <a:pPr algn="just"/>
            <a:endParaRPr lang="en-US" sz="2400" dirty="0"/>
          </a:p>
          <a:p>
            <a:pPr algn="just"/>
            <a:r>
              <a:rPr lang="en-US" sz="2400" dirty="0"/>
              <a:t>We have seen above that ₹ 1,000 grows to ₹ 1,123.6 at the end of a year if the stated rate of interest is 12 percent and compounding is done semiannually. This means that ₹ 1,000 grows at the rate of 12.36 percent per annum. The figure of 12.36 percent is called the effective annual rate</a:t>
            </a:r>
            <a:endParaRPr lang="en-IN" sz="2400" dirty="0"/>
          </a:p>
        </p:txBody>
      </p:sp>
    </p:spTree>
    <p:extLst>
      <p:ext uri="{BB962C8B-B14F-4D97-AF65-F5344CB8AC3E}">
        <p14:creationId xmlns:p14="http://schemas.microsoft.com/office/powerpoint/2010/main" val="33639250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CB42A-D0D3-E0E3-0F02-4E40F279A8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F704D0-4651-D1D8-7BEB-33D2D074165D}"/>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C1DD0E0D-92D7-3D68-9085-27625E68A726}"/>
              </a:ext>
            </a:extLst>
          </p:cNvPr>
          <p:cNvPicPr>
            <a:picLocks noChangeAspect="1"/>
          </p:cNvPicPr>
          <p:nvPr/>
        </p:nvPicPr>
        <p:blipFill>
          <a:blip r:embed="rId2"/>
          <a:stretch>
            <a:fillRect/>
          </a:stretch>
        </p:blipFill>
        <p:spPr>
          <a:xfrm>
            <a:off x="1331640" y="1952580"/>
            <a:ext cx="5143764" cy="1733639"/>
          </a:xfrm>
          <a:prstGeom prst="rect">
            <a:avLst/>
          </a:prstGeom>
        </p:spPr>
      </p:pic>
    </p:spTree>
    <p:extLst>
      <p:ext uri="{BB962C8B-B14F-4D97-AF65-F5344CB8AC3E}">
        <p14:creationId xmlns:p14="http://schemas.microsoft.com/office/powerpoint/2010/main" val="1298869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F9D3-CBAF-AB9B-C2E8-741BFE13C6F3}"/>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1EAA4B22-EDE7-F194-A749-28BB0EA91060}"/>
              </a:ext>
            </a:extLst>
          </p:cNvPr>
          <p:cNvSpPr>
            <a:spLocks noGrp="1"/>
          </p:cNvSpPr>
          <p:nvPr>
            <p:ph idx="1"/>
          </p:nvPr>
        </p:nvSpPr>
        <p:spPr/>
        <p:txBody>
          <a:bodyPr/>
          <a:lstStyle/>
          <a:p>
            <a:r>
              <a:rPr lang="en-US" dirty="0"/>
              <a:t>Calculate the effective interest rate (Annual) under following situation:</a:t>
            </a:r>
          </a:p>
          <a:p>
            <a:pPr marL="502920" indent="-457200" algn="just">
              <a:buFont typeface="Arial" panose="020B0604020202020204" pitchFamily="34" charset="0"/>
              <a:buChar char="•"/>
            </a:pPr>
            <a:r>
              <a:rPr lang="en-US" dirty="0"/>
              <a:t>Stated interest rate 12%, compounding quarterly (4 times a year)</a:t>
            </a:r>
          </a:p>
          <a:p>
            <a:pPr marL="502920" indent="-457200" algn="just">
              <a:buFont typeface="Arial" panose="020B0604020202020204" pitchFamily="34" charset="0"/>
              <a:buChar char="•"/>
            </a:pPr>
            <a:r>
              <a:rPr lang="en-US" dirty="0"/>
              <a:t>Stated interest rate 12%, compounding monthly. (12 times a year)</a:t>
            </a:r>
          </a:p>
          <a:p>
            <a:pPr marL="502920" indent="-457200" algn="just">
              <a:buFont typeface="Arial" panose="020B0604020202020204" pitchFamily="34" charset="0"/>
              <a:buChar char="•"/>
            </a:pPr>
            <a:r>
              <a:rPr lang="en-US" dirty="0"/>
              <a:t>Stated interest rate 12%, compounding daily. (360 days a year)</a:t>
            </a:r>
            <a:endParaRPr lang="en-IN" dirty="0"/>
          </a:p>
        </p:txBody>
      </p:sp>
    </p:spTree>
    <p:extLst>
      <p:ext uri="{BB962C8B-B14F-4D97-AF65-F5344CB8AC3E}">
        <p14:creationId xmlns:p14="http://schemas.microsoft.com/office/powerpoint/2010/main" val="196199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54894-4089-8FCE-8078-E39359AABE37}"/>
              </a:ext>
            </a:extLst>
          </p:cNvPr>
          <p:cNvSpPr>
            <a:spLocks noGrp="1"/>
          </p:cNvSpPr>
          <p:nvPr>
            <p:ph type="title"/>
          </p:nvPr>
        </p:nvSpPr>
        <p:spPr/>
        <p:txBody>
          <a:bodyPr/>
          <a:lstStyle/>
          <a:p>
            <a:r>
              <a:rPr lang="en-IN" dirty="0"/>
              <a:t>Application of Time Value</a:t>
            </a:r>
          </a:p>
        </p:txBody>
      </p:sp>
      <p:sp>
        <p:nvSpPr>
          <p:cNvPr id="3" name="Content Placeholder 2">
            <a:extLst>
              <a:ext uri="{FF2B5EF4-FFF2-40B4-BE49-F238E27FC236}">
                <a16:creationId xmlns:a16="http://schemas.microsoft.com/office/drawing/2014/main" id="{405CD584-8337-3332-FCAF-B0B7E8D879E6}"/>
              </a:ext>
            </a:extLst>
          </p:cNvPr>
          <p:cNvSpPr>
            <a:spLocks noGrp="1"/>
          </p:cNvSpPr>
          <p:nvPr>
            <p:ph idx="1"/>
          </p:nvPr>
        </p:nvSpPr>
        <p:spPr/>
        <p:txBody>
          <a:bodyPr>
            <a:normAutofit lnSpcReduction="10000"/>
          </a:bodyPr>
          <a:lstStyle/>
          <a:p>
            <a:pPr marL="388620" indent="-342900" algn="just">
              <a:buFont typeface="Arial" panose="020B0604020202020204" pitchFamily="34" charset="0"/>
              <a:buChar char="•"/>
            </a:pPr>
            <a:r>
              <a:rPr lang="en-US" sz="2400" dirty="0"/>
              <a:t>Most financial problems involve cash flows occurring at different points of time. These cash flows have to be brought to the same point of time for purposes of comparison and aggregation. </a:t>
            </a:r>
          </a:p>
          <a:p>
            <a:pPr marL="388620" indent="-342900" algn="just">
              <a:buFont typeface="Arial" panose="020B0604020202020204" pitchFamily="34" charset="0"/>
              <a:buChar char="•"/>
            </a:pPr>
            <a:r>
              <a:rPr lang="en-US" sz="2400" dirty="0"/>
              <a:t>Hence the understanding of the tools of compounding and discounting which underlie most of what we do in finance –</a:t>
            </a:r>
          </a:p>
          <a:p>
            <a:pPr marL="1035050" lvl="1" indent="-342900">
              <a:buFont typeface="Wingdings" panose="05000000000000000000" pitchFamily="2" charset="2"/>
              <a:buChar char="Ø"/>
            </a:pPr>
            <a:r>
              <a:rPr lang="en-US" sz="1900" dirty="0"/>
              <a:t>Valuing securities </a:t>
            </a:r>
          </a:p>
          <a:p>
            <a:pPr marL="1035050" lvl="1" indent="-342900">
              <a:buFont typeface="Wingdings" panose="05000000000000000000" pitchFamily="2" charset="2"/>
              <a:buChar char="Ø"/>
            </a:pPr>
            <a:r>
              <a:rPr lang="en-US" sz="1900" dirty="0" err="1"/>
              <a:t>Analysing</a:t>
            </a:r>
            <a:r>
              <a:rPr lang="en-US" sz="1900" dirty="0"/>
              <a:t> projects, </a:t>
            </a:r>
          </a:p>
          <a:p>
            <a:pPr marL="1035050" lvl="1" indent="-342900">
              <a:buFont typeface="Wingdings" panose="05000000000000000000" pitchFamily="2" charset="2"/>
              <a:buChar char="Ø"/>
            </a:pPr>
            <a:r>
              <a:rPr lang="en-US" sz="1900" dirty="0"/>
              <a:t>Determining lease rentals </a:t>
            </a:r>
          </a:p>
          <a:p>
            <a:pPr marL="1035050" lvl="1" indent="-342900">
              <a:buFont typeface="Wingdings" panose="05000000000000000000" pitchFamily="2" charset="2"/>
              <a:buChar char="Ø"/>
            </a:pPr>
            <a:r>
              <a:rPr lang="en-US" sz="1900" dirty="0"/>
              <a:t>Choosing the right financing instruments, </a:t>
            </a:r>
          </a:p>
          <a:p>
            <a:pPr marL="1035050" lvl="1" indent="-342900">
              <a:buFont typeface="Wingdings" panose="05000000000000000000" pitchFamily="2" charset="2"/>
              <a:buChar char="Ø"/>
            </a:pPr>
            <a:r>
              <a:rPr lang="en-US" sz="1900" dirty="0"/>
              <a:t>Setting up the loan amortization schedules</a:t>
            </a:r>
            <a:endParaRPr lang="en-IN" sz="1900" dirty="0"/>
          </a:p>
        </p:txBody>
      </p:sp>
    </p:spTree>
    <p:extLst>
      <p:ext uri="{BB962C8B-B14F-4D97-AF65-F5344CB8AC3E}">
        <p14:creationId xmlns:p14="http://schemas.microsoft.com/office/powerpoint/2010/main" val="2662433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6D28D-8EA6-3A90-149D-FDB96A62A6C0}"/>
              </a:ext>
            </a:extLst>
          </p:cNvPr>
          <p:cNvSpPr>
            <a:spLocks noGrp="1"/>
          </p:cNvSpPr>
          <p:nvPr>
            <p:ph type="title"/>
          </p:nvPr>
        </p:nvSpPr>
        <p:spPr/>
        <p:txBody>
          <a:bodyPr/>
          <a:lstStyle/>
          <a:p>
            <a:r>
              <a:rPr lang="en-IN" dirty="0"/>
              <a:t>Time Lines and Notation</a:t>
            </a:r>
          </a:p>
        </p:txBody>
      </p:sp>
      <p:sp>
        <p:nvSpPr>
          <p:cNvPr id="3" name="Content Placeholder 2">
            <a:extLst>
              <a:ext uri="{FF2B5EF4-FFF2-40B4-BE49-F238E27FC236}">
                <a16:creationId xmlns:a16="http://schemas.microsoft.com/office/drawing/2014/main" id="{8A7F56C0-AECE-5C3C-3DFA-C7245E24F335}"/>
              </a:ext>
            </a:extLst>
          </p:cNvPr>
          <p:cNvSpPr>
            <a:spLocks noGrp="1"/>
          </p:cNvSpPr>
          <p:nvPr>
            <p:ph idx="1"/>
          </p:nvPr>
        </p:nvSpPr>
        <p:spPr/>
        <p:txBody>
          <a:bodyPr>
            <a:normAutofit/>
          </a:bodyPr>
          <a:lstStyle/>
          <a:p>
            <a:pPr marL="502920" indent="-457200" algn="just">
              <a:buFont typeface="Arial" panose="020B0604020202020204" pitchFamily="34" charset="0"/>
              <a:buChar char="•"/>
            </a:pPr>
            <a:r>
              <a:rPr lang="en-US" sz="2400" dirty="0"/>
              <a:t>When cash flows occur at different points in time, it is easier to deal with them using a time line. </a:t>
            </a:r>
          </a:p>
          <a:p>
            <a:pPr marL="502920" indent="-457200" algn="just">
              <a:buFont typeface="Arial" panose="020B0604020202020204" pitchFamily="34" charset="0"/>
              <a:buChar char="•"/>
            </a:pPr>
            <a:r>
              <a:rPr lang="en-US" sz="2400" dirty="0"/>
              <a:t>A time line shows the timing and the amount of each cash flow in a cash flow stream.</a:t>
            </a:r>
            <a:endParaRPr lang="en-IN" sz="2400" dirty="0"/>
          </a:p>
        </p:txBody>
      </p:sp>
      <p:pic>
        <p:nvPicPr>
          <p:cNvPr id="5" name="Picture 4">
            <a:extLst>
              <a:ext uri="{FF2B5EF4-FFF2-40B4-BE49-F238E27FC236}">
                <a16:creationId xmlns:a16="http://schemas.microsoft.com/office/drawing/2014/main" id="{E6F36B7C-13F8-0E71-811E-5DE3D41E55A8}"/>
              </a:ext>
            </a:extLst>
          </p:cNvPr>
          <p:cNvPicPr>
            <a:picLocks noChangeAspect="1"/>
          </p:cNvPicPr>
          <p:nvPr/>
        </p:nvPicPr>
        <p:blipFill>
          <a:blip r:embed="rId2"/>
          <a:stretch>
            <a:fillRect/>
          </a:stretch>
        </p:blipFill>
        <p:spPr>
          <a:xfrm>
            <a:off x="1691680" y="3566950"/>
            <a:ext cx="6552728" cy="2964442"/>
          </a:xfrm>
          <a:prstGeom prst="rect">
            <a:avLst/>
          </a:prstGeom>
        </p:spPr>
      </p:pic>
    </p:spTree>
    <p:extLst>
      <p:ext uri="{BB962C8B-B14F-4D97-AF65-F5344CB8AC3E}">
        <p14:creationId xmlns:p14="http://schemas.microsoft.com/office/powerpoint/2010/main" val="3072604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8B1D0-07AA-C62C-8B15-20C9C74D3620}"/>
              </a:ext>
            </a:extLst>
          </p:cNvPr>
          <p:cNvSpPr>
            <a:spLocks noGrp="1"/>
          </p:cNvSpPr>
          <p:nvPr>
            <p:ph type="title"/>
          </p:nvPr>
        </p:nvSpPr>
        <p:spPr/>
        <p:txBody>
          <a:bodyPr/>
          <a:lstStyle/>
          <a:p>
            <a:r>
              <a:rPr lang="en-IN" dirty="0"/>
              <a:t>Time Value of Money</a:t>
            </a:r>
          </a:p>
        </p:txBody>
      </p:sp>
      <p:sp>
        <p:nvSpPr>
          <p:cNvPr id="3" name="Content Placeholder 2">
            <a:extLst>
              <a:ext uri="{FF2B5EF4-FFF2-40B4-BE49-F238E27FC236}">
                <a16:creationId xmlns:a16="http://schemas.microsoft.com/office/drawing/2014/main" id="{8B3F8E51-D500-1D6A-E25E-CAC31A4A218E}"/>
              </a:ext>
            </a:extLst>
          </p:cNvPr>
          <p:cNvSpPr>
            <a:spLocks noGrp="1"/>
          </p:cNvSpPr>
          <p:nvPr>
            <p:ph idx="1"/>
          </p:nvPr>
        </p:nvSpPr>
        <p:spPr/>
        <p:txBody>
          <a:bodyPr>
            <a:normAutofit/>
          </a:bodyPr>
          <a:lstStyle/>
          <a:p>
            <a:pPr algn="just"/>
            <a:r>
              <a:rPr lang="en-US" sz="2400" b="1" dirty="0"/>
              <a:t>Present value (PV) </a:t>
            </a:r>
          </a:p>
          <a:p>
            <a:pPr algn="just"/>
            <a:r>
              <a:rPr lang="en-US" sz="2200" dirty="0"/>
              <a:t>current value of a future sum of money or stream of cash flows given a specified rate of return. In the above example 200 is the present value of 220.</a:t>
            </a:r>
            <a:r>
              <a:rPr lang="en-US" sz="2400" dirty="0"/>
              <a:t> </a:t>
            </a:r>
          </a:p>
          <a:p>
            <a:pPr algn="just"/>
            <a:r>
              <a:rPr lang="en-US" sz="2400" b="1" dirty="0"/>
              <a:t>Future value (FV) </a:t>
            </a:r>
          </a:p>
          <a:p>
            <a:pPr algn="just"/>
            <a:r>
              <a:rPr lang="en-US" sz="2200" dirty="0"/>
              <a:t>Value of a current asset at a specified date in the future based on an assumed rate of growth. In the above example 220 is the future value</a:t>
            </a:r>
          </a:p>
          <a:p>
            <a:endParaRPr lang="en-IN" dirty="0"/>
          </a:p>
        </p:txBody>
      </p:sp>
      <p:pic>
        <p:nvPicPr>
          <p:cNvPr id="4" name="Picture 3">
            <a:extLst>
              <a:ext uri="{FF2B5EF4-FFF2-40B4-BE49-F238E27FC236}">
                <a16:creationId xmlns:a16="http://schemas.microsoft.com/office/drawing/2014/main" id="{918CE786-0BB4-B3A7-CD97-FB7F55C97AE2}"/>
              </a:ext>
            </a:extLst>
          </p:cNvPr>
          <p:cNvPicPr>
            <a:picLocks noChangeAspect="1"/>
          </p:cNvPicPr>
          <p:nvPr/>
        </p:nvPicPr>
        <p:blipFill>
          <a:blip r:embed="rId2"/>
          <a:stretch>
            <a:fillRect/>
          </a:stretch>
        </p:blipFill>
        <p:spPr>
          <a:xfrm>
            <a:off x="446790" y="4725144"/>
            <a:ext cx="8250419" cy="1817472"/>
          </a:xfrm>
          <a:prstGeom prst="rect">
            <a:avLst/>
          </a:prstGeom>
        </p:spPr>
      </p:pic>
    </p:spTree>
    <p:extLst>
      <p:ext uri="{BB962C8B-B14F-4D97-AF65-F5344CB8AC3E}">
        <p14:creationId xmlns:p14="http://schemas.microsoft.com/office/powerpoint/2010/main" val="1365540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AD9EE-9F53-8CC6-BEA9-65C085FE9405}"/>
              </a:ext>
            </a:extLst>
          </p:cNvPr>
          <p:cNvSpPr>
            <a:spLocks noGrp="1"/>
          </p:cNvSpPr>
          <p:nvPr>
            <p:ph type="title"/>
          </p:nvPr>
        </p:nvSpPr>
        <p:spPr/>
        <p:txBody>
          <a:bodyPr/>
          <a:lstStyle/>
          <a:p>
            <a:r>
              <a:rPr lang="en-IN" dirty="0"/>
              <a:t>Techniques for Time Value of Money</a:t>
            </a:r>
          </a:p>
        </p:txBody>
      </p:sp>
      <p:sp>
        <p:nvSpPr>
          <p:cNvPr id="3" name="Content Placeholder 2">
            <a:extLst>
              <a:ext uri="{FF2B5EF4-FFF2-40B4-BE49-F238E27FC236}">
                <a16:creationId xmlns:a16="http://schemas.microsoft.com/office/drawing/2014/main" id="{B78A38CA-4018-E784-D584-2B5DB6A6AE76}"/>
              </a:ext>
            </a:extLst>
          </p:cNvPr>
          <p:cNvSpPr>
            <a:spLocks noGrp="1"/>
          </p:cNvSpPr>
          <p:nvPr>
            <p:ph idx="1"/>
          </p:nvPr>
        </p:nvSpPr>
        <p:spPr>
          <a:xfrm>
            <a:off x="1127016" y="1869111"/>
            <a:ext cx="7391400" cy="4411663"/>
          </a:xfrm>
        </p:spPr>
        <p:txBody>
          <a:bodyPr/>
          <a:lstStyle/>
          <a:p>
            <a:pPr marL="0"/>
            <a:r>
              <a:rPr lang="en-US" sz="2400" dirty="0"/>
              <a:t>Two methods to calculate the time value of money</a:t>
            </a:r>
          </a:p>
          <a:p>
            <a:pPr marL="502920" indent="-457200">
              <a:buFont typeface="Wingdings" panose="05000000000000000000" pitchFamily="2" charset="2"/>
              <a:buChar char="Ø"/>
            </a:pPr>
            <a:r>
              <a:rPr lang="en-US" sz="2400" dirty="0"/>
              <a:t>Compounding Technique</a:t>
            </a:r>
          </a:p>
          <a:p>
            <a:pPr marL="502920" indent="-457200">
              <a:buFont typeface="Wingdings" panose="05000000000000000000" pitchFamily="2" charset="2"/>
              <a:buChar char="Ø"/>
            </a:pPr>
            <a:r>
              <a:rPr lang="en-US" sz="2400" dirty="0"/>
              <a:t>Discounting Technique</a:t>
            </a:r>
          </a:p>
          <a:p>
            <a:endParaRPr lang="en-IN" dirty="0"/>
          </a:p>
        </p:txBody>
      </p:sp>
      <p:pic>
        <p:nvPicPr>
          <p:cNvPr id="4" name="Picture 4" descr="fig0502">
            <a:extLst>
              <a:ext uri="{FF2B5EF4-FFF2-40B4-BE49-F238E27FC236}">
                <a16:creationId xmlns:a16="http://schemas.microsoft.com/office/drawing/2014/main" id="{B49A6E36-C833-9F7D-09DD-B080AD5270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789040"/>
            <a:ext cx="7552990" cy="249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7169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a:extLst>
              <a:ext uri="{FF2B5EF4-FFF2-40B4-BE49-F238E27FC236}">
                <a16:creationId xmlns:a16="http://schemas.microsoft.com/office/drawing/2014/main" id="{91EEA5AA-9088-E157-9D98-E47D3DB25001}"/>
              </a:ext>
            </a:extLst>
          </p:cNvPr>
          <p:cNvSpPr>
            <a:spLocks noGrp="1" noChangeArrowheads="1"/>
          </p:cNvSpPr>
          <p:nvPr>
            <p:ph type="title"/>
          </p:nvPr>
        </p:nvSpPr>
        <p:spPr/>
        <p:txBody>
          <a:bodyPr/>
          <a:lstStyle/>
          <a:p>
            <a:pPr eaLnBrk="1" hangingPunct="1"/>
            <a:r>
              <a:rPr lang="en-US" altLang="en-US" dirty="0"/>
              <a:t>Basic Patterns of Cash Flow</a:t>
            </a:r>
          </a:p>
        </p:txBody>
      </p:sp>
      <p:sp>
        <p:nvSpPr>
          <p:cNvPr id="22533" name="Rectangle 3">
            <a:extLst>
              <a:ext uri="{FF2B5EF4-FFF2-40B4-BE49-F238E27FC236}">
                <a16:creationId xmlns:a16="http://schemas.microsoft.com/office/drawing/2014/main" id="{DA83949A-B7C8-2A80-724D-57D914DFCB60}"/>
              </a:ext>
            </a:extLst>
          </p:cNvPr>
          <p:cNvSpPr>
            <a:spLocks noGrp="1" noChangeArrowheads="1"/>
          </p:cNvSpPr>
          <p:nvPr>
            <p:ph type="body" idx="1"/>
          </p:nvPr>
        </p:nvSpPr>
        <p:spPr>
          <a:xfrm>
            <a:off x="1043608" y="1844824"/>
            <a:ext cx="7391400" cy="4411663"/>
          </a:xfrm>
        </p:spPr>
        <p:txBody>
          <a:bodyPr>
            <a:normAutofit/>
          </a:bodyPr>
          <a:lstStyle/>
          <a:p>
            <a:pPr marL="0" algn="just"/>
            <a:r>
              <a:rPr lang="en-US" altLang="en-US" sz="2400" dirty="0"/>
              <a:t>The cash inflows and outflows of a firm can be described by its general pattern. The three basic patterns include a </a:t>
            </a:r>
          </a:p>
          <a:p>
            <a:pPr marL="0" algn="just"/>
            <a:endParaRPr lang="en-US" altLang="en-US" sz="1600" dirty="0"/>
          </a:p>
          <a:p>
            <a:pPr marL="388620" indent="-342900" eaLnBrk="1" hangingPunct="1">
              <a:buFont typeface="Wingdings" panose="05000000000000000000" pitchFamily="2" charset="2"/>
              <a:buChar char="Ø"/>
            </a:pPr>
            <a:r>
              <a:rPr lang="en-US" altLang="en-US" sz="2400" dirty="0"/>
              <a:t>single amount or Lump sum </a:t>
            </a:r>
          </a:p>
          <a:p>
            <a:pPr marL="388620" indent="-342900" eaLnBrk="1" hangingPunct="1">
              <a:buFont typeface="Wingdings" panose="05000000000000000000" pitchFamily="2" charset="2"/>
              <a:buChar char="Ø"/>
            </a:pPr>
            <a:r>
              <a:rPr lang="en-US" altLang="en-US" sz="2400" dirty="0"/>
              <a:t>an annuity, </a:t>
            </a:r>
          </a:p>
          <a:p>
            <a:pPr marL="388620" indent="-342900" eaLnBrk="1" hangingPunct="1">
              <a:buFont typeface="Wingdings" panose="05000000000000000000" pitchFamily="2" charset="2"/>
              <a:buChar char="Ø"/>
            </a:pPr>
            <a:r>
              <a:rPr lang="en-US" altLang="en-US" sz="2400" dirty="0"/>
              <a:t>mixed stream or uneven cash flow</a:t>
            </a:r>
          </a:p>
        </p:txBody>
      </p:sp>
    </p:spTree>
  </p:cSld>
  <p:clrMapOvr>
    <a:masterClrMapping/>
  </p:clrMapOvr>
</p:sld>
</file>

<file path=ppt/theme/theme1.xml><?xml version="1.0" encoding="utf-8"?>
<a:theme xmlns:a="http://schemas.openxmlformats.org/drawingml/2006/main" name="Sales training presentation">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ales training presentation.potx" id="{3181A242-BAE2-485E-97E8-919259126601}" vid="{819B686A-E690-42F4-91DA-6D012EEA393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 training slides</Template>
  <TotalTime>379</TotalTime>
  <Words>2482</Words>
  <Application>Microsoft Office PowerPoint</Application>
  <PresentationFormat>On-screen Show (4:3)</PresentationFormat>
  <Paragraphs>190</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Calistoga</vt:lpstr>
      <vt:lpstr>Helvetica Now Display</vt:lpstr>
      <vt:lpstr>Times New Roman</vt:lpstr>
      <vt:lpstr>Wingdings</vt:lpstr>
      <vt:lpstr>Sales training presentation</vt:lpstr>
      <vt:lpstr>Time Value of Money</vt:lpstr>
      <vt:lpstr>Decision Dilemma—Take a Lump Sum or Annual Installments </vt:lpstr>
      <vt:lpstr>Time Value of Money</vt:lpstr>
      <vt:lpstr>Time Preference for Money</vt:lpstr>
      <vt:lpstr>Application of Time Value</vt:lpstr>
      <vt:lpstr>Time Lines and Notation</vt:lpstr>
      <vt:lpstr>Time Value of Money</vt:lpstr>
      <vt:lpstr>Techniques for Time Value of Money</vt:lpstr>
      <vt:lpstr>Basic Patterns of Cash Flow</vt:lpstr>
      <vt:lpstr>Simple Interest and Compounding Interest</vt:lpstr>
      <vt:lpstr>Future Value and Compounding</vt:lpstr>
      <vt:lpstr>Example-1</vt:lpstr>
      <vt:lpstr>Example-2</vt:lpstr>
      <vt:lpstr>Example-3</vt:lpstr>
      <vt:lpstr>Frequency of Compounding</vt:lpstr>
      <vt:lpstr>Example -4</vt:lpstr>
      <vt:lpstr>Future Value of Multiple Uneven Cash Flows</vt:lpstr>
      <vt:lpstr>Annuity</vt:lpstr>
      <vt:lpstr>Annuity</vt:lpstr>
      <vt:lpstr>Future Value of Annuity</vt:lpstr>
      <vt:lpstr>Conti…</vt:lpstr>
      <vt:lpstr>Finding the Future Value of an Ordinary Annuity</vt:lpstr>
      <vt:lpstr>Example-5</vt:lpstr>
      <vt:lpstr>Finding the Future Value of an Annuity Due</vt:lpstr>
      <vt:lpstr>Present Value and Discounting</vt:lpstr>
      <vt:lpstr>Example-6</vt:lpstr>
      <vt:lpstr>Example-7</vt:lpstr>
      <vt:lpstr>Present value of Ordinary Annuity</vt:lpstr>
      <vt:lpstr>Example -7</vt:lpstr>
      <vt:lpstr>Present Value of uneven cash flows</vt:lpstr>
      <vt:lpstr>Example</vt:lpstr>
      <vt:lpstr>Example</vt:lpstr>
      <vt:lpstr>Example</vt:lpstr>
      <vt:lpstr>Example</vt:lpstr>
      <vt:lpstr>Example</vt:lpstr>
      <vt:lpstr>Example</vt:lpstr>
      <vt:lpstr>Example</vt:lpstr>
      <vt:lpstr>Example</vt:lpstr>
      <vt:lpstr>Present value of a perpetuity</vt:lpstr>
      <vt:lpstr>Example </vt:lpstr>
      <vt:lpstr>Effective Annual Rate and Annual Percentage Rate</vt:lpstr>
      <vt:lpstr>PowerPoint Presentation</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Training</dc:title>
  <dc:creator>Harsh Pratap</dc:creator>
  <cp:lastModifiedBy>Harsh Pratap</cp:lastModifiedBy>
  <cp:revision>23</cp:revision>
  <dcterms:created xsi:type="dcterms:W3CDTF">2023-02-06T04:56:23Z</dcterms:created>
  <dcterms:modified xsi:type="dcterms:W3CDTF">2023-02-24T06:34:50Z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