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7"/>
  </p:notesMasterIdLst>
  <p:handoutMasterIdLst>
    <p:handoutMasterId r:id="rId18"/>
  </p:handoutMasterIdLst>
  <p:sldIdLst>
    <p:sldId id="269" r:id="rId2"/>
    <p:sldId id="270" r:id="rId3"/>
    <p:sldId id="271" r:id="rId4"/>
    <p:sldId id="272" r:id="rId5"/>
    <p:sldId id="273" r:id="rId6"/>
    <p:sldId id="274" r:id="rId7"/>
    <p:sldId id="282" r:id="rId8"/>
    <p:sldId id="283" r:id="rId9"/>
    <p:sldId id="275" r:id="rId10"/>
    <p:sldId id="276" r:id="rId11"/>
    <p:sldId id="277" r:id="rId12"/>
    <p:sldId id="278" r:id="rId13"/>
    <p:sldId id="279" r:id="rId14"/>
    <p:sldId id="280" r:id="rId15"/>
    <p:sldId id="281" r:id="rId16"/>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712" autoAdjust="0"/>
  </p:normalViewPr>
  <p:slideViewPr>
    <p:cSldViewPr>
      <p:cViewPr varScale="1">
        <p:scale>
          <a:sx n="59" d="100"/>
          <a:sy n="59" d="100"/>
        </p:scale>
        <p:origin x="1452" y="5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4/17/2023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4/17/2023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4/17/2023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4/17/2023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4/17/2023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4/17/2023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4/17/2023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4/17/2023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4/17/2023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4/17/2023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4/17/2023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4/17/2023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Working Capital Management</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7E91-4078-997C-2E56-78583F2FC76D}"/>
              </a:ext>
            </a:extLst>
          </p:cNvPr>
          <p:cNvSpPr>
            <a:spLocks noGrp="1"/>
          </p:cNvSpPr>
          <p:nvPr>
            <p:ph type="title"/>
          </p:nvPr>
        </p:nvSpPr>
        <p:spPr/>
        <p:txBody>
          <a:bodyPr/>
          <a:lstStyle/>
          <a:p>
            <a:r>
              <a:rPr lang="en-IN" dirty="0"/>
              <a:t>Conti…</a:t>
            </a:r>
          </a:p>
        </p:txBody>
      </p:sp>
      <p:pic>
        <p:nvPicPr>
          <p:cNvPr id="5" name="Content Placeholder 4">
            <a:extLst>
              <a:ext uri="{FF2B5EF4-FFF2-40B4-BE49-F238E27FC236}">
                <a16:creationId xmlns:a16="http://schemas.microsoft.com/office/drawing/2014/main" id="{49EC217B-A231-4E63-595C-2961389C3BD6}"/>
              </a:ext>
            </a:extLst>
          </p:cNvPr>
          <p:cNvPicPr>
            <a:picLocks noGrp="1" noChangeAspect="1"/>
          </p:cNvPicPr>
          <p:nvPr>
            <p:ph idx="1"/>
          </p:nvPr>
        </p:nvPicPr>
        <p:blipFill>
          <a:blip r:embed="rId2"/>
          <a:stretch>
            <a:fillRect/>
          </a:stretch>
        </p:blipFill>
        <p:spPr>
          <a:xfrm>
            <a:off x="755576" y="1844824"/>
            <a:ext cx="7384092" cy="3456384"/>
          </a:xfrm>
        </p:spPr>
      </p:pic>
    </p:spTree>
    <p:extLst>
      <p:ext uri="{BB962C8B-B14F-4D97-AF65-F5344CB8AC3E}">
        <p14:creationId xmlns:p14="http://schemas.microsoft.com/office/powerpoint/2010/main" val="4169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22E5-1AB3-15CE-29D6-876E7DC79597}"/>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378A7878-F5D5-D2DE-8ED3-20071F03F647}"/>
              </a:ext>
            </a:extLst>
          </p:cNvPr>
          <p:cNvSpPr>
            <a:spLocks noGrp="1"/>
          </p:cNvSpPr>
          <p:nvPr>
            <p:ph idx="1"/>
          </p:nvPr>
        </p:nvSpPr>
        <p:spPr>
          <a:xfrm>
            <a:off x="1043608" y="1524000"/>
            <a:ext cx="7391400" cy="4411663"/>
          </a:xfrm>
        </p:spPr>
        <p:txBody>
          <a:bodyPr/>
          <a:lstStyle/>
          <a:p>
            <a:pPr marL="502920" indent="-457200" algn="just">
              <a:buFont typeface="Arial" panose="020B0604020202020204" pitchFamily="34" charset="0"/>
              <a:buChar char="•"/>
            </a:pPr>
            <a:r>
              <a:rPr lang="en-US" dirty="0"/>
              <a:t>The time that elapses between the purchase of raw materials and the collection of cash for sales is referred to as the </a:t>
            </a:r>
            <a:r>
              <a:rPr lang="en-US" b="1" dirty="0"/>
              <a:t>operating cycle</a:t>
            </a:r>
            <a:r>
              <a:rPr lang="en-US" dirty="0"/>
              <a:t>,</a:t>
            </a:r>
          </a:p>
          <a:p>
            <a:pPr marL="502920" indent="-457200" algn="just">
              <a:buFont typeface="Arial" panose="020B0604020202020204" pitchFamily="34" charset="0"/>
              <a:buChar char="•"/>
            </a:pPr>
            <a:r>
              <a:rPr lang="en-US" dirty="0"/>
              <a:t>whereas the time length between the payment for raw material purchases and the collection of cash for sales is referred to as the </a:t>
            </a:r>
            <a:r>
              <a:rPr lang="en-US" b="1" dirty="0"/>
              <a:t>cash cycle.</a:t>
            </a:r>
            <a:endParaRPr lang="en-IN" b="1" dirty="0"/>
          </a:p>
        </p:txBody>
      </p:sp>
    </p:spTree>
    <p:extLst>
      <p:ext uri="{BB962C8B-B14F-4D97-AF65-F5344CB8AC3E}">
        <p14:creationId xmlns:p14="http://schemas.microsoft.com/office/powerpoint/2010/main" val="203146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031D-6F58-5C10-1923-C148B107A959}"/>
              </a:ext>
            </a:extLst>
          </p:cNvPr>
          <p:cNvSpPr>
            <a:spLocks noGrp="1"/>
          </p:cNvSpPr>
          <p:nvPr>
            <p:ph type="title"/>
          </p:nvPr>
        </p:nvSpPr>
        <p:spPr/>
        <p:txBody>
          <a:bodyPr/>
          <a:lstStyle/>
          <a:p>
            <a:r>
              <a:rPr lang="en-IN" dirty="0"/>
              <a:t>Conti….</a:t>
            </a:r>
          </a:p>
        </p:txBody>
      </p:sp>
      <p:pic>
        <p:nvPicPr>
          <p:cNvPr id="5" name="Content Placeholder 4">
            <a:extLst>
              <a:ext uri="{FF2B5EF4-FFF2-40B4-BE49-F238E27FC236}">
                <a16:creationId xmlns:a16="http://schemas.microsoft.com/office/drawing/2014/main" id="{84AE9859-7464-0BB7-9791-E8CD28BC285B}"/>
              </a:ext>
            </a:extLst>
          </p:cNvPr>
          <p:cNvPicPr>
            <a:picLocks noGrp="1" noChangeAspect="1"/>
          </p:cNvPicPr>
          <p:nvPr>
            <p:ph idx="1"/>
          </p:nvPr>
        </p:nvPicPr>
        <p:blipFill>
          <a:blip r:embed="rId2"/>
          <a:stretch>
            <a:fillRect/>
          </a:stretch>
        </p:blipFill>
        <p:spPr>
          <a:xfrm>
            <a:off x="107504" y="1916832"/>
            <a:ext cx="8968269" cy="2880320"/>
          </a:xfrm>
        </p:spPr>
      </p:pic>
    </p:spTree>
    <p:extLst>
      <p:ext uri="{BB962C8B-B14F-4D97-AF65-F5344CB8AC3E}">
        <p14:creationId xmlns:p14="http://schemas.microsoft.com/office/powerpoint/2010/main" val="100827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2CC2-755D-9F27-2CE7-F982C46F0EF3}"/>
              </a:ext>
            </a:extLst>
          </p:cNvPr>
          <p:cNvSpPr>
            <a:spLocks noGrp="1"/>
          </p:cNvSpPr>
          <p:nvPr>
            <p:ph type="title"/>
          </p:nvPr>
        </p:nvSpPr>
        <p:spPr/>
        <p:txBody>
          <a:bodyPr/>
          <a:lstStyle/>
          <a:p>
            <a:r>
              <a:rPr lang="en-IN" dirty="0"/>
              <a:t>Methods of Working Capital Estimation</a:t>
            </a:r>
          </a:p>
        </p:txBody>
      </p:sp>
      <p:sp>
        <p:nvSpPr>
          <p:cNvPr id="3" name="Content Placeholder 2">
            <a:extLst>
              <a:ext uri="{FF2B5EF4-FFF2-40B4-BE49-F238E27FC236}">
                <a16:creationId xmlns:a16="http://schemas.microsoft.com/office/drawing/2014/main" id="{7BBFC680-BB27-E6E8-7237-17E0E7D62BC0}"/>
              </a:ext>
            </a:extLst>
          </p:cNvPr>
          <p:cNvSpPr>
            <a:spLocks noGrp="1"/>
          </p:cNvSpPr>
          <p:nvPr>
            <p:ph idx="1"/>
          </p:nvPr>
        </p:nvSpPr>
        <p:spPr/>
        <p:txBody>
          <a:bodyPr/>
          <a:lstStyle/>
          <a:p>
            <a:r>
              <a:rPr lang="en-IN" dirty="0"/>
              <a:t>Operating cycle methods</a:t>
            </a:r>
          </a:p>
          <a:p>
            <a:r>
              <a:rPr lang="en-US" dirty="0"/>
              <a:t>Current assets holding period Method</a:t>
            </a:r>
          </a:p>
          <a:p>
            <a:r>
              <a:rPr lang="en-IN" dirty="0"/>
              <a:t>Ratio to sales method</a:t>
            </a:r>
          </a:p>
          <a:p>
            <a:r>
              <a:rPr lang="en-US" dirty="0"/>
              <a:t>Ratio of fixed investment method</a:t>
            </a:r>
            <a:endParaRPr lang="en-IN" dirty="0"/>
          </a:p>
        </p:txBody>
      </p:sp>
    </p:spTree>
    <p:extLst>
      <p:ext uri="{BB962C8B-B14F-4D97-AF65-F5344CB8AC3E}">
        <p14:creationId xmlns:p14="http://schemas.microsoft.com/office/powerpoint/2010/main" val="292749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AB98-D5A7-71D7-CA68-58AB294E18F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2DF5B7-286A-C478-B9C7-8FFCD82344BC}"/>
              </a:ext>
            </a:extLst>
          </p:cNvPr>
          <p:cNvSpPr>
            <a:spLocks noGrp="1"/>
          </p:cNvSpPr>
          <p:nvPr>
            <p:ph idx="1"/>
          </p:nvPr>
        </p:nvSpPr>
        <p:spPr>
          <a:xfrm>
            <a:off x="381000" y="1504950"/>
            <a:ext cx="7391400" cy="4411663"/>
          </a:xfrm>
        </p:spPr>
        <p:txBody>
          <a:bodyPr>
            <a:normAutofit/>
          </a:bodyPr>
          <a:lstStyle/>
          <a:p>
            <a:pPr algn="just"/>
            <a:r>
              <a:rPr lang="en-IN" sz="1600" dirty="0"/>
              <a:t>A pro forma cost sheet of a company provides the following data. The following is the additional Information</a:t>
            </a:r>
          </a:p>
          <a:p>
            <a:pPr marL="560070" indent="-514350">
              <a:buAutoNum type="arabicPeriod"/>
            </a:pPr>
            <a:r>
              <a:rPr lang="en-IN" sz="1600" dirty="0"/>
              <a:t>Average raw material in stock: one month</a:t>
            </a:r>
          </a:p>
          <a:p>
            <a:pPr marL="560070" indent="-514350">
              <a:buAutoNum type="arabicPeriod"/>
            </a:pPr>
            <a:r>
              <a:rPr lang="en-IN" sz="1600" dirty="0"/>
              <a:t>Average Material in Process: half month</a:t>
            </a:r>
          </a:p>
          <a:p>
            <a:pPr marL="560070" indent="-514350">
              <a:buAutoNum type="arabicPeriod"/>
            </a:pPr>
            <a:r>
              <a:rPr lang="en-IN" sz="1600" dirty="0"/>
              <a:t>Credit Allowed by suppliers: one month</a:t>
            </a:r>
          </a:p>
          <a:p>
            <a:pPr marL="560070" indent="-514350">
              <a:buAutoNum type="arabicPeriod"/>
            </a:pPr>
            <a:r>
              <a:rPr lang="en-IN" sz="1600" dirty="0"/>
              <a:t>Credit Allowed to customers: half month</a:t>
            </a:r>
          </a:p>
          <a:p>
            <a:pPr marL="560070" indent="-514350">
              <a:buAutoNum type="arabicPeriod"/>
            </a:pPr>
            <a:r>
              <a:rPr lang="en-IN" sz="1600" dirty="0"/>
              <a:t>Time lag in payment of wages: half month</a:t>
            </a:r>
          </a:p>
          <a:p>
            <a:pPr marL="560070" indent="-514350">
              <a:buAutoNum type="arabicPeriod"/>
            </a:pPr>
            <a:r>
              <a:rPr lang="en-IN" sz="1600" dirty="0"/>
              <a:t>Time lag in payment of overhead: one month</a:t>
            </a:r>
          </a:p>
          <a:p>
            <a:pPr marL="560070" indent="-514350">
              <a:buAutoNum type="arabicPeriod"/>
            </a:pPr>
            <a:r>
              <a:rPr lang="en-IN" sz="1600" dirty="0"/>
              <a:t>One forth of sale is on cash basis</a:t>
            </a:r>
          </a:p>
          <a:p>
            <a:pPr marL="560070" indent="-514350">
              <a:buAutoNum type="arabicPeriod"/>
            </a:pPr>
            <a:r>
              <a:rPr lang="en-IN" sz="1600" dirty="0"/>
              <a:t>Cash balance is expected to be 120,000</a:t>
            </a:r>
          </a:p>
          <a:p>
            <a:pPr marL="560070" indent="-514350">
              <a:buAutoNum type="arabicPeriod"/>
            </a:pPr>
            <a:endParaRPr lang="en-IN" sz="1600" dirty="0"/>
          </a:p>
          <a:p>
            <a:r>
              <a:rPr lang="en-IN" sz="1600" dirty="0"/>
              <a:t>You are required to prepare a statement showing working capital requirement at 70000 units of output.</a:t>
            </a:r>
          </a:p>
        </p:txBody>
      </p:sp>
      <p:graphicFrame>
        <p:nvGraphicFramePr>
          <p:cNvPr id="7" name="Table 7">
            <a:extLst>
              <a:ext uri="{FF2B5EF4-FFF2-40B4-BE49-F238E27FC236}">
                <a16:creationId xmlns:a16="http://schemas.microsoft.com/office/drawing/2014/main" id="{B03F7467-ACCB-CB48-374D-1961B2433D0A}"/>
              </a:ext>
            </a:extLst>
          </p:cNvPr>
          <p:cNvGraphicFramePr>
            <a:graphicFrameLocks noGrp="1"/>
          </p:cNvGraphicFramePr>
          <p:nvPr>
            <p:extLst>
              <p:ext uri="{D42A27DB-BD31-4B8C-83A1-F6EECF244321}">
                <p14:modId xmlns:p14="http://schemas.microsoft.com/office/powerpoint/2010/main" val="2610586426"/>
              </p:ext>
            </p:extLst>
          </p:nvPr>
        </p:nvGraphicFramePr>
        <p:xfrm>
          <a:off x="5220072" y="2377440"/>
          <a:ext cx="3744416" cy="2103120"/>
        </p:xfrm>
        <a:graphic>
          <a:graphicData uri="http://schemas.openxmlformats.org/drawingml/2006/table">
            <a:tbl>
              <a:tblPr firstRow="1" bandRow="1">
                <a:tableStyleId>{3B4B98B0-60AC-42C2-AFA5-B58CD77FA1E5}</a:tableStyleId>
              </a:tblPr>
              <a:tblGrid>
                <a:gridCol w="528010">
                  <a:extLst>
                    <a:ext uri="{9D8B030D-6E8A-4147-A177-3AD203B41FA5}">
                      <a16:colId xmlns:a16="http://schemas.microsoft.com/office/drawing/2014/main" val="2262407598"/>
                    </a:ext>
                  </a:extLst>
                </a:gridCol>
                <a:gridCol w="2352310">
                  <a:extLst>
                    <a:ext uri="{9D8B030D-6E8A-4147-A177-3AD203B41FA5}">
                      <a16:colId xmlns:a16="http://schemas.microsoft.com/office/drawing/2014/main" val="2757932406"/>
                    </a:ext>
                  </a:extLst>
                </a:gridCol>
                <a:gridCol w="864096">
                  <a:extLst>
                    <a:ext uri="{9D8B030D-6E8A-4147-A177-3AD203B41FA5}">
                      <a16:colId xmlns:a16="http://schemas.microsoft.com/office/drawing/2014/main" val="3448486216"/>
                    </a:ext>
                  </a:extLst>
                </a:gridCol>
              </a:tblGrid>
              <a:tr h="327521">
                <a:tc>
                  <a:txBody>
                    <a:bodyPr/>
                    <a:lstStyle/>
                    <a:p>
                      <a:r>
                        <a:rPr lang="en-IN" sz="1200"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3850780"/>
                  </a:ext>
                </a:extLst>
              </a:tr>
              <a:tr h="220704">
                <a:tc>
                  <a:txBody>
                    <a:bodyPr/>
                    <a:lstStyle/>
                    <a:p>
                      <a:r>
                        <a:rPr lang="en-IN"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Raw Material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359050"/>
                  </a:ext>
                </a:extLst>
              </a:tr>
              <a:tr h="220704">
                <a:tc>
                  <a:txBody>
                    <a:bodyPr/>
                    <a:lstStyle/>
                    <a:p>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Direct Labour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4526478"/>
                  </a:ext>
                </a:extLst>
              </a:tr>
              <a:tr h="220704">
                <a:tc>
                  <a:txBody>
                    <a:bodyPr/>
                    <a:lstStyle/>
                    <a:p>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Overheads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9828816"/>
                  </a:ext>
                </a:extLst>
              </a:tr>
              <a:tr h="220704">
                <a:tc>
                  <a:txBody>
                    <a:bodyPr/>
                    <a:lstStyle/>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           Total Cost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110.5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5548451"/>
                  </a:ext>
                </a:extLst>
              </a:tr>
              <a:tr h="220704">
                <a:tc>
                  <a:txBody>
                    <a:bodyPr/>
                    <a:lstStyle/>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Profit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508137"/>
                  </a:ext>
                </a:extLst>
              </a:tr>
              <a:tr h="220704">
                <a:tc>
                  <a:txBody>
                    <a:bodyPr/>
                    <a:lstStyle/>
                    <a:p>
                      <a:r>
                        <a:rPr lang="en-IN"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Selling Price (Per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8863842"/>
                  </a:ext>
                </a:extLst>
              </a:tr>
            </a:tbl>
          </a:graphicData>
        </a:graphic>
      </p:graphicFrame>
    </p:spTree>
    <p:extLst>
      <p:ext uri="{BB962C8B-B14F-4D97-AF65-F5344CB8AC3E}">
        <p14:creationId xmlns:p14="http://schemas.microsoft.com/office/powerpoint/2010/main" val="392205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F5B4-2430-8B48-5CED-480B4B30ED34}"/>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D2F4411F-0AFF-E81E-038B-84F17C899844}"/>
              </a:ext>
            </a:extLst>
          </p:cNvPr>
          <p:cNvSpPr>
            <a:spLocks noGrp="1"/>
          </p:cNvSpPr>
          <p:nvPr>
            <p:ph idx="1"/>
          </p:nvPr>
        </p:nvSpPr>
        <p:spPr/>
        <p:txBody>
          <a:bodyPr>
            <a:normAutofit fontScale="55000" lnSpcReduction="20000"/>
          </a:bodyPr>
          <a:lstStyle/>
          <a:p>
            <a:r>
              <a:rPr lang="en-US" dirty="0" err="1"/>
              <a:t>Manoma</a:t>
            </a:r>
            <a:r>
              <a:rPr lang="en-US" dirty="0"/>
              <a:t> creation wants a project to be put into operation with effect from 1st January 2021 and the management desires to know the quantum of working capital required to finance the project. The company management provides the following information.</a:t>
            </a:r>
          </a:p>
          <a:p>
            <a:r>
              <a:rPr lang="en-US" dirty="0"/>
              <a:t>Production during 2021is expected to be 1,00,000 units. The percentage of production cost to selling price has been as under:</a:t>
            </a:r>
          </a:p>
          <a:p>
            <a:r>
              <a:rPr lang="en-US" dirty="0"/>
              <a:t>	Material		50%</a:t>
            </a:r>
          </a:p>
          <a:p>
            <a:r>
              <a:rPr lang="en-US" dirty="0"/>
              <a:t>	</a:t>
            </a:r>
            <a:r>
              <a:rPr lang="en-US" dirty="0" err="1"/>
              <a:t>Labour</a:t>
            </a:r>
            <a:r>
              <a:rPr lang="en-US" dirty="0"/>
              <a:t>		20%</a:t>
            </a:r>
          </a:p>
          <a:p>
            <a:r>
              <a:rPr lang="en-US" dirty="0"/>
              <a:t>	Overheads		10%</a:t>
            </a:r>
          </a:p>
          <a:p>
            <a:r>
              <a:rPr lang="en-US" dirty="0"/>
              <a:t>Following further particulars are available:</a:t>
            </a:r>
          </a:p>
          <a:p>
            <a:pPr marL="560070" indent="-514350">
              <a:buFont typeface="+mj-lt"/>
              <a:buAutoNum type="arabicPeriod"/>
            </a:pPr>
            <a:r>
              <a:rPr lang="en-US" dirty="0"/>
              <a:t>Raw materials are expected to remain in stores for the average period of one month before issue to production.</a:t>
            </a:r>
          </a:p>
          <a:p>
            <a:pPr marL="560070" indent="-514350">
              <a:buFont typeface="+mj-lt"/>
              <a:buAutoNum type="arabicPeriod"/>
            </a:pPr>
            <a:r>
              <a:rPr lang="en-US" dirty="0"/>
              <a:t>Finished goods are to stay in the warehouse for two months on the average before being sold.</a:t>
            </a:r>
          </a:p>
          <a:p>
            <a:pPr marL="560070" indent="-514350">
              <a:buFont typeface="+mj-lt"/>
              <a:buAutoNum type="arabicPeriod"/>
            </a:pPr>
            <a:r>
              <a:rPr lang="en-US" dirty="0"/>
              <a:t>Each unit of production will be in process for one month on the average.</a:t>
            </a:r>
          </a:p>
          <a:p>
            <a:pPr marL="560070" indent="-514350">
              <a:buFont typeface="+mj-lt"/>
              <a:buAutoNum type="arabicPeriod"/>
            </a:pPr>
            <a:r>
              <a:rPr lang="en-US" dirty="0"/>
              <a:t>Credit allowed by creditors in respect of purchase of raw materials is 1 month.</a:t>
            </a:r>
          </a:p>
          <a:p>
            <a:pPr marL="560070" indent="-514350">
              <a:buFont typeface="+mj-lt"/>
              <a:buAutoNum type="arabicPeriod"/>
            </a:pPr>
            <a:r>
              <a:rPr lang="en-US" dirty="0"/>
              <a:t>Debtors are allowed two months’ credit from the date of the sale of the goods.</a:t>
            </a:r>
          </a:p>
          <a:p>
            <a:pPr marL="560070" indent="-514350">
              <a:buFont typeface="+mj-lt"/>
              <a:buAutoNum type="arabicPeriod"/>
            </a:pPr>
            <a:r>
              <a:rPr lang="en-US" dirty="0"/>
              <a:t>Selling price is fixed at Rs. 9/- per unit.</a:t>
            </a:r>
          </a:p>
          <a:p>
            <a:r>
              <a:rPr lang="en-US" dirty="0"/>
              <a:t>Prepare an estimate of Working Capital Requirement from the above information.</a:t>
            </a:r>
          </a:p>
          <a:p>
            <a:endParaRPr lang="en-IN" dirty="0"/>
          </a:p>
        </p:txBody>
      </p:sp>
    </p:spTree>
    <p:extLst>
      <p:ext uri="{BB962C8B-B14F-4D97-AF65-F5344CB8AC3E}">
        <p14:creationId xmlns:p14="http://schemas.microsoft.com/office/powerpoint/2010/main" val="661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Working Capital Management</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fontScale="92500" lnSpcReduction="10000"/>
          </a:bodyPr>
          <a:lstStyle/>
          <a:p>
            <a:pPr marL="560070" indent="-514350" algn="just">
              <a:buFont typeface="Arial" panose="020B0604020202020204" pitchFamily="34" charset="0"/>
              <a:buChar char="•"/>
            </a:pPr>
            <a:r>
              <a:rPr lang="en-US" dirty="0"/>
              <a:t>Working Capital means those liquid funds, whether in the form of cash, deposits in a bank, or either way, which an enterprise keeps to manage the day-to-day running expenses of the business. </a:t>
            </a:r>
          </a:p>
          <a:p>
            <a:pPr marL="560070" indent="-514350" algn="just">
              <a:buFont typeface="Arial" panose="020B0604020202020204" pitchFamily="34" charset="0"/>
              <a:buChar char="•"/>
            </a:pPr>
            <a:r>
              <a:rPr lang="en-US" dirty="0"/>
              <a:t>Working capital management or short-term financial management which is concerned with decisions relating to current assets and current liabilities.</a:t>
            </a:r>
          </a:p>
          <a:p>
            <a:pPr marL="560070" indent="-514350" algn="just">
              <a:buFont typeface="Arial" panose="020B0604020202020204" pitchFamily="34" charset="0"/>
              <a:buChar char="•"/>
            </a:pPr>
            <a:r>
              <a:rPr lang="en-US" dirty="0"/>
              <a:t>Short-term financial decisions typically involve cash flows within a year or within the operating cycle of the firm.</a:t>
            </a: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4F13-C0B0-AB23-F533-A63E48724EFE}"/>
              </a:ext>
            </a:extLst>
          </p:cNvPr>
          <p:cNvSpPr>
            <a:spLocks noGrp="1"/>
          </p:cNvSpPr>
          <p:nvPr>
            <p:ph type="title"/>
          </p:nvPr>
        </p:nvSpPr>
        <p:spPr/>
        <p:txBody>
          <a:bodyPr/>
          <a:lstStyle/>
          <a:p>
            <a:r>
              <a:rPr lang="en-IN" dirty="0"/>
              <a:t>Concepts of Working Capital</a:t>
            </a:r>
          </a:p>
        </p:txBody>
      </p:sp>
      <p:sp>
        <p:nvSpPr>
          <p:cNvPr id="3" name="Content Placeholder 2">
            <a:extLst>
              <a:ext uri="{FF2B5EF4-FFF2-40B4-BE49-F238E27FC236}">
                <a16:creationId xmlns:a16="http://schemas.microsoft.com/office/drawing/2014/main" id="{3650432A-85A3-8124-6B88-AC617972E3F5}"/>
              </a:ext>
            </a:extLst>
          </p:cNvPr>
          <p:cNvSpPr>
            <a:spLocks noGrp="1"/>
          </p:cNvSpPr>
          <p:nvPr>
            <p:ph idx="1"/>
          </p:nvPr>
        </p:nvSpPr>
        <p:spPr/>
        <p:txBody>
          <a:bodyPr>
            <a:normAutofit/>
          </a:bodyPr>
          <a:lstStyle/>
          <a:p>
            <a:pPr algn="just"/>
            <a:r>
              <a:rPr lang="en-US" sz="2400" dirty="0"/>
              <a:t>There are two concepts of working capital: </a:t>
            </a:r>
          </a:p>
          <a:p>
            <a:pPr algn="just"/>
            <a:endParaRPr lang="en-US" sz="2000" dirty="0"/>
          </a:p>
          <a:p>
            <a:pPr marL="560070" indent="-514350" algn="just">
              <a:buFont typeface="+mj-lt"/>
              <a:buAutoNum type="arabicPeriod"/>
            </a:pPr>
            <a:r>
              <a:rPr lang="en-US" sz="2400" dirty="0"/>
              <a:t>Gross working capital: Gross working capital is the total of all current assets. </a:t>
            </a:r>
          </a:p>
          <a:p>
            <a:pPr marL="560070" indent="-514350" algn="just">
              <a:buFont typeface="+mj-lt"/>
              <a:buAutoNum type="arabicPeriod"/>
            </a:pPr>
            <a:r>
              <a:rPr lang="en-US" sz="2400" dirty="0"/>
              <a:t>Net Working Capital: Net working capital is the difference between current assets and current liabilities.</a:t>
            </a:r>
          </a:p>
          <a:p>
            <a:pPr algn="just"/>
            <a:endParaRPr lang="en-US" sz="2400" dirty="0"/>
          </a:p>
          <a:p>
            <a:pPr algn="just"/>
            <a:r>
              <a:rPr lang="en-US" sz="2000" b="1" dirty="0"/>
              <a:t>      Working Capital = Current Assets – Current Liabilities</a:t>
            </a:r>
            <a:endParaRPr lang="en-IN" sz="2000" b="1" dirty="0"/>
          </a:p>
        </p:txBody>
      </p:sp>
    </p:spTree>
    <p:extLst>
      <p:ext uri="{BB962C8B-B14F-4D97-AF65-F5344CB8AC3E}">
        <p14:creationId xmlns:p14="http://schemas.microsoft.com/office/powerpoint/2010/main" val="191720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EF21-DBEC-1E23-EB75-10CE7BF4430D}"/>
              </a:ext>
            </a:extLst>
          </p:cNvPr>
          <p:cNvSpPr>
            <a:spLocks noGrp="1"/>
          </p:cNvSpPr>
          <p:nvPr>
            <p:ph type="title"/>
          </p:nvPr>
        </p:nvSpPr>
        <p:spPr/>
        <p:txBody>
          <a:bodyPr/>
          <a:lstStyle/>
          <a:p>
            <a:r>
              <a:rPr lang="en-IN" dirty="0"/>
              <a:t>Current Assets</a:t>
            </a:r>
          </a:p>
        </p:txBody>
      </p:sp>
      <p:sp>
        <p:nvSpPr>
          <p:cNvPr id="3" name="Content Placeholder 2">
            <a:extLst>
              <a:ext uri="{FF2B5EF4-FFF2-40B4-BE49-F238E27FC236}">
                <a16:creationId xmlns:a16="http://schemas.microsoft.com/office/drawing/2014/main" id="{2D317DEA-5B4F-86E2-05F7-6104054A6154}"/>
              </a:ext>
            </a:extLst>
          </p:cNvPr>
          <p:cNvSpPr>
            <a:spLocks noGrp="1"/>
          </p:cNvSpPr>
          <p:nvPr>
            <p:ph idx="1"/>
          </p:nvPr>
        </p:nvSpPr>
        <p:spPr/>
        <p:txBody>
          <a:bodyPr>
            <a:normAutofit fontScale="92500" lnSpcReduction="10000"/>
          </a:bodyPr>
          <a:lstStyle/>
          <a:p>
            <a:pPr marL="388620" indent="-342900" algn="just">
              <a:buFont typeface="Arial" panose="020B0604020202020204" pitchFamily="34" charset="0"/>
              <a:buChar char="•"/>
            </a:pPr>
            <a:r>
              <a:rPr lang="en-US" sz="2400" dirty="0"/>
              <a:t>Current assets are those resources which a company owns and expects to convert into cash during a financial year. </a:t>
            </a:r>
          </a:p>
          <a:p>
            <a:pPr marL="388620" indent="-342900" algn="just">
              <a:buFont typeface="Arial" panose="020B0604020202020204" pitchFamily="34" charset="0"/>
              <a:buChar char="•"/>
            </a:pPr>
            <a:r>
              <a:rPr lang="en-US" sz="2400" dirty="0"/>
              <a:t>These get sold, exhausted or consumed due to the ordinary course of operations of the business.</a:t>
            </a:r>
          </a:p>
          <a:p>
            <a:pPr algn="just"/>
            <a:endParaRPr lang="en-US" sz="2400" b="1" dirty="0"/>
          </a:p>
          <a:p>
            <a:pPr algn="just"/>
            <a:r>
              <a:rPr lang="en-IN" sz="2400" b="1" dirty="0"/>
              <a:t>Components of Current Assets</a:t>
            </a:r>
          </a:p>
          <a:p>
            <a:pPr marL="502920" indent="-457200" algn="just">
              <a:buFont typeface="+mj-lt"/>
              <a:buAutoNum type="arabicPeriod"/>
            </a:pPr>
            <a:r>
              <a:rPr lang="en-IN" sz="2400" dirty="0"/>
              <a:t>Cash and Cash Equivalents</a:t>
            </a:r>
          </a:p>
          <a:p>
            <a:pPr marL="502920" indent="-457200" algn="just">
              <a:buFont typeface="+mj-lt"/>
              <a:buAutoNum type="arabicPeriod"/>
            </a:pPr>
            <a:r>
              <a:rPr lang="en-IN" sz="2400" dirty="0"/>
              <a:t>Marketable Securities</a:t>
            </a:r>
          </a:p>
          <a:p>
            <a:pPr marL="502920" indent="-457200" algn="just">
              <a:buFont typeface="+mj-lt"/>
              <a:buAutoNum type="arabicPeriod"/>
            </a:pPr>
            <a:r>
              <a:rPr lang="en-IN" sz="2400" dirty="0"/>
              <a:t>Account Receivables</a:t>
            </a:r>
          </a:p>
          <a:p>
            <a:pPr marL="502920" indent="-457200" algn="just">
              <a:buFont typeface="+mj-lt"/>
              <a:buAutoNum type="arabicPeriod"/>
            </a:pPr>
            <a:r>
              <a:rPr lang="en-IN" sz="2400" dirty="0"/>
              <a:t>Inventory</a:t>
            </a:r>
          </a:p>
          <a:p>
            <a:pPr marL="502920" indent="-457200" algn="just">
              <a:buFont typeface="+mj-lt"/>
              <a:buAutoNum type="arabicPeriod"/>
            </a:pPr>
            <a:r>
              <a:rPr lang="en-IN" sz="2400" dirty="0"/>
              <a:t>Pre-paid Expenses</a:t>
            </a:r>
          </a:p>
        </p:txBody>
      </p:sp>
    </p:spTree>
    <p:extLst>
      <p:ext uri="{BB962C8B-B14F-4D97-AF65-F5344CB8AC3E}">
        <p14:creationId xmlns:p14="http://schemas.microsoft.com/office/powerpoint/2010/main" val="365781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7958-57E7-9697-7C20-0CE3E5F5D088}"/>
              </a:ext>
            </a:extLst>
          </p:cNvPr>
          <p:cNvSpPr>
            <a:spLocks noGrp="1"/>
          </p:cNvSpPr>
          <p:nvPr>
            <p:ph type="title"/>
          </p:nvPr>
        </p:nvSpPr>
        <p:spPr/>
        <p:txBody>
          <a:bodyPr/>
          <a:lstStyle/>
          <a:p>
            <a:r>
              <a:rPr lang="en-IN" dirty="0"/>
              <a:t>Current Liabilities</a:t>
            </a:r>
          </a:p>
        </p:txBody>
      </p:sp>
      <p:sp>
        <p:nvSpPr>
          <p:cNvPr id="3" name="Content Placeholder 2">
            <a:extLst>
              <a:ext uri="{FF2B5EF4-FFF2-40B4-BE49-F238E27FC236}">
                <a16:creationId xmlns:a16="http://schemas.microsoft.com/office/drawing/2014/main" id="{DA0EC8BE-1CC5-2F92-650C-CE260E5CE342}"/>
              </a:ext>
            </a:extLst>
          </p:cNvPr>
          <p:cNvSpPr>
            <a:spLocks noGrp="1"/>
          </p:cNvSpPr>
          <p:nvPr>
            <p:ph idx="1"/>
          </p:nvPr>
        </p:nvSpPr>
        <p:spPr/>
        <p:txBody>
          <a:bodyPr>
            <a:normAutofit/>
          </a:bodyPr>
          <a:lstStyle/>
          <a:p>
            <a:pPr algn="just"/>
            <a:r>
              <a:rPr lang="en-US" sz="2400" dirty="0"/>
              <a:t>Current liabilities are an enterprise’s obligations or debts that are due within a year or within the normal functioning cycle.</a:t>
            </a:r>
          </a:p>
          <a:p>
            <a:pPr algn="just"/>
            <a:endParaRPr lang="en-US" sz="2400" dirty="0"/>
          </a:p>
          <a:p>
            <a:pPr marL="502920" indent="-457200" algn="just">
              <a:buFont typeface="+mj-lt"/>
              <a:buAutoNum type="arabicPeriod"/>
            </a:pPr>
            <a:r>
              <a:rPr lang="en-IN" sz="2400" dirty="0"/>
              <a:t>Accounts Payable/Trade Payable</a:t>
            </a:r>
          </a:p>
          <a:p>
            <a:pPr marL="502920" indent="-457200" algn="just">
              <a:buFont typeface="+mj-lt"/>
              <a:buAutoNum type="arabicPeriod"/>
            </a:pPr>
            <a:r>
              <a:rPr lang="en-IN" sz="2400" dirty="0"/>
              <a:t>Bank Overdrafts</a:t>
            </a:r>
          </a:p>
          <a:p>
            <a:pPr marL="502920" indent="-457200" algn="just">
              <a:buFont typeface="+mj-lt"/>
              <a:buAutoNum type="arabicPeriod"/>
            </a:pPr>
            <a:r>
              <a:rPr lang="en-IN" sz="2400" dirty="0"/>
              <a:t>Short Term Loan</a:t>
            </a:r>
          </a:p>
          <a:p>
            <a:pPr marL="502920" indent="-457200" algn="just">
              <a:buFont typeface="+mj-lt"/>
              <a:buAutoNum type="arabicPeriod"/>
            </a:pPr>
            <a:r>
              <a:rPr lang="en-IN" sz="2400" dirty="0"/>
              <a:t>Outstanding Expenses</a:t>
            </a:r>
          </a:p>
        </p:txBody>
      </p:sp>
    </p:spTree>
    <p:extLst>
      <p:ext uri="{BB962C8B-B14F-4D97-AF65-F5344CB8AC3E}">
        <p14:creationId xmlns:p14="http://schemas.microsoft.com/office/powerpoint/2010/main" val="302465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14E-B500-6250-ABDF-F0B6EC9EEBBA}"/>
              </a:ext>
            </a:extLst>
          </p:cNvPr>
          <p:cNvSpPr>
            <a:spLocks noGrp="1"/>
          </p:cNvSpPr>
          <p:nvPr>
            <p:ph type="title"/>
          </p:nvPr>
        </p:nvSpPr>
        <p:spPr/>
        <p:txBody>
          <a:bodyPr/>
          <a:lstStyle/>
          <a:p>
            <a:r>
              <a:rPr lang="en-IN" dirty="0"/>
              <a:t>Factor Affecting Working Capital requirement</a:t>
            </a:r>
          </a:p>
        </p:txBody>
      </p:sp>
      <p:sp>
        <p:nvSpPr>
          <p:cNvPr id="3" name="Content Placeholder 2">
            <a:extLst>
              <a:ext uri="{FF2B5EF4-FFF2-40B4-BE49-F238E27FC236}">
                <a16:creationId xmlns:a16="http://schemas.microsoft.com/office/drawing/2014/main" id="{EC3E4E80-3328-9A95-8DAD-DEAEC462719C}"/>
              </a:ext>
            </a:extLst>
          </p:cNvPr>
          <p:cNvSpPr>
            <a:spLocks noGrp="1"/>
          </p:cNvSpPr>
          <p:nvPr>
            <p:ph idx="1"/>
          </p:nvPr>
        </p:nvSpPr>
        <p:spPr/>
        <p:txBody>
          <a:bodyPr/>
          <a:lstStyle/>
          <a:p>
            <a:pPr marL="560070" indent="-514350">
              <a:buFont typeface="+mj-lt"/>
              <a:buAutoNum type="arabicPeriod"/>
            </a:pPr>
            <a:r>
              <a:rPr lang="en-US" dirty="0"/>
              <a:t>Nature of Business</a:t>
            </a:r>
          </a:p>
          <a:p>
            <a:pPr marL="560070" indent="-514350">
              <a:buFont typeface="+mj-lt"/>
              <a:buAutoNum type="arabicPeriod"/>
            </a:pPr>
            <a:r>
              <a:rPr lang="en-US" dirty="0"/>
              <a:t>Size of Business</a:t>
            </a:r>
          </a:p>
          <a:p>
            <a:pPr marL="560070" indent="-514350">
              <a:buFont typeface="+mj-lt"/>
              <a:buAutoNum type="arabicPeriod"/>
            </a:pPr>
            <a:r>
              <a:rPr lang="en-US" dirty="0"/>
              <a:t>Seasonality of Operations</a:t>
            </a:r>
          </a:p>
          <a:p>
            <a:pPr marL="560070" indent="-514350">
              <a:buFont typeface="+mj-lt"/>
              <a:buAutoNum type="arabicPeriod"/>
            </a:pPr>
            <a:r>
              <a:rPr lang="en-US" dirty="0"/>
              <a:t>Length of Production Cycle</a:t>
            </a:r>
          </a:p>
          <a:p>
            <a:pPr marL="560070" indent="-514350">
              <a:buFont typeface="+mj-lt"/>
              <a:buAutoNum type="arabicPeriod"/>
            </a:pPr>
            <a:r>
              <a:rPr lang="en-US" dirty="0"/>
              <a:t>Terms of Purchase and sales</a:t>
            </a:r>
          </a:p>
        </p:txBody>
      </p:sp>
    </p:spTree>
    <p:extLst>
      <p:ext uri="{BB962C8B-B14F-4D97-AF65-F5344CB8AC3E}">
        <p14:creationId xmlns:p14="http://schemas.microsoft.com/office/powerpoint/2010/main" val="217611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C610-74B5-7319-BEA7-0A6FF9CD025B}"/>
              </a:ext>
            </a:extLst>
          </p:cNvPr>
          <p:cNvSpPr>
            <a:spLocks noGrp="1"/>
          </p:cNvSpPr>
          <p:nvPr>
            <p:ph type="title"/>
          </p:nvPr>
        </p:nvSpPr>
        <p:spPr/>
        <p:txBody>
          <a:bodyPr/>
          <a:lstStyle/>
          <a:p>
            <a:r>
              <a:rPr lang="en-US" dirty="0"/>
              <a:t>Capital Requirements and Their Financing</a:t>
            </a:r>
            <a:endParaRPr lang="en-IN" dirty="0"/>
          </a:p>
        </p:txBody>
      </p:sp>
      <p:pic>
        <p:nvPicPr>
          <p:cNvPr id="5" name="Content Placeholder 4">
            <a:extLst>
              <a:ext uri="{FF2B5EF4-FFF2-40B4-BE49-F238E27FC236}">
                <a16:creationId xmlns:a16="http://schemas.microsoft.com/office/drawing/2014/main" id="{ECD423C9-FA4E-1BBD-50CE-DE24185DB6A2}"/>
              </a:ext>
            </a:extLst>
          </p:cNvPr>
          <p:cNvPicPr>
            <a:picLocks noGrp="1" noChangeAspect="1"/>
          </p:cNvPicPr>
          <p:nvPr>
            <p:ph idx="1"/>
          </p:nvPr>
        </p:nvPicPr>
        <p:blipFill>
          <a:blip r:embed="rId2"/>
          <a:stretch>
            <a:fillRect/>
          </a:stretch>
        </p:blipFill>
        <p:spPr>
          <a:xfrm>
            <a:off x="539552" y="1772816"/>
            <a:ext cx="7532180" cy="3600400"/>
          </a:xfrm>
        </p:spPr>
      </p:pic>
    </p:spTree>
    <p:extLst>
      <p:ext uri="{BB962C8B-B14F-4D97-AF65-F5344CB8AC3E}">
        <p14:creationId xmlns:p14="http://schemas.microsoft.com/office/powerpoint/2010/main" val="243440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8630-6F5A-A41F-BE1C-78CCE274F0E7}"/>
              </a:ext>
            </a:extLst>
          </p:cNvPr>
          <p:cNvSpPr>
            <a:spLocks noGrp="1"/>
          </p:cNvSpPr>
          <p:nvPr>
            <p:ph type="title"/>
          </p:nvPr>
        </p:nvSpPr>
        <p:spPr/>
        <p:txBody>
          <a:bodyPr/>
          <a:lstStyle/>
          <a:p>
            <a:r>
              <a:rPr lang="en-US" dirty="0"/>
              <a:t>The Different Working Capital Financing Policies</a:t>
            </a:r>
            <a:endParaRPr lang="en-IN" dirty="0"/>
          </a:p>
        </p:txBody>
      </p:sp>
      <p:sp>
        <p:nvSpPr>
          <p:cNvPr id="3" name="Content Placeholder 2">
            <a:extLst>
              <a:ext uri="{FF2B5EF4-FFF2-40B4-BE49-F238E27FC236}">
                <a16:creationId xmlns:a16="http://schemas.microsoft.com/office/drawing/2014/main" id="{1EFC3D68-C616-0E0B-1CF5-8E849DE1903A}"/>
              </a:ext>
            </a:extLst>
          </p:cNvPr>
          <p:cNvSpPr>
            <a:spLocks noGrp="1"/>
          </p:cNvSpPr>
          <p:nvPr>
            <p:ph idx="1"/>
          </p:nvPr>
        </p:nvSpPr>
        <p:spPr/>
        <p:txBody>
          <a:bodyPr/>
          <a:lstStyle/>
          <a:p>
            <a:pPr marL="502920" indent="-457200">
              <a:buFont typeface="Arial" panose="020B0604020202020204" pitchFamily="34" charset="0"/>
              <a:buChar char="•"/>
            </a:pPr>
            <a:r>
              <a:rPr lang="en-IN" dirty="0"/>
              <a:t>Conservative Policy</a:t>
            </a:r>
          </a:p>
          <a:p>
            <a:pPr marL="502920" indent="-457200">
              <a:buFont typeface="Arial" panose="020B0604020202020204" pitchFamily="34" charset="0"/>
              <a:buChar char="•"/>
            </a:pPr>
            <a:r>
              <a:rPr lang="en-IN" dirty="0"/>
              <a:t>Aggressive Policy</a:t>
            </a:r>
          </a:p>
          <a:p>
            <a:pPr marL="502920" indent="-457200">
              <a:buFont typeface="Arial" panose="020B0604020202020204" pitchFamily="34" charset="0"/>
              <a:buChar char="•"/>
            </a:pPr>
            <a:r>
              <a:rPr lang="en-IN" dirty="0"/>
              <a:t>Matching Policy</a:t>
            </a:r>
          </a:p>
        </p:txBody>
      </p:sp>
    </p:spTree>
    <p:extLst>
      <p:ext uri="{BB962C8B-B14F-4D97-AF65-F5344CB8AC3E}">
        <p14:creationId xmlns:p14="http://schemas.microsoft.com/office/powerpoint/2010/main" val="2227613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CF0F-8B68-159E-55C4-CE5EDFA26D07}"/>
              </a:ext>
            </a:extLst>
          </p:cNvPr>
          <p:cNvSpPr>
            <a:spLocks noGrp="1"/>
          </p:cNvSpPr>
          <p:nvPr>
            <p:ph type="title"/>
          </p:nvPr>
        </p:nvSpPr>
        <p:spPr/>
        <p:txBody>
          <a:bodyPr/>
          <a:lstStyle/>
          <a:p>
            <a:r>
              <a:rPr lang="en-US" dirty="0"/>
              <a:t>Operating cycle and cash cycle</a:t>
            </a:r>
            <a:endParaRPr lang="en-IN" dirty="0"/>
          </a:p>
        </p:txBody>
      </p:sp>
      <p:sp>
        <p:nvSpPr>
          <p:cNvPr id="3" name="Content Placeholder 2">
            <a:extLst>
              <a:ext uri="{FF2B5EF4-FFF2-40B4-BE49-F238E27FC236}">
                <a16:creationId xmlns:a16="http://schemas.microsoft.com/office/drawing/2014/main" id="{9F7A1067-F0B9-AB1C-3E39-F09897344DB5}"/>
              </a:ext>
            </a:extLst>
          </p:cNvPr>
          <p:cNvSpPr>
            <a:spLocks noGrp="1"/>
          </p:cNvSpPr>
          <p:nvPr>
            <p:ph idx="1"/>
          </p:nvPr>
        </p:nvSpPr>
        <p:spPr/>
        <p:txBody>
          <a:bodyPr>
            <a:normAutofit/>
          </a:bodyPr>
          <a:lstStyle/>
          <a:p>
            <a:pPr algn="just"/>
            <a:r>
              <a:rPr lang="en-US" sz="2400" dirty="0"/>
              <a:t>The investment in working capital is influenced by four key events in the production and sales cycle of the firm:</a:t>
            </a:r>
          </a:p>
          <a:p>
            <a:pPr marL="560070" indent="-514350" algn="just">
              <a:buFont typeface="+mj-lt"/>
              <a:buAutoNum type="arabicPeriod"/>
            </a:pPr>
            <a:r>
              <a:rPr lang="en-US" sz="2400" dirty="0"/>
              <a:t>Purchase of raw materials</a:t>
            </a:r>
          </a:p>
          <a:p>
            <a:pPr marL="560070" indent="-514350" algn="just">
              <a:buFont typeface="+mj-lt"/>
              <a:buAutoNum type="arabicPeriod"/>
            </a:pPr>
            <a:r>
              <a:rPr lang="en-US" sz="2400" dirty="0"/>
              <a:t>Payment for raw materials</a:t>
            </a:r>
          </a:p>
          <a:p>
            <a:pPr marL="560070" indent="-514350" algn="just">
              <a:buFont typeface="+mj-lt"/>
              <a:buAutoNum type="arabicPeriod"/>
            </a:pPr>
            <a:r>
              <a:rPr lang="en-US" sz="2400" dirty="0"/>
              <a:t>Sale of finished goods</a:t>
            </a:r>
          </a:p>
          <a:p>
            <a:pPr marL="560070" indent="-514350" algn="just">
              <a:buFont typeface="+mj-lt"/>
              <a:buAutoNum type="arabicPeriod"/>
            </a:pPr>
            <a:r>
              <a:rPr lang="en-US" sz="2400" dirty="0"/>
              <a:t>Collection of cash for sales</a:t>
            </a:r>
            <a:endParaRPr lang="en-IN" sz="2400" dirty="0"/>
          </a:p>
        </p:txBody>
      </p:sp>
    </p:spTree>
    <p:extLst>
      <p:ext uri="{BB962C8B-B14F-4D97-AF65-F5344CB8AC3E}">
        <p14:creationId xmlns:p14="http://schemas.microsoft.com/office/powerpoint/2010/main" val="1953120437"/>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2021</TotalTime>
  <Words>735</Words>
  <Application>Microsoft Office PowerPoint</Application>
  <PresentationFormat>On-screen Show (4:3)</PresentationFormat>
  <Paragraphs>101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Sales training presentation</vt:lpstr>
      <vt:lpstr>Working Capital Management</vt:lpstr>
      <vt:lpstr>Working Capital Management</vt:lpstr>
      <vt:lpstr>Concepts of Working Capital</vt:lpstr>
      <vt:lpstr>Current Assets</vt:lpstr>
      <vt:lpstr>Current Liabilities</vt:lpstr>
      <vt:lpstr>Factor Affecting Working Capital requirement</vt:lpstr>
      <vt:lpstr>Capital Requirements and Their Financing</vt:lpstr>
      <vt:lpstr>The Different Working Capital Financing Policies</vt:lpstr>
      <vt:lpstr>Operating cycle and cash cycle</vt:lpstr>
      <vt:lpstr>Conti…</vt:lpstr>
      <vt:lpstr>Conti…</vt:lpstr>
      <vt:lpstr>Conti….</vt:lpstr>
      <vt:lpstr>Methods of Working Capital Estimation</vt:lpstr>
      <vt:lpstr>Example</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Management</dc:title>
  <dc:creator>Harsh Pratap</dc:creator>
  <cp:lastModifiedBy>Harsh Pratap</cp:lastModifiedBy>
  <cp:revision>19</cp:revision>
  <dcterms:created xsi:type="dcterms:W3CDTF">2023-04-10T06:44:42Z</dcterms:created>
  <dcterms:modified xsi:type="dcterms:W3CDTF">2023-04-17T06:06:52Z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