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58" r:id="rId3"/>
    <p:sldId id="261" r:id="rId4"/>
    <p:sldId id="503" r:id="rId5"/>
    <p:sldId id="287" r:id="rId6"/>
    <p:sldId id="314" r:id="rId7"/>
    <p:sldId id="504" r:id="rId8"/>
    <p:sldId id="318" r:id="rId9"/>
    <p:sldId id="303" r:id="rId10"/>
    <p:sldId id="260" r:id="rId11"/>
    <p:sldId id="295" r:id="rId12"/>
    <p:sldId id="943" r:id="rId13"/>
    <p:sldId id="496" r:id="rId14"/>
    <p:sldId id="276" r:id="rId15"/>
    <p:sldId id="274" r:id="rId16"/>
    <p:sldId id="315" r:id="rId17"/>
    <p:sldId id="500" r:id="rId18"/>
    <p:sldId id="326" r:id="rId19"/>
    <p:sldId id="4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B370-49B0-45DA-B7DF-BE75D1082F6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2B55F-9B6C-4DE2-A1DE-D3755379D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AD1E83-2008-4316-9EA1-5D553B648525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SA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AD1E83-2008-4316-9EA1-5D553B648525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6303A-1F59-4C68-A925-4EDAAC62BB8C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73C342-1215-419C-912C-9D84BF017A11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332D7-1E35-488E-8173-C329867DC7E9}" type="slidenum">
              <a:rPr lang="it-IT"/>
              <a:pPr/>
              <a:t>15</a:t>
            </a:fld>
            <a:endParaRPr lang="it-IT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عنوان، ومخطط، و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خطط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ar-SA" noProof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0EE3-89DF-424A-95A5-F698C6A8D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35" y="0"/>
            <a:ext cx="822787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8E1A2-6FBD-49DB-B24E-E82ECB903E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ngth" TargetMode="External"/><Relationship Id="rId2" Type="http://schemas.openxmlformats.org/officeDocument/2006/relationships/hyperlink" Target="https://en.wikipedia.org/wiki/SI_derived_uni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Met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hyperlink" Target="https://www.nrcan.gc.ca/maps-tools-and-publications/satellite-imagery-and-air-photos/tutorial-fundamentals-remote-sensing/9309" TargetMode="Externa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liedsciences.nasa.gov/join-mission/training/english/arset-fundamentals-remote-sensing" TargetMode="External"/><Relationship Id="rId5" Type="http://schemas.openxmlformats.org/officeDocument/2006/relationships/hyperlink" Target="https://www.usna.edu/Users/oceano/pguth/md_help/html/satb8rlf.htm" TargetMode="Externa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illagric.ac.in:999/downloads/gis/notes/4-IntroductiontoRemoteSensing.pdf" TargetMode="External"/><Relationship Id="rId2" Type="http://schemas.openxmlformats.org/officeDocument/2006/relationships/hyperlink" Target="https://nptel.ac.in/content/storage2/courses/1/05108077/module1/lecture1.pd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file:///F:\remote%20sensing\BL130%20Introduction%20to%20Remote%20Sensing-Topic1_files\BL130Lec1_files\humaneye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SVS: Remote Sensing: Observing the Ear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371600"/>
            <a:ext cx="7772400" cy="1466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LESSON 1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Basics of Remote Sensing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381000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4114800"/>
            <a:ext cx="2224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FFFF00"/>
              </a:solidFill>
            </a:endParaRP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Foundation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rs-pro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800600" cy="3616325"/>
          </a:xfrm>
          <a:prstGeom prst="rect">
            <a:avLst/>
          </a:prstGeom>
          <a:noFill/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65725" y="193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165725" y="1295400"/>
            <a:ext cx="3978275" cy="2954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Times New Roman" pitchFamily="18" charset="0"/>
              </a:rPr>
              <a:t>Energy Source or Illumination (A)</a:t>
            </a:r>
            <a:r>
              <a:rPr lang="en-US" sz="1400" dirty="0">
                <a:latin typeface="Times New Roman" pitchFamily="18" charset="0"/>
              </a:rPr>
              <a:t> 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Radiation and the Atmosphere (B)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Interaction with the Target (C)</a:t>
            </a:r>
          </a:p>
          <a:p>
            <a:endParaRPr lang="en-US" sz="1400" b="1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Recording of Energy by the Sensor (D) 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Transmission, Reception, and Processing (E)</a:t>
            </a:r>
          </a:p>
          <a:p>
            <a:endParaRPr lang="en-US" sz="1400" b="1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Interpretation and Analysis (F)</a:t>
            </a:r>
            <a:r>
              <a:rPr lang="en-US" sz="1400" dirty="0">
                <a:latin typeface="Times New Roman" pitchFamily="18" charset="0"/>
              </a:rPr>
              <a:t> </a:t>
            </a:r>
          </a:p>
          <a:p>
            <a:endParaRPr lang="en-US" sz="1400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Application (G)</a:t>
            </a:r>
            <a:r>
              <a:rPr lang="en-US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4450" y="4757738"/>
            <a:ext cx="29781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Times New Roman" pitchFamily="18" charset="0"/>
              </a:rPr>
              <a:t>Source: Canadian Centre for Remote Sensing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" y="0"/>
            <a:ext cx="8182753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What are components of Remote Sensing 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OR What are the processes in remote sensing </a:t>
            </a: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685800" y="4114800"/>
            <a:ext cx="685800" cy="58521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4495800"/>
            <a:ext cx="5061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Requirement:</a:t>
            </a:r>
          </a:p>
          <a:p>
            <a:r>
              <a:rPr lang="en-US" sz="2000" b="1" dirty="0"/>
              <a:t>Source of energy - Sun</a:t>
            </a:r>
          </a:p>
          <a:p>
            <a:r>
              <a:rPr lang="en-US" sz="2000" b="1" dirty="0"/>
              <a:t>Object – Ground features</a:t>
            </a:r>
          </a:p>
          <a:p>
            <a:r>
              <a:rPr lang="en-US" sz="2000" b="1" dirty="0"/>
              <a:t>Sensor – camera etc</a:t>
            </a:r>
          </a:p>
          <a:p>
            <a:r>
              <a:rPr lang="en-US" sz="2000" b="1" dirty="0"/>
              <a:t>Data processing- covert data to a usable form </a:t>
            </a:r>
          </a:p>
          <a:p>
            <a:r>
              <a:rPr lang="en-US" sz="2000" b="1" dirty="0"/>
              <a:t>Image- Interpretation</a:t>
            </a:r>
          </a:p>
        </p:txBody>
      </p:sp>
      <p:pic>
        <p:nvPicPr>
          <p:cNvPr id="10" name="Picture 5" descr="worldview-1-satellite-image-houston-tex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711200" y="4114800"/>
            <a:ext cx="812800" cy="6096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4724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581400"/>
            <a:ext cx="762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935" y="-97889"/>
            <a:ext cx="8229311" cy="1145879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Remote Sensing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84602" y="1826786"/>
            <a:ext cx="8229311" cy="4114224"/>
          </a:xfrm>
        </p:spPr>
        <p:txBody>
          <a:bodyPr tIns="20802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b="1" dirty="0">
              <a:solidFill>
                <a:srgbClr val="666600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03104" y="1281197"/>
            <a:ext cx="8785327" cy="2015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664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sz="2900" b="1" dirty="0">
                <a:solidFill>
                  <a:srgbClr val="666600"/>
                </a:solidFill>
              </a:rPr>
              <a:t>Definition of remote sensing</a:t>
            </a:r>
          </a:p>
          <a:p>
            <a:pPr>
              <a:spcBef>
                <a:spcPts val="522"/>
              </a:spcBef>
              <a:spcAft>
                <a:spcPts val="522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 Remote sensing is the branch of science delivering information about objects through the analysis of data collected by </a:t>
            </a:r>
            <a:r>
              <a:rPr lang="en-US" sz="2200" dirty="0">
                <a:solidFill>
                  <a:srgbClr val="FF0000"/>
                </a:solidFill>
              </a:rPr>
              <a:t>spectral instruments </a:t>
            </a:r>
            <a:r>
              <a:rPr lang="en-US" sz="2200" dirty="0">
                <a:solidFill>
                  <a:srgbClr val="000000"/>
                </a:solidFill>
              </a:rPr>
              <a:t>that are not in physical contact with the objects of investigation.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6087" y="3316715"/>
            <a:ext cx="6319270" cy="3485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07425" y="3590229"/>
            <a:ext cx="2523675" cy="26257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9201" rIns="0" bIns="0" anchor="ctr"/>
          <a:lstStyle/>
          <a:p>
            <a:pPr>
              <a:spcBef>
                <a:spcPts val="522"/>
              </a:spcBef>
              <a:spcAft>
                <a:spcPts val="522"/>
              </a:spcAft>
              <a:tabLst>
                <a:tab pos="656650" algn="l"/>
                <a:tab pos="1313299" algn="l"/>
                <a:tab pos="1969949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The detection and recording instruments for this technology are known as </a:t>
            </a:r>
            <a:r>
              <a:rPr lang="en-US" sz="2200" b="1" dirty="0">
                <a:solidFill>
                  <a:srgbClr val="FF0000"/>
                </a:solidFill>
              </a:rPr>
              <a:t>remote sensors</a:t>
            </a:r>
            <a:r>
              <a:rPr lang="en-US" sz="2200" dirty="0">
                <a:solidFill>
                  <a:srgbClr val="000000"/>
                </a:solidFill>
              </a:rPr>
              <a:t>. The object being monitored is called </a:t>
            </a:r>
            <a:r>
              <a:rPr lang="en-US" sz="2200" b="1" dirty="0">
                <a:solidFill>
                  <a:srgbClr val="FF0000"/>
                </a:solidFill>
              </a:rPr>
              <a:t>target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A40635-CD7E-3289-51EB-8DFFDBD5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458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2" descr="Climate Science Investigations South Florida - Energy: The Driver of Clim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</p:spPr>
      </p:pic>
      <p:pic>
        <p:nvPicPr>
          <p:cNvPr id="2" name="Picture 1" descr="Image result for visible and infrared camera images plant">
            <a:extLst>
              <a:ext uri="{FF2B5EF4-FFF2-40B4-BE49-F238E27FC236}">
                <a16:creationId xmlns:a16="http://schemas.microsoft.com/office/drawing/2014/main" id="{097690C3-0099-3075-8D17-0F4BB813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85800"/>
            <a:ext cx="32766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9067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4521-72BD-4758-9F3E-A1225BEDCFB4}" type="slidenum">
              <a:rPr lang="en-GB"/>
              <a:pPr/>
              <a:t>15</a:t>
            </a:fld>
            <a:endParaRPr lang="en-GB"/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971550" y="4699000"/>
            <a:ext cx="7200900" cy="2159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2000" b="1" dirty="0">
              <a:latin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latin typeface="Arial" pitchFamily="34" charset="0"/>
              </a:rPr>
              <a:t>Links: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Arial" pitchFamily="34" charset="0"/>
              </a:rPr>
              <a:t>http://www.gisdevelopment.net/tutorials/tuman008.htm 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Arial" pitchFamily="34" charset="0"/>
              </a:rPr>
              <a:t>http://earthobservatory.nasa.gov/Library/RemoteSensingAtmosphere/</a:t>
            </a:r>
            <a:endParaRPr lang="it-IT" sz="1800" dirty="0">
              <a:latin typeface="Arial" pitchFamily="34" charset="0"/>
            </a:endParaRPr>
          </a:p>
        </p:txBody>
      </p:sp>
      <p:pic>
        <p:nvPicPr>
          <p:cNvPr id="414727" name="Picture 7" descr="windows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412875"/>
            <a:ext cx="7200900" cy="36925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971550" y="188913"/>
            <a:ext cx="72009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latin typeface="Verdana" pitchFamily="34" charset="0"/>
              </a:rPr>
              <a:t>Effects of Atmosphere on the </a:t>
            </a:r>
          </a:p>
          <a:p>
            <a:pPr algn="l">
              <a:spcBef>
                <a:spcPct val="0"/>
              </a:spcBef>
            </a:pPr>
            <a:r>
              <a:rPr lang="en-US" b="1" dirty="0">
                <a:latin typeface="Verdana" pitchFamily="34" charset="0"/>
              </a:rPr>
              <a:t>electromagnetic spectrum: Atmospheric windows for Remote Sensing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05000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 of Remote sensing:</a:t>
            </a:r>
          </a:p>
          <a:p>
            <a:r>
              <a:rPr lang="en-US" sz="2400" b="1" dirty="0"/>
              <a:t>Based on spectral region:</a:t>
            </a:r>
          </a:p>
          <a:p>
            <a:r>
              <a:rPr lang="en-US" sz="2400" b="1" dirty="0"/>
              <a:t>Optical/IR remote sensing ( 0.4 to 8.0 </a:t>
            </a:r>
            <a:r>
              <a:rPr lang="en-US" sz="2400" b="1" dirty="0" err="1"/>
              <a:t>micometer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Thermal remote sensing ( 8 to 12 micrometer)</a:t>
            </a:r>
          </a:p>
          <a:p>
            <a:r>
              <a:rPr lang="en-US" sz="2400" b="1" dirty="0"/>
              <a:t>Microwave  remote sensing ( .3 to 100 GHz)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181600"/>
            <a:ext cx="8529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 err="1"/>
              <a:t>micrometre</a:t>
            </a:r>
            <a:r>
              <a:rPr lang="en-US" sz="2400" dirty="0"/>
              <a:t> ( </a:t>
            </a:r>
            <a:r>
              <a:rPr lang="en-US" sz="2400" b="1" dirty="0" err="1"/>
              <a:t>μm</a:t>
            </a:r>
            <a:r>
              <a:rPr lang="en-US" sz="2400" dirty="0"/>
              <a:t>)  also commonly known as a micron, is </a:t>
            </a:r>
            <a:r>
              <a:rPr lang="en-US" sz="2400" dirty="0">
                <a:hlinkClick r:id="rId2" tooltip="SI derived un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</a:t>
            </a:r>
            <a:r>
              <a:rPr lang="en-US" sz="2400" dirty="0"/>
              <a:t> of </a:t>
            </a:r>
            <a:r>
              <a:rPr lang="en-US" sz="2400" dirty="0">
                <a:hlinkClick r:id="rId3" tooltip="Lengt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length</a:t>
            </a:r>
            <a:r>
              <a:rPr lang="en-US" sz="2400" dirty="0"/>
              <a:t> </a:t>
            </a:r>
            <a:r>
              <a:rPr lang="en-US" sz="2400" dirty="0" err="1"/>
              <a:t>equalling</a:t>
            </a:r>
            <a:r>
              <a:rPr lang="en-US" sz="2400" dirty="0"/>
              <a:t> 1×10−6 </a:t>
            </a:r>
            <a:r>
              <a:rPr lang="en-US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metre</a:t>
            </a:r>
            <a:r>
              <a:rPr lang="en-US" sz="2400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578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are different type of remote sensing?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8E7BB-F1B1-4A99-A282-E09A8DA3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0"/>
            <a:ext cx="2895599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66DC-EFB4-41AF-85BD-3360B90A8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71" y="35859"/>
            <a:ext cx="2809875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9CEF0-06F9-4A03-8AE6-79098ED09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69" y="-170329"/>
            <a:ext cx="3200401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2DA7B-66B4-4BC9-9FE9-A0D860BD4B25}"/>
              </a:ext>
            </a:extLst>
          </p:cNvPr>
          <p:cNvSpPr txBox="1"/>
          <p:nvPr/>
        </p:nvSpPr>
        <p:spPr>
          <a:xfrm>
            <a:off x="152400" y="3984811"/>
            <a:ext cx="8153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https://www.usna.edu/Users/oceano/pguth/md_help/html/satb8rlf.htm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https://appliedsciences.nasa.gov/join-mission/training/english/arset-fundamentals-remote-sensing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7"/>
              </a:rPr>
              <a:t>https://www.nrcan.gc.ca/maps-tools-and-publications/satellite-imagery-and-air-photos/tutorial-fundamentals-remote-sensing/9309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60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06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https://nptel.ac.in/content/storage2/courses/1/05108077/module1/lecture1.pdf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http://hillagric.ac.in:999/downloads/gis/notes/4-IntroductiontoRemoteSensing.pdf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Chapter 1: Remote sensing by Campbell and </a:t>
            </a:r>
            <a:r>
              <a:rPr lang="en-US" dirty="0" err="1"/>
              <a:t>Wyne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264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suggested reading</a:t>
            </a:r>
          </a:p>
        </p:txBody>
      </p:sp>
    </p:spTree>
    <p:extLst>
      <p:ext uri="{BB962C8B-B14F-4D97-AF65-F5344CB8AC3E}">
        <p14:creationId xmlns:p14="http://schemas.microsoft.com/office/powerpoint/2010/main" val="254741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91616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Question Bank</a:t>
            </a:r>
          </a:p>
          <a:p>
            <a:endParaRPr lang="en-US" sz="2400" b="1" dirty="0"/>
          </a:p>
          <a:p>
            <a:r>
              <a:rPr lang="en-US" sz="2400" b="1" dirty="0"/>
              <a:t>1. What is remote sensing?</a:t>
            </a:r>
          </a:p>
          <a:p>
            <a:r>
              <a:rPr lang="en-US" sz="2400" b="1" dirty="0"/>
              <a:t>2. What are three main electromagnetic region of remote sensing.</a:t>
            </a:r>
          </a:p>
          <a:p>
            <a:r>
              <a:rPr lang="en-US" sz="2400" b="1" dirty="0"/>
              <a:t>3. Explain Planck’s law. What is peak wavelength of emitted radiation</a:t>
            </a:r>
          </a:p>
          <a:p>
            <a:r>
              <a:rPr lang="en-US" sz="2400" b="1" dirty="0"/>
              <a:t> from sun and earth.</a:t>
            </a:r>
          </a:p>
          <a:p>
            <a:r>
              <a:rPr lang="en-US" sz="2400" b="1" dirty="0"/>
              <a:t>4. Explain Components of Remote sensing </a:t>
            </a:r>
          </a:p>
        </p:txBody>
      </p:sp>
    </p:spTree>
    <p:extLst>
      <p:ext uri="{BB962C8B-B14F-4D97-AF65-F5344CB8AC3E}">
        <p14:creationId xmlns:p14="http://schemas.microsoft.com/office/powerpoint/2010/main" val="24500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remote sensing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3810000" cy="4114800"/>
          </a:xfrm>
        </p:spPr>
        <p:txBody>
          <a:bodyPr/>
          <a:lstStyle/>
          <a:p>
            <a:pPr algn="l" rtl="0" eaLnBrk="1" hangingPunct="1">
              <a:buClr>
                <a:schemeClr val="tx1"/>
              </a:buCl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Remote – away from or at a distance</a:t>
            </a:r>
          </a:p>
          <a:p>
            <a:pPr algn="l" rtl="0" eaLnBrk="1" hangingPunct="1">
              <a:buClr>
                <a:schemeClr val="tx1"/>
              </a:buCl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Sensing – detecting a property or characteristic 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19075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ar-SA">
              <a:ea typeface="Times New Roman (Arabic)" charset="0"/>
            </a:endParaRPr>
          </a:p>
        </p:txBody>
      </p:sp>
      <p:pic>
        <p:nvPicPr>
          <p:cNvPr id="25605" name="Picture 7" descr="humaneye.gif (7557 bytes)"/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5257800" y="2286000"/>
            <a:ext cx="3581400" cy="2850198"/>
          </a:xfrm>
          <a:noFill/>
        </p:spPr>
      </p:pic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4191000" y="3124200"/>
            <a:ext cx="1042416" cy="104241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5791200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Process: Source of energy</a:t>
            </a:r>
          </a:p>
        </p:txBody>
      </p:sp>
      <p:pic>
        <p:nvPicPr>
          <p:cNvPr id="9" name="Picture 2" descr="Image result for images of su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1371600"/>
            <a:ext cx="9144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rot="5400000">
            <a:off x="45720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3657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5940" name="Picture 4" descr="Summer beach house small straw hut Royalty Free Vector Image"/>
          <p:cNvPicPr>
            <a:picLocks noChangeAspect="1" noChangeArrowheads="1"/>
          </p:cNvPicPr>
          <p:nvPr/>
        </p:nvPicPr>
        <p:blipFill>
          <a:blip r:embed="rId6" cstate="print"/>
          <a:srcRect l="17600" t="20000" r="35200" b="26667"/>
          <a:stretch>
            <a:fillRect/>
          </a:stretch>
        </p:blipFill>
        <p:spPr bwMode="auto">
          <a:xfrm>
            <a:off x="4267200" y="4724400"/>
            <a:ext cx="914400" cy="1115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remote sensing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3810000" cy="4114800"/>
          </a:xfrm>
        </p:spPr>
        <p:txBody>
          <a:bodyPr/>
          <a:lstStyle/>
          <a:p>
            <a:pPr algn="l" rtl="0" eaLnBrk="1" hangingPunct="1">
              <a:buClr>
                <a:schemeClr val="tx1"/>
              </a:buCl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Remote – away from or at a distance</a:t>
            </a:r>
          </a:p>
          <a:p>
            <a:pPr algn="l" rtl="0" eaLnBrk="1" hangingPunct="1">
              <a:buClr>
                <a:schemeClr val="tx1"/>
              </a:buCl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Sensing – detecting a property or characteristic 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19075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ar-SA">
              <a:ea typeface="Times New Roman (Arabic)" charset="0"/>
            </a:endParaRPr>
          </a:p>
        </p:txBody>
      </p:sp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4191000" y="3352800"/>
            <a:ext cx="914400" cy="81381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018" name="Picture 2" descr="Image result for images of su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143000"/>
            <a:ext cx="2019300" cy="2266951"/>
          </a:xfrm>
          <a:prstGeom prst="rect">
            <a:avLst/>
          </a:prstGeom>
          <a:noFill/>
        </p:spPr>
      </p:pic>
      <p:pic>
        <p:nvPicPr>
          <p:cNvPr id="86022" name="Picture 6" descr="http://cdn.imgs.steps.dragoart.com/how-to-draw-a-camera-step-6_1_000000158315_5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000000">
            <a:off x="6159574" y="4549032"/>
            <a:ext cx="1276262" cy="1158998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endCxn id="7" idx="0"/>
          </p:cNvCxnSpPr>
          <p:nvPr/>
        </p:nvCxnSpPr>
        <p:spPr>
          <a:xfrm rot="10800000" flipV="1">
            <a:off x="5105400" y="2743200"/>
            <a:ext cx="1295400" cy="101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>
            <a:off x="5105400" y="3759708"/>
            <a:ext cx="1295400" cy="111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y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486400"/>
            <a:ext cx="1143000" cy="1096642"/>
          </a:xfrm>
          <a:prstGeom prst="rect">
            <a:avLst/>
          </a:prstGeom>
          <a:noFill/>
        </p:spPr>
      </p:pic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4191000" y="5638800"/>
            <a:ext cx="914400" cy="81381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28800" y="5715000"/>
            <a:ext cx="18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62484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House/Hut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295400" y="6324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1524000" y="60960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Summer beach house small straw hut Royalty Free Vector Image"/>
          <p:cNvPicPr>
            <a:picLocks noChangeAspect="1" noChangeArrowheads="1"/>
          </p:cNvPicPr>
          <p:nvPr/>
        </p:nvPicPr>
        <p:blipFill>
          <a:blip r:embed="rId6" cstate="print"/>
          <a:srcRect l="17600" t="20000" r="35200" b="26667"/>
          <a:stretch>
            <a:fillRect/>
          </a:stretch>
        </p:blipFill>
        <p:spPr bwMode="auto">
          <a:xfrm>
            <a:off x="4191000" y="4343400"/>
            <a:ext cx="914400" cy="1115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FEB30-1379-7F92-5643-D713C8E1C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61"/>
            <a:ext cx="6477000" cy="3810000"/>
          </a:xfrm>
          <a:prstGeom prst="rect">
            <a:avLst/>
          </a:prstGeom>
        </p:spPr>
      </p:pic>
      <p:pic>
        <p:nvPicPr>
          <p:cNvPr id="4" name="Picture 4" descr="Summer beach house small straw hut Royalty Free Vector Image">
            <a:extLst>
              <a:ext uri="{FF2B5EF4-FFF2-40B4-BE49-F238E27FC236}">
                <a16:creationId xmlns:a16="http://schemas.microsoft.com/office/drawing/2014/main" id="{3AF83A47-CCFC-B30A-C00E-9539F155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7600" t="20000" r="35200" b="26667"/>
          <a:stretch>
            <a:fillRect/>
          </a:stretch>
        </p:blipFill>
        <p:spPr bwMode="auto">
          <a:xfrm>
            <a:off x="3886200" y="3124200"/>
            <a:ext cx="914400" cy="111587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4C66B2-A096-BA63-E112-1A4AA959E363}"/>
              </a:ext>
            </a:extLst>
          </p:cNvPr>
          <p:cNvSpPr txBox="1"/>
          <p:nvPr/>
        </p:nvSpPr>
        <p:spPr>
          <a:xfrm>
            <a:off x="304800" y="37494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Remote sensing requirement: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Source of radiation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Object to be detected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Platform, Sensor and method of analysis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6142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The term "remote sensing," first used in the United States in the 1950s by </a:t>
            </a:r>
            <a:r>
              <a:rPr lang="en-US" sz="2800" dirty="0" err="1"/>
              <a:t>Ms.</a:t>
            </a:r>
            <a:r>
              <a:rPr lang="en-US" sz="2800" b="1" dirty="0" err="1"/>
              <a:t>Evelyn</a:t>
            </a:r>
            <a:r>
              <a:rPr lang="en-US" sz="2800" b="1" dirty="0"/>
              <a:t> Pruitt</a:t>
            </a:r>
            <a:r>
              <a:rPr lang="en-US" sz="2800" dirty="0"/>
              <a:t> of the U.S. Office of Naval Research.</a:t>
            </a:r>
          </a:p>
          <a:p>
            <a:endParaRPr lang="en-US" sz="2800" dirty="0"/>
          </a:p>
          <a:p>
            <a:r>
              <a:rPr lang="en-US" sz="2800" b="1" dirty="0"/>
              <a:t> is now commonly used to </a:t>
            </a:r>
            <a:r>
              <a:rPr lang="en-US" sz="2800" b="1" dirty="0">
                <a:solidFill>
                  <a:srgbClr val="FF0000"/>
                </a:solidFill>
              </a:rPr>
              <a:t>describe the science—and art—of identifying, observing, and measuring an object without coming into direct contact with it..</a:t>
            </a:r>
          </a:p>
          <a:p>
            <a:endParaRPr lang="en-US" sz="28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3886200"/>
            <a:ext cx="8229600" cy="266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6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art and science of obtaining information about an object without being in direct contact with the object” (Jensen 2000).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133600"/>
            <a:ext cx="8382000" cy="1828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343400"/>
            <a:ext cx="8382000" cy="1828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30480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Planck’s Law Intensity of Radiation vs. Wavelength</a:t>
            </a:r>
            <a:br>
              <a:rPr lang="en-US" dirty="0"/>
            </a:br>
            <a:r>
              <a:rPr lang="en-US" dirty="0"/>
              <a:t>The intensity (I) of electromagnetic radiation at a given wavelength () is a complicated function of the wavelength and the temperature (T). h plank’s constant 6.626 x 10^-34 (J.s)</a:t>
            </a:r>
          </a:p>
          <a:p>
            <a:r>
              <a:rPr lang="en-US" dirty="0"/>
              <a:t>k Boltzmann’s constant 1.380 x 10^-23 (J.K^-1). c velocity of light 2.998 x 10^8 (</a:t>
            </a:r>
            <a:r>
              <a:rPr lang="en-US" dirty="0" err="1"/>
              <a:t>m.s</a:t>
            </a:r>
            <a:r>
              <a:rPr lang="en-US" dirty="0"/>
              <a:t>^-1)</a:t>
            </a:r>
          </a:p>
        </p:txBody>
      </p:sp>
      <p:pic>
        <p:nvPicPr>
          <p:cNvPr id="86019" name="Picture 3" descr="C:\Users\intel\Downloads\Planck’s+Law+Intensity+of+Radiation+vs.+Waveleng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133600"/>
            <a:ext cx="5486400" cy="4114800"/>
          </a:xfrm>
          <a:prstGeom prst="rect">
            <a:avLst/>
          </a:prstGeom>
          <a:noFill/>
        </p:spPr>
      </p:pic>
      <p:pic>
        <p:nvPicPr>
          <p:cNvPr id="292866" name="Picture 2" descr="File:Sun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0"/>
            <a:ext cx="1872249" cy="1998889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1371600" y="762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B5712-7000-408C-AFB8-71F522BE6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" y="5257800"/>
            <a:ext cx="2238042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C70FF-CE1C-4018-914A-B6F0AD5A3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" y="2008632"/>
            <a:ext cx="2147888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4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7A952-8466-D36C-690E-2D5B52C5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991600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E6FA03-D44C-105E-30AF-C361EB8C55EC}"/>
              </a:ext>
            </a:extLst>
          </p:cNvPr>
          <p:cNvSpPr txBox="1"/>
          <p:nvPr/>
        </p:nvSpPr>
        <p:spPr>
          <a:xfrm>
            <a:off x="685800" y="5791200"/>
            <a:ext cx="815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Power density is </a:t>
            </a:r>
            <a:r>
              <a:rPr lang="en-IN" b="1" dirty="0"/>
              <a:t>the amount of power (time rate of energy transfer) per unit volume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263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696200" cy="459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5867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053280"/>
            <a:ext cx="8198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Solar irradiance ( Power of EM radiation incident per unit area on a surface.</a:t>
            </a:r>
          </a:p>
          <a:p>
            <a:r>
              <a:rPr lang="en-US" sz="2000" b="1" dirty="0"/>
              <a:t>Almost 90 percent of energy is in range of .28 to 4.96 micrometer)</a:t>
            </a:r>
          </a:p>
          <a:p>
            <a:r>
              <a:rPr lang="en-US" sz="2000" b="1" dirty="0"/>
              <a:t>About 43 percent radiation is in visible wavelength ( .4 to .7)</a:t>
            </a:r>
          </a:p>
          <a:p>
            <a:r>
              <a:rPr lang="en-US" sz="2000" b="1" dirty="0"/>
              <a:t>Maximum energy is 0.48 </a:t>
            </a:r>
            <a:r>
              <a:rPr lang="en-US" sz="2000" b="1" dirty="0" err="1"/>
              <a:t>i.e</a:t>
            </a:r>
            <a:r>
              <a:rPr lang="en-US" sz="2000" b="1" dirty="0"/>
              <a:t> green wave length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 l="6129" t="-241" r="6833" b="72389"/>
          <a:stretch>
            <a:fillRect/>
          </a:stretch>
        </p:blipFill>
        <p:spPr bwMode="auto">
          <a:xfrm>
            <a:off x="152400" y="11430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 l="8476" t="66441" r="3026" b="6795"/>
          <a:stretch>
            <a:fillRect/>
          </a:stretch>
        </p:blipFill>
        <p:spPr bwMode="auto">
          <a:xfrm>
            <a:off x="381000" y="4762500"/>
            <a:ext cx="8534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2775" y="550863"/>
            <a:ext cx="804545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Times New Roman" pitchFamily="1" charset="0"/>
              </a:rPr>
              <a:t>Spectral Characteristics of Energy Sources and Sensing Systems</a:t>
            </a: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3352800" y="3416300"/>
            <a:ext cx="2743200" cy="241300"/>
          </a:xfrm>
          <a:custGeom>
            <a:avLst/>
            <a:gdLst>
              <a:gd name="T0" fmla="*/ 0 w 1728"/>
              <a:gd name="T1" fmla="*/ 152 h 152"/>
              <a:gd name="T2" fmla="*/ 192 w 1728"/>
              <a:gd name="T3" fmla="*/ 56 h 152"/>
              <a:gd name="T4" fmla="*/ 240 w 1728"/>
              <a:gd name="T5" fmla="*/ 8 h 152"/>
              <a:gd name="T6" fmla="*/ 336 w 1728"/>
              <a:gd name="T7" fmla="*/ 8 h 152"/>
              <a:gd name="T8" fmla="*/ 480 w 1728"/>
              <a:gd name="T9" fmla="*/ 56 h 152"/>
              <a:gd name="T10" fmla="*/ 1728 w 1728"/>
              <a:gd name="T11" fmla="*/ 152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28"/>
              <a:gd name="T19" fmla="*/ 0 h 152"/>
              <a:gd name="T20" fmla="*/ 1728 w 1728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28" h="152">
                <a:moveTo>
                  <a:pt x="0" y="152"/>
                </a:moveTo>
                <a:cubicBezTo>
                  <a:pt x="76" y="116"/>
                  <a:pt x="152" y="80"/>
                  <a:pt x="192" y="56"/>
                </a:cubicBezTo>
                <a:cubicBezTo>
                  <a:pt x="232" y="32"/>
                  <a:pt x="216" y="16"/>
                  <a:pt x="240" y="8"/>
                </a:cubicBezTo>
                <a:cubicBezTo>
                  <a:pt x="264" y="0"/>
                  <a:pt x="296" y="0"/>
                  <a:pt x="336" y="8"/>
                </a:cubicBezTo>
                <a:cubicBezTo>
                  <a:pt x="376" y="16"/>
                  <a:pt x="248" y="32"/>
                  <a:pt x="480" y="56"/>
                </a:cubicBezTo>
                <a:cubicBezTo>
                  <a:pt x="712" y="80"/>
                  <a:pt x="1220" y="116"/>
                  <a:pt x="1728" y="152"/>
                </a:cubicBezTo>
              </a:path>
            </a:pathLst>
          </a:custGeom>
          <a:solidFill>
            <a:srgbClr val="FF3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429000" y="1524000"/>
            <a:ext cx="1295400" cy="0"/>
          </a:xfrm>
          <a:prstGeom prst="line">
            <a:avLst/>
          </a:prstGeom>
          <a:noFill/>
          <a:ln w="19050">
            <a:solidFill>
              <a:srgbClr val="FF3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86200" y="1066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C00"/>
                </a:solidFill>
              </a:rPr>
              <a:t>IR</a:t>
            </a:r>
            <a:endParaRPr lang="en-US"/>
          </a:p>
        </p:txBody>
      </p:sp>
      <p:sp>
        <p:nvSpPr>
          <p:cNvPr id="28680" name="Oval 22"/>
          <p:cNvSpPr>
            <a:spLocks noChangeArrowheads="1"/>
          </p:cNvSpPr>
          <p:nvPr/>
        </p:nvSpPr>
        <p:spPr bwMode="auto">
          <a:xfrm>
            <a:off x="3048000" y="3581400"/>
            <a:ext cx="2286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23"/>
          <p:cNvSpPr>
            <a:spLocks noChangeArrowheads="1"/>
          </p:cNvSpPr>
          <p:nvPr/>
        </p:nvSpPr>
        <p:spPr bwMode="auto">
          <a:xfrm>
            <a:off x="2743200" y="4114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" charset="0"/>
              </a:rPr>
              <a:t>4 µm</a:t>
            </a:r>
            <a:endParaRPr lang="en-US">
              <a:latin typeface="Times New Roman" pitchFamily="1" charset="0"/>
            </a:endParaRPr>
          </a:p>
        </p:txBody>
      </p:sp>
      <p:sp>
        <p:nvSpPr>
          <p:cNvPr id="28682" name="Rectangle 24"/>
          <p:cNvSpPr>
            <a:spLocks noChangeArrowheads="1"/>
          </p:cNvSpPr>
          <p:nvPr/>
        </p:nvSpPr>
        <p:spPr bwMode="auto">
          <a:xfrm>
            <a:off x="3594100" y="4419600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" charset="0"/>
              </a:rPr>
              <a:t>11 µm</a:t>
            </a:r>
            <a:endParaRPr lang="en-US">
              <a:latin typeface="Times New Roman" pitchFamily="1" charset="0"/>
            </a:endParaRPr>
          </a:p>
        </p:txBody>
      </p:sp>
      <p:cxnSp>
        <p:nvCxnSpPr>
          <p:cNvPr id="28683" name="AutoShape 25"/>
          <p:cNvCxnSpPr>
            <a:cxnSpLocks noChangeShapeType="1"/>
            <a:stCxn id="28682" idx="0"/>
          </p:cNvCxnSpPr>
          <p:nvPr/>
        </p:nvCxnSpPr>
        <p:spPr bwMode="auto">
          <a:xfrm flipH="1" flipV="1">
            <a:off x="3848100" y="3811588"/>
            <a:ext cx="234950" cy="6080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684" name="AutoShape 26"/>
          <p:cNvCxnSpPr>
            <a:cxnSpLocks noChangeShapeType="1"/>
            <a:stCxn id="28681" idx="0"/>
            <a:endCxn id="28680" idx="4"/>
          </p:cNvCxnSpPr>
          <p:nvPr/>
        </p:nvCxnSpPr>
        <p:spPr bwMode="auto">
          <a:xfrm flipV="1">
            <a:off x="3155950" y="3824288"/>
            <a:ext cx="6350" cy="2905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8685" name="Oval 27"/>
          <p:cNvSpPr>
            <a:spLocks noChangeArrowheads="1"/>
          </p:cNvSpPr>
          <p:nvPr/>
        </p:nvSpPr>
        <p:spPr bwMode="auto">
          <a:xfrm>
            <a:off x="3733800" y="3581400"/>
            <a:ext cx="2286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751</Words>
  <Application>Microsoft Office PowerPoint</Application>
  <PresentationFormat>On-screen Show (4:3)</PresentationFormat>
  <Paragraphs>116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Office Theme</vt:lpstr>
      <vt:lpstr>PowerPoint Presentation</vt:lpstr>
      <vt:lpstr>What is remote sensing ?</vt:lpstr>
      <vt:lpstr>What is remote sensing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Sensing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Keval Jodhani</cp:lastModifiedBy>
  <cp:revision>50</cp:revision>
  <dcterms:created xsi:type="dcterms:W3CDTF">2006-08-16T00:00:00Z</dcterms:created>
  <dcterms:modified xsi:type="dcterms:W3CDTF">2023-01-23T05:12:40Z</dcterms:modified>
</cp:coreProperties>
</file>