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70" r:id="rId5"/>
    <p:sldId id="258" r:id="rId6"/>
    <p:sldId id="261" r:id="rId7"/>
    <p:sldId id="269" r:id="rId8"/>
    <p:sldId id="267" r:id="rId9"/>
    <p:sldId id="268" r:id="rId10"/>
    <p:sldId id="291" r:id="rId11"/>
    <p:sldId id="264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690F-C6E3-49E1-B784-F3B005732ABB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25A9-E627-4FF3-AC0D-E32F32461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54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690F-C6E3-49E1-B784-F3B005732ABB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25A9-E627-4FF3-AC0D-E32F32461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46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690F-C6E3-49E1-B784-F3B005732ABB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25A9-E627-4FF3-AC0D-E32F32461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02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690F-C6E3-49E1-B784-F3B005732ABB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25A9-E627-4FF3-AC0D-E32F32461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8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690F-C6E3-49E1-B784-F3B005732ABB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25A9-E627-4FF3-AC0D-E32F32461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690F-C6E3-49E1-B784-F3B005732ABB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25A9-E627-4FF3-AC0D-E32F32461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5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690F-C6E3-49E1-B784-F3B005732ABB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25A9-E627-4FF3-AC0D-E32F32461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19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690F-C6E3-49E1-B784-F3B005732ABB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25A9-E627-4FF3-AC0D-E32F32461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0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690F-C6E3-49E1-B784-F3B005732ABB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25A9-E627-4FF3-AC0D-E32F32461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67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690F-C6E3-49E1-B784-F3B005732ABB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25A9-E627-4FF3-AC0D-E32F32461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3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690F-C6E3-49E1-B784-F3B005732ABB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25A9-E627-4FF3-AC0D-E32F32461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40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0690F-C6E3-49E1-B784-F3B005732ABB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25A9-E627-4FF3-AC0D-E32F32461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40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Unit I</a:t>
            </a:r>
            <a:br>
              <a:rPr lang="en-IN" dirty="0"/>
            </a:br>
            <a:r>
              <a:rPr lang="en-IN" dirty="0"/>
              <a:t>Introduction to </a:t>
            </a:r>
            <a:br>
              <a:rPr lang="en-IN" dirty="0"/>
            </a:br>
            <a:r>
              <a:rPr lang="en-IN" dirty="0"/>
              <a:t>Big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Dr Purnima Gandhi</a:t>
            </a:r>
          </a:p>
        </p:txBody>
      </p:sp>
    </p:spTree>
    <p:extLst>
      <p:ext uri="{BB962C8B-B14F-4D97-AF65-F5344CB8AC3E}">
        <p14:creationId xmlns:p14="http://schemas.microsoft.com/office/powerpoint/2010/main" val="3718110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3645" y="685800"/>
            <a:ext cx="8875384" cy="4993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big data analytics cycle can be described by the following stage −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Definition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Identification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&amp; Filtering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for Modeling and Assessment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Results</a:t>
            </a:r>
          </a:p>
        </p:txBody>
      </p:sp>
    </p:spTree>
    <p:extLst>
      <p:ext uri="{BB962C8B-B14F-4D97-AF65-F5344CB8AC3E}">
        <p14:creationId xmlns:p14="http://schemas.microsoft.com/office/powerpoint/2010/main" val="206402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767243"/>
            <a:ext cx="577215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200" dirty="0">
                <a:latin typeface="+mn-lt"/>
                <a:ea typeface="+mn-ea"/>
                <a:cs typeface="+mn-cs"/>
              </a:rPr>
              <a:t>What is data science?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92936"/>
            <a:ext cx="12192000" cy="9525"/>
          </a:xfrm>
          <a:custGeom>
            <a:avLst/>
            <a:gdLst/>
            <a:ahLst/>
            <a:cxnLst/>
            <a:rect l="l" t="t" r="r" b="b"/>
            <a:pathLst>
              <a:path w="12192000" h="9525">
                <a:moveTo>
                  <a:pt x="0" y="0"/>
                </a:moveTo>
                <a:lnTo>
                  <a:pt x="0" y="9144"/>
                </a:lnTo>
                <a:lnTo>
                  <a:pt x="12191999" y="914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42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3592" y="1775841"/>
            <a:ext cx="6365394" cy="546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lang="en-IN" sz="3200" dirty="0"/>
              <a:t>A</a:t>
            </a:r>
            <a:r>
              <a:rPr sz="3200" dirty="0"/>
              <a:t> multi-disciplinary</a:t>
            </a:r>
            <a:r>
              <a:rPr lang="en-IN" sz="3200" dirty="0"/>
              <a:t> and emerging</a:t>
            </a:r>
            <a:r>
              <a:rPr sz="3200" dirty="0"/>
              <a:t> field  that uses scientific  methods, processes,  algorithms and systems to  extract knowledge and  insights from structured  and unstructured data.</a:t>
            </a:r>
            <a:endParaRPr lang="en-IN" sz="3200" dirty="0"/>
          </a:p>
          <a:p>
            <a:pPr marL="12700" marR="5080">
              <a:spcBef>
                <a:spcPts val="105"/>
              </a:spcBef>
              <a:tabLst>
                <a:tab pos="469900" algn="l"/>
              </a:tabLst>
            </a:pPr>
            <a:endParaRPr lang="en-US" sz="3200" dirty="0"/>
          </a:p>
          <a:p>
            <a:pPr marL="12700" marR="5080">
              <a:spcBef>
                <a:spcPts val="105"/>
              </a:spcBef>
              <a:tabLst>
                <a:tab pos="469900" algn="l"/>
              </a:tabLst>
            </a:pPr>
            <a:r>
              <a:rPr lang="en-US" sz="3200" dirty="0"/>
              <a:t>Goal - Turn </a:t>
            </a:r>
            <a:r>
              <a:rPr lang="en-US" sz="3200" dirty="0">
                <a:solidFill>
                  <a:srgbClr val="FF3300"/>
                </a:solidFill>
              </a:rPr>
              <a:t>data (</a:t>
            </a:r>
            <a:r>
              <a:rPr lang="en-US" sz="3200" dirty="0">
                <a:solidFill>
                  <a:srgbClr val="000066"/>
                </a:solidFill>
              </a:rPr>
              <a:t>Data science principles apply to all data – big and small </a:t>
            </a:r>
            <a:r>
              <a:rPr lang="en-US" sz="3200" dirty="0">
                <a:solidFill>
                  <a:srgbClr val="FF3300"/>
                </a:solidFill>
              </a:rPr>
              <a:t>) </a:t>
            </a:r>
            <a:r>
              <a:rPr lang="en-US" sz="3200" dirty="0"/>
              <a:t>into </a:t>
            </a:r>
            <a:r>
              <a:rPr lang="en-US" sz="3200" dirty="0">
                <a:solidFill>
                  <a:srgbClr val="FF3300"/>
                </a:solidFill>
              </a:rPr>
              <a:t>data products and create business value</a:t>
            </a:r>
            <a:r>
              <a:rPr lang="en-US" sz="3200" dirty="0"/>
              <a:t>.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endParaRPr sz="32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6036" y="1467700"/>
            <a:ext cx="5045964" cy="4939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65414" y="6472224"/>
            <a:ext cx="201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Verdana"/>
                <a:cs typeface="Verdana"/>
              </a:rPr>
              <a:t>Source: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https://bit.ly/30dekJB</a:t>
            </a:r>
            <a:endParaRPr sz="1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5987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" name="Picture 2" descr="[image%255B3%255D.png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9300759" cy="609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50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“… the sexy job in the next 10 years will be statisticians,” </a:t>
            </a:r>
            <a:r>
              <a:rPr lang="en-US" sz="1400" dirty="0"/>
              <a:t>Hal Varian, Google Chief Economist</a:t>
            </a:r>
          </a:p>
          <a:p>
            <a:r>
              <a:rPr lang="en-US" sz="2600" dirty="0"/>
              <a:t>The U.S. will need 140,000-190,000 predictive analysts and 1.5 million managers/analysts by 2018. </a:t>
            </a:r>
            <a:r>
              <a:rPr lang="en-US" sz="1400" dirty="0"/>
              <a:t>McKinsey Global Institute’s June 2011</a:t>
            </a:r>
          </a:p>
          <a:p>
            <a:r>
              <a:rPr lang="en-US" sz="2600" dirty="0"/>
              <a:t>New Data Science institutes being created or repurposed – NYU, Columbia, Washington, UCB,...</a:t>
            </a:r>
          </a:p>
          <a:p>
            <a:r>
              <a:rPr lang="en-US" sz="2600" dirty="0"/>
              <a:t>New degree programs, courses, boot-camps:</a:t>
            </a:r>
          </a:p>
          <a:p>
            <a:pPr lvl="1"/>
            <a:r>
              <a:rPr lang="en-US" sz="2200" dirty="0"/>
              <a:t>e.g., at Berkeley: Stats, I-School, CS, Astronomy…</a:t>
            </a:r>
          </a:p>
          <a:p>
            <a:pPr lvl="1"/>
            <a:r>
              <a:rPr lang="en-US" sz="2200" dirty="0"/>
              <a:t>One proposal (elsewhere) for an MS in “Big Data Science”</a:t>
            </a:r>
          </a:p>
        </p:txBody>
      </p:sp>
    </p:spTree>
    <p:extLst>
      <p:ext uri="{BB962C8B-B14F-4D97-AF65-F5344CB8AC3E}">
        <p14:creationId xmlns:p14="http://schemas.microsoft.com/office/powerpoint/2010/main" val="298877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vs.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614930" y="2923504"/>
            <a:ext cx="2962140" cy="1687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Vs. Big Data</a:t>
            </a:r>
          </a:p>
        </p:txBody>
      </p:sp>
    </p:spTree>
    <p:extLst>
      <p:ext uri="{BB962C8B-B14F-4D97-AF65-F5344CB8AC3E}">
        <p14:creationId xmlns:p14="http://schemas.microsoft.com/office/powerpoint/2010/main" val="173910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08" y="1812718"/>
            <a:ext cx="5984239" cy="43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9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" y="506268"/>
            <a:ext cx="11036173" cy="60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4560"/>
              </a:lnSpc>
              <a:spcBef>
                <a:spcPts val="95"/>
              </a:spcBef>
            </a:pPr>
            <a:r>
              <a:rPr lang="en-IN" spc="-100" dirty="0"/>
              <a:t>Why </a:t>
            </a:r>
            <a:r>
              <a:rPr lang="en-IN" spc="-225" dirty="0"/>
              <a:t>we </a:t>
            </a:r>
            <a:r>
              <a:rPr lang="en-IN" spc="-254" dirty="0"/>
              <a:t>are </a:t>
            </a:r>
            <a:r>
              <a:rPr lang="en-IN" spc="-335" dirty="0"/>
              <a:t>talking</a:t>
            </a:r>
            <a:r>
              <a:rPr lang="en-IN" spc="-395" dirty="0"/>
              <a:t> </a:t>
            </a:r>
            <a:r>
              <a:rPr lang="en-IN" spc="-130" dirty="0"/>
              <a:t>about </a:t>
            </a:r>
            <a:r>
              <a:rPr lang="en-IN" spc="-380" dirty="0"/>
              <a:t>Big data and data</a:t>
            </a:r>
            <a:r>
              <a:rPr lang="en-IN" spc="-320" dirty="0"/>
              <a:t> </a:t>
            </a:r>
            <a:r>
              <a:rPr lang="en-IN" spc="-310" dirty="0"/>
              <a:t>science?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92936"/>
            <a:ext cx="12192000" cy="9525"/>
          </a:xfrm>
          <a:custGeom>
            <a:avLst/>
            <a:gdLst/>
            <a:ahLst/>
            <a:cxnLst/>
            <a:rect l="l" t="t" r="r" b="b"/>
            <a:pathLst>
              <a:path w="12192000" h="9525">
                <a:moveTo>
                  <a:pt x="0" y="0"/>
                </a:moveTo>
                <a:lnTo>
                  <a:pt x="0" y="9144"/>
                </a:lnTo>
                <a:lnTo>
                  <a:pt x="12191999" y="914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42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29184" y="1612391"/>
            <a:ext cx="11229340" cy="4898390"/>
            <a:chOff x="329184" y="1612391"/>
            <a:chExt cx="11229340" cy="4898390"/>
          </a:xfrm>
        </p:grpSpPr>
        <p:sp>
          <p:nvSpPr>
            <p:cNvPr id="5" name="object 5"/>
            <p:cNvSpPr/>
            <p:nvPr/>
          </p:nvSpPr>
          <p:spPr>
            <a:xfrm>
              <a:off x="335280" y="1618487"/>
              <a:ext cx="5600700" cy="4885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280" y="1618487"/>
              <a:ext cx="5600700" cy="4886325"/>
            </a:xfrm>
            <a:custGeom>
              <a:avLst/>
              <a:gdLst/>
              <a:ahLst/>
              <a:cxnLst/>
              <a:rect l="l" t="t" r="r" b="b"/>
              <a:pathLst>
                <a:path w="5600700" h="4886325">
                  <a:moveTo>
                    <a:pt x="0" y="4885944"/>
                  </a:moveTo>
                  <a:lnTo>
                    <a:pt x="5600700" y="4885944"/>
                  </a:lnTo>
                  <a:lnTo>
                    <a:pt x="5600700" y="0"/>
                  </a:lnTo>
                  <a:lnTo>
                    <a:pt x="0" y="0"/>
                  </a:lnTo>
                  <a:lnTo>
                    <a:pt x="0" y="4885944"/>
                  </a:lnTo>
                  <a:close/>
                </a:path>
              </a:pathLst>
            </a:custGeom>
            <a:ln w="12192">
              <a:solidFill>
                <a:srgbClr val="8F16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1219" y="1778858"/>
              <a:ext cx="5483643" cy="46400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51219" y="1618487"/>
              <a:ext cx="5600700" cy="4886325"/>
            </a:xfrm>
            <a:custGeom>
              <a:avLst/>
              <a:gdLst/>
              <a:ahLst/>
              <a:cxnLst/>
              <a:rect l="l" t="t" r="r" b="b"/>
              <a:pathLst>
                <a:path w="5600700" h="4886325">
                  <a:moveTo>
                    <a:pt x="0" y="4885944"/>
                  </a:moveTo>
                  <a:lnTo>
                    <a:pt x="5600700" y="4885944"/>
                  </a:lnTo>
                  <a:lnTo>
                    <a:pt x="5600700" y="0"/>
                  </a:lnTo>
                  <a:lnTo>
                    <a:pt x="0" y="0"/>
                  </a:lnTo>
                  <a:lnTo>
                    <a:pt x="0" y="4885944"/>
                  </a:lnTo>
                  <a:close/>
                </a:path>
              </a:pathLst>
            </a:custGeom>
            <a:ln w="12192">
              <a:solidFill>
                <a:srgbClr val="8F16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7560" y="6532880"/>
            <a:ext cx="2122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Verdana"/>
                <a:cs typeface="Verdana"/>
              </a:rPr>
              <a:t>Source: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https://bit.ly/31HBHuQ</a:t>
            </a:r>
            <a:endParaRPr sz="1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8362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data vs. Big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8876" y="1600200"/>
          <a:ext cx="987425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1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Constantly updated (PB</a:t>
                      </a:r>
                      <a:r>
                        <a:rPr lang="en-US" baseline="0" dirty="0"/>
                        <a:t> to TB currently..)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generated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hour, day,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rapid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Semi-structured</a:t>
                      </a:r>
                      <a:r>
                        <a:rPr lang="en-US" baseline="0" dirty="0"/>
                        <a:t> , unstructured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HDFS, </a:t>
                      </a:r>
                      <a:r>
                        <a:rPr lang="en-US" dirty="0" err="1"/>
                        <a:t>NoSQL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or real time/ near real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7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vs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Mathematics and statistics</a:t>
            </a:r>
          </a:p>
          <a:p>
            <a:r>
              <a:rPr lang="en-US" dirty="0"/>
              <a:t>Aggregation and Statistics </a:t>
            </a:r>
          </a:p>
          <a:p>
            <a:pPr lvl="1"/>
            <a:r>
              <a:rPr lang="en-US" dirty="0"/>
              <a:t>Data warehousing and OLAP</a:t>
            </a:r>
          </a:p>
          <a:p>
            <a:r>
              <a:rPr lang="en-US" dirty="0"/>
              <a:t>Indexing, Searching, and Querying</a:t>
            </a:r>
          </a:p>
          <a:p>
            <a:pPr lvl="1"/>
            <a:r>
              <a:rPr lang="en-US" dirty="0"/>
              <a:t>Keyword based search </a:t>
            </a:r>
          </a:p>
          <a:p>
            <a:pPr lvl="1"/>
            <a:r>
              <a:rPr lang="en-US" dirty="0"/>
              <a:t>Pattern matching (XML/RDF)</a:t>
            </a:r>
          </a:p>
          <a:p>
            <a:r>
              <a:rPr lang="en-US" dirty="0"/>
              <a:t>Knowledge discovery</a:t>
            </a:r>
          </a:p>
          <a:p>
            <a:pPr lvl="1"/>
            <a:r>
              <a:rPr lang="en-US" dirty="0"/>
              <a:t>Data Mining</a:t>
            </a:r>
          </a:p>
          <a:p>
            <a:pPr lvl="1"/>
            <a:r>
              <a:rPr lang="en-US" dirty="0"/>
              <a:t>Statistical Modeling</a:t>
            </a:r>
          </a:p>
          <a:p>
            <a:r>
              <a:rPr lang="en-IN" dirty="0"/>
              <a:t>Machine learning</a:t>
            </a:r>
          </a:p>
          <a:p>
            <a:r>
              <a:rPr lang="en-IN" dirty="0"/>
              <a:t>Artificial intelligence</a:t>
            </a:r>
          </a:p>
          <a:p>
            <a:pPr marL="0" indent="0">
              <a:buNone/>
            </a:pPr>
            <a:r>
              <a:rPr lang="en-IN" dirty="0"/>
              <a:t>Many more…………………….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CBA2A-0023-4624-AA98-2D8068B9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58" y="1825625"/>
            <a:ext cx="4213749" cy="41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5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No single standard definition…</a:t>
            </a:r>
          </a:p>
          <a:p>
            <a:pPr algn="just"/>
            <a:r>
              <a:rPr lang="en-IN" dirty="0"/>
              <a:t>“</a:t>
            </a:r>
            <a:r>
              <a:rPr lang="en-IN" b="1" i="1" dirty="0"/>
              <a:t>Big Data</a:t>
            </a:r>
            <a:r>
              <a:rPr lang="en-IN" dirty="0"/>
              <a:t>” is data </a:t>
            </a:r>
          </a:p>
          <a:p>
            <a:pPr algn="just"/>
            <a:r>
              <a:rPr lang="en-IN" dirty="0"/>
              <a:t>Whose scale, diversity, and complexity require new architecture, techniques, algorithms, &amp; analytics to manage it and extract value &amp; hidden knowledge from it…</a:t>
            </a:r>
          </a:p>
          <a:p>
            <a:pPr algn="just"/>
            <a:r>
              <a:rPr lang="en-IN" dirty="0"/>
              <a:t>“Big data refers to data sets whose size is beyond the ability of typical database software tools to capture, store, manage and </a:t>
            </a:r>
            <a:r>
              <a:rPr lang="en-IN" dirty="0" err="1"/>
              <a:t>analyze</a:t>
            </a:r>
            <a:r>
              <a:rPr lang="en-IN" dirty="0"/>
              <a:t>.” -The McKinsey Global Institute, 2012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02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Big Data Analytics is interdisciplinary and emerging technology</a:t>
            </a:r>
          </a:p>
          <a:p>
            <a:r>
              <a:rPr lang="en-IN" dirty="0"/>
              <a:t>BDA is not strait forward</a:t>
            </a:r>
          </a:p>
          <a:p>
            <a:pPr algn="just"/>
            <a:r>
              <a:rPr lang="en-IN" dirty="0"/>
              <a:t>The term "data pipeline" describes a </a:t>
            </a:r>
            <a:r>
              <a:rPr lang="en-IN" b="1" dirty="0"/>
              <a:t>set of processes</a:t>
            </a:r>
            <a:r>
              <a:rPr lang="en-IN" dirty="0"/>
              <a:t> that move data from one place to another place. ... Big data pipelines can also use the same transformations and load data into a variety of depositories, including relational databases, data lakes, and data warehouses.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85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 pipeline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371" y="1825625"/>
            <a:ext cx="71052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8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500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Verdana</vt:lpstr>
      <vt:lpstr>Office Theme</vt:lpstr>
      <vt:lpstr>Unit I Introduction to  Big Data Analytics</vt:lpstr>
      <vt:lpstr>Data vs. Big Data</vt:lpstr>
      <vt:lpstr>Big Data characteristics</vt:lpstr>
      <vt:lpstr>Why we are talking about Big data and data science?</vt:lpstr>
      <vt:lpstr>Traditional data vs. Big Data</vt:lpstr>
      <vt:lpstr>Analysis vs Analytics</vt:lpstr>
      <vt:lpstr>Big Data</vt:lpstr>
      <vt:lpstr>Big Data pipeline</vt:lpstr>
      <vt:lpstr>Big Data pipeline</vt:lpstr>
      <vt:lpstr>PowerPoint Presentation</vt:lpstr>
      <vt:lpstr>What is data science?</vt:lpstr>
      <vt:lpstr>PowerPoint Presentation</vt:lpstr>
      <vt:lpstr>Big Data and Data Science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applications</dc:title>
  <dc:creator>MH150</dc:creator>
  <cp:lastModifiedBy>CSE-49</cp:lastModifiedBy>
  <cp:revision>24</cp:revision>
  <dcterms:created xsi:type="dcterms:W3CDTF">2021-07-26T10:01:20Z</dcterms:created>
  <dcterms:modified xsi:type="dcterms:W3CDTF">2023-07-20T10:36:37Z</dcterms:modified>
</cp:coreProperties>
</file>